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22" r:id="rId2"/>
  </p:sldMasterIdLst>
  <p:notesMasterIdLst>
    <p:notesMasterId r:id="rId16"/>
  </p:notesMasterIdLst>
  <p:handoutMasterIdLst>
    <p:handoutMasterId r:id="rId17"/>
  </p:handoutMasterIdLst>
  <p:sldIdLst>
    <p:sldId id="283" r:id="rId3"/>
    <p:sldId id="285" r:id="rId4"/>
    <p:sldId id="287" r:id="rId5"/>
    <p:sldId id="293" r:id="rId6"/>
    <p:sldId id="291" r:id="rId7"/>
    <p:sldId id="296" r:id="rId8"/>
    <p:sldId id="298" r:id="rId9"/>
    <p:sldId id="299" r:id="rId10"/>
    <p:sldId id="300" r:id="rId11"/>
    <p:sldId id="301" r:id="rId12"/>
    <p:sldId id="288" r:id="rId13"/>
    <p:sldId id="294" r:id="rId14"/>
    <p:sldId id="292" r:id="rId15"/>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91" autoAdjust="0"/>
    <p:restoredTop sz="55908"/>
  </p:normalViewPr>
  <p:slideViewPr>
    <p:cSldViewPr snapToGrid="0">
      <p:cViewPr varScale="1">
        <p:scale>
          <a:sx n="51" d="100"/>
          <a:sy n="51" d="100"/>
        </p:scale>
        <p:origin x="786" y="3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2889938" cy="489375"/>
          </a:xfrm>
          <a:prstGeom prst="rect">
            <a:avLst/>
          </a:prstGeom>
        </p:spPr>
        <p:txBody>
          <a:bodyPr vert="horz" lIns="89771" tIns="44885" rIns="89771" bIns="44885" rtlCol="0"/>
          <a:lstStyle>
            <a:lvl1pPr algn="l">
              <a:defRPr sz="1200"/>
            </a:lvl1pPr>
          </a:lstStyle>
          <a:p>
            <a:endParaRPr lang="en-US"/>
          </a:p>
        </p:txBody>
      </p:sp>
      <p:sp>
        <p:nvSpPr>
          <p:cNvPr id="3" name="Date Placeholder 2"/>
          <p:cNvSpPr>
            <a:spLocks noGrp="1"/>
          </p:cNvSpPr>
          <p:nvPr>
            <p:ph type="dt" sz="quarter" idx="1"/>
          </p:nvPr>
        </p:nvSpPr>
        <p:spPr>
          <a:xfrm>
            <a:off x="3777607" y="1"/>
            <a:ext cx="2889938" cy="489375"/>
          </a:xfrm>
          <a:prstGeom prst="rect">
            <a:avLst/>
          </a:prstGeom>
        </p:spPr>
        <p:txBody>
          <a:bodyPr vert="horz" lIns="89771" tIns="44885" rIns="89771" bIns="44885" rtlCol="0"/>
          <a:lstStyle>
            <a:lvl1pPr algn="r">
              <a:defRPr sz="1200"/>
            </a:lvl1pPr>
          </a:lstStyle>
          <a:p>
            <a:fld id="{10B73C53-4D57-4D35-9D52-08D28DD1DFC2}" type="datetimeFigureOut">
              <a:rPr lang="en-US" smtClean="0"/>
              <a:t>3/7/2019</a:t>
            </a:fld>
            <a:endParaRPr lang="en-US"/>
          </a:p>
        </p:txBody>
      </p:sp>
      <p:sp>
        <p:nvSpPr>
          <p:cNvPr id="4" name="Footer Placeholder 3"/>
          <p:cNvSpPr>
            <a:spLocks noGrp="1"/>
          </p:cNvSpPr>
          <p:nvPr>
            <p:ph type="ftr" sz="quarter" idx="2"/>
          </p:nvPr>
        </p:nvSpPr>
        <p:spPr>
          <a:xfrm>
            <a:off x="2" y="9264230"/>
            <a:ext cx="2889938" cy="489374"/>
          </a:xfrm>
          <a:prstGeom prst="rect">
            <a:avLst/>
          </a:prstGeom>
        </p:spPr>
        <p:txBody>
          <a:bodyPr vert="horz" lIns="89771" tIns="44885" rIns="89771" bIns="44885" rtlCol="0" anchor="b"/>
          <a:lstStyle>
            <a:lvl1pPr algn="l">
              <a:defRPr sz="1200"/>
            </a:lvl1pPr>
          </a:lstStyle>
          <a:p>
            <a:endParaRPr lang="en-US"/>
          </a:p>
        </p:txBody>
      </p:sp>
      <p:sp>
        <p:nvSpPr>
          <p:cNvPr id="5" name="Slide Number Placeholder 4"/>
          <p:cNvSpPr>
            <a:spLocks noGrp="1"/>
          </p:cNvSpPr>
          <p:nvPr>
            <p:ph type="sldNum" sz="quarter" idx="3"/>
          </p:nvPr>
        </p:nvSpPr>
        <p:spPr>
          <a:xfrm>
            <a:off x="3777607" y="9264230"/>
            <a:ext cx="2889938" cy="489374"/>
          </a:xfrm>
          <a:prstGeom prst="rect">
            <a:avLst/>
          </a:prstGeom>
        </p:spPr>
        <p:txBody>
          <a:bodyPr vert="horz" lIns="89771" tIns="44885" rIns="89771" bIns="44885" rtlCol="0" anchor="b"/>
          <a:lstStyle>
            <a:lvl1pPr algn="r">
              <a:defRPr sz="1200"/>
            </a:lvl1pPr>
          </a:lstStyle>
          <a:p>
            <a:fld id="{1F56573A-EF53-46DB-810D-E2D88F938BC0}" type="slidenum">
              <a:rPr lang="en-US" smtClean="0"/>
              <a:t>‹#›</a:t>
            </a:fld>
            <a:endParaRPr lang="en-US"/>
          </a:p>
        </p:txBody>
      </p:sp>
    </p:spTree>
    <p:extLst>
      <p:ext uri="{BB962C8B-B14F-4D97-AF65-F5344CB8AC3E}">
        <p14:creationId xmlns:p14="http://schemas.microsoft.com/office/powerpoint/2010/main" val="1736784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665" cy="488226"/>
          </a:xfrm>
          <a:prstGeom prst="rect">
            <a:avLst/>
          </a:prstGeom>
        </p:spPr>
        <p:txBody>
          <a:bodyPr vert="horz" lIns="89771" tIns="44885" rIns="89771" bIns="44885" rtlCol="0"/>
          <a:lstStyle>
            <a:lvl1pPr algn="l">
              <a:defRPr sz="1200"/>
            </a:lvl1pPr>
          </a:lstStyle>
          <a:p>
            <a:endParaRPr lang="en-US"/>
          </a:p>
        </p:txBody>
      </p:sp>
      <p:sp>
        <p:nvSpPr>
          <p:cNvPr id="3" name="Date Placeholder 2"/>
          <p:cNvSpPr>
            <a:spLocks noGrp="1"/>
          </p:cNvSpPr>
          <p:nvPr>
            <p:ph type="dt" idx="1"/>
          </p:nvPr>
        </p:nvSpPr>
        <p:spPr>
          <a:xfrm>
            <a:off x="3776867" y="0"/>
            <a:ext cx="2890665" cy="488226"/>
          </a:xfrm>
          <a:prstGeom prst="rect">
            <a:avLst/>
          </a:prstGeom>
        </p:spPr>
        <p:txBody>
          <a:bodyPr vert="horz" lIns="89771" tIns="44885" rIns="89771" bIns="44885" rtlCol="0"/>
          <a:lstStyle>
            <a:lvl1pPr algn="r">
              <a:defRPr sz="1200"/>
            </a:lvl1pPr>
          </a:lstStyle>
          <a:p>
            <a:fld id="{A53DF5C4-970B-664A-B502-B6ED3B56F5B6}" type="datetimeFigureOut">
              <a:rPr lang="en-US" smtClean="0"/>
              <a:t>3/7/2019</a:t>
            </a:fld>
            <a:endParaRPr lang="en-US"/>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89771" tIns="44885" rIns="89771" bIns="44885" rtlCol="0" anchor="ctr"/>
          <a:lstStyle/>
          <a:p>
            <a:endParaRPr lang="en-US"/>
          </a:p>
        </p:txBody>
      </p:sp>
      <p:sp>
        <p:nvSpPr>
          <p:cNvPr id="5" name="Notes Placeholder 4"/>
          <p:cNvSpPr>
            <a:spLocks noGrp="1"/>
          </p:cNvSpPr>
          <p:nvPr>
            <p:ph type="body" sz="quarter" idx="3"/>
          </p:nvPr>
        </p:nvSpPr>
        <p:spPr>
          <a:xfrm>
            <a:off x="666598" y="4693521"/>
            <a:ext cx="5335893" cy="3840294"/>
          </a:xfrm>
          <a:prstGeom prst="rect">
            <a:avLst/>
          </a:prstGeom>
        </p:spPr>
        <p:txBody>
          <a:bodyPr vert="horz" lIns="89771" tIns="44885" rIns="89771" bIns="4488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265376"/>
            <a:ext cx="2890665" cy="488226"/>
          </a:xfrm>
          <a:prstGeom prst="rect">
            <a:avLst/>
          </a:prstGeom>
        </p:spPr>
        <p:txBody>
          <a:bodyPr vert="horz" lIns="89771" tIns="44885" rIns="89771" bIns="44885" rtlCol="0" anchor="b"/>
          <a:lstStyle>
            <a:lvl1pPr algn="l">
              <a:defRPr sz="1200"/>
            </a:lvl1pPr>
          </a:lstStyle>
          <a:p>
            <a:endParaRPr lang="en-US"/>
          </a:p>
        </p:txBody>
      </p:sp>
      <p:sp>
        <p:nvSpPr>
          <p:cNvPr id="7" name="Slide Number Placeholder 6"/>
          <p:cNvSpPr>
            <a:spLocks noGrp="1"/>
          </p:cNvSpPr>
          <p:nvPr>
            <p:ph type="sldNum" sz="quarter" idx="5"/>
          </p:nvPr>
        </p:nvSpPr>
        <p:spPr>
          <a:xfrm>
            <a:off x="3776867" y="9265376"/>
            <a:ext cx="2890665" cy="488226"/>
          </a:xfrm>
          <a:prstGeom prst="rect">
            <a:avLst/>
          </a:prstGeom>
        </p:spPr>
        <p:txBody>
          <a:bodyPr vert="horz" lIns="89771" tIns="44885" rIns="89771" bIns="44885" rtlCol="0" anchor="b"/>
          <a:lstStyle>
            <a:lvl1pPr algn="r">
              <a:defRPr sz="1200"/>
            </a:lvl1pPr>
          </a:lstStyle>
          <a:p>
            <a:fld id="{6AB26003-50EF-C944-A8E1-7199B9107BC6}" type="slidenum">
              <a:rPr lang="en-US" smtClean="0"/>
              <a:t>‹#›</a:t>
            </a:fld>
            <a:endParaRPr lang="en-US"/>
          </a:p>
        </p:txBody>
      </p:sp>
    </p:spTree>
    <p:extLst>
      <p:ext uri="{BB962C8B-B14F-4D97-AF65-F5344CB8AC3E}">
        <p14:creationId xmlns:p14="http://schemas.microsoft.com/office/powerpoint/2010/main" val="9250617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pPr/>
              <a:t>1</a:t>
            </a:fld>
            <a:endParaRPr lang="en-US"/>
          </a:p>
        </p:txBody>
      </p:sp>
    </p:spTree>
    <p:extLst>
      <p:ext uri="{BB962C8B-B14F-4D97-AF65-F5344CB8AC3E}">
        <p14:creationId xmlns:p14="http://schemas.microsoft.com/office/powerpoint/2010/main" val="14350822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AB26003-50EF-C944-A8E1-7199B9107BC6}" type="slidenum">
              <a:rPr lang="en-US" smtClean="0"/>
              <a:t>2</a:t>
            </a:fld>
            <a:endParaRPr lang="en-US"/>
          </a:p>
        </p:txBody>
      </p:sp>
    </p:spTree>
    <p:extLst>
      <p:ext uri="{BB962C8B-B14F-4D97-AF65-F5344CB8AC3E}">
        <p14:creationId xmlns:p14="http://schemas.microsoft.com/office/powerpoint/2010/main" val="33606376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6552D6-76DF-0547-BBAF-EACD65B06FFA}" type="slidenum">
              <a:rPr lang="en-US" smtClean="0"/>
              <a:pPr/>
              <a:t>3</a:t>
            </a:fld>
            <a:endParaRPr lang="en-US"/>
          </a:p>
        </p:txBody>
      </p:sp>
    </p:spTree>
    <p:extLst>
      <p:ext uri="{BB962C8B-B14F-4D97-AF65-F5344CB8AC3E}">
        <p14:creationId xmlns:p14="http://schemas.microsoft.com/office/powerpoint/2010/main" val="3239824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AB26003-50EF-C944-A8E1-7199B9107BC6}" type="slidenum">
              <a:rPr lang="en-US" smtClean="0"/>
              <a:t>4</a:t>
            </a:fld>
            <a:endParaRPr lang="en-US"/>
          </a:p>
        </p:txBody>
      </p:sp>
    </p:spTree>
    <p:extLst>
      <p:ext uri="{BB962C8B-B14F-4D97-AF65-F5344CB8AC3E}">
        <p14:creationId xmlns:p14="http://schemas.microsoft.com/office/powerpoint/2010/main" val="13240359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AB26003-50EF-C944-A8E1-7199B9107BC6}" type="slidenum">
              <a:rPr lang="en-US" smtClean="0"/>
              <a:t>5</a:t>
            </a:fld>
            <a:endParaRPr lang="en-US"/>
          </a:p>
        </p:txBody>
      </p:sp>
    </p:spTree>
    <p:extLst>
      <p:ext uri="{BB962C8B-B14F-4D97-AF65-F5344CB8AC3E}">
        <p14:creationId xmlns:p14="http://schemas.microsoft.com/office/powerpoint/2010/main" val="468164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buFont typeface="Arial" panose="020B0604020202020204" pitchFamily="34" charset="0"/>
              <a:buChar char="•"/>
            </a:pPr>
            <a:r>
              <a:rPr lang="en-US" dirty="0" smtClean="0"/>
              <a:t>At</a:t>
            </a:r>
            <a:r>
              <a:rPr lang="en-US" baseline="0" dirty="0" smtClean="0"/>
              <a:t> present there are 6 strands within the KS2 </a:t>
            </a:r>
            <a:r>
              <a:rPr lang="en-US" baseline="0" dirty="0" err="1" smtClean="0"/>
              <a:t>Programme</a:t>
            </a:r>
            <a:r>
              <a:rPr lang="en-US" baseline="0" dirty="0" smtClean="0"/>
              <a:t> of Study. </a:t>
            </a:r>
          </a:p>
          <a:p>
            <a:pPr eaLnBrk="1" hangingPunct="1">
              <a:buFont typeface="Arial" panose="020B0604020202020204" pitchFamily="34" charset="0"/>
              <a:buChar char="•"/>
            </a:pPr>
            <a:r>
              <a:rPr lang="en-US" baseline="0" dirty="0" smtClean="0"/>
              <a:t>The new Mathematics and Numeracy </a:t>
            </a:r>
            <a:r>
              <a:rPr lang="en-US" baseline="0" dirty="0" err="1" smtClean="0"/>
              <a:t>AoLE</a:t>
            </a:r>
            <a:r>
              <a:rPr lang="en-US" baseline="0" dirty="0" smtClean="0"/>
              <a:t> is focused around 4 “What matters?” i.e. 4 key elements </a:t>
            </a:r>
          </a:p>
          <a:p>
            <a:pPr eaLnBrk="1" hangingPunct="1">
              <a:buFont typeface="Arial" panose="020B0604020202020204" pitchFamily="34" charset="0"/>
              <a:buChar char="•"/>
            </a:pPr>
            <a:endParaRPr lang="en-US" baseline="0" dirty="0" smtClean="0"/>
          </a:p>
          <a:p>
            <a:pPr eaLnBrk="1" hangingPunct="1">
              <a:buFont typeface="Arial" panose="020B0604020202020204" pitchFamily="34" charset="0"/>
              <a:buNone/>
            </a:pPr>
            <a:r>
              <a:rPr lang="en-US" altLang="en-US" dirty="0">
                <a:latin typeface="Arial" panose="020B0604020202020204" pitchFamily="34" charset="0"/>
              </a:rPr>
              <a:t>(See below copied from Slide 7 of above link):</a:t>
            </a:r>
          </a:p>
          <a:p>
            <a:pPr eaLnBrk="1" hangingPunct="1">
              <a:buFont typeface="Arial" panose="020B0604020202020204" pitchFamily="34" charset="0"/>
              <a:buChar char="•"/>
            </a:pPr>
            <a:r>
              <a:rPr lang="en-GB" altLang="en-US" dirty="0">
                <a:latin typeface="Arial" panose="020B0604020202020204" pitchFamily="34" charset="0"/>
              </a:rPr>
              <a:t>Learners will discover that the </a:t>
            </a:r>
            <a:r>
              <a:rPr lang="en-GB" altLang="en-US" b="1" dirty="0">
                <a:latin typeface="Arial" panose="020B0604020202020204" pitchFamily="34" charset="0"/>
              </a:rPr>
              <a:t>number</a:t>
            </a:r>
            <a:r>
              <a:rPr lang="en-GB" altLang="en-US" dirty="0">
                <a:latin typeface="Arial" panose="020B0604020202020204" pitchFamily="34" charset="0"/>
              </a:rPr>
              <a:t> system is used to represent and compare relationships between numbers and quantities.</a:t>
            </a:r>
          </a:p>
          <a:p>
            <a:pPr eaLnBrk="1" hangingPunct="1">
              <a:buFont typeface="Arial" panose="020B0604020202020204" pitchFamily="34" charset="0"/>
              <a:buChar char="•"/>
            </a:pPr>
            <a:r>
              <a:rPr lang="en-US" altLang="en-US" dirty="0">
                <a:latin typeface="Arial" panose="020B0604020202020204" pitchFamily="34" charset="0"/>
              </a:rPr>
              <a:t>Learners will come to appreciate how </a:t>
            </a:r>
            <a:r>
              <a:rPr lang="en-US" altLang="en-US" b="1" dirty="0">
                <a:latin typeface="Arial" panose="020B0604020202020204" pitchFamily="34" charset="0"/>
              </a:rPr>
              <a:t>algebra</a:t>
            </a:r>
            <a:r>
              <a:rPr lang="en-US" altLang="en-US" dirty="0">
                <a:latin typeface="Arial" panose="020B0604020202020204" pitchFamily="34" charset="0"/>
              </a:rPr>
              <a:t> uses symbol systems to express the structures of relationships between numbers, quantities and relations.</a:t>
            </a:r>
          </a:p>
          <a:p>
            <a:pPr eaLnBrk="1" hangingPunct="1">
              <a:buFont typeface="Arial" panose="020B0604020202020204" pitchFamily="34" charset="0"/>
              <a:buChar char="•"/>
            </a:pPr>
            <a:r>
              <a:rPr lang="en-US" altLang="en-US" dirty="0">
                <a:latin typeface="Arial" panose="020B0604020202020204" pitchFamily="34" charset="0"/>
              </a:rPr>
              <a:t>Learners will come to understand that </a:t>
            </a:r>
            <a:r>
              <a:rPr lang="en-US" altLang="en-US" b="1" dirty="0">
                <a:latin typeface="Arial" panose="020B0604020202020204" pitchFamily="34" charset="0"/>
              </a:rPr>
              <a:t>geometry</a:t>
            </a:r>
            <a:r>
              <a:rPr lang="en-US" altLang="en-US" dirty="0">
                <a:latin typeface="Arial" panose="020B0604020202020204" pitchFamily="34" charset="0"/>
              </a:rPr>
              <a:t> focuses on relationships involving properties of shape, space, and position, and that </a:t>
            </a:r>
            <a:r>
              <a:rPr lang="en-US" altLang="en-US" b="1" dirty="0">
                <a:latin typeface="Arial" panose="020B0604020202020204" pitchFamily="34" charset="0"/>
              </a:rPr>
              <a:t>measurement</a:t>
            </a:r>
            <a:r>
              <a:rPr lang="en-US" altLang="en-US" dirty="0">
                <a:latin typeface="Arial" panose="020B0604020202020204" pitchFamily="34" charset="0"/>
              </a:rPr>
              <a:t> focuses on quantifying phenomena in the physical world.</a:t>
            </a:r>
          </a:p>
          <a:p>
            <a:pPr eaLnBrk="1" hangingPunct="1">
              <a:buFont typeface="Arial" panose="020B0604020202020204" pitchFamily="34" charset="0"/>
              <a:buChar char="•"/>
            </a:pPr>
            <a:r>
              <a:rPr lang="en-US" altLang="en-US" dirty="0">
                <a:latin typeface="Arial" panose="020B0604020202020204" pitchFamily="34" charset="0"/>
              </a:rPr>
              <a:t>Learners will see that </a:t>
            </a:r>
            <a:r>
              <a:rPr lang="en-US" altLang="en-US" b="1" dirty="0">
                <a:latin typeface="Arial" panose="020B0604020202020204" pitchFamily="34" charset="0"/>
              </a:rPr>
              <a:t>statistics</a:t>
            </a:r>
            <a:r>
              <a:rPr lang="en-US" altLang="en-US" dirty="0">
                <a:latin typeface="Arial" panose="020B0604020202020204" pitchFamily="34" charset="0"/>
              </a:rPr>
              <a:t> represent </a:t>
            </a:r>
            <a:r>
              <a:rPr lang="en-US" altLang="en-US" b="1" dirty="0">
                <a:latin typeface="Arial" panose="020B0604020202020204" pitchFamily="34" charset="0"/>
              </a:rPr>
              <a:t>data</a:t>
            </a:r>
            <a:r>
              <a:rPr lang="en-US" altLang="en-US" dirty="0">
                <a:latin typeface="Arial" panose="020B0604020202020204" pitchFamily="34" charset="0"/>
              </a:rPr>
              <a:t>, probability models chance, and that both support informed inferences and decisions.</a:t>
            </a:r>
          </a:p>
          <a:p>
            <a:endParaRPr lang="en-US"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6</a:t>
            </a:fld>
            <a:endParaRPr lang="en-US"/>
          </a:p>
        </p:txBody>
      </p:sp>
    </p:spTree>
    <p:extLst>
      <p:ext uri="{BB962C8B-B14F-4D97-AF65-F5344CB8AC3E}">
        <p14:creationId xmlns:p14="http://schemas.microsoft.com/office/powerpoint/2010/main" val="34746241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marL="341288" indent="-341288">
              <a:lnSpc>
                <a:spcPct val="115000"/>
              </a:lnSpc>
              <a:spcAft>
                <a:spcPts val="995"/>
              </a:spcAft>
              <a:buFont typeface="Arial"/>
              <a:buChar char="•"/>
              <a:tabLst>
                <a:tab pos="455051" algn="l"/>
              </a:tabLst>
              <a:defRPr/>
            </a:pPr>
            <a:r>
              <a:rPr lang="cy-GB" dirty="0" smtClean="0">
                <a:latin typeface="Arial" panose="020B0604020202020204" pitchFamily="34" charset="0"/>
                <a:ea typeface="Calibri"/>
                <a:cs typeface="Arial" panose="020B0604020202020204" pitchFamily="34" charset="0"/>
              </a:rPr>
              <a:t>Mae'r cwricwlwm Mathemateg a Rhifedd yn seiliedig ar bum medr mathemategol, a eglurir mewn sleidiau diweddarach, sydd wedi'u defnyddio i lywio'r deilliannau cyflawniad. </a:t>
            </a:r>
            <a:endParaRPr lang="en-GB" dirty="0" smtClean="0">
              <a:latin typeface="Arial" panose="020B0604020202020204" pitchFamily="34" charset="0"/>
              <a:ea typeface="Calibri"/>
              <a:cs typeface="Arial" panose="020B0604020202020204" pitchFamily="34" charset="0"/>
            </a:endParaRPr>
          </a:p>
          <a:p>
            <a:pPr marL="341288" indent="-341288">
              <a:lnSpc>
                <a:spcPct val="115000"/>
              </a:lnSpc>
              <a:spcAft>
                <a:spcPts val="995"/>
              </a:spcAft>
              <a:buFont typeface="Arial"/>
              <a:buChar char="•"/>
              <a:tabLst>
                <a:tab pos="455051" algn="l"/>
              </a:tabLst>
              <a:defRPr/>
            </a:pPr>
            <a:r>
              <a:rPr lang="cy-GB" dirty="0" smtClean="0">
                <a:latin typeface="Arial" panose="020B0604020202020204" pitchFamily="34" charset="0"/>
                <a:ea typeface="Calibri"/>
                <a:cs typeface="Arial" panose="020B0604020202020204" pitchFamily="34" charset="0"/>
              </a:rPr>
              <a:t>Dylai pob dysgwr gael cyfleoedd i ddefnyddio sgiliau trin a thrafod ac i gynrychioli cysyniadau mewn amrywiaeth o ffyrdd, gan gynnwys gosodiadau llafar, concrid, gweledol, digidol a haniaethol.</a:t>
            </a:r>
            <a:endParaRPr lang="en-GB" dirty="0" smtClean="0">
              <a:latin typeface="Arial" panose="020B0604020202020204" pitchFamily="34" charset="0"/>
              <a:ea typeface="Calibri"/>
              <a:cs typeface="Arial" panose="020B0604020202020204" pitchFamily="34" charset="0"/>
            </a:endParaRPr>
          </a:p>
          <a:p>
            <a:pPr marL="341288" indent="-341288">
              <a:lnSpc>
                <a:spcPct val="115000"/>
              </a:lnSpc>
              <a:spcAft>
                <a:spcPts val="995"/>
              </a:spcAft>
              <a:buFont typeface="Arial"/>
              <a:buChar char="•"/>
              <a:tabLst>
                <a:tab pos="455051" algn="l"/>
              </a:tabLst>
              <a:defRPr/>
            </a:pPr>
            <a:r>
              <a:rPr lang="cy-GB" dirty="0" smtClean="0">
                <a:latin typeface="Arial" panose="020B0604020202020204" pitchFamily="34" charset="0"/>
                <a:ea typeface="Calibri"/>
                <a:cs typeface="Arial" panose="020B0604020202020204" pitchFamily="34" charset="0"/>
              </a:rPr>
              <a:t>Defnyddir berfau tebyg i ‘archwilio’ a ‘deillio’ er mwyn sicrhau cydbwysedd addas rhwng 'ehangder' a 'dyfnder'.</a:t>
            </a:r>
            <a:endParaRPr lang="en-GB" dirty="0" smtClean="0"/>
          </a:p>
          <a:p>
            <a:pPr>
              <a:defRPr/>
            </a:pPr>
            <a:endParaRPr lang="en-GB" dirty="0" smtClean="0"/>
          </a:p>
        </p:txBody>
      </p:sp>
      <p:sp>
        <p:nvSpPr>
          <p:cNvPr id="1638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39458" indent="-284407" eaLnBrk="0" hangingPunct="0">
              <a:defRPr>
                <a:solidFill>
                  <a:schemeClr val="tx1"/>
                </a:solidFill>
                <a:latin typeface="Calibri" panose="020F0502020204030204" pitchFamily="34" charset="0"/>
                <a:cs typeface="Arial" panose="020B0604020202020204" pitchFamily="34" charset="0"/>
              </a:defRPr>
            </a:lvl2pPr>
            <a:lvl3pPr marL="1137628" indent="-227526" eaLnBrk="0" hangingPunct="0">
              <a:defRPr>
                <a:solidFill>
                  <a:schemeClr val="tx1"/>
                </a:solidFill>
                <a:latin typeface="Calibri" panose="020F0502020204030204" pitchFamily="34" charset="0"/>
                <a:cs typeface="Arial" panose="020B0604020202020204" pitchFamily="34" charset="0"/>
              </a:defRPr>
            </a:lvl3pPr>
            <a:lvl4pPr marL="1592679" indent="-227526" eaLnBrk="0" hangingPunct="0">
              <a:defRPr>
                <a:solidFill>
                  <a:schemeClr val="tx1"/>
                </a:solidFill>
                <a:latin typeface="Calibri" panose="020F0502020204030204" pitchFamily="34" charset="0"/>
                <a:cs typeface="Arial" panose="020B0604020202020204" pitchFamily="34" charset="0"/>
              </a:defRPr>
            </a:lvl4pPr>
            <a:lvl5pPr marL="2047730" indent="-227526" eaLnBrk="0" hangingPunct="0">
              <a:defRPr>
                <a:solidFill>
                  <a:schemeClr val="tx1"/>
                </a:solidFill>
                <a:latin typeface="Calibri" panose="020F0502020204030204" pitchFamily="34" charset="0"/>
                <a:cs typeface="Arial" panose="020B0604020202020204" pitchFamily="34" charset="0"/>
              </a:defRPr>
            </a:lvl5pPr>
            <a:lvl6pPr marL="2502781"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57833"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12884"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67935"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910102" eaLnBrk="1" fontAlgn="base" hangingPunct="1">
              <a:spcBef>
                <a:spcPct val="0"/>
              </a:spcBef>
              <a:spcAft>
                <a:spcPct val="0"/>
              </a:spcAft>
            </a:pPr>
            <a:fld id="{C757BFD0-C18C-447F-85FC-4538B021B9F6}" type="slidenum">
              <a:rPr lang="en-GB" altLang="en-US">
                <a:solidFill>
                  <a:prstClr val="black"/>
                </a:solidFill>
              </a:rPr>
              <a:pPr defTabSz="910102" eaLnBrk="1" fontAlgn="base" hangingPunct="1">
                <a:spcBef>
                  <a:spcPct val="0"/>
                </a:spcBef>
                <a:spcAft>
                  <a:spcPct val="0"/>
                </a:spcAft>
              </a:pPr>
              <a:t>7</a:t>
            </a:fld>
            <a:endParaRPr lang="en-GB" altLang="en-US">
              <a:solidFill>
                <a:prstClr val="black"/>
              </a:solidFill>
            </a:endParaRPr>
          </a:p>
        </p:txBody>
      </p:sp>
    </p:spTree>
    <p:extLst>
      <p:ext uri="{BB962C8B-B14F-4D97-AF65-F5344CB8AC3E}">
        <p14:creationId xmlns:p14="http://schemas.microsoft.com/office/powerpoint/2010/main" val="30136474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115000"/>
              </a:lnSpc>
              <a:spcAft>
                <a:spcPts val="995"/>
              </a:spcAft>
            </a:pPr>
            <a:r>
              <a:rPr lang="cy-GB" altLang="en-US" b="1" smtClean="0">
                <a:latin typeface="Arial" panose="020B0604020202020204" pitchFamily="34" charset="0"/>
                <a:ea typeface="Calibri" panose="020F0502020204030204" pitchFamily="34" charset="0"/>
                <a:cs typeface="Arial" panose="020B0604020202020204" pitchFamily="34" charset="0"/>
              </a:rPr>
              <a:t>Dealltwriaeth gysyniadol: </a:t>
            </a:r>
            <a:r>
              <a:rPr lang="cy-GB" altLang="en-US" smtClean="0">
                <a:latin typeface="Arial" panose="020B0604020202020204" pitchFamily="34" charset="0"/>
                <a:ea typeface="Calibri" panose="020F0502020204030204" pitchFamily="34" charset="0"/>
                <a:cs typeface="Arial" panose="020B0604020202020204" pitchFamily="34" charset="0"/>
              </a:rPr>
              <a:t>Dylid adeiladu ar gysyniadau a syniadau mathemategol, yn ogystal â'u dyfnhau a'u cysylltu, wrth i'r dysgwyr ymdrin â syniadau mathemategol cynyddol gymhleth. Mae dysgwyr yn arddangos dealltwriaeth gysyniadol drwy allu egluro a mynegi cysyniadau, dod o hyd i enghreifftiau o waith da a gwael, a chynrychioli cysyniadau mewn ffyrdd gwahanol, gan ddefnyddio gosodiadau gwahanol, yn cynnwys rhai llafar, concrid, gweledol, digidol a haniaethol.</a:t>
            </a:r>
          </a:p>
          <a:p>
            <a:pPr>
              <a:lnSpc>
                <a:spcPct val="115000"/>
              </a:lnSpc>
              <a:spcAft>
                <a:spcPts val="995"/>
              </a:spcAft>
            </a:pPr>
            <a:endParaRPr lang="en-GB" altLang="en-US" smtClean="0">
              <a:latin typeface="Arial" panose="020B0604020202020204" pitchFamily="34" charset="0"/>
              <a:ea typeface="Calibri" panose="020F0502020204030204" pitchFamily="34" charset="0"/>
              <a:cs typeface="Arial" panose="020B0604020202020204" pitchFamily="34" charset="0"/>
            </a:endParaRPr>
          </a:p>
          <a:p>
            <a:pPr>
              <a:lnSpc>
                <a:spcPct val="115000"/>
              </a:lnSpc>
              <a:spcAft>
                <a:spcPts val="995"/>
              </a:spcAft>
            </a:pPr>
            <a:r>
              <a:rPr lang="cy-GB" altLang="en-US" b="1" smtClean="0">
                <a:latin typeface="Arial" panose="020B0604020202020204" pitchFamily="34" charset="0"/>
                <a:ea typeface="Calibri" panose="020F0502020204030204" pitchFamily="34" charset="0"/>
                <a:cs typeface="Arial" panose="020B0604020202020204" pitchFamily="34" charset="0"/>
              </a:rPr>
              <a:t>Cyfathrebu â symbolau: </a:t>
            </a:r>
            <a:r>
              <a:rPr lang="cy-GB" altLang="en-US" smtClean="0">
                <a:latin typeface="Arial" panose="020B0604020202020204" pitchFamily="34" charset="0"/>
                <a:ea typeface="Calibri" panose="020F0502020204030204" pitchFamily="34" charset="0"/>
                <a:cs typeface="Arial" panose="020B0604020202020204" pitchFamily="34" charset="0"/>
              </a:rPr>
              <a:t>Dylai'r dysgwyr ddeall bod y symbolau y maent yn eu defnyddio yn osodiadau haniaethol, ac y dylent ddatblygu mwy o hyblygrwydd wrth gymhwyso a thrin amrywiaeth gynyddol o symbolau, gan ddeall confensiynau'r symbolau hynny. </a:t>
            </a:r>
          </a:p>
          <a:p>
            <a:pPr>
              <a:lnSpc>
                <a:spcPct val="115000"/>
              </a:lnSpc>
              <a:spcAft>
                <a:spcPts val="995"/>
              </a:spcAft>
            </a:pPr>
            <a:endParaRPr lang="en-GB" altLang="en-US" smtClean="0">
              <a:latin typeface="Arial" panose="020B0604020202020204" pitchFamily="34" charset="0"/>
              <a:ea typeface="Calibri" panose="020F0502020204030204" pitchFamily="34" charset="0"/>
              <a:cs typeface="Arial" panose="020B0604020202020204" pitchFamily="34" charset="0"/>
            </a:endParaRPr>
          </a:p>
          <a:p>
            <a:pPr>
              <a:lnSpc>
                <a:spcPct val="115000"/>
              </a:lnSpc>
              <a:spcAft>
                <a:spcPts val="995"/>
              </a:spcAft>
            </a:pPr>
            <a:r>
              <a:rPr lang="cy-GB" altLang="en-US" b="1" smtClean="0">
                <a:latin typeface="Arial" panose="020B0604020202020204" pitchFamily="34" charset="0"/>
                <a:ea typeface="Calibri" panose="020F0502020204030204" pitchFamily="34" charset="0"/>
                <a:cs typeface="Arial" panose="020B0604020202020204" pitchFamily="34" charset="0"/>
              </a:rPr>
              <a:t>Cymhwysedd strategol</a:t>
            </a:r>
            <a:r>
              <a:rPr lang="cy-GB" altLang="en-US" smtClean="0">
                <a:latin typeface="Arial" panose="020B0604020202020204" pitchFamily="34" charset="0"/>
                <a:ea typeface="Calibri" panose="020F0502020204030204" pitchFamily="34" charset="0"/>
                <a:cs typeface="Arial" panose="020B0604020202020204" pitchFamily="34" charset="0"/>
              </a:rPr>
              <a:t> (y gallu i greu problemau ar ffurf fathemategol er mwyn eu datrys): Dylai'r dysgwyr ddod yn gynyddol annibynnol wrth gydnabod a chymhwyso'r syniadau a'r strwythurau mathemategol sylfaenol mewn problem, er mwyn gallu ei datrys. </a:t>
            </a:r>
          </a:p>
          <a:p>
            <a:pPr>
              <a:lnSpc>
                <a:spcPct val="115000"/>
              </a:lnSpc>
              <a:spcAft>
                <a:spcPts val="995"/>
              </a:spcAft>
            </a:pPr>
            <a:endParaRPr lang="en-GB" altLang="en-US" smtClean="0">
              <a:latin typeface="Arial" panose="020B0604020202020204" pitchFamily="34" charset="0"/>
              <a:ea typeface="Calibri" panose="020F0502020204030204" pitchFamily="34" charset="0"/>
              <a:cs typeface="Arial" panose="020B0604020202020204" pitchFamily="34" charset="0"/>
            </a:endParaRPr>
          </a:p>
          <a:p>
            <a:pPr>
              <a:lnSpc>
                <a:spcPct val="115000"/>
              </a:lnSpc>
              <a:spcAft>
                <a:spcPts val="995"/>
              </a:spcAft>
            </a:pPr>
            <a:r>
              <a:rPr lang="cy-GB" altLang="en-US" b="1" smtClean="0">
                <a:latin typeface="Arial" panose="020B0604020202020204" pitchFamily="34" charset="0"/>
                <a:ea typeface="Calibri" panose="020F0502020204030204" pitchFamily="34" charset="0"/>
                <a:cs typeface="Arial" panose="020B0604020202020204" pitchFamily="34" charset="0"/>
              </a:rPr>
              <a:t>Rhesymu rhesymegol: </a:t>
            </a:r>
            <a:r>
              <a:rPr lang="cy-GB" altLang="en-US" smtClean="0">
                <a:latin typeface="Arial" panose="020B0604020202020204" pitchFamily="34" charset="0"/>
                <a:ea typeface="Calibri" panose="020F0502020204030204" pitchFamily="34" charset="0"/>
                <a:cs typeface="Arial" panose="020B0604020202020204" pitchFamily="34" charset="0"/>
              </a:rPr>
              <a:t>Wrth i'r dysgwyr ymdrin â chysyniadau cynyddol gymhleth, dylent hefyd feithrin dealltwriaeth o'r cydberthnasau sy'n bodoli oddi mewn i'r cysyniadau hyn, yn ogystal â rhyngddynt. Dylent gymhwyso rhesymu rhesymegol at y cydberthnasau hyn, a gallu eu cyfiawnhau a'u profi. Dylai'r modd y maent yn cyfiawnhau ac yn profi ddod yn gynyddol haniaethol, gan symud oddi wrth esboniadau llafar a gosodiadau gweledol neu ddiriaethol i osodiadau haniaethol, sy'n cynnwys symbolau a chonfensiynau.</a:t>
            </a:r>
          </a:p>
          <a:p>
            <a:pPr>
              <a:lnSpc>
                <a:spcPct val="115000"/>
              </a:lnSpc>
              <a:spcAft>
                <a:spcPts val="995"/>
              </a:spcAft>
            </a:pPr>
            <a:endParaRPr lang="en-GB" altLang="en-US" smtClean="0">
              <a:latin typeface="Arial" panose="020B0604020202020204" pitchFamily="34" charset="0"/>
              <a:ea typeface="Calibri" panose="020F0502020204030204" pitchFamily="34" charset="0"/>
              <a:cs typeface="Arial" panose="020B0604020202020204" pitchFamily="34" charset="0"/>
            </a:endParaRPr>
          </a:p>
          <a:p>
            <a:pPr>
              <a:lnSpc>
                <a:spcPct val="115000"/>
              </a:lnSpc>
              <a:spcAft>
                <a:spcPts val="995"/>
              </a:spcAft>
            </a:pPr>
            <a:r>
              <a:rPr lang="cy-GB" altLang="en-US" b="1" smtClean="0">
                <a:latin typeface="Arial" panose="020B0604020202020204" pitchFamily="34" charset="0"/>
                <a:ea typeface="Calibri" panose="020F0502020204030204" pitchFamily="34" charset="0"/>
                <a:cs typeface="Arial" panose="020B0604020202020204" pitchFamily="34" charset="0"/>
              </a:rPr>
              <a:t>Rhuglder:</a:t>
            </a:r>
            <a:r>
              <a:rPr lang="cy-GB" altLang="en-US" smtClean="0">
                <a:latin typeface="Arial" panose="020B0604020202020204" pitchFamily="34" charset="0"/>
                <a:ea typeface="Calibri" panose="020F0502020204030204" pitchFamily="34" charset="0"/>
                <a:cs typeface="Arial" panose="020B0604020202020204" pitchFamily="34" charset="0"/>
              </a:rPr>
              <a:t> Wrth i'r dysgwyr ymdrin â chysyniadau a chydberthnasau cynyddol gymhleth, ynghyd â'u deall a'u cymhwyso, dylai eu rhuglder wrth gofio ffeithiau, cydberthnasau a thechnegau dyfu, gan olygu bod y ffeithiau, y cydberthnasau a'r technegau a ddysgwyd yn flaenorol yn cael eu sefydlu'n gadarn, ac yn cael eu cofio a'u defnyddio.</a:t>
            </a:r>
            <a:endParaRPr lang="en-GB" altLang="en-US" smtClean="0">
              <a:latin typeface="Arial" panose="020B0604020202020204" pitchFamily="34" charset="0"/>
              <a:ea typeface="Calibri" panose="020F0502020204030204" pitchFamily="34" charset="0"/>
              <a:cs typeface="Arial" panose="020B0604020202020204" pitchFamily="34" charset="0"/>
            </a:endParaRPr>
          </a:p>
        </p:txBody>
      </p:sp>
      <p:sp>
        <p:nvSpPr>
          <p:cNvPr id="1741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39458" indent="-284407" eaLnBrk="0" hangingPunct="0">
              <a:defRPr>
                <a:solidFill>
                  <a:schemeClr val="tx1"/>
                </a:solidFill>
                <a:latin typeface="Calibri" panose="020F0502020204030204" pitchFamily="34" charset="0"/>
                <a:cs typeface="Arial" panose="020B0604020202020204" pitchFamily="34" charset="0"/>
              </a:defRPr>
            </a:lvl2pPr>
            <a:lvl3pPr marL="1137628" indent="-227526" eaLnBrk="0" hangingPunct="0">
              <a:defRPr>
                <a:solidFill>
                  <a:schemeClr val="tx1"/>
                </a:solidFill>
                <a:latin typeface="Calibri" panose="020F0502020204030204" pitchFamily="34" charset="0"/>
                <a:cs typeface="Arial" panose="020B0604020202020204" pitchFamily="34" charset="0"/>
              </a:defRPr>
            </a:lvl3pPr>
            <a:lvl4pPr marL="1592679" indent="-227526" eaLnBrk="0" hangingPunct="0">
              <a:defRPr>
                <a:solidFill>
                  <a:schemeClr val="tx1"/>
                </a:solidFill>
                <a:latin typeface="Calibri" panose="020F0502020204030204" pitchFamily="34" charset="0"/>
                <a:cs typeface="Arial" panose="020B0604020202020204" pitchFamily="34" charset="0"/>
              </a:defRPr>
            </a:lvl4pPr>
            <a:lvl5pPr marL="2047730" indent="-227526" eaLnBrk="0" hangingPunct="0">
              <a:defRPr>
                <a:solidFill>
                  <a:schemeClr val="tx1"/>
                </a:solidFill>
                <a:latin typeface="Calibri" panose="020F0502020204030204" pitchFamily="34" charset="0"/>
                <a:cs typeface="Arial" panose="020B0604020202020204" pitchFamily="34" charset="0"/>
              </a:defRPr>
            </a:lvl5pPr>
            <a:lvl6pPr marL="2502781"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57833"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12884"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67935"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FF4463A6-5F89-46D2-804C-6AA998B61159}" type="slidenum">
              <a:rPr lang="en-GB" altLang="en-US"/>
              <a:pPr eaLnBrk="1" hangingPunct="1"/>
              <a:t>8</a:t>
            </a:fld>
            <a:endParaRPr lang="en-GB" altLang="en-US"/>
          </a:p>
        </p:txBody>
      </p:sp>
    </p:spTree>
    <p:extLst>
      <p:ext uri="{BB962C8B-B14F-4D97-AF65-F5344CB8AC3E}">
        <p14:creationId xmlns:p14="http://schemas.microsoft.com/office/powerpoint/2010/main" val="38355292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marL="170644" indent="-170644">
              <a:buFont typeface="Arial" panose="020B0604020202020204" pitchFamily="34" charset="0"/>
              <a:buChar char="•"/>
              <a:defRPr/>
            </a:pPr>
            <a:r>
              <a:rPr lang="en-GB" dirty="0" smtClean="0">
                <a:latin typeface="Arial" panose="020B0604020202020204" pitchFamily="34" charset="0"/>
                <a:cs typeface="Arial" panose="020B0604020202020204" pitchFamily="34" charset="0"/>
              </a:rPr>
              <a:t>The Mathematics and Numeracy curriculum is organised around five mathematical proficiencies explained in later slides, which have been used to shape the achievement outcomes.</a:t>
            </a:r>
          </a:p>
          <a:p>
            <a:pPr marL="170644" indent="-170644">
              <a:buFont typeface="Arial" panose="020B0604020202020204" pitchFamily="34" charset="0"/>
              <a:buChar char="•"/>
              <a:defRPr/>
            </a:pPr>
            <a:r>
              <a:rPr lang="en-GB" dirty="0" smtClean="0">
                <a:latin typeface="Arial" panose="020B0604020202020204" pitchFamily="34" charset="0"/>
                <a:cs typeface="Arial" panose="020B0604020202020204" pitchFamily="34" charset="0"/>
              </a:rPr>
              <a:t>All learners should have opportunities to use manipulatives and represent a concept in a variety of ways, including verbal, concrete, visual, digital and abstract representations.</a:t>
            </a:r>
          </a:p>
          <a:p>
            <a:pPr marL="170644" indent="-170644">
              <a:buFont typeface="Arial" panose="020B0604020202020204" pitchFamily="34" charset="0"/>
              <a:buChar char="•"/>
              <a:defRPr/>
            </a:pPr>
            <a:r>
              <a:rPr lang="en-GB" dirty="0" smtClean="0">
                <a:latin typeface="Arial" panose="020B0604020202020204" pitchFamily="34" charset="0"/>
                <a:cs typeface="Arial" panose="020B0604020202020204" pitchFamily="34" charset="0"/>
              </a:rPr>
              <a:t>Verbs such as ‘explore’ and ‘derive’ are used to ensure a suitable balance between ‘breadth’ and ‘depth’.</a:t>
            </a:r>
          </a:p>
          <a:p>
            <a:pPr>
              <a:defRPr/>
            </a:pPr>
            <a:endParaRPr lang="en-GB" dirty="0" smtClean="0">
              <a:cs typeface="Calibri"/>
            </a:endParaRPr>
          </a:p>
          <a:p>
            <a:pPr>
              <a:defRPr/>
            </a:pPr>
            <a:endParaRPr lang="en-GB" dirty="0" smtClean="0">
              <a:cs typeface="Calibri"/>
            </a:endParaRPr>
          </a:p>
          <a:p>
            <a:pPr>
              <a:defRPr/>
            </a:pPr>
            <a:endParaRPr lang="en-US" dirty="0" smtClean="0">
              <a:cs typeface="Calibri"/>
            </a:endParaRPr>
          </a:p>
          <a:p>
            <a:pPr>
              <a:defRPr/>
            </a:pPr>
            <a:endParaRPr lang="en-GB" dirty="0" smtClean="0"/>
          </a:p>
        </p:txBody>
      </p:sp>
      <p:sp>
        <p:nvSpPr>
          <p:cNvPr id="1741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39458" indent="-284407" eaLnBrk="0" hangingPunct="0">
              <a:defRPr>
                <a:solidFill>
                  <a:schemeClr val="tx1"/>
                </a:solidFill>
                <a:latin typeface="Calibri" panose="020F0502020204030204" pitchFamily="34" charset="0"/>
                <a:cs typeface="Arial" panose="020B0604020202020204" pitchFamily="34" charset="0"/>
              </a:defRPr>
            </a:lvl2pPr>
            <a:lvl3pPr marL="1137628" indent="-227526" eaLnBrk="0" hangingPunct="0">
              <a:defRPr>
                <a:solidFill>
                  <a:schemeClr val="tx1"/>
                </a:solidFill>
                <a:latin typeface="Calibri" panose="020F0502020204030204" pitchFamily="34" charset="0"/>
                <a:cs typeface="Arial" panose="020B0604020202020204" pitchFamily="34" charset="0"/>
              </a:defRPr>
            </a:lvl3pPr>
            <a:lvl4pPr marL="1592679" indent="-227526" eaLnBrk="0" hangingPunct="0">
              <a:defRPr>
                <a:solidFill>
                  <a:schemeClr val="tx1"/>
                </a:solidFill>
                <a:latin typeface="Calibri" panose="020F0502020204030204" pitchFamily="34" charset="0"/>
                <a:cs typeface="Arial" panose="020B0604020202020204" pitchFamily="34" charset="0"/>
              </a:defRPr>
            </a:lvl4pPr>
            <a:lvl5pPr marL="2047730" indent="-227526" eaLnBrk="0" hangingPunct="0">
              <a:defRPr>
                <a:solidFill>
                  <a:schemeClr val="tx1"/>
                </a:solidFill>
                <a:latin typeface="Calibri" panose="020F0502020204030204" pitchFamily="34" charset="0"/>
                <a:cs typeface="Arial" panose="020B0604020202020204" pitchFamily="34" charset="0"/>
              </a:defRPr>
            </a:lvl5pPr>
            <a:lvl6pPr marL="2502781"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57833"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12884"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67935"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565C781A-CF52-41AA-AA6A-9E2FFC8B863B}" type="slidenum">
              <a:rPr lang="en-GB" altLang="en-US"/>
              <a:pPr eaLnBrk="1" hangingPunct="1"/>
              <a:t>9</a:t>
            </a:fld>
            <a:endParaRPr lang="en-GB" altLang="en-US"/>
          </a:p>
        </p:txBody>
      </p:sp>
    </p:spTree>
    <p:extLst>
      <p:ext uri="{BB962C8B-B14F-4D97-AF65-F5344CB8AC3E}">
        <p14:creationId xmlns:p14="http://schemas.microsoft.com/office/powerpoint/2010/main" val="3991580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b="1" smtClean="0">
                <a:latin typeface="Arial" panose="020B0604020202020204" pitchFamily="34" charset="0"/>
                <a:cs typeface="Arial" panose="020B0604020202020204" pitchFamily="34" charset="0"/>
              </a:rPr>
              <a:t>Conceptual understanding: </a:t>
            </a:r>
            <a:r>
              <a:rPr lang="en-GB" altLang="en-US" smtClean="0">
                <a:latin typeface="Arial" panose="020B0604020202020204" pitchFamily="34" charset="0"/>
                <a:cs typeface="Arial" panose="020B0604020202020204" pitchFamily="34" charset="0"/>
              </a:rPr>
              <a:t>Mathematical concepts and ideas should be built on, deepened and connected as learners experience increasingly complex mathematical ideas. Learners demonstrate conceptual understanding through being able to explain and express concepts, find examples (or non-examples) and by being able to represent a concept in different ways, flowing between different representations including verbal, concrete, visual, digital and abstract.</a:t>
            </a:r>
            <a:r>
              <a:rPr lang="en-US" altLang="en-US" smtClean="0">
                <a:latin typeface="Arial" panose="020B0604020202020204" pitchFamily="34" charset="0"/>
                <a:cs typeface="Arial" panose="020B0604020202020204" pitchFamily="34" charset="0"/>
              </a:rPr>
              <a:t> </a:t>
            </a:r>
          </a:p>
          <a:p>
            <a:pPr eaLnBrk="1" hangingPunct="1">
              <a:spcBef>
                <a:spcPct val="0"/>
              </a:spcBef>
            </a:pPr>
            <a:endParaRPr lang="en-US" altLang="en-US" smtClean="0">
              <a:latin typeface="Arial" panose="020B0604020202020204" pitchFamily="34" charset="0"/>
              <a:cs typeface="Arial" panose="020B0604020202020204" pitchFamily="34" charset="0"/>
            </a:endParaRPr>
          </a:p>
          <a:p>
            <a:pPr eaLnBrk="1" hangingPunct="1">
              <a:spcBef>
                <a:spcPct val="0"/>
              </a:spcBef>
            </a:pPr>
            <a:r>
              <a:rPr lang="en-GB" altLang="en-US" b="1" smtClean="0">
                <a:latin typeface="Arial" panose="020B0604020202020204" pitchFamily="34" charset="0"/>
                <a:cs typeface="Arial" panose="020B0604020202020204" pitchFamily="34" charset="0"/>
              </a:rPr>
              <a:t>Communication with symbols:</a:t>
            </a:r>
            <a:r>
              <a:rPr lang="en-GB" altLang="en-US" smtClean="0">
                <a:latin typeface="Arial" panose="020B0604020202020204" pitchFamily="34" charset="0"/>
                <a:cs typeface="Arial" panose="020B0604020202020204" pitchFamily="34" charset="0"/>
              </a:rPr>
              <a:t> Learners should understand that the symbols they are using are abstract representations and should develop greater flexibility with the application and manipulation of an increasing range of symbols, understanding the conventions of the symbols they are using.</a:t>
            </a:r>
            <a:r>
              <a:rPr lang="en-US" altLang="en-US" smtClean="0">
                <a:latin typeface="Arial" panose="020B0604020202020204" pitchFamily="34" charset="0"/>
                <a:cs typeface="Arial" panose="020B0604020202020204" pitchFamily="34" charset="0"/>
              </a:rPr>
              <a:t> </a:t>
            </a:r>
          </a:p>
          <a:p>
            <a:pPr eaLnBrk="1" hangingPunct="1">
              <a:spcBef>
                <a:spcPct val="0"/>
              </a:spcBef>
            </a:pPr>
            <a:endParaRPr lang="en-US" altLang="en-US" smtClean="0">
              <a:latin typeface="Arial" panose="020B0604020202020204" pitchFamily="34" charset="0"/>
              <a:cs typeface="Arial" panose="020B0604020202020204" pitchFamily="34" charset="0"/>
            </a:endParaRPr>
          </a:p>
          <a:p>
            <a:pPr eaLnBrk="1" hangingPunct="1">
              <a:spcBef>
                <a:spcPct val="0"/>
              </a:spcBef>
            </a:pPr>
            <a:r>
              <a:rPr lang="en-GB" altLang="en-US" b="1" smtClean="0">
                <a:latin typeface="Arial" panose="020B0604020202020204" pitchFamily="34" charset="0"/>
                <a:cs typeface="Arial" panose="020B0604020202020204" pitchFamily="34" charset="0"/>
              </a:rPr>
              <a:t>Strategic competence </a:t>
            </a:r>
            <a:r>
              <a:rPr lang="en-GB" altLang="en-US" smtClean="0">
                <a:latin typeface="Arial" panose="020B0604020202020204" pitchFamily="34" charset="0"/>
                <a:cs typeface="Arial" panose="020B0604020202020204" pitchFamily="34" charset="0"/>
              </a:rPr>
              <a:t>(formulating problems mathematically in order to solve them): Learners should become increasingly independent in recognising and applying the underlying mathematical structures and ideas within a problem, in order to be able to solve them.</a:t>
            </a:r>
            <a:r>
              <a:rPr lang="en-US" altLang="en-US" smtClean="0">
                <a:latin typeface="Arial" panose="020B0604020202020204" pitchFamily="34" charset="0"/>
                <a:cs typeface="Arial" panose="020B0604020202020204" pitchFamily="34" charset="0"/>
              </a:rPr>
              <a:t> </a:t>
            </a:r>
          </a:p>
          <a:p>
            <a:pPr eaLnBrk="1" hangingPunct="1">
              <a:spcBef>
                <a:spcPct val="0"/>
              </a:spcBef>
            </a:pPr>
            <a:endParaRPr lang="en-US" altLang="en-US" smtClean="0">
              <a:latin typeface="Arial" panose="020B0604020202020204" pitchFamily="34" charset="0"/>
              <a:cs typeface="Arial" panose="020B0604020202020204" pitchFamily="34" charset="0"/>
            </a:endParaRPr>
          </a:p>
          <a:p>
            <a:pPr eaLnBrk="1" hangingPunct="1">
              <a:spcBef>
                <a:spcPct val="0"/>
              </a:spcBef>
            </a:pPr>
            <a:r>
              <a:rPr lang="en-GB" altLang="en-US" b="1" smtClean="0">
                <a:latin typeface="Arial" panose="020B0604020202020204" pitchFamily="34" charset="0"/>
                <a:cs typeface="Arial" panose="020B0604020202020204" pitchFamily="34" charset="0"/>
              </a:rPr>
              <a:t>Logical reasoning: </a:t>
            </a:r>
            <a:r>
              <a:rPr lang="en-GB" altLang="en-US" smtClean="0">
                <a:latin typeface="Arial" panose="020B0604020202020204" pitchFamily="34" charset="0"/>
                <a:cs typeface="Arial" panose="020B0604020202020204" pitchFamily="34" charset="0"/>
              </a:rPr>
              <a:t>As learners experience increasingly complex concepts, they also should develop an understanding of the relationships between and within these concepts. They should apply logical reasoning about these relationships and be able to justify and prove them. Justifications and proof should become increasingly abstract, moving from verbal explanations, visual or concrete representations to abstract representations involving symbols and conventions.</a:t>
            </a:r>
            <a:r>
              <a:rPr lang="en-US" altLang="en-US" smtClean="0">
                <a:latin typeface="Arial" panose="020B0604020202020204" pitchFamily="34" charset="0"/>
                <a:cs typeface="Arial" panose="020B0604020202020204" pitchFamily="34" charset="0"/>
              </a:rPr>
              <a:t> </a:t>
            </a:r>
          </a:p>
          <a:p>
            <a:pPr eaLnBrk="1" hangingPunct="1">
              <a:spcBef>
                <a:spcPct val="0"/>
              </a:spcBef>
            </a:pPr>
            <a:endParaRPr lang="en-US" altLang="en-US" smtClean="0">
              <a:latin typeface="Arial" panose="020B0604020202020204" pitchFamily="34" charset="0"/>
              <a:cs typeface="Arial" panose="020B0604020202020204" pitchFamily="34" charset="0"/>
            </a:endParaRPr>
          </a:p>
          <a:p>
            <a:pPr eaLnBrk="1" hangingPunct="1">
              <a:spcBef>
                <a:spcPct val="0"/>
              </a:spcBef>
            </a:pPr>
            <a:r>
              <a:rPr lang="en-GB" altLang="en-US" b="1" smtClean="0">
                <a:latin typeface="Arial" panose="020B0604020202020204" pitchFamily="34" charset="0"/>
                <a:cs typeface="Arial" panose="020B0604020202020204" pitchFamily="34" charset="0"/>
              </a:rPr>
              <a:t>Fluency:</a:t>
            </a:r>
            <a:r>
              <a:rPr lang="en-GB" altLang="en-US" smtClean="0">
                <a:latin typeface="Arial" panose="020B0604020202020204" pitchFamily="34" charset="0"/>
                <a:cs typeface="Arial" panose="020B0604020202020204" pitchFamily="34" charset="0"/>
              </a:rPr>
              <a:t> As learners experience, understand and apply increasingly complex concepts and relationships, fluency in remembering facts, relationships and techniques should grow, meaning that facts, relationships and techniques learned previously should become firmly established, memorable and usable.</a:t>
            </a:r>
            <a:r>
              <a:rPr lang="en-US" altLang="en-US" smtClean="0"/>
              <a:t> </a:t>
            </a:r>
            <a:endParaRPr lang="en-US" altLang="en-US" smtClean="0">
              <a:cs typeface="Calibri" panose="020F0502020204030204" pitchFamily="34" charset="0"/>
            </a:endParaRPr>
          </a:p>
          <a:p>
            <a:pPr eaLnBrk="1" hangingPunct="1">
              <a:spcBef>
                <a:spcPct val="0"/>
              </a:spcBef>
            </a:pPr>
            <a:endParaRPr lang="en-US" altLang="en-US" smtClean="0">
              <a:cs typeface="Calibri" panose="020F0502020204030204" pitchFamily="34" charset="0"/>
            </a:endParaRPr>
          </a:p>
          <a:p>
            <a:pPr eaLnBrk="1" hangingPunct="1">
              <a:spcBef>
                <a:spcPct val="0"/>
              </a:spcBef>
            </a:pPr>
            <a:endParaRPr lang="en-GB" altLang="en-US" smtClean="0"/>
          </a:p>
        </p:txBody>
      </p:sp>
      <p:sp>
        <p:nvSpPr>
          <p:cNvPr id="18436"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39458" indent="-284407" eaLnBrk="0" hangingPunct="0">
              <a:defRPr>
                <a:solidFill>
                  <a:schemeClr val="tx1"/>
                </a:solidFill>
                <a:latin typeface="Calibri" panose="020F0502020204030204" pitchFamily="34" charset="0"/>
                <a:cs typeface="Arial" panose="020B0604020202020204" pitchFamily="34" charset="0"/>
              </a:defRPr>
            </a:lvl2pPr>
            <a:lvl3pPr marL="1137628" indent="-227526" eaLnBrk="0" hangingPunct="0">
              <a:defRPr>
                <a:solidFill>
                  <a:schemeClr val="tx1"/>
                </a:solidFill>
                <a:latin typeface="Calibri" panose="020F0502020204030204" pitchFamily="34" charset="0"/>
                <a:cs typeface="Arial" panose="020B0604020202020204" pitchFamily="34" charset="0"/>
              </a:defRPr>
            </a:lvl3pPr>
            <a:lvl4pPr marL="1592679" indent="-227526" eaLnBrk="0" hangingPunct="0">
              <a:defRPr>
                <a:solidFill>
                  <a:schemeClr val="tx1"/>
                </a:solidFill>
                <a:latin typeface="Calibri" panose="020F0502020204030204" pitchFamily="34" charset="0"/>
                <a:cs typeface="Arial" panose="020B0604020202020204" pitchFamily="34" charset="0"/>
              </a:defRPr>
            </a:lvl4pPr>
            <a:lvl5pPr marL="2047730" indent="-227526" eaLnBrk="0" hangingPunct="0">
              <a:defRPr>
                <a:solidFill>
                  <a:schemeClr val="tx1"/>
                </a:solidFill>
                <a:latin typeface="Calibri" panose="020F0502020204030204" pitchFamily="34" charset="0"/>
                <a:cs typeface="Arial" panose="020B0604020202020204" pitchFamily="34" charset="0"/>
              </a:defRPr>
            </a:lvl5pPr>
            <a:lvl6pPr marL="2502781"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57833"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12884"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67935" indent="-227526"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8C468F6E-01C2-4D98-89E8-5CBBC5989031}" type="slidenum">
              <a:rPr lang="en-GB" altLang="en-US"/>
              <a:pPr eaLnBrk="1" hangingPunct="1"/>
              <a:t>10</a:t>
            </a:fld>
            <a:endParaRPr lang="en-GB" altLang="en-US"/>
          </a:p>
        </p:txBody>
      </p:sp>
    </p:spTree>
    <p:extLst>
      <p:ext uri="{BB962C8B-B14F-4D97-AF65-F5344CB8AC3E}">
        <p14:creationId xmlns:p14="http://schemas.microsoft.com/office/powerpoint/2010/main" val="1339430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AB26003-50EF-C944-A8E1-7199B9107BC6}" type="slidenum">
              <a:rPr lang="en-US" smtClean="0"/>
              <a:t>11</a:t>
            </a:fld>
            <a:endParaRPr lang="en-US"/>
          </a:p>
        </p:txBody>
      </p:sp>
    </p:spTree>
    <p:extLst>
      <p:ext uri="{BB962C8B-B14F-4D97-AF65-F5344CB8AC3E}">
        <p14:creationId xmlns:p14="http://schemas.microsoft.com/office/powerpoint/2010/main" val="4714306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AB26003-50EF-C944-A8E1-7199B9107BC6}" type="slidenum">
              <a:rPr lang="en-US" smtClean="0"/>
              <a:t>12</a:t>
            </a:fld>
            <a:endParaRPr lang="en-US"/>
          </a:p>
        </p:txBody>
      </p:sp>
    </p:spTree>
    <p:extLst>
      <p:ext uri="{BB962C8B-B14F-4D97-AF65-F5344CB8AC3E}">
        <p14:creationId xmlns:p14="http://schemas.microsoft.com/office/powerpoint/2010/main" val="38962788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AB26003-50EF-C944-A8E1-7199B9107BC6}" type="slidenum">
              <a:rPr lang="en-US" smtClean="0"/>
              <a:t>13</a:t>
            </a:fld>
            <a:endParaRPr lang="en-US"/>
          </a:p>
        </p:txBody>
      </p:sp>
    </p:spTree>
    <p:extLst>
      <p:ext uri="{BB962C8B-B14F-4D97-AF65-F5344CB8AC3E}">
        <p14:creationId xmlns:p14="http://schemas.microsoft.com/office/powerpoint/2010/main" val="3569182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745FEC9-8563-4013-BFAA-01C62513A0DB}" type="datetimeFigureOut">
              <a:rPr lang="en-GB" smtClean="0"/>
              <a:t>07/03/2019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745FEC9-8563-4013-BFAA-01C62513A0DB}" type="datetimeFigureOut">
              <a:rPr lang="en-GB" smtClean="0"/>
              <a:t>07/03/2019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45FEC9-8563-4013-BFAA-01C62513A0DB}" type="datetimeFigureOut">
              <a:rPr lang="en-GB" smtClean="0"/>
              <a:t>07/03/2019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745FEC9-8563-4013-BFAA-01C62513A0DB}" type="datetimeFigureOut">
              <a:rPr lang="en-GB" smtClean="0"/>
              <a:t>07/03/2019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745FEC9-8563-4013-BFAA-01C62513A0DB}" type="datetimeFigureOut">
              <a:rPr lang="en-GB" smtClean="0"/>
              <a:t>07/03/2019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745FEC9-8563-4013-BFAA-01C62513A0DB}" type="datetimeFigureOut">
              <a:rPr lang="en-GB" smtClean="0"/>
              <a:t>07/03/2019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45FEC9-8563-4013-BFAA-01C62513A0DB}" type="datetimeFigureOut">
              <a:rPr lang="en-GB" smtClean="0"/>
              <a:t>07/03/2019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45FEC9-8563-4013-BFAA-01C62513A0DB}" type="datetimeFigureOut">
              <a:rPr lang="en-GB" smtClean="0"/>
              <a:t>07/03/2019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45FEC9-8563-4013-BFAA-01C62513A0DB}" type="datetimeFigureOut">
              <a:rPr lang="en-GB" smtClean="0"/>
              <a:t>07/03/2019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745FEC9-8563-4013-BFAA-01C62513A0DB}" type="datetimeFigureOut">
              <a:rPr lang="en-GB" smtClean="0"/>
              <a:t>07/03/2019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745FEC9-8563-4013-BFAA-01C62513A0DB}" type="datetimeFigureOut">
              <a:rPr lang="en-GB" smtClean="0"/>
              <a:t>07/03/2019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545D-68D3-498F-A347-EF3162297DE2}"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439831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752445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7223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theme" Target="../theme/theme2.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45FEC9-8563-4013-BFAA-01C62513A0DB}" type="datetimeFigureOut">
              <a:rPr lang="en-GB" smtClean="0"/>
              <a:t>07/03/2019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CB545D-68D3-498F-A347-EF3162297DE2}" type="slidenum">
              <a:rPr lang="en-GB" smtClean="0"/>
              <a:t>‹#›</a:t>
            </a:fld>
            <a:endParaRPr lang="en-GB"/>
          </a:p>
        </p:txBody>
      </p:sp>
    </p:spTree>
    <p:extLst>
      <p:ext uri="{BB962C8B-B14F-4D97-AF65-F5344CB8AC3E}">
        <p14:creationId xmlns:p14="http://schemas.microsoft.com/office/powerpoint/2010/main" val="13765596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5"/>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3175"/>
            <a:ext cx="12192000" cy="685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0564108"/>
      </p:ext>
    </p:extLst>
  </p:cSld>
  <p:clrMap bg1="lt1" tx1="dk1" bg2="lt2" tx2="dk2" accent1="accent1" accent2="accent2" accent3="accent3" accent4="accent4" accent5="accent5" accent6="accent6" hlink="hlink" folHlink="folHlink"/>
  <p:sldLayoutIdLst>
    <p:sldLayoutId id="2147483723" r:id="rId1"/>
  </p:sldLayoutIdLst>
  <p:txStyles>
    <p:titleStyle>
      <a:lvl1pPr algn="l" defTabSz="684213"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4213" rtl="0" eaLnBrk="0" fontAlgn="base" hangingPunct="0">
        <a:lnSpc>
          <a:spcPct val="90000"/>
        </a:lnSpc>
        <a:spcBef>
          <a:spcPct val="0"/>
        </a:spcBef>
        <a:spcAft>
          <a:spcPct val="0"/>
        </a:spcAft>
        <a:defRPr sz="3300">
          <a:solidFill>
            <a:schemeClr val="tx1"/>
          </a:solidFill>
          <a:latin typeface="Calibri Light" pitchFamily="34" charset="0"/>
        </a:defRPr>
      </a:lvl2pPr>
      <a:lvl3pPr algn="l" defTabSz="684213" rtl="0" eaLnBrk="0" fontAlgn="base" hangingPunct="0">
        <a:lnSpc>
          <a:spcPct val="90000"/>
        </a:lnSpc>
        <a:spcBef>
          <a:spcPct val="0"/>
        </a:spcBef>
        <a:spcAft>
          <a:spcPct val="0"/>
        </a:spcAft>
        <a:defRPr sz="3300">
          <a:solidFill>
            <a:schemeClr val="tx1"/>
          </a:solidFill>
          <a:latin typeface="Calibri Light" pitchFamily="34" charset="0"/>
        </a:defRPr>
      </a:lvl3pPr>
      <a:lvl4pPr algn="l" defTabSz="684213" rtl="0" eaLnBrk="0" fontAlgn="base" hangingPunct="0">
        <a:lnSpc>
          <a:spcPct val="90000"/>
        </a:lnSpc>
        <a:spcBef>
          <a:spcPct val="0"/>
        </a:spcBef>
        <a:spcAft>
          <a:spcPct val="0"/>
        </a:spcAft>
        <a:defRPr sz="3300">
          <a:solidFill>
            <a:schemeClr val="tx1"/>
          </a:solidFill>
          <a:latin typeface="Calibri Light" pitchFamily="34" charset="0"/>
        </a:defRPr>
      </a:lvl4pPr>
      <a:lvl5pPr algn="l" defTabSz="684213" rtl="0" eaLnBrk="0" fontAlgn="base" hangingPunct="0">
        <a:lnSpc>
          <a:spcPct val="90000"/>
        </a:lnSpc>
        <a:spcBef>
          <a:spcPct val="0"/>
        </a:spcBef>
        <a:spcAft>
          <a:spcPct val="0"/>
        </a:spcAft>
        <a:defRPr sz="3300">
          <a:solidFill>
            <a:schemeClr val="tx1"/>
          </a:solidFill>
          <a:latin typeface="Calibri Light" pitchFamily="34" charset="0"/>
        </a:defRPr>
      </a:lvl5pPr>
      <a:lvl6pPr marL="457200" algn="l" defTabSz="684213" rtl="0" fontAlgn="base">
        <a:lnSpc>
          <a:spcPct val="90000"/>
        </a:lnSpc>
        <a:spcBef>
          <a:spcPct val="0"/>
        </a:spcBef>
        <a:spcAft>
          <a:spcPct val="0"/>
        </a:spcAft>
        <a:defRPr sz="3300">
          <a:solidFill>
            <a:schemeClr val="tx1"/>
          </a:solidFill>
          <a:latin typeface="Calibri Light" pitchFamily="34" charset="0"/>
        </a:defRPr>
      </a:lvl6pPr>
      <a:lvl7pPr marL="914400" algn="l" defTabSz="684213" rtl="0" fontAlgn="base">
        <a:lnSpc>
          <a:spcPct val="90000"/>
        </a:lnSpc>
        <a:spcBef>
          <a:spcPct val="0"/>
        </a:spcBef>
        <a:spcAft>
          <a:spcPct val="0"/>
        </a:spcAft>
        <a:defRPr sz="3300">
          <a:solidFill>
            <a:schemeClr val="tx1"/>
          </a:solidFill>
          <a:latin typeface="Calibri Light" pitchFamily="34" charset="0"/>
        </a:defRPr>
      </a:lvl7pPr>
      <a:lvl8pPr marL="1371600" algn="l" defTabSz="684213" rtl="0" fontAlgn="base">
        <a:lnSpc>
          <a:spcPct val="90000"/>
        </a:lnSpc>
        <a:spcBef>
          <a:spcPct val="0"/>
        </a:spcBef>
        <a:spcAft>
          <a:spcPct val="0"/>
        </a:spcAft>
        <a:defRPr sz="3300">
          <a:solidFill>
            <a:schemeClr val="tx1"/>
          </a:solidFill>
          <a:latin typeface="Calibri Light" pitchFamily="34" charset="0"/>
        </a:defRPr>
      </a:lvl8pPr>
      <a:lvl9pPr marL="1828800" algn="l" defTabSz="684213" rtl="0" fontAlgn="base">
        <a:lnSpc>
          <a:spcPct val="90000"/>
        </a:lnSpc>
        <a:spcBef>
          <a:spcPct val="0"/>
        </a:spcBef>
        <a:spcAft>
          <a:spcPct val="0"/>
        </a:spcAft>
        <a:defRPr sz="3300">
          <a:solidFill>
            <a:schemeClr val="tx1"/>
          </a:solidFill>
          <a:latin typeface="Calibri Light" pitchFamily="34" charset="0"/>
        </a:defRPr>
      </a:lvl9pPr>
    </p:titleStyle>
    <p:bodyStyle>
      <a:lvl1pPr marL="169863" indent="-169863" algn="l" defTabSz="684213"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2763" indent="-169863" algn="l" defTabSz="684213"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5663" indent="-169863" algn="l" defTabSz="684213"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198563" indent="-169863" algn="l" defTabSz="684213"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1463" indent="-169863" algn="l" defTabSz="684213"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hyperlink" Target="https://curriculumforwales.gov.wales/2018/09/05/new-animation-how-wales-new-curriculum-and-assessment-arrangements-are-being-built-on-progression/"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5485" y="268684"/>
            <a:ext cx="7872482" cy="2031325"/>
          </a:xfrm>
          <a:prstGeom prst="rect">
            <a:avLst/>
          </a:prstGeom>
          <a:noFill/>
        </p:spPr>
        <p:txBody>
          <a:bodyPr wrap="square" rtlCol="0">
            <a:spAutoFit/>
          </a:bodyPr>
          <a:lstStyle/>
          <a:p>
            <a:pPr algn="ctr"/>
            <a:r>
              <a:rPr lang="cy-GB" altLang="en-US" sz="3600" dirty="0">
                <a:solidFill>
                  <a:schemeClr val="bg1"/>
                </a:solidFill>
              </a:rPr>
              <a:t>ECAD5004C</a:t>
            </a:r>
          </a:p>
          <a:p>
            <a:pPr algn="ctr"/>
            <a:r>
              <a:rPr lang="en-US" sz="3600" dirty="0">
                <a:solidFill>
                  <a:schemeClr val="bg1"/>
                </a:solidFill>
              </a:rPr>
              <a:t>Rachel Wallis / </a:t>
            </a:r>
            <a:r>
              <a:rPr lang="en-US" sz="3600" dirty="0" err="1">
                <a:solidFill>
                  <a:schemeClr val="bg1"/>
                </a:solidFill>
              </a:rPr>
              <a:t>Nerys</a:t>
            </a:r>
            <a:r>
              <a:rPr lang="en-US" sz="3600" dirty="0">
                <a:solidFill>
                  <a:schemeClr val="bg1"/>
                </a:solidFill>
              </a:rPr>
              <a:t> </a:t>
            </a:r>
            <a:r>
              <a:rPr lang="en-US" sz="3600" dirty="0" err="1" smtClean="0">
                <a:solidFill>
                  <a:schemeClr val="bg1"/>
                </a:solidFill>
              </a:rPr>
              <a:t>Defis</a:t>
            </a:r>
            <a:r>
              <a:rPr lang="en-US" sz="3600" dirty="0" smtClean="0">
                <a:solidFill>
                  <a:schemeClr val="bg1"/>
                </a:solidFill>
              </a:rPr>
              <a:t>/Helen Denny</a:t>
            </a:r>
            <a:endParaRPr lang="en-US" sz="3600" dirty="0">
              <a:solidFill>
                <a:schemeClr val="bg1"/>
              </a:solidFill>
            </a:endParaRPr>
          </a:p>
          <a:p>
            <a:pPr algn="ctr"/>
            <a:r>
              <a:rPr lang="en-US" sz="3600" dirty="0" smtClean="0">
                <a:solidFill>
                  <a:schemeClr val="bg1"/>
                </a:solidFill>
              </a:rPr>
              <a:t>07/03/19</a:t>
            </a:r>
            <a:endParaRPr lang="en-US" sz="3600" dirty="0">
              <a:solidFill>
                <a:schemeClr val="bg1"/>
              </a:solidFill>
            </a:endParaRPr>
          </a:p>
          <a:p>
            <a:pPr algn="ctr"/>
            <a:endParaRPr lang="en-US" dirty="0">
              <a:solidFill>
                <a:schemeClr val="bg1"/>
              </a:solidFill>
            </a:endParaRPr>
          </a:p>
        </p:txBody>
      </p:sp>
    </p:spTree>
    <p:extLst>
      <p:ext uri="{BB962C8B-B14F-4D97-AF65-F5344CB8AC3E}">
        <p14:creationId xmlns:p14="http://schemas.microsoft.com/office/powerpoint/2010/main" val="340089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6036468" y="258109"/>
            <a:ext cx="5386387" cy="3571252"/>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endParaRPr lang="en-GB" dirty="0"/>
          </a:p>
          <a:p>
            <a:r>
              <a:rPr lang="en-GB" dirty="0" err="1"/>
              <a:t>Dyfnder</a:t>
            </a:r>
            <a:r>
              <a:rPr lang="en-GB" dirty="0"/>
              <a:t> </a:t>
            </a:r>
          </a:p>
          <a:p>
            <a:r>
              <a:rPr lang="en-GB" dirty="0" err="1"/>
              <a:t>dealltwriaeth</a:t>
            </a:r>
            <a:r>
              <a:rPr lang="en-GB" dirty="0"/>
              <a:t> </a:t>
            </a:r>
            <a:r>
              <a:rPr lang="en-GB" dirty="0" err="1"/>
              <a:t>mewn</a:t>
            </a:r>
            <a:r>
              <a:rPr lang="en-GB" dirty="0"/>
              <a:t> </a:t>
            </a:r>
            <a:r>
              <a:rPr lang="en-GB" dirty="0" err="1"/>
              <a:t>Mathemateg</a:t>
            </a:r>
            <a:endParaRPr lang="en-GB" dirty="0"/>
          </a:p>
          <a:p>
            <a:r>
              <a:rPr lang="en-GB" dirty="0"/>
              <a:t/>
            </a:r>
            <a:br>
              <a:rPr lang="en-GB" dirty="0"/>
            </a:br>
            <a:endParaRPr lang="en-GB" cap="none" dirty="0"/>
          </a:p>
        </p:txBody>
      </p:sp>
      <p:sp>
        <p:nvSpPr>
          <p:cNvPr id="4" name="Title 1"/>
          <p:cNvSpPr txBox="1">
            <a:spLocks/>
          </p:cNvSpPr>
          <p:nvPr/>
        </p:nvSpPr>
        <p:spPr>
          <a:xfrm>
            <a:off x="6472236" y="2940361"/>
            <a:ext cx="4514850" cy="1987239"/>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dirty="0"/>
              <a:t>Depth of understanding in Mathematics</a:t>
            </a:r>
          </a:p>
          <a:p>
            <a:r>
              <a:rPr lang="en-GB" dirty="0"/>
              <a:t/>
            </a:r>
            <a:br>
              <a:rPr lang="en-GB" dirty="0"/>
            </a:br>
            <a:endParaRPr lang="en-GB" cap="none" dirty="0"/>
          </a:p>
        </p:txBody>
      </p:sp>
      <p:pic>
        <p:nvPicPr>
          <p:cNvPr id="6" name="Picture 5"/>
          <p:cNvPicPr>
            <a:picLocks noChangeAspect="1"/>
          </p:cNvPicPr>
          <p:nvPr/>
        </p:nvPicPr>
        <p:blipFill rotWithShape="1">
          <a:blip r:embed="rId3"/>
          <a:srcRect r="32843"/>
          <a:stretch/>
        </p:blipFill>
        <p:spPr>
          <a:xfrm>
            <a:off x="380999" y="190500"/>
            <a:ext cx="5219699" cy="5410200"/>
          </a:xfrm>
          <a:prstGeom prst="rect">
            <a:avLst/>
          </a:prstGeom>
        </p:spPr>
      </p:pic>
    </p:spTree>
    <p:extLst>
      <p:ext uri="{BB962C8B-B14F-4D97-AF65-F5344CB8AC3E}">
        <p14:creationId xmlns:p14="http://schemas.microsoft.com/office/powerpoint/2010/main" val="4962531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981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a:solidFill>
                  <a:schemeClr val="accent1">
                    <a:lumMod val="75000"/>
                  </a:schemeClr>
                </a:solidFill>
              </a:rPr>
              <a:t>Amcanion</a:t>
            </a:r>
            <a:r>
              <a:rPr lang="en-GB" sz="17600" dirty="0">
                <a:solidFill>
                  <a:schemeClr val="accent1">
                    <a:lumMod val="75000"/>
                  </a:schemeClr>
                </a:solidFill>
              </a:rPr>
              <a:t> y </a:t>
            </a:r>
            <a:r>
              <a:rPr lang="en-GB" sz="17600" dirty="0" err="1">
                <a:solidFill>
                  <a:schemeClr val="accent1">
                    <a:lumMod val="75000"/>
                  </a:schemeClr>
                </a:solidFill>
              </a:rPr>
              <a:t>sesiwn</a:t>
            </a:r>
            <a:r>
              <a:rPr lang="en-GB" sz="17600" dirty="0">
                <a:solidFill>
                  <a:schemeClr val="accent1">
                    <a:lumMod val="75000"/>
                  </a:schemeClr>
                </a:solidFill>
              </a:rPr>
              <a:t> </a:t>
            </a:r>
          </a:p>
          <a:p>
            <a:r>
              <a:rPr lang="en-GB" sz="17600" dirty="0">
                <a:solidFill>
                  <a:schemeClr val="accent1">
                    <a:lumMod val="75000"/>
                  </a:schemeClr>
                </a:solidFill>
              </a:rPr>
              <a:t>Session objectives</a:t>
            </a:r>
            <a:r>
              <a:rPr lang="en-GB" sz="5300" dirty="0">
                <a:solidFill>
                  <a:schemeClr val="accent1">
                    <a:lumMod val="75000"/>
                  </a:schemeClr>
                </a:solidFill>
              </a:rPr>
              <a:t/>
            </a:r>
            <a:br>
              <a:rPr lang="en-GB" sz="5300" dirty="0">
                <a:solidFill>
                  <a:schemeClr val="accent1">
                    <a:lumMod val="75000"/>
                  </a:schemeClr>
                </a:solidFill>
              </a:rPr>
            </a:br>
            <a:endParaRPr lang="en-GB" sz="5300" dirty="0"/>
          </a:p>
        </p:txBody>
      </p:sp>
      <p:sp>
        <p:nvSpPr>
          <p:cNvPr id="3" name="Content Placeholder 4"/>
          <p:cNvSpPr txBox="1">
            <a:spLocks/>
          </p:cNvSpPr>
          <p:nvPr/>
        </p:nvSpPr>
        <p:spPr>
          <a:xfrm>
            <a:off x="6426201" y="1455184"/>
            <a:ext cx="5505604" cy="4111070"/>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Analyse what it means to understand mathematics</a:t>
            </a:r>
          </a:p>
          <a:p>
            <a:endParaRPr lang="en-GB" dirty="0"/>
          </a:p>
          <a:p>
            <a:r>
              <a:rPr lang="en-GB" dirty="0"/>
              <a:t>Identify and analyse ways of developing depth of understanding in mathematics</a:t>
            </a:r>
          </a:p>
        </p:txBody>
      </p:sp>
      <p:sp>
        <p:nvSpPr>
          <p:cNvPr id="4" name="Content Placeholder 8"/>
          <p:cNvSpPr txBox="1">
            <a:spLocks/>
          </p:cNvSpPr>
          <p:nvPr/>
        </p:nvSpPr>
        <p:spPr>
          <a:xfrm>
            <a:off x="669073" y="1455185"/>
            <a:ext cx="5757127" cy="4382197"/>
          </a:xfrm>
          <a:prstGeom prst="rect">
            <a:avLst/>
          </a:prstGeom>
        </p:spPr>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dirty="0" err="1"/>
              <a:t>Dadansoddi</a:t>
            </a:r>
            <a:r>
              <a:rPr lang="en-US" dirty="0"/>
              <a:t> </a:t>
            </a:r>
            <a:r>
              <a:rPr lang="en-US" dirty="0" err="1"/>
              <a:t>beth</a:t>
            </a:r>
            <a:r>
              <a:rPr lang="en-US" dirty="0"/>
              <a:t> </a:t>
            </a:r>
            <a:r>
              <a:rPr lang="en-US" dirty="0" err="1"/>
              <a:t>yw</a:t>
            </a:r>
            <a:r>
              <a:rPr lang="en-US" dirty="0"/>
              <a:t> </a:t>
            </a:r>
            <a:r>
              <a:rPr lang="en-US" dirty="0" err="1"/>
              <a:t>ystyr</a:t>
            </a:r>
            <a:r>
              <a:rPr lang="en-US" dirty="0"/>
              <a:t> </a:t>
            </a:r>
            <a:r>
              <a:rPr lang="en-US" dirty="0" err="1"/>
              <a:t>deall</a:t>
            </a:r>
            <a:r>
              <a:rPr lang="en-US" dirty="0"/>
              <a:t> </a:t>
            </a:r>
            <a:r>
              <a:rPr lang="en-US" dirty="0" err="1"/>
              <a:t>mathemateg</a:t>
            </a:r>
            <a:r>
              <a:rPr lang="en-US" dirty="0"/>
              <a:t> </a:t>
            </a:r>
          </a:p>
          <a:p>
            <a:endParaRPr lang="en-US" dirty="0"/>
          </a:p>
          <a:p>
            <a:r>
              <a:rPr lang="en-US" dirty="0" err="1"/>
              <a:t>Adnabod</a:t>
            </a:r>
            <a:r>
              <a:rPr lang="en-US" dirty="0"/>
              <a:t> a </a:t>
            </a:r>
            <a:r>
              <a:rPr lang="en-US" dirty="0" err="1"/>
              <a:t>dadansoddi</a:t>
            </a:r>
            <a:r>
              <a:rPr lang="en-US" dirty="0"/>
              <a:t> </a:t>
            </a:r>
            <a:r>
              <a:rPr lang="en-US" dirty="0" err="1"/>
              <a:t>ffyrdd</a:t>
            </a:r>
            <a:r>
              <a:rPr lang="en-US" dirty="0"/>
              <a:t> o </a:t>
            </a:r>
            <a:r>
              <a:rPr lang="en-US" dirty="0" err="1"/>
              <a:t>ddatblygu</a:t>
            </a:r>
            <a:r>
              <a:rPr lang="en-US" dirty="0"/>
              <a:t> </a:t>
            </a:r>
            <a:r>
              <a:rPr lang="en-US" dirty="0" err="1"/>
              <a:t>dyfnder</a:t>
            </a:r>
            <a:r>
              <a:rPr lang="en-US" dirty="0"/>
              <a:t> </a:t>
            </a:r>
            <a:r>
              <a:rPr lang="en-US" dirty="0" err="1"/>
              <a:t>dealltwriaeth</a:t>
            </a:r>
            <a:r>
              <a:rPr lang="en-US" dirty="0"/>
              <a:t> </a:t>
            </a:r>
            <a:r>
              <a:rPr lang="en-US" dirty="0" err="1"/>
              <a:t>mewn</a:t>
            </a:r>
            <a:r>
              <a:rPr lang="en-US" dirty="0"/>
              <a:t> </a:t>
            </a:r>
            <a:r>
              <a:rPr lang="en-US" dirty="0" err="1"/>
              <a:t>mathemateg</a:t>
            </a:r>
            <a:endParaRPr lang="en-US" dirty="0"/>
          </a:p>
        </p:txBody>
      </p:sp>
    </p:spTree>
    <p:extLst>
      <p:ext uri="{BB962C8B-B14F-4D97-AF65-F5344CB8AC3E}">
        <p14:creationId xmlns:p14="http://schemas.microsoft.com/office/powerpoint/2010/main" val="11732325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A680791-CC92-4148-BF70-6AAEC1AA4DA4}"/>
              </a:ext>
            </a:extLst>
          </p:cNvPr>
          <p:cNvSpPr>
            <a:spLocks noGrp="1"/>
          </p:cNvSpPr>
          <p:nvPr>
            <p:ph sz="half" idx="1"/>
          </p:nvPr>
        </p:nvSpPr>
        <p:spPr>
          <a:xfrm>
            <a:off x="705679" y="1247705"/>
            <a:ext cx="5181600" cy="4351338"/>
          </a:xfrm>
        </p:spPr>
        <p:txBody>
          <a:bodyPr>
            <a:normAutofit/>
          </a:bodyPr>
          <a:lstStyle/>
          <a:p>
            <a:pPr marL="0" indent="0">
              <a:buNone/>
            </a:pPr>
            <a:r>
              <a:rPr lang="en-US" dirty="0" err="1"/>
              <a:t>Sawl</a:t>
            </a:r>
            <a:r>
              <a:rPr lang="en-US" dirty="0"/>
              <a:t> </a:t>
            </a:r>
            <a:r>
              <a:rPr lang="en-US" dirty="0" err="1"/>
              <a:t>nawfed</a:t>
            </a:r>
            <a:r>
              <a:rPr lang="en-US" dirty="0"/>
              <a:t> </a:t>
            </a:r>
            <a:r>
              <a:rPr lang="en-US" dirty="0" err="1"/>
              <a:t>sy</a:t>
            </a:r>
            <a:r>
              <a:rPr lang="en-US" dirty="0"/>
              <a:t> </a:t>
            </a:r>
            <a:r>
              <a:rPr lang="en-US" dirty="0" err="1"/>
              <a:t>mewn</a:t>
            </a:r>
            <a:r>
              <a:rPr lang="en-US" dirty="0"/>
              <a:t> un </a:t>
            </a:r>
          </a:p>
          <a:p>
            <a:pPr marL="0" indent="0">
              <a:buNone/>
            </a:pPr>
            <a:r>
              <a:rPr lang="en-US" dirty="0" err="1"/>
              <a:t>trydydd</a:t>
            </a:r>
            <a:r>
              <a:rPr lang="en-US" dirty="0"/>
              <a:t> ?</a:t>
            </a:r>
            <a:r>
              <a:rPr lang="en-US" b="1" dirty="0"/>
              <a:t/>
            </a:r>
            <a:br>
              <a:rPr lang="en-US" b="1" dirty="0"/>
            </a:br>
            <a:endParaRPr lang="en-GB" dirty="0"/>
          </a:p>
          <a:p>
            <a:pPr marL="0" indent="0">
              <a:buNone/>
            </a:pPr>
            <a:r>
              <a:rPr lang="en-US" dirty="0"/>
              <a:t> </a:t>
            </a:r>
            <a:endParaRPr lang="en-GB" dirty="0"/>
          </a:p>
          <a:p>
            <a:pPr marL="0" indent="0">
              <a:buNone/>
            </a:pPr>
            <a:r>
              <a:rPr lang="en-US" dirty="0"/>
              <a:t> </a:t>
            </a:r>
            <a:endParaRPr lang="en-GB" dirty="0"/>
          </a:p>
          <a:p>
            <a:pPr marL="0" indent="0">
              <a:buNone/>
            </a:pPr>
            <a:r>
              <a:rPr lang="en-US" dirty="0" err="1"/>
              <a:t>Nawr</a:t>
            </a:r>
            <a:r>
              <a:rPr lang="en-US" dirty="0"/>
              <a:t> </a:t>
            </a:r>
            <a:r>
              <a:rPr lang="en-US" dirty="0" err="1"/>
              <a:t>gwethiwch</a:t>
            </a:r>
            <a:r>
              <a:rPr lang="en-US" dirty="0"/>
              <a:t> </a:t>
            </a:r>
            <a:r>
              <a:rPr lang="en-US" dirty="0" err="1"/>
              <a:t>allan</a:t>
            </a:r>
            <a:r>
              <a:rPr lang="en-US" dirty="0"/>
              <a:t>:             </a:t>
            </a:r>
          </a:p>
          <a:p>
            <a:pPr marL="0" indent="0">
              <a:buNone/>
            </a:pPr>
            <a:r>
              <a:rPr lang="en-GB" dirty="0"/>
              <a:t>2/3</a:t>
            </a:r>
            <a:r>
              <a:rPr lang="en-US" dirty="0"/>
              <a:t> ÷ </a:t>
            </a:r>
            <a:r>
              <a:rPr lang="en-GB" dirty="0"/>
              <a:t>1/9</a:t>
            </a:r>
          </a:p>
          <a:p>
            <a:pPr marL="0" indent="0">
              <a:buNone/>
            </a:pPr>
            <a:endParaRPr lang="en-GB" dirty="0"/>
          </a:p>
        </p:txBody>
      </p:sp>
      <p:sp>
        <p:nvSpPr>
          <p:cNvPr id="4" name="Content Placeholder 3">
            <a:extLst>
              <a:ext uri="{FF2B5EF4-FFF2-40B4-BE49-F238E27FC236}">
                <a16:creationId xmlns:a16="http://schemas.microsoft.com/office/drawing/2014/main" id="{934F72BA-B0C3-43A9-8576-7544885C80A2}"/>
              </a:ext>
            </a:extLst>
          </p:cNvPr>
          <p:cNvSpPr>
            <a:spLocks noGrp="1"/>
          </p:cNvSpPr>
          <p:nvPr>
            <p:ph sz="half" idx="2"/>
          </p:nvPr>
        </p:nvSpPr>
        <p:spPr>
          <a:xfrm>
            <a:off x="6096000" y="1253331"/>
            <a:ext cx="5181600" cy="4351338"/>
          </a:xfrm>
        </p:spPr>
        <p:txBody>
          <a:bodyPr>
            <a:normAutofit/>
          </a:bodyPr>
          <a:lstStyle/>
          <a:p>
            <a:pPr marL="0" indent="0">
              <a:buNone/>
            </a:pPr>
            <a:r>
              <a:rPr lang="en-US" dirty="0"/>
              <a:t>How many ninths are there in one third? </a:t>
            </a:r>
            <a:endParaRPr lang="en-GB" dirty="0"/>
          </a:p>
          <a:p>
            <a:pPr marL="0" indent="0">
              <a:buNone/>
            </a:pPr>
            <a:endParaRPr lang="en-GB" dirty="0"/>
          </a:p>
          <a:p>
            <a:pPr marL="0" indent="0">
              <a:buNone/>
            </a:pPr>
            <a:r>
              <a:rPr lang="en-US" dirty="0"/>
              <a:t> </a:t>
            </a:r>
            <a:endParaRPr lang="en-GB" dirty="0"/>
          </a:p>
          <a:p>
            <a:pPr marL="0" indent="0">
              <a:buNone/>
            </a:pPr>
            <a:endParaRPr lang="en-US" dirty="0"/>
          </a:p>
          <a:p>
            <a:pPr marL="0" indent="0">
              <a:buNone/>
            </a:pPr>
            <a:r>
              <a:rPr lang="en-US" dirty="0"/>
              <a:t>Now work out:</a:t>
            </a:r>
          </a:p>
          <a:p>
            <a:pPr marL="0" indent="0">
              <a:buNone/>
            </a:pPr>
            <a:r>
              <a:rPr lang="en-GB" dirty="0"/>
              <a:t>2/3</a:t>
            </a:r>
            <a:r>
              <a:rPr lang="en-US" dirty="0"/>
              <a:t> ÷ </a:t>
            </a:r>
            <a:r>
              <a:rPr lang="en-GB" dirty="0"/>
              <a:t>1/9</a:t>
            </a:r>
          </a:p>
          <a:p>
            <a:pPr marL="0" indent="0">
              <a:buNone/>
            </a:pPr>
            <a:r>
              <a:rPr lang="en-US" dirty="0"/>
              <a:t> </a:t>
            </a:r>
            <a:endParaRPr lang="en-GB"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312866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70700" y="1193801"/>
            <a:ext cx="4394200" cy="3962751"/>
          </a:xfrm>
          <a:prstGeom prst="rect">
            <a:avLst/>
          </a:prstGeom>
        </p:spPr>
        <p:txBody>
          <a:bodyPr wrap="square">
            <a:spAutoFit/>
          </a:bodyPr>
          <a:lstStyle/>
          <a:p>
            <a:pPr>
              <a:lnSpc>
                <a:spcPct val="107000"/>
              </a:lnSpc>
              <a:spcAft>
                <a:spcPts val="800"/>
              </a:spcAft>
            </a:pPr>
            <a:r>
              <a:rPr lang="en-GB" sz="3200" dirty="0">
                <a:latin typeface="Calibri" charset="0"/>
                <a:ea typeface="Calibri" charset="0"/>
                <a:cs typeface="Times New Roman" charset="0"/>
              </a:rPr>
              <a:t>How do you know if you understand these concepts?  </a:t>
            </a:r>
          </a:p>
          <a:p>
            <a:pPr>
              <a:lnSpc>
                <a:spcPct val="107000"/>
              </a:lnSpc>
              <a:spcAft>
                <a:spcPts val="800"/>
              </a:spcAft>
            </a:pPr>
            <a:endParaRPr lang="en-GB" sz="3200" dirty="0">
              <a:latin typeface="Calibri" charset="0"/>
              <a:ea typeface="Calibri" charset="0"/>
              <a:cs typeface="Times New Roman" charset="0"/>
            </a:endParaRPr>
          </a:p>
          <a:p>
            <a:pPr>
              <a:lnSpc>
                <a:spcPct val="107000"/>
              </a:lnSpc>
              <a:spcAft>
                <a:spcPts val="800"/>
              </a:spcAft>
            </a:pPr>
            <a:r>
              <a:rPr lang="en-GB" sz="3200" dirty="0">
                <a:latin typeface="Calibri" charset="0"/>
                <a:ea typeface="Calibri" charset="0"/>
                <a:cs typeface="Times New Roman" charset="0"/>
              </a:rPr>
              <a:t>How would you know if a child understands a mathematical idea?</a:t>
            </a:r>
            <a:endParaRPr lang="en-GB" sz="3200" dirty="0">
              <a:effectLst/>
              <a:latin typeface="Calibri" charset="0"/>
              <a:ea typeface="Calibri" charset="0"/>
              <a:cs typeface="Times New Roman" charset="0"/>
            </a:endParaRPr>
          </a:p>
        </p:txBody>
      </p:sp>
      <p:sp>
        <p:nvSpPr>
          <p:cNvPr id="3" name="Title 2"/>
          <p:cNvSpPr txBox="1">
            <a:spLocks/>
          </p:cNvSpPr>
          <p:nvPr/>
        </p:nvSpPr>
        <p:spPr>
          <a:xfrm>
            <a:off x="1981200" y="157201"/>
            <a:ext cx="8229600" cy="1036600"/>
          </a:xfrm>
          <a:prstGeom prst="rect">
            <a:avLst/>
          </a:prstGeom>
        </p:spPr>
        <p:txBody>
          <a:bodyPr>
            <a:normAutofit fontScale="40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a:solidFill>
                  <a:schemeClr val="accent1">
                    <a:lumMod val="75000"/>
                  </a:schemeClr>
                </a:solidFill>
              </a:rPr>
              <a:t>Tasg</a:t>
            </a:r>
            <a:r>
              <a:rPr lang="en-GB" sz="17600" dirty="0">
                <a:solidFill>
                  <a:schemeClr val="accent1">
                    <a:lumMod val="75000"/>
                  </a:schemeClr>
                </a:solidFill>
              </a:rPr>
              <a:t> / Task</a:t>
            </a:r>
            <a:endParaRPr lang="en-GB" sz="5300" dirty="0"/>
          </a:p>
        </p:txBody>
      </p:sp>
      <p:sp>
        <p:nvSpPr>
          <p:cNvPr id="4" name="Rectangle 3"/>
          <p:cNvSpPr/>
          <p:nvPr/>
        </p:nvSpPr>
        <p:spPr>
          <a:xfrm>
            <a:off x="1066800" y="1193801"/>
            <a:ext cx="4394200" cy="3986091"/>
          </a:xfrm>
          <a:prstGeom prst="rect">
            <a:avLst/>
          </a:prstGeom>
        </p:spPr>
        <p:txBody>
          <a:bodyPr wrap="square">
            <a:spAutoFit/>
          </a:bodyPr>
          <a:lstStyle/>
          <a:p>
            <a:pPr>
              <a:lnSpc>
                <a:spcPct val="107000"/>
              </a:lnSpc>
              <a:spcAft>
                <a:spcPts val="800"/>
              </a:spcAft>
            </a:pPr>
            <a:r>
              <a:rPr lang="en-GB" sz="3200" dirty="0" err="1">
                <a:latin typeface="Calibri" charset="0"/>
                <a:ea typeface="Calibri" charset="0"/>
                <a:cs typeface="Times New Roman" charset="0"/>
              </a:rPr>
              <a:t>Sut</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ydych</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yn</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gwybod</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eich</a:t>
            </a:r>
            <a:r>
              <a:rPr lang="en-GB" sz="3200" dirty="0">
                <a:latin typeface="Calibri" charset="0"/>
                <a:ea typeface="Calibri" charset="0"/>
                <a:cs typeface="Times New Roman" charset="0"/>
              </a:rPr>
              <a:t> bod </a:t>
            </a:r>
            <a:r>
              <a:rPr lang="en-GB" sz="3200" dirty="0" err="1">
                <a:latin typeface="Calibri" charset="0"/>
                <a:ea typeface="Calibri" charset="0"/>
                <a:cs typeface="Times New Roman" charset="0"/>
              </a:rPr>
              <a:t>yn</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deall</a:t>
            </a:r>
            <a:r>
              <a:rPr lang="en-GB" sz="3200" dirty="0">
                <a:latin typeface="Calibri" charset="0"/>
                <a:ea typeface="Calibri" charset="0"/>
                <a:cs typeface="Times New Roman" charset="0"/>
              </a:rPr>
              <a:t> y </a:t>
            </a:r>
            <a:r>
              <a:rPr lang="en-GB" sz="3200" dirty="0" err="1">
                <a:latin typeface="Calibri" charset="0"/>
                <a:ea typeface="Calibri" charset="0"/>
                <a:cs typeface="Times New Roman" charset="0"/>
              </a:rPr>
              <a:t>cysyniadau</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hyn</a:t>
            </a:r>
            <a:r>
              <a:rPr lang="en-GB" sz="3200" dirty="0">
                <a:latin typeface="Calibri" charset="0"/>
                <a:ea typeface="Calibri" charset="0"/>
                <a:cs typeface="Times New Roman" charset="0"/>
              </a:rPr>
              <a:t>?</a:t>
            </a:r>
          </a:p>
          <a:p>
            <a:pPr>
              <a:lnSpc>
                <a:spcPct val="107000"/>
              </a:lnSpc>
              <a:spcAft>
                <a:spcPts val="800"/>
              </a:spcAft>
            </a:pPr>
            <a:endParaRPr lang="en-GB" sz="3200" dirty="0">
              <a:latin typeface="Calibri" charset="0"/>
              <a:ea typeface="Calibri" charset="0"/>
              <a:cs typeface="Times New Roman" charset="0"/>
            </a:endParaRPr>
          </a:p>
          <a:p>
            <a:pPr>
              <a:lnSpc>
                <a:spcPct val="107000"/>
              </a:lnSpc>
              <a:spcAft>
                <a:spcPts val="800"/>
              </a:spcAft>
            </a:pPr>
            <a:r>
              <a:rPr lang="en-GB" sz="3200" dirty="0" err="1">
                <a:latin typeface="Calibri" charset="0"/>
                <a:ea typeface="Calibri" charset="0"/>
                <a:cs typeface="Times New Roman" charset="0"/>
              </a:rPr>
              <a:t>Sut</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fyddech</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yn</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gwybod</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os</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yw</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plentyn</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yn</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deall</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syniad</a:t>
            </a:r>
            <a:r>
              <a:rPr lang="en-GB" sz="3200" dirty="0">
                <a:latin typeface="Calibri" charset="0"/>
                <a:ea typeface="Calibri" charset="0"/>
                <a:cs typeface="Times New Roman" charset="0"/>
              </a:rPr>
              <a:t> </a:t>
            </a:r>
            <a:r>
              <a:rPr lang="en-GB" sz="3200" dirty="0" err="1">
                <a:latin typeface="Calibri" charset="0"/>
                <a:ea typeface="Calibri" charset="0"/>
                <a:cs typeface="Times New Roman" charset="0"/>
              </a:rPr>
              <a:t>mathemategol</a:t>
            </a:r>
            <a:r>
              <a:rPr lang="en-GB" sz="3200" dirty="0">
                <a:latin typeface="Calibri" charset="0"/>
                <a:ea typeface="Calibri" charset="0"/>
                <a:cs typeface="Times New Roman" charset="0"/>
              </a:rPr>
              <a:t>?</a:t>
            </a:r>
            <a:endParaRPr lang="en-GB" sz="3200" dirty="0">
              <a:effectLst/>
              <a:latin typeface="Calibri" charset="0"/>
              <a:ea typeface="Calibri" charset="0"/>
              <a:cs typeface="Times New Roman" charset="0"/>
            </a:endParaRPr>
          </a:p>
        </p:txBody>
      </p:sp>
    </p:spTree>
    <p:extLst>
      <p:ext uri="{BB962C8B-B14F-4D97-AF65-F5344CB8AC3E}">
        <p14:creationId xmlns:p14="http://schemas.microsoft.com/office/powerpoint/2010/main" val="445392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892300" y="816515"/>
            <a:ext cx="3594100" cy="2866486"/>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a:solidFill>
                  <a:schemeClr val="accent1">
                    <a:lumMod val="75000"/>
                  </a:schemeClr>
                </a:solidFill>
              </a:rPr>
              <a:t>Datblygiadau</a:t>
            </a:r>
            <a:r>
              <a:rPr lang="en-GB" sz="17600" dirty="0">
                <a:solidFill>
                  <a:schemeClr val="accent1">
                    <a:lumMod val="75000"/>
                  </a:schemeClr>
                </a:solidFill>
              </a:rPr>
              <a:t> </a:t>
            </a:r>
            <a:r>
              <a:rPr lang="en-GB" sz="17600" dirty="0" err="1">
                <a:solidFill>
                  <a:schemeClr val="accent1">
                    <a:lumMod val="75000"/>
                  </a:schemeClr>
                </a:solidFill>
              </a:rPr>
              <a:t>Diweddaraf</a:t>
            </a:r>
            <a:endParaRPr lang="en-GB" sz="17600" dirty="0">
              <a:solidFill>
                <a:schemeClr val="accent1">
                  <a:lumMod val="75000"/>
                </a:schemeClr>
              </a:solidFill>
            </a:endParaRPr>
          </a:p>
          <a:p>
            <a:endParaRPr lang="en-GB" sz="17600" dirty="0">
              <a:solidFill>
                <a:schemeClr val="accent1">
                  <a:lumMod val="75000"/>
                </a:schemeClr>
              </a:solidFill>
            </a:endParaRPr>
          </a:p>
          <a:p>
            <a:r>
              <a:rPr lang="en-GB" sz="17600" dirty="0">
                <a:solidFill>
                  <a:schemeClr val="accent1">
                    <a:lumMod val="75000"/>
                  </a:schemeClr>
                </a:solidFill>
              </a:rPr>
              <a:t>Latest Developments</a:t>
            </a:r>
          </a:p>
          <a:p>
            <a:r>
              <a:rPr lang="en-GB" sz="5300" dirty="0">
                <a:solidFill>
                  <a:schemeClr val="accent1">
                    <a:lumMod val="75000"/>
                  </a:schemeClr>
                </a:solidFill>
              </a:rPr>
              <a:t/>
            </a:r>
            <a:br>
              <a:rPr lang="en-GB" sz="5300" dirty="0">
                <a:solidFill>
                  <a:schemeClr val="accent1">
                    <a:lumMod val="75000"/>
                  </a:schemeClr>
                </a:solidFill>
              </a:rPr>
            </a:br>
            <a:endParaRPr lang="en-GB" sz="5300" dirty="0"/>
          </a:p>
        </p:txBody>
      </p:sp>
      <p:sp>
        <p:nvSpPr>
          <p:cNvPr id="4" name="Rectangle 3"/>
          <p:cNvSpPr/>
          <p:nvPr/>
        </p:nvSpPr>
        <p:spPr>
          <a:xfrm>
            <a:off x="1803400" y="4062916"/>
            <a:ext cx="4089400" cy="646331"/>
          </a:xfrm>
          <a:prstGeom prst="rect">
            <a:avLst/>
          </a:prstGeom>
        </p:spPr>
        <p:txBody>
          <a:bodyPr wrap="square">
            <a:spAutoFit/>
          </a:bodyPr>
          <a:lstStyle/>
          <a:p>
            <a:r>
              <a:rPr lang="en-US" dirty="0"/>
              <a:t>https://beta.gov.wales/preparing-new-curriculum-update-feb-2019</a:t>
            </a:r>
          </a:p>
        </p:txBody>
      </p:sp>
      <p:pic>
        <p:nvPicPr>
          <p:cNvPr id="5" name="Picture 4"/>
          <p:cNvPicPr>
            <a:picLocks noChangeAspect="1"/>
          </p:cNvPicPr>
          <p:nvPr/>
        </p:nvPicPr>
        <p:blipFill>
          <a:blip r:embed="rId3"/>
          <a:stretch>
            <a:fillRect/>
          </a:stretch>
        </p:blipFill>
        <p:spPr>
          <a:xfrm>
            <a:off x="6011550" y="1342837"/>
            <a:ext cx="4390637" cy="3320242"/>
          </a:xfrm>
          <a:prstGeom prst="rect">
            <a:avLst/>
          </a:prstGeom>
        </p:spPr>
      </p:pic>
      <p:sp>
        <p:nvSpPr>
          <p:cNvPr id="3" name="Rectangle 2"/>
          <p:cNvSpPr/>
          <p:nvPr/>
        </p:nvSpPr>
        <p:spPr>
          <a:xfrm>
            <a:off x="1379220" y="4765996"/>
            <a:ext cx="9787890" cy="646331"/>
          </a:xfrm>
          <a:prstGeom prst="rect">
            <a:avLst/>
          </a:prstGeom>
        </p:spPr>
        <p:txBody>
          <a:bodyPr wrap="square">
            <a:spAutoFit/>
          </a:bodyPr>
          <a:lstStyle/>
          <a:p>
            <a:pPr>
              <a:spcAft>
                <a:spcPts val="0"/>
              </a:spcAft>
            </a:pPr>
            <a:r>
              <a:rPr lang="en-GB" u="sng">
                <a:solidFill>
                  <a:srgbClr val="000000"/>
                </a:solidFill>
                <a:latin typeface="Arial" panose="020B0604020202020204" pitchFamily="34" charset="0"/>
                <a:ea typeface="Times New Roman" panose="02020603050405020304" pitchFamily="18" charset="0"/>
                <a:hlinkClick r:id="rId4"/>
              </a:rPr>
              <a:t>https://curriculumforwales.gov.wales/2018/09/05/new-animation-how-wales-new-curriculum-and-assessment-arrangements-are-being-built-on-progression/</a:t>
            </a:r>
            <a:r>
              <a:rPr lang="en-GB">
                <a:solidFill>
                  <a:srgbClr val="000000"/>
                </a:solidFill>
                <a:latin typeface="Arial" panose="020B0604020202020204" pitchFamily="34" charset="0"/>
                <a:ea typeface="Times New Roman" panose="02020603050405020304" pitchFamily="18" charset="0"/>
              </a:rPr>
              <a:t> </a:t>
            </a:r>
            <a:endParaRPr lang="en-GB" sz="200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0247413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txBox="1">
            <a:spLocks/>
          </p:cNvSpPr>
          <p:nvPr/>
        </p:nvSpPr>
        <p:spPr bwMode="auto">
          <a:xfrm>
            <a:off x="1249362" y="1320801"/>
            <a:ext cx="9723438" cy="86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4213" eaLnBrk="0" hangingPunct="0">
              <a:defRPr>
                <a:solidFill>
                  <a:schemeClr val="tx1"/>
                </a:solidFill>
                <a:latin typeface="Calibri" panose="020F0502020204030204" pitchFamily="34" charset="0"/>
                <a:cs typeface="Arial" panose="020B0604020202020204" pitchFamily="34" charset="0"/>
              </a:defRPr>
            </a:lvl1pPr>
            <a:lvl2pPr marL="742950" indent="-285750" defTabSz="684213" eaLnBrk="0" hangingPunct="0">
              <a:defRPr>
                <a:solidFill>
                  <a:schemeClr val="tx1"/>
                </a:solidFill>
                <a:latin typeface="Calibri" panose="020F0502020204030204" pitchFamily="34" charset="0"/>
                <a:cs typeface="Arial" panose="020B0604020202020204" pitchFamily="34" charset="0"/>
              </a:defRPr>
            </a:lvl2pPr>
            <a:lvl3pPr marL="1143000" indent="-228600" defTabSz="684213" eaLnBrk="0" hangingPunct="0">
              <a:defRPr>
                <a:solidFill>
                  <a:schemeClr val="tx1"/>
                </a:solidFill>
                <a:latin typeface="Calibri" panose="020F0502020204030204" pitchFamily="34" charset="0"/>
                <a:cs typeface="Arial" panose="020B0604020202020204" pitchFamily="34" charset="0"/>
              </a:defRPr>
            </a:lvl3pPr>
            <a:lvl4pPr marL="1600200" indent="-228600" defTabSz="684213" eaLnBrk="0" hangingPunct="0">
              <a:defRPr>
                <a:solidFill>
                  <a:schemeClr val="tx1"/>
                </a:solidFill>
                <a:latin typeface="Calibri" panose="020F0502020204030204" pitchFamily="34" charset="0"/>
                <a:cs typeface="Arial" panose="020B0604020202020204" pitchFamily="34" charset="0"/>
              </a:defRPr>
            </a:lvl4pPr>
            <a:lvl5pPr marL="2057400" indent="-228600" defTabSz="684213" eaLnBrk="0" hangingPunct="0">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fontAlgn="base" hangingPunct="1">
              <a:lnSpc>
                <a:spcPct val="90000"/>
              </a:lnSpc>
              <a:spcBef>
                <a:spcPct val="0"/>
              </a:spcBef>
              <a:spcAft>
                <a:spcPct val="0"/>
              </a:spcAft>
            </a:pPr>
            <a:r>
              <a:rPr lang="cy-GB" altLang="en-US" sz="3800" b="1">
                <a:solidFill>
                  <a:srgbClr val="706F6F"/>
                </a:solidFill>
                <a:latin typeface="Arial" panose="020B0604020202020204" pitchFamily="34" charset="0"/>
              </a:rPr>
              <a:t>Sut mae’n wahanol?</a:t>
            </a:r>
          </a:p>
        </p:txBody>
      </p:sp>
      <p:sp>
        <p:nvSpPr>
          <p:cNvPr id="6147" name="Rectangle 2"/>
          <p:cNvSpPr>
            <a:spLocks noChangeArrowheads="1"/>
          </p:cNvSpPr>
          <p:nvPr/>
        </p:nvSpPr>
        <p:spPr bwMode="auto">
          <a:xfrm>
            <a:off x="1754188" y="2035175"/>
            <a:ext cx="8775700"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2" tIns="45718" rIns="91432" bIns="45718">
            <a:spAutoFit/>
          </a:bodyPr>
          <a:lstStyle>
            <a:lvl1pPr marL="342900" indent="-342900"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449263" indent="-449263"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base">
              <a:spcBef>
                <a:spcPct val="0"/>
              </a:spcBef>
              <a:spcAft>
                <a:spcPct val="0"/>
              </a:spcAft>
              <a:buFont typeface="Arial" panose="020B0604020202020204" pitchFamily="34" charset="0"/>
              <a:buChar char="•"/>
            </a:pPr>
            <a:r>
              <a:rPr lang="cy-GB" altLang="en-US" sz="2200">
                <a:solidFill>
                  <a:prstClr val="black"/>
                </a:solidFill>
                <a:latin typeface="Arial" panose="020B0604020202020204" pitchFamily="34" charset="0"/>
              </a:rPr>
              <a:t>Wedi’i drefnu ar sail pum hyfedredd mathemategol.</a:t>
            </a:r>
          </a:p>
          <a:p>
            <a:pPr fontAlgn="base">
              <a:spcBef>
                <a:spcPct val="0"/>
              </a:spcBef>
              <a:spcAft>
                <a:spcPct val="0"/>
              </a:spcAft>
              <a:buFont typeface="Arial" panose="020B0604020202020204" pitchFamily="34" charset="0"/>
              <a:buChar char="•"/>
            </a:pPr>
            <a:r>
              <a:rPr lang="cy-GB" altLang="en-US" sz="2200">
                <a:solidFill>
                  <a:prstClr val="black"/>
                </a:solidFill>
                <a:latin typeface="Arial" panose="020B0604020202020204" pitchFamily="34" charset="0"/>
              </a:rPr>
              <a:t>Yn rhoi cyfle i ddysgwyr ddefnyddio trinolion</a:t>
            </a:r>
            <a:r>
              <a:rPr lang="cy-GB" altLang="en-US" sz="2200">
                <a:solidFill>
                  <a:srgbClr val="FF0000"/>
                </a:solidFill>
                <a:latin typeface="Arial" panose="020B0604020202020204" pitchFamily="34" charset="0"/>
              </a:rPr>
              <a:t> </a:t>
            </a:r>
            <a:r>
              <a:rPr lang="cy-GB" altLang="en-US" sz="2200">
                <a:solidFill>
                  <a:prstClr val="black"/>
                </a:solidFill>
                <a:latin typeface="Arial" panose="020B0604020202020204" pitchFamily="34" charset="0"/>
              </a:rPr>
              <a:t>a chynrychioli cysyniadau mewn amryw o ffyrdd.</a:t>
            </a:r>
          </a:p>
          <a:p>
            <a:pPr fontAlgn="base">
              <a:spcBef>
                <a:spcPct val="0"/>
              </a:spcBef>
              <a:spcAft>
                <a:spcPct val="0"/>
              </a:spcAft>
              <a:buFont typeface="Arial" panose="020B0604020202020204" pitchFamily="34" charset="0"/>
              <a:buChar char="•"/>
            </a:pPr>
            <a:r>
              <a:rPr lang="cy-GB" altLang="en-US" sz="2200">
                <a:solidFill>
                  <a:prstClr val="black"/>
                </a:solidFill>
                <a:latin typeface="Arial" panose="020B0604020202020204" pitchFamily="34" charset="0"/>
              </a:rPr>
              <a:t>Yn defnyddio berfau fel ‘archwilio’ a ‘deillio’ er mwyn sicrhau cydbwysedd rhwng ‘ehangder’ a ‘dyfnder’.</a:t>
            </a:r>
          </a:p>
        </p:txBody>
      </p:sp>
    </p:spTree>
    <p:extLst>
      <p:ext uri="{BB962C8B-B14F-4D97-AF65-F5344CB8AC3E}">
        <p14:creationId xmlns:p14="http://schemas.microsoft.com/office/powerpoint/2010/main" val="24940520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4189" y="2085975"/>
            <a:ext cx="8618537" cy="4000500"/>
          </a:xfrm>
          <a:prstGeom prst="rect">
            <a:avLst/>
          </a:prstGeom>
        </p:spPr>
        <p:txBody>
          <a:bodyPr lIns="91432" tIns="45718" rIns="91432" bIns="45718">
            <a:spAutoFit/>
          </a:bodyPr>
          <a:lstStyle/>
          <a:p>
            <a:pPr>
              <a:defRPr b="0" i="0"/>
            </a:pPr>
            <a:r>
              <a:rPr lang="x-none" sz="2400" b="1">
                <a:latin typeface="Arial" panose="020B0604020202020204" pitchFamily="34" charset="0"/>
              </a:rPr>
              <a:t>Hyfedreddau mathemategol</a:t>
            </a:r>
            <a:endParaRPr lang="en-GB" sz="2400" b="1" dirty="0">
              <a:latin typeface="Arial" panose="020B0604020202020204" pitchFamily="34" charset="0"/>
            </a:endParaRPr>
          </a:p>
          <a:p>
            <a:pPr>
              <a:defRPr b="0" i="0"/>
            </a:pPr>
            <a:endParaRPr lang="x-none" sz="1000" b="1">
              <a:latin typeface="Arial" panose="020B0604020202020204" pitchFamily="34" charset="0"/>
            </a:endParaRPr>
          </a:p>
          <a:p>
            <a:pPr>
              <a:defRPr b="0" i="0"/>
            </a:pPr>
            <a:r>
              <a:rPr lang="x-none" sz="2200">
                <a:latin typeface="Arial" panose="020B0604020202020204" pitchFamily="34" charset="0"/>
              </a:rPr>
              <a:t>Mae</a:t>
            </a:r>
            <a:r>
              <a:rPr lang="en-GB" sz="2200" dirty="0">
                <a:latin typeface="Arial" panose="020B0604020202020204" pitchFamily="34" charset="0"/>
              </a:rPr>
              <a:t>’</a:t>
            </a:r>
            <a:r>
              <a:rPr lang="x-none" sz="2200">
                <a:latin typeface="Arial" panose="020B0604020202020204" pitchFamily="34" charset="0"/>
              </a:rPr>
              <a:t>r hyfedreddau rhyngddibynnol a ddefnyddir i ddatblygu</a:t>
            </a:r>
            <a:r>
              <a:rPr lang="en-GB" sz="2200" dirty="0">
                <a:latin typeface="Arial" panose="020B0604020202020204" pitchFamily="34" charset="0"/>
              </a:rPr>
              <a:t>’</a:t>
            </a:r>
            <a:r>
              <a:rPr lang="x-none" sz="2200">
                <a:latin typeface="Arial" panose="020B0604020202020204" pitchFamily="34" charset="0"/>
              </a:rPr>
              <a:t>r disgrifiadau o ddysgu yn </a:t>
            </a:r>
            <a:r>
              <a:rPr lang="en-GB" sz="2200" dirty="0" err="1">
                <a:latin typeface="Arial" panose="020B0604020202020204" pitchFamily="34" charset="0"/>
              </a:rPr>
              <a:t>ganolog</a:t>
            </a:r>
            <a:r>
              <a:rPr lang="en-GB" sz="2200" dirty="0">
                <a:latin typeface="Arial" panose="020B0604020202020204" pitchFamily="34" charset="0"/>
              </a:rPr>
              <a:t> </a:t>
            </a:r>
            <a:r>
              <a:rPr lang="en-GB" sz="2200" dirty="0" err="1">
                <a:latin typeface="Arial" panose="020B0604020202020204" pitchFamily="34" charset="0"/>
              </a:rPr>
              <a:t>i</a:t>
            </a:r>
            <a:r>
              <a:rPr lang="x-none" sz="2200">
                <a:latin typeface="Arial" panose="020B0604020202020204" pitchFamily="34" charset="0"/>
              </a:rPr>
              <a:t> </a:t>
            </a:r>
            <a:r>
              <a:rPr lang="en-GB" sz="2200" dirty="0">
                <a:latin typeface="Arial" panose="020B0604020202020204" pitchFamily="34" charset="0"/>
              </a:rPr>
              <a:t>g</a:t>
            </a:r>
            <a:r>
              <a:rPr lang="x-none" sz="2200">
                <a:latin typeface="Arial" panose="020B0604020202020204" pitchFamily="34" charset="0"/>
              </a:rPr>
              <a:t>ynnydd ym mhob cam o ddysgu mewn mathemateg. Mae rhifedd yn golygu cymhwyso a chysylltu</a:t>
            </a:r>
            <a:r>
              <a:rPr lang="en-GB" sz="2200" dirty="0">
                <a:latin typeface="Arial" panose="020B0604020202020204" pitchFamily="34" charset="0"/>
              </a:rPr>
              <a:t>’</a:t>
            </a:r>
            <a:r>
              <a:rPr lang="x-none" sz="2200">
                <a:latin typeface="Arial" panose="020B0604020202020204" pitchFamily="34" charset="0"/>
              </a:rPr>
              <a:t>r hyfedreddau hyn mewn ystod o gyd-destunau go iawn</a:t>
            </a:r>
            <a:r>
              <a:rPr lang="en-GB" sz="2200" dirty="0">
                <a:latin typeface="Arial" panose="020B0604020202020204" pitchFamily="34" charset="0"/>
              </a:rPr>
              <a:t>. Y pum hyfedredd mathemategol </a:t>
            </a:r>
            <a:r>
              <a:rPr lang="en-GB" sz="2200" dirty="0" err="1">
                <a:latin typeface="Arial" panose="020B0604020202020204" pitchFamily="34" charset="0"/>
              </a:rPr>
              <a:t>yw</a:t>
            </a:r>
            <a:r>
              <a:rPr lang="en-GB" sz="2200" dirty="0">
                <a:latin typeface="Arial" panose="020B0604020202020204" pitchFamily="34" charset="0"/>
              </a:rPr>
              <a:t>:</a:t>
            </a:r>
          </a:p>
          <a:p>
            <a:pPr marL="342900" indent="-342900">
              <a:buFont typeface="Arial" panose="020B0604020202020204" pitchFamily="34" charset="0"/>
              <a:buChar char="•"/>
              <a:defRPr b="0" i="0"/>
            </a:pPr>
            <a:r>
              <a:rPr lang="en-GB" sz="2200" dirty="0">
                <a:latin typeface="Arial" panose="020B0604020202020204" pitchFamily="34" charset="0"/>
              </a:rPr>
              <a:t>d</a:t>
            </a:r>
            <a:r>
              <a:rPr lang="x-none" sz="2200">
                <a:latin typeface="Arial" panose="020B0604020202020204" pitchFamily="34" charset="0"/>
              </a:rPr>
              <a:t>ealltwriaeth </a:t>
            </a:r>
            <a:r>
              <a:rPr lang="en-GB" sz="2200" dirty="0">
                <a:latin typeface="Arial" panose="020B0604020202020204" pitchFamily="34" charset="0"/>
              </a:rPr>
              <a:t>cysyniadol</a:t>
            </a:r>
          </a:p>
          <a:p>
            <a:pPr marL="342900" indent="-342900">
              <a:buFont typeface="Arial" panose="020B0604020202020204" pitchFamily="34" charset="0"/>
              <a:buChar char="•"/>
              <a:defRPr b="0" i="0"/>
            </a:pPr>
            <a:r>
              <a:rPr lang="en-GB" sz="2200" dirty="0">
                <a:latin typeface="Arial" panose="020B0604020202020204" pitchFamily="34" charset="0"/>
              </a:rPr>
              <a:t>r</a:t>
            </a:r>
            <a:r>
              <a:rPr lang="x-none" sz="2200">
                <a:latin typeface="Arial" panose="020B0604020202020204" pitchFamily="34" charset="0"/>
              </a:rPr>
              <a:t>huglder</a:t>
            </a:r>
            <a:endParaRPr lang="en-GB" sz="2200" dirty="0">
              <a:latin typeface="Arial" panose="020B0604020202020204" pitchFamily="34" charset="0"/>
            </a:endParaRPr>
          </a:p>
          <a:p>
            <a:pPr marL="342900" indent="-342900">
              <a:buFont typeface="Arial" panose="020B0604020202020204" pitchFamily="34" charset="0"/>
              <a:buChar char="•"/>
              <a:defRPr b="0" i="0"/>
            </a:pPr>
            <a:r>
              <a:rPr lang="en-GB" sz="2200" dirty="0">
                <a:latin typeface="Arial" panose="020B0604020202020204" pitchFamily="34" charset="0"/>
              </a:rPr>
              <a:t>c</a:t>
            </a:r>
            <a:r>
              <a:rPr lang="x-none" sz="2200">
                <a:latin typeface="Arial" panose="020B0604020202020204" pitchFamily="34" charset="0"/>
              </a:rPr>
              <a:t>yfathrebu gyda symbolau</a:t>
            </a:r>
            <a:endParaRPr lang="en-GB" sz="2200" dirty="0">
              <a:latin typeface="Arial" panose="020B0604020202020204" pitchFamily="34" charset="0"/>
            </a:endParaRPr>
          </a:p>
          <a:p>
            <a:pPr marL="342900" indent="-342900">
              <a:buFont typeface="Arial" panose="020B0604020202020204" pitchFamily="34" charset="0"/>
              <a:buChar char="•"/>
              <a:defRPr b="0" i="0"/>
            </a:pPr>
            <a:r>
              <a:rPr lang="en-GB" sz="2200" dirty="0">
                <a:latin typeface="Arial" panose="020B0604020202020204" pitchFamily="34" charset="0"/>
              </a:rPr>
              <a:t>r</a:t>
            </a:r>
            <a:r>
              <a:rPr lang="x-none" sz="2200">
                <a:latin typeface="Arial" panose="020B0604020202020204" pitchFamily="34" charset="0"/>
              </a:rPr>
              <a:t>hesymu rhesymegol</a:t>
            </a:r>
          </a:p>
          <a:p>
            <a:pPr marL="342900" indent="-342900">
              <a:buFont typeface="Arial" panose="020B0604020202020204" pitchFamily="34" charset="0"/>
              <a:buChar char="•"/>
              <a:defRPr b="0" i="0"/>
            </a:pPr>
            <a:r>
              <a:rPr lang="en-GB" sz="2200" dirty="0">
                <a:latin typeface="Arial" panose="020B0604020202020204" pitchFamily="34" charset="0"/>
              </a:rPr>
              <a:t>c</a:t>
            </a:r>
            <a:r>
              <a:rPr lang="x-none" sz="2200">
                <a:latin typeface="Arial" panose="020B0604020202020204" pitchFamily="34" charset="0"/>
              </a:rPr>
              <a:t>ymhwysedd strategol</a:t>
            </a:r>
            <a:r>
              <a:rPr lang="en-GB" sz="2200" dirty="0">
                <a:latin typeface="Arial" panose="020B0604020202020204" pitchFamily="34" charset="0"/>
              </a:rPr>
              <a:t>.</a:t>
            </a:r>
            <a:endParaRPr lang="x-none" sz="2200">
              <a:latin typeface="Arial" panose="020B0604020202020204" pitchFamily="34" charset="0"/>
            </a:endParaRPr>
          </a:p>
        </p:txBody>
      </p:sp>
      <p:sp>
        <p:nvSpPr>
          <p:cNvPr id="7171" name="Title 1"/>
          <p:cNvSpPr txBox="1">
            <a:spLocks/>
          </p:cNvSpPr>
          <p:nvPr/>
        </p:nvSpPr>
        <p:spPr bwMode="auto">
          <a:xfrm>
            <a:off x="1249362" y="1320801"/>
            <a:ext cx="9723438" cy="86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4213" eaLnBrk="0" hangingPunct="0">
              <a:defRPr>
                <a:solidFill>
                  <a:schemeClr val="tx1"/>
                </a:solidFill>
                <a:latin typeface="Calibri" panose="020F0502020204030204" pitchFamily="34" charset="0"/>
                <a:cs typeface="Arial" panose="020B0604020202020204" pitchFamily="34" charset="0"/>
              </a:defRPr>
            </a:lvl1pPr>
            <a:lvl2pPr marL="742950" indent="-285750" defTabSz="684213" eaLnBrk="0" hangingPunct="0">
              <a:defRPr>
                <a:solidFill>
                  <a:schemeClr val="tx1"/>
                </a:solidFill>
                <a:latin typeface="Calibri" panose="020F0502020204030204" pitchFamily="34" charset="0"/>
                <a:cs typeface="Arial" panose="020B0604020202020204" pitchFamily="34" charset="0"/>
              </a:defRPr>
            </a:lvl2pPr>
            <a:lvl3pPr marL="1143000" indent="-228600" defTabSz="684213" eaLnBrk="0" hangingPunct="0">
              <a:defRPr>
                <a:solidFill>
                  <a:schemeClr val="tx1"/>
                </a:solidFill>
                <a:latin typeface="Calibri" panose="020F0502020204030204" pitchFamily="34" charset="0"/>
                <a:cs typeface="Arial" panose="020B0604020202020204" pitchFamily="34" charset="0"/>
              </a:defRPr>
            </a:lvl3pPr>
            <a:lvl4pPr marL="1600200" indent="-228600" defTabSz="684213" eaLnBrk="0" hangingPunct="0">
              <a:defRPr>
                <a:solidFill>
                  <a:schemeClr val="tx1"/>
                </a:solidFill>
                <a:latin typeface="Calibri" panose="020F0502020204030204" pitchFamily="34" charset="0"/>
                <a:cs typeface="Arial" panose="020B0604020202020204" pitchFamily="34" charset="0"/>
              </a:defRPr>
            </a:lvl4pPr>
            <a:lvl5pPr marL="2057400" indent="-228600" defTabSz="684213" eaLnBrk="0" hangingPunct="0">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ct val="90000"/>
              </a:lnSpc>
            </a:pPr>
            <a:r>
              <a:rPr lang="cy-GB" altLang="en-US" sz="3800" b="1">
                <a:solidFill>
                  <a:srgbClr val="706F6F"/>
                </a:solidFill>
                <a:latin typeface="Arial" panose="020B0604020202020204" pitchFamily="34" charset="0"/>
              </a:rPr>
              <a:t>Sut mae’n wahanol?</a:t>
            </a:r>
          </a:p>
        </p:txBody>
      </p:sp>
    </p:spTree>
    <p:extLst>
      <p:ext uri="{BB962C8B-B14F-4D97-AF65-F5344CB8AC3E}">
        <p14:creationId xmlns:p14="http://schemas.microsoft.com/office/powerpoint/2010/main" val="14523668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txBox="1">
            <a:spLocks/>
          </p:cNvSpPr>
          <p:nvPr/>
        </p:nvSpPr>
        <p:spPr bwMode="auto">
          <a:xfrm>
            <a:off x="1249362" y="1320801"/>
            <a:ext cx="9723438" cy="86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4213" eaLnBrk="0" hangingPunct="0">
              <a:defRPr>
                <a:solidFill>
                  <a:schemeClr val="tx1"/>
                </a:solidFill>
                <a:latin typeface="Calibri" panose="020F0502020204030204" pitchFamily="34" charset="0"/>
                <a:cs typeface="Arial" panose="020B0604020202020204" pitchFamily="34" charset="0"/>
              </a:defRPr>
            </a:lvl1pPr>
            <a:lvl2pPr marL="742950" indent="-285750" defTabSz="684213" eaLnBrk="0" hangingPunct="0">
              <a:defRPr>
                <a:solidFill>
                  <a:schemeClr val="tx1"/>
                </a:solidFill>
                <a:latin typeface="Calibri" panose="020F0502020204030204" pitchFamily="34" charset="0"/>
                <a:cs typeface="Arial" panose="020B0604020202020204" pitchFamily="34" charset="0"/>
              </a:defRPr>
            </a:lvl2pPr>
            <a:lvl3pPr marL="1143000" indent="-228600" defTabSz="684213" eaLnBrk="0" hangingPunct="0">
              <a:defRPr>
                <a:solidFill>
                  <a:schemeClr val="tx1"/>
                </a:solidFill>
                <a:latin typeface="Calibri" panose="020F0502020204030204" pitchFamily="34" charset="0"/>
                <a:cs typeface="Arial" panose="020B0604020202020204" pitchFamily="34" charset="0"/>
              </a:defRPr>
            </a:lvl3pPr>
            <a:lvl4pPr marL="1600200" indent="-228600" defTabSz="684213" eaLnBrk="0" hangingPunct="0">
              <a:defRPr>
                <a:solidFill>
                  <a:schemeClr val="tx1"/>
                </a:solidFill>
                <a:latin typeface="Calibri" panose="020F0502020204030204" pitchFamily="34" charset="0"/>
                <a:cs typeface="Arial" panose="020B0604020202020204" pitchFamily="34" charset="0"/>
              </a:defRPr>
            </a:lvl4pPr>
            <a:lvl5pPr marL="2057400" indent="-228600" defTabSz="684213" eaLnBrk="0" hangingPunct="0">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ct val="90000"/>
              </a:lnSpc>
            </a:pPr>
            <a:r>
              <a:rPr lang="en-US" altLang="en-US" sz="3800" b="1">
                <a:solidFill>
                  <a:srgbClr val="706F6F"/>
                </a:solidFill>
                <a:latin typeface="Arial" panose="020B0604020202020204" pitchFamily="34" charset="0"/>
              </a:rPr>
              <a:t>How is it different?</a:t>
            </a:r>
          </a:p>
        </p:txBody>
      </p:sp>
      <p:sp>
        <p:nvSpPr>
          <p:cNvPr id="6147" name="Rectangle 2"/>
          <p:cNvSpPr>
            <a:spLocks noChangeArrowheads="1"/>
          </p:cNvSpPr>
          <p:nvPr/>
        </p:nvSpPr>
        <p:spPr bwMode="auto">
          <a:xfrm>
            <a:off x="1754188" y="2035175"/>
            <a:ext cx="8775700"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2" tIns="45718" rIns="91432" bIns="45718">
            <a:spAutoFit/>
          </a:bodyPr>
          <a:lstStyle>
            <a:lvl1pPr marL="342900" indent="-342900"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449263" indent="-449263"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lvl="2" eaLnBrk="1" hangingPunct="1">
              <a:buFont typeface="Arial,Sans-Serif"/>
              <a:buChar char="•"/>
            </a:pPr>
            <a:r>
              <a:rPr lang="en-GB" altLang="en-US" sz="2200">
                <a:latin typeface="Arial" panose="020B0604020202020204" pitchFamily="34" charset="0"/>
              </a:rPr>
              <a:t>Organised around five mathematical proficiencies.</a:t>
            </a:r>
          </a:p>
          <a:p>
            <a:pPr lvl="2" eaLnBrk="1" hangingPunct="1">
              <a:buFont typeface="Arial,Sans-Serif"/>
              <a:buChar char="•"/>
            </a:pPr>
            <a:r>
              <a:rPr lang="en-GB" altLang="en-US" sz="2200">
                <a:latin typeface="Arial" panose="020B0604020202020204" pitchFamily="34" charset="0"/>
              </a:rPr>
              <a:t>Gives learners opportunities to use manipulatives and represent concepts in a variety of ways.</a:t>
            </a:r>
          </a:p>
          <a:p>
            <a:pPr lvl="2" eaLnBrk="1" hangingPunct="1">
              <a:buFont typeface="Arial,Sans-Serif"/>
              <a:buChar char="•"/>
            </a:pPr>
            <a:r>
              <a:rPr lang="en-GB" altLang="en-US" sz="2200">
                <a:latin typeface="Arial" panose="020B0604020202020204" pitchFamily="34" charset="0"/>
              </a:rPr>
              <a:t>Use verbs such as ‘explore’ and ‘derive’ to ensure balance between ‘breadth’ and ‘depth’.</a:t>
            </a:r>
          </a:p>
        </p:txBody>
      </p:sp>
    </p:spTree>
    <p:extLst>
      <p:ext uri="{BB962C8B-B14F-4D97-AF65-F5344CB8AC3E}">
        <p14:creationId xmlns:p14="http://schemas.microsoft.com/office/powerpoint/2010/main" val="302538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54189" y="2085975"/>
            <a:ext cx="8618537" cy="4002088"/>
          </a:xfrm>
          <a:prstGeom prst="rect">
            <a:avLst/>
          </a:prstGeom>
        </p:spPr>
        <p:txBody>
          <a:bodyPr lIns="91432" tIns="45718" rIns="91432" bIns="45718">
            <a:spAutoFit/>
          </a:bodyPr>
          <a:lstStyle/>
          <a:p>
            <a:pPr>
              <a:defRPr/>
            </a:pPr>
            <a:r>
              <a:rPr lang="en-GB" sz="2400" b="1" dirty="0">
                <a:latin typeface="Arial" panose="020B0604020202020204" pitchFamily="34" charset="0"/>
              </a:rPr>
              <a:t>Mathematical proficiencies</a:t>
            </a:r>
            <a:br>
              <a:rPr lang="en-GB" sz="2400" b="1" dirty="0">
                <a:latin typeface="Arial" panose="020B0604020202020204" pitchFamily="34" charset="0"/>
              </a:rPr>
            </a:br>
            <a:endParaRPr lang="en-GB" sz="1000" b="1" dirty="0">
              <a:latin typeface="Arial" panose="020B0604020202020204" pitchFamily="34" charset="0"/>
            </a:endParaRPr>
          </a:p>
          <a:p>
            <a:pPr>
              <a:defRPr/>
            </a:pPr>
            <a:r>
              <a:rPr lang="en-GB" sz="2200" dirty="0">
                <a:latin typeface="Arial" panose="020B0604020202020204" pitchFamily="34" charset="0"/>
              </a:rPr>
              <a:t>These inter-dependent proficiencies used in developing the descriptions of learning are central to progression at each stage of mathematics learning. Numeracy involves applying and connecting these proficiencies in a range of real-life contexts. The five mathematical proficiencies are:</a:t>
            </a:r>
          </a:p>
          <a:p>
            <a:pPr marL="342900" indent="-342900">
              <a:buFont typeface="Arial" panose="020B0604020202020204" pitchFamily="34" charset="0"/>
              <a:buChar char="•"/>
              <a:defRPr/>
            </a:pPr>
            <a:r>
              <a:rPr lang="en-GB" sz="2200" dirty="0">
                <a:latin typeface="Arial" panose="020B0604020202020204" pitchFamily="34" charset="0"/>
              </a:rPr>
              <a:t>conceptual understanding</a:t>
            </a:r>
          </a:p>
          <a:p>
            <a:pPr marL="342900" indent="-342900">
              <a:buFont typeface="Arial" panose="020B0604020202020204" pitchFamily="34" charset="0"/>
              <a:buChar char="•"/>
              <a:defRPr/>
            </a:pPr>
            <a:r>
              <a:rPr lang="en-GB" sz="2200" dirty="0">
                <a:latin typeface="Arial" panose="020B0604020202020204" pitchFamily="34" charset="0"/>
              </a:rPr>
              <a:t>fluency</a:t>
            </a:r>
          </a:p>
          <a:p>
            <a:pPr marL="342900" indent="-342900">
              <a:buFont typeface="Arial" panose="020B0604020202020204" pitchFamily="34" charset="0"/>
              <a:buChar char="•"/>
              <a:defRPr/>
            </a:pPr>
            <a:r>
              <a:rPr lang="en-GB" sz="2200" dirty="0">
                <a:latin typeface="Arial" panose="020B0604020202020204" pitchFamily="34" charset="0"/>
              </a:rPr>
              <a:t>communication with symbols</a:t>
            </a:r>
          </a:p>
          <a:p>
            <a:pPr marL="342900" indent="-342900">
              <a:buFont typeface="Arial" panose="020B0604020202020204" pitchFamily="34" charset="0"/>
              <a:buChar char="•"/>
              <a:defRPr/>
            </a:pPr>
            <a:r>
              <a:rPr lang="en-GB" sz="2200" dirty="0">
                <a:latin typeface="Arial" panose="020B0604020202020204" pitchFamily="34" charset="0"/>
              </a:rPr>
              <a:t>logical reasoning</a:t>
            </a:r>
          </a:p>
          <a:p>
            <a:pPr marL="342900" indent="-342900">
              <a:buFont typeface="Arial" panose="020B0604020202020204" pitchFamily="34" charset="0"/>
              <a:buChar char="•"/>
              <a:defRPr/>
            </a:pPr>
            <a:r>
              <a:rPr lang="en-GB" sz="2200" dirty="0">
                <a:latin typeface="Arial" panose="020B0604020202020204" pitchFamily="34" charset="0"/>
              </a:rPr>
              <a:t>strategic competence.</a:t>
            </a:r>
          </a:p>
        </p:txBody>
      </p:sp>
      <p:sp>
        <p:nvSpPr>
          <p:cNvPr id="7171" name="Title 1"/>
          <p:cNvSpPr txBox="1">
            <a:spLocks/>
          </p:cNvSpPr>
          <p:nvPr/>
        </p:nvSpPr>
        <p:spPr bwMode="auto">
          <a:xfrm>
            <a:off x="1249362" y="1320801"/>
            <a:ext cx="9723438" cy="86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4213" eaLnBrk="0" hangingPunct="0">
              <a:defRPr>
                <a:solidFill>
                  <a:schemeClr val="tx1"/>
                </a:solidFill>
                <a:latin typeface="Calibri" panose="020F0502020204030204" pitchFamily="34" charset="0"/>
                <a:cs typeface="Arial" panose="020B0604020202020204" pitchFamily="34" charset="0"/>
              </a:defRPr>
            </a:lvl1pPr>
            <a:lvl2pPr marL="742950" indent="-285750" defTabSz="684213" eaLnBrk="0" hangingPunct="0">
              <a:defRPr>
                <a:solidFill>
                  <a:schemeClr val="tx1"/>
                </a:solidFill>
                <a:latin typeface="Calibri" panose="020F0502020204030204" pitchFamily="34" charset="0"/>
                <a:cs typeface="Arial" panose="020B0604020202020204" pitchFamily="34" charset="0"/>
              </a:defRPr>
            </a:lvl2pPr>
            <a:lvl3pPr marL="1143000" indent="-228600" defTabSz="684213" eaLnBrk="0" hangingPunct="0">
              <a:defRPr>
                <a:solidFill>
                  <a:schemeClr val="tx1"/>
                </a:solidFill>
                <a:latin typeface="Calibri" panose="020F0502020204030204" pitchFamily="34" charset="0"/>
                <a:cs typeface="Arial" panose="020B0604020202020204" pitchFamily="34" charset="0"/>
              </a:defRPr>
            </a:lvl3pPr>
            <a:lvl4pPr marL="1600200" indent="-228600" defTabSz="684213" eaLnBrk="0" hangingPunct="0">
              <a:defRPr>
                <a:solidFill>
                  <a:schemeClr val="tx1"/>
                </a:solidFill>
                <a:latin typeface="Calibri" panose="020F0502020204030204" pitchFamily="34" charset="0"/>
                <a:cs typeface="Arial" panose="020B0604020202020204" pitchFamily="34" charset="0"/>
              </a:defRPr>
            </a:lvl4pPr>
            <a:lvl5pPr marL="2057400" indent="-228600" defTabSz="684213" eaLnBrk="0" hangingPunct="0">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ct val="90000"/>
              </a:lnSpc>
            </a:pPr>
            <a:r>
              <a:rPr lang="en-US" altLang="en-US" sz="3800" b="1">
                <a:solidFill>
                  <a:srgbClr val="706F6F"/>
                </a:solidFill>
                <a:latin typeface="Arial" panose="020B0604020202020204" pitchFamily="34" charset="0"/>
              </a:rPr>
              <a:t>How is it different?</a:t>
            </a:r>
          </a:p>
        </p:txBody>
      </p:sp>
    </p:spTree>
    <p:extLst>
      <p:ext uri="{BB962C8B-B14F-4D97-AF65-F5344CB8AC3E}">
        <p14:creationId xmlns:p14="http://schemas.microsoft.com/office/powerpoint/2010/main" val="2311041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a:xfrm>
            <a:off x="514350" y="1300202"/>
            <a:ext cx="10815638" cy="4231758"/>
          </a:xfrm>
          <a:prstGeom prst="cloudCallout">
            <a:avLst>
              <a:gd name="adj1" fmla="val -50229"/>
              <a:gd name="adj2" fmla="val 47424"/>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a:solidFill>
              <a:schemeClr val="tx1">
                <a:lumMod val="65000"/>
                <a:lumOff val="3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itle 2"/>
          <p:cNvSpPr txBox="1">
            <a:spLocks/>
          </p:cNvSpPr>
          <p:nvPr/>
        </p:nvSpPr>
        <p:spPr>
          <a:xfrm>
            <a:off x="711200" y="157201"/>
            <a:ext cx="108712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a:solidFill>
                  <a:schemeClr val="accent1">
                    <a:lumMod val="75000"/>
                  </a:schemeClr>
                </a:solidFill>
              </a:rPr>
              <a:t>Sut</a:t>
            </a:r>
            <a:r>
              <a:rPr lang="en-GB" sz="17600" dirty="0">
                <a:solidFill>
                  <a:schemeClr val="accent1">
                    <a:lumMod val="75000"/>
                  </a:schemeClr>
                </a:solidFill>
              </a:rPr>
              <a:t> </a:t>
            </a:r>
            <a:r>
              <a:rPr lang="en-GB" sz="17600" dirty="0" err="1">
                <a:solidFill>
                  <a:schemeClr val="accent1">
                    <a:lumMod val="75000"/>
                  </a:schemeClr>
                </a:solidFill>
              </a:rPr>
              <a:t>i</a:t>
            </a:r>
            <a:r>
              <a:rPr lang="en-GB" sz="17600" dirty="0">
                <a:solidFill>
                  <a:schemeClr val="accent1">
                    <a:lumMod val="75000"/>
                  </a:schemeClr>
                </a:solidFill>
              </a:rPr>
              <a:t> </a:t>
            </a:r>
            <a:r>
              <a:rPr lang="en-GB" sz="17600" dirty="0" err="1">
                <a:solidFill>
                  <a:schemeClr val="accent1">
                    <a:lumMod val="75000"/>
                  </a:schemeClr>
                </a:solidFill>
              </a:rPr>
              <a:t>ddatblygu</a:t>
            </a:r>
            <a:r>
              <a:rPr lang="en-GB" sz="17600" dirty="0">
                <a:solidFill>
                  <a:schemeClr val="accent1">
                    <a:lumMod val="75000"/>
                  </a:schemeClr>
                </a:solidFill>
              </a:rPr>
              <a:t> </a:t>
            </a:r>
            <a:r>
              <a:rPr lang="en-GB" sz="17600" dirty="0" err="1">
                <a:solidFill>
                  <a:schemeClr val="accent1">
                    <a:lumMod val="75000"/>
                  </a:schemeClr>
                </a:solidFill>
              </a:rPr>
              <a:t>dealltwriaeth</a:t>
            </a:r>
            <a:r>
              <a:rPr lang="en-GB" sz="17600" dirty="0">
                <a:solidFill>
                  <a:schemeClr val="accent1">
                    <a:lumMod val="75000"/>
                  </a:schemeClr>
                </a:solidFill>
              </a:rPr>
              <a:t> </a:t>
            </a:r>
            <a:r>
              <a:rPr lang="en-GB" sz="17600" dirty="0" err="1">
                <a:solidFill>
                  <a:schemeClr val="accent1">
                    <a:lumMod val="75000"/>
                  </a:schemeClr>
                </a:solidFill>
              </a:rPr>
              <a:t>ddofn</a:t>
            </a:r>
            <a:r>
              <a:rPr lang="en-GB" sz="17600" dirty="0">
                <a:solidFill>
                  <a:schemeClr val="accent1">
                    <a:lumMod val="75000"/>
                  </a:schemeClr>
                </a:solidFill>
              </a:rPr>
              <a:t>?</a:t>
            </a:r>
          </a:p>
          <a:p>
            <a:r>
              <a:rPr lang="en-GB" sz="17600" dirty="0">
                <a:solidFill>
                  <a:schemeClr val="accent1">
                    <a:lumMod val="75000"/>
                  </a:schemeClr>
                </a:solidFill>
              </a:rPr>
              <a:t>How to develop a deep understanding? </a:t>
            </a:r>
            <a:r>
              <a:rPr lang="en-GB" sz="5300" dirty="0">
                <a:solidFill>
                  <a:schemeClr val="accent1">
                    <a:lumMod val="75000"/>
                  </a:schemeClr>
                </a:solidFill>
              </a:rPr>
              <a:t/>
            </a:r>
            <a:br>
              <a:rPr lang="en-GB" sz="5300" dirty="0">
                <a:solidFill>
                  <a:schemeClr val="accent1">
                    <a:lumMod val="75000"/>
                  </a:schemeClr>
                </a:solidFill>
              </a:rPr>
            </a:br>
            <a:endParaRPr lang="en-GB" sz="5300" dirty="0"/>
          </a:p>
        </p:txBody>
      </p:sp>
      <p:sp>
        <p:nvSpPr>
          <p:cNvPr id="6" name="TextBox 5"/>
          <p:cNvSpPr txBox="1"/>
          <p:nvPr/>
        </p:nvSpPr>
        <p:spPr>
          <a:xfrm>
            <a:off x="6138137" y="2323474"/>
            <a:ext cx="4975883" cy="1661993"/>
          </a:xfrm>
          <a:prstGeom prst="rect">
            <a:avLst/>
          </a:prstGeom>
          <a:noFill/>
        </p:spPr>
        <p:txBody>
          <a:bodyPr wrap="square" rtlCol="0">
            <a:spAutoFit/>
          </a:bodyPr>
          <a:lstStyle/>
          <a:p>
            <a:r>
              <a:rPr lang="en-GB" sz="3400" dirty="0"/>
              <a:t>Consider the ‘Model of understanding’ to help you analyse the video clips </a:t>
            </a:r>
          </a:p>
        </p:txBody>
      </p:sp>
      <p:sp>
        <p:nvSpPr>
          <p:cNvPr id="7" name="TextBox 6"/>
          <p:cNvSpPr txBox="1"/>
          <p:nvPr/>
        </p:nvSpPr>
        <p:spPr>
          <a:xfrm>
            <a:off x="1538897" y="2323474"/>
            <a:ext cx="4383272" cy="2185214"/>
          </a:xfrm>
          <a:prstGeom prst="rect">
            <a:avLst/>
          </a:prstGeom>
          <a:noFill/>
        </p:spPr>
        <p:txBody>
          <a:bodyPr wrap="square" rtlCol="0">
            <a:spAutoFit/>
          </a:bodyPr>
          <a:lstStyle/>
          <a:p>
            <a:r>
              <a:rPr lang="en-GB" sz="3400" dirty="0" err="1"/>
              <a:t>Ystyriwch</a:t>
            </a:r>
            <a:r>
              <a:rPr lang="en-GB" sz="3400" dirty="0"/>
              <a:t> y ‘Model </a:t>
            </a:r>
            <a:r>
              <a:rPr lang="en-GB" sz="3400" dirty="0" err="1"/>
              <a:t>ar</a:t>
            </a:r>
            <a:r>
              <a:rPr lang="en-GB" sz="3400" dirty="0"/>
              <a:t> </a:t>
            </a:r>
            <a:r>
              <a:rPr lang="en-GB" sz="3400" dirty="0" err="1"/>
              <a:t>gyfer</a:t>
            </a:r>
            <a:r>
              <a:rPr lang="en-GB" sz="3400" dirty="0"/>
              <a:t> </a:t>
            </a:r>
            <a:r>
              <a:rPr lang="en-GB" sz="3400" dirty="0" err="1"/>
              <a:t>dealltwriaeth</a:t>
            </a:r>
            <a:r>
              <a:rPr lang="en-GB" sz="3400" dirty="0"/>
              <a:t>’ </a:t>
            </a:r>
            <a:r>
              <a:rPr lang="en-GB" sz="3400" dirty="0" err="1"/>
              <a:t>er</a:t>
            </a:r>
            <a:r>
              <a:rPr lang="en-GB" sz="3400" dirty="0"/>
              <a:t> </a:t>
            </a:r>
            <a:r>
              <a:rPr lang="en-GB" sz="3400" dirty="0" err="1"/>
              <a:t>mwyn</a:t>
            </a:r>
            <a:r>
              <a:rPr lang="en-GB" sz="3400" dirty="0"/>
              <a:t> </a:t>
            </a:r>
            <a:r>
              <a:rPr lang="en-GB" sz="3400" dirty="0" err="1"/>
              <a:t>dadansoddi’r</a:t>
            </a:r>
            <a:r>
              <a:rPr lang="en-GB" sz="3400" dirty="0"/>
              <a:t> </a:t>
            </a:r>
            <a:r>
              <a:rPr lang="en-GB" sz="3400" dirty="0" err="1"/>
              <a:t>clipiau</a:t>
            </a:r>
            <a:r>
              <a:rPr lang="en-GB" sz="3400" dirty="0"/>
              <a:t> </a:t>
            </a:r>
            <a:r>
              <a:rPr lang="en-GB" sz="3400" dirty="0" err="1"/>
              <a:t>fideo</a:t>
            </a:r>
            <a:r>
              <a:rPr lang="en-GB" sz="3400" dirty="0"/>
              <a:t>.</a:t>
            </a:r>
          </a:p>
        </p:txBody>
      </p:sp>
    </p:spTree>
    <p:extLst>
      <p:ext uri="{BB962C8B-B14F-4D97-AF65-F5344CB8AC3E}">
        <p14:creationId xmlns:p14="http://schemas.microsoft.com/office/powerpoint/2010/main" val="3116399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BF8B6115-199F-4D40-9D06-C1B003396A94}"/>
              </a:ext>
            </a:extLst>
          </p:cNvPr>
          <p:cNvSpPr>
            <a:spLocks noGrp="1"/>
          </p:cNvSpPr>
          <p:nvPr>
            <p:ph sz="half" idx="4294967295"/>
          </p:nvPr>
        </p:nvSpPr>
        <p:spPr>
          <a:xfrm>
            <a:off x="728870" y="559593"/>
            <a:ext cx="10031895" cy="5738813"/>
          </a:xfrm>
        </p:spPr>
        <p:txBody>
          <a:bodyPr/>
          <a:lstStyle/>
          <a:p>
            <a:pPr marL="0" indent="0">
              <a:buNone/>
            </a:pPr>
            <a:r>
              <a:rPr lang="cy-GB" sz="2400" dirty="0"/>
              <a:t>Dyma rwydi rhai siapiau 3D, enwch y siâp 3D y bydd pob rhwyd yn ei wneud:</a:t>
            </a:r>
            <a:endParaRPr lang="en-GB" sz="2400" dirty="0"/>
          </a:p>
          <a:p>
            <a:pPr marL="0" indent="0">
              <a:buNone/>
            </a:pPr>
            <a:r>
              <a:rPr lang="en-GB" sz="2400" dirty="0"/>
              <a:t>Here are the nets of some common 3D shapes, give the correct technical name for the 3D shape that each net will make:</a:t>
            </a:r>
          </a:p>
          <a:p>
            <a:pPr marL="0" indent="0">
              <a:buNone/>
            </a:pPr>
            <a:endParaRPr lang="en-GB" dirty="0"/>
          </a:p>
          <a:p>
            <a:pPr marL="0" indent="0">
              <a:buNone/>
            </a:pPr>
            <a:endParaRPr lang="en-GB" dirty="0"/>
          </a:p>
        </p:txBody>
      </p:sp>
      <p:pic>
        <p:nvPicPr>
          <p:cNvPr id="5" name="Picture 4">
            <a:extLst>
              <a:ext uri="{FF2B5EF4-FFF2-40B4-BE49-F238E27FC236}">
                <a16:creationId xmlns:a16="http://schemas.microsoft.com/office/drawing/2014/main" id="{7C30CD83-50F5-4308-80D7-695D1D3961BF}"/>
              </a:ext>
            </a:extLst>
          </p:cNvPr>
          <p:cNvPicPr>
            <a:picLocks noChangeAspect="1"/>
          </p:cNvPicPr>
          <p:nvPr/>
        </p:nvPicPr>
        <p:blipFill>
          <a:blip r:embed="rId3"/>
          <a:stretch>
            <a:fillRect/>
          </a:stretch>
        </p:blipFill>
        <p:spPr>
          <a:xfrm>
            <a:off x="236409" y="1874302"/>
            <a:ext cx="2978607" cy="2105567"/>
          </a:xfrm>
          <a:prstGeom prst="rect">
            <a:avLst/>
          </a:prstGeom>
        </p:spPr>
      </p:pic>
      <p:pic>
        <p:nvPicPr>
          <p:cNvPr id="6" name="Picture 5">
            <a:extLst>
              <a:ext uri="{FF2B5EF4-FFF2-40B4-BE49-F238E27FC236}">
                <a16:creationId xmlns:a16="http://schemas.microsoft.com/office/drawing/2014/main" id="{E79B25CD-3D3E-4364-810B-2008FEDC115E}"/>
              </a:ext>
            </a:extLst>
          </p:cNvPr>
          <p:cNvPicPr>
            <a:picLocks noChangeAspect="1"/>
          </p:cNvPicPr>
          <p:nvPr/>
        </p:nvPicPr>
        <p:blipFill>
          <a:blip r:embed="rId4"/>
          <a:stretch>
            <a:fillRect/>
          </a:stretch>
        </p:blipFill>
        <p:spPr>
          <a:xfrm>
            <a:off x="2813503" y="2395157"/>
            <a:ext cx="1524132" cy="1341236"/>
          </a:xfrm>
          <a:prstGeom prst="rect">
            <a:avLst/>
          </a:prstGeom>
        </p:spPr>
      </p:pic>
      <p:pic>
        <p:nvPicPr>
          <p:cNvPr id="7" name="Picture 6">
            <a:extLst>
              <a:ext uri="{FF2B5EF4-FFF2-40B4-BE49-F238E27FC236}">
                <a16:creationId xmlns:a16="http://schemas.microsoft.com/office/drawing/2014/main" id="{D926174E-2903-4229-AF3E-A0662CA8A838}"/>
              </a:ext>
            </a:extLst>
          </p:cNvPr>
          <p:cNvPicPr>
            <a:picLocks noChangeAspect="1"/>
          </p:cNvPicPr>
          <p:nvPr/>
        </p:nvPicPr>
        <p:blipFill>
          <a:blip r:embed="rId5"/>
          <a:stretch>
            <a:fillRect/>
          </a:stretch>
        </p:blipFill>
        <p:spPr>
          <a:xfrm>
            <a:off x="5071004" y="2209213"/>
            <a:ext cx="1749704" cy="1713124"/>
          </a:xfrm>
          <a:prstGeom prst="rect">
            <a:avLst/>
          </a:prstGeom>
        </p:spPr>
      </p:pic>
      <p:pic>
        <p:nvPicPr>
          <p:cNvPr id="8" name="Picture 7">
            <a:extLst>
              <a:ext uri="{FF2B5EF4-FFF2-40B4-BE49-F238E27FC236}">
                <a16:creationId xmlns:a16="http://schemas.microsoft.com/office/drawing/2014/main" id="{2F4D513A-B061-487C-93A8-B4C08395FEB4}"/>
              </a:ext>
            </a:extLst>
          </p:cNvPr>
          <p:cNvPicPr>
            <a:picLocks noChangeAspect="1"/>
          </p:cNvPicPr>
          <p:nvPr/>
        </p:nvPicPr>
        <p:blipFill>
          <a:blip r:embed="rId6"/>
          <a:stretch>
            <a:fillRect/>
          </a:stretch>
        </p:blipFill>
        <p:spPr>
          <a:xfrm>
            <a:off x="397934" y="4453672"/>
            <a:ext cx="3097108" cy="1681812"/>
          </a:xfrm>
          <a:prstGeom prst="rect">
            <a:avLst/>
          </a:prstGeom>
        </p:spPr>
      </p:pic>
      <p:pic>
        <p:nvPicPr>
          <p:cNvPr id="9" name="Picture 8">
            <a:extLst>
              <a:ext uri="{FF2B5EF4-FFF2-40B4-BE49-F238E27FC236}">
                <a16:creationId xmlns:a16="http://schemas.microsoft.com/office/drawing/2014/main" id="{8D783CF7-F9C3-4218-9CD7-612A4E7F2024}"/>
              </a:ext>
            </a:extLst>
          </p:cNvPr>
          <p:cNvPicPr>
            <a:picLocks noChangeAspect="1"/>
          </p:cNvPicPr>
          <p:nvPr/>
        </p:nvPicPr>
        <p:blipFill>
          <a:blip r:embed="rId7"/>
          <a:stretch>
            <a:fillRect/>
          </a:stretch>
        </p:blipFill>
        <p:spPr>
          <a:xfrm>
            <a:off x="4174919" y="4116637"/>
            <a:ext cx="2042337" cy="1987468"/>
          </a:xfrm>
          <a:prstGeom prst="rect">
            <a:avLst/>
          </a:prstGeom>
        </p:spPr>
      </p:pic>
      <p:pic>
        <p:nvPicPr>
          <p:cNvPr id="11" name="Picture 10">
            <a:extLst>
              <a:ext uri="{FF2B5EF4-FFF2-40B4-BE49-F238E27FC236}">
                <a16:creationId xmlns:a16="http://schemas.microsoft.com/office/drawing/2014/main" id="{91885B55-E944-432C-8C01-8F616AA2BBA8}"/>
              </a:ext>
            </a:extLst>
          </p:cNvPr>
          <p:cNvPicPr>
            <a:picLocks noChangeAspect="1"/>
          </p:cNvPicPr>
          <p:nvPr/>
        </p:nvPicPr>
        <p:blipFill>
          <a:blip r:embed="rId8"/>
          <a:stretch>
            <a:fillRect/>
          </a:stretch>
        </p:blipFill>
        <p:spPr>
          <a:xfrm>
            <a:off x="6772050" y="2838597"/>
            <a:ext cx="5142859" cy="3165341"/>
          </a:xfrm>
          <a:prstGeom prst="rect">
            <a:avLst/>
          </a:prstGeom>
        </p:spPr>
      </p:pic>
      <p:sp>
        <p:nvSpPr>
          <p:cNvPr id="12" name="TextBox 11">
            <a:extLst>
              <a:ext uri="{FF2B5EF4-FFF2-40B4-BE49-F238E27FC236}">
                <a16:creationId xmlns:a16="http://schemas.microsoft.com/office/drawing/2014/main" id="{4B836481-9E3E-49FB-9719-55224D6D233E}"/>
              </a:ext>
            </a:extLst>
          </p:cNvPr>
          <p:cNvSpPr txBox="1"/>
          <p:nvPr/>
        </p:nvSpPr>
        <p:spPr>
          <a:xfrm>
            <a:off x="7553679" y="4445770"/>
            <a:ext cx="3538022" cy="923330"/>
          </a:xfrm>
          <a:prstGeom prst="rect">
            <a:avLst/>
          </a:prstGeom>
          <a:noFill/>
        </p:spPr>
        <p:txBody>
          <a:bodyPr wrap="square" rtlCol="0">
            <a:spAutoFit/>
          </a:bodyPr>
          <a:lstStyle/>
          <a:p>
            <a:r>
              <a:rPr lang="en-GB" dirty="0"/>
              <a:t>How could you change this question to develop greater depth of understanding in 3D shapes? </a:t>
            </a:r>
          </a:p>
        </p:txBody>
      </p:sp>
      <p:sp>
        <p:nvSpPr>
          <p:cNvPr id="10" name="TextBox 9">
            <a:extLst>
              <a:ext uri="{FF2B5EF4-FFF2-40B4-BE49-F238E27FC236}">
                <a16:creationId xmlns:a16="http://schemas.microsoft.com/office/drawing/2014/main" id="{4B836481-9E3E-49FB-9719-55224D6D233E}"/>
              </a:ext>
            </a:extLst>
          </p:cNvPr>
          <p:cNvSpPr txBox="1"/>
          <p:nvPr/>
        </p:nvSpPr>
        <p:spPr>
          <a:xfrm>
            <a:off x="7553679" y="3497937"/>
            <a:ext cx="3538022" cy="923330"/>
          </a:xfrm>
          <a:prstGeom prst="rect">
            <a:avLst/>
          </a:prstGeom>
          <a:noFill/>
        </p:spPr>
        <p:txBody>
          <a:bodyPr wrap="square" rtlCol="0">
            <a:spAutoFit/>
          </a:bodyPr>
          <a:lstStyle/>
          <a:p>
            <a:r>
              <a:rPr lang="en-GB" dirty="0" err="1" smtClean="0"/>
              <a:t>Sut</a:t>
            </a:r>
            <a:r>
              <a:rPr lang="en-GB" dirty="0" smtClean="0"/>
              <a:t> </a:t>
            </a:r>
            <a:r>
              <a:rPr lang="en-GB" dirty="0" err="1" smtClean="0"/>
              <a:t>allech</a:t>
            </a:r>
            <a:r>
              <a:rPr lang="en-GB" dirty="0" smtClean="0"/>
              <a:t> </a:t>
            </a:r>
            <a:r>
              <a:rPr lang="en-GB" dirty="0" err="1" smtClean="0"/>
              <a:t>newid</a:t>
            </a:r>
            <a:r>
              <a:rPr lang="en-GB" dirty="0" smtClean="0"/>
              <a:t> y </a:t>
            </a:r>
            <a:r>
              <a:rPr lang="en-GB" dirty="0" err="1" smtClean="0"/>
              <a:t>cwestiwn</a:t>
            </a:r>
            <a:r>
              <a:rPr lang="en-GB" dirty="0" smtClean="0"/>
              <a:t> </a:t>
            </a:r>
            <a:r>
              <a:rPr lang="en-GB" dirty="0" err="1" smtClean="0"/>
              <a:t>hwn</a:t>
            </a:r>
            <a:r>
              <a:rPr lang="en-GB" dirty="0" smtClean="0"/>
              <a:t> </a:t>
            </a:r>
            <a:r>
              <a:rPr lang="en-GB" dirty="0" err="1" smtClean="0"/>
              <a:t>i</a:t>
            </a:r>
            <a:r>
              <a:rPr lang="en-GB" dirty="0" smtClean="0"/>
              <a:t> </a:t>
            </a:r>
            <a:r>
              <a:rPr lang="en-GB" dirty="0" err="1" smtClean="0"/>
              <a:t>ddatblygu</a:t>
            </a:r>
            <a:r>
              <a:rPr lang="en-GB" dirty="0" smtClean="0"/>
              <a:t> </a:t>
            </a:r>
            <a:r>
              <a:rPr lang="en-GB" dirty="0" err="1" smtClean="0"/>
              <a:t>dyfnder</a:t>
            </a:r>
            <a:r>
              <a:rPr lang="en-GB" dirty="0" smtClean="0"/>
              <a:t> </a:t>
            </a:r>
            <a:r>
              <a:rPr lang="en-GB" dirty="0" err="1" smtClean="0"/>
              <a:t>dealltwriaeth</a:t>
            </a:r>
            <a:r>
              <a:rPr lang="en-GB" dirty="0" smtClean="0"/>
              <a:t> o </a:t>
            </a:r>
            <a:r>
              <a:rPr lang="en-GB" dirty="0" err="1" smtClean="0"/>
              <a:t>siapiau</a:t>
            </a:r>
            <a:r>
              <a:rPr lang="en-GB" dirty="0" smtClean="0"/>
              <a:t> 3D? </a:t>
            </a:r>
            <a:endParaRPr lang="en-GB" dirty="0"/>
          </a:p>
        </p:txBody>
      </p:sp>
    </p:spTree>
    <p:extLst>
      <p:ext uri="{BB962C8B-B14F-4D97-AF65-F5344CB8AC3E}">
        <p14:creationId xmlns:p14="http://schemas.microsoft.com/office/powerpoint/2010/main" val="33090738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981200" y="157201"/>
            <a:ext cx="8229600" cy="1143000"/>
          </a:xfrm>
          <a:prstGeom prst="rect">
            <a:avLst/>
          </a:prstGeom>
        </p:spPr>
        <p:txBody>
          <a:bodyP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17600" dirty="0" err="1">
                <a:solidFill>
                  <a:schemeClr val="accent1">
                    <a:lumMod val="75000"/>
                  </a:schemeClr>
                </a:solidFill>
              </a:rPr>
              <a:t>Cyswllt</a:t>
            </a:r>
            <a:r>
              <a:rPr lang="en-GB" sz="17600" dirty="0">
                <a:solidFill>
                  <a:schemeClr val="accent1">
                    <a:lumMod val="75000"/>
                  </a:schemeClr>
                </a:solidFill>
              </a:rPr>
              <a:t> </a:t>
            </a:r>
            <a:r>
              <a:rPr lang="en-GB" sz="17600" dirty="0" err="1">
                <a:solidFill>
                  <a:schemeClr val="accent1">
                    <a:lumMod val="75000"/>
                  </a:schemeClr>
                </a:solidFill>
              </a:rPr>
              <a:t>gyda’r</a:t>
            </a:r>
            <a:r>
              <a:rPr lang="en-GB" sz="17600" dirty="0">
                <a:solidFill>
                  <a:schemeClr val="accent1">
                    <a:lumMod val="75000"/>
                  </a:schemeClr>
                </a:solidFill>
              </a:rPr>
              <a:t> </a:t>
            </a:r>
            <a:r>
              <a:rPr lang="en-GB" sz="17600" dirty="0" err="1">
                <a:solidFill>
                  <a:schemeClr val="accent1">
                    <a:lumMod val="75000"/>
                  </a:schemeClr>
                </a:solidFill>
              </a:rPr>
              <a:t>Aseiniad</a:t>
            </a:r>
            <a:r>
              <a:rPr lang="en-GB" sz="17600" dirty="0">
                <a:solidFill>
                  <a:schemeClr val="accent1">
                    <a:lumMod val="75000"/>
                  </a:schemeClr>
                </a:solidFill>
              </a:rPr>
              <a:t> </a:t>
            </a:r>
          </a:p>
          <a:p>
            <a:r>
              <a:rPr lang="en-GB" sz="17600" dirty="0">
                <a:solidFill>
                  <a:schemeClr val="accent1">
                    <a:lumMod val="75000"/>
                  </a:schemeClr>
                </a:solidFill>
              </a:rPr>
              <a:t>Links to the assignment</a:t>
            </a:r>
            <a:r>
              <a:rPr lang="en-GB" sz="5300" dirty="0">
                <a:solidFill>
                  <a:schemeClr val="accent1">
                    <a:lumMod val="75000"/>
                  </a:schemeClr>
                </a:solidFill>
              </a:rPr>
              <a:t/>
            </a:r>
            <a:br>
              <a:rPr lang="en-GB" sz="5300" dirty="0">
                <a:solidFill>
                  <a:schemeClr val="accent1">
                    <a:lumMod val="75000"/>
                  </a:schemeClr>
                </a:solidFill>
              </a:rPr>
            </a:br>
            <a:endParaRPr lang="en-GB" sz="5300" dirty="0"/>
          </a:p>
        </p:txBody>
      </p:sp>
      <p:sp>
        <p:nvSpPr>
          <p:cNvPr id="3" name="Rectangle 2"/>
          <p:cNvSpPr/>
          <p:nvPr/>
        </p:nvSpPr>
        <p:spPr>
          <a:xfrm>
            <a:off x="6604000" y="1374220"/>
            <a:ext cx="5588000" cy="4249368"/>
          </a:xfrm>
          <a:prstGeom prst="rect">
            <a:avLst/>
          </a:prstGeom>
        </p:spPr>
        <p:txBody>
          <a:bodyPr wrap="square">
            <a:spAutoFit/>
          </a:bodyPr>
          <a:lstStyle/>
          <a:p>
            <a:pPr>
              <a:lnSpc>
                <a:spcPct val="107000"/>
              </a:lnSpc>
              <a:spcAft>
                <a:spcPts val="800"/>
              </a:spcAft>
            </a:pPr>
            <a:r>
              <a:rPr lang="en-GB" sz="3000" dirty="0">
                <a:latin typeface="Calibri" charset="0"/>
                <a:ea typeface="Calibri" charset="0"/>
                <a:cs typeface="Times New Roman" charset="0"/>
              </a:rPr>
              <a:t>Reflect: How do you ensure depth of understanding in what was being taught in your PTE school</a:t>
            </a:r>
            <a:r>
              <a:rPr lang="en-GB" sz="3000">
                <a:latin typeface="Calibri" charset="0"/>
                <a:ea typeface="Calibri" charset="0"/>
                <a:cs typeface="Times New Roman" charset="0"/>
              </a:rPr>
              <a:t>? </a:t>
            </a:r>
          </a:p>
          <a:p>
            <a:pPr>
              <a:lnSpc>
                <a:spcPct val="107000"/>
              </a:lnSpc>
              <a:spcAft>
                <a:spcPts val="800"/>
              </a:spcAft>
            </a:pPr>
            <a:endParaRPr lang="en-GB" sz="3000" dirty="0">
              <a:latin typeface="Calibri" charset="0"/>
              <a:ea typeface="Calibri" charset="0"/>
              <a:cs typeface="Times New Roman" charset="0"/>
            </a:endParaRPr>
          </a:p>
          <a:p>
            <a:pPr>
              <a:lnSpc>
                <a:spcPct val="107000"/>
              </a:lnSpc>
              <a:spcAft>
                <a:spcPts val="800"/>
              </a:spcAft>
            </a:pPr>
            <a:r>
              <a:rPr lang="en-GB" sz="3000" dirty="0">
                <a:latin typeface="Calibri" charset="0"/>
                <a:ea typeface="Calibri" charset="0"/>
                <a:cs typeface="Times New Roman" charset="0"/>
              </a:rPr>
              <a:t>Recommendations for making progress will be more than ‘moving up a level’ it will also need to ensure depth of understanding.</a:t>
            </a:r>
            <a:endParaRPr lang="en-GB" sz="3000" dirty="0">
              <a:effectLst/>
              <a:latin typeface="Calibri" charset="0"/>
              <a:ea typeface="Calibri" charset="0"/>
              <a:cs typeface="Times New Roman" charset="0"/>
            </a:endParaRPr>
          </a:p>
        </p:txBody>
      </p:sp>
      <p:sp>
        <p:nvSpPr>
          <p:cNvPr id="4" name="Rectangle 3"/>
          <p:cNvSpPr/>
          <p:nvPr/>
        </p:nvSpPr>
        <p:spPr>
          <a:xfrm>
            <a:off x="279400" y="1374220"/>
            <a:ext cx="5816600" cy="4249368"/>
          </a:xfrm>
          <a:prstGeom prst="rect">
            <a:avLst/>
          </a:prstGeom>
        </p:spPr>
        <p:txBody>
          <a:bodyPr wrap="square">
            <a:spAutoFit/>
          </a:bodyPr>
          <a:lstStyle/>
          <a:p>
            <a:pPr>
              <a:lnSpc>
                <a:spcPct val="107000"/>
              </a:lnSpc>
              <a:spcAft>
                <a:spcPts val="800"/>
              </a:spcAft>
            </a:pPr>
            <a:r>
              <a:rPr lang="en-GB" sz="3000" dirty="0" err="1">
                <a:latin typeface="Calibri" charset="0"/>
                <a:ea typeface="Calibri" charset="0"/>
                <a:cs typeface="Times New Roman" charset="0"/>
              </a:rPr>
              <a:t>Adfyfyria</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Sut</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wyt</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ti’n</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sicrhau</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dyfnder</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dealltwriaeth</a:t>
            </a:r>
            <a:r>
              <a:rPr lang="en-GB" sz="3000" dirty="0">
                <a:latin typeface="Calibri" charset="0"/>
                <a:ea typeface="Calibri" charset="0"/>
                <a:cs typeface="Times New Roman" charset="0"/>
              </a:rPr>
              <a:t> o </a:t>
            </a:r>
            <a:r>
              <a:rPr lang="en-GB" sz="3000">
                <a:latin typeface="Calibri" charset="0"/>
                <a:ea typeface="Calibri" charset="0"/>
                <a:cs typeface="Times New Roman" charset="0"/>
              </a:rPr>
              <a:t>beth </a:t>
            </a:r>
            <a:r>
              <a:rPr lang="en-GB" sz="3000" dirty="0">
                <a:latin typeface="Calibri" charset="0"/>
                <a:ea typeface="Calibri" charset="0"/>
                <a:cs typeface="Times New Roman" charset="0"/>
              </a:rPr>
              <a:t>a </a:t>
            </a:r>
            <a:r>
              <a:rPr lang="en-GB" sz="3000" dirty="0" err="1">
                <a:latin typeface="Calibri" charset="0"/>
                <a:ea typeface="Calibri" charset="0"/>
                <a:cs typeface="Times New Roman" charset="0"/>
              </a:rPr>
              <a:t>addysgwyd</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yn</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yr</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ysgol</a:t>
            </a:r>
            <a:r>
              <a:rPr lang="en-GB" sz="3000" dirty="0">
                <a:latin typeface="Calibri" charset="0"/>
                <a:ea typeface="Calibri" charset="0"/>
                <a:cs typeface="Times New Roman" charset="0"/>
              </a:rPr>
              <a:t> PAP? </a:t>
            </a:r>
          </a:p>
          <a:p>
            <a:pPr>
              <a:lnSpc>
                <a:spcPct val="107000"/>
              </a:lnSpc>
              <a:spcAft>
                <a:spcPts val="800"/>
              </a:spcAft>
            </a:pPr>
            <a:endParaRPr lang="en-GB" sz="3000" dirty="0">
              <a:latin typeface="Calibri" charset="0"/>
              <a:ea typeface="Calibri" charset="0"/>
              <a:cs typeface="Times New Roman" charset="0"/>
            </a:endParaRPr>
          </a:p>
          <a:p>
            <a:pPr>
              <a:lnSpc>
                <a:spcPct val="107000"/>
              </a:lnSpc>
              <a:spcAft>
                <a:spcPts val="800"/>
              </a:spcAft>
            </a:pPr>
            <a:r>
              <a:rPr lang="en-GB" sz="3000" dirty="0" err="1">
                <a:latin typeface="Calibri" charset="0"/>
                <a:ea typeface="Calibri" charset="0"/>
                <a:cs typeface="Times New Roman" charset="0"/>
              </a:rPr>
              <a:t>Bydd</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argymhellion</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ar</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gyfer</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gwneud</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cynnydd</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yn</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fwy</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na</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symund</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i</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fyny</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lefel</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bydd</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hefyd</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angen</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sicrhau</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dyfnder</a:t>
            </a:r>
            <a:r>
              <a:rPr lang="en-GB" sz="3000" dirty="0">
                <a:latin typeface="Calibri" charset="0"/>
                <a:ea typeface="Calibri" charset="0"/>
                <a:cs typeface="Times New Roman" charset="0"/>
              </a:rPr>
              <a:t> </a:t>
            </a:r>
            <a:r>
              <a:rPr lang="en-GB" sz="3000" dirty="0" err="1">
                <a:latin typeface="Calibri" charset="0"/>
                <a:ea typeface="Calibri" charset="0"/>
                <a:cs typeface="Times New Roman" charset="0"/>
              </a:rPr>
              <a:t>dealltwriaeth</a:t>
            </a:r>
            <a:r>
              <a:rPr lang="en-GB" sz="3000" dirty="0">
                <a:latin typeface="Calibri" charset="0"/>
                <a:ea typeface="Calibri" charset="0"/>
                <a:cs typeface="Times New Roman" charset="0"/>
              </a:rPr>
              <a:t>. </a:t>
            </a:r>
            <a:endParaRPr lang="en-GB" sz="3000" dirty="0">
              <a:effectLst/>
              <a:latin typeface="Calibri" charset="0"/>
              <a:ea typeface="Calibri" charset="0"/>
              <a:cs typeface="Times New Roman" charset="0"/>
            </a:endParaRPr>
          </a:p>
        </p:txBody>
      </p:sp>
    </p:spTree>
    <p:extLst>
      <p:ext uri="{BB962C8B-B14F-4D97-AF65-F5344CB8AC3E}">
        <p14:creationId xmlns:p14="http://schemas.microsoft.com/office/powerpoint/2010/main" val="20028243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tandard Text Slid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659</TotalTime>
  <Words>1003</Words>
  <Application>Microsoft Office PowerPoint</Application>
  <PresentationFormat>Widescreen</PresentationFormat>
  <Paragraphs>132</Paragraphs>
  <Slides>13</Slides>
  <Notes>13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13</vt:i4>
      </vt:variant>
    </vt:vector>
  </HeadingPairs>
  <TitlesOfParts>
    <vt:vector size="20" baseType="lpstr">
      <vt:lpstr>Arial</vt:lpstr>
      <vt:lpstr>Arial,Sans-Serif</vt:lpstr>
      <vt:lpstr>Calibri</vt:lpstr>
      <vt:lpstr>Calibri Light</vt:lpstr>
      <vt:lpstr>Times New Roman</vt:lpstr>
      <vt:lpstr>Office Theme</vt:lpstr>
      <vt:lpstr>Standard Text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Wallis</dc:creator>
  <cp:lastModifiedBy>Rachel Wallis</cp:lastModifiedBy>
  <cp:revision>59</cp:revision>
  <cp:lastPrinted>2019-03-07T11:28:13Z</cp:lastPrinted>
  <dcterms:created xsi:type="dcterms:W3CDTF">2016-11-03T15:01:41Z</dcterms:created>
  <dcterms:modified xsi:type="dcterms:W3CDTF">2019-03-07T12:41:52Z</dcterms:modified>
</cp:coreProperties>
</file>