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6" r:id="rId2"/>
    <p:sldId id="259" r:id="rId3"/>
    <p:sldId id="260" r:id="rId4"/>
    <p:sldId id="258" r:id="rId5"/>
    <p:sldId id="261" r:id="rId6"/>
    <p:sldId id="262" r:id="rId7"/>
    <p:sldId id="263" r:id="rId8"/>
    <p:sldId id="274" r:id="rId9"/>
    <p:sldId id="275" r:id="rId10"/>
    <p:sldId id="276" r:id="rId11"/>
    <p:sldId id="277" r:id="rId12"/>
    <p:sldId id="284" r:id="rId13"/>
    <p:sldId id="285" r:id="rId14"/>
    <p:sldId id="286" r:id="rId15"/>
    <p:sldId id="287" r:id="rId16"/>
    <p:sldId id="288" r:id="rId17"/>
    <p:sldId id="289" r:id="rId18"/>
    <p:sldId id="278" r:id="rId19"/>
    <p:sldId id="265" r:id="rId20"/>
    <p:sldId id="272" r:id="rId21"/>
    <p:sldId id="280" r:id="rId22"/>
    <p:sldId id="281" r:id="rId23"/>
    <p:sldId id="279" r:id="rId24"/>
    <p:sldId id="355" r:id="rId25"/>
    <p:sldId id="354" r:id="rId26"/>
    <p:sldId id="282" r:id="rId27"/>
    <p:sldId id="283" r:id="rId28"/>
    <p:sldId id="356" r:id="rId29"/>
    <p:sldId id="357" r:id="rId30"/>
    <p:sldId id="358" r:id="rId31"/>
    <p:sldId id="267" r:id="rId32"/>
    <p:sldId id="273" r:id="rId33"/>
    <p:sldId id="359" r:id="rId34"/>
    <p:sldId id="270" r:id="rId35"/>
    <p:sldId id="268" r:id="rId36"/>
    <p:sldId id="269"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550" autoAdjust="0"/>
  </p:normalViewPr>
  <p:slideViewPr>
    <p:cSldViewPr>
      <p:cViewPr varScale="1">
        <p:scale>
          <a:sx n="99" d="100"/>
          <a:sy n="99" d="100"/>
        </p:scale>
        <p:origin x="1944" y="78"/>
      </p:cViewPr>
      <p:guideLst>
        <p:guide orient="horz" pos="2160"/>
        <p:guide pos="2880"/>
      </p:guideLst>
    </p:cSldViewPr>
  </p:slideViewPr>
  <p:notesTextViewPr>
    <p:cViewPr>
      <p:scale>
        <a:sx n="100" d="100"/>
        <a:sy n="100" d="100"/>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6DBEB5-9728-452A-8B21-A1E89903E6FE}" type="datetimeFigureOut">
              <a:rPr lang="en-GB" smtClean="0"/>
              <a:t>05/12/2019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686C2F-42A9-47AE-A4E9-4B16E4E4B3E9}" type="slidenum">
              <a:rPr lang="en-GB" smtClean="0"/>
              <a:t>‹#›</a:t>
            </a:fld>
            <a:endParaRPr lang="en-GB"/>
          </a:p>
        </p:txBody>
      </p:sp>
    </p:spTree>
    <p:extLst>
      <p:ext uri="{BB962C8B-B14F-4D97-AF65-F5344CB8AC3E}">
        <p14:creationId xmlns:p14="http://schemas.microsoft.com/office/powerpoint/2010/main" val="1174360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https://en.wikipedia.org/wiki/Giant" TargetMode="External"/><Relationship Id="rId13" Type="http://schemas.openxmlformats.org/officeDocument/2006/relationships/hyperlink" Target="https://en.wikipedia.org/wiki/Harp" TargetMode="External"/><Relationship Id="rId3" Type="http://schemas.openxmlformats.org/officeDocument/2006/relationships/hyperlink" Target="https://en.wikipedia.org/wiki/Dairy_cow" TargetMode="External"/><Relationship Id="rId7" Type="http://schemas.openxmlformats.org/officeDocument/2006/relationships/hyperlink" Target="https://en.wikipedia.org/wiki/Plant_stem" TargetMode="External"/><Relationship Id="rId12" Type="http://schemas.openxmlformats.org/officeDocument/2006/relationships/hyperlink" Target="https://en.wikipedia.org/wiki/Goose_that_laid_the_golden_eggs"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en.wikipedia.org/wiki/Bean" TargetMode="External"/><Relationship Id="rId11" Type="http://schemas.openxmlformats.org/officeDocument/2006/relationships/hyperlink" Target="https://en.wikipedia.org/wiki/Gold_coin" TargetMode="External"/><Relationship Id="rId5" Type="http://schemas.openxmlformats.org/officeDocument/2006/relationships/hyperlink" Target="https://en.wikipedia.org/wiki/Magic_in_fiction" TargetMode="External"/><Relationship Id="rId10" Type="http://schemas.openxmlformats.org/officeDocument/2006/relationships/hyperlink" Target="https://en.wikipedia.org/wiki/Giantess" TargetMode="External"/><Relationship Id="rId4" Type="http://schemas.openxmlformats.org/officeDocument/2006/relationships/hyperlink" Target="https://en.wikipedia.org/wiki/Milk" TargetMode="External"/><Relationship Id="rId9" Type="http://schemas.openxmlformats.org/officeDocument/2006/relationships/hyperlink" Target="https://en.wikipedia.org/wiki/Fee-fi-fo-fum"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excellenceinpolicing.org.uk/wp-content/uploads/2018/09/4-1_Repeat_Victimisation.pdf"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thecrimepreventionwebsite.com/home-security-assessment/735/repeat-victimisation-burglary/"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bedfordshire.police.uk/information-and-services/Advice/Anti-social-behaviour/Repeat-victim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6050" name="Rectangle 2"/>
          <p:cNvSpPr>
            <a:spLocks noGrp="1" noRot="1" noChangeAspect="1" noChangeArrowheads="1" noTextEdit="1"/>
          </p:cNvSpPr>
          <p:nvPr>
            <p:ph type="sldImg"/>
          </p:nvPr>
        </p:nvSpPr>
        <p:spPr>
          <a:xfrm>
            <a:off x="2501900" y="120650"/>
            <a:ext cx="1806575" cy="1354138"/>
          </a:xfrm>
          <a:ln/>
        </p:spPr>
      </p:sp>
      <p:sp>
        <p:nvSpPr>
          <p:cNvPr id="386051" name="Rectangle 3"/>
          <p:cNvSpPr>
            <a:spLocks noGrp="1" noChangeArrowheads="1"/>
          </p:cNvSpPr>
          <p:nvPr>
            <p:ph type="body" idx="1"/>
          </p:nvPr>
        </p:nvSpPr>
        <p:spPr>
          <a:xfrm>
            <a:off x="703807" y="1614187"/>
            <a:ext cx="5391257" cy="8648624"/>
          </a:xfrm>
        </p:spPr>
        <p:txBody>
          <a:bodyPr/>
          <a:lstStyle/>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Some individuals and communities are more likely to experience repeat victimisation: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Residential areas where a high proportion of older people live (including council owned properties and sheltered housing organisations)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Areas where young people congregate, </a:t>
            </a:r>
            <a:r>
              <a:rPr lang="en-GB" sz="1200" b="0" i="0" u="none" strike="noStrike" kern="1200" baseline="0" dirty="0" err="1">
                <a:solidFill>
                  <a:schemeClr val="tx1"/>
                </a:solidFill>
                <a:latin typeface="Arial" pitchFamily="34" charset="0"/>
                <a:ea typeface="ＭＳ Ｐゴシック" pitchFamily="-112" charset="-128"/>
                <a:cs typeface="ＭＳ Ｐゴシック" pitchFamily="-112" charset="-128"/>
              </a:rPr>
              <a:t>e.g</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local parks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High density housing estates, either council or privately owned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Industrial and/or business areas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Areas with a collection of shops </a:t>
            </a:r>
            <a:r>
              <a:rPr lang="en-GB" sz="1200" b="0" i="0" u="none" strike="noStrike" kern="1200" baseline="0" dirty="0" err="1">
                <a:solidFill>
                  <a:schemeClr val="tx1"/>
                </a:solidFill>
                <a:latin typeface="Arial" pitchFamily="34" charset="0"/>
                <a:ea typeface="ＭＳ Ｐゴシック" pitchFamily="-112" charset="-128"/>
                <a:cs typeface="ＭＳ Ｐゴシック" pitchFamily="-112" charset="-128"/>
              </a:rPr>
              <a:t>eg</a:t>
            </a: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shopping centres </a:t>
            </a:r>
          </a:p>
          <a:p>
            <a:pPr marL="285750" indent="-285750">
              <a:buFont typeface="Arial" panose="020B0604020202020204" pitchFamily="34" charset="0"/>
              <a:buChar char="•"/>
            </a:pPr>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Certain types of criminal activity are more common in cases of repeat victimisation;  criminal damage/vandalism, burglary (both dwelling and commercial), theft (including theft of or from motor vehicles), assaults, domestic abuse, robbery, sexual offences and fraud.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   </a:t>
            </a:r>
          </a:p>
          <a:p>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Repeat Victimisation is often not reported to the police, or alternatively, the victim may report the crime but not give the full picture. A victim’s reasons for not reporting (or under-reporting) crimes may include that they may:</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 too embarrassed or afraid to tell anyone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wish to maintain their privacy or deal with the matter themselves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believe the police would not or could not do anything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 desensitised or resigned to crime as ‘a common occurrence’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fear reprisal (e.g. in the case of sexual assault by a family member)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dislike or fear the police </a:t>
            </a:r>
          </a:p>
          <a:p>
            <a:pPr marL="285750" indent="-285750">
              <a:buFont typeface="Arial" panose="020B0604020202020204" pitchFamily="34" charset="0"/>
              <a:buChar char="•"/>
            </a:pPr>
            <a:r>
              <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rPr>
              <a:t>be discouraged, following a negative previous experience of police or courts. </a:t>
            </a:r>
          </a:p>
          <a:p>
            <a:endParaRPr lang="en-GB" altLang="en-US" sz="1400" dirty="0">
              <a:ea typeface="ＭＳ Ｐゴシック" panose="020B0600070205080204" pitchFamily="34" charset="-128"/>
            </a:endParaRPr>
          </a:p>
        </p:txBody>
      </p:sp>
    </p:spTree>
    <p:extLst>
      <p:ext uri="{BB962C8B-B14F-4D97-AF65-F5344CB8AC3E}">
        <p14:creationId xmlns:p14="http://schemas.microsoft.com/office/powerpoint/2010/main" val="2075484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GB" dirty="0" err="1"/>
              <a:t>Parfrement</a:t>
            </a:r>
            <a:r>
              <a:rPr lang="en-GB" dirty="0"/>
              <a:t>-Hopkins 2011).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Most of these repeat victims are not victimised again, but the risk of re-victimisation has been shown to increase with each subsequent experience of crime, so that over time there is a small core of ‘chronic victims’</a:t>
            </a:r>
          </a:p>
          <a:p>
            <a:endParaRPr lang="en-GB" dirty="0"/>
          </a:p>
        </p:txBody>
      </p:sp>
      <p:sp>
        <p:nvSpPr>
          <p:cNvPr id="4" name="Slide Number Placeholder 3"/>
          <p:cNvSpPr>
            <a:spLocks noGrp="1"/>
          </p:cNvSpPr>
          <p:nvPr>
            <p:ph type="sldNum" sz="quarter" idx="10"/>
          </p:nvPr>
        </p:nvSpPr>
        <p:spPr/>
        <p:txBody>
          <a:bodyPr/>
          <a:lstStyle/>
          <a:p>
            <a:fld id="{DE4B932B-276C-460C-862B-17D3A8196E86}" type="slidenum">
              <a:rPr lang="en-GB" smtClean="0"/>
              <a:t>5</a:t>
            </a:fld>
            <a:endParaRPr lang="en-GB"/>
          </a:p>
        </p:txBody>
      </p:sp>
    </p:spTree>
    <p:extLst>
      <p:ext uri="{BB962C8B-B14F-4D97-AF65-F5344CB8AC3E}">
        <p14:creationId xmlns:p14="http://schemas.microsoft.com/office/powerpoint/2010/main" val="1363816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Jack is a young, poor boy living with his widowed mother and a </a:t>
            </a:r>
            <a:r>
              <a:rPr lang="en-GB" sz="1200" b="0" i="0" u="none" strike="noStrike" kern="1200" dirty="0">
                <a:solidFill>
                  <a:schemeClr val="tx1"/>
                </a:solidFill>
                <a:effectLst/>
                <a:latin typeface="+mn-lt"/>
                <a:ea typeface="+mn-ea"/>
                <a:cs typeface="+mn-cs"/>
                <a:hlinkClick r:id="rId3" tooltip="Dairy cow"/>
              </a:rPr>
              <a:t>dairy cow</a:t>
            </a:r>
            <a:r>
              <a:rPr lang="en-GB" sz="1200" b="0" i="0" kern="1200" dirty="0">
                <a:solidFill>
                  <a:schemeClr val="tx1"/>
                </a:solidFill>
                <a:effectLst/>
                <a:latin typeface="+mn-lt"/>
                <a:ea typeface="+mn-ea"/>
                <a:cs typeface="+mn-cs"/>
              </a:rPr>
              <a:t>, on a farm cottage. The cow's milk was their only source of income. When the cow stops giving </a:t>
            </a:r>
            <a:r>
              <a:rPr lang="en-GB" sz="1200" b="0" i="0" u="none" strike="noStrike" kern="1200" dirty="0">
                <a:solidFill>
                  <a:schemeClr val="tx1"/>
                </a:solidFill>
                <a:effectLst/>
                <a:latin typeface="+mn-lt"/>
                <a:ea typeface="+mn-ea"/>
                <a:cs typeface="+mn-cs"/>
                <a:hlinkClick r:id="rId4" tooltip="Milk"/>
              </a:rPr>
              <a:t>milk</a:t>
            </a:r>
            <a:r>
              <a:rPr lang="en-GB" sz="1200" b="0" i="0" kern="1200" dirty="0">
                <a:solidFill>
                  <a:schemeClr val="tx1"/>
                </a:solidFill>
                <a:effectLst/>
                <a:latin typeface="+mn-lt"/>
                <a:ea typeface="+mn-ea"/>
                <a:cs typeface="+mn-cs"/>
              </a:rPr>
              <a:t>, Jack's mother tells him to take her to the market to be sold. On the way, Jack meets a bean dealer who offers </a:t>
            </a:r>
            <a:r>
              <a:rPr lang="en-GB" sz="1200" b="0" i="0" u="none" strike="noStrike" kern="1200" dirty="0">
                <a:solidFill>
                  <a:schemeClr val="tx1"/>
                </a:solidFill>
                <a:effectLst/>
                <a:latin typeface="+mn-lt"/>
                <a:ea typeface="+mn-ea"/>
                <a:cs typeface="+mn-cs"/>
                <a:hlinkClick r:id="rId5" tooltip="Magic in fiction"/>
              </a:rPr>
              <a:t>magic</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tooltip="Bean"/>
              </a:rPr>
              <a:t>beans</a:t>
            </a:r>
            <a:r>
              <a:rPr lang="en-GB" sz="1200" b="0" i="0" kern="1200" dirty="0">
                <a:solidFill>
                  <a:schemeClr val="tx1"/>
                </a:solidFill>
                <a:effectLst/>
                <a:latin typeface="+mn-lt"/>
                <a:ea typeface="+mn-ea"/>
                <a:cs typeface="+mn-cs"/>
              </a:rPr>
              <a:t> in exchange for the cow, and Jack makes the trade. When he arrives home without any money, his mother becomes angry, throws the beans on the ground, and sends Jack to bed without dinner.</a:t>
            </a:r>
          </a:p>
          <a:p>
            <a:r>
              <a:rPr lang="en-GB" sz="1200" b="0" i="0" kern="1200" dirty="0">
                <a:solidFill>
                  <a:schemeClr val="tx1"/>
                </a:solidFill>
                <a:effectLst/>
                <a:latin typeface="+mn-lt"/>
                <a:ea typeface="+mn-ea"/>
                <a:cs typeface="+mn-cs"/>
              </a:rPr>
              <a:t>During the night, the magic beans cause a gigantic </a:t>
            </a:r>
            <a:r>
              <a:rPr lang="en-GB" sz="1200" b="0" i="0" u="none" strike="noStrike" kern="1200" dirty="0">
                <a:solidFill>
                  <a:schemeClr val="tx1"/>
                </a:solidFill>
                <a:effectLst/>
                <a:latin typeface="+mn-lt"/>
                <a:ea typeface="+mn-ea"/>
                <a:cs typeface="+mn-cs"/>
                <a:hlinkClick r:id="rId7" tooltip="Plant stem"/>
              </a:rPr>
              <a:t>beanstalk</a:t>
            </a:r>
            <a:r>
              <a:rPr lang="en-GB" sz="1200" b="0" i="0" kern="1200" dirty="0">
                <a:solidFill>
                  <a:schemeClr val="tx1"/>
                </a:solidFill>
                <a:effectLst/>
                <a:latin typeface="+mn-lt"/>
                <a:ea typeface="+mn-ea"/>
                <a:cs typeface="+mn-cs"/>
              </a:rPr>
              <a:t> to grow outside Jack's window. The next morning, Jack climbs the beanstalk to a land high in the sky. He finds an enormous castle and sneaks in. Soon after, the castle's owner, a </a:t>
            </a:r>
            <a:r>
              <a:rPr lang="en-GB" sz="1200" b="0" i="0" u="none" strike="noStrike" kern="1200" dirty="0">
                <a:solidFill>
                  <a:schemeClr val="tx1"/>
                </a:solidFill>
                <a:effectLst/>
                <a:latin typeface="+mn-lt"/>
                <a:ea typeface="+mn-ea"/>
                <a:cs typeface="+mn-cs"/>
                <a:hlinkClick r:id="rId8" tooltip="Giant"/>
              </a:rPr>
              <a:t>giant</a:t>
            </a:r>
            <a:r>
              <a:rPr lang="en-GB" sz="1200" b="0" i="0" kern="1200" dirty="0">
                <a:solidFill>
                  <a:schemeClr val="tx1"/>
                </a:solidFill>
                <a:effectLst/>
                <a:latin typeface="+mn-lt"/>
                <a:ea typeface="+mn-ea"/>
                <a:cs typeface="+mn-cs"/>
              </a:rPr>
              <a:t>, returns home. He smells that Jack is nearby, and speaks a rhyme:</a:t>
            </a:r>
          </a:p>
          <a:p>
            <a:r>
              <a:rPr lang="en-GB" sz="1200" u="none" strike="noStrike" kern="1200" dirty="0">
                <a:solidFill>
                  <a:schemeClr val="tx1"/>
                </a:solidFill>
                <a:effectLst/>
                <a:latin typeface="+mn-lt"/>
                <a:ea typeface="+mn-ea"/>
                <a:cs typeface="+mn-cs"/>
                <a:hlinkClick r:id="rId9" tooltip="Fee-fi-fo-fum"/>
              </a:rPr>
              <a:t>Fee-fi-</a:t>
            </a:r>
            <a:r>
              <a:rPr lang="en-GB" sz="1200" u="none" strike="noStrike" kern="1200" dirty="0" err="1">
                <a:solidFill>
                  <a:schemeClr val="tx1"/>
                </a:solidFill>
                <a:effectLst/>
                <a:latin typeface="+mn-lt"/>
                <a:ea typeface="+mn-ea"/>
                <a:cs typeface="+mn-cs"/>
                <a:hlinkClick r:id="rId9" tooltip="Fee-fi-fo-fum"/>
              </a:rPr>
              <a:t>fo</a:t>
            </a:r>
            <a:r>
              <a:rPr lang="en-GB" sz="1200" u="none" strike="noStrike" kern="1200" dirty="0">
                <a:solidFill>
                  <a:schemeClr val="tx1"/>
                </a:solidFill>
                <a:effectLst/>
                <a:latin typeface="+mn-lt"/>
                <a:ea typeface="+mn-ea"/>
                <a:cs typeface="+mn-cs"/>
                <a:hlinkClick r:id="rId9" tooltip="Fee-fi-fo-fum"/>
              </a:rPr>
              <a:t>-</a:t>
            </a:r>
            <a:r>
              <a:rPr lang="en-GB" sz="1200" u="none" strike="noStrike" kern="1200" dirty="0" err="1">
                <a:solidFill>
                  <a:schemeClr val="tx1"/>
                </a:solidFill>
                <a:effectLst/>
                <a:latin typeface="+mn-lt"/>
                <a:ea typeface="+mn-ea"/>
                <a:cs typeface="+mn-cs"/>
                <a:hlinkClick r:id="rId9" tooltip="Fee-fi-fo-fum"/>
              </a:rPr>
              <a:t>fum</a:t>
            </a:r>
            <a:r>
              <a:rPr lang="en-GB" dirty="0">
                <a:effectLst/>
              </a:rPr>
              <a:t>!</a:t>
            </a:r>
            <a:br>
              <a:rPr lang="en-GB" dirty="0">
                <a:effectLst/>
              </a:rPr>
            </a:br>
            <a:r>
              <a:rPr lang="en-GB" dirty="0">
                <a:effectLst/>
              </a:rPr>
              <a:t>I smell the blood of an English man:</a:t>
            </a:r>
            <a:br>
              <a:rPr lang="en-GB" dirty="0">
                <a:effectLst/>
              </a:rPr>
            </a:br>
            <a:r>
              <a:rPr lang="en-GB" dirty="0">
                <a:effectLst/>
              </a:rPr>
              <a:t>Be he alive, or be he dead,</a:t>
            </a:r>
            <a:br>
              <a:rPr lang="en-GB" dirty="0">
                <a:effectLst/>
              </a:rPr>
            </a:br>
            <a:r>
              <a:rPr lang="en-GB" dirty="0">
                <a:effectLst/>
              </a:rPr>
              <a:t>I'll grind his bones to make my bread.</a:t>
            </a:r>
          </a:p>
          <a:p>
            <a:r>
              <a:rPr lang="en-GB" sz="1200" b="0" i="0" kern="1200" dirty="0">
                <a:solidFill>
                  <a:schemeClr val="tx1"/>
                </a:solidFill>
                <a:effectLst/>
                <a:latin typeface="+mn-lt"/>
                <a:ea typeface="+mn-ea"/>
                <a:cs typeface="+mn-cs"/>
              </a:rPr>
              <a:t>In the versions in which the giant's wife (the </a:t>
            </a:r>
            <a:r>
              <a:rPr lang="en-GB" sz="1200" b="0" i="0" u="none" strike="noStrike" kern="1200" dirty="0">
                <a:solidFill>
                  <a:schemeClr val="tx1"/>
                </a:solidFill>
                <a:effectLst/>
                <a:latin typeface="+mn-lt"/>
                <a:ea typeface="+mn-ea"/>
                <a:cs typeface="+mn-cs"/>
                <a:hlinkClick r:id="rId10" tooltip="Giantess"/>
              </a:rPr>
              <a:t>giantess</a:t>
            </a:r>
            <a:r>
              <a:rPr lang="en-GB" sz="1200" b="0" i="0" kern="1200" dirty="0">
                <a:solidFill>
                  <a:schemeClr val="tx1"/>
                </a:solidFill>
                <a:effectLst/>
                <a:latin typeface="+mn-lt"/>
                <a:ea typeface="+mn-ea"/>
                <a:cs typeface="+mn-cs"/>
              </a:rPr>
              <a:t>) features, she persuades him that he is mistaken and helps Jack hide because the woman knows that he is poor. When the giant falls asleep, Jack steals a bag of </a:t>
            </a:r>
            <a:r>
              <a:rPr lang="en-GB" sz="1200" b="0" i="0" u="none" strike="noStrike" kern="1200" dirty="0">
                <a:solidFill>
                  <a:schemeClr val="tx1"/>
                </a:solidFill>
                <a:effectLst/>
                <a:latin typeface="+mn-lt"/>
                <a:ea typeface="+mn-ea"/>
                <a:cs typeface="+mn-cs"/>
                <a:hlinkClick r:id="rId11" tooltip="Gold coin"/>
              </a:rPr>
              <a:t>gold coins</a:t>
            </a:r>
            <a:r>
              <a:rPr lang="en-GB" sz="1200" b="0" i="0" kern="1200" dirty="0">
                <a:solidFill>
                  <a:schemeClr val="tx1"/>
                </a:solidFill>
                <a:effectLst/>
                <a:latin typeface="+mn-lt"/>
                <a:ea typeface="+mn-ea"/>
                <a:cs typeface="+mn-cs"/>
              </a:rPr>
              <a:t> and makes his escape down the beanstalk.</a:t>
            </a:r>
          </a:p>
          <a:p>
            <a:r>
              <a:rPr lang="en-GB" sz="1200" b="0" i="0" kern="1200" dirty="0">
                <a:solidFill>
                  <a:schemeClr val="tx1"/>
                </a:solidFill>
                <a:effectLst/>
                <a:latin typeface="+mn-lt"/>
                <a:ea typeface="+mn-ea"/>
                <a:cs typeface="+mn-cs"/>
              </a:rPr>
              <a:t>Jack climbs the beanstalk twice more. He learns of other treasures and steals them when the giant sleeps: first a </a:t>
            </a:r>
            <a:r>
              <a:rPr lang="en-GB" sz="1200" b="0" i="0" u="none" strike="noStrike" kern="1200" dirty="0">
                <a:solidFill>
                  <a:schemeClr val="tx1"/>
                </a:solidFill>
                <a:effectLst/>
                <a:latin typeface="+mn-lt"/>
                <a:ea typeface="+mn-ea"/>
                <a:cs typeface="+mn-cs"/>
                <a:hlinkClick r:id="rId12" tooltip="Goose that laid the golden eggs"/>
              </a:rPr>
              <a:t>goose that lays golden eggs</a:t>
            </a:r>
            <a:r>
              <a:rPr lang="en-GB" sz="1200" b="0" i="0" kern="1200" dirty="0">
                <a:solidFill>
                  <a:schemeClr val="tx1"/>
                </a:solidFill>
                <a:effectLst/>
                <a:latin typeface="+mn-lt"/>
                <a:ea typeface="+mn-ea"/>
                <a:cs typeface="+mn-cs"/>
              </a:rPr>
              <a:t>, then a magic </a:t>
            </a:r>
            <a:r>
              <a:rPr lang="en-GB" sz="1200" b="0" i="0" u="none" strike="noStrike" kern="1200" dirty="0">
                <a:solidFill>
                  <a:schemeClr val="tx1"/>
                </a:solidFill>
                <a:effectLst/>
                <a:latin typeface="+mn-lt"/>
                <a:ea typeface="+mn-ea"/>
                <a:cs typeface="+mn-cs"/>
                <a:hlinkClick r:id="rId13" tooltip="Harp"/>
              </a:rPr>
              <a:t>harp</a:t>
            </a:r>
            <a:r>
              <a:rPr lang="en-GB" sz="1200" b="0" i="0" kern="1200" dirty="0">
                <a:solidFill>
                  <a:schemeClr val="tx1"/>
                </a:solidFill>
                <a:effectLst/>
                <a:latin typeface="+mn-lt"/>
                <a:ea typeface="+mn-ea"/>
                <a:cs typeface="+mn-cs"/>
              </a:rPr>
              <a:t> that plays by itself. The giant wakes when Jack leaves the house with the harp and chases Jack down the beanstalk. Jack calls to his mother for an axe and before the giant reaches the ground, cuts down the beanstalk, causing the giant to fall to his death.</a:t>
            </a:r>
          </a:p>
          <a:p>
            <a:r>
              <a:rPr lang="en-GB" sz="1200" b="0" i="0" kern="1200" dirty="0">
                <a:solidFill>
                  <a:schemeClr val="tx1"/>
                </a:solidFill>
                <a:effectLst/>
                <a:latin typeface="+mn-lt"/>
                <a:ea typeface="+mn-ea"/>
                <a:cs typeface="+mn-cs"/>
              </a:rPr>
              <a:t>Jack and his mother live happily ever after with the riches that Jack acquired.</a:t>
            </a:r>
          </a:p>
          <a:p>
            <a:endParaRPr lang="en-GB" dirty="0"/>
          </a:p>
        </p:txBody>
      </p:sp>
      <p:sp>
        <p:nvSpPr>
          <p:cNvPr id="4" name="Slide Number Placeholder 3"/>
          <p:cNvSpPr>
            <a:spLocks noGrp="1"/>
          </p:cNvSpPr>
          <p:nvPr>
            <p:ph type="sldNum" sz="quarter" idx="10"/>
          </p:nvPr>
        </p:nvSpPr>
        <p:spPr/>
        <p:txBody>
          <a:bodyPr/>
          <a:lstStyle/>
          <a:p>
            <a:fld id="{DE4B932B-276C-460C-862B-17D3A8196E86}" type="slidenum">
              <a:rPr lang="en-GB" smtClean="0"/>
              <a:t>6</a:t>
            </a:fld>
            <a:endParaRPr lang="en-GB"/>
          </a:p>
        </p:txBody>
      </p:sp>
    </p:spTree>
    <p:extLst>
      <p:ext uri="{BB962C8B-B14F-4D97-AF65-F5344CB8AC3E}">
        <p14:creationId xmlns:p14="http://schemas.microsoft.com/office/powerpoint/2010/main" val="919355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http://www.excellenceinpolicing.org.uk/wp-content/uploads/2018/09/4-1_Repeat_Victimisation.pdf</a:t>
            </a:r>
            <a:endParaRPr lang="en-GB" dirty="0"/>
          </a:p>
        </p:txBody>
      </p:sp>
      <p:sp>
        <p:nvSpPr>
          <p:cNvPr id="4" name="Slide Number Placeholder 3"/>
          <p:cNvSpPr>
            <a:spLocks noGrp="1"/>
          </p:cNvSpPr>
          <p:nvPr>
            <p:ph type="sldNum" sz="quarter" idx="10"/>
          </p:nvPr>
        </p:nvSpPr>
        <p:spPr/>
        <p:txBody>
          <a:bodyPr/>
          <a:lstStyle/>
          <a:p>
            <a:fld id="{DE4B932B-276C-460C-862B-17D3A8196E86}" type="slidenum">
              <a:rPr lang="en-GB" smtClean="0"/>
              <a:t>7</a:t>
            </a:fld>
            <a:endParaRPr lang="en-GB"/>
          </a:p>
        </p:txBody>
      </p:sp>
    </p:spTree>
    <p:extLst>
      <p:ext uri="{BB962C8B-B14F-4D97-AF65-F5344CB8AC3E}">
        <p14:creationId xmlns:p14="http://schemas.microsoft.com/office/powerpoint/2010/main" val="37994876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First carried out in 1982 and further surveys were carried out in 1984  then every 2 years.</a:t>
            </a:r>
          </a:p>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t>9</a:t>
            </a:fld>
            <a:endParaRPr lang="en-GB"/>
          </a:p>
        </p:txBody>
      </p:sp>
    </p:spTree>
    <p:extLst>
      <p:ext uri="{BB962C8B-B14F-4D97-AF65-F5344CB8AC3E}">
        <p14:creationId xmlns:p14="http://schemas.microsoft.com/office/powerpoint/2010/main" val="22565426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picture of crime but has its faults – not all people interviewed; problems with interviews is full/correct answers given/does everyone understand.</a:t>
            </a:r>
          </a:p>
          <a:p>
            <a:r>
              <a:rPr lang="en-GB" dirty="0"/>
              <a:t>Does not record white collar crimes fraud, money laundering, counterfeit or corporate crime.</a:t>
            </a:r>
          </a:p>
          <a:p>
            <a:r>
              <a:rPr lang="en-GB" dirty="0"/>
              <a:t> </a:t>
            </a:r>
          </a:p>
        </p:txBody>
      </p:sp>
      <p:sp>
        <p:nvSpPr>
          <p:cNvPr id="4" name="Slide Number Placeholder 3"/>
          <p:cNvSpPr>
            <a:spLocks noGrp="1"/>
          </p:cNvSpPr>
          <p:nvPr>
            <p:ph type="sldNum" sz="quarter" idx="5"/>
          </p:nvPr>
        </p:nvSpPr>
        <p:spPr/>
        <p:txBody>
          <a:bodyPr/>
          <a:lstStyle/>
          <a:p>
            <a:fld id="{9F2414DD-93FB-4BAB-B062-09644DD45FB5}" type="slidenum">
              <a:rPr lang="en-GB" smtClean="0"/>
              <a:t>10</a:t>
            </a:fld>
            <a:endParaRPr lang="en-GB"/>
          </a:p>
        </p:txBody>
      </p:sp>
    </p:spTree>
    <p:extLst>
      <p:ext uri="{BB962C8B-B14F-4D97-AF65-F5344CB8AC3E}">
        <p14:creationId xmlns:p14="http://schemas.microsoft.com/office/powerpoint/2010/main" val="23733058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https://ukcrimestats.com/National_Picture/</a:t>
            </a:r>
          </a:p>
        </p:txBody>
      </p:sp>
      <p:sp>
        <p:nvSpPr>
          <p:cNvPr id="4" name="Slide Number Placeholder 3"/>
          <p:cNvSpPr>
            <a:spLocks noGrp="1"/>
          </p:cNvSpPr>
          <p:nvPr>
            <p:ph type="sldNum" sz="quarter" idx="5"/>
          </p:nvPr>
        </p:nvSpPr>
        <p:spPr/>
        <p:txBody>
          <a:bodyPr/>
          <a:lstStyle/>
          <a:p>
            <a:fld id="{98686C2F-42A9-47AE-A4E9-4B16E4E4B3E9}" type="slidenum">
              <a:rPr lang="en-GB" smtClean="0"/>
              <a:t>11</a:t>
            </a:fld>
            <a:endParaRPr lang="en-GB"/>
          </a:p>
        </p:txBody>
      </p:sp>
    </p:spTree>
    <p:extLst>
      <p:ext uri="{BB962C8B-B14F-4D97-AF65-F5344CB8AC3E}">
        <p14:creationId xmlns:p14="http://schemas.microsoft.com/office/powerpoint/2010/main" val="3543486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https://www.ons.gov.uk/peoplepopulationandcommunity/crimeandjustice/datasets/crimeinenglandandwalesotherrelatedtables</a:t>
            </a:r>
          </a:p>
          <a:p>
            <a:endParaRPr lang="en-GB" dirty="0"/>
          </a:p>
          <a:p>
            <a:r>
              <a:rPr lang="en-GB" dirty="0"/>
              <a:t>https://www.slideshare.net/secret/y7Vy7Oad6OTS5g</a:t>
            </a:r>
          </a:p>
          <a:p>
            <a:endParaRPr lang="en-GB" dirty="0"/>
          </a:p>
          <a:p>
            <a:r>
              <a:rPr lang="en-GB" dirty="0"/>
              <a:t>file:///C:/Users/Gwen_😁/</a:t>
            </a:r>
            <a:r>
              <a:rPr lang="en-GB" dirty="0" err="1"/>
              <a:t>AppData</a:t>
            </a:r>
            <a:r>
              <a:rPr lang="en-GB" dirty="0"/>
              <a:t>/Local/Packages/Microsoft.MicrosoftEdge_8wekyb3d8bbwe/</a:t>
            </a:r>
            <a:r>
              <a:rPr lang="en-GB" dirty="0" err="1"/>
              <a:t>TempState</a:t>
            </a:r>
            <a:r>
              <a:rPr lang="en-GB" dirty="0"/>
              <a:t>/Downloads/Crime%20in%20England%20and%20Wales%20year%20ending%20June%202019%20(1).pdf</a:t>
            </a:r>
          </a:p>
        </p:txBody>
      </p:sp>
      <p:sp>
        <p:nvSpPr>
          <p:cNvPr id="4" name="Slide Number Placeholder 3"/>
          <p:cNvSpPr>
            <a:spLocks noGrp="1"/>
          </p:cNvSpPr>
          <p:nvPr>
            <p:ph type="sldNum" sz="quarter" idx="5"/>
          </p:nvPr>
        </p:nvSpPr>
        <p:spPr/>
        <p:txBody>
          <a:bodyPr/>
          <a:lstStyle/>
          <a:p>
            <a:fld id="{98686C2F-42A9-47AE-A4E9-4B16E4E4B3E9}" type="slidenum">
              <a:rPr lang="en-GB" smtClean="0"/>
              <a:t>12</a:t>
            </a:fld>
            <a:endParaRPr lang="en-GB"/>
          </a:p>
        </p:txBody>
      </p:sp>
    </p:spTree>
    <p:extLst>
      <p:ext uri="{BB962C8B-B14F-4D97-AF65-F5344CB8AC3E}">
        <p14:creationId xmlns:p14="http://schemas.microsoft.com/office/powerpoint/2010/main" val="35062081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file:///C:/Users/Gwen_😁/</a:t>
            </a:r>
            <a:r>
              <a:rPr lang="en-GB" dirty="0" err="1"/>
              <a:t>AppData</a:t>
            </a:r>
            <a:r>
              <a:rPr lang="en-GB" dirty="0"/>
              <a:t>/Local/Packages/Microsoft.MicrosoftEdge_8wekyb3d8bbwe/</a:t>
            </a:r>
            <a:r>
              <a:rPr lang="en-GB" dirty="0" err="1"/>
              <a:t>TempState</a:t>
            </a:r>
            <a:r>
              <a:rPr lang="en-GB" dirty="0"/>
              <a:t>/Downloads/Crime%20in%20England%20and%20Wales%20year%20ending%20June%202019%20(1).pdf</a:t>
            </a:r>
          </a:p>
        </p:txBody>
      </p:sp>
      <p:sp>
        <p:nvSpPr>
          <p:cNvPr id="4" name="Slide Number Placeholder 3"/>
          <p:cNvSpPr>
            <a:spLocks noGrp="1"/>
          </p:cNvSpPr>
          <p:nvPr>
            <p:ph type="sldNum" sz="quarter" idx="5"/>
          </p:nvPr>
        </p:nvSpPr>
        <p:spPr/>
        <p:txBody>
          <a:bodyPr/>
          <a:lstStyle/>
          <a:p>
            <a:fld id="{98686C2F-42A9-47AE-A4E9-4B16E4E4B3E9}" type="slidenum">
              <a:rPr lang="en-GB" smtClean="0"/>
              <a:t>15</a:t>
            </a:fld>
            <a:endParaRPr lang="en-GB"/>
          </a:p>
        </p:txBody>
      </p:sp>
    </p:spTree>
    <p:extLst>
      <p:ext uri="{BB962C8B-B14F-4D97-AF65-F5344CB8AC3E}">
        <p14:creationId xmlns:p14="http://schemas.microsoft.com/office/powerpoint/2010/main" val="2116235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https://thecrimepreventionwebsite.com/home-security-assessment/735/repeat-victimisation-burglary/</a:t>
            </a:r>
            <a:endParaRPr lang="en-GB" dirty="0"/>
          </a:p>
        </p:txBody>
      </p:sp>
      <p:sp>
        <p:nvSpPr>
          <p:cNvPr id="4" name="Slide Number Placeholder 3"/>
          <p:cNvSpPr>
            <a:spLocks noGrp="1"/>
          </p:cNvSpPr>
          <p:nvPr>
            <p:ph type="sldNum" sz="quarter" idx="10"/>
          </p:nvPr>
        </p:nvSpPr>
        <p:spPr/>
        <p:txBody>
          <a:bodyPr/>
          <a:lstStyle/>
          <a:p>
            <a:fld id="{DE4B932B-276C-460C-862B-17D3A8196E86}" type="slidenum">
              <a:rPr lang="en-GB" smtClean="0"/>
              <a:t>19</a:t>
            </a:fld>
            <a:endParaRPr lang="en-GB"/>
          </a:p>
        </p:txBody>
      </p:sp>
    </p:spTree>
    <p:extLst>
      <p:ext uri="{BB962C8B-B14F-4D97-AF65-F5344CB8AC3E}">
        <p14:creationId xmlns:p14="http://schemas.microsoft.com/office/powerpoint/2010/main" val="11635411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https://www.telegraph.co.uk/news/2019/10/14/victims-repeat-burglaries-rise-16-per-cent-year-organised-crime/</a:t>
            </a:r>
          </a:p>
        </p:txBody>
      </p:sp>
      <p:sp>
        <p:nvSpPr>
          <p:cNvPr id="4" name="Slide Number Placeholder 3"/>
          <p:cNvSpPr>
            <a:spLocks noGrp="1"/>
          </p:cNvSpPr>
          <p:nvPr>
            <p:ph type="sldNum" sz="quarter" idx="5"/>
          </p:nvPr>
        </p:nvSpPr>
        <p:spPr/>
        <p:txBody>
          <a:bodyPr/>
          <a:lstStyle/>
          <a:p>
            <a:fld id="{98686C2F-42A9-47AE-A4E9-4B16E4E4B3E9}" type="slidenum">
              <a:rPr lang="en-GB" smtClean="0"/>
              <a:t>20</a:t>
            </a:fld>
            <a:endParaRPr lang="en-GB"/>
          </a:p>
        </p:txBody>
      </p:sp>
    </p:spTree>
    <p:extLst>
      <p:ext uri="{BB962C8B-B14F-4D97-AF65-F5344CB8AC3E}">
        <p14:creationId xmlns:p14="http://schemas.microsoft.com/office/powerpoint/2010/main" val="42872471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Garofalo, 1986</a:t>
            </a:r>
          </a:p>
        </p:txBody>
      </p:sp>
      <p:sp>
        <p:nvSpPr>
          <p:cNvPr id="4" name="Slide Number Placeholder 3"/>
          <p:cNvSpPr>
            <a:spLocks noGrp="1"/>
          </p:cNvSpPr>
          <p:nvPr>
            <p:ph type="sldNum" sz="quarter" idx="5"/>
          </p:nvPr>
        </p:nvSpPr>
        <p:spPr/>
        <p:txBody>
          <a:bodyPr/>
          <a:lstStyle/>
          <a:p>
            <a:fld id="{98686C2F-42A9-47AE-A4E9-4B16E4E4B3E9}" type="slidenum">
              <a:rPr lang="en-GB" smtClean="0"/>
              <a:t>21</a:t>
            </a:fld>
            <a:endParaRPr lang="en-GB"/>
          </a:p>
        </p:txBody>
      </p:sp>
    </p:spTree>
    <p:extLst>
      <p:ext uri="{BB962C8B-B14F-4D97-AF65-F5344CB8AC3E}">
        <p14:creationId xmlns:p14="http://schemas.microsoft.com/office/powerpoint/2010/main" val="1274168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Motivated due to drug dependence, poor or lack of self control.</a:t>
            </a:r>
          </a:p>
        </p:txBody>
      </p:sp>
      <p:sp>
        <p:nvSpPr>
          <p:cNvPr id="4" name="Slide Number Placeholder 3"/>
          <p:cNvSpPr>
            <a:spLocks noGrp="1"/>
          </p:cNvSpPr>
          <p:nvPr>
            <p:ph type="sldNum" sz="quarter" idx="5"/>
          </p:nvPr>
        </p:nvSpPr>
        <p:spPr/>
        <p:txBody>
          <a:bodyPr/>
          <a:lstStyle/>
          <a:p>
            <a:fld id="{0B567636-85B6-4AF6-A680-E36E5590A85C}" type="slidenum">
              <a:rPr lang="en-GB" smtClean="0"/>
              <a:pPr/>
              <a:t>24</a:t>
            </a:fld>
            <a:endParaRPr lang="en-GB"/>
          </a:p>
        </p:txBody>
      </p:sp>
    </p:spTree>
    <p:extLst>
      <p:ext uri="{BB962C8B-B14F-4D97-AF65-F5344CB8AC3E}">
        <p14:creationId xmlns:p14="http://schemas.microsoft.com/office/powerpoint/2010/main" val="22138895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https://www.crimeandjustice.org.uk/resources/we-need-different-crime-survey</a:t>
            </a:r>
          </a:p>
        </p:txBody>
      </p:sp>
      <p:sp>
        <p:nvSpPr>
          <p:cNvPr id="4" name="Slide Number Placeholder 3"/>
          <p:cNvSpPr>
            <a:spLocks noGrp="1"/>
          </p:cNvSpPr>
          <p:nvPr>
            <p:ph type="sldNum" sz="quarter" idx="5"/>
          </p:nvPr>
        </p:nvSpPr>
        <p:spPr/>
        <p:txBody>
          <a:bodyPr/>
          <a:lstStyle/>
          <a:p>
            <a:fld id="{98686C2F-42A9-47AE-A4E9-4B16E4E4B3E9}" type="slidenum">
              <a:rPr lang="en-GB" smtClean="0"/>
              <a:t>29</a:t>
            </a:fld>
            <a:endParaRPr lang="en-GB"/>
          </a:p>
        </p:txBody>
      </p:sp>
    </p:spTree>
    <p:extLst>
      <p:ext uri="{BB962C8B-B14F-4D97-AF65-F5344CB8AC3E}">
        <p14:creationId xmlns:p14="http://schemas.microsoft.com/office/powerpoint/2010/main" val="1280314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https://www.crimeandjustice.org.uk/resources/we-need-different-crime-survey</a:t>
            </a:r>
          </a:p>
        </p:txBody>
      </p:sp>
      <p:sp>
        <p:nvSpPr>
          <p:cNvPr id="4" name="Slide Number Placeholder 3"/>
          <p:cNvSpPr>
            <a:spLocks noGrp="1"/>
          </p:cNvSpPr>
          <p:nvPr>
            <p:ph type="sldNum" sz="quarter" idx="5"/>
          </p:nvPr>
        </p:nvSpPr>
        <p:spPr/>
        <p:txBody>
          <a:bodyPr/>
          <a:lstStyle/>
          <a:p>
            <a:fld id="{98686C2F-42A9-47AE-A4E9-4B16E4E4B3E9}" type="slidenum">
              <a:rPr lang="en-GB" smtClean="0"/>
              <a:t>30</a:t>
            </a:fld>
            <a:endParaRPr lang="en-GB"/>
          </a:p>
        </p:txBody>
      </p:sp>
    </p:spTree>
    <p:extLst>
      <p:ext uri="{BB962C8B-B14F-4D97-AF65-F5344CB8AC3E}">
        <p14:creationId xmlns:p14="http://schemas.microsoft.com/office/powerpoint/2010/main" val="20428588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rPr>
              <a:t>Every person who comes into contact with a member the Force should receive the highest standard of quality of service and professionalism. </a:t>
            </a:r>
          </a:p>
          <a:p>
            <a:r>
              <a:rPr lang="en-GB" altLang="en-US" dirty="0">
                <a:latin typeface="Arial" panose="020B0604020202020204" pitchFamily="34" charset="0"/>
              </a:rPr>
              <a:t>A Victim will tell you that their ultimate wish, apart from being a victim in the first place, is not to become a victim again.</a:t>
            </a:r>
          </a:p>
          <a:p>
            <a:r>
              <a:rPr lang="en-GB" altLang="en-US" dirty="0">
                <a:latin typeface="Arial" panose="020B0604020202020204" pitchFamily="34" charset="0"/>
              </a:rPr>
              <a:t>It is therefore important that our response is aimed at preventing further victimisation. </a:t>
            </a:r>
          </a:p>
          <a:p>
            <a:r>
              <a:rPr lang="en-GB" altLang="en-US" dirty="0">
                <a:latin typeface="Arial" panose="020B0604020202020204" pitchFamily="34" charset="0"/>
              </a:rPr>
              <a:t>The reporting officer must view each and every crime for its potential to be repeated.  Those that fall into this wide category will follow the below escalation process. </a:t>
            </a:r>
          </a:p>
          <a:p>
            <a:r>
              <a:rPr lang="en-GB" altLang="en-US" dirty="0">
                <a:latin typeface="Arial" panose="020B0604020202020204" pitchFamily="34" charset="0"/>
              </a:rPr>
              <a:t>Consideration should be given at an early stage, by supervisors, of involving Neighbourhood policing Teams to provide reassurance and to complete enquiries, especially if  a response officer is the reporting officer and may have difficulty in providing the level of service required to address these issues</a:t>
            </a:r>
          </a:p>
          <a:p>
            <a:r>
              <a:rPr lang="en-GB" altLang="en-US" dirty="0">
                <a:latin typeface="Arial" panose="020B0604020202020204" pitchFamily="34" charset="0"/>
              </a:rPr>
              <a:t>Consideration to be given to utilising other Agencies to assist.. What other agencies are there in your area?</a:t>
            </a:r>
          </a:p>
          <a:p>
            <a:endParaRPr lang="en-GB" dirty="0"/>
          </a:p>
        </p:txBody>
      </p:sp>
      <p:sp>
        <p:nvSpPr>
          <p:cNvPr id="4" name="Slide Number Placeholder 3"/>
          <p:cNvSpPr>
            <a:spLocks noGrp="1"/>
          </p:cNvSpPr>
          <p:nvPr>
            <p:ph type="sldNum" sz="quarter" idx="10"/>
          </p:nvPr>
        </p:nvSpPr>
        <p:spPr/>
        <p:txBody>
          <a:bodyPr/>
          <a:lstStyle/>
          <a:p>
            <a:fld id="{DE4B932B-276C-460C-862B-17D3A8196E86}" type="slidenum">
              <a:rPr lang="en-GB" smtClean="0"/>
              <a:t>31</a:t>
            </a:fld>
            <a:endParaRPr lang="en-GB"/>
          </a:p>
        </p:txBody>
      </p:sp>
    </p:spTree>
    <p:extLst>
      <p:ext uri="{BB962C8B-B14F-4D97-AF65-F5344CB8AC3E}">
        <p14:creationId xmlns:p14="http://schemas.microsoft.com/office/powerpoint/2010/main" val="372504104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https://www.bedfordshire.police.uk/information-and-services/Advice/Anti-social-behaviour/Repeat-victims</a:t>
            </a:r>
            <a:endParaRPr lang="en-GB" dirty="0"/>
          </a:p>
          <a:p>
            <a:endParaRPr lang="en-GB" dirty="0"/>
          </a:p>
        </p:txBody>
      </p:sp>
      <p:sp>
        <p:nvSpPr>
          <p:cNvPr id="4" name="Slide Number Placeholder 3"/>
          <p:cNvSpPr>
            <a:spLocks noGrp="1"/>
          </p:cNvSpPr>
          <p:nvPr>
            <p:ph type="sldNum" sz="quarter" idx="5"/>
          </p:nvPr>
        </p:nvSpPr>
        <p:spPr/>
        <p:txBody>
          <a:bodyPr/>
          <a:lstStyle/>
          <a:p>
            <a:fld id="{98686C2F-42A9-47AE-A4E9-4B16E4E4B3E9}" type="slidenum">
              <a:rPr lang="en-GB" smtClean="0"/>
              <a:t>32</a:t>
            </a:fld>
            <a:endParaRPr lang="en-GB"/>
          </a:p>
        </p:txBody>
      </p:sp>
    </p:spTree>
    <p:extLst>
      <p:ext uri="{BB962C8B-B14F-4D97-AF65-F5344CB8AC3E}">
        <p14:creationId xmlns:p14="http://schemas.microsoft.com/office/powerpoint/2010/main" val="14328675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05/12/2019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05/12/2019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05/12/2019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05/12/2019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05/12/2019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05/12/2019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05/12/2019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05/12/2019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05/12/2019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05/12/2019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3.jpeg"/><Relationship Id="rId5" Type="http://schemas.openxmlformats.org/officeDocument/2006/relationships/notesSlide" Target="../notesSlides/notesSlide1.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journals.sagepub.com/doi/10.1350/ijps.5.3.180.16068" TargetMode="External"/><Relationship Id="rId2" Type="http://schemas.openxmlformats.org/officeDocument/2006/relationships/hyperlink" Target="https://www.ons.gov.uk/peoplepopulationandcommunity/crimeandjustice/methodologies/improvingcrimestatisticsforenglandandwalesprogressupdat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researchgate.net/publication/274312291_Repeat_Victimization_Theories_of" TargetMode="External"/><Relationship Id="rId7" Type="http://schemas.openxmlformats.org/officeDocument/2006/relationships/hyperlink" Target="https://www.sciencedirect.com/science/article/pii/S0194659505000122" TargetMode="External"/><Relationship Id="rId2" Type="http://schemas.openxmlformats.org/officeDocument/2006/relationships/hyperlink" Target="https://assets.publishing.service.gov.uk/government/uploads/system/uploads/attachment_data/file/748598/hate-crime-1718-hosb2018.pdf" TargetMode="External"/><Relationship Id="rId1" Type="http://schemas.openxmlformats.org/officeDocument/2006/relationships/slideLayout" Target="../slideLayouts/slideLayout2.xml"/><Relationship Id="rId6" Type="http://schemas.openxmlformats.org/officeDocument/2006/relationships/hyperlink" Target="https://core.ac.uk/download/pdf/67259.pdf" TargetMode="External"/><Relationship Id="rId5" Type="http://schemas.openxmlformats.org/officeDocument/2006/relationships/hyperlink" Target="https://www.ons.gov.uk/peoplepopulationandcommunity/crimeandjustice/methodologies/improvingcrimestatisticsforenglandandwalesprogressupdate" TargetMode="External"/><Relationship Id="rId4" Type="http://schemas.openxmlformats.org/officeDocument/2006/relationships/hyperlink" Target="https://www.ucl.ac.uk/jdibrief/analysis/repeat_victimisation"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jstor.org/stable/1147602?seq=1#page_scan_tab_contents" TargetMode="External"/><Relationship Id="rId2" Type="http://schemas.openxmlformats.org/officeDocument/2006/relationships/hyperlink" Target="https://dspace.lboro.ac.uk/dspace-jspui/bitstream/2134/16131/3/2012_Preventing_repeat_victimization2.pdf" TargetMode="External"/><Relationship Id="rId1" Type="http://schemas.openxmlformats.org/officeDocument/2006/relationships/slideLayout" Target="../slideLayouts/slideLayout2.xml"/><Relationship Id="rId5" Type="http://schemas.openxmlformats.org/officeDocument/2006/relationships/hyperlink" Target="https://assets.publishing.service.gov.uk/government/uploads/system/uploads/attachment_data/file/509831/6.1770_Modern_Crime_Prevention_Strategy_final_WEB_version.pdf" TargetMode="External"/><Relationship Id="rId4" Type="http://schemas.openxmlformats.org/officeDocument/2006/relationships/hyperlink" Target="http://www.excellenceinpolicing.org.uk/wp-content/uploads/2018/09/4-1_Repeat_Victimisation.pdf"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www.revolving-doors.org.uk/file/2396/download?token=NDNgvDO0" TargetMode="External"/><Relationship Id="rId2" Type="http://schemas.openxmlformats.org/officeDocument/2006/relationships/hyperlink" Target="https://www.oxfordbibliographies.com/view/document/obo-9780195396607/obo-9780195396607-0119.xml" TargetMode="External"/><Relationship Id="rId1" Type="http://schemas.openxmlformats.org/officeDocument/2006/relationships/slideLayout" Target="../slideLayouts/slideLayout2.xml"/><Relationship Id="rId5" Type="http://schemas.openxmlformats.org/officeDocument/2006/relationships/hyperlink" Target="https://journals.sagepub.com/doi/10.1350/ijps.5.3.180.16068" TargetMode="External"/><Relationship Id="rId4" Type="http://schemas.openxmlformats.org/officeDocument/2006/relationships/hyperlink" Target="https://journals.sagepub.com/doi/pdf/10.1350/ijps.5.3.180.1606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Repeat Victimisation</a:t>
            </a:r>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Assignment 2 question</a:t>
            </a:r>
          </a:p>
        </p:txBody>
      </p:sp>
      <p:sp>
        <p:nvSpPr>
          <p:cNvPr id="3" name="Content Placeholder 2"/>
          <p:cNvSpPr>
            <a:spLocks noGrp="1"/>
          </p:cNvSpPr>
          <p:nvPr>
            <p:ph idx="1"/>
          </p:nvPr>
        </p:nvSpPr>
        <p:spPr/>
        <p:txBody>
          <a:bodyPr/>
          <a:lstStyle/>
          <a:p>
            <a:r>
              <a:rPr lang="en-GB" b="1" dirty="0"/>
              <a:t>The extent of repeat victimisation is an under calculated area of with in the Criminal justice System. Critically evaluate this statement.  </a:t>
            </a:r>
            <a:endParaRPr lang="en-GB" dirty="0"/>
          </a:p>
          <a:p>
            <a:endParaRPr lang="en-GB" dirty="0"/>
          </a:p>
        </p:txBody>
      </p:sp>
    </p:spTree>
    <p:extLst>
      <p:ext uri="{BB962C8B-B14F-4D97-AF65-F5344CB8AC3E}">
        <p14:creationId xmlns:p14="http://schemas.microsoft.com/office/powerpoint/2010/main" val="1513965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077"/>
          <a:stretch/>
        </p:blipFill>
        <p:spPr>
          <a:xfrm>
            <a:off x="1143001" y="1700809"/>
            <a:ext cx="6858000" cy="3744415"/>
          </a:xfrm>
          <a:prstGeom prst="rect">
            <a:avLst/>
          </a:prstGeom>
          <a:ln>
            <a:noFill/>
          </a:ln>
          <a:effectLst>
            <a:softEdge rad="112500"/>
          </a:effectLst>
        </p:spPr>
      </p:pic>
      <p:sp>
        <p:nvSpPr>
          <p:cNvPr id="385026" name="Rectangle 2"/>
          <p:cNvSpPr>
            <a:spLocks noGrp="1" noChangeArrowheads="1"/>
          </p:cNvSpPr>
          <p:nvPr>
            <p:ph type="title"/>
            <p:custDataLst>
              <p:tags r:id="rId2"/>
            </p:custDataLst>
          </p:nvPr>
        </p:nvSpPr>
        <p:spPr>
          <a:xfrm>
            <a:off x="1485901" y="857251"/>
            <a:ext cx="6172200" cy="411956"/>
          </a:xfrm>
        </p:spPr>
        <p:txBody>
          <a:bodyPr>
            <a:normAutofit fontScale="90000"/>
          </a:bodyPr>
          <a:lstStyle/>
          <a:p>
            <a:r>
              <a:rPr lang="en-GB" altLang="en-US" sz="3600" b="1" u="sng" dirty="0">
                <a:latin typeface="Calibri" panose="020F0502020204030204" pitchFamily="34" charset="0"/>
                <a:cs typeface="Arial" panose="020B0604020202020204" pitchFamily="34" charset="0"/>
              </a:rPr>
              <a:t>Repeat Victimisation </a:t>
            </a:r>
            <a:r>
              <a:rPr lang="en-GB" sz="3600" b="1" dirty="0">
                <a:latin typeface="Calibri" panose="020F0502020204030204" pitchFamily="34" charset="0"/>
              </a:rPr>
              <a:t>(RV) </a:t>
            </a:r>
            <a:endParaRPr lang="en-GB" altLang="en-US" sz="3600" b="1" dirty="0">
              <a:latin typeface="Calibri" panose="020F0502020204030204" pitchFamily="34" charset="0"/>
              <a:cs typeface="Arial" panose="020B0604020202020204" pitchFamily="34" charset="0"/>
            </a:endParaRPr>
          </a:p>
        </p:txBody>
      </p:sp>
      <p:sp>
        <p:nvSpPr>
          <p:cNvPr id="385027" name="Rectangle 3"/>
          <p:cNvSpPr>
            <a:spLocks noGrp="1" noChangeArrowheads="1"/>
          </p:cNvSpPr>
          <p:nvPr>
            <p:ph type="body" idx="1"/>
            <p:custDataLst>
              <p:tags r:id="rId3"/>
            </p:custDataLst>
          </p:nvPr>
        </p:nvSpPr>
        <p:spPr>
          <a:xfrm>
            <a:off x="1421782" y="2420888"/>
            <a:ext cx="6172200" cy="2736304"/>
          </a:xfrm>
        </p:spPr>
        <p:txBody>
          <a:bodyPr>
            <a:normAutofit lnSpcReduction="10000"/>
          </a:bodyPr>
          <a:lstStyle/>
          <a:p>
            <a:endParaRPr lang="en-US" altLang="en-US" sz="2400" dirty="0">
              <a:cs typeface="Times New Roman" pitchFamily="18" charset="0"/>
            </a:endParaRPr>
          </a:p>
          <a:p>
            <a:pPr marL="0" indent="0" algn="ctr">
              <a:spcBef>
                <a:spcPct val="0"/>
              </a:spcBef>
              <a:buNone/>
              <a:defRPr/>
            </a:pPr>
            <a:r>
              <a:rPr lang="en-GB" dirty="0"/>
              <a:t>Repeat victimisation is defined as the same thing, done under the same circumstances, probably by the same people, against the same victim.</a:t>
            </a:r>
            <a:endParaRPr lang="en-GB" sz="2700" dirty="0">
              <a:latin typeface="Calibri" panose="020F0502020204030204" pitchFamily="34" charset="0"/>
            </a:endParaRPr>
          </a:p>
        </p:txBody>
      </p:sp>
      <p:sp>
        <p:nvSpPr>
          <p:cNvPr id="3" name="Rectangle 1"/>
          <p:cNvSpPr>
            <a:spLocks noChangeArrowheads="1"/>
          </p:cNvSpPr>
          <p:nvPr/>
        </p:nvSpPr>
        <p:spPr bwMode="auto">
          <a:xfrm>
            <a:off x="1143001" y="637960"/>
            <a:ext cx="181781" cy="4385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p>
            <a:pPr eaLnBrk="0" fontAlgn="base" hangingPunct="0">
              <a:spcBef>
                <a:spcPct val="0"/>
              </a:spcBef>
              <a:spcAft>
                <a:spcPct val="0"/>
              </a:spcAft>
            </a:pPr>
            <a:endParaRPr lang="en-GB" altLang="en-US" sz="1200" dirty="0">
              <a:solidFill>
                <a:srgbClr val="000000"/>
              </a:solidFill>
              <a:latin typeface="Arial" panose="020B0604020202020204" pitchFamily="34" charset="0"/>
              <a:ea typeface="MS PGothic" panose="020B0600070205080204" pitchFamily="34" charset="-128"/>
              <a:cs typeface="MS PGothic" panose="020B0600070205080204" pitchFamily="34" charset="-128"/>
            </a:endParaRPr>
          </a:p>
          <a:p>
            <a:pPr eaLnBrk="0" fontAlgn="base" hangingPunct="0">
              <a:spcBef>
                <a:spcPct val="0"/>
              </a:spcBef>
              <a:spcAft>
                <a:spcPct val="0"/>
              </a:spcAft>
            </a:pPr>
            <a:r>
              <a:rPr lang="en-GB" altLang="en-US" sz="1200" dirty="0">
                <a:solidFill>
                  <a:srgbClr val="000000"/>
                </a:solidFill>
                <a:latin typeface="Arial" panose="020B0604020202020204" pitchFamily="34" charset="0"/>
                <a:ea typeface="MS PGothic" panose="020B0600070205080204" pitchFamily="34" charset="-128"/>
                <a:cs typeface="MS PGothic" panose="020B0600070205080204" pitchFamily="34" charset="-128"/>
              </a:rPr>
              <a:t> </a:t>
            </a:r>
            <a:endParaRPr lang="en-GB" altLang="en-US" sz="1350" dirty="0">
              <a:solidFill>
                <a:srgbClr val="000000"/>
              </a:solidFill>
              <a:latin typeface="Arial" panose="020B0604020202020204" pitchFamily="34" charset="0"/>
              <a:ea typeface="ＭＳ Ｐゴシック" pitchFamily="-112" charset="-128"/>
            </a:endParaRPr>
          </a:p>
        </p:txBody>
      </p:sp>
    </p:spTree>
    <p:extLst>
      <p:ext uri="{BB962C8B-B14F-4D97-AF65-F5344CB8AC3E}">
        <p14:creationId xmlns:p14="http://schemas.microsoft.com/office/powerpoint/2010/main" val="3551924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04665"/>
            <a:ext cx="7886700" cy="648072"/>
          </a:xfrm>
        </p:spPr>
        <p:txBody>
          <a:bodyPr>
            <a:normAutofit fontScale="90000"/>
          </a:bodyPr>
          <a:lstStyle/>
          <a:p>
            <a:r>
              <a:rPr lang="en-GB" dirty="0"/>
              <a:t>Repeat victimisation </a:t>
            </a:r>
          </a:p>
        </p:txBody>
      </p:sp>
      <p:sp>
        <p:nvSpPr>
          <p:cNvPr id="3" name="Content Placeholder 2"/>
          <p:cNvSpPr>
            <a:spLocks noGrp="1"/>
          </p:cNvSpPr>
          <p:nvPr>
            <p:ph idx="1"/>
          </p:nvPr>
        </p:nvSpPr>
        <p:spPr>
          <a:xfrm>
            <a:off x="628650" y="1340768"/>
            <a:ext cx="7886700" cy="4149205"/>
          </a:xfrm>
        </p:spPr>
        <p:txBody>
          <a:bodyPr>
            <a:normAutofit fontScale="92500" lnSpcReduction="20000"/>
          </a:bodyPr>
          <a:lstStyle/>
          <a:p>
            <a:r>
              <a:rPr lang="en-GB" dirty="0"/>
              <a:t>Crimes that occur against targets that have already been victims.</a:t>
            </a:r>
          </a:p>
          <a:p>
            <a:r>
              <a:rPr lang="en-GB" dirty="0"/>
              <a:t>Crime and anti-social behaviour is not evenly distributed, but rather is highly concentrated</a:t>
            </a:r>
          </a:p>
          <a:p>
            <a:r>
              <a:rPr lang="en-GB" dirty="0"/>
              <a:t>Repeat rates are higher in city centres and other commercial and industrial areas, and also in residential areas with levels of high social deprivation</a:t>
            </a:r>
          </a:p>
          <a:p>
            <a:r>
              <a:rPr lang="en-GB" dirty="0"/>
              <a:t>Crime hotspots</a:t>
            </a:r>
          </a:p>
          <a:p>
            <a:endParaRPr lang="en-GB" dirty="0"/>
          </a:p>
        </p:txBody>
      </p:sp>
    </p:spTree>
    <p:extLst>
      <p:ext uri="{BB962C8B-B14F-4D97-AF65-F5344CB8AC3E}">
        <p14:creationId xmlns:p14="http://schemas.microsoft.com/office/powerpoint/2010/main" val="2597341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flipV="1">
            <a:off x="628650" y="1085376"/>
            <a:ext cx="7886700" cy="45719"/>
          </a:xfrm>
        </p:spPr>
        <p:txBody>
          <a:bodyPr>
            <a:normAutofit fontScale="90000"/>
          </a:bodyPr>
          <a:lstStyle/>
          <a:p>
            <a:endParaRPr lang="en-GB" sz="800" dirty="0"/>
          </a:p>
        </p:txBody>
      </p:sp>
      <p:sp>
        <p:nvSpPr>
          <p:cNvPr id="3" name="Content Placeholder 2"/>
          <p:cNvSpPr>
            <a:spLocks noGrp="1"/>
          </p:cNvSpPr>
          <p:nvPr>
            <p:ph idx="1"/>
          </p:nvPr>
        </p:nvSpPr>
        <p:spPr>
          <a:xfrm>
            <a:off x="755576" y="1131095"/>
            <a:ext cx="7886700" cy="3882081"/>
          </a:xfrm>
        </p:spPr>
        <p:txBody>
          <a:bodyPr>
            <a:normAutofit fontScale="92500" lnSpcReduction="20000"/>
          </a:bodyPr>
          <a:lstStyle/>
          <a:p>
            <a:r>
              <a:rPr lang="en-GB" dirty="0"/>
              <a:t>Being a victim of crime increases the chances of repeat victimisation.  </a:t>
            </a:r>
          </a:p>
          <a:p>
            <a:r>
              <a:rPr lang="en-GB" dirty="0"/>
              <a:t>In 2010/11, for example, the British Crime Survey showed that 44 per cent of domestic violence victims, 27 per cent of vandalism victims, and 13 per cent of burglary victims were victimised more than once in the previous year </a:t>
            </a:r>
          </a:p>
          <a:p>
            <a:r>
              <a:rPr lang="en-GB" dirty="0"/>
              <a:t>Eventually a small core of ‘chronic victims’ </a:t>
            </a:r>
          </a:p>
          <a:p>
            <a:endParaRPr lang="en-GB" dirty="0"/>
          </a:p>
        </p:txBody>
      </p:sp>
    </p:spTree>
    <p:extLst>
      <p:ext uri="{BB962C8B-B14F-4D97-AF65-F5344CB8AC3E}">
        <p14:creationId xmlns:p14="http://schemas.microsoft.com/office/powerpoint/2010/main" val="36190339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Jack &amp; Beanstalk </a:t>
            </a:r>
          </a:p>
        </p:txBody>
      </p:sp>
      <p:sp>
        <p:nvSpPr>
          <p:cNvPr id="3" name="Content Placeholder 2"/>
          <p:cNvSpPr>
            <a:spLocks noGrp="1"/>
          </p:cNvSpPr>
          <p:nvPr>
            <p:ph idx="1"/>
          </p:nvPr>
        </p:nvSpPr>
        <p:spPr>
          <a:xfrm>
            <a:off x="3788229" y="1817371"/>
            <a:ext cx="4727122" cy="2945307"/>
          </a:xfrm>
        </p:spPr>
        <p:txBody>
          <a:bodyPr>
            <a:normAutofit fontScale="70000" lnSpcReduction="20000"/>
          </a:bodyPr>
          <a:lstStyle/>
          <a:p>
            <a:r>
              <a:rPr lang="en-GB" dirty="0"/>
              <a:t>Is the villain the giant or Jack?</a:t>
            </a:r>
          </a:p>
          <a:p>
            <a:r>
              <a:rPr lang="en-GB" dirty="0"/>
              <a:t>Jack stole from the giant on several occasions (goose, harp, gold coins and other treasures) </a:t>
            </a:r>
          </a:p>
          <a:p>
            <a:r>
              <a:rPr lang="en-GB" dirty="0"/>
              <a:t>Giant says ‘grind his bones to make my bread’ a child killer?</a:t>
            </a:r>
          </a:p>
          <a:p>
            <a:r>
              <a:rPr lang="en-GB" dirty="0"/>
              <a:t>Jack kills the giant</a:t>
            </a:r>
          </a:p>
          <a:p>
            <a:endParaRPr lang="en-GB" dirty="0"/>
          </a:p>
        </p:txBody>
      </p:sp>
      <p:pic>
        <p:nvPicPr>
          <p:cNvPr id="2050" name="Picture 2" descr="Jack and the Beanstalk Giant - Project Gutenberg eText 1703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29937" y="2226469"/>
            <a:ext cx="1803831" cy="2586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158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t>What has Jack and the Beanstalk got to do with repeat victimisation?</a:t>
            </a:r>
            <a:endParaRPr lang="en-GB" dirty="0"/>
          </a:p>
        </p:txBody>
      </p:sp>
      <p:sp>
        <p:nvSpPr>
          <p:cNvPr id="3" name="Content Placeholder 2"/>
          <p:cNvSpPr>
            <a:spLocks noGrp="1"/>
          </p:cNvSpPr>
          <p:nvPr>
            <p:ph idx="1"/>
          </p:nvPr>
        </p:nvSpPr>
        <p:spPr/>
        <p:txBody>
          <a:bodyPr>
            <a:normAutofit fontScale="92500" lnSpcReduction="20000"/>
          </a:bodyPr>
          <a:lstStyle/>
          <a:p>
            <a:r>
              <a:rPr lang="en-GB"/>
              <a:t>The same person(s) involved</a:t>
            </a:r>
          </a:p>
          <a:p>
            <a:r>
              <a:rPr lang="en-GB"/>
              <a:t>Big house</a:t>
            </a:r>
          </a:p>
          <a:p>
            <a:r>
              <a:rPr lang="en-GB"/>
              <a:t>Big rewards</a:t>
            </a:r>
          </a:p>
          <a:p>
            <a:r>
              <a:rPr lang="en-GB"/>
              <a:t>Opportunity to keep doing it</a:t>
            </a:r>
          </a:p>
          <a:p>
            <a:r>
              <a:rPr lang="en-GB"/>
              <a:t>Poverty </a:t>
            </a:r>
          </a:p>
          <a:p>
            <a:r>
              <a:rPr lang="en-GB"/>
              <a:t>Impulsive behaviour</a:t>
            </a:r>
          </a:p>
          <a:p>
            <a:r>
              <a:rPr lang="en-GB"/>
              <a:t>Jack experienced ACE’s? Where is his dad? Did he experience abuse?</a:t>
            </a:r>
          </a:p>
          <a:p>
            <a:endParaRPr lang="en-GB" dirty="0"/>
          </a:p>
        </p:txBody>
      </p:sp>
    </p:spTree>
    <p:extLst>
      <p:ext uri="{BB962C8B-B14F-4D97-AF65-F5344CB8AC3E}">
        <p14:creationId xmlns:p14="http://schemas.microsoft.com/office/powerpoint/2010/main" val="3124751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Much Crime</a:t>
            </a:r>
          </a:p>
        </p:txBody>
      </p:sp>
      <p:sp>
        <p:nvSpPr>
          <p:cNvPr id="3" name="Content Placeholder 2"/>
          <p:cNvSpPr>
            <a:spLocks noGrp="1"/>
          </p:cNvSpPr>
          <p:nvPr>
            <p:ph idx="1"/>
          </p:nvPr>
        </p:nvSpPr>
        <p:spPr>
          <a:xfrm>
            <a:off x="457200" y="1417638"/>
            <a:ext cx="8229600" cy="4099595"/>
          </a:xfrm>
        </p:spPr>
        <p:txBody>
          <a:bodyPr>
            <a:normAutofit lnSpcReduction="10000"/>
          </a:bodyPr>
          <a:lstStyle/>
          <a:p>
            <a:r>
              <a:rPr lang="en-GB" dirty="0"/>
              <a:t>How do we know?</a:t>
            </a:r>
          </a:p>
          <a:p>
            <a:pPr lvl="1"/>
            <a:r>
              <a:rPr lang="en-GB" dirty="0"/>
              <a:t>CSEW Crime Survey for England and Wales </a:t>
            </a:r>
          </a:p>
          <a:p>
            <a:pPr lvl="1"/>
            <a:r>
              <a:rPr lang="en-GB" dirty="0"/>
              <a:t>sources of collecting data</a:t>
            </a:r>
          </a:p>
          <a:p>
            <a:pPr marL="0" indent="0">
              <a:buNone/>
            </a:pPr>
            <a:r>
              <a:rPr lang="en-GB" dirty="0"/>
              <a:t>Trends in different crimes</a:t>
            </a:r>
          </a:p>
          <a:p>
            <a:pPr marL="0" indent="0">
              <a:buNone/>
            </a:pPr>
            <a:r>
              <a:rPr lang="en-GB" dirty="0"/>
              <a:t>Compare the previous years</a:t>
            </a:r>
          </a:p>
          <a:p>
            <a:pPr marL="0" indent="0">
              <a:buNone/>
            </a:pPr>
            <a:r>
              <a:rPr lang="en-GB" dirty="0"/>
              <a:t>Influences which add to crime rates</a:t>
            </a:r>
          </a:p>
          <a:p>
            <a:pPr lvl="1"/>
            <a:r>
              <a:rPr lang="en-GB" dirty="0"/>
              <a:t>Technology</a:t>
            </a:r>
          </a:p>
          <a:p>
            <a:pPr lvl="1"/>
            <a:r>
              <a:rPr lang="en-GB" dirty="0"/>
              <a:t>Knife crime</a:t>
            </a:r>
          </a:p>
          <a:p>
            <a:pPr marL="457200" lvl="1" indent="0">
              <a:buNone/>
            </a:pPr>
            <a:endParaRPr lang="en-GB" dirty="0"/>
          </a:p>
          <a:p>
            <a:endParaRPr lang="en-GB" dirty="0"/>
          </a:p>
        </p:txBody>
      </p:sp>
    </p:spTree>
    <p:extLst>
      <p:ext uri="{BB962C8B-B14F-4D97-AF65-F5344CB8AC3E}">
        <p14:creationId xmlns:p14="http://schemas.microsoft.com/office/powerpoint/2010/main" val="2324059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10E30CD-B6F0-47AC-AB50-A0F89A342A82}"/>
              </a:ext>
            </a:extLst>
          </p:cNvPr>
          <p:cNvSpPr>
            <a:spLocks noGrp="1"/>
          </p:cNvSpPr>
          <p:nvPr>
            <p:ph type="title"/>
          </p:nvPr>
        </p:nvSpPr>
        <p:spPr>
          <a:xfrm>
            <a:off x="628650" y="404665"/>
            <a:ext cx="7886700" cy="720079"/>
          </a:xfrm>
        </p:spPr>
        <p:txBody>
          <a:bodyPr>
            <a:normAutofit fontScale="90000"/>
          </a:bodyPr>
          <a:lstStyle/>
          <a:p>
            <a:r>
              <a:rPr lang="en-GB" dirty="0"/>
              <a:t>How Much Crime?</a:t>
            </a:r>
          </a:p>
        </p:txBody>
      </p:sp>
      <p:sp>
        <p:nvSpPr>
          <p:cNvPr id="3" name="Content Placeholder 2">
            <a:extLst>
              <a:ext uri="{FF2B5EF4-FFF2-40B4-BE49-F238E27FC236}">
                <a16:creationId xmlns:a16="http://schemas.microsoft.com/office/drawing/2014/main" xmlns="" id="{408EB38E-9967-4F99-A90E-21794E50B7FF}"/>
              </a:ext>
            </a:extLst>
          </p:cNvPr>
          <p:cNvSpPr>
            <a:spLocks noGrp="1"/>
          </p:cNvSpPr>
          <p:nvPr>
            <p:ph idx="1"/>
          </p:nvPr>
        </p:nvSpPr>
        <p:spPr>
          <a:xfrm>
            <a:off x="628650" y="1268760"/>
            <a:ext cx="7886700" cy="4221213"/>
          </a:xfrm>
        </p:spPr>
        <p:txBody>
          <a:bodyPr>
            <a:normAutofit fontScale="92500" lnSpcReduction="20000"/>
          </a:bodyPr>
          <a:lstStyle/>
          <a:p>
            <a:r>
              <a:rPr lang="en-GB" dirty="0"/>
              <a:t>Office for National Statistics (ONS) is responsible for the CSEW</a:t>
            </a:r>
          </a:p>
          <a:p>
            <a:r>
              <a:rPr lang="en-GB" dirty="0"/>
              <a:t>Data measures whether someone was either:</a:t>
            </a:r>
          </a:p>
          <a:p>
            <a:r>
              <a:rPr lang="en-GB" dirty="0"/>
              <a:t>Victim of at least one crime</a:t>
            </a:r>
          </a:p>
          <a:p>
            <a:r>
              <a:rPr lang="en-GB" dirty="0"/>
              <a:t>Resident of a household that had been subject to at least one household crime </a:t>
            </a:r>
          </a:p>
          <a:p>
            <a:r>
              <a:rPr lang="en-GB" dirty="0"/>
              <a:t>Since January 2009, the CSEW has been extended to 10 to 15 years to gain a more complete picture of crime</a:t>
            </a:r>
          </a:p>
        </p:txBody>
      </p:sp>
    </p:spTree>
    <p:extLst>
      <p:ext uri="{BB962C8B-B14F-4D97-AF65-F5344CB8AC3E}">
        <p14:creationId xmlns:p14="http://schemas.microsoft.com/office/powerpoint/2010/main" val="267738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9F2BE7A-0D7E-453C-941C-B8F235C83D2E}"/>
              </a:ext>
            </a:extLst>
          </p:cNvPr>
          <p:cNvSpPr>
            <a:spLocks noGrp="1"/>
          </p:cNvSpPr>
          <p:nvPr>
            <p:ph type="title"/>
          </p:nvPr>
        </p:nvSpPr>
        <p:spPr>
          <a:xfrm>
            <a:off x="628650" y="188641"/>
            <a:ext cx="7886700" cy="936104"/>
          </a:xfrm>
        </p:spPr>
        <p:txBody>
          <a:bodyPr>
            <a:normAutofit/>
          </a:bodyPr>
          <a:lstStyle/>
          <a:p>
            <a:r>
              <a:rPr lang="en-GB" dirty="0"/>
              <a:t>CSEW</a:t>
            </a:r>
          </a:p>
        </p:txBody>
      </p:sp>
      <p:sp>
        <p:nvSpPr>
          <p:cNvPr id="3" name="Content Placeholder 2">
            <a:extLst>
              <a:ext uri="{FF2B5EF4-FFF2-40B4-BE49-F238E27FC236}">
                <a16:creationId xmlns:a16="http://schemas.microsoft.com/office/drawing/2014/main" xmlns="" id="{3767923F-183D-4AF9-9B41-CB69EFDF07D5}"/>
              </a:ext>
            </a:extLst>
          </p:cNvPr>
          <p:cNvSpPr>
            <a:spLocks noGrp="1"/>
          </p:cNvSpPr>
          <p:nvPr>
            <p:ph idx="1"/>
          </p:nvPr>
        </p:nvSpPr>
        <p:spPr>
          <a:xfrm>
            <a:off x="628650" y="1196752"/>
            <a:ext cx="7886700" cy="4293221"/>
          </a:xfrm>
        </p:spPr>
        <p:txBody>
          <a:bodyPr>
            <a:normAutofit fontScale="85000" lnSpcReduction="10000"/>
          </a:bodyPr>
          <a:lstStyle/>
          <a:p>
            <a:r>
              <a:rPr lang="en-GB" dirty="0"/>
              <a:t>Captures a broad range of victim-based crimes</a:t>
            </a:r>
          </a:p>
          <a:p>
            <a:r>
              <a:rPr lang="en-GB" dirty="0"/>
              <a:t>Crimes can be recorded or not to the police</a:t>
            </a:r>
          </a:p>
          <a:p>
            <a:r>
              <a:rPr lang="en-GB" dirty="0"/>
              <a:t>Offences such as homicide and sexual offences are not included in its main estimates.</a:t>
            </a:r>
          </a:p>
          <a:p>
            <a:r>
              <a:rPr lang="en-GB" dirty="0"/>
              <a:t>A sample of the population and not the whole picture</a:t>
            </a:r>
          </a:p>
          <a:p>
            <a:r>
              <a:rPr lang="en-GB" dirty="0"/>
              <a:t>Does not measure the specific number of times they were a victim, nor the seriousness of the crime they were victim of.</a:t>
            </a:r>
          </a:p>
          <a:p>
            <a:r>
              <a:rPr lang="en-GB" dirty="0"/>
              <a:t>Does not record ‘white collar’ crimes</a:t>
            </a:r>
          </a:p>
          <a:p>
            <a:endParaRPr lang="en-GB" dirty="0"/>
          </a:p>
          <a:p>
            <a:endParaRPr lang="en-GB" dirty="0"/>
          </a:p>
          <a:p>
            <a:endParaRPr lang="en-GB" dirty="0"/>
          </a:p>
        </p:txBody>
      </p:sp>
    </p:spTree>
    <p:extLst>
      <p:ext uri="{BB962C8B-B14F-4D97-AF65-F5344CB8AC3E}">
        <p14:creationId xmlns:p14="http://schemas.microsoft.com/office/powerpoint/2010/main" val="2631757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31094"/>
            <a:ext cx="7886700" cy="143600"/>
          </a:xfrm>
        </p:spPr>
        <p:txBody>
          <a:bodyPr>
            <a:noAutofit/>
          </a:bodyPr>
          <a:lstStyle/>
          <a:p>
            <a:endParaRPr lang="en-GB" sz="800" dirty="0"/>
          </a:p>
        </p:txBody>
      </p:sp>
      <p:pic>
        <p:nvPicPr>
          <p:cNvPr id="4" name="Content Placeholder 3">
            <a:extLst>
              <a:ext uri="{FF2B5EF4-FFF2-40B4-BE49-F238E27FC236}">
                <a16:creationId xmlns:a16="http://schemas.microsoft.com/office/drawing/2014/main" xmlns="" id="{23084283-5C37-4E11-8110-511B8C762C89}"/>
              </a:ext>
            </a:extLst>
          </p:cNvPr>
          <p:cNvPicPr>
            <a:picLocks noGrp="1" noChangeAspect="1"/>
          </p:cNvPicPr>
          <p:nvPr>
            <p:ph idx="1"/>
          </p:nvPr>
        </p:nvPicPr>
        <p:blipFill>
          <a:blip r:embed="rId3"/>
          <a:stretch>
            <a:fillRect/>
          </a:stretch>
        </p:blipFill>
        <p:spPr>
          <a:xfrm>
            <a:off x="347870" y="404664"/>
            <a:ext cx="8272255" cy="5112568"/>
          </a:xfrm>
          <a:prstGeom prst="rect">
            <a:avLst/>
          </a:prstGeom>
        </p:spPr>
      </p:pic>
    </p:spTree>
    <p:extLst>
      <p:ext uri="{BB962C8B-B14F-4D97-AF65-F5344CB8AC3E}">
        <p14:creationId xmlns:p14="http://schemas.microsoft.com/office/powerpoint/2010/main" val="3710943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4423EE4-969F-400C-B3F9-1EE15394F505}"/>
              </a:ext>
            </a:extLst>
          </p:cNvPr>
          <p:cNvSpPr>
            <a:spLocks noGrp="1"/>
          </p:cNvSpPr>
          <p:nvPr>
            <p:ph type="title"/>
          </p:nvPr>
        </p:nvSpPr>
        <p:spPr/>
        <p:txBody>
          <a:bodyPr/>
          <a:lstStyle/>
          <a:p>
            <a:r>
              <a:rPr lang="en-GB" dirty="0"/>
              <a:t>Crime Figures</a:t>
            </a:r>
          </a:p>
        </p:txBody>
      </p:sp>
      <p:sp>
        <p:nvSpPr>
          <p:cNvPr id="3" name="Content Placeholder 2">
            <a:extLst>
              <a:ext uri="{FF2B5EF4-FFF2-40B4-BE49-F238E27FC236}">
                <a16:creationId xmlns:a16="http://schemas.microsoft.com/office/drawing/2014/main" xmlns="" id="{7E8918FC-4780-434E-A01C-2608C3C7D77D}"/>
              </a:ext>
            </a:extLst>
          </p:cNvPr>
          <p:cNvSpPr>
            <a:spLocks noGrp="1"/>
          </p:cNvSpPr>
          <p:nvPr>
            <p:ph idx="1"/>
          </p:nvPr>
        </p:nvSpPr>
        <p:spPr/>
        <p:txBody>
          <a:bodyPr/>
          <a:lstStyle/>
          <a:p>
            <a:r>
              <a:rPr lang="en-GB" b="1" dirty="0"/>
              <a:t>Crime in England and Wales: year ending June 2019:</a:t>
            </a:r>
          </a:p>
          <a:p>
            <a:r>
              <a:rPr lang="en-GB" dirty="0"/>
              <a:t>Overall levels of crime showed falls in recent decades, but have remained broadly stable in recent years</a:t>
            </a:r>
          </a:p>
        </p:txBody>
      </p:sp>
    </p:spTree>
    <p:extLst>
      <p:ext uri="{BB962C8B-B14F-4D97-AF65-F5344CB8AC3E}">
        <p14:creationId xmlns:p14="http://schemas.microsoft.com/office/powerpoint/2010/main" val="3050840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2AD5EE4-6263-42A7-9F40-6FE0981B6C78}"/>
              </a:ext>
            </a:extLst>
          </p:cNvPr>
          <p:cNvSpPr>
            <a:spLocks noGrp="1"/>
          </p:cNvSpPr>
          <p:nvPr>
            <p:ph type="title"/>
          </p:nvPr>
        </p:nvSpPr>
        <p:spPr>
          <a:xfrm>
            <a:off x="457200" y="274638"/>
            <a:ext cx="8229600" cy="850106"/>
          </a:xfrm>
        </p:spPr>
        <p:txBody>
          <a:bodyPr/>
          <a:lstStyle/>
          <a:p>
            <a:r>
              <a:rPr lang="en-GB" dirty="0"/>
              <a:t>Results</a:t>
            </a:r>
          </a:p>
        </p:txBody>
      </p:sp>
      <p:sp>
        <p:nvSpPr>
          <p:cNvPr id="3" name="Content Placeholder 2">
            <a:extLst>
              <a:ext uri="{FF2B5EF4-FFF2-40B4-BE49-F238E27FC236}">
                <a16:creationId xmlns:a16="http://schemas.microsoft.com/office/drawing/2014/main" xmlns="" id="{9A2A7411-16E8-4383-A079-D11F0D9BFC3C}"/>
              </a:ext>
            </a:extLst>
          </p:cNvPr>
          <p:cNvSpPr>
            <a:spLocks noGrp="1"/>
          </p:cNvSpPr>
          <p:nvPr>
            <p:ph idx="1"/>
          </p:nvPr>
        </p:nvSpPr>
        <p:spPr>
          <a:xfrm>
            <a:off x="457200" y="1340768"/>
            <a:ext cx="8229600" cy="4176465"/>
          </a:xfrm>
        </p:spPr>
        <p:txBody>
          <a:bodyPr>
            <a:normAutofit fontScale="92500" lnSpcReduction="10000"/>
          </a:bodyPr>
          <a:lstStyle/>
          <a:p>
            <a:r>
              <a:rPr lang="en-GB" dirty="0"/>
              <a:t>Fraud – increase</a:t>
            </a:r>
          </a:p>
          <a:p>
            <a:r>
              <a:rPr lang="en-GB" dirty="0"/>
              <a:t>Public Order – increase</a:t>
            </a:r>
          </a:p>
          <a:p>
            <a:r>
              <a:rPr lang="en-GB" dirty="0"/>
              <a:t>Robbery – increase</a:t>
            </a:r>
          </a:p>
          <a:p>
            <a:r>
              <a:rPr lang="en-GB" dirty="0"/>
              <a:t>Theft – increase</a:t>
            </a:r>
          </a:p>
          <a:p>
            <a:r>
              <a:rPr lang="en-GB" dirty="0"/>
              <a:t>Knife Crime  -increase </a:t>
            </a:r>
          </a:p>
          <a:p>
            <a:r>
              <a:rPr lang="en-GB" dirty="0"/>
              <a:t>Sexual Offences – no change</a:t>
            </a:r>
          </a:p>
          <a:p>
            <a:r>
              <a:rPr lang="en-GB" dirty="0"/>
              <a:t>Domestic Abuse – no change</a:t>
            </a:r>
          </a:p>
          <a:p>
            <a:r>
              <a:rPr lang="en-GB" dirty="0"/>
              <a:t>Criminal Damage – no change</a:t>
            </a:r>
          </a:p>
          <a:p>
            <a:endParaRPr lang="en-GB" dirty="0"/>
          </a:p>
          <a:p>
            <a:endParaRPr lang="en-GB" dirty="0"/>
          </a:p>
          <a:p>
            <a:endParaRPr lang="en-GB" dirty="0"/>
          </a:p>
        </p:txBody>
      </p:sp>
    </p:spTree>
    <p:extLst>
      <p:ext uri="{BB962C8B-B14F-4D97-AF65-F5344CB8AC3E}">
        <p14:creationId xmlns:p14="http://schemas.microsoft.com/office/powerpoint/2010/main" val="9261142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095CD6-9FAD-4623-B7B4-DAE5BD3D5255}"/>
              </a:ext>
            </a:extLst>
          </p:cNvPr>
          <p:cNvSpPr>
            <a:spLocks noGrp="1"/>
          </p:cNvSpPr>
          <p:nvPr>
            <p:ph type="title"/>
          </p:nvPr>
        </p:nvSpPr>
        <p:spPr>
          <a:xfrm>
            <a:off x="457200" y="274638"/>
            <a:ext cx="8229600" cy="562074"/>
          </a:xfrm>
        </p:spPr>
        <p:txBody>
          <a:bodyPr>
            <a:normAutofit fontScale="90000"/>
          </a:bodyPr>
          <a:lstStyle/>
          <a:p>
            <a:r>
              <a:rPr lang="en-GB" dirty="0"/>
              <a:t>Results</a:t>
            </a:r>
          </a:p>
        </p:txBody>
      </p:sp>
      <p:sp>
        <p:nvSpPr>
          <p:cNvPr id="3" name="Content Placeholder 2">
            <a:extLst>
              <a:ext uri="{FF2B5EF4-FFF2-40B4-BE49-F238E27FC236}">
                <a16:creationId xmlns:a16="http://schemas.microsoft.com/office/drawing/2014/main" xmlns="" id="{990A03FD-B0FB-4B3F-908D-E3A846A5262B}"/>
              </a:ext>
            </a:extLst>
          </p:cNvPr>
          <p:cNvSpPr>
            <a:spLocks noGrp="1"/>
          </p:cNvSpPr>
          <p:nvPr>
            <p:ph idx="1"/>
          </p:nvPr>
        </p:nvSpPr>
        <p:spPr>
          <a:xfrm>
            <a:off x="457200" y="836712"/>
            <a:ext cx="8229600" cy="4680521"/>
          </a:xfrm>
        </p:spPr>
        <p:txBody>
          <a:bodyPr>
            <a:normAutofit/>
          </a:bodyPr>
          <a:lstStyle/>
          <a:p>
            <a:r>
              <a:rPr lang="en-GB" dirty="0"/>
              <a:t>Survey estimates 8 in 10 adults did not experience any of the crimes asked about in the survey in the previous 12 month</a:t>
            </a:r>
          </a:p>
          <a:p>
            <a:r>
              <a:rPr lang="en-GB" dirty="0"/>
              <a:t>It is much more likely for an adult in England and Wales to experience fraud, than a violent offence. </a:t>
            </a:r>
          </a:p>
          <a:p>
            <a:r>
              <a:rPr lang="en-GB" dirty="0"/>
              <a:t>Likelihood of victimisation varies by personal and household characteristics </a:t>
            </a:r>
          </a:p>
        </p:txBody>
      </p:sp>
    </p:spTree>
    <p:extLst>
      <p:ext uri="{BB962C8B-B14F-4D97-AF65-F5344CB8AC3E}">
        <p14:creationId xmlns:p14="http://schemas.microsoft.com/office/powerpoint/2010/main" val="29398818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0B6212-99A6-4C81-87E5-2FD35D165038}"/>
              </a:ext>
            </a:extLst>
          </p:cNvPr>
          <p:cNvSpPr>
            <a:spLocks noGrp="1"/>
          </p:cNvSpPr>
          <p:nvPr>
            <p:ph type="title"/>
          </p:nvPr>
        </p:nvSpPr>
        <p:spPr>
          <a:xfrm>
            <a:off x="457200" y="274638"/>
            <a:ext cx="8229600" cy="130026"/>
          </a:xfrm>
        </p:spPr>
        <p:txBody>
          <a:bodyPr>
            <a:noAutofit/>
          </a:bodyPr>
          <a:lstStyle/>
          <a:p>
            <a:endParaRPr lang="en-GB" sz="800" dirty="0"/>
          </a:p>
        </p:txBody>
      </p:sp>
      <p:pic>
        <p:nvPicPr>
          <p:cNvPr id="4" name="Content Placeholder 3">
            <a:extLst>
              <a:ext uri="{FF2B5EF4-FFF2-40B4-BE49-F238E27FC236}">
                <a16:creationId xmlns:a16="http://schemas.microsoft.com/office/drawing/2014/main" xmlns="" id="{7D263EFE-911B-4A64-8795-A454A8B4A86C}"/>
              </a:ext>
            </a:extLst>
          </p:cNvPr>
          <p:cNvPicPr>
            <a:picLocks noGrp="1" noChangeAspect="1"/>
          </p:cNvPicPr>
          <p:nvPr>
            <p:ph idx="1"/>
          </p:nvPr>
        </p:nvPicPr>
        <p:blipFill>
          <a:blip r:embed="rId3"/>
          <a:stretch>
            <a:fillRect/>
          </a:stretch>
        </p:blipFill>
        <p:spPr>
          <a:xfrm>
            <a:off x="574740" y="116632"/>
            <a:ext cx="8229599" cy="5399931"/>
          </a:xfrm>
          <a:prstGeom prst="rect">
            <a:avLst/>
          </a:prstGeom>
        </p:spPr>
      </p:pic>
    </p:spTree>
    <p:extLst>
      <p:ext uri="{BB962C8B-B14F-4D97-AF65-F5344CB8AC3E}">
        <p14:creationId xmlns:p14="http://schemas.microsoft.com/office/powerpoint/2010/main" val="17142535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D7813D-EC4D-4F53-9D1B-3427D7DC92D4}"/>
              </a:ext>
            </a:extLst>
          </p:cNvPr>
          <p:cNvSpPr>
            <a:spLocks noGrp="1"/>
          </p:cNvSpPr>
          <p:nvPr>
            <p:ph type="title"/>
          </p:nvPr>
        </p:nvSpPr>
        <p:spPr>
          <a:xfrm>
            <a:off x="457200" y="274638"/>
            <a:ext cx="8229600" cy="562074"/>
          </a:xfrm>
        </p:spPr>
        <p:txBody>
          <a:bodyPr>
            <a:normAutofit fontScale="90000"/>
          </a:bodyPr>
          <a:lstStyle/>
          <a:p>
            <a:r>
              <a:rPr lang="en-GB" dirty="0"/>
              <a:t>True Figures?</a:t>
            </a:r>
          </a:p>
        </p:txBody>
      </p:sp>
      <p:sp>
        <p:nvSpPr>
          <p:cNvPr id="3" name="Content Placeholder 2">
            <a:extLst>
              <a:ext uri="{FF2B5EF4-FFF2-40B4-BE49-F238E27FC236}">
                <a16:creationId xmlns:a16="http://schemas.microsoft.com/office/drawing/2014/main" xmlns="" id="{86490D8C-75D2-4F42-9C90-89E35A681254}"/>
              </a:ext>
            </a:extLst>
          </p:cNvPr>
          <p:cNvSpPr>
            <a:spLocks noGrp="1"/>
          </p:cNvSpPr>
          <p:nvPr>
            <p:ph idx="1"/>
          </p:nvPr>
        </p:nvSpPr>
        <p:spPr>
          <a:xfrm>
            <a:off x="457200" y="1052736"/>
            <a:ext cx="8229600" cy="4464497"/>
          </a:xfrm>
        </p:spPr>
        <p:txBody>
          <a:bodyPr>
            <a:normAutofit lnSpcReduction="10000"/>
          </a:bodyPr>
          <a:lstStyle/>
          <a:p>
            <a:pPr marL="0" indent="0">
              <a:buNone/>
            </a:pPr>
            <a:r>
              <a:rPr lang="en-GB" dirty="0"/>
              <a:t>Sexual Offences</a:t>
            </a:r>
          </a:p>
          <a:p>
            <a:pPr lvl="1"/>
            <a:r>
              <a:rPr lang="en-GB" dirty="0"/>
              <a:t>Embarrassed</a:t>
            </a:r>
          </a:p>
          <a:p>
            <a:pPr lvl="1"/>
            <a:r>
              <a:rPr lang="en-GB" dirty="0"/>
              <a:t>Not believed / dressed/ drunk  </a:t>
            </a:r>
          </a:p>
          <a:p>
            <a:pPr lvl="1"/>
            <a:r>
              <a:rPr lang="en-GB" dirty="0"/>
              <a:t>Court case</a:t>
            </a:r>
          </a:p>
          <a:p>
            <a:pPr marL="0" indent="0">
              <a:buNone/>
            </a:pPr>
            <a:r>
              <a:rPr lang="en-GB" dirty="0"/>
              <a:t>Domestic Abuse</a:t>
            </a:r>
          </a:p>
          <a:p>
            <a:pPr lvl="1"/>
            <a:r>
              <a:rPr lang="en-GB" dirty="0"/>
              <a:t>Most goes unrecorded</a:t>
            </a:r>
          </a:p>
          <a:p>
            <a:pPr lvl="1"/>
            <a:r>
              <a:rPr lang="en-GB" dirty="0"/>
              <a:t>Partners give false promises</a:t>
            </a:r>
          </a:p>
          <a:p>
            <a:pPr lvl="1"/>
            <a:r>
              <a:rPr lang="en-GB" dirty="0"/>
              <a:t>Don’t report as nothing gets done</a:t>
            </a:r>
          </a:p>
          <a:p>
            <a:pPr lvl="1"/>
            <a:r>
              <a:rPr lang="en-GB" dirty="0"/>
              <a:t>Same place in future</a:t>
            </a:r>
          </a:p>
        </p:txBody>
      </p:sp>
    </p:spTree>
    <p:extLst>
      <p:ext uri="{BB962C8B-B14F-4D97-AF65-F5344CB8AC3E}">
        <p14:creationId xmlns:p14="http://schemas.microsoft.com/office/powerpoint/2010/main" val="36618532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864623E-DB86-4A89-A31D-64791BADCB00}"/>
              </a:ext>
            </a:extLst>
          </p:cNvPr>
          <p:cNvSpPr>
            <a:spLocks noGrp="1"/>
          </p:cNvSpPr>
          <p:nvPr>
            <p:ph type="title"/>
          </p:nvPr>
        </p:nvSpPr>
        <p:spPr>
          <a:xfrm>
            <a:off x="457200" y="274638"/>
            <a:ext cx="8229600" cy="706090"/>
          </a:xfrm>
        </p:spPr>
        <p:txBody>
          <a:bodyPr>
            <a:normAutofit/>
          </a:bodyPr>
          <a:lstStyle/>
          <a:p>
            <a:r>
              <a:rPr lang="en-GB" sz="3200" dirty="0"/>
              <a:t>True Figures?</a:t>
            </a:r>
          </a:p>
        </p:txBody>
      </p:sp>
      <p:sp>
        <p:nvSpPr>
          <p:cNvPr id="3" name="Content Placeholder 2">
            <a:extLst>
              <a:ext uri="{FF2B5EF4-FFF2-40B4-BE49-F238E27FC236}">
                <a16:creationId xmlns:a16="http://schemas.microsoft.com/office/drawing/2014/main" xmlns="" id="{C70AF6A1-3E5E-4B58-A22E-10E4A7F22EF1}"/>
              </a:ext>
            </a:extLst>
          </p:cNvPr>
          <p:cNvSpPr>
            <a:spLocks noGrp="1"/>
          </p:cNvSpPr>
          <p:nvPr>
            <p:ph idx="1"/>
          </p:nvPr>
        </p:nvSpPr>
        <p:spPr>
          <a:xfrm>
            <a:off x="457200" y="1268760"/>
            <a:ext cx="8229600" cy="4248473"/>
          </a:xfrm>
        </p:spPr>
        <p:txBody>
          <a:bodyPr>
            <a:normAutofit/>
          </a:bodyPr>
          <a:lstStyle/>
          <a:p>
            <a:r>
              <a:rPr lang="en-GB" dirty="0"/>
              <a:t>Public Order Crime / ASB / Racial Abuse</a:t>
            </a:r>
          </a:p>
          <a:p>
            <a:pPr lvl="1"/>
            <a:r>
              <a:rPr lang="en-GB" dirty="0"/>
              <a:t>Nothing will come of it</a:t>
            </a:r>
          </a:p>
          <a:p>
            <a:pPr lvl="1"/>
            <a:r>
              <a:rPr lang="en-GB" dirty="0"/>
              <a:t>Accept it’s normal</a:t>
            </a:r>
          </a:p>
          <a:p>
            <a:pPr marL="457200" lvl="1" indent="0">
              <a:buNone/>
            </a:pPr>
            <a:endParaRPr lang="en-GB" dirty="0"/>
          </a:p>
          <a:p>
            <a:r>
              <a:rPr lang="en-GB" dirty="0"/>
              <a:t>Criminal Damage</a:t>
            </a:r>
          </a:p>
          <a:p>
            <a:pPr lvl="1"/>
            <a:r>
              <a:rPr lang="en-GB" dirty="0"/>
              <a:t>Easier to fix</a:t>
            </a:r>
          </a:p>
          <a:p>
            <a:pPr lvl="1"/>
            <a:r>
              <a:rPr lang="en-GB" dirty="0"/>
              <a:t>Nothing will come of reporting</a:t>
            </a:r>
          </a:p>
          <a:p>
            <a:pPr lvl="1"/>
            <a:r>
              <a:rPr lang="en-GB" dirty="0"/>
              <a:t>Insurance not worth it</a:t>
            </a:r>
          </a:p>
          <a:p>
            <a:pPr marL="457200" lvl="1" indent="0">
              <a:buNone/>
            </a:pPr>
            <a:endParaRPr lang="en-GB" dirty="0"/>
          </a:p>
        </p:txBody>
      </p:sp>
    </p:spTree>
    <p:extLst>
      <p:ext uri="{BB962C8B-B14F-4D97-AF65-F5344CB8AC3E}">
        <p14:creationId xmlns:p14="http://schemas.microsoft.com/office/powerpoint/2010/main" val="23933285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F43060-0AF7-457A-B662-6DA642082704}"/>
              </a:ext>
            </a:extLst>
          </p:cNvPr>
          <p:cNvSpPr>
            <a:spLocks noGrp="1"/>
          </p:cNvSpPr>
          <p:nvPr>
            <p:ph type="title"/>
          </p:nvPr>
        </p:nvSpPr>
        <p:spPr>
          <a:xfrm>
            <a:off x="457200" y="274638"/>
            <a:ext cx="8229600" cy="922114"/>
          </a:xfrm>
        </p:spPr>
        <p:txBody>
          <a:bodyPr/>
          <a:lstStyle/>
          <a:p>
            <a:r>
              <a:rPr lang="en-GB" dirty="0"/>
              <a:t>Racists Acts</a:t>
            </a:r>
          </a:p>
        </p:txBody>
      </p:sp>
      <p:sp>
        <p:nvSpPr>
          <p:cNvPr id="3" name="Content Placeholder 2">
            <a:extLst>
              <a:ext uri="{FF2B5EF4-FFF2-40B4-BE49-F238E27FC236}">
                <a16:creationId xmlns:a16="http://schemas.microsoft.com/office/drawing/2014/main" xmlns="" id="{CFD1A8E2-8F3E-45E7-8971-41734895E4C6}"/>
              </a:ext>
            </a:extLst>
          </p:cNvPr>
          <p:cNvSpPr>
            <a:spLocks noGrp="1"/>
          </p:cNvSpPr>
          <p:nvPr>
            <p:ph idx="1"/>
          </p:nvPr>
        </p:nvSpPr>
        <p:spPr>
          <a:xfrm>
            <a:off x="457200" y="1196752"/>
            <a:ext cx="8229600" cy="4320481"/>
          </a:xfrm>
        </p:spPr>
        <p:txBody>
          <a:bodyPr>
            <a:normAutofit/>
          </a:bodyPr>
          <a:lstStyle/>
          <a:p>
            <a:r>
              <a:rPr lang="en-GB" dirty="0"/>
              <a:t>Bowling &amp; Phillips 2003:</a:t>
            </a:r>
          </a:p>
          <a:p>
            <a:r>
              <a:rPr lang="en-GB" dirty="0"/>
              <a:t>Victims of racist violent are more often repeat victims. </a:t>
            </a:r>
          </a:p>
          <a:p>
            <a:r>
              <a:rPr lang="en-GB" dirty="0"/>
              <a:t>‘Continuum of violence’</a:t>
            </a:r>
          </a:p>
          <a:p>
            <a:r>
              <a:rPr lang="en-GB" dirty="0"/>
              <a:t>However, recording in BCS only 1/3 of assaults on Black &amp; Asian individuals were considered by respondents to be radically motivated.</a:t>
            </a:r>
          </a:p>
        </p:txBody>
      </p:sp>
    </p:spTree>
    <p:extLst>
      <p:ext uri="{BB962C8B-B14F-4D97-AF65-F5344CB8AC3E}">
        <p14:creationId xmlns:p14="http://schemas.microsoft.com/office/powerpoint/2010/main" val="3664729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a:bodyPr>
          <a:lstStyle/>
          <a:p>
            <a:r>
              <a:rPr lang="en-GB" sz="2800" dirty="0"/>
              <a:t>Theft of Home</a:t>
            </a:r>
          </a:p>
        </p:txBody>
      </p:sp>
      <p:sp>
        <p:nvSpPr>
          <p:cNvPr id="3" name="Content Placeholder 2"/>
          <p:cNvSpPr>
            <a:spLocks noGrp="1"/>
          </p:cNvSpPr>
          <p:nvPr>
            <p:ph idx="1"/>
          </p:nvPr>
        </p:nvSpPr>
        <p:spPr>
          <a:xfrm>
            <a:off x="628650" y="836712"/>
            <a:ext cx="7886700" cy="4348461"/>
          </a:xfrm>
        </p:spPr>
        <p:txBody>
          <a:bodyPr>
            <a:normAutofit lnSpcReduction="10000"/>
          </a:bodyPr>
          <a:lstStyle/>
          <a:p>
            <a:r>
              <a:rPr lang="en-GB" dirty="0"/>
              <a:t>Thieves return to steal items they were unable to take during the first burglary</a:t>
            </a:r>
          </a:p>
          <a:p>
            <a:r>
              <a:rPr lang="en-GB" dirty="0"/>
              <a:t>The same thieves return, knowing items have been replaced by insurance</a:t>
            </a:r>
          </a:p>
          <a:p>
            <a:r>
              <a:rPr lang="en-GB" dirty="0"/>
              <a:t>Different thieves take advantage of the same security weaknesses </a:t>
            </a:r>
          </a:p>
          <a:p>
            <a:r>
              <a:rPr lang="en-GB" dirty="0"/>
              <a:t>One burglary has occurred in a street, the risks go up for neighbouring dwellings. </a:t>
            </a:r>
          </a:p>
          <a:p>
            <a:endParaRPr lang="en-GB" dirty="0"/>
          </a:p>
        </p:txBody>
      </p:sp>
    </p:spTree>
    <p:extLst>
      <p:ext uri="{BB962C8B-B14F-4D97-AF65-F5344CB8AC3E}">
        <p14:creationId xmlns:p14="http://schemas.microsoft.com/office/powerpoint/2010/main" val="15194431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8099B79-4086-41FE-A935-F1584C09E21C}"/>
              </a:ext>
            </a:extLst>
          </p:cNvPr>
          <p:cNvSpPr>
            <a:spLocks noGrp="1"/>
          </p:cNvSpPr>
          <p:nvPr>
            <p:ph type="title"/>
          </p:nvPr>
        </p:nvSpPr>
        <p:spPr>
          <a:xfrm>
            <a:off x="457200" y="274638"/>
            <a:ext cx="8229600" cy="634082"/>
          </a:xfrm>
        </p:spPr>
        <p:txBody>
          <a:bodyPr>
            <a:normAutofit/>
          </a:bodyPr>
          <a:lstStyle/>
          <a:p>
            <a:r>
              <a:rPr lang="en-GB" sz="3200" dirty="0"/>
              <a:t>Lack of police responses </a:t>
            </a:r>
          </a:p>
        </p:txBody>
      </p:sp>
      <p:sp>
        <p:nvSpPr>
          <p:cNvPr id="3" name="Content Placeholder 2">
            <a:extLst>
              <a:ext uri="{FF2B5EF4-FFF2-40B4-BE49-F238E27FC236}">
                <a16:creationId xmlns:a16="http://schemas.microsoft.com/office/drawing/2014/main" xmlns="" id="{643E5544-AE80-4877-A4EC-7C0D72F58EFE}"/>
              </a:ext>
            </a:extLst>
          </p:cNvPr>
          <p:cNvSpPr>
            <a:spLocks noGrp="1"/>
          </p:cNvSpPr>
          <p:nvPr>
            <p:ph idx="1"/>
          </p:nvPr>
        </p:nvSpPr>
        <p:spPr>
          <a:xfrm>
            <a:off x="457200" y="908720"/>
            <a:ext cx="8229600" cy="4608513"/>
          </a:xfrm>
        </p:spPr>
        <p:txBody>
          <a:bodyPr>
            <a:normAutofit fontScale="85000" lnSpcReduction="10000"/>
          </a:bodyPr>
          <a:lstStyle/>
          <a:p>
            <a:r>
              <a:rPr lang="en-GB" dirty="0"/>
              <a:t>Rick Muir, director of the independent Police Foundation, said: </a:t>
            </a:r>
          </a:p>
          <a:p>
            <a:r>
              <a:rPr lang="en-GB" dirty="0"/>
              <a:t>‘more burglaries because they (offenders) think they can get away with it because police are not able to investigate burglaries to the same extent that they used to.’</a:t>
            </a:r>
          </a:p>
          <a:p>
            <a:r>
              <a:rPr lang="en-GB" dirty="0"/>
              <a:t>Only one in 20 burglaries (five per cent) in 2018/19 resulted in an offender being caught and charged, down from 9.3 per cent in 2014/15. </a:t>
            </a:r>
          </a:p>
          <a:p>
            <a:r>
              <a:rPr lang="en-GB" dirty="0"/>
              <a:t>In police forces with the lowest rates, there was a one in 30 chance of a burglar being charged.</a:t>
            </a:r>
          </a:p>
          <a:p>
            <a:endParaRPr lang="en-GB" dirty="0"/>
          </a:p>
        </p:txBody>
      </p:sp>
    </p:spTree>
    <p:extLst>
      <p:ext uri="{BB962C8B-B14F-4D97-AF65-F5344CB8AC3E}">
        <p14:creationId xmlns:p14="http://schemas.microsoft.com/office/powerpoint/2010/main" val="37690188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E8E4B0-0A96-417C-95D4-3B11E473C888}"/>
              </a:ext>
            </a:extLst>
          </p:cNvPr>
          <p:cNvSpPr>
            <a:spLocks noGrp="1"/>
          </p:cNvSpPr>
          <p:nvPr>
            <p:ph type="title"/>
          </p:nvPr>
        </p:nvSpPr>
        <p:spPr>
          <a:xfrm>
            <a:off x="457200" y="274638"/>
            <a:ext cx="8229600" cy="778098"/>
          </a:xfrm>
        </p:spPr>
        <p:txBody>
          <a:bodyPr/>
          <a:lstStyle/>
          <a:p>
            <a:r>
              <a:rPr lang="en-GB" dirty="0"/>
              <a:t>Lifestyle Theory </a:t>
            </a:r>
          </a:p>
        </p:txBody>
      </p:sp>
      <p:sp>
        <p:nvSpPr>
          <p:cNvPr id="3" name="Content Placeholder 2">
            <a:extLst>
              <a:ext uri="{FF2B5EF4-FFF2-40B4-BE49-F238E27FC236}">
                <a16:creationId xmlns:a16="http://schemas.microsoft.com/office/drawing/2014/main" xmlns="" id="{82BB96A2-581B-431E-881E-1F0135E896FA}"/>
              </a:ext>
            </a:extLst>
          </p:cNvPr>
          <p:cNvSpPr>
            <a:spLocks noGrp="1"/>
          </p:cNvSpPr>
          <p:nvPr>
            <p:ph idx="1"/>
          </p:nvPr>
        </p:nvSpPr>
        <p:spPr>
          <a:xfrm>
            <a:off x="457200" y="1268760"/>
            <a:ext cx="8229600" cy="4248473"/>
          </a:xfrm>
        </p:spPr>
        <p:txBody>
          <a:bodyPr>
            <a:normAutofit lnSpcReduction="10000"/>
          </a:bodyPr>
          <a:lstStyle/>
          <a:p>
            <a:r>
              <a:rPr lang="en-GB" dirty="0"/>
              <a:t>Away individuals spend their leisure time</a:t>
            </a:r>
          </a:p>
          <a:p>
            <a:r>
              <a:rPr lang="en-GB" dirty="0"/>
              <a:t>Different lifestyles affect risk of victimisation</a:t>
            </a:r>
          </a:p>
          <a:p>
            <a:r>
              <a:rPr lang="en-GB" dirty="0"/>
              <a:t>Gottfredson, (1981) being in a particular place at a particular time you may come into contact with a potential offender </a:t>
            </a:r>
          </a:p>
          <a:p>
            <a:r>
              <a:rPr lang="en-GB" dirty="0"/>
              <a:t>Public transport, living on your own, times you leave your home</a:t>
            </a:r>
          </a:p>
          <a:p>
            <a:endParaRPr lang="en-GB" dirty="0"/>
          </a:p>
          <a:p>
            <a:endParaRPr lang="en-GB" dirty="0"/>
          </a:p>
        </p:txBody>
      </p:sp>
    </p:spTree>
    <p:extLst>
      <p:ext uri="{BB962C8B-B14F-4D97-AF65-F5344CB8AC3E}">
        <p14:creationId xmlns:p14="http://schemas.microsoft.com/office/powerpoint/2010/main" val="1254141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C89CD0-6B07-4731-B5E1-E02688883B10}"/>
              </a:ext>
            </a:extLst>
          </p:cNvPr>
          <p:cNvSpPr>
            <a:spLocks noGrp="1"/>
          </p:cNvSpPr>
          <p:nvPr>
            <p:ph type="title"/>
          </p:nvPr>
        </p:nvSpPr>
        <p:spPr/>
        <p:txBody>
          <a:bodyPr/>
          <a:lstStyle/>
          <a:p>
            <a:r>
              <a:rPr lang="en-GB" dirty="0"/>
              <a:t>Lifestyle Theory </a:t>
            </a:r>
          </a:p>
        </p:txBody>
      </p:sp>
      <p:sp>
        <p:nvSpPr>
          <p:cNvPr id="3" name="Content Placeholder 2">
            <a:extLst>
              <a:ext uri="{FF2B5EF4-FFF2-40B4-BE49-F238E27FC236}">
                <a16:creationId xmlns:a16="http://schemas.microsoft.com/office/drawing/2014/main" xmlns="" id="{AFD70FAF-9992-4119-8D99-3E51E4538049}"/>
              </a:ext>
            </a:extLst>
          </p:cNvPr>
          <p:cNvSpPr>
            <a:spLocks noGrp="1"/>
          </p:cNvSpPr>
          <p:nvPr>
            <p:ph idx="1"/>
          </p:nvPr>
        </p:nvSpPr>
        <p:spPr/>
        <p:txBody>
          <a:bodyPr/>
          <a:lstStyle/>
          <a:p>
            <a:r>
              <a:rPr lang="en-GB" dirty="0"/>
              <a:t>Lasley &amp; Rosenbaum, (1988) study:</a:t>
            </a:r>
          </a:p>
          <a:p>
            <a:r>
              <a:rPr lang="en-GB" dirty="0"/>
              <a:t>Work schedules, weekend or evenings away from home, alcohol consumption = positive chances of becoming a repeat victim of crime.  </a:t>
            </a:r>
          </a:p>
        </p:txBody>
      </p:sp>
    </p:spTree>
    <p:extLst>
      <p:ext uri="{BB962C8B-B14F-4D97-AF65-F5344CB8AC3E}">
        <p14:creationId xmlns:p14="http://schemas.microsoft.com/office/powerpoint/2010/main" val="3982714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F07AF4-399D-49C6-BD0E-B4735543CC4F}"/>
              </a:ext>
            </a:extLst>
          </p:cNvPr>
          <p:cNvSpPr>
            <a:spLocks noGrp="1"/>
          </p:cNvSpPr>
          <p:nvPr>
            <p:ph type="title"/>
          </p:nvPr>
        </p:nvSpPr>
        <p:spPr/>
        <p:txBody>
          <a:bodyPr/>
          <a:lstStyle/>
          <a:p>
            <a:r>
              <a:rPr lang="en-GB" dirty="0"/>
              <a:t>Routine Activities Theory</a:t>
            </a:r>
          </a:p>
        </p:txBody>
      </p:sp>
      <p:sp>
        <p:nvSpPr>
          <p:cNvPr id="3" name="Content Placeholder 2">
            <a:extLst>
              <a:ext uri="{FF2B5EF4-FFF2-40B4-BE49-F238E27FC236}">
                <a16:creationId xmlns:a16="http://schemas.microsoft.com/office/drawing/2014/main" xmlns="" id="{21E62387-1806-4CE6-90C6-CAF1D290F860}"/>
              </a:ext>
            </a:extLst>
          </p:cNvPr>
          <p:cNvSpPr>
            <a:spLocks noGrp="1"/>
          </p:cNvSpPr>
          <p:nvPr>
            <p:ph idx="1"/>
          </p:nvPr>
        </p:nvSpPr>
        <p:spPr/>
        <p:txBody>
          <a:bodyPr/>
          <a:lstStyle/>
          <a:p>
            <a:r>
              <a:rPr lang="en-GB" dirty="0"/>
              <a:t>A focus on time &amp; space between a victim and offender.</a:t>
            </a:r>
          </a:p>
          <a:p>
            <a:r>
              <a:rPr lang="en-GB" dirty="0"/>
              <a:t>Cohen &amp; Felson (1979) time and space of 3 factors:</a:t>
            </a:r>
          </a:p>
          <a:p>
            <a:r>
              <a:rPr lang="en-GB" dirty="0"/>
              <a:t>Motivated offenders, suitable target and present capable guardians</a:t>
            </a:r>
          </a:p>
        </p:txBody>
      </p:sp>
    </p:spTree>
    <p:extLst>
      <p:ext uri="{BB962C8B-B14F-4D97-AF65-F5344CB8AC3E}">
        <p14:creationId xmlns:p14="http://schemas.microsoft.com/office/powerpoint/2010/main" val="28197949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5D22B42-DE1C-4CAA-94DD-0D47478F431B}"/>
              </a:ext>
            </a:extLst>
          </p:cNvPr>
          <p:cNvSpPr>
            <a:spLocks noGrp="1"/>
          </p:cNvSpPr>
          <p:nvPr>
            <p:ph type="title"/>
          </p:nvPr>
        </p:nvSpPr>
        <p:spPr>
          <a:xfrm>
            <a:off x="628650" y="1131094"/>
            <a:ext cx="7886700" cy="383381"/>
          </a:xfrm>
        </p:spPr>
        <p:txBody>
          <a:bodyPr>
            <a:normAutofit fontScale="90000"/>
          </a:bodyPr>
          <a:lstStyle/>
          <a:p>
            <a:r>
              <a:rPr lang="en-GB" i="1" dirty="0"/>
              <a:t/>
            </a:r>
            <a:br>
              <a:rPr lang="en-GB" i="1" dirty="0"/>
            </a:br>
            <a:r>
              <a:rPr lang="en-GB" i="1" dirty="0"/>
              <a:t>Routine Activities Theory</a:t>
            </a:r>
            <a:br>
              <a:rPr lang="en-GB" i="1" dirty="0"/>
            </a:br>
            <a:endParaRPr lang="en-GB" dirty="0"/>
          </a:p>
        </p:txBody>
      </p:sp>
      <p:sp>
        <p:nvSpPr>
          <p:cNvPr id="3" name="Content Placeholder 2">
            <a:extLst>
              <a:ext uri="{FF2B5EF4-FFF2-40B4-BE49-F238E27FC236}">
                <a16:creationId xmlns:a16="http://schemas.microsoft.com/office/drawing/2014/main" xmlns="" id="{2D7FD516-B1E0-4BC3-9223-BB19852294BF}"/>
              </a:ext>
            </a:extLst>
          </p:cNvPr>
          <p:cNvSpPr>
            <a:spLocks noGrp="1"/>
          </p:cNvSpPr>
          <p:nvPr>
            <p:ph idx="1"/>
          </p:nvPr>
        </p:nvSpPr>
        <p:spPr>
          <a:xfrm>
            <a:off x="628650" y="1814513"/>
            <a:ext cx="3761613" cy="3675460"/>
          </a:xfrm>
        </p:spPr>
        <p:txBody>
          <a:bodyPr>
            <a:normAutofit fontScale="62500" lnSpcReduction="20000"/>
          </a:bodyPr>
          <a:lstStyle/>
          <a:p>
            <a:r>
              <a:rPr lang="en-GB" dirty="0"/>
              <a:t>The availability of </a:t>
            </a:r>
            <a:r>
              <a:rPr lang="en-GB" b="1" dirty="0"/>
              <a:t>suitable targets</a:t>
            </a:r>
            <a:r>
              <a:rPr lang="en-GB" dirty="0"/>
              <a:t>, such as homes containing easily saleable goods.</a:t>
            </a:r>
          </a:p>
          <a:p>
            <a:r>
              <a:rPr lang="en-GB" dirty="0"/>
              <a:t>The </a:t>
            </a:r>
            <a:r>
              <a:rPr lang="en-GB" b="1" dirty="0"/>
              <a:t>absence of capable guardians</a:t>
            </a:r>
            <a:r>
              <a:rPr lang="en-GB" dirty="0"/>
              <a:t>, such as police, homeowners, neighbours &amp; home security. </a:t>
            </a:r>
          </a:p>
          <a:p>
            <a:r>
              <a:rPr lang="en-GB" dirty="0"/>
              <a:t>The presence of </a:t>
            </a:r>
            <a:r>
              <a:rPr lang="en-GB" b="1" dirty="0"/>
              <a:t>motivated or likely  offenders</a:t>
            </a:r>
            <a:r>
              <a:rPr lang="en-GB" dirty="0"/>
              <a:t>, ready to engage in  criminal behaviour.  </a:t>
            </a:r>
          </a:p>
        </p:txBody>
      </p:sp>
      <p:pic>
        <p:nvPicPr>
          <p:cNvPr id="4" name="Picture 3">
            <a:extLst>
              <a:ext uri="{FF2B5EF4-FFF2-40B4-BE49-F238E27FC236}">
                <a16:creationId xmlns:a16="http://schemas.microsoft.com/office/drawing/2014/main" xmlns="" id="{83A080F4-C663-4B32-8FB7-1289D6C2F18C}"/>
              </a:ext>
            </a:extLst>
          </p:cNvPr>
          <p:cNvPicPr>
            <a:picLocks noChangeAspect="1"/>
          </p:cNvPicPr>
          <p:nvPr/>
        </p:nvPicPr>
        <p:blipFill rotWithShape="1">
          <a:blip r:embed="rId3" cstate="print"/>
          <a:srcRect l="2370" r="4109"/>
          <a:stretch/>
        </p:blipFill>
        <p:spPr>
          <a:xfrm>
            <a:off x="4753737" y="1914526"/>
            <a:ext cx="3805553" cy="3575447"/>
          </a:xfrm>
          <a:prstGeom prst="rect">
            <a:avLst/>
          </a:prstGeom>
        </p:spPr>
      </p:pic>
    </p:spTree>
    <p:extLst>
      <p:ext uri="{BB962C8B-B14F-4D97-AF65-F5344CB8AC3E}">
        <p14:creationId xmlns:p14="http://schemas.microsoft.com/office/powerpoint/2010/main" val="13344444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05E421-6DF6-4AC1-A92E-26C79160B2CB}"/>
              </a:ext>
            </a:extLst>
          </p:cNvPr>
          <p:cNvSpPr>
            <a:spLocks noGrp="1"/>
          </p:cNvSpPr>
          <p:nvPr>
            <p:ph type="title"/>
          </p:nvPr>
        </p:nvSpPr>
        <p:spPr>
          <a:xfrm>
            <a:off x="628650" y="332657"/>
            <a:ext cx="7886700" cy="576064"/>
          </a:xfrm>
        </p:spPr>
        <p:txBody>
          <a:bodyPr>
            <a:normAutofit fontScale="90000"/>
          </a:bodyPr>
          <a:lstStyle/>
          <a:p>
            <a:r>
              <a:rPr lang="en-GB" i="1" dirty="0"/>
              <a:t/>
            </a:r>
            <a:br>
              <a:rPr lang="en-GB" i="1" dirty="0"/>
            </a:br>
            <a:r>
              <a:rPr lang="en-GB" i="1" dirty="0"/>
              <a:t>Deviant Place Theory</a:t>
            </a:r>
            <a:br>
              <a:rPr lang="en-GB" i="1" dirty="0"/>
            </a:br>
            <a:endParaRPr lang="en-GB" dirty="0"/>
          </a:p>
        </p:txBody>
      </p:sp>
      <p:sp>
        <p:nvSpPr>
          <p:cNvPr id="3" name="Content Placeholder 2">
            <a:extLst>
              <a:ext uri="{FF2B5EF4-FFF2-40B4-BE49-F238E27FC236}">
                <a16:creationId xmlns:a16="http://schemas.microsoft.com/office/drawing/2014/main" xmlns="" id="{6F10EE85-34C4-4A99-A18B-448194BA7D18}"/>
              </a:ext>
            </a:extLst>
          </p:cNvPr>
          <p:cNvSpPr>
            <a:spLocks noGrp="1"/>
          </p:cNvSpPr>
          <p:nvPr>
            <p:ph idx="1"/>
          </p:nvPr>
        </p:nvSpPr>
        <p:spPr>
          <a:xfrm>
            <a:off x="628650" y="1268760"/>
            <a:ext cx="7886700" cy="4221213"/>
          </a:xfrm>
        </p:spPr>
        <p:txBody>
          <a:bodyPr>
            <a:normAutofit fontScale="92500" lnSpcReduction="10000"/>
          </a:bodyPr>
          <a:lstStyle/>
          <a:p>
            <a:r>
              <a:rPr lang="en-GB" dirty="0"/>
              <a:t>The more often victims visit dangerous places, the more likely they will be exposed to crime and violence. </a:t>
            </a:r>
          </a:p>
          <a:p>
            <a:r>
              <a:rPr lang="en-GB" dirty="0"/>
              <a:t>Victims do not encourage crime, but are victim prone because they live in </a:t>
            </a:r>
            <a:r>
              <a:rPr lang="en-GB" b="1" dirty="0"/>
              <a:t>socially disorganised high-crime areas</a:t>
            </a:r>
          </a:p>
          <a:p>
            <a:r>
              <a:rPr lang="en-GB" dirty="0"/>
              <a:t>Victims have a greatest risk of coming into contact with criminal offenders, irrespective of their own behaviour or lifestyle.</a:t>
            </a:r>
          </a:p>
          <a:p>
            <a:endParaRPr lang="en-GB" dirty="0"/>
          </a:p>
        </p:txBody>
      </p:sp>
    </p:spTree>
    <p:extLst>
      <p:ext uri="{BB962C8B-B14F-4D97-AF65-F5344CB8AC3E}">
        <p14:creationId xmlns:p14="http://schemas.microsoft.com/office/powerpoint/2010/main" val="2581938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D42D6E-0721-4C7A-9095-4642D77468B5}"/>
              </a:ext>
            </a:extLst>
          </p:cNvPr>
          <p:cNvSpPr>
            <a:spLocks noGrp="1"/>
          </p:cNvSpPr>
          <p:nvPr>
            <p:ph type="title"/>
          </p:nvPr>
        </p:nvSpPr>
        <p:spPr>
          <a:xfrm>
            <a:off x="457200" y="274638"/>
            <a:ext cx="8229600" cy="706090"/>
          </a:xfrm>
        </p:spPr>
        <p:txBody>
          <a:bodyPr>
            <a:normAutofit fontScale="90000"/>
          </a:bodyPr>
          <a:lstStyle/>
          <a:p>
            <a:r>
              <a:rPr lang="en-GB" dirty="0"/>
              <a:t>Criticism</a:t>
            </a:r>
          </a:p>
        </p:txBody>
      </p:sp>
      <p:sp>
        <p:nvSpPr>
          <p:cNvPr id="3" name="Content Placeholder 2">
            <a:extLst>
              <a:ext uri="{FF2B5EF4-FFF2-40B4-BE49-F238E27FC236}">
                <a16:creationId xmlns:a16="http://schemas.microsoft.com/office/drawing/2014/main" xmlns="" id="{778CFEF5-E6AC-4916-A6B7-F87E4DCB7935}"/>
              </a:ext>
            </a:extLst>
          </p:cNvPr>
          <p:cNvSpPr>
            <a:spLocks noGrp="1"/>
          </p:cNvSpPr>
          <p:nvPr>
            <p:ph idx="1"/>
          </p:nvPr>
        </p:nvSpPr>
        <p:spPr>
          <a:xfrm>
            <a:off x="457200" y="1268760"/>
            <a:ext cx="8229600" cy="4248473"/>
          </a:xfrm>
        </p:spPr>
        <p:txBody>
          <a:bodyPr/>
          <a:lstStyle/>
          <a:p>
            <a:r>
              <a:rPr lang="en-GB" dirty="0"/>
              <a:t>A partial analysis of the role of human actions</a:t>
            </a:r>
          </a:p>
          <a:p>
            <a:r>
              <a:rPr lang="en-GB" dirty="0"/>
              <a:t>Blame of victims – result of their lifestyle</a:t>
            </a:r>
          </a:p>
          <a:p>
            <a:r>
              <a:rPr lang="en-GB" dirty="0"/>
              <a:t>Focus of understanding on certain crimes and not all</a:t>
            </a:r>
          </a:p>
          <a:p>
            <a:r>
              <a:rPr lang="en-GB" dirty="0"/>
              <a:t>Out dated </a:t>
            </a:r>
          </a:p>
          <a:p>
            <a:r>
              <a:rPr lang="en-GB" dirty="0"/>
              <a:t>Lightening striking twice</a:t>
            </a:r>
          </a:p>
        </p:txBody>
      </p:sp>
    </p:spTree>
    <p:extLst>
      <p:ext uri="{BB962C8B-B14F-4D97-AF65-F5344CB8AC3E}">
        <p14:creationId xmlns:p14="http://schemas.microsoft.com/office/powerpoint/2010/main" val="8058758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B809A0-3804-4F04-9BF5-D67E6D8541B2}"/>
              </a:ext>
            </a:extLst>
          </p:cNvPr>
          <p:cNvSpPr>
            <a:spLocks noGrp="1"/>
          </p:cNvSpPr>
          <p:nvPr>
            <p:ph type="title"/>
          </p:nvPr>
        </p:nvSpPr>
        <p:spPr>
          <a:xfrm>
            <a:off x="457200" y="274638"/>
            <a:ext cx="8229600" cy="922114"/>
          </a:xfrm>
        </p:spPr>
        <p:txBody>
          <a:bodyPr/>
          <a:lstStyle/>
          <a:p>
            <a:r>
              <a:rPr lang="en-GB" dirty="0"/>
              <a:t>ONS Paper</a:t>
            </a:r>
          </a:p>
        </p:txBody>
      </p:sp>
      <p:sp>
        <p:nvSpPr>
          <p:cNvPr id="3" name="Content Placeholder 2">
            <a:extLst>
              <a:ext uri="{FF2B5EF4-FFF2-40B4-BE49-F238E27FC236}">
                <a16:creationId xmlns:a16="http://schemas.microsoft.com/office/drawing/2014/main" xmlns="" id="{2E75D9B8-5664-4DEE-A3C8-1283ACFC3BCE}"/>
              </a:ext>
            </a:extLst>
          </p:cNvPr>
          <p:cNvSpPr>
            <a:spLocks noGrp="1"/>
          </p:cNvSpPr>
          <p:nvPr>
            <p:ph idx="1"/>
          </p:nvPr>
        </p:nvSpPr>
        <p:spPr/>
        <p:txBody>
          <a:bodyPr>
            <a:normAutofit lnSpcReduction="10000"/>
          </a:bodyPr>
          <a:lstStyle/>
          <a:p>
            <a:pPr algn="ctr"/>
            <a:r>
              <a:rPr lang="en-GB" b="1" i="1" dirty="0"/>
              <a:t>Improving estimates of repeat victimisation derived from the Crime Survey for England and Wales </a:t>
            </a:r>
          </a:p>
          <a:p>
            <a:r>
              <a:rPr lang="en-GB" dirty="0"/>
              <a:t>https://www.ons.gov.uk/peoplepopulationandcommunity/crimeandjustice/methodologies/improvingestimatesofrepeatvictimisationderivedfromthecrimesurveyforenglandandwales</a:t>
            </a:r>
          </a:p>
        </p:txBody>
      </p:sp>
    </p:spTree>
    <p:extLst>
      <p:ext uri="{BB962C8B-B14F-4D97-AF65-F5344CB8AC3E}">
        <p14:creationId xmlns:p14="http://schemas.microsoft.com/office/powerpoint/2010/main" val="594330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3B33E50-61DC-441D-8F80-1FE6202ACBA2}"/>
              </a:ext>
            </a:extLst>
          </p:cNvPr>
          <p:cNvSpPr>
            <a:spLocks noGrp="1"/>
          </p:cNvSpPr>
          <p:nvPr>
            <p:ph type="title"/>
          </p:nvPr>
        </p:nvSpPr>
        <p:spPr>
          <a:xfrm>
            <a:off x="457200" y="274638"/>
            <a:ext cx="8229600" cy="634082"/>
          </a:xfrm>
        </p:spPr>
        <p:txBody>
          <a:bodyPr>
            <a:normAutofit fontScale="90000"/>
          </a:bodyPr>
          <a:lstStyle/>
          <a:p>
            <a:r>
              <a:rPr lang="en-GB" sz="3600" dirty="0"/>
              <a:t>ONS Paper</a:t>
            </a:r>
          </a:p>
        </p:txBody>
      </p:sp>
      <p:sp>
        <p:nvSpPr>
          <p:cNvPr id="3" name="Content Placeholder 2">
            <a:extLst>
              <a:ext uri="{FF2B5EF4-FFF2-40B4-BE49-F238E27FC236}">
                <a16:creationId xmlns:a16="http://schemas.microsoft.com/office/drawing/2014/main" xmlns="" id="{5146D0F3-DD8A-4303-8F3D-C8B6FA7D74BA}"/>
              </a:ext>
            </a:extLst>
          </p:cNvPr>
          <p:cNvSpPr>
            <a:spLocks noGrp="1"/>
          </p:cNvSpPr>
          <p:nvPr>
            <p:ph idx="1"/>
          </p:nvPr>
        </p:nvSpPr>
        <p:spPr>
          <a:xfrm>
            <a:off x="457200" y="1052736"/>
            <a:ext cx="8229600" cy="4464497"/>
          </a:xfrm>
        </p:spPr>
        <p:txBody>
          <a:bodyPr/>
          <a:lstStyle/>
          <a:p>
            <a:r>
              <a:rPr lang="en-GB" dirty="0"/>
              <a:t>Crime Survey for England and Wales (CSEW) using new data to collect figures</a:t>
            </a:r>
          </a:p>
          <a:p>
            <a:r>
              <a:rPr lang="en-GB" dirty="0"/>
              <a:t>Survey answer questions including which groups in society were at greater risk of victimisation and how much crime went unreported to the police. </a:t>
            </a:r>
          </a:p>
        </p:txBody>
      </p:sp>
    </p:spTree>
    <p:extLst>
      <p:ext uri="{BB962C8B-B14F-4D97-AF65-F5344CB8AC3E}">
        <p14:creationId xmlns:p14="http://schemas.microsoft.com/office/powerpoint/2010/main" val="14048114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38B4E0-FE10-4676-8434-936C6C8DB5B6}"/>
              </a:ext>
            </a:extLst>
          </p:cNvPr>
          <p:cNvSpPr>
            <a:spLocks noGrp="1"/>
          </p:cNvSpPr>
          <p:nvPr>
            <p:ph type="title"/>
          </p:nvPr>
        </p:nvSpPr>
        <p:spPr>
          <a:xfrm>
            <a:off x="457200" y="274638"/>
            <a:ext cx="8229600" cy="706090"/>
          </a:xfrm>
        </p:spPr>
        <p:txBody>
          <a:bodyPr>
            <a:normAutofit fontScale="90000"/>
          </a:bodyPr>
          <a:lstStyle/>
          <a:p>
            <a:r>
              <a:rPr lang="en-GB" dirty="0"/>
              <a:t>Criticism </a:t>
            </a:r>
          </a:p>
        </p:txBody>
      </p:sp>
      <p:sp>
        <p:nvSpPr>
          <p:cNvPr id="3" name="Content Placeholder 2">
            <a:extLst>
              <a:ext uri="{FF2B5EF4-FFF2-40B4-BE49-F238E27FC236}">
                <a16:creationId xmlns:a16="http://schemas.microsoft.com/office/drawing/2014/main" xmlns="" id="{14D89D81-5436-4F85-B28B-C224DEB58270}"/>
              </a:ext>
            </a:extLst>
          </p:cNvPr>
          <p:cNvSpPr>
            <a:spLocks noGrp="1"/>
          </p:cNvSpPr>
          <p:nvPr>
            <p:ph idx="1"/>
          </p:nvPr>
        </p:nvSpPr>
        <p:spPr>
          <a:xfrm>
            <a:off x="457200" y="1124744"/>
            <a:ext cx="8229600" cy="4392489"/>
          </a:xfrm>
        </p:spPr>
        <p:txBody>
          <a:bodyPr>
            <a:normAutofit/>
          </a:bodyPr>
          <a:lstStyle/>
          <a:p>
            <a:r>
              <a:rPr lang="en-GB" dirty="0"/>
              <a:t>In recent years the survey has received criticism for the way it measures repeat victimisation.</a:t>
            </a:r>
          </a:p>
          <a:p>
            <a:r>
              <a:rPr lang="en-GB" dirty="0"/>
              <a:t>capping repeat incidents at 5</a:t>
            </a:r>
          </a:p>
          <a:p>
            <a:r>
              <a:rPr lang="en-GB" dirty="0"/>
              <a:t>Uncovers hidden crime</a:t>
            </a:r>
          </a:p>
          <a:p>
            <a:r>
              <a:rPr lang="en-GB" dirty="0"/>
              <a:t>All is well in society ideology</a:t>
            </a:r>
          </a:p>
          <a:p>
            <a:endParaRPr lang="en-GB" dirty="0"/>
          </a:p>
        </p:txBody>
      </p:sp>
    </p:spTree>
    <p:extLst>
      <p:ext uri="{BB962C8B-B14F-4D97-AF65-F5344CB8AC3E}">
        <p14:creationId xmlns:p14="http://schemas.microsoft.com/office/powerpoint/2010/main" val="7476824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8368D2-1860-42EF-BBAD-A46D327B7630}"/>
              </a:ext>
            </a:extLst>
          </p:cNvPr>
          <p:cNvSpPr>
            <a:spLocks noGrp="1"/>
          </p:cNvSpPr>
          <p:nvPr>
            <p:ph type="title"/>
          </p:nvPr>
        </p:nvSpPr>
        <p:spPr/>
        <p:txBody>
          <a:bodyPr>
            <a:normAutofit fontScale="90000"/>
          </a:bodyPr>
          <a:lstStyle/>
          <a:p>
            <a:r>
              <a:rPr lang="en-GB" dirty="0"/>
              <a:t>Centre for Crime &amp; Justice Studies</a:t>
            </a:r>
          </a:p>
        </p:txBody>
      </p:sp>
      <p:sp>
        <p:nvSpPr>
          <p:cNvPr id="3" name="Content Placeholder 2">
            <a:extLst>
              <a:ext uri="{FF2B5EF4-FFF2-40B4-BE49-F238E27FC236}">
                <a16:creationId xmlns:a16="http://schemas.microsoft.com/office/drawing/2014/main" xmlns="" id="{B56FB03D-8764-4F3C-BDDD-AA3159B59053}"/>
              </a:ext>
            </a:extLst>
          </p:cNvPr>
          <p:cNvSpPr>
            <a:spLocks noGrp="1"/>
          </p:cNvSpPr>
          <p:nvPr>
            <p:ph idx="1"/>
          </p:nvPr>
        </p:nvSpPr>
        <p:spPr/>
        <p:txBody>
          <a:bodyPr/>
          <a:lstStyle/>
          <a:p>
            <a:r>
              <a:rPr lang="en-GB" dirty="0"/>
              <a:t>Need to rebalance the Crime Survey to better represent victims</a:t>
            </a:r>
          </a:p>
          <a:p>
            <a:r>
              <a:rPr lang="en-GB" dirty="0"/>
              <a:t>Encouraging victims to talk to the survey frankly, safely and openly</a:t>
            </a:r>
          </a:p>
          <a:p>
            <a:r>
              <a:rPr lang="en-GB" dirty="0"/>
              <a:t>Contact those who are hard to reach – most like to be </a:t>
            </a:r>
            <a:r>
              <a:rPr lang="en-GB" dirty="0" err="1"/>
              <a:t>vicitms</a:t>
            </a:r>
            <a:endParaRPr lang="en-GB" dirty="0"/>
          </a:p>
          <a:p>
            <a:endParaRPr lang="en-GB" dirty="0"/>
          </a:p>
        </p:txBody>
      </p:sp>
    </p:spTree>
    <p:extLst>
      <p:ext uri="{BB962C8B-B14F-4D97-AF65-F5344CB8AC3E}">
        <p14:creationId xmlns:p14="http://schemas.microsoft.com/office/powerpoint/2010/main" val="26579502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7"/>
            <a:ext cx="7886700" cy="576064"/>
          </a:xfrm>
        </p:spPr>
        <p:txBody>
          <a:bodyPr>
            <a:noAutofit/>
          </a:bodyPr>
          <a:lstStyle/>
          <a:p>
            <a:r>
              <a:rPr lang="en-GB" sz="3600" dirty="0"/>
              <a:t>The Impact</a:t>
            </a:r>
          </a:p>
        </p:txBody>
      </p:sp>
      <p:sp>
        <p:nvSpPr>
          <p:cNvPr id="3" name="Content Placeholder 2"/>
          <p:cNvSpPr>
            <a:spLocks noGrp="1"/>
          </p:cNvSpPr>
          <p:nvPr>
            <p:ph idx="1"/>
          </p:nvPr>
        </p:nvSpPr>
        <p:spPr>
          <a:xfrm>
            <a:off x="628650" y="908722"/>
            <a:ext cx="7886700" cy="4581252"/>
          </a:xfrm>
        </p:spPr>
        <p:txBody>
          <a:bodyPr>
            <a:normAutofit fontScale="77500" lnSpcReduction="20000"/>
          </a:bodyPr>
          <a:lstStyle/>
          <a:p>
            <a:pPr>
              <a:spcBef>
                <a:spcPct val="0"/>
              </a:spcBef>
            </a:pPr>
            <a:r>
              <a:rPr lang="en-GB" altLang="en-US" dirty="0">
                <a:latin typeface="Arial" panose="020B0604020202020204" pitchFamily="34" charset="0"/>
                <a:ea typeface="MS PGothic" panose="020B0600070205080204" pitchFamily="34" charset="-128"/>
              </a:rPr>
              <a:t>Victims do not get ‘used’ to crime.</a:t>
            </a:r>
          </a:p>
          <a:p>
            <a:pPr marL="0" indent="0">
              <a:spcBef>
                <a:spcPct val="0"/>
              </a:spcBef>
              <a:buNone/>
            </a:pPr>
            <a:endParaRPr lang="en-GB" altLang="en-US" dirty="0">
              <a:latin typeface="Arial" panose="020B0604020202020204" pitchFamily="34" charset="0"/>
              <a:ea typeface="MS PGothic" panose="020B0600070205080204" pitchFamily="34" charset="-128"/>
            </a:endParaRPr>
          </a:p>
          <a:p>
            <a:pPr>
              <a:spcBef>
                <a:spcPct val="0"/>
              </a:spcBef>
            </a:pPr>
            <a:r>
              <a:rPr lang="en-GB" altLang="en-US" dirty="0">
                <a:latin typeface="Arial" panose="020B0604020202020204" pitchFamily="34" charset="0"/>
                <a:ea typeface="MS PGothic" panose="020B0600070205080204" pitchFamily="34" charset="-128"/>
              </a:rPr>
              <a:t>They suffer many emotional side-effects however </a:t>
            </a:r>
            <a:r>
              <a:rPr lang="en-GB" altLang="en-US" b="0" dirty="0">
                <a:latin typeface="Arial" panose="020B0604020202020204" pitchFamily="34" charset="0"/>
                <a:ea typeface="MS PGothic" panose="020B0600070205080204" pitchFamily="34" charset="-128"/>
              </a:rPr>
              <a:t>trivial the crime is.</a:t>
            </a:r>
          </a:p>
          <a:p>
            <a:pPr marL="0" indent="0">
              <a:spcBef>
                <a:spcPct val="0"/>
              </a:spcBef>
              <a:buNone/>
            </a:pPr>
            <a:endParaRPr lang="en-GB" altLang="en-US" b="0" dirty="0">
              <a:latin typeface="Arial" panose="020B0604020202020204" pitchFamily="34" charset="0"/>
              <a:ea typeface="MS PGothic" panose="020B0600070205080204" pitchFamily="34" charset="-128"/>
            </a:endParaRPr>
          </a:p>
          <a:p>
            <a:pPr>
              <a:spcBef>
                <a:spcPct val="0"/>
              </a:spcBef>
            </a:pPr>
            <a:r>
              <a:rPr lang="en-GB" altLang="en-US" dirty="0">
                <a:latin typeface="Arial" panose="020B0604020202020204" pitchFamily="34" charset="0"/>
                <a:ea typeface="MS PGothic" panose="020B0600070205080204" pitchFamily="34" charset="-128"/>
              </a:rPr>
              <a:t>C</a:t>
            </a:r>
            <a:r>
              <a:rPr lang="en-GB" altLang="en-US" b="0" dirty="0">
                <a:latin typeface="Arial" panose="020B0604020202020204" pitchFamily="34" charset="0"/>
                <a:ea typeface="MS PGothic" panose="020B0600070205080204" pitchFamily="34" charset="-128"/>
              </a:rPr>
              <a:t>an be compared to a bereavement process where victims go through various stages after each incident and this applies to relatively trivial crimes as well as those viewed as more serious by society.</a:t>
            </a:r>
          </a:p>
          <a:p>
            <a:pPr>
              <a:spcBef>
                <a:spcPct val="0"/>
              </a:spcBef>
            </a:pPr>
            <a:endParaRPr lang="en-GB" altLang="en-US" dirty="0">
              <a:latin typeface="Arial" panose="020B0604020202020204" pitchFamily="34" charset="0"/>
              <a:ea typeface="MS PGothic" panose="020B0600070205080204" pitchFamily="34" charset="-128"/>
            </a:endParaRPr>
          </a:p>
          <a:p>
            <a:pPr>
              <a:spcBef>
                <a:spcPct val="0"/>
              </a:spcBef>
            </a:pPr>
            <a:r>
              <a:rPr lang="en-GB" altLang="en-US" b="0" dirty="0">
                <a:latin typeface="Arial" panose="020B0604020202020204" pitchFamily="34" charset="0"/>
                <a:ea typeface="MS PGothic" panose="020B0600070205080204" pitchFamily="34" charset="-128"/>
              </a:rPr>
              <a:t>Police report that </a:t>
            </a:r>
            <a:r>
              <a:rPr lang="en-GB" altLang="en-US" dirty="0">
                <a:latin typeface="Arial" panose="020B0604020202020204" pitchFamily="34" charset="0"/>
              </a:rPr>
              <a:t>victim’s state its their wish not to become a victim again. Should be police response to help prevent further victimisation.</a:t>
            </a:r>
          </a:p>
          <a:p>
            <a:pPr>
              <a:spcBef>
                <a:spcPct val="0"/>
              </a:spcBef>
            </a:pPr>
            <a:endParaRPr lang="en-US" altLang="en-US" b="0" dirty="0">
              <a:latin typeface="Arial" panose="020B0604020202020204" pitchFamily="34" charset="0"/>
              <a:ea typeface="MS PGothic" panose="020B0600070205080204" pitchFamily="34" charset="-128"/>
            </a:endParaRPr>
          </a:p>
          <a:p>
            <a:pPr marL="0" indent="0">
              <a:buNone/>
            </a:pPr>
            <a:endParaRPr lang="en-GB" dirty="0"/>
          </a:p>
        </p:txBody>
      </p:sp>
    </p:spTree>
    <p:extLst>
      <p:ext uri="{BB962C8B-B14F-4D97-AF65-F5344CB8AC3E}">
        <p14:creationId xmlns:p14="http://schemas.microsoft.com/office/powerpoint/2010/main" val="25941845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368782-B900-44EB-8B64-DB00332DF795}"/>
              </a:ext>
            </a:extLst>
          </p:cNvPr>
          <p:cNvSpPr>
            <a:spLocks noGrp="1"/>
          </p:cNvSpPr>
          <p:nvPr>
            <p:ph type="title"/>
          </p:nvPr>
        </p:nvSpPr>
        <p:spPr>
          <a:xfrm>
            <a:off x="457200" y="274638"/>
            <a:ext cx="8229600" cy="634082"/>
          </a:xfrm>
        </p:spPr>
        <p:txBody>
          <a:bodyPr>
            <a:normAutofit fontScale="90000"/>
          </a:bodyPr>
          <a:lstStyle/>
          <a:p>
            <a:r>
              <a:rPr lang="en-GB" dirty="0"/>
              <a:t/>
            </a:r>
            <a:br>
              <a:rPr lang="en-GB" dirty="0"/>
            </a:br>
            <a:r>
              <a:rPr lang="en-GB" dirty="0"/>
              <a:t>Bedfordshire Police</a:t>
            </a:r>
            <a:br>
              <a:rPr lang="en-GB" dirty="0"/>
            </a:br>
            <a:endParaRPr lang="en-GB" dirty="0"/>
          </a:p>
        </p:txBody>
      </p:sp>
      <p:sp>
        <p:nvSpPr>
          <p:cNvPr id="3" name="Content Placeholder 2">
            <a:extLst>
              <a:ext uri="{FF2B5EF4-FFF2-40B4-BE49-F238E27FC236}">
                <a16:creationId xmlns:a16="http://schemas.microsoft.com/office/drawing/2014/main" xmlns="" id="{BECA84E5-7EA5-4371-9853-458D7DBEBD94}"/>
              </a:ext>
            </a:extLst>
          </p:cNvPr>
          <p:cNvSpPr>
            <a:spLocks noGrp="1"/>
          </p:cNvSpPr>
          <p:nvPr>
            <p:ph idx="1"/>
          </p:nvPr>
        </p:nvSpPr>
        <p:spPr/>
        <p:txBody>
          <a:bodyPr>
            <a:normAutofit/>
          </a:bodyPr>
          <a:lstStyle/>
          <a:p>
            <a:pPr marL="0" indent="0">
              <a:buNone/>
            </a:pPr>
            <a:r>
              <a:rPr lang="en-GB" dirty="0"/>
              <a:t>A person is to be treated as a repeat victim if they perceive themselves to be so or who have been a victim of more than one recorded crime or ASB incident within 12 months.”</a:t>
            </a:r>
          </a:p>
        </p:txBody>
      </p:sp>
    </p:spTree>
    <p:extLst>
      <p:ext uri="{BB962C8B-B14F-4D97-AF65-F5344CB8AC3E}">
        <p14:creationId xmlns:p14="http://schemas.microsoft.com/office/powerpoint/2010/main" val="6391922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a:t>
            </a:r>
            <a:endParaRPr lang="en-GB" dirty="0"/>
          </a:p>
        </p:txBody>
      </p:sp>
      <p:sp>
        <p:nvSpPr>
          <p:cNvPr id="3" name="Content Placeholder 2"/>
          <p:cNvSpPr>
            <a:spLocks noGrp="1"/>
          </p:cNvSpPr>
          <p:nvPr>
            <p:ph idx="1"/>
          </p:nvPr>
        </p:nvSpPr>
        <p:spPr/>
        <p:txBody>
          <a:bodyPr/>
          <a:lstStyle/>
          <a:p>
            <a:r>
              <a:rPr lang="en-GB" sz="2400" dirty="0">
                <a:hlinkClick r:id="rId2"/>
              </a:rPr>
              <a:t>https://</a:t>
            </a:r>
            <a:r>
              <a:rPr lang="en-GB" sz="2400" dirty="0" smtClean="0">
                <a:hlinkClick r:id="rId2"/>
              </a:rPr>
              <a:t>www.ons.gov.uk/peoplepopulationandcommunity/crimeandjustice/methodologies/improvingcrimestatisticsforenglandandwalesprogressupdate</a:t>
            </a:r>
            <a:endParaRPr lang="en-GB" sz="2400" dirty="0" smtClean="0"/>
          </a:p>
          <a:p>
            <a:r>
              <a:rPr lang="en-GB" sz="2400" dirty="0">
                <a:hlinkClick r:id="rId3"/>
              </a:rPr>
              <a:t>https://</a:t>
            </a:r>
            <a:r>
              <a:rPr lang="en-GB" sz="2400" dirty="0" smtClean="0">
                <a:hlinkClick r:id="rId3"/>
              </a:rPr>
              <a:t>journals.sagepub.com/doi/10.1350/ijps.5.3.180.16068</a:t>
            </a:r>
            <a:endParaRPr lang="en-GB" sz="2400" dirty="0" smtClean="0"/>
          </a:p>
          <a:p>
            <a:endParaRPr lang="en-GB" sz="2400" dirty="0"/>
          </a:p>
          <a:p>
            <a:endParaRPr lang="en-GB" dirty="0"/>
          </a:p>
        </p:txBody>
      </p:sp>
    </p:spTree>
    <p:extLst>
      <p:ext uri="{BB962C8B-B14F-4D97-AF65-F5344CB8AC3E}">
        <p14:creationId xmlns:p14="http://schemas.microsoft.com/office/powerpoint/2010/main" val="16752494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&amp; Sources</a:t>
            </a:r>
          </a:p>
        </p:txBody>
      </p:sp>
      <p:sp>
        <p:nvSpPr>
          <p:cNvPr id="3" name="Content Placeholder 2"/>
          <p:cNvSpPr>
            <a:spLocks noGrp="1"/>
          </p:cNvSpPr>
          <p:nvPr>
            <p:ph idx="1"/>
          </p:nvPr>
        </p:nvSpPr>
        <p:spPr/>
        <p:txBody>
          <a:bodyPr>
            <a:normAutofit/>
          </a:bodyPr>
          <a:lstStyle/>
          <a:p>
            <a:r>
              <a:rPr lang="en-GB" sz="1600" dirty="0">
                <a:hlinkClick r:id="rId2"/>
              </a:rPr>
              <a:t>https://assets.publishing.service.gov.uk/government/uploads/system/uploads/attachment_data/file/748598/hate-crime-1718-hosb2018.pdf</a:t>
            </a:r>
            <a:endParaRPr lang="en-GB" sz="1600" dirty="0"/>
          </a:p>
          <a:p>
            <a:r>
              <a:rPr lang="en-GB" sz="1600" dirty="0"/>
              <a:t>https://core.ac.uk/download/pdf/67259.pdf</a:t>
            </a:r>
          </a:p>
          <a:p>
            <a:r>
              <a:rPr lang="en-GB" sz="1600" dirty="0">
                <a:hlinkClick r:id="rId3"/>
              </a:rPr>
              <a:t>https://www.researchgate.net/publication/274312291_Repeat_Victimization_Theories_of</a:t>
            </a:r>
            <a:endParaRPr lang="en-GB" sz="1600" dirty="0"/>
          </a:p>
          <a:p>
            <a:r>
              <a:rPr lang="en-GB" sz="1600" dirty="0">
                <a:hlinkClick r:id="rId4"/>
              </a:rPr>
              <a:t>https://www.ucl.ac.uk/jdibrief/analysis/repeat_victimisation</a:t>
            </a:r>
            <a:endParaRPr lang="en-GB" sz="1600" dirty="0"/>
          </a:p>
          <a:p>
            <a:r>
              <a:rPr lang="en-GB" sz="1600" dirty="0">
                <a:hlinkClick r:id="rId5"/>
              </a:rPr>
              <a:t>https://www.ons.gov.uk/peoplepopulationandcommunity/crimeandjustice/methodologies/improvingcrimestatisticsforenglandandwalesprogressupdate</a:t>
            </a:r>
            <a:endParaRPr lang="en-GB" sz="1600" dirty="0"/>
          </a:p>
          <a:p>
            <a:r>
              <a:rPr lang="en-GB" sz="1600" dirty="0">
                <a:hlinkClick r:id="rId6"/>
              </a:rPr>
              <a:t>https://core.ac.uk/download/pdf/67259.pdf</a:t>
            </a:r>
            <a:endParaRPr lang="en-GB" sz="1600" dirty="0"/>
          </a:p>
          <a:p>
            <a:r>
              <a:rPr lang="en-GB" sz="1600" dirty="0">
                <a:hlinkClick r:id="rId7"/>
              </a:rPr>
              <a:t>https://www.sciencedirect.com/science/article/pii/S0194659505000122</a:t>
            </a:r>
            <a:endParaRPr lang="en-GB" sz="1600" dirty="0"/>
          </a:p>
        </p:txBody>
      </p:sp>
    </p:spTree>
    <p:extLst>
      <p:ext uri="{BB962C8B-B14F-4D97-AF65-F5344CB8AC3E}">
        <p14:creationId xmlns:p14="http://schemas.microsoft.com/office/powerpoint/2010/main" val="5970095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a:hlinkClick r:id="rId2"/>
              </a:rPr>
              <a:t>https://dspace.lboro.ac.uk/dspace-jspui/bitstream/2134/16131/3/2012_Preventing_repeat_victimization2.pdf</a:t>
            </a:r>
            <a:endParaRPr lang="en-GB" dirty="0"/>
          </a:p>
          <a:p>
            <a:r>
              <a:rPr lang="en-GB" dirty="0">
                <a:hlinkClick r:id="rId3"/>
              </a:rPr>
              <a:t>https://www.jstor.org/stable/1147602?seq=1#page_scan_tab_contents</a:t>
            </a:r>
            <a:endParaRPr lang="en-GB" dirty="0"/>
          </a:p>
          <a:p>
            <a:r>
              <a:rPr lang="en-GB" dirty="0">
                <a:hlinkClick r:id="rId4"/>
              </a:rPr>
              <a:t>http://www.excellenceinpolicing.org.uk/wp-content/uploads/2018/09/4-1_Repeat_Victimisation.pdf</a:t>
            </a:r>
            <a:endParaRPr lang="en-GB" dirty="0"/>
          </a:p>
          <a:p>
            <a:r>
              <a:rPr lang="en-GB" dirty="0">
                <a:hlinkClick r:id="rId5"/>
              </a:rPr>
              <a:t>https://assets.publishing.service.gov.uk/government/uploads/system/uploads/attachment_data/file/509831/6.1770_Modern_Crime_Prevention_Strategy_final_WEB_version.pdf</a:t>
            </a:r>
            <a:endParaRPr lang="en-GB" dirty="0"/>
          </a:p>
        </p:txBody>
      </p:sp>
    </p:spTree>
    <p:extLst>
      <p:ext uri="{BB962C8B-B14F-4D97-AF65-F5344CB8AC3E}">
        <p14:creationId xmlns:p14="http://schemas.microsoft.com/office/powerpoint/2010/main" val="37709251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hlinkClick r:id="rId2"/>
              </a:rPr>
              <a:t>https://www.oxfordbibliographies.com/view/document/obo-9780195396607/obo-9780195396607-0119.xml</a:t>
            </a:r>
            <a:endParaRPr lang="en-GB" dirty="0"/>
          </a:p>
          <a:p>
            <a:r>
              <a:rPr lang="en-GB" dirty="0">
                <a:hlinkClick r:id="rId3"/>
              </a:rPr>
              <a:t>http://www.revolving-doors.org.uk/file/2396/download?token=NDNgvDO0</a:t>
            </a:r>
            <a:endParaRPr lang="en-GB" dirty="0"/>
          </a:p>
          <a:p>
            <a:r>
              <a:rPr lang="en-GB" dirty="0">
                <a:hlinkClick r:id="rId4"/>
              </a:rPr>
              <a:t>https://journals.sagepub.com/doi/pdf/10.1350/ijps.5.3.180.16068</a:t>
            </a:r>
            <a:endParaRPr lang="en-GB" dirty="0"/>
          </a:p>
          <a:p>
            <a:r>
              <a:rPr lang="en-GB" dirty="0">
                <a:hlinkClick r:id="rId5"/>
              </a:rPr>
              <a:t>https://journals.sagepub.com/doi/10.1350/ijps.5.3.180.16068</a:t>
            </a:r>
            <a:endParaRPr lang="en-GB" dirty="0"/>
          </a:p>
          <a:p>
            <a:endParaRPr lang="en-GB" dirty="0"/>
          </a:p>
        </p:txBody>
      </p:sp>
    </p:spTree>
    <p:extLst>
      <p:ext uri="{BB962C8B-B14F-4D97-AF65-F5344CB8AC3E}">
        <p14:creationId xmlns:p14="http://schemas.microsoft.com/office/powerpoint/2010/main" val="379566837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INFO" val="&lt;ThreeDShapeInfo&gt;&lt;uuid val=&quot;{1D3D9A34-186F-488C-AD04-C04C541C207D}&quot;/&gt;&lt;isInvalidForFieldText val=&quot;0&quot;/&gt;&lt;Image&gt;&lt;filename val=&quot;C:\DOCUME~1\swp54152\LOCALS~1\Temp\PR\data\asimages\{1D3D9A34-186F-488C-AD04-C04C541C207D}_5.png&quot;/&gt;&lt;left val=&quot;14&quot;/&gt;&lt;top val=&quot;70&quot;/&gt;&lt;width val=&quot;699&quot;/&gt;&lt;height val=&quot;438&quot;/&gt;&lt;hasText val=&quot;1&quot;/&gt;&lt;/Image&gt;&lt;/ThreeDShape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9&quot;/&gt;&lt;lineCharCount val=&quot;16&quot;/&gt;&lt;lineCharCount val=&quot;12&quot;/&gt;&lt;lineCharCount val=&quot;8&quot;/&gt;&lt;lineCharCount val=&quot;19&quot;/&gt;&lt;lineCharCount val=&quot;18&quot;/&gt;&lt;lineCharCount val=&quot;9&quot;/&gt;&lt;/TableIndex&gt;&lt;/ShapeTextInfo&gt;"/>
</p:tagLst>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TotalTime>1073</TotalTime>
  <Words>1985</Words>
  <Application>Microsoft Office PowerPoint</Application>
  <PresentationFormat>On-screen Show (4:3)</PresentationFormat>
  <Paragraphs>239</Paragraphs>
  <Slides>36</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MS PGothic</vt:lpstr>
      <vt:lpstr>MS PGothic</vt:lpstr>
      <vt:lpstr>Arial</vt:lpstr>
      <vt:lpstr>Calibri</vt:lpstr>
      <vt:lpstr>Myriad Pro</vt:lpstr>
      <vt:lpstr>Times New Roman</vt:lpstr>
      <vt:lpstr>Theme1.thmx first page pp</vt:lpstr>
      <vt:lpstr>Repeat Victimisation</vt:lpstr>
      <vt:lpstr>Assignment 2 question</vt:lpstr>
      <vt:lpstr>Repeat Victimisation (RV) </vt:lpstr>
      <vt:lpstr>Repeat victimisation </vt:lpstr>
      <vt:lpstr>PowerPoint Presentation</vt:lpstr>
      <vt:lpstr>Jack &amp; Beanstalk </vt:lpstr>
      <vt:lpstr>What has Jack and the Beanstalk got to do with repeat victimisation?</vt:lpstr>
      <vt:lpstr>How Much Crime</vt:lpstr>
      <vt:lpstr>How Much Crime?</vt:lpstr>
      <vt:lpstr>CSEW</vt:lpstr>
      <vt:lpstr>PowerPoint Presentation</vt:lpstr>
      <vt:lpstr>Crime Figures</vt:lpstr>
      <vt:lpstr>Results</vt:lpstr>
      <vt:lpstr>Results</vt:lpstr>
      <vt:lpstr>PowerPoint Presentation</vt:lpstr>
      <vt:lpstr>True Figures?</vt:lpstr>
      <vt:lpstr>True Figures?</vt:lpstr>
      <vt:lpstr>Racists Acts</vt:lpstr>
      <vt:lpstr>Theft of Home</vt:lpstr>
      <vt:lpstr>Lack of police responses </vt:lpstr>
      <vt:lpstr>Lifestyle Theory </vt:lpstr>
      <vt:lpstr>Lifestyle Theory </vt:lpstr>
      <vt:lpstr>Routine Activities Theory</vt:lpstr>
      <vt:lpstr> Routine Activities Theory </vt:lpstr>
      <vt:lpstr> Deviant Place Theory </vt:lpstr>
      <vt:lpstr>Criticism</vt:lpstr>
      <vt:lpstr>ONS Paper</vt:lpstr>
      <vt:lpstr>ONS Paper</vt:lpstr>
      <vt:lpstr>Criticism </vt:lpstr>
      <vt:lpstr>Centre for Crime &amp; Justice Studies</vt:lpstr>
      <vt:lpstr>The Impact</vt:lpstr>
      <vt:lpstr> Bedfordshire Police </vt:lpstr>
      <vt:lpstr>Reading </vt:lpstr>
      <vt:lpstr>References &amp; Sources</vt:lpstr>
      <vt:lpstr>PowerPoint Presentation</vt:lpstr>
      <vt:lpstr>PowerPoint Presentation</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huw</dc:creator>
  <cp:lastModifiedBy>Jane Thomas</cp:lastModifiedBy>
  <cp:revision>39</cp:revision>
  <dcterms:created xsi:type="dcterms:W3CDTF">2019-10-08T05:09:26Z</dcterms:created>
  <dcterms:modified xsi:type="dcterms:W3CDTF">2019-12-05T11:36:54Z</dcterms:modified>
</cp:coreProperties>
</file>