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30"/>
  </p:notesMasterIdLst>
  <p:sldIdLst>
    <p:sldId id="257" r:id="rId2"/>
    <p:sldId id="258" r:id="rId3"/>
    <p:sldId id="259" r:id="rId4"/>
    <p:sldId id="260" r:id="rId5"/>
    <p:sldId id="261" r:id="rId6"/>
    <p:sldId id="262" r:id="rId7"/>
    <p:sldId id="263" r:id="rId8"/>
    <p:sldId id="264" r:id="rId9"/>
    <p:sldId id="266" r:id="rId10"/>
    <p:sldId id="267" r:id="rId11"/>
    <p:sldId id="269" r:id="rId12"/>
    <p:sldId id="271" r:id="rId13"/>
    <p:sldId id="272" r:id="rId14"/>
    <p:sldId id="277" r:id="rId15"/>
    <p:sldId id="278" r:id="rId16"/>
    <p:sldId id="279" r:id="rId17"/>
    <p:sldId id="280" r:id="rId18"/>
    <p:sldId id="283" r:id="rId19"/>
    <p:sldId id="284" r:id="rId20"/>
    <p:sldId id="285" r:id="rId21"/>
    <p:sldId id="286" r:id="rId22"/>
    <p:sldId id="287" r:id="rId23"/>
    <p:sldId id="288" r:id="rId24"/>
    <p:sldId id="291" r:id="rId25"/>
    <p:sldId id="292" r:id="rId26"/>
    <p:sldId id="293" r:id="rId27"/>
    <p:sldId id="294" r:id="rId28"/>
    <p:sldId id="295" r:id="rId2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96" autoAdjust="0"/>
    <p:restoredTop sz="94660"/>
  </p:normalViewPr>
  <p:slideViewPr>
    <p:cSldViewPr snapToGrid="0">
      <p:cViewPr varScale="1">
        <p:scale>
          <a:sx n="86" d="100"/>
          <a:sy n="86" d="100"/>
        </p:scale>
        <p:origin x="48" y="1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4C6750-BACC-4D18-B29A-993CFD4B5542}" type="datetimeFigureOut">
              <a:rPr lang="en-GB" smtClean="0"/>
              <a:t>20/10/2020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5E6BA59-6C29-466F-9964-15A5EB0A7697}" type="slidenum">
              <a:rPr lang="en-GB" smtClean="0"/>
              <a:t>‹#›</a:t>
            </a:fld>
            <a:endParaRPr lang="en-GB"/>
          </a:p>
        </p:txBody>
      </p:sp>
    </p:spTree>
    <p:extLst>
      <p:ext uri="{BB962C8B-B14F-4D97-AF65-F5344CB8AC3E}">
        <p14:creationId xmlns:p14="http://schemas.microsoft.com/office/powerpoint/2010/main" val="16204301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0688" y="1258888"/>
            <a:ext cx="5956300" cy="3349625"/>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8DA3AAE-E968-46AF-844A-79800C5D4725}" type="slidenum">
              <a:rPr lang="en-US" smtClean="0"/>
              <a:t>1</a:t>
            </a:fld>
            <a:endParaRPr lang="en-US"/>
          </a:p>
        </p:txBody>
      </p:sp>
    </p:spTree>
    <p:extLst>
      <p:ext uri="{BB962C8B-B14F-4D97-AF65-F5344CB8AC3E}">
        <p14:creationId xmlns:p14="http://schemas.microsoft.com/office/powerpoint/2010/main" val="10495564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8DA3AAE-E968-46AF-844A-79800C5D4725}" type="slidenum">
              <a:rPr lang="en-US" smtClean="0"/>
              <a:t>2</a:t>
            </a:fld>
            <a:endParaRPr lang="en-US"/>
          </a:p>
        </p:txBody>
      </p:sp>
    </p:spTree>
    <p:extLst>
      <p:ext uri="{BB962C8B-B14F-4D97-AF65-F5344CB8AC3E}">
        <p14:creationId xmlns:p14="http://schemas.microsoft.com/office/powerpoint/2010/main" val="42695519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8DA3AAE-E968-46AF-844A-79800C5D4725}" type="slidenum">
              <a:rPr lang="en-US" smtClean="0"/>
              <a:t>3</a:t>
            </a:fld>
            <a:endParaRPr lang="en-US"/>
          </a:p>
        </p:txBody>
      </p:sp>
    </p:spTree>
    <p:extLst>
      <p:ext uri="{BB962C8B-B14F-4D97-AF65-F5344CB8AC3E}">
        <p14:creationId xmlns:p14="http://schemas.microsoft.com/office/powerpoint/2010/main" val="25970908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8DA3AAE-E968-46AF-844A-79800C5D4725}" type="slidenum">
              <a:rPr lang="en-US" smtClean="0"/>
              <a:t>4</a:t>
            </a:fld>
            <a:endParaRPr lang="en-US"/>
          </a:p>
        </p:txBody>
      </p:sp>
    </p:spTree>
    <p:extLst>
      <p:ext uri="{BB962C8B-B14F-4D97-AF65-F5344CB8AC3E}">
        <p14:creationId xmlns:p14="http://schemas.microsoft.com/office/powerpoint/2010/main" val="28026303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8DA3AAE-E968-46AF-844A-79800C5D4725}" type="slidenum">
              <a:rPr lang="en-US" smtClean="0"/>
              <a:t>5</a:t>
            </a:fld>
            <a:endParaRPr lang="en-US"/>
          </a:p>
        </p:txBody>
      </p:sp>
    </p:spTree>
    <p:extLst>
      <p:ext uri="{BB962C8B-B14F-4D97-AF65-F5344CB8AC3E}">
        <p14:creationId xmlns:p14="http://schemas.microsoft.com/office/powerpoint/2010/main" val="18499451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8DA3AAE-E968-46AF-844A-79800C5D4725}" type="slidenum">
              <a:rPr lang="en-US" smtClean="0"/>
              <a:t>6</a:t>
            </a:fld>
            <a:endParaRPr lang="en-US"/>
          </a:p>
        </p:txBody>
      </p:sp>
    </p:spTree>
    <p:extLst>
      <p:ext uri="{BB962C8B-B14F-4D97-AF65-F5344CB8AC3E}">
        <p14:creationId xmlns:p14="http://schemas.microsoft.com/office/powerpoint/2010/main" val="22502113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8DA3AAE-E968-46AF-844A-79800C5D4725}" type="slidenum">
              <a:rPr lang="en-US" smtClean="0"/>
              <a:t>7</a:t>
            </a:fld>
            <a:endParaRPr lang="en-US"/>
          </a:p>
        </p:txBody>
      </p:sp>
    </p:spTree>
    <p:extLst>
      <p:ext uri="{BB962C8B-B14F-4D97-AF65-F5344CB8AC3E}">
        <p14:creationId xmlns:p14="http://schemas.microsoft.com/office/powerpoint/2010/main" val="29776279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8DA3AAE-E968-46AF-844A-79800C5D4725}" type="slidenum">
              <a:rPr lang="en-US" smtClean="0"/>
              <a:t>8</a:t>
            </a:fld>
            <a:endParaRPr lang="en-US"/>
          </a:p>
        </p:txBody>
      </p:sp>
    </p:spTree>
    <p:extLst>
      <p:ext uri="{BB962C8B-B14F-4D97-AF65-F5344CB8AC3E}">
        <p14:creationId xmlns:p14="http://schemas.microsoft.com/office/powerpoint/2010/main" val="27342224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8DA3AAE-E968-46AF-844A-79800C5D4725}" type="slidenum">
              <a:rPr lang="en-US" smtClean="0"/>
              <a:t>9</a:t>
            </a:fld>
            <a:endParaRPr lang="en-US"/>
          </a:p>
        </p:txBody>
      </p:sp>
    </p:spTree>
    <p:extLst>
      <p:ext uri="{BB962C8B-B14F-4D97-AF65-F5344CB8AC3E}">
        <p14:creationId xmlns:p14="http://schemas.microsoft.com/office/powerpoint/2010/main" val="318816937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11</a:t>
            </a:fld>
            <a:endParaRPr lang="en-US"/>
          </a:p>
        </p:txBody>
      </p:sp>
    </p:spTree>
    <p:extLst>
      <p:ext uri="{BB962C8B-B14F-4D97-AF65-F5344CB8AC3E}">
        <p14:creationId xmlns:p14="http://schemas.microsoft.com/office/powerpoint/2010/main" val="178887604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12</a:t>
            </a:fld>
            <a:endParaRPr lang="en-US"/>
          </a:p>
        </p:txBody>
      </p:sp>
    </p:spTree>
    <p:extLst>
      <p:ext uri="{BB962C8B-B14F-4D97-AF65-F5344CB8AC3E}">
        <p14:creationId xmlns:p14="http://schemas.microsoft.com/office/powerpoint/2010/main" val="428436127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13</a:t>
            </a:fld>
            <a:endParaRPr lang="en-US"/>
          </a:p>
        </p:txBody>
      </p:sp>
    </p:spTree>
    <p:extLst>
      <p:ext uri="{BB962C8B-B14F-4D97-AF65-F5344CB8AC3E}">
        <p14:creationId xmlns:p14="http://schemas.microsoft.com/office/powerpoint/2010/main" val="145597093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14</a:t>
            </a:fld>
            <a:endParaRPr lang="en-US"/>
          </a:p>
        </p:txBody>
      </p:sp>
    </p:spTree>
    <p:extLst>
      <p:ext uri="{BB962C8B-B14F-4D97-AF65-F5344CB8AC3E}">
        <p14:creationId xmlns:p14="http://schemas.microsoft.com/office/powerpoint/2010/main" val="398148459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15</a:t>
            </a:fld>
            <a:endParaRPr lang="en-US"/>
          </a:p>
        </p:txBody>
      </p:sp>
    </p:spTree>
    <p:extLst>
      <p:ext uri="{BB962C8B-B14F-4D97-AF65-F5344CB8AC3E}">
        <p14:creationId xmlns:p14="http://schemas.microsoft.com/office/powerpoint/2010/main" val="335873551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16</a:t>
            </a:fld>
            <a:endParaRPr lang="en-US"/>
          </a:p>
        </p:txBody>
      </p:sp>
    </p:spTree>
    <p:extLst>
      <p:ext uri="{BB962C8B-B14F-4D97-AF65-F5344CB8AC3E}">
        <p14:creationId xmlns:p14="http://schemas.microsoft.com/office/powerpoint/2010/main" val="153605112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17</a:t>
            </a:fld>
            <a:endParaRPr lang="en-US"/>
          </a:p>
        </p:txBody>
      </p:sp>
    </p:spTree>
    <p:extLst>
      <p:ext uri="{BB962C8B-B14F-4D97-AF65-F5344CB8AC3E}">
        <p14:creationId xmlns:p14="http://schemas.microsoft.com/office/powerpoint/2010/main" val="367895333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18</a:t>
            </a:fld>
            <a:endParaRPr lang="en-US"/>
          </a:p>
        </p:txBody>
      </p:sp>
    </p:spTree>
    <p:extLst>
      <p:ext uri="{BB962C8B-B14F-4D97-AF65-F5344CB8AC3E}">
        <p14:creationId xmlns:p14="http://schemas.microsoft.com/office/powerpoint/2010/main" val="48789733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19</a:t>
            </a:fld>
            <a:endParaRPr lang="en-US"/>
          </a:p>
        </p:txBody>
      </p:sp>
    </p:spTree>
    <p:extLst>
      <p:ext uri="{BB962C8B-B14F-4D97-AF65-F5344CB8AC3E}">
        <p14:creationId xmlns:p14="http://schemas.microsoft.com/office/powerpoint/2010/main" val="36919357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20</a:t>
            </a:fld>
            <a:endParaRPr lang="en-US"/>
          </a:p>
        </p:txBody>
      </p:sp>
    </p:spTree>
    <p:extLst>
      <p:ext uri="{BB962C8B-B14F-4D97-AF65-F5344CB8AC3E}">
        <p14:creationId xmlns:p14="http://schemas.microsoft.com/office/powerpoint/2010/main" val="63791624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21</a:t>
            </a:fld>
            <a:endParaRPr lang="en-US"/>
          </a:p>
        </p:txBody>
      </p:sp>
    </p:spTree>
    <p:extLst>
      <p:ext uri="{BB962C8B-B14F-4D97-AF65-F5344CB8AC3E}">
        <p14:creationId xmlns:p14="http://schemas.microsoft.com/office/powerpoint/2010/main" val="272923080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1E31452-6996-4790-97FD-722805499F29}" type="slidenum">
              <a:rPr lang="en-US" smtClean="0"/>
              <a:t>22</a:t>
            </a:fld>
            <a:endParaRPr lang="en-US"/>
          </a:p>
        </p:txBody>
      </p:sp>
    </p:spTree>
    <p:extLst>
      <p:ext uri="{BB962C8B-B14F-4D97-AF65-F5344CB8AC3E}">
        <p14:creationId xmlns:p14="http://schemas.microsoft.com/office/powerpoint/2010/main" val="122535986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smtClean="0"/>
              <a:t> </a:t>
            </a:r>
            <a:endParaRPr lang="en-GB" b="1" dirty="0"/>
          </a:p>
        </p:txBody>
      </p:sp>
      <p:sp>
        <p:nvSpPr>
          <p:cNvPr id="4" name="Slide Number Placeholder 3"/>
          <p:cNvSpPr>
            <a:spLocks noGrp="1"/>
          </p:cNvSpPr>
          <p:nvPr>
            <p:ph type="sldNum" sz="quarter" idx="10"/>
          </p:nvPr>
        </p:nvSpPr>
        <p:spPr/>
        <p:txBody>
          <a:bodyPr/>
          <a:lstStyle/>
          <a:p>
            <a:fld id="{C1E31452-6996-4790-97FD-722805499F29}" type="slidenum">
              <a:rPr lang="en-US" smtClean="0"/>
              <a:t>23</a:t>
            </a:fld>
            <a:endParaRPr lang="en-US"/>
          </a:p>
        </p:txBody>
      </p:sp>
    </p:spTree>
    <p:extLst>
      <p:ext uri="{BB962C8B-B14F-4D97-AF65-F5344CB8AC3E}">
        <p14:creationId xmlns:p14="http://schemas.microsoft.com/office/powerpoint/2010/main" val="303749987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24</a:t>
            </a:fld>
            <a:endParaRPr lang="en-US"/>
          </a:p>
        </p:txBody>
      </p:sp>
    </p:spTree>
    <p:extLst>
      <p:ext uri="{BB962C8B-B14F-4D97-AF65-F5344CB8AC3E}">
        <p14:creationId xmlns:p14="http://schemas.microsoft.com/office/powerpoint/2010/main" val="63790779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25</a:t>
            </a:fld>
            <a:endParaRPr lang="en-US"/>
          </a:p>
        </p:txBody>
      </p:sp>
    </p:spTree>
    <p:extLst>
      <p:ext uri="{BB962C8B-B14F-4D97-AF65-F5344CB8AC3E}">
        <p14:creationId xmlns:p14="http://schemas.microsoft.com/office/powerpoint/2010/main" val="127082372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26</a:t>
            </a:fld>
            <a:endParaRPr lang="en-US"/>
          </a:p>
        </p:txBody>
      </p:sp>
    </p:spTree>
    <p:extLst>
      <p:ext uri="{BB962C8B-B14F-4D97-AF65-F5344CB8AC3E}">
        <p14:creationId xmlns:p14="http://schemas.microsoft.com/office/powerpoint/2010/main" val="24174347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smtClean="0"/>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10/20/2020</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10/20/2020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10/20/2020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10/20/2020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10/20/2020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10/20/2020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10/20/2020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smtClean="0"/>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10/20/2020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10/20/2020</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10/20/2020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10/20/2020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10/20/2020</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www.google.co.uk/url?sa=i&amp;rct=j&amp;q=&amp;esrc=s&amp;source=imgres&amp;cd=&amp;cad=rja&amp;uact=8&amp;ved=0ahUKEwjZr9uSiLTLAhWFuhQKHQuOCzMQjRwIBw&amp;url=http://www.shutterstock.com/s/man%2Bchopping%2Bwood/search-vectors.html&amp;psig=AFQjCNEkfeVX98nfTqvDdy6cRmFl_x8TNA&amp;ust=1457628687641968" TargetMode="External"/><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2.jpe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cy-GB" noProof="0" dirty="0" smtClean="0"/>
              <a:t>ECYW5002</a:t>
            </a:r>
            <a:endParaRPr lang="cy-GB" noProof="0" dirty="0"/>
          </a:p>
        </p:txBody>
      </p:sp>
      <p:sp>
        <p:nvSpPr>
          <p:cNvPr id="5" name="Subtitle 4"/>
          <p:cNvSpPr>
            <a:spLocks noGrp="1"/>
          </p:cNvSpPr>
          <p:nvPr>
            <p:ph type="subTitle" idx="1"/>
          </p:nvPr>
        </p:nvSpPr>
        <p:spPr>
          <a:xfrm>
            <a:off x="1524000" y="3602038"/>
            <a:ext cx="9144000" cy="2178830"/>
          </a:xfrm>
        </p:spPr>
        <p:txBody>
          <a:bodyPr/>
          <a:lstStyle/>
          <a:p>
            <a:r>
              <a:rPr lang="cy-GB" noProof="0" dirty="0" smtClean="0"/>
              <a:t>5th</a:t>
            </a:r>
            <a:r>
              <a:rPr lang="cy-GB" noProof="0" dirty="0" smtClean="0"/>
              <a:t> </a:t>
            </a:r>
            <a:r>
              <a:rPr lang="cy-GB" noProof="0" dirty="0" err="1" smtClean="0"/>
              <a:t>November</a:t>
            </a:r>
            <a:r>
              <a:rPr lang="cy-GB" noProof="0" dirty="0" smtClean="0"/>
              <a:t> 2020</a:t>
            </a:r>
            <a:endParaRPr lang="cy-GB" noProof="0" dirty="0"/>
          </a:p>
        </p:txBody>
      </p:sp>
    </p:spTree>
    <p:extLst>
      <p:ext uri="{BB962C8B-B14F-4D97-AF65-F5344CB8AC3E}">
        <p14:creationId xmlns:p14="http://schemas.microsoft.com/office/powerpoint/2010/main" val="30548724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cy-GB" noProof="0" dirty="0"/>
          </a:p>
        </p:txBody>
      </p:sp>
      <p:sp>
        <p:nvSpPr>
          <p:cNvPr id="5" name="Content Placeholder 4"/>
          <p:cNvSpPr>
            <a:spLocks noGrp="1"/>
          </p:cNvSpPr>
          <p:nvPr>
            <p:ph sz="half" idx="1"/>
          </p:nvPr>
        </p:nvSpPr>
        <p:spPr>
          <a:xfrm>
            <a:off x="838199" y="1825626"/>
            <a:ext cx="10350731" cy="1800978"/>
          </a:xfrm>
        </p:spPr>
        <p:txBody>
          <a:bodyPr>
            <a:normAutofit/>
          </a:bodyPr>
          <a:lstStyle/>
          <a:p>
            <a:r>
              <a:rPr lang="cy-GB" sz="2000" noProof="0" dirty="0" err="1"/>
              <a:t>Very</a:t>
            </a:r>
            <a:r>
              <a:rPr lang="cy-GB" sz="2000" noProof="0" dirty="0"/>
              <a:t> </a:t>
            </a:r>
            <a:r>
              <a:rPr lang="cy-GB" sz="2000" noProof="0" dirty="0" err="1"/>
              <a:t>often</a:t>
            </a:r>
            <a:r>
              <a:rPr lang="cy-GB" sz="2000" noProof="0" dirty="0"/>
              <a:t> </a:t>
            </a:r>
            <a:r>
              <a:rPr lang="cy-GB" sz="2000" noProof="0" dirty="0" err="1"/>
              <a:t>as</a:t>
            </a:r>
            <a:r>
              <a:rPr lang="cy-GB" sz="2000" noProof="0" dirty="0"/>
              <a:t> </a:t>
            </a:r>
            <a:r>
              <a:rPr lang="cy-GB" sz="2000" noProof="0" dirty="0" err="1"/>
              <a:t>youth</a:t>
            </a:r>
            <a:r>
              <a:rPr lang="cy-GB" sz="2000" noProof="0" dirty="0"/>
              <a:t> </a:t>
            </a:r>
            <a:r>
              <a:rPr lang="cy-GB" sz="2000" noProof="0" dirty="0" err="1"/>
              <a:t>workers</a:t>
            </a:r>
            <a:r>
              <a:rPr lang="cy-GB" sz="2000" noProof="0" dirty="0"/>
              <a:t>, we </a:t>
            </a:r>
            <a:r>
              <a:rPr lang="cy-GB" sz="2000" noProof="0" dirty="0" err="1"/>
              <a:t>are</a:t>
            </a:r>
            <a:r>
              <a:rPr lang="cy-GB" sz="2000" noProof="0" dirty="0"/>
              <a:t> </a:t>
            </a:r>
            <a:r>
              <a:rPr lang="cy-GB" sz="2000" noProof="0" dirty="0" err="1"/>
              <a:t>expected</a:t>
            </a:r>
            <a:r>
              <a:rPr lang="cy-GB" sz="2000" noProof="0" dirty="0"/>
              <a:t> to </a:t>
            </a:r>
            <a:r>
              <a:rPr lang="cy-GB" sz="2000" noProof="0" dirty="0" err="1"/>
              <a:t>work</a:t>
            </a:r>
            <a:r>
              <a:rPr lang="cy-GB" sz="2000" noProof="0" dirty="0"/>
              <a:t> </a:t>
            </a:r>
            <a:r>
              <a:rPr lang="cy-GB" sz="2000" noProof="0" dirty="0" err="1"/>
              <a:t>with</a:t>
            </a:r>
            <a:r>
              <a:rPr lang="cy-GB" sz="2000" noProof="0" dirty="0"/>
              <a:t> </a:t>
            </a:r>
            <a:r>
              <a:rPr lang="cy-GB" sz="2000" noProof="0" dirty="0" err="1"/>
              <a:t>young</a:t>
            </a:r>
            <a:r>
              <a:rPr lang="cy-GB" sz="2000" noProof="0" dirty="0"/>
              <a:t> </a:t>
            </a:r>
            <a:r>
              <a:rPr lang="cy-GB" sz="2000" noProof="0" dirty="0" err="1"/>
              <a:t>people</a:t>
            </a:r>
            <a:r>
              <a:rPr lang="cy-GB" sz="2000" noProof="0" dirty="0"/>
              <a:t> </a:t>
            </a:r>
            <a:r>
              <a:rPr lang="cy-GB" sz="2000" noProof="0" dirty="0" err="1"/>
              <a:t>without</a:t>
            </a:r>
            <a:r>
              <a:rPr lang="cy-GB" sz="2000" noProof="0" dirty="0"/>
              <a:t> </a:t>
            </a:r>
            <a:r>
              <a:rPr lang="cy-GB" sz="2000" noProof="0" dirty="0" err="1"/>
              <a:t>resources</a:t>
            </a:r>
            <a:r>
              <a:rPr lang="cy-GB" sz="2000" noProof="0" dirty="0"/>
              <a:t> </a:t>
            </a:r>
            <a:r>
              <a:rPr lang="cy-GB" sz="2000" noProof="0" dirty="0" err="1"/>
              <a:t>other</a:t>
            </a:r>
            <a:r>
              <a:rPr lang="cy-GB" sz="2000" noProof="0" dirty="0"/>
              <a:t> than </a:t>
            </a:r>
            <a:r>
              <a:rPr lang="cy-GB" sz="2000" noProof="0" dirty="0" err="1"/>
              <a:t>ourselves</a:t>
            </a:r>
            <a:r>
              <a:rPr lang="cy-GB" sz="2000" noProof="0" dirty="0"/>
              <a:t>, </a:t>
            </a:r>
            <a:r>
              <a:rPr lang="cy-GB" sz="2000" noProof="0" dirty="0" err="1"/>
              <a:t>using</a:t>
            </a:r>
            <a:r>
              <a:rPr lang="cy-GB" sz="2000" noProof="0" dirty="0"/>
              <a:t> </a:t>
            </a:r>
            <a:r>
              <a:rPr lang="cy-GB" sz="2000" noProof="0" dirty="0" err="1"/>
              <a:t>our</a:t>
            </a:r>
            <a:r>
              <a:rPr lang="cy-GB" sz="2000" noProof="0" dirty="0"/>
              <a:t> </a:t>
            </a:r>
            <a:r>
              <a:rPr lang="cy-GB" sz="2000" noProof="0" dirty="0" err="1"/>
              <a:t>skills</a:t>
            </a:r>
            <a:r>
              <a:rPr lang="cy-GB" sz="2000" noProof="0" dirty="0"/>
              <a:t> </a:t>
            </a:r>
            <a:r>
              <a:rPr lang="cy-GB" sz="2000" noProof="0" dirty="0" err="1"/>
              <a:t>and</a:t>
            </a:r>
            <a:r>
              <a:rPr lang="cy-GB" sz="2000" noProof="0" dirty="0"/>
              <a:t> </a:t>
            </a:r>
            <a:r>
              <a:rPr lang="cy-GB" sz="2000" noProof="0" dirty="0" err="1"/>
              <a:t>abilities</a:t>
            </a:r>
            <a:r>
              <a:rPr lang="cy-GB" sz="2000" noProof="0" dirty="0"/>
              <a:t> to </a:t>
            </a:r>
            <a:r>
              <a:rPr lang="cy-GB" sz="2000" noProof="0" dirty="0" err="1"/>
              <a:t>form</a:t>
            </a:r>
            <a:r>
              <a:rPr lang="cy-GB" sz="2000" noProof="0" dirty="0"/>
              <a:t> </a:t>
            </a:r>
            <a:r>
              <a:rPr lang="cy-GB" sz="2000" noProof="0" dirty="0" err="1"/>
              <a:t>relationships</a:t>
            </a:r>
            <a:r>
              <a:rPr lang="cy-GB" sz="2000" noProof="0" dirty="0"/>
              <a:t> </a:t>
            </a:r>
            <a:r>
              <a:rPr lang="cy-GB" sz="2000" noProof="0" dirty="0" err="1"/>
              <a:t>with</a:t>
            </a:r>
            <a:r>
              <a:rPr lang="cy-GB" sz="2000" noProof="0" dirty="0"/>
              <a:t> </a:t>
            </a:r>
            <a:r>
              <a:rPr lang="cy-GB" sz="2000" noProof="0" dirty="0" err="1"/>
              <a:t>others</a:t>
            </a:r>
            <a:r>
              <a:rPr lang="cy-GB" sz="2000" noProof="0" dirty="0"/>
              <a:t>.</a:t>
            </a:r>
          </a:p>
          <a:p>
            <a:pPr marL="0" indent="0">
              <a:buNone/>
            </a:pPr>
            <a:endParaRPr lang="cy-GB" noProof="0" dirty="0"/>
          </a:p>
        </p:txBody>
      </p:sp>
      <p:sp>
        <p:nvSpPr>
          <p:cNvPr id="7" name="TextBox 6"/>
          <p:cNvSpPr txBox="1"/>
          <p:nvPr/>
        </p:nvSpPr>
        <p:spPr>
          <a:xfrm>
            <a:off x="716280" y="2949750"/>
            <a:ext cx="10515600" cy="2554545"/>
          </a:xfrm>
          <a:prstGeom prst="rect">
            <a:avLst/>
          </a:prstGeom>
          <a:noFill/>
        </p:spPr>
        <p:txBody>
          <a:bodyPr wrap="square" rtlCol="0">
            <a:spAutoFit/>
          </a:bodyPr>
          <a:lstStyle/>
          <a:p>
            <a:pPr algn="just"/>
            <a:r>
              <a:rPr lang="en-GB" sz="2000" dirty="0"/>
              <a:t>“Through these associations you endeavour to foster opportunities for others that make for human flourishing.  The relationship is voluntary, in that you engage with people who choose to associate with you and work to provide an environment of mutual respect and active involvement.  You are often called to work with people at times of tension and vulnerability.  You often have to work on your own, sometimes in isolated situations.  You are expected to be able to take decisions that are underpinned by the values and aims of the work you are doing and take responsibility for the work done”.  </a:t>
            </a:r>
          </a:p>
          <a:p>
            <a:pPr algn="r"/>
            <a:r>
              <a:rPr lang="en-GB" sz="2000" dirty="0"/>
              <a:t>(Woods, 2006, p. 249)</a:t>
            </a:r>
            <a:endParaRPr lang="en-US" sz="2000" dirty="0"/>
          </a:p>
        </p:txBody>
      </p:sp>
    </p:spTree>
    <p:extLst>
      <p:ext uri="{BB962C8B-B14F-4D97-AF65-F5344CB8AC3E}">
        <p14:creationId xmlns:p14="http://schemas.microsoft.com/office/powerpoint/2010/main" val="41740621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62500" lnSpcReduction="20000"/>
          </a:bodyPr>
          <a:lstStyle/>
          <a:p>
            <a:pPr lvl="0"/>
            <a:r>
              <a:rPr lang="cy-GB" sz="3800" noProof="0" dirty="0" err="1"/>
              <a:t>Schön</a:t>
            </a:r>
            <a:r>
              <a:rPr lang="cy-GB" sz="3800" noProof="0" dirty="0"/>
              <a:t> </a:t>
            </a:r>
            <a:r>
              <a:rPr lang="cy-GB" sz="3800" noProof="0" dirty="0" err="1"/>
              <a:t>describes</a:t>
            </a:r>
            <a:r>
              <a:rPr lang="cy-GB" sz="3800" noProof="0" dirty="0"/>
              <a:t> </a:t>
            </a:r>
            <a:r>
              <a:rPr lang="cy-GB" sz="3800" noProof="0" dirty="0" err="1"/>
              <a:t>these</a:t>
            </a:r>
            <a:r>
              <a:rPr lang="cy-GB" sz="3800" noProof="0" dirty="0"/>
              <a:t> </a:t>
            </a:r>
            <a:r>
              <a:rPr lang="cy-GB" sz="3800" noProof="0" dirty="0" err="1"/>
              <a:t>factors</a:t>
            </a:r>
            <a:r>
              <a:rPr lang="cy-GB" sz="3800" noProof="0" dirty="0"/>
              <a:t> </a:t>
            </a:r>
            <a:r>
              <a:rPr lang="cy-GB" sz="3800" noProof="0" dirty="0" err="1"/>
              <a:t>as</a:t>
            </a:r>
            <a:r>
              <a:rPr lang="cy-GB" sz="3800" noProof="0" dirty="0"/>
              <a:t> </a:t>
            </a:r>
            <a:r>
              <a:rPr lang="cy-GB" sz="3800" noProof="0" dirty="0" err="1"/>
              <a:t>meaning</a:t>
            </a:r>
            <a:r>
              <a:rPr lang="cy-GB" sz="3800" noProof="0" dirty="0"/>
              <a:t> </a:t>
            </a:r>
            <a:r>
              <a:rPr lang="cy-GB" sz="3800" noProof="0" dirty="0" err="1"/>
              <a:t>that</a:t>
            </a:r>
            <a:r>
              <a:rPr lang="cy-GB" sz="3800" noProof="0" dirty="0"/>
              <a:t> </a:t>
            </a:r>
            <a:r>
              <a:rPr lang="cy-GB" sz="3800" noProof="0" dirty="0" err="1"/>
              <a:t>our</a:t>
            </a:r>
            <a:r>
              <a:rPr lang="cy-GB" sz="3800" noProof="0" dirty="0"/>
              <a:t> </a:t>
            </a:r>
            <a:r>
              <a:rPr lang="cy-GB" sz="3800" noProof="0" dirty="0" err="1"/>
              <a:t>work</a:t>
            </a:r>
            <a:r>
              <a:rPr lang="cy-GB" sz="3800" noProof="0" dirty="0"/>
              <a:t> is </a:t>
            </a:r>
            <a:r>
              <a:rPr lang="cy-GB" sz="3800" noProof="0" dirty="0" err="1"/>
              <a:t>often</a:t>
            </a:r>
            <a:r>
              <a:rPr lang="cy-GB" sz="3800" noProof="0" dirty="0"/>
              <a:t> </a:t>
            </a:r>
            <a:r>
              <a:rPr lang="cy-GB" sz="3800" noProof="0" dirty="0" err="1"/>
              <a:t>unique</a:t>
            </a:r>
            <a:r>
              <a:rPr lang="cy-GB" sz="3800" noProof="0" dirty="0"/>
              <a:t>, </a:t>
            </a:r>
            <a:r>
              <a:rPr lang="cy-GB" sz="3800" noProof="0" dirty="0" err="1"/>
              <a:t>complex</a:t>
            </a:r>
            <a:r>
              <a:rPr lang="cy-GB" sz="3800" noProof="0" dirty="0"/>
              <a:t> </a:t>
            </a:r>
            <a:r>
              <a:rPr lang="cy-GB" sz="3800" noProof="0" dirty="0" err="1"/>
              <a:t>and</a:t>
            </a:r>
            <a:r>
              <a:rPr lang="cy-GB" sz="3800" noProof="0" dirty="0"/>
              <a:t> </a:t>
            </a:r>
            <a:r>
              <a:rPr lang="cy-GB" sz="3800" noProof="0" dirty="0" err="1"/>
              <a:t>uncertain</a:t>
            </a:r>
            <a:r>
              <a:rPr lang="cy-GB" sz="3800" noProof="0" dirty="0"/>
              <a:t> (</a:t>
            </a:r>
            <a:r>
              <a:rPr lang="cy-GB" sz="3800" noProof="0" dirty="0" err="1"/>
              <a:t>Schön</a:t>
            </a:r>
            <a:r>
              <a:rPr lang="cy-GB" sz="3800" noProof="0" dirty="0"/>
              <a:t> 1982, p. 39 </a:t>
            </a:r>
            <a:r>
              <a:rPr lang="cy-GB" sz="3800" i="1" noProof="0" dirty="0" err="1"/>
              <a:t>cited</a:t>
            </a:r>
            <a:r>
              <a:rPr lang="cy-GB" sz="3800" i="1" noProof="0" dirty="0"/>
              <a:t> </a:t>
            </a:r>
            <a:r>
              <a:rPr lang="cy-GB" sz="3800" i="1" noProof="0" dirty="0" err="1"/>
              <a:t>in</a:t>
            </a:r>
            <a:r>
              <a:rPr lang="cy-GB" sz="3800" i="1" noProof="0" dirty="0"/>
              <a:t> </a:t>
            </a:r>
            <a:r>
              <a:rPr lang="cy-GB" sz="3800" noProof="0" dirty="0"/>
              <a:t>Woods, 2006, p. 249).</a:t>
            </a:r>
          </a:p>
          <a:p>
            <a:pPr lvl="0"/>
            <a:r>
              <a:rPr lang="cy-GB" sz="3800" noProof="0" dirty="0" err="1"/>
              <a:t>Due</a:t>
            </a:r>
            <a:r>
              <a:rPr lang="cy-GB" sz="3800" noProof="0" dirty="0"/>
              <a:t> to the </a:t>
            </a:r>
            <a:r>
              <a:rPr lang="cy-GB" sz="3800" noProof="0" dirty="0" err="1"/>
              <a:t>fact</a:t>
            </a:r>
            <a:r>
              <a:rPr lang="cy-GB" sz="3800" noProof="0" dirty="0"/>
              <a:t> </a:t>
            </a:r>
            <a:r>
              <a:rPr lang="cy-GB" sz="3800" noProof="0" dirty="0" err="1"/>
              <a:t>that</a:t>
            </a:r>
            <a:r>
              <a:rPr lang="cy-GB" sz="3800" noProof="0" dirty="0"/>
              <a:t> </a:t>
            </a:r>
            <a:r>
              <a:rPr lang="cy-GB" sz="3800" noProof="0" dirty="0" err="1"/>
              <a:t>our</a:t>
            </a:r>
            <a:r>
              <a:rPr lang="cy-GB" sz="3800" noProof="0" dirty="0"/>
              <a:t> </a:t>
            </a:r>
            <a:r>
              <a:rPr lang="cy-GB" sz="3800" noProof="0" dirty="0" err="1"/>
              <a:t>work</a:t>
            </a:r>
            <a:r>
              <a:rPr lang="cy-GB" sz="3800" noProof="0" dirty="0"/>
              <a:t> can be </a:t>
            </a:r>
            <a:r>
              <a:rPr lang="cy-GB" sz="3800" noProof="0" dirty="0" err="1"/>
              <a:t>complex</a:t>
            </a:r>
            <a:r>
              <a:rPr lang="cy-GB" sz="3800" noProof="0" dirty="0"/>
              <a:t>, </a:t>
            </a:r>
            <a:r>
              <a:rPr lang="cy-GB" sz="3800" noProof="0" dirty="0" err="1"/>
              <a:t>there</a:t>
            </a:r>
            <a:r>
              <a:rPr lang="cy-GB" sz="3800" noProof="0" dirty="0"/>
              <a:t> </a:t>
            </a:r>
            <a:r>
              <a:rPr lang="cy-GB" sz="3800" noProof="0" dirty="0" err="1"/>
              <a:t>may</a:t>
            </a:r>
            <a:r>
              <a:rPr lang="cy-GB" sz="3800" noProof="0" dirty="0"/>
              <a:t> not </a:t>
            </a:r>
            <a:r>
              <a:rPr lang="cy-GB" sz="3800" noProof="0" dirty="0" err="1"/>
              <a:t>always</a:t>
            </a:r>
            <a:r>
              <a:rPr lang="cy-GB" sz="3800" noProof="0" dirty="0"/>
              <a:t> be </a:t>
            </a:r>
            <a:r>
              <a:rPr lang="cy-GB" sz="3800" noProof="0" dirty="0" err="1"/>
              <a:t>obvious</a:t>
            </a:r>
            <a:r>
              <a:rPr lang="cy-GB" sz="3800" noProof="0" dirty="0"/>
              <a:t> </a:t>
            </a:r>
            <a:r>
              <a:rPr lang="cy-GB" sz="3800" noProof="0" dirty="0" err="1"/>
              <a:t>solutions</a:t>
            </a:r>
            <a:r>
              <a:rPr lang="cy-GB" sz="3800" noProof="0" dirty="0"/>
              <a:t> to </a:t>
            </a:r>
            <a:r>
              <a:rPr lang="cy-GB" sz="3800" noProof="0" dirty="0" err="1"/>
              <a:t>problems</a:t>
            </a:r>
            <a:r>
              <a:rPr lang="cy-GB" sz="3800" noProof="0" dirty="0"/>
              <a:t>, </a:t>
            </a:r>
            <a:r>
              <a:rPr lang="cy-GB" sz="3800" noProof="0" dirty="0" err="1"/>
              <a:t>and</a:t>
            </a:r>
            <a:r>
              <a:rPr lang="cy-GB" sz="3800" noProof="0" dirty="0"/>
              <a:t> “</a:t>
            </a:r>
            <a:r>
              <a:rPr lang="cy-GB" sz="3800" noProof="0" dirty="0" err="1"/>
              <a:t>there</a:t>
            </a:r>
            <a:r>
              <a:rPr lang="cy-GB" sz="3800" noProof="0" dirty="0"/>
              <a:t> is not </a:t>
            </a:r>
            <a:r>
              <a:rPr lang="cy-GB" sz="3800" noProof="0" dirty="0" err="1"/>
              <a:t>always</a:t>
            </a:r>
            <a:r>
              <a:rPr lang="cy-GB" sz="3800" noProof="0" dirty="0"/>
              <a:t> </a:t>
            </a:r>
            <a:r>
              <a:rPr lang="cy-GB" sz="3800" noProof="0" dirty="0" err="1"/>
              <a:t>an</a:t>
            </a:r>
            <a:r>
              <a:rPr lang="cy-GB" sz="3800" noProof="0" dirty="0"/>
              <a:t> </a:t>
            </a:r>
            <a:r>
              <a:rPr lang="cy-GB" sz="3800" noProof="0" dirty="0" err="1"/>
              <a:t>opportunity</a:t>
            </a:r>
            <a:r>
              <a:rPr lang="cy-GB" sz="3800" noProof="0" dirty="0"/>
              <a:t> </a:t>
            </a:r>
            <a:r>
              <a:rPr lang="cy-GB" sz="3800" noProof="0" dirty="0" err="1"/>
              <a:t>for</a:t>
            </a:r>
            <a:r>
              <a:rPr lang="cy-GB" sz="3800" noProof="0" dirty="0"/>
              <a:t> </a:t>
            </a:r>
            <a:r>
              <a:rPr lang="cy-GB" sz="3800" noProof="0" dirty="0" err="1"/>
              <a:t>you</a:t>
            </a:r>
            <a:r>
              <a:rPr lang="cy-GB" sz="3800" noProof="0" dirty="0"/>
              <a:t> to go </a:t>
            </a:r>
            <a:r>
              <a:rPr lang="cy-GB" sz="3800" noProof="0" dirty="0" err="1"/>
              <a:t>away</a:t>
            </a:r>
            <a:r>
              <a:rPr lang="cy-GB" sz="3800" noProof="0" dirty="0"/>
              <a:t> </a:t>
            </a:r>
            <a:r>
              <a:rPr lang="cy-GB" sz="3800" noProof="0" dirty="0" err="1"/>
              <a:t>and</a:t>
            </a:r>
            <a:r>
              <a:rPr lang="cy-GB" sz="3800" noProof="0" dirty="0"/>
              <a:t> </a:t>
            </a:r>
            <a:r>
              <a:rPr lang="cy-GB" sz="3800" noProof="0" dirty="0" err="1"/>
              <a:t>think</a:t>
            </a:r>
            <a:r>
              <a:rPr lang="cy-GB" sz="3800" noProof="0" dirty="0"/>
              <a:t> </a:t>
            </a:r>
            <a:r>
              <a:rPr lang="cy-GB" sz="3800" noProof="0" dirty="0" err="1"/>
              <a:t>about</a:t>
            </a:r>
            <a:r>
              <a:rPr lang="cy-GB" sz="3800" noProof="0" dirty="0"/>
              <a:t> </a:t>
            </a:r>
            <a:r>
              <a:rPr lang="cy-GB" sz="3800" noProof="0" dirty="0" err="1"/>
              <a:t>what</a:t>
            </a:r>
            <a:r>
              <a:rPr lang="cy-GB" sz="3800" noProof="0" dirty="0"/>
              <a:t> to do” (Woods, 2006, p. 249).</a:t>
            </a:r>
          </a:p>
          <a:p>
            <a:r>
              <a:rPr lang="cy-GB" sz="3800" noProof="0" dirty="0" err="1"/>
              <a:t>This</a:t>
            </a:r>
            <a:r>
              <a:rPr lang="cy-GB" sz="3800" noProof="0" dirty="0"/>
              <a:t> is </a:t>
            </a:r>
            <a:r>
              <a:rPr lang="cy-GB" sz="3800" noProof="0" dirty="0" err="1"/>
              <a:t>where</a:t>
            </a:r>
            <a:r>
              <a:rPr lang="cy-GB" sz="3800" noProof="0" dirty="0"/>
              <a:t> </a:t>
            </a:r>
            <a:r>
              <a:rPr lang="cy-GB" sz="3800" noProof="0" dirty="0" err="1"/>
              <a:t>reflecting</a:t>
            </a:r>
            <a:r>
              <a:rPr lang="cy-GB" sz="3800" noProof="0" dirty="0"/>
              <a:t> </a:t>
            </a:r>
            <a:r>
              <a:rPr lang="cy-GB" sz="3800" noProof="0" dirty="0" err="1"/>
              <a:t>in</a:t>
            </a:r>
            <a:r>
              <a:rPr lang="cy-GB" sz="3800" noProof="0" dirty="0"/>
              <a:t> action </a:t>
            </a:r>
            <a:r>
              <a:rPr lang="cy-GB" sz="3800" noProof="0" dirty="0" err="1"/>
              <a:t>takes</a:t>
            </a:r>
            <a:r>
              <a:rPr lang="cy-GB" sz="3800" noProof="0" dirty="0"/>
              <a:t> </a:t>
            </a:r>
            <a:r>
              <a:rPr lang="cy-GB" sz="3800" noProof="0" dirty="0" err="1"/>
              <a:t>place</a:t>
            </a:r>
            <a:r>
              <a:rPr lang="cy-GB" sz="3800" noProof="0" dirty="0"/>
              <a:t>, “</a:t>
            </a:r>
            <a:r>
              <a:rPr lang="cy-GB" sz="3800" noProof="0" dirty="0" err="1"/>
              <a:t>where</a:t>
            </a:r>
            <a:r>
              <a:rPr lang="cy-GB" sz="3800" noProof="0" dirty="0"/>
              <a:t> </a:t>
            </a:r>
            <a:r>
              <a:rPr lang="cy-GB" sz="3800" noProof="0" dirty="0" err="1"/>
              <a:t>you</a:t>
            </a:r>
            <a:r>
              <a:rPr lang="cy-GB" sz="3800" noProof="0" dirty="0"/>
              <a:t> </a:t>
            </a:r>
            <a:r>
              <a:rPr lang="cy-GB" sz="3800" noProof="0" dirty="0" err="1"/>
              <a:t>reflect</a:t>
            </a:r>
            <a:r>
              <a:rPr lang="cy-GB" sz="3800" noProof="0" dirty="0"/>
              <a:t> </a:t>
            </a:r>
            <a:r>
              <a:rPr lang="cy-GB" sz="3800" noProof="0" dirty="0" err="1"/>
              <a:t>on</a:t>
            </a:r>
            <a:r>
              <a:rPr lang="cy-GB" sz="3800" noProof="0" dirty="0"/>
              <a:t> </a:t>
            </a:r>
            <a:r>
              <a:rPr lang="cy-GB" sz="3800" noProof="0" dirty="0" err="1"/>
              <a:t>what</a:t>
            </a:r>
            <a:r>
              <a:rPr lang="cy-GB" sz="3800" noProof="0" dirty="0"/>
              <a:t> is </a:t>
            </a:r>
            <a:r>
              <a:rPr lang="cy-GB" sz="3800" noProof="0" dirty="0" err="1"/>
              <a:t>being</a:t>
            </a:r>
            <a:r>
              <a:rPr lang="cy-GB" sz="3800" noProof="0" dirty="0"/>
              <a:t> </a:t>
            </a:r>
            <a:r>
              <a:rPr lang="cy-GB" sz="3800" noProof="0" dirty="0" err="1"/>
              <a:t>said</a:t>
            </a:r>
            <a:r>
              <a:rPr lang="cy-GB" sz="3800" noProof="0" dirty="0"/>
              <a:t>, </a:t>
            </a:r>
            <a:r>
              <a:rPr lang="cy-GB" sz="3800" noProof="0" dirty="0" err="1"/>
              <a:t>and</a:t>
            </a:r>
            <a:r>
              <a:rPr lang="cy-GB" sz="3800" noProof="0" dirty="0"/>
              <a:t> </a:t>
            </a:r>
            <a:r>
              <a:rPr lang="cy-GB" sz="3800" noProof="0" dirty="0" err="1"/>
              <a:t>think</a:t>
            </a:r>
            <a:r>
              <a:rPr lang="cy-GB" sz="3800" noProof="0" dirty="0"/>
              <a:t>, </a:t>
            </a:r>
            <a:r>
              <a:rPr lang="cy-GB" sz="3800" noProof="0" dirty="0" err="1"/>
              <a:t>on</a:t>
            </a:r>
            <a:r>
              <a:rPr lang="cy-GB" sz="3800" noProof="0" dirty="0"/>
              <a:t> the </a:t>
            </a:r>
            <a:r>
              <a:rPr lang="cy-GB" sz="3800" noProof="0" dirty="0" err="1"/>
              <a:t>spot</a:t>
            </a:r>
            <a:r>
              <a:rPr lang="cy-GB" sz="3800" noProof="0" dirty="0"/>
              <a:t>, </a:t>
            </a:r>
            <a:r>
              <a:rPr lang="cy-GB" sz="3800" noProof="0" dirty="0" err="1"/>
              <a:t>about</a:t>
            </a:r>
            <a:r>
              <a:rPr lang="cy-GB" sz="3800" noProof="0" dirty="0"/>
              <a:t> </a:t>
            </a:r>
            <a:r>
              <a:rPr lang="cy-GB" sz="3800" noProof="0" dirty="0" err="1"/>
              <a:t>how</a:t>
            </a:r>
            <a:r>
              <a:rPr lang="cy-GB" sz="3800" noProof="0" dirty="0"/>
              <a:t> </a:t>
            </a:r>
            <a:r>
              <a:rPr lang="cy-GB" sz="3800" noProof="0" dirty="0" err="1"/>
              <a:t>you</a:t>
            </a:r>
            <a:r>
              <a:rPr lang="cy-GB" sz="3800" noProof="0" dirty="0"/>
              <a:t> </a:t>
            </a:r>
            <a:r>
              <a:rPr lang="cy-GB" sz="3800" noProof="0" dirty="0" err="1"/>
              <a:t>might</a:t>
            </a:r>
            <a:r>
              <a:rPr lang="cy-GB" sz="3800" noProof="0" dirty="0"/>
              <a:t> </a:t>
            </a:r>
            <a:r>
              <a:rPr lang="cy-GB" sz="3800" noProof="0" dirty="0" err="1"/>
              <a:t>respond</a:t>
            </a:r>
            <a:r>
              <a:rPr lang="cy-GB" sz="3800" noProof="0" dirty="0"/>
              <a:t>” (Woods, 2006, p. 249).</a:t>
            </a:r>
          </a:p>
          <a:p>
            <a:pPr lvl="0"/>
            <a:endParaRPr lang="cy-GB" noProof="0" dirty="0"/>
          </a:p>
          <a:p>
            <a:endParaRPr lang="cy-GB" noProof="0" dirty="0"/>
          </a:p>
          <a:p>
            <a:pPr lvl="0"/>
            <a:endParaRPr lang="cy-GB" noProof="0" dirty="0"/>
          </a:p>
          <a:p>
            <a:endParaRPr lang="cy-GB" noProof="0" dirty="0"/>
          </a:p>
        </p:txBody>
      </p:sp>
    </p:spTree>
    <p:extLst>
      <p:ext uri="{BB962C8B-B14F-4D97-AF65-F5344CB8AC3E}">
        <p14:creationId xmlns:p14="http://schemas.microsoft.com/office/powerpoint/2010/main" val="36121136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cy-GB" noProof="0" dirty="0" err="1"/>
              <a:t>However</a:t>
            </a:r>
            <a:r>
              <a:rPr lang="cy-GB" noProof="0" dirty="0"/>
              <a:t>, </a:t>
            </a:r>
            <a:r>
              <a:rPr lang="cy-GB" noProof="0" dirty="0" err="1"/>
              <a:t>there</a:t>
            </a:r>
            <a:r>
              <a:rPr lang="cy-GB" noProof="0" dirty="0"/>
              <a:t> </a:t>
            </a:r>
            <a:r>
              <a:rPr lang="cy-GB" noProof="0" dirty="0" err="1"/>
              <a:t>may</a:t>
            </a:r>
            <a:r>
              <a:rPr lang="cy-GB" noProof="0" dirty="0"/>
              <a:t> be </a:t>
            </a:r>
            <a:r>
              <a:rPr lang="cy-GB" noProof="0" dirty="0" err="1"/>
              <a:t>times</a:t>
            </a:r>
            <a:r>
              <a:rPr lang="cy-GB" noProof="0" dirty="0"/>
              <a:t> </a:t>
            </a:r>
            <a:r>
              <a:rPr lang="cy-GB" noProof="0" dirty="0" err="1"/>
              <a:t>when</a:t>
            </a:r>
            <a:r>
              <a:rPr lang="cy-GB" noProof="0" dirty="0"/>
              <a:t> </a:t>
            </a:r>
            <a:r>
              <a:rPr lang="cy-GB" noProof="0" dirty="0" err="1"/>
              <a:t>it</a:t>
            </a:r>
            <a:r>
              <a:rPr lang="cy-GB" noProof="0" dirty="0"/>
              <a:t> </a:t>
            </a:r>
            <a:r>
              <a:rPr lang="cy-GB" noProof="0" dirty="0" err="1"/>
              <a:t>may</a:t>
            </a:r>
            <a:r>
              <a:rPr lang="cy-GB" noProof="0" dirty="0"/>
              <a:t> not be </a:t>
            </a:r>
            <a:r>
              <a:rPr lang="cy-GB" noProof="0" dirty="0" err="1"/>
              <a:t>easy</a:t>
            </a:r>
            <a:r>
              <a:rPr lang="cy-GB" noProof="0" dirty="0"/>
              <a:t> to </a:t>
            </a:r>
            <a:r>
              <a:rPr lang="cy-GB" noProof="0" dirty="0" err="1"/>
              <a:t>recognise</a:t>
            </a:r>
            <a:r>
              <a:rPr lang="cy-GB" noProof="0" dirty="0"/>
              <a:t> </a:t>
            </a:r>
            <a:r>
              <a:rPr lang="cy-GB" noProof="0" dirty="0" err="1"/>
              <a:t>what</a:t>
            </a:r>
            <a:r>
              <a:rPr lang="cy-GB" noProof="0" dirty="0"/>
              <a:t> </a:t>
            </a:r>
            <a:r>
              <a:rPr lang="cy-GB" noProof="0" dirty="0" err="1"/>
              <a:t>it</a:t>
            </a:r>
            <a:r>
              <a:rPr lang="cy-GB" noProof="0" dirty="0"/>
              <a:t> </a:t>
            </a:r>
            <a:r>
              <a:rPr lang="cy-GB" noProof="0" dirty="0" err="1"/>
              <a:t>happening</a:t>
            </a:r>
            <a:r>
              <a:rPr lang="cy-GB" noProof="0" dirty="0"/>
              <a:t>, </a:t>
            </a:r>
            <a:r>
              <a:rPr lang="cy-GB" noProof="0" dirty="0" err="1"/>
              <a:t>and</a:t>
            </a:r>
            <a:r>
              <a:rPr lang="cy-GB" noProof="0" dirty="0"/>
              <a:t> </a:t>
            </a:r>
            <a:r>
              <a:rPr lang="cy-GB" noProof="0" dirty="0" err="1"/>
              <a:t>it</a:t>
            </a:r>
            <a:r>
              <a:rPr lang="cy-GB" noProof="0" dirty="0"/>
              <a:t> </a:t>
            </a:r>
            <a:r>
              <a:rPr lang="cy-GB" noProof="0" dirty="0" err="1"/>
              <a:t>may</a:t>
            </a:r>
            <a:r>
              <a:rPr lang="cy-GB" noProof="0" dirty="0"/>
              <a:t> not be </a:t>
            </a:r>
            <a:r>
              <a:rPr lang="cy-GB" noProof="0" dirty="0" err="1"/>
              <a:t>easy</a:t>
            </a:r>
            <a:r>
              <a:rPr lang="cy-GB" noProof="0" dirty="0"/>
              <a:t> to </a:t>
            </a:r>
            <a:r>
              <a:rPr lang="cy-GB" noProof="0" dirty="0" err="1"/>
              <a:t>find</a:t>
            </a:r>
            <a:r>
              <a:rPr lang="cy-GB" noProof="0" dirty="0"/>
              <a:t> the </a:t>
            </a:r>
            <a:r>
              <a:rPr lang="cy-GB" noProof="0" dirty="0" err="1"/>
              <a:t>right</a:t>
            </a:r>
            <a:r>
              <a:rPr lang="cy-GB" noProof="0" dirty="0"/>
              <a:t> </a:t>
            </a:r>
            <a:r>
              <a:rPr lang="cy-GB" noProof="0" dirty="0" err="1"/>
              <a:t>solution</a:t>
            </a:r>
            <a:r>
              <a:rPr lang="cy-GB" noProof="0" dirty="0"/>
              <a:t>.</a:t>
            </a:r>
          </a:p>
          <a:p>
            <a:r>
              <a:rPr lang="cy-GB" noProof="0" dirty="0" err="1"/>
              <a:t>Supervision</a:t>
            </a:r>
            <a:r>
              <a:rPr lang="cy-GB" noProof="0" dirty="0"/>
              <a:t> is the </a:t>
            </a:r>
            <a:r>
              <a:rPr lang="cy-GB" noProof="0" dirty="0" err="1"/>
              <a:t>platform</a:t>
            </a:r>
            <a:r>
              <a:rPr lang="cy-GB" noProof="0" dirty="0"/>
              <a:t> to </a:t>
            </a:r>
            <a:r>
              <a:rPr lang="cy-GB" noProof="0" dirty="0" err="1"/>
              <a:t>discuss</a:t>
            </a:r>
            <a:r>
              <a:rPr lang="cy-GB" noProof="0" dirty="0"/>
              <a:t> </a:t>
            </a:r>
            <a:r>
              <a:rPr lang="cy-GB" noProof="0" dirty="0" err="1"/>
              <a:t>situations</a:t>
            </a:r>
            <a:r>
              <a:rPr lang="cy-GB" noProof="0" dirty="0"/>
              <a:t> </a:t>
            </a:r>
            <a:r>
              <a:rPr lang="cy-GB" noProof="0" dirty="0" err="1"/>
              <a:t>like</a:t>
            </a:r>
            <a:r>
              <a:rPr lang="cy-GB" noProof="0" dirty="0"/>
              <a:t> </a:t>
            </a:r>
            <a:r>
              <a:rPr lang="cy-GB" noProof="0" dirty="0" err="1"/>
              <a:t>these</a:t>
            </a:r>
            <a:r>
              <a:rPr lang="cy-GB" noProof="0" dirty="0"/>
              <a:t>.</a:t>
            </a:r>
          </a:p>
          <a:p>
            <a:pPr marL="0" indent="0">
              <a:buNone/>
            </a:pPr>
            <a:endParaRPr lang="cy-GB" noProof="0" dirty="0"/>
          </a:p>
        </p:txBody>
      </p:sp>
    </p:spTree>
    <p:extLst>
      <p:ext uri="{BB962C8B-B14F-4D97-AF65-F5344CB8AC3E}">
        <p14:creationId xmlns:p14="http://schemas.microsoft.com/office/powerpoint/2010/main" val="35109419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http://thumb101.shutterstock.com/display_pic_with_logo/929926/375120913/stock-vector-a-man-with-an-ax-chopping-trees-375120913.jpg">
            <a:hlinkClick r:id="rId3"/>
          </p:cNvPr>
          <p:cNvPicPr/>
          <p:nvPr/>
        </p:nvPicPr>
        <p:blipFill>
          <a:blip r:embed="rId4">
            <a:extLst>
              <a:ext uri="{28A0092B-C50C-407E-A947-70E740481C1C}">
                <a14:useLocalDpi xmlns:a14="http://schemas.microsoft.com/office/drawing/2010/main" val="0"/>
              </a:ext>
            </a:extLst>
          </a:blip>
          <a:srcRect/>
          <a:stretch>
            <a:fillRect/>
          </a:stretch>
        </p:blipFill>
        <p:spPr bwMode="auto">
          <a:xfrm>
            <a:off x="3071107" y="779669"/>
            <a:ext cx="5455404" cy="5252525"/>
          </a:xfrm>
          <a:prstGeom prst="rect">
            <a:avLst/>
          </a:prstGeom>
          <a:noFill/>
          <a:ln>
            <a:noFill/>
          </a:ln>
        </p:spPr>
      </p:pic>
      <p:sp>
        <p:nvSpPr>
          <p:cNvPr id="8" name="Title 7"/>
          <p:cNvSpPr>
            <a:spLocks noGrp="1"/>
          </p:cNvSpPr>
          <p:nvPr>
            <p:ph type="title" idx="4294967295"/>
          </p:nvPr>
        </p:nvSpPr>
        <p:spPr>
          <a:xfrm>
            <a:off x="415637" y="128068"/>
            <a:ext cx="12192000" cy="963670"/>
          </a:xfrm>
        </p:spPr>
        <p:txBody>
          <a:bodyPr>
            <a:noAutofit/>
          </a:bodyPr>
          <a:lstStyle/>
          <a:p>
            <a:r>
              <a:rPr lang="en-GB" b="1" dirty="0"/>
              <a:t>Importance of reflection and supervision</a:t>
            </a:r>
            <a:r>
              <a:rPr lang="en-GB" sz="4800" b="1" dirty="0"/>
              <a:t/>
            </a:r>
            <a:br>
              <a:rPr lang="en-GB" sz="4800" b="1" dirty="0"/>
            </a:br>
            <a:endParaRPr lang="en-US" sz="4800" b="1" dirty="0"/>
          </a:p>
        </p:txBody>
      </p:sp>
    </p:spTree>
    <p:extLst>
      <p:ext uri="{BB962C8B-B14F-4D97-AF65-F5344CB8AC3E}">
        <p14:creationId xmlns:p14="http://schemas.microsoft.com/office/powerpoint/2010/main" val="27574252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a:p>
        </p:txBody>
      </p:sp>
      <p:sp>
        <p:nvSpPr>
          <p:cNvPr id="3" name="Content Placeholder 2"/>
          <p:cNvSpPr>
            <a:spLocks noGrp="1"/>
          </p:cNvSpPr>
          <p:nvPr>
            <p:ph idx="1"/>
          </p:nvPr>
        </p:nvSpPr>
        <p:spPr>
          <a:xfrm>
            <a:off x="1451579" y="1976939"/>
            <a:ext cx="9603275" cy="4085810"/>
          </a:xfrm>
        </p:spPr>
        <p:txBody>
          <a:bodyPr>
            <a:noAutofit/>
          </a:bodyPr>
          <a:lstStyle/>
          <a:p>
            <a:pPr marL="0" indent="0">
              <a:buNone/>
            </a:pPr>
            <a:r>
              <a:rPr lang="cy-GB" sz="2200" noProof="0" dirty="0"/>
              <a:t>Morrison (2001, p. 16) identifies 10 core statements relating to </a:t>
            </a:r>
            <a:r>
              <a:rPr lang="cy-GB" sz="2200" noProof="0" dirty="0" err="1"/>
              <a:t>supervision</a:t>
            </a:r>
            <a:r>
              <a:rPr lang="cy-GB" sz="2200" noProof="0" dirty="0" smtClean="0"/>
              <a:t>:</a:t>
            </a:r>
            <a:endParaRPr lang="cy-GB" sz="1100" noProof="0" dirty="0"/>
          </a:p>
          <a:p>
            <a:pPr marL="514350" indent="-514350">
              <a:buFont typeface="+mj-lt"/>
              <a:buAutoNum type="arabicPeriod"/>
            </a:pPr>
            <a:r>
              <a:rPr lang="cy-GB" sz="1850" noProof="0" dirty="0"/>
              <a:t>Supervision is the key to effective management of performance and practice.</a:t>
            </a:r>
          </a:p>
          <a:p>
            <a:pPr marL="514350" indent="-514350">
              <a:buFont typeface="+mj-lt"/>
              <a:buAutoNum type="arabicPeriod"/>
            </a:pPr>
            <a:r>
              <a:rPr lang="cy-GB" sz="1850" noProof="0" dirty="0"/>
              <a:t>There are four key stakeholders to supervision: users, staff, the agency, and multi-disciplinary working.</a:t>
            </a:r>
          </a:p>
          <a:p>
            <a:pPr marL="514350" indent="-514350">
              <a:buFont typeface="+mj-lt"/>
              <a:buAutoNum type="arabicPeriod"/>
            </a:pPr>
            <a:r>
              <a:rPr lang="cy-GB" sz="1850" noProof="0" dirty="0"/>
              <a:t>The quality of supervision has a direct bearing on the quality of services and outcomes for user.</a:t>
            </a:r>
          </a:p>
          <a:p>
            <a:pPr marL="514350" indent="-514350">
              <a:buFont typeface="+mj-lt"/>
              <a:buAutoNum type="arabicPeriod"/>
            </a:pPr>
            <a:r>
              <a:rPr lang="cy-GB" sz="1850" noProof="0" dirty="0"/>
              <a:t>Supervision is a negotiated, co-operative, structured relationship.</a:t>
            </a:r>
          </a:p>
          <a:p>
            <a:pPr marL="514350" indent="-514350">
              <a:buFont typeface="+mj-lt"/>
              <a:buAutoNum type="arabicPeriod"/>
            </a:pPr>
            <a:r>
              <a:rPr lang="cy-GB" sz="1850" noProof="0" dirty="0"/>
              <a:t>Supervision is an authority relationship in which the dynamics of power and the appreciation of difference are central.</a:t>
            </a:r>
          </a:p>
        </p:txBody>
      </p:sp>
    </p:spTree>
    <p:extLst>
      <p:ext uri="{BB962C8B-B14F-4D97-AF65-F5344CB8AC3E}">
        <p14:creationId xmlns:p14="http://schemas.microsoft.com/office/powerpoint/2010/main" val="33014520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a:p>
        </p:txBody>
      </p:sp>
      <p:sp>
        <p:nvSpPr>
          <p:cNvPr id="3" name="Content Placeholder 2"/>
          <p:cNvSpPr>
            <a:spLocks noGrp="1"/>
          </p:cNvSpPr>
          <p:nvPr>
            <p:ph idx="1"/>
          </p:nvPr>
        </p:nvSpPr>
        <p:spPr>
          <a:xfrm>
            <a:off x="1451579" y="2015732"/>
            <a:ext cx="9603275" cy="3963890"/>
          </a:xfrm>
        </p:spPr>
        <p:txBody>
          <a:bodyPr>
            <a:normAutofit fontScale="92500" lnSpcReduction="10000"/>
          </a:bodyPr>
          <a:lstStyle/>
          <a:p>
            <a:pPr marL="514350" indent="-514350">
              <a:buAutoNum type="arabicPeriod" startAt="6"/>
            </a:pPr>
            <a:r>
              <a:rPr lang="cy-GB" noProof="0" dirty="0"/>
              <a:t>All staff </a:t>
            </a:r>
            <a:r>
              <a:rPr lang="cy-GB" noProof="0" dirty="0" err="1"/>
              <a:t>require</a:t>
            </a:r>
            <a:r>
              <a:rPr lang="cy-GB" noProof="0" dirty="0"/>
              <a:t>, </a:t>
            </a:r>
            <a:r>
              <a:rPr lang="cy-GB" noProof="0" dirty="0" err="1"/>
              <a:t>and</a:t>
            </a:r>
            <a:r>
              <a:rPr lang="cy-GB" noProof="0" dirty="0"/>
              <a:t> </a:t>
            </a:r>
            <a:r>
              <a:rPr lang="cy-GB" noProof="0" dirty="0" err="1"/>
              <a:t>are</a:t>
            </a:r>
            <a:r>
              <a:rPr lang="cy-GB" noProof="0" dirty="0"/>
              <a:t> </a:t>
            </a:r>
            <a:r>
              <a:rPr lang="cy-GB" noProof="0" dirty="0" err="1"/>
              <a:t>entitled</a:t>
            </a:r>
            <a:r>
              <a:rPr lang="cy-GB" noProof="0" dirty="0"/>
              <a:t> to, </a:t>
            </a:r>
            <a:r>
              <a:rPr lang="cy-GB" noProof="0" dirty="0" err="1"/>
              <a:t>supervision</a:t>
            </a:r>
            <a:r>
              <a:rPr lang="cy-GB" noProof="0" dirty="0"/>
              <a:t>.</a:t>
            </a:r>
          </a:p>
          <a:p>
            <a:pPr marL="514350" indent="-514350">
              <a:buAutoNum type="arabicPeriod" startAt="6"/>
            </a:pPr>
            <a:r>
              <a:rPr lang="cy-GB" noProof="0" dirty="0" err="1"/>
              <a:t>Supervision</a:t>
            </a:r>
            <a:r>
              <a:rPr lang="cy-GB" noProof="0" dirty="0"/>
              <a:t> is a </a:t>
            </a:r>
            <a:r>
              <a:rPr lang="cy-GB" noProof="0" dirty="0" err="1"/>
              <a:t>shared</a:t>
            </a:r>
            <a:r>
              <a:rPr lang="cy-GB" noProof="0" dirty="0"/>
              <a:t> </a:t>
            </a:r>
            <a:r>
              <a:rPr lang="cy-GB" noProof="0" dirty="0" err="1"/>
              <a:t>responsibility</a:t>
            </a:r>
            <a:r>
              <a:rPr lang="cy-GB" noProof="0" dirty="0"/>
              <a:t> </a:t>
            </a:r>
            <a:r>
              <a:rPr lang="cy-GB" noProof="0" dirty="0" err="1"/>
              <a:t>between</a:t>
            </a:r>
            <a:r>
              <a:rPr lang="cy-GB" noProof="0" dirty="0"/>
              <a:t> the </a:t>
            </a:r>
            <a:r>
              <a:rPr lang="cy-GB" noProof="0" dirty="0" err="1"/>
              <a:t>supervisor</a:t>
            </a:r>
            <a:r>
              <a:rPr lang="cy-GB" noProof="0" dirty="0"/>
              <a:t>, the </a:t>
            </a:r>
            <a:r>
              <a:rPr lang="cy-GB" noProof="0" dirty="0" err="1"/>
              <a:t>supervisee</a:t>
            </a:r>
            <a:r>
              <a:rPr lang="cy-GB" noProof="0" dirty="0"/>
              <a:t> </a:t>
            </a:r>
            <a:r>
              <a:rPr lang="cy-GB" noProof="0" dirty="0" err="1"/>
              <a:t>and</a:t>
            </a:r>
            <a:r>
              <a:rPr lang="cy-GB" noProof="0" dirty="0"/>
              <a:t> the </a:t>
            </a:r>
            <a:r>
              <a:rPr lang="cy-GB" noProof="0" dirty="0" err="1"/>
              <a:t>agency</a:t>
            </a:r>
            <a:r>
              <a:rPr lang="cy-GB" noProof="0" dirty="0"/>
              <a:t>(</a:t>
            </a:r>
            <a:r>
              <a:rPr lang="cy-GB" noProof="0" dirty="0" err="1"/>
              <a:t>ies</a:t>
            </a:r>
            <a:r>
              <a:rPr lang="cy-GB" noProof="0" dirty="0"/>
              <a:t>) </a:t>
            </a:r>
            <a:r>
              <a:rPr lang="cy-GB" noProof="0" dirty="0" err="1"/>
              <a:t>involved</a:t>
            </a:r>
            <a:r>
              <a:rPr lang="cy-GB" noProof="0" dirty="0"/>
              <a:t>.</a:t>
            </a:r>
          </a:p>
          <a:p>
            <a:pPr marL="514350" indent="-514350">
              <a:buAutoNum type="arabicPeriod" startAt="6"/>
            </a:pPr>
            <a:r>
              <a:rPr lang="cy-GB" noProof="0" dirty="0" err="1"/>
              <a:t>Supervision</a:t>
            </a:r>
            <a:r>
              <a:rPr lang="cy-GB" noProof="0" dirty="0"/>
              <a:t> is the most </a:t>
            </a:r>
            <a:r>
              <a:rPr lang="cy-GB" noProof="0" dirty="0" err="1"/>
              <a:t>influential</a:t>
            </a:r>
            <a:r>
              <a:rPr lang="cy-GB" noProof="0" dirty="0"/>
              <a:t> </a:t>
            </a:r>
            <a:r>
              <a:rPr lang="cy-GB" noProof="0" dirty="0" err="1"/>
              <a:t>process</a:t>
            </a:r>
            <a:r>
              <a:rPr lang="cy-GB" noProof="0" dirty="0"/>
              <a:t> </a:t>
            </a:r>
            <a:r>
              <a:rPr lang="cy-GB" noProof="0" dirty="0" err="1"/>
              <a:t>through</a:t>
            </a:r>
            <a:r>
              <a:rPr lang="cy-GB" noProof="0" dirty="0"/>
              <a:t> </a:t>
            </a:r>
            <a:r>
              <a:rPr lang="cy-GB" noProof="0" dirty="0" err="1"/>
              <a:t>which</a:t>
            </a:r>
            <a:r>
              <a:rPr lang="cy-GB" noProof="0" dirty="0"/>
              <a:t> </a:t>
            </a:r>
            <a:r>
              <a:rPr lang="cy-GB" noProof="0" dirty="0" err="1"/>
              <a:t>individual</a:t>
            </a:r>
            <a:r>
              <a:rPr lang="cy-GB" noProof="0" dirty="0"/>
              <a:t> staff </a:t>
            </a:r>
            <a:r>
              <a:rPr lang="cy-GB" noProof="0" dirty="0" err="1"/>
              <a:t>perceive</a:t>
            </a:r>
            <a:r>
              <a:rPr lang="cy-GB" noProof="0" dirty="0"/>
              <a:t> </a:t>
            </a:r>
            <a:r>
              <a:rPr lang="cy-GB" noProof="0" dirty="0" err="1"/>
              <a:t>and</a:t>
            </a:r>
            <a:r>
              <a:rPr lang="cy-GB" noProof="0" dirty="0"/>
              <a:t> </a:t>
            </a:r>
            <a:r>
              <a:rPr lang="cy-GB" noProof="0" dirty="0" err="1"/>
              <a:t>relate</a:t>
            </a:r>
            <a:r>
              <a:rPr lang="cy-GB" noProof="0" dirty="0"/>
              <a:t> to </a:t>
            </a:r>
            <a:r>
              <a:rPr lang="cy-GB" noProof="0" dirty="0" err="1"/>
              <a:t>their</a:t>
            </a:r>
            <a:r>
              <a:rPr lang="cy-GB" noProof="0" dirty="0"/>
              <a:t> </a:t>
            </a:r>
            <a:r>
              <a:rPr lang="cy-GB" noProof="0" dirty="0" err="1"/>
              <a:t>agency</a:t>
            </a:r>
            <a:r>
              <a:rPr lang="cy-GB" noProof="0" dirty="0"/>
              <a:t>.</a:t>
            </a:r>
          </a:p>
          <a:p>
            <a:pPr marL="514350" indent="-514350">
              <a:buAutoNum type="arabicPeriod" startAt="6"/>
            </a:pPr>
            <a:r>
              <a:rPr lang="cy-GB" noProof="0" dirty="0"/>
              <a:t>Good supervisors are not born – they are developed through clear policies, good training, continuing supervision, the development of skills and individual commitment.</a:t>
            </a:r>
          </a:p>
          <a:p>
            <a:pPr marL="514350" indent="-514350">
              <a:buAutoNum type="arabicPeriod" startAt="6"/>
            </a:pPr>
            <a:r>
              <a:rPr lang="cy-GB" noProof="0" dirty="0" err="1"/>
              <a:t>How</a:t>
            </a:r>
            <a:r>
              <a:rPr lang="cy-GB" noProof="0" dirty="0"/>
              <a:t> </a:t>
            </a:r>
            <a:r>
              <a:rPr lang="cy-GB" noProof="0" dirty="0" err="1"/>
              <a:t>supervisees</a:t>
            </a:r>
            <a:r>
              <a:rPr lang="cy-GB" noProof="0" dirty="0"/>
              <a:t> </a:t>
            </a:r>
            <a:r>
              <a:rPr lang="cy-GB" noProof="0" dirty="0" err="1"/>
              <a:t>use</a:t>
            </a:r>
            <a:r>
              <a:rPr lang="cy-GB" noProof="0" dirty="0"/>
              <a:t> </a:t>
            </a:r>
            <a:r>
              <a:rPr lang="cy-GB" noProof="0" dirty="0" err="1"/>
              <a:t>supervision</a:t>
            </a:r>
            <a:r>
              <a:rPr lang="cy-GB" noProof="0" dirty="0"/>
              <a:t> </a:t>
            </a:r>
            <a:r>
              <a:rPr lang="cy-GB" noProof="0" dirty="0" err="1"/>
              <a:t>cannot</a:t>
            </a:r>
            <a:r>
              <a:rPr lang="cy-GB" noProof="0" dirty="0"/>
              <a:t> be </a:t>
            </a:r>
            <a:r>
              <a:rPr lang="cy-GB" noProof="0" dirty="0" err="1"/>
              <a:t>left</a:t>
            </a:r>
            <a:r>
              <a:rPr lang="cy-GB" noProof="0" dirty="0"/>
              <a:t> to </a:t>
            </a:r>
            <a:r>
              <a:rPr lang="cy-GB" noProof="0" dirty="0" err="1"/>
              <a:t>chance</a:t>
            </a:r>
            <a:r>
              <a:rPr lang="cy-GB" noProof="0" dirty="0"/>
              <a:t>.  </a:t>
            </a:r>
            <a:r>
              <a:rPr lang="cy-GB" noProof="0" dirty="0" err="1"/>
              <a:t>They</a:t>
            </a:r>
            <a:r>
              <a:rPr lang="cy-GB" noProof="0" dirty="0"/>
              <a:t> </a:t>
            </a:r>
            <a:r>
              <a:rPr lang="cy-GB" noProof="0" dirty="0" err="1"/>
              <a:t>will</a:t>
            </a:r>
            <a:r>
              <a:rPr lang="cy-GB" noProof="0" dirty="0"/>
              <a:t> </a:t>
            </a:r>
            <a:r>
              <a:rPr lang="cy-GB" noProof="0" dirty="0" err="1"/>
              <a:t>only</a:t>
            </a:r>
            <a:r>
              <a:rPr lang="cy-GB" noProof="0" dirty="0"/>
              <a:t> </a:t>
            </a:r>
            <a:r>
              <a:rPr lang="cy-GB" noProof="0" dirty="0" err="1"/>
              <a:t>become</a:t>
            </a:r>
            <a:r>
              <a:rPr lang="cy-GB" noProof="0" dirty="0"/>
              <a:t> </a:t>
            </a:r>
            <a:r>
              <a:rPr lang="cy-GB" noProof="0" dirty="0" err="1"/>
              <a:t>fully</a:t>
            </a:r>
            <a:r>
              <a:rPr lang="cy-GB" noProof="0" dirty="0"/>
              <a:t> </a:t>
            </a:r>
            <a:r>
              <a:rPr lang="cy-GB" noProof="0" dirty="0" err="1"/>
              <a:t>active</a:t>
            </a:r>
            <a:r>
              <a:rPr lang="cy-GB" noProof="0" dirty="0"/>
              <a:t> </a:t>
            </a:r>
            <a:r>
              <a:rPr lang="cy-GB" noProof="0" dirty="0" err="1"/>
              <a:t>partners</a:t>
            </a:r>
            <a:r>
              <a:rPr lang="cy-GB" noProof="0" dirty="0"/>
              <a:t> </a:t>
            </a:r>
            <a:r>
              <a:rPr lang="cy-GB" noProof="0" dirty="0" err="1"/>
              <a:t>with</a:t>
            </a:r>
            <a:r>
              <a:rPr lang="cy-GB" noProof="0" dirty="0"/>
              <a:t> </a:t>
            </a:r>
            <a:r>
              <a:rPr lang="cy-GB" noProof="0" dirty="0" err="1"/>
              <a:t>information</a:t>
            </a:r>
            <a:r>
              <a:rPr lang="cy-GB" noProof="0" dirty="0"/>
              <a:t> </a:t>
            </a:r>
            <a:r>
              <a:rPr lang="cy-GB" noProof="0" dirty="0" err="1"/>
              <a:t>and</a:t>
            </a:r>
            <a:r>
              <a:rPr lang="cy-GB" noProof="0" dirty="0"/>
              <a:t> </a:t>
            </a:r>
            <a:r>
              <a:rPr lang="cy-GB" noProof="0" dirty="0" err="1"/>
              <a:t>preparation</a:t>
            </a:r>
            <a:r>
              <a:rPr lang="cy-GB" noProof="0" dirty="0"/>
              <a:t> </a:t>
            </a:r>
            <a:r>
              <a:rPr lang="cy-GB" noProof="0" dirty="0" err="1"/>
              <a:t>for</a:t>
            </a:r>
            <a:r>
              <a:rPr lang="cy-GB" noProof="0" dirty="0"/>
              <a:t> the </a:t>
            </a:r>
            <a:r>
              <a:rPr lang="cy-GB" noProof="0" dirty="0" err="1"/>
              <a:t>role</a:t>
            </a:r>
            <a:r>
              <a:rPr lang="cy-GB" noProof="0" dirty="0"/>
              <a:t> of </a:t>
            </a:r>
            <a:r>
              <a:rPr lang="cy-GB" noProof="0" dirty="0" err="1"/>
              <a:t>supervisee</a:t>
            </a:r>
            <a:r>
              <a:rPr lang="cy-GB" noProof="0" dirty="0"/>
              <a:t>.</a:t>
            </a:r>
          </a:p>
          <a:p>
            <a:pPr marL="0" indent="0" algn="r">
              <a:buNone/>
            </a:pPr>
            <a:r>
              <a:rPr lang="cy-GB" noProof="0" dirty="0"/>
              <a:t>(</a:t>
            </a:r>
            <a:r>
              <a:rPr lang="cy-GB" noProof="0" dirty="0" err="1"/>
              <a:t>Morrison</a:t>
            </a:r>
            <a:r>
              <a:rPr lang="cy-GB" noProof="0" dirty="0"/>
              <a:t>, 2001, p. 16)</a:t>
            </a:r>
          </a:p>
          <a:p>
            <a:endParaRPr lang="cy-GB" noProof="0" dirty="0"/>
          </a:p>
        </p:txBody>
      </p:sp>
    </p:spTree>
    <p:extLst>
      <p:ext uri="{BB962C8B-B14F-4D97-AF65-F5344CB8AC3E}">
        <p14:creationId xmlns:p14="http://schemas.microsoft.com/office/powerpoint/2010/main" val="16281256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a:bodyPr>
          <a:lstStyle/>
          <a:p>
            <a:r>
              <a:rPr lang="cy-GB" noProof="0" dirty="0" err="1"/>
              <a:t>According</a:t>
            </a:r>
            <a:r>
              <a:rPr lang="cy-GB" noProof="0" dirty="0"/>
              <a:t> to </a:t>
            </a:r>
            <a:r>
              <a:rPr lang="cy-GB" noProof="0" dirty="0" err="1"/>
              <a:t>Hoggarth</a:t>
            </a:r>
            <a:r>
              <a:rPr lang="cy-GB" noProof="0" dirty="0"/>
              <a:t> (2009, p. 48) “</a:t>
            </a:r>
            <a:r>
              <a:rPr lang="cy-GB" noProof="0" dirty="0" err="1"/>
              <a:t>supervision</a:t>
            </a:r>
            <a:r>
              <a:rPr lang="cy-GB" noProof="0" dirty="0"/>
              <a:t> of staff is </a:t>
            </a:r>
            <a:r>
              <a:rPr lang="cy-GB" noProof="0" dirty="0" err="1"/>
              <a:t>one</a:t>
            </a:r>
            <a:r>
              <a:rPr lang="cy-GB" noProof="0" dirty="0"/>
              <a:t> of the most </a:t>
            </a:r>
            <a:r>
              <a:rPr lang="cy-GB" noProof="0" dirty="0" err="1"/>
              <a:t>important</a:t>
            </a:r>
            <a:r>
              <a:rPr lang="cy-GB" noProof="0" dirty="0"/>
              <a:t> </a:t>
            </a:r>
            <a:r>
              <a:rPr lang="cy-GB" noProof="0" dirty="0" err="1"/>
              <a:t>roles</a:t>
            </a:r>
            <a:r>
              <a:rPr lang="cy-GB" noProof="0" dirty="0"/>
              <a:t> of the </a:t>
            </a:r>
            <a:r>
              <a:rPr lang="cy-GB" noProof="0" dirty="0" err="1"/>
              <a:t>manager</a:t>
            </a:r>
            <a:r>
              <a:rPr lang="cy-GB" noProof="0" dirty="0"/>
              <a:t>”.</a:t>
            </a:r>
          </a:p>
          <a:p>
            <a:r>
              <a:rPr lang="cy-GB" noProof="0" dirty="0"/>
              <a:t>Is </a:t>
            </a:r>
            <a:r>
              <a:rPr lang="cy-GB" noProof="0" dirty="0" err="1"/>
              <a:t>this</a:t>
            </a:r>
            <a:r>
              <a:rPr lang="cy-GB" noProof="0" dirty="0"/>
              <a:t> </a:t>
            </a:r>
            <a:r>
              <a:rPr lang="cy-GB" noProof="0" dirty="0" err="1"/>
              <a:t>then</a:t>
            </a:r>
            <a:r>
              <a:rPr lang="cy-GB" noProof="0" dirty="0"/>
              <a:t> </a:t>
            </a:r>
            <a:r>
              <a:rPr lang="cy-GB" noProof="0" dirty="0" err="1"/>
              <a:t>replicated</a:t>
            </a:r>
            <a:r>
              <a:rPr lang="cy-GB" noProof="0" dirty="0"/>
              <a:t> </a:t>
            </a:r>
            <a:r>
              <a:rPr lang="cy-GB" noProof="0" dirty="0" err="1"/>
              <a:t>within</a:t>
            </a:r>
            <a:r>
              <a:rPr lang="cy-GB" noProof="0" dirty="0"/>
              <a:t> </a:t>
            </a:r>
            <a:r>
              <a:rPr lang="cy-GB" noProof="0" dirty="0" err="1"/>
              <a:t>youth</a:t>
            </a:r>
            <a:r>
              <a:rPr lang="cy-GB" noProof="0" dirty="0"/>
              <a:t> </a:t>
            </a:r>
            <a:r>
              <a:rPr lang="cy-GB" noProof="0" dirty="0" err="1"/>
              <a:t>work</a:t>
            </a:r>
            <a:r>
              <a:rPr lang="cy-GB" noProof="0" dirty="0"/>
              <a:t> </a:t>
            </a:r>
            <a:r>
              <a:rPr lang="cy-GB" noProof="0" dirty="0" err="1"/>
              <a:t>policy</a:t>
            </a:r>
            <a:r>
              <a:rPr lang="cy-GB" noProof="0" dirty="0"/>
              <a:t>, </a:t>
            </a:r>
            <a:r>
              <a:rPr lang="cy-GB" noProof="0" dirty="0" err="1"/>
              <a:t>and</a:t>
            </a:r>
            <a:r>
              <a:rPr lang="cy-GB" noProof="0" dirty="0"/>
              <a:t> </a:t>
            </a:r>
            <a:r>
              <a:rPr lang="cy-GB" noProof="0" dirty="0" err="1"/>
              <a:t>implemented</a:t>
            </a:r>
            <a:r>
              <a:rPr lang="cy-GB" noProof="0" dirty="0"/>
              <a:t> </a:t>
            </a:r>
            <a:r>
              <a:rPr lang="cy-GB" noProof="0" dirty="0" err="1"/>
              <a:t>within</a:t>
            </a:r>
            <a:r>
              <a:rPr lang="cy-GB" noProof="0" dirty="0"/>
              <a:t> </a:t>
            </a:r>
            <a:r>
              <a:rPr lang="cy-GB" noProof="0" dirty="0" err="1"/>
              <a:t>practice</a:t>
            </a:r>
            <a:r>
              <a:rPr lang="cy-GB" noProof="0" dirty="0" smtClean="0"/>
              <a:t>?</a:t>
            </a:r>
          </a:p>
          <a:p>
            <a:r>
              <a:rPr lang="cy-GB" dirty="0" err="1"/>
              <a:t>Morrison</a:t>
            </a:r>
            <a:r>
              <a:rPr lang="cy-GB" dirty="0"/>
              <a:t> (2001, p. 22) </a:t>
            </a:r>
            <a:r>
              <a:rPr lang="cy-GB" dirty="0" err="1"/>
              <a:t>notes</a:t>
            </a:r>
            <a:r>
              <a:rPr lang="cy-GB" dirty="0"/>
              <a:t> </a:t>
            </a:r>
            <a:r>
              <a:rPr lang="cy-GB" dirty="0" err="1" smtClean="0"/>
              <a:t>how</a:t>
            </a:r>
            <a:endParaRPr lang="cy-GB" dirty="0" smtClean="0"/>
          </a:p>
          <a:p>
            <a:pPr marL="0" indent="0" algn="just">
              <a:buNone/>
            </a:pPr>
            <a:r>
              <a:rPr lang="en-GB" dirty="0"/>
              <a:t>“given the pressures on agencies, if supervision is to be properly embedded, a clear policy linked to standards on supervision is essential.  Without such a policy, supervisors are left to rely on their personal and professional authority rather than on organisational authority”.</a:t>
            </a:r>
          </a:p>
          <a:p>
            <a:pPr marL="0" indent="0" algn="r">
              <a:buNone/>
            </a:pPr>
            <a:r>
              <a:rPr lang="en-GB" dirty="0"/>
              <a:t>(Morrison, 2001, p. 22)</a:t>
            </a:r>
            <a:endParaRPr lang="en-US" dirty="0"/>
          </a:p>
          <a:p>
            <a:endParaRPr lang="cy-GB" dirty="0"/>
          </a:p>
          <a:p>
            <a:endParaRPr lang="cy-GB" noProof="0" dirty="0"/>
          </a:p>
          <a:p>
            <a:pPr marL="0" indent="0">
              <a:buNone/>
            </a:pPr>
            <a:endParaRPr lang="cy-GB" noProof="0" dirty="0"/>
          </a:p>
        </p:txBody>
      </p:sp>
    </p:spTree>
    <p:extLst>
      <p:ext uri="{BB962C8B-B14F-4D97-AF65-F5344CB8AC3E}">
        <p14:creationId xmlns:p14="http://schemas.microsoft.com/office/powerpoint/2010/main" val="128700207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4556" y="365125"/>
            <a:ext cx="11847443" cy="1325563"/>
          </a:xfrm>
        </p:spPr>
        <p:txBody>
          <a:bodyPr>
            <a:normAutofit fontScale="90000"/>
          </a:bodyPr>
          <a:lstStyle/>
          <a:p>
            <a:r>
              <a:rPr lang="cy-GB" sz="4000" b="1" noProof="0" dirty="0" err="1"/>
              <a:t>What</a:t>
            </a:r>
            <a:r>
              <a:rPr lang="cy-GB" sz="4000" b="1" noProof="0" dirty="0"/>
              <a:t> does </a:t>
            </a:r>
            <a:r>
              <a:rPr lang="cy-GB" sz="4000" b="1" noProof="0" dirty="0" err="1"/>
              <a:t>your</a:t>
            </a:r>
            <a:r>
              <a:rPr lang="cy-GB" sz="4000" b="1" noProof="0" dirty="0"/>
              <a:t> </a:t>
            </a:r>
            <a:r>
              <a:rPr lang="cy-GB" sz="4000" b="1" noProof="0" dirty="0" err="1"/>
              <a:t>workplace</a:t>
            </a:r>
            <a:r>
              <a:rPr lang="cy-GB" sz="4000" b="1" dirty="0"/>
              <a:t> </a:t>
            </a:r>
            <a:r>
              <a:rPr lang="cy-GB" sz="4000" b="1" noProof="0" dirty="0" err="1"/>
              <a:t>say</a:t>
            </a:r>
            <a:r>
              <a:rPr lang="cy-GB" sz="4000" b="1" noProof="0" dirty="0"/>
              <a:t> </a:t>
            </a:r>
            <a:r>
              <a:rPr lang="cy-GB" sz="4000" b="1" noProof="0" dirty="0" err="1"/>
              <a:t>about</a:t>
            </a:r>
            <a:r>
              <a:rPr lang="cy-GB" sz="4000" b="1" dirty="0"/>
              <a:t> </a:t>
            </a:r>
            <a:r>
              <a:rPr lang="cy-GB" sz="4000" b="1" noProof="0" dirty="0" err="1"/>
              <a:t>supervision</a:t>
            </a:r>
            <a:r>
              <a:rPr lang="cy-GB" sz="4000" b="1" noProof="0" dirty="0"/>
              <a:t>?</a:t>
            </a:r>
            <a:br>
              <a:rPr lang="cy-GB" sz="4000" b="1" noProof="0" dirty="0"/>
            </a:br>
            <a:endParaRPr lang="cy-GB" sz="4000" b="1" noProof="0" dirty="0"/>
          </a:p>
        </p:txBody>
      </p:sp>
      <p:sp>
        <p:nvSpPr>
          <p:cNvPr id="3" name="Content Placeholder 2"/>
          <p:cNvSpPr>
            <a:spLocks noGrp="1"/>
          </p:cNvSpPr>
          <p:nvPr>
            <p:ph sz="half" idx="1"/>
          </p:nvPr>
        </p:nvSpPr>
        <p:spPr/>
        <p:txBody>
          <a:bodyPr/>
          <a:lstStyle/>
          <a:p>
            <a:r>
              <a:rPr lang="cy-GB" noProof="0" dirty="0" err="1"/>
              <a:t>Task</a:t>
            </a:r>
            <a:endParaRPr lang="cy-GB" noProof="0" dirty="0"/>
          </a:p>
        </p:txBody>
      </p:sp>
    </p:spTree>
    <p:extLst>
      <p:ext uri="{BB962C8B-B14F-4D97-AF65-F5344CB8AC3E}">
        <p14:creationId xmlns:p14="http://schemas.microsoft.com/office/powerpoint/2010/main" val="364605304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b="1" dirty="0" smtClean="0"/>
              <a:t>Revisiting the functions…</a:t>
            </a:r>
            <a:endParaRPr lang="en-GB" b="1" dirty="0"/>
          </a:p>
        </p:txBody>
      </p:sp>
      <p:sp>
        <p:nvSpPr>
          <p:cNvPr id="8" name="Content Placeholder 2"/>
          <p:cNvSpPr txBox="1">
            <a:spLocks/>
          </p:cNvSpPr>
          <p:nvPr/>
        </p:nvSpPr>
        <p:spPr>
          <a:xfrm>
            <a:off x="987494" y="2075411"/>
            <a:ext cx="10955124" cy="381000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685800" marR="0" lvl="1" indent="-228600" algn="l" defTabSz="914400" rtl="0" eaLnBrk="1" fontAlgn="auto" latinLnBrk="0" hangingPunct="1">
              <a:lnSpc>
                <a:spcPct val="80000"/>
              </a:lnSpc>
              <a:spcBef>
                <a:spcPts val="500"/>
              </a:spcBef>
              <a:spcAft>
                <a:spcPts val="0"/>
              </a:spcAft>
              <a:buClrTx/>
              <a:buSzTx/>
              <a:buFont typeface="Arial" panose="020B0604020202020204" pitchFamily="34" charset="0"/>
              <a:buChar char="•"/>
              <a:tabLst/>
              <a:defRPr/>
            </a:pPr>
            <a:r>
              <a:rPr kumimoji="0" lang="en-GB" altLang="en-US" sz="2400" b="1" i="0" u="none" strike="noStrike" kern="1200" cap="none" spc="0" normalizeH="0" baseline="0" noProof="0" dirty="0" smtClean="0">
                <a:ln>
                  <a:noFill/>
                </a:ln>
                <a:solidFill>
                  <a:sysClr val="windowText" lastClr="000000"/>
                </a:solidFill>
                <a:effectLst/>
                <a:uLnTx/>
                <a:uFillTx/>
                <a:latin typeface="Calibri" panose="020F0502020204030204"/>
                <a:ea typeface="+mn-ea"/>
                <a:cs typeface="+mn-cs"/>
              </a:rPr>
              <a:t>Educative/formative/teaching</a:t>
            </a:r>
            <a:r>
              <a:rPr kumimoji="0" lang="en-GB" altLang="en-US" sz="2400" b="0" i="0" u="none" strike="noStrike" kern="1200" cap="none" spc="0" normalizeH="0" baseline="0" noProof="0" dirty="0" smtClean="0">
                <a:ln>
                  <a:noFill/>
                </a:ln>
                <a:solidFill>
                  <a:sysClr val="windowText" lastClr="000000"/>
                </a:solidFill>
                <a:effectLst/>
                <a:uLnTx/>
                <a:uFillTx/>
                <a:latin typeface="Calibri" panose="020F0502020204030204"/>
                <a:ea typeface="+mn-ea"/>
                <a:cs typeface="+mn-cs"/>
              </a:rPr>
              <a:t> function involves: </a:t>
            </a:r>
          </a:p>
          <a:p>
            <a:pPr marL="1143000" marR="0" lvl="2" indent="-228600" algn="l" defTabSz="914400" rtl="0" eaLnBrk="1" fontAlgn="auto" latinLnBrk="0" hangingPunct="1">
              <a:lnSpc>
                <a:spcPct val="80000"/>
              </a:lnSpc>
              <a:spcBef>
                <a:spcPts val="500"/>
              </a:spcBef>
              <a:spcAft>
                <a:spcPts val="0"/>
              </a:spcAft>
              <a:buClrTx/>
              <a:buSzTx/>
              <a:buFont typeface="Arial" panose="020B0604020202020204" pitchFamily="34" charset="0"/>
              <a:buChar char="•"/>
              <a:tabLst/>
              <a:defRPr/>
            </a:pPr>
            <a:r>
              <a:rPr kumimoji="0" lang="en-GB" altLang="en-US" sz="2000" b="0" i="0" u="none" strike="noStrike" kern="1200" cap="none" spc="0" normalizeH="0" baseline="0" noProof="0" dirty="0" smtClean="0">
                <a:ln>
                  <a:noFill/>
                </a:ln>
                <a:solidFill>
                  <a:sysClr val="windowText" lastClr="000000"/>
                </a:solidFill>
                <a:effectLst/>
                <a:uLnTx/>
                <a:uFillTx/>
                <a:latin typeface="Calibri" panose="020F0502020204030204"/>
                <a:ea typeface="+mn-ea"/>
                <a:cs typeface="+mn-cs"/>
              </a:rPr>
              <a:t>taking responsibility for the development of skills, knowledge and understanding</a:t>
            </a:r>
          </a:p>
          <a:p>
            <a:pPr marL="914400" marR="0" lvl="2" indent="0" algn="l" defTabSz="914400" rtl="0" eaLnBrk="1" fontAlgn="auto" latinLnBrk="0" hangingPunct="1">
              <a:lnSpc>
                <a:spcPct val="80000"/>
              </a:lnSpc>
              <a:spcBef>
                <a:spcPts val="500"/>
              </a:spcBef>
              <a:spcAft>
                <a:spcPts val="0"/>
              </a:spcAft>
              <a:buClrTx/>
              <a:buSzTx/>
              <a:buNone/>
              <a:tabLst/>
              <a:defRPr/>
            </a:pPr>
            <a:endParaRPr kumimoji="0" lang="en-GB" altLang="en-US" sz="2000" b="0" i="0" u="none" strike="noStrike" kern="1200" cap="none" spc="0" normalizeH="0" baseline="0" noProof="0" dirty="0" smtClean="0">
              <a:ln>
                <a:noFill/>
              </a:ln>
              <a:solidFill>
                <a:sysClr val="windowText" lastClr="000000"/>
              </a:solidFill>
              <a:effectLst/>
              <a:uLnTx/>
              <a:uFillTx/>
              <a:latin typeface="Calibri" panose="020F0502020204030204"/>
              <a:ea typeface="+mn-ea"/>
              <a:cs typeface="+mn-cs"/>
            </a:endParaRPr>
          </a:p>
          <a:p>
            <a:pPr marL="685800" marR="0" lvl="1" indent="-228600" algn="l" defTabSz="914400" rtl="0" eaLnBrk="1" fontAlgn="auto" latinLnBrk="0" hangingPunct="1">
              <a:lnSpc>
                <a:spcPct val="80000"/>
              </a:lnSpc>
              <a:spcBef>
                <a:spcPts val="500"/>
              </a:spcBef>
              <a:spcAft>
                <a:spcPts val="0"/>
              </a:spcAft>
              <a:buClrTx/>
              <a:buSzTx/>
              <a:buFont typeface="Arial" panose="020B0604020202020204" pitchFamily="34" charset="0"/>
              <a:buChar char="•"/>
              <a:tabLst/>
              <a:defRPr/>
            </a:pPr>
            <a:r>
              <a:rPr kumimoji="0" lang="en-GB" altLang="en-US" sz="2400" b="1" i="0" u="none" strike="noStrike" kern="1200" cap="none" spc="0" normalizeH="0" baseline="0" noProof="0" dirty="0" smtClean="0">
                <a:ln>
                  <a:noFill/>
                </a:ln>
                <a:solidFill>
                  <a:sysClr val="windowText" lastClr="000000"/>
                </a:solidFill>
                <a:effectLst/>
                <a:uLnTx/>
                <a:uFillTx/>
                <a:latin typeface="Calibri" panose="020F0502020204030204"/>
                <a:ea typeface="+mn-ea"/>
                <a:cs typeface="+mn-cs"/>
              </a:rPr>
              <a:t>Managerial/normative/ administration </a:t>
            </a:r>
            <a:r>
              <a:rPr kumimoji="0" lang="en-GB" altLang="en-US" sz="2400" b="0" i="0" u="none" strike="noStrike" kern="1200" cap="none" spc="0" normalizeH="0" baseline="0" noProof="0" dirty="0" smtClean="0">
                <a:ln>
                  <a:noFill/>
                </a:ln>
                <a:solidFill>
                  <a:sysClr val="windowText" lastClr="000000"/>
                </a:solidFill>
                <a:effectLst/>
                <a:uLnTx/>
                <a:uFillTx/>
                <a:latin typeface="Calibri" panose="020F0502020204030204"/>
                <a:ea typeface="+mn-ea"/>
                <a:cs typeface="+mn-cs"/>
              </a:rPr>
              <a:t>function involves:</a:t>
            </a:r>
          </a:p>
          <a:p>
            <a:pPr marL="1143000" marR="0" lvl="2" indent="-228600" algn="l" defTabSz="914400" rtl="0" eaLnBrk="1" fontAlgn="auto" latinLnBrk="0" hangingPunct="1">
              <a:lnSpc>
                <a:spcPct val="80000"/>
              </a:lnSpc>
              <a:spcBef>
                <a:spcPts val="500"/>
              </a:spcBef>
              <a:spcAft>
                <a:spcPts val="0"/>
              </a:spcAft>
              <a:buClrTx/>
              <a:buSzTx/>
              <a:buFont typeface="Arial" panose="020B0604020202020204" pitchFamily="34" charset="0"/>
              <a:buChar char="•"/>
              <a:tabLst/>
              <a:defRPr/>
            </a:pPr>
            <a:r>
              <a:rPr kumimoji="0" lang="en-GB" altLang="en-US" sz="2000" b="0" i="0" u="none" strike="noStrike" kern="1200" cap="none" spc="0" normalizeH="0" baseline="0" noProof="0" dirty="0" smtClean="0">
                <a:ln>
                  <a:noFill/>
                </a:ln>
                <a:solidFill>
                  <a:sysClr val="windowText" lastClr="000000"/>
                </a:solidFill>
                <a:effectLst/>
                <a:uLnTx/>
                <a:uFillTx/>
                <a:latin typeface="Calibri" panose="020F0502020204030204"/>
                <a:ea typeface="+mn-ea"/>
                <a:cs typeface="+mn-cs"/>
              </a:rPr>
              <a:t>taking responsibility for standards and ethics, assessment and quality control, ensuring the supervisee makes effective use of him/ her self.</a:t>
            </a:r>
          </a:p>
          <a:p>
            <a:pPr marL="914400" marR="0" lvl="2" indent="0" algn="l" defTabSz="914400" rtl="0" eaLnBrk="1" fontAlgn="auto" latinLnBrk="0" hangingPunct="1">
              <a:lnSpc>
                <a:spcPct val="80000"/>
              </a:lnSpc>
              <a:spcBef>
                <a:spcPts val="500"/>
              </a:spcBef>
              <a:spcAft>
                <a:spcPts val="0"/>
              </a:spcAft>
              <a:buClrTx/>
              <a:buSzTx/>
              <a:buNone/>
              <a:tabLst/>
              <a:defRPr/>
            </a:pPr>
            <a:endParaRPr kumimoji="0" lang="en-US" altLang="en-US" sz="2000" b="0" i="0" u="none" strike="noStrike" kern="1200" cap="none" spc="0" normalizeH="0" baseline="0" noProof="0" dirty="0" smtClean="0">
              <a:ln>
                <a:noFill/>
              </a:ln>
              <a:solidFill>
                <a:sysClr val="windowText" lastClr="000000"/>
              </a:solidFill>
              <a:effectLst/>
              <a:uLnTx/>
              <a:uFillTx/>
              <a:latin typeface="Calibri" panose="020F0502020204030204"/>
              <a:ea typeface="+mn-ea"/>
              <a:cs typeface="+mn-cs"/>
            </a:endParaRPr>
          </a:p>
          <a:p>
            <a:pPr marL="685800" marR="0" lvl="1" indent="-228600" algn="l" defTabSz="914400" rtl="0" eaLnBrk="1" fontAlgn="auto" latinLnBrk="0" hangingPunct="1">
              <a:lnSpc>
                <a:spcPct val="80000"/>
              </a:lnSpc>
              <a:spcBef>
                <a:spcPts val="500"/>
              </a:spcBef>
              <a:spcAft>
                <a:spcPts val="0"/>
              </a:spcAft>
              <a:buClrTx/>
              <a:buSzTx/>
              <a:buFont typeface="Arial" panose="020B0604020202020204" pitchFamily="34" charset="0"/>
              <a:buChar char="•"/>
              <a:tabLst/>
              <a:defRPr/>
            </a:pPr>
            <a:r>
              <a:rPr kumimoji="0" lang="en-GB" altLang="en-US" sz="2400" b="1" i="0" u="none" strike="noStrike" kern="1200" cap="none" spc="0" normalizeH="0" baseline="0" noProof="0" dirty="0" smtClean="0">
                <a:ln>
                  <a:noFill/>
                </a:ln>
                <a:solidFill>
                  <a:sysClr val="windowText" lastClr="000000"/>
                </a:solidFill>
                <a:effectLst/>
                <a:uLnTx/>
                <a:uFillTx/>
                <a:latin typeface="Calibri" panose="020F0502020204030204"/>
                <a:ea typeface="+mn-ea"/>
                <a:cs typeface="+mn-cs"/>
              </a:rPr>
              <a:t>Supportive/restorative/helping function </a:t>
            </a:r>
            <a:r>
              <a:rPr kumimoji="0" lang="en-GB" altLang="en-US" sz="2400" b="0" i="0" u="none" strike="noStrike" kern="1200" cap="none" spc="0" normalizeH="0" baseline="0" noProof="0" dirty="0" smtClean="0">
                <a:ln>
                  <a:noFill/>
                </a:ln>
                <a:solidFill>
                  <a:sysClr val="windowText" lastClr="000000"/>
                </a:solidFill>
                <a:effectLst/>
                <a:uLnTx/>
                <a:uFillTx/>
                <a:latin typeface="Calibri" panose="020F0502020204030204"/>
                <a:ea typeface="+mn-ea"/>
                <a:cs typeface="+mn-cs"/>
              </a:rPr>
              <a:t>involves: </a:t>
            </a:r>
          </a:p>
          <a:p>
            <a:pPr marL="1143000" marR="0" lvl="2" indent="-228600" algn="l" defTabSz="914400" rtl="0" eaLnBrk="1" fontAlgn="auto" latinLnBrk="0" hangingPunct="1">
              <a:lnSpc>
                <a:spcPct val="80000"/>
              </a:lnSpc>
              <a:spcBef>
                <a:spcPts val="500"/>
              </a:spcBef>
              <a:spcAft>
                <a:spcPts val="0"/>
              </a:spcAft>
              <a:buClrTx/>
              <a:buSzTx/>
              <a:buFont typeface="Arial" panose="020B0604020202020204" pitchFamily="34" charset="0"/>
              <a:buChar char="•"/>
              <a:tabLst/>
              <a:defRPr/>
            </a:pPr>
            <a:r>
              <a:rPr kumimoji="0" lang="en-GB" altLang="en-US" sz="2100" b="0" i="0" u="none" strike="noStrike" kern="1200" cap="none" spc="0" normalizeH="0" baseline="0" noProof="0" dirty="0" smtClean="0">
                <a:ln>
                  <a:noFill/>
                </a:ln>
                <a:solidFill>
                  <a:sysClr val="windowText" lastClr="000000"/>
                </a:solidFill>
                <a:effectLst/>
                <a:uLnTx/>
                <a:uFillTx/>
                <a:latin typeface="Calibri" panose="020F0502020204030204"/>
                <a:ea typeface="+mn-ea"/>
                <a:cs typeface="+mn-cs"/>
              </a:rPr>
              <a:t>attending to the emotive aspects of work, including the effects of working with those with troubles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2800" b="0" i="0" u="none" strike="noStrike" kern="1200" cap="none" spc="0" normalizeH="0" baseline="0" noProof="0" dirty="0">
              <a:ln>
                <a:noFill/>
              </a:ln>
              <a:solidFill>
                <a:sysClr val="windowText" lastClr="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6720693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Group </a:t>
            </a:r>
            <a:r>
              <a:rPr lang="en-GB" b="1" dirty="0" smtClean="0"/>
              <a:t>Task – 20 </a:t>
            </a:r>
            <a:r>
              <a:rPr lang="en-GB" b="1" dirty="0"/>
              <a:t>minutes  </a:t>
            </a:r>
            <a:r>
              <a:rPr lang="en-GB" dirty="0" smtClean="0"/>
              <a:t/>
            </a:r>
            <a:br>
              <a:rPr lang="en-GB" dirty="0" smtClean="0"/>
            </a:br>
            <a:endParaRPr lang="cy-GB" dirty="0"/>
          </a:p>
        </p:txBody>
      </p:sp>
      <p:sp>
        <p:nvSpPr>
          <p:cNvPr id="3" name="Content Placeholder 2"/>
          <p:cNvSpPr>
            <a:spLocks noGrp="1"/>
          </p:cNvSpPr>
          <p:nvPr>
            <p:ph idx="1"/>
          </p:nvPr>
        </p:nvSpPr>
        <p:spPr/>
        <p:txBody>
          <a:bodyPr>
            <a:normAutofit/>
          </a:bodyPr>
          <a:lstStyle/>
          <a:p>
            <a:r>
              <a:rPr lang="en-GB" sz="2400" dirty="0" smtClean="0"/>
              <a:t>In your group discuss one example each that you have previously explored during a supervision session (as a supervisee)</a:t>
            </a:r>
          </a:p>
          <a:p>
            <a:r>
              <a:rPr lang="en-GB" sz="2400" dirty="0"/>
              <a:t>I</a:t>
            </a:r>
            <a:r>
              <a:rPr lang="en-GB" sz="2400" dirty="0" smtClean="0"/>
              <a:t>dentify the function/s of supervision that were present, and discuss how this knowledge can be used to supervise others</a:t>
            </a:r>
          </a:p>
          <a:p>
            <a:r>
              <a:rPr lang="en-GB" sz="2400" dirty="0" smtClean="0"/>
              <a:t>Feedback</a:t>
            </a:r>
          </a:p>
        </p:txBody>
      </p:sp>
    </p:spTree>
    <p:extLst>
      <p:ext uri="{BB962C8B-B14F-4D97-AF65-F5344CB8AC3E}">
        <p14:creationId xmlns:p14="http://schemas.microsoft.com/office/powerpoint/2010/main" val="349117481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normAutofit/>
          </a:bodyPr>
          <a:lstStyle/>
          <a:p>
            <a:pPr eaLnBrk="1" hangingPunct="1"/>
            <a:r>
              <a:rPr lang="en-GB" altLang="en-US" sz="3600" b="1" dirty="0"/>
              <a:t>Supervision – often we just do it</a:t>
            </a:r>
            <a:r>
              <a:rPr lang="cy-GB" altLang="en-US" sz="3600" dirty="0"/>
              <a:t> </a:t>
            </a:r>
          </a:p>
        </p:txBody>
      </p:sp>
      <p:sp>
        <p:nvSpPr>
          <p:cNvPr id="3075" name="Rectangle 3"/>
          <p:cNvSpPr>
            <a:spLocks noGrp="1" noChangeArrowheads="1"/>
          </p:cNvSpPr>
          <p:nvPr>
            <p:ph idx="1"/>
          </p:nvPr>
        </p:nvSpPr>
        <p:spPr>
          <a:xfrm>
            <a:off x="930648" y="2060066"/>
            <a:ext cx="9603275" cy="3450613"/>
          </a:xfrm>
        </p:spPr>
        <p:txBody>
          <a:bodyPr>
            <a:normAutofit/>
          </a:bodyPr>
          <a:lstStyle/>
          <a:p>
            <a:pPr marL="457200" lvl="1" indent="0" eaLnBrk="1" hangingPunct="1">
              <a:buNone/>
            </a:pPr>
            <a:r>
              <a:rPr lang="en-GB" altLang="en-US" sz="2400" dirty="0" smtClean="0">
                <a:cs typeface="Times New Roman" panose="02020603050405020304" pitchFamily="18" charset="0"/>
              </a:rPr>
              <a:t>In youth work we don</a:t>
            </a:r>
            <a:r>
              <a:rPr lang="en-GB" altLang="en-US" sz="2400" dirty="0" smtClean="0">
                <a:latin typeface="Comic Sans MS" panose="030F0702030302020204" pitchFamily="66" charset="0"/>
                <a:cs typeface="Times New Roman" panose="02020603050405020304" pitchFamily="18" charset="0"/>
              </a:rPr>
              <a:t>’</a:t>
            </a:r>
            <a:r>
              <a:rPr lang="en-GB" altLang="en-US" sz="2400" dirty="0" smtClean="0">
                <a:cs typeface="Times New Roman" panose="02020603050405020304" pitchFamily="18" charset="0"/>
              </a:rPr>
              <a:t>t do ourselves any favours, as there is </a:t>
            </a:r>
          </a:p>
          <a:p>
            <a:pPr marL="457200" lvl="1" indent="0" eaLnBrk="1" hangingPunct="1">
              <a:buNone/>
            </a:pPr>
            <a:endParaRPr lang="en-GB" altLang="en-US" sz="2400" dirty="0">
              <a:latin typeface="Comic Sans MS" panose="030F0702030302020204" pitchFamily="66" charset="0"/>
              <a:cs typeface="Times New Roman" panose="02020603050405020304" pitchFamily="18" charset="0"/>
            </a:endParaRPr>
          </a:p>
          <a:p>
            <a:pPr marL="457200" lvl="1" indent="0" eaLnBrk="1" hangingPunct="1">
              <a:buNone/>
            </a:pPr>
            <a:r>
              <a:rPr lang="en-GB" altLang="en-US" sz="2400" dirty="0" smtClean="0">
                <a:latin typeface="Comic Sans MS" panose="030F0702030302020204" pitchFamily="66" charset="0"/>
                <a:cs typeface="Times New Roman" panose="02020603050405020304" pitchFamily="18" charset="0"/>
              </a:rPr>
              <a:t>‘</a:t>
            </a:r>
            <a:r>
              <a:rPr lang="en-GB" altLang="en-US" sz="2400" dirty="0" smtClean="0">
                <a:cs typeface="Times New Roman" panose="02020603050405020304" pitchFamily="18" charset="0"/>
              </a:rPr>
              <a:t>a general tendency within youth work to underestimate and undervalue the skills required to undertake particular forms of work</a:t>
            </a:r>
            <a:r>
              <a:rPr lang="en-GB" altLang="en-US" sz="2400" dirty="0" smtClean="0">
                <a:latin typeface="Comic Sans MS" panose="030F0702030302020204" pitchFamily="66" charset="0"/>
                <a:cs typeface="Times New Roman" panose="02020603050405020304" pitchFamily="18" charset="0"/>
              </a:rPr>
              <a:t>’</a:t>
            </a:r>
            <a:r>
              <a:rPr lang="en-GB" altLang="en-US" sz="2400" dirty="0" smtClean="0">
                <a:cs typeface="Times New Roman" panose="02020603050405020304" pitchFamily="18" charset="0"/>
              </a:rPr>
              <a:t> </a:t>
            </a:r>
          </a:p>
          <a:p>
            <a:pPr lvl="1" algn="r" eaLnBrk="1" hangingPunct="1">
              <a:buFontTx/>
              <a:buNone/>
            </a:pPr>
            <a:endParaRPr lang="en-GB" altLang="en-US" sz="2400" dirty="0" smtClean="0">
              <a:cs typeface="Times New Roman" panose="02020603050405020304" pitchFamily="18" charset="0"/>
            </a:endParaRPr>
          </a:p>
          <a:p>
            <a:pPr lvl="1" algn="r" eaLnBrk="1" hangingPunct="1">
              <a:buFontTx/>
              <a:buNone/>
            </a:pPr>
            <a:r>
              <a:rPr lang="en-GB" altLang="en-US" sz="2400" dirty="0" smtClean="0">
                <a:cs typeface="Times New Roman" panose="02020603050405020304" pitchFamily="18" charset="0"/>
              </a:rPr>
              <a:t>(</a:t>
            </a:r>
            <a:r>
              <a:rPr lang="en-GB" altLang="en-US" sz="2400" dirty="0" err="1" smtClean="0">
                <a:cs typeface="Times New Roman" panose="02020603050405020304" pitchFamily="18" charset="0"/>
              </a:rPr>
              <a:t>Marken</a:t>
            </a:r>
            <a:r>
              <a:rPr lang="en-GB" altLang="en-US" sz="2400" dirty="0" smtClean="0">
                <a:cs typeface="Times New Roman" panose="02020603050405020304" pitchFamily="18" charset="0"/>
              </a:rPr>
              <a:t> and Payne, 1987: 9)</a:t>
            </a:r>
          </a:p>
        </p:txBody>
      </p:sp>
    </p:spTree>
    <p:extLst>
      <p:ext uri="{BB962C8B-B14F-4D97-AF65-F5344CB8AC3E}">
        <p14:creationId xmlns:p14="http://schemas.microsoft.com/office/powerpoint/2010/main" val="299270636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normAutofit/>
          </a:bodyPr>
          <a:lstStyle/>
          <a:p>
            <a:pPr eaLnBrk="1" hangingPunct="1"/>
            <a:r>
              <a:rPr lang="en-GB" altLang="en-US" sz="4000" b="1" dirty="0"/>
              <a:t>Supervision in youth </a:t>
            </a:r>
            <a:r>
              <a:rPr lang="en-GB" altLang="en-US" sz="4000" b="1" dirty="0" smtClean="0"/>
              <a:t>work</a:t>
            </a:r>
            <a:endParaRPr lang="cy-GB" altLang="en-US" sz="4000" b="1" dirty="0"/>
          </a:p>
        </p:txBody>
      </p:sp>
      <p:sp>
        <p:nvSpPr>
          <p:cNvPr id="4099" name="Rectangle 3"/>
          <p:cNvSpPr>
            <a:spLocks noGrp="1" noChangeArrowheads="1"/>
          </p:cNvSpPr>
          <p:nvPr>
            <p:ph idx="1"/>
          </p:nvPr>
        </p:nvSpPr>
        <p:spPr/>
        <p:txBody>
          <a:bodyPr>
            <a:normAutofit/>
          </a:bodyPr>
          <a:lstStyle/>
          <a:p>
            <a:pPr eaLnBrk="1" hangingPunct="1"/>
            <a:r>
              <a:rPr lang="en-GB" altLang="en-US" sz="2400">
                <a:latin typeface="Comic Sans MS" panose="030F0702030302020204" pitchFamily="66" charset="0"/>
                <a:cs typeface="Times New Roman" panose="02020603050405020304" pitchFamily="18" charset="0"/>
              </a:rPr>
              <a:t>‘</a:t>
            </a:r>
            <a:r>
              <a:rPr lang="en-GB" altLang="en-US" sz="2400">
                <a:cs typeface="Times New Roman" panose="02020603050405020304" pitchFamily="18" charset="0"/>
              </a:rPr>
              <a:t>many workers with management responsibilities tell us that the hardest part of managing are the management supervision sessions, and they confide that they don</a:t>
            </a:r>
            <a:r>
              <a:rPr lang="en-GB" altLang="en-US" sz="2400">
                <a:latin typeface="Comic Sans MS" panose="030F0702030302020204" pitchFamily="66" charset="0"/>
                <a:cs typeface="Times New Roman" panose="02020603050405020304" pitchFamily="18" charset="0"/>
              </a:rPr>
              <a:t>’</a:t>
            </a:r>
            <a:r>
              <a:rPr lang="en-GB" altLang="en-US" sz="2400">
                <a:cs typeface="Times New Roman" panose="02020603050405020304" pitchFamily="18" charset="0"/>
              </a:rPr>
              <a:t>t actually know what they should be doing</a:t>
            </a:r>
            <a:r>
              <a:rPr lang="en-GB" altLang="en-US" sz="2400">
                <a:latin typeface="Comic Sans MS" panose="030F0702030302020204" pitchFamily="66" charset="0"/>
                <a:cs typeface="Times New Roman" panose="02020603050405020304" pitchFamily="18" charset="0"/>
              </a:rPr>
              <a:t>’</a:t>
            </a:r>
            <a:r>
              <a:rPr lang="en-GB" altLang="en-US" sz="2400">
                <a:cs typeface="Times New Roman" panose="02020603050405020304" pitchFamily="18" charset="0"/>
              </a:rPr>
              <a:t> (Ingram and Harris, 2001: 108).  </a:t>
            </a:r>
          </a:p>
          <a:p>
            <a:pPr eaLnBrk="1" hangingPunct="1"/>
            <a:endParaRPr lang="en-GB" altLang="en-US" sz="2400"/>
          </a:p>
        </p:txBody>
      </p:sp>
    </p:spTree>
    <p:extLst>
      <p:ext uri="{BB962C8B-B14F-4D97-AF65-F5344CB8AC3E}">
        <p14:creationId xmlns:p14="http://schemas.microsoft.com/office/powerpoint/2010/main" val="331027605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a:xfrm>
            <a:off x="2427316" y="2036215"/>
            <a:ext cx="8818418" cy="1470025"/>
          </a:xfrm>
        </p:spPr>
        <p:txBody>
          <a:bodyPr anchor="ctr">
            <a:normAutofit fontScale="90000"/>
          </a:bodyPr>
          <a:lstStyle/>
          <a:p>
            <a:r>
              <a:rPr lang="en-GB" altLang="en-US" sz="4400" b="1" dirty="0" smtClean="0"/>
              <a:t>Relationships and Contracting in Supervision</a:t>
            </a:r>
            <a:endParaRPr lang="en-US" altLang="en-US" sz="4400" b="1" dirty="0"/>
          </a:p>
        </p:txBody>
      </p:sp>
      <p:sp>
        <p:nvSpPr>
          <p:cNvPr id="2" name="Subtitle 1"/>
          <p:cNvSpPr>
            <a:spLocks noGrp="1"/>
          </p:cNvSpPr>
          <p:nvPr>
            <p:ph type="subTitle" idx="1"/>
          </p:nvPr>
        </p:nvSpPr>
        <p:spPr/>
        <p:txBody>
          <a:bodyPr/>
          <a:lstStyle/>
          <a:p>
            <a:endParaRPr lang="en-GB"/>
          </a:p>
        </p:txBody>
      </p:sp>
    </p:spTree>
    <p:extLst>
      <p:ext uri="{BB962C8B-B14F-4D97-AF65-F5344CB8AC3E}">
        <p14:creationId xmlns:p14="http://schemas.microsoft.com/office/powerpoint/2010/main" val="183932816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a:p>
        </p:txBody>
      </p:sp>
      <p:sp>
        <p:nvSpPr>
          <p:cNvPr id="4098" name="Rectangle 9"/>
          <p:cNvSpPr>
            <a:spLocks noGrp="1" noChangeArrowheads="1"/>
          </p:cNvSpPr>
          <p:nvPr>
            <p:ph idx="1"/>
          </p:nvPr>
        </p:nvSpPr>
        <p:spPr/>
        <p:txBody>
          <a:bodyPr>
            <a:normAutofit/>
          </a:bodyPr>
          <a:lstStyle/>
          <a:p>
            <a:pPr eaLnBrk="1" hangingPunct="1">
              <a:buFontTx/>
              <a:buNone/>
            </a:pPr>
            <a:r>
              <a:rPr lang="en-GB" altLang="en-US" dirty="0"/>
              <a:t>	</a:t>
            </a:r>
            <a:r>
              <a:rPr lang="en-GB" altLang="en-US" sz="3600" dirty="0"/>
              <a:t>How can the supervision contract help the development of a healthy and effective supervision relationship? </a:t>
            </a:r>
            <a:endParaRPr lang="en-US" altLang="en-US" sz="3600" dirty="0"/>
          </a:p>
        </p:txBody>
      </p:sp>
    </p:spTree>
    <p:extLst>
      <p:ext uri="{BB962C8B-B14F-4D97-AF65-F5344CB8AC3E}">
        <p14:creationId xmlns:p14="http://schemas.microsoft.com/office/powerpoint/2010/main" val="33855794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eaLnBrk="1" hangingPunct="1"/>
            <a:r>
              <a:rPr lang="en-GB" altLang="en-US" b="1" dirty="0" smtClean="0"/>
              <a:t>Forming the relationship</a:t>
            </a:r>
            <a:endParaRPr lang="cy-GB" altLang="en-US" b="1" dirty="0" smtClean="0"/>
          </a:p>
        </p:txBody>
      </p:sp>
      <p:sp>
        <p:nvSpPr>
          <p:cNvPr id="6147" name="Rectangle 3"/>
          <p:cNvSpPr>
            <a:spLocks noGrp="1" noChangeArrowheads="1"/>
          </p:cNvSpPr>
          <p:nvPr>
            <p:ph idx="1"/>
          </p:nvPr>
        </p:nvSpPr>
        <p:spPr/>
        <p:txBody>
          <a:bodyPr>
            <a:normAutofit/>
          </a:bodyPr>
          <a:lstStyle/>
          <a:p>
            <a:pPr eaLnBrk="1" hangingPunct="1">
              <a:lnSpc>
                <a:spcPct val="90000"/>
              </a:lnSpc>
            </a:pPr>
            <a:r>
              <a:rPr lang="en-GB" altLang="en-US" dirty="0" smtClean="0"/>
              <a:t>Includes sharing each other’s past experiences, values and expectations of supervision </a:t>
            </a:r>
          </a:p>
          <a:p>
            <a:pPr marL="0" indent="0" eaLnBrk="1" hangingPunct="1">
              <a:lnSpc>
                <a:spcPct val="90000"/>
              </a:lnSpc>
              <a:buNone/>
            </a:pPr>
            <a:endParaRPr lang="en-GB" altLang="en-US" dirty="0" smtClean="0"/>
          </a:p>
          <a:p>
            <a:pPr lvl="1" eaLnBrk="1" hangingPunct="1">
              <a:lnSpc>
                <a:spcPct val="90000"/>
              </a:lnSpc>
            </a:pPr>
            <a:r>
              <a:rPr lang="en-GB" altLang="en-US" dirty="0" smtClean="0"/>
              <a:t>May be an extension of an existing role or the development of a new role</a:t>
            </a:r>
          </a:p>
          <a:p>
            <a:pPr lvl="1" eaLnBrk="1" hangingPunct="1">
              <a:lnSpc>
                <a:spcPct val="90000"/>
              </a:lnSpc>
              <a:buFontTx/>
              <a:buNone/>
            </a:pPr>
            <a:endParaRPr lang="en-GB" altLang="en-US" sz="1800" dirty="0"/>
          </a:p>
          <a:p>
            <a:pPr lvl="1" eaLnBrk="1" hangingPunct="1">
              <a:lnSpc>
                <a:spcPct val="90000"/>
              </a:lnSpc>
            </a:pPr>
            <a:r>
              <a:rPr lang="en-GB" altLang="en-US" dirty="0" smtClean="0"/>
              <a:t>Sharing experiences of supervising and of supervising others, this needs to be two way</a:t>
            </a:r>
          </a:p>
          <a:p>
            <a:pPr lvl="1" eaLnBrk="1" hangingPunct="1">
              <a:lnSpc>
                <a:spcPct val="90000"/>
              </a:lnSpc>
              <a:buFontTx/>
              <a:buNone/>
            </a:pPr>
            <a:endParaRPr lang="en-GB" altLang="en-US" sz="1600" dirty="0"/>
          </a:p>
          <a:p>
            <a:pPr lvl="1" eaLnBrk="1" hangingPunct="1">
              <a:lnSpc>
                <a:spcPct val="90000"/>
              </a:lnSpc>
            </a:pPr>
            <a:r>
              <a:rPr lang="en-GB" altLang="en-US" dirty="0" smtClean="0"/>
              <a:t>Sharing mutual expectations </a:t>
            </a:r>
            <a:endParaRPr lang="en-US" altLang="en-US" dirty="0" smtClean="0"/>
          </a:p>
        </p:txBody>
      </p:sp>
    </p:spTree>
    <p:extLst>
      <p:ext uri="{BB962C8B-B14F-4D97-AF65-F5344CB8AC3E}">
        <p14:creationId xmlns:p14="http://schemas.microsoft.com/office/powerpoint/2010/main" val="109744195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r>
              <a:rPr lang="en-GB" altLang="en-US" b="1" dirty="0" smtClean="0"/>
              <a:t>Formative function</a:t>
            </a:r>
            <a:r>
              <a:rPr lang="en-GB" altLang="en-US" dirty="0" smtClean="0"/>
              <a:t>		</a:t>
            </a:r>
            <a:br>
              <a:rPr lang="en-GB" altLang="en-US" dirty="0" smtClean="0"/>
            </a:br>
            <a:endParaRPr lang="cy-GB" altLang="en-US" dirty="0" smtClean="0"/>
          </a:p>
        </p:txBody>
      </p:sp>
      <p:sp>
        <p:nvSpPr>
          <p:cNvPr id="8195" name="Rectangle 3"/>
          <p:cNvSpPr>
            <a:spLocks noGrp="1" noChangeArrowheads="1"/>
          </p:cNvSpPr>
          <p:nvPr>
            <p:ph idx="1"/>
          </p:nvPr>
        </p:nvSpPr>
        <p:spPr/>
        <p:txBody>
          <a:bodyPr>
            <a:normAutofit/>
          </a:bodyPr>
          <a:lstStyle/>
          <a:p>
            <a:pPr eaLnBrk="1" hangingPunct="1"/>
            <a:r>
              <a:rPr lang="en-GB" altLang="en-US" dirty="0"/>
              <a:t>Consider how does the supervisee learn best?</a:t>
            </a:r>
          </a:p>
          <a:p>
            <a:pPr eaLnBrk="1" hangingPunct="1">
              <a:buFontTx/>
              <a:buNone/>
            </a:pPr>
            <a:r>
              <a:rPr lang="en-GB" altLang="en-US" dirty="0"/>
              <a:t> </a:t>
            </a:r>
          </a:p>
          <a:p>
            <a:pPr lvl="1" eaLnBrk="1" hangingPunct="1"/>
            <a:r>
              <a:rPr lang="en-GB" altLang="en-US" dirty="0"/>
              <a:t>Through ideas and theory – or through practice?</a:t>
            </a:r>
          </a:p>
          <a:p>
            <a:pPr lvl="1" eaLnBrk="1" hangingPunct="1"/>
            <a:r>
              <a:rPr lang="en-GB" altLang="en-US" dirty="0"/>
              <a:t>Through setting objectives or through working busily and going over the work later?</a:t>
            </a:r>
          </a:p>
          <a:p>
            <a:pPr lvl="1" eaLnBrk="1" hangingPunct="1"/>
            <a:r>
              <a:rPr lang="en-GB" altLang="en-US" dirty="0"/>
              <a:t>Does the supervisee perceive whole or detailed parts of the work?</a:t>
            </a:r>
          </a:p>
          <a:p>
            <a:pPr lvl="1" eaLnBrk="1" hangingPunct="1"/>
            <a:r>
              <a:rPr lang="en-GB" altLang="en-US" dirty="0"/>
              <a:t>What effect does a mistake </a:t>
            </a:r>
            <a:r>
              <a:rPr lang="en-GB" altLang="en-US" dirty="0" smtClean="0"/>
              <a:t>have on the supervisee?</a:t>
            </a:r>
            <a:endParaRPr lang="en-GB" altLang="en-US" dirty="0"/>
          </a:p>
          <a:p>
            <a:pPr lvl="1" eaLnBrk="1" hangingPunct="1"/>
            <a:r>
              <a:rPr lang="en-GB" altLang="en-US" dirty="0"/>
              <a:t>If the supervision is to enable learning then that assumes a willingness to make the work visible, to open it up to attention.</a:t>
            </a:r>
          </a:p>
        </p:txBody>
      </p:sp>
    </p:spTree>
    <p:extLst>
      <p:ext uri="{BB962C8B-B14F-4D97-AF65-F5344CB8AC3E}">
        <p14:creationId xmlns:p14="http://schemas.microsoft.com/office/powerpoint/2010/main" val="41771731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algn="l" eaLnBrk="1" hangingPunct="1"/>
            <a:r>
              <a:rPr lang="en-GB" altLang="en-US" b="1" dirty="0" smtClean="0"/>
              <a:t>House keeping</a:t>
            </a:r>
            <a:endParaRPr lang="cy-GB" altLang="en-US" b="1" dirty="0" smtClean="0"/>
          </a:p>
        </p:txBody>
      </p:sp>
      <p:sp>
        <p:nvSpPr>
          <p:cNvPr id="11267" name="Rectangle 3"/>
          <p:cNvSpPr>
            <a:spLocks noGrp="1" noChangeArrowheads="1"/>
          </p:cNvSpPr>
          <p:nvPr>
            <p:ph sz="half" idx="1"/>
          </p:nvPr>
        </p:nvSpPr>
        <p:spPr>
          <a:xfrm>
            <a:off x="1368828" y="2167580"/>
            <a:ext cx="5344338" cy="3448595"/>
          </a:xfrm>
        </p:spPr>
        <p:txBody>
          <a:bodyPr/>
          <a:lstStyle/>
          <a:p>
            <a:pPr eaLnBrk="1" hangingPunct="1"/>
            <a:r>
              <a:rPr lang="en-GB" altLang="en-US" dirty="0"/>
              <a:t>Practicalities – the supervisor must avoid skating over them</a:t>
            </a:r>
          </a:p>
          <a:p>
            <a:pPr eaLnBrk="1" hangingPunct="1"/>
            <a:endParaRPr lang="en-GB" altLang="en-US" dirty="0"/>
          </a:p>
          <a:p>
            <a:pPr lvl="1" eaLnBrk="1" hangingPunct="1"/>
            <a:r>
              <a:rPr lang="en-GB" altLang="en-US" dirty="0"/>
              <a:t>Agree the duration</a:t>
            </a:r>
          </a:p>
          <a:p>
            <a:pPr lvl="1" eaLnBrk="1" hangingPunct="1"/>
            <a:r>
              <a:rPr lang="en-GB" altLang="en-US" dirty="0"/>
              <a:t>Agree the frequency</a:t>
            </a:r>
          </a:p>
          <a:p>
            <a:pPr lvl="1" eaLnBrk="1" hangingPunct="1"/>
            <a:r>
              <a:rPr lang="en-GB" altLang="en-US" dirty="0"/>
              <a:t>Agree the flexibility</a:t>
            </a:r>
          </a:p>
          <a:p>
            <a:pPr lvl="1" eaLnBrk="1" hangingPunct="1"/>
            <a:r>
              <a:rPr lang="en-GB" altLang="en-US" dirty="0"/>
              <a:t>Diarise the meetings well ahead and commit to them</a:t>
            </a:r>
            <a:endParaRPr lang="en-US" altLang="en-US" dirty="0"/>
          </a:p>
        </p:txBody>
      </p:sp>
      <p:pic>
        <p:nvPicPr>
          <p:cNvPr id="11268" name="Picture 7" descr="ANd9GcTaa7jwaPQtbjp7w5ShSFDuwB0tk92bIry6ESxHh3akFJSxokHu"/>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97832" y="2167580"/>
            <a:ext cx="2776451" cy="3721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7793677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GB" altLang="en-US" b="1" dirty="0" smtClean="0"/>
              <a:t>Confidentiality     </a:t>
            </a:r>
            <a:r>
              <a:rPr lang="en-GB" altLang="en-US" dirty="0" smtClean="0"/>
              <a:t>           </a:t>
            </a:r>
            <a:endParaRPr lang="cy-GB" altLang="en-US" dirty="0" smtClean="0"/>
          </a:p>
        </p:txBody>
      </p:sp>
      <p:sp>
        <p:nvSpPr>
          <p:cNvPr id="12291" name="Rectangle 5"/>
          <p:cNvSpPr>
            <a:spLocks noGrp="1" noChangeArrowheads="1"/>
          </p:cNvSpPr>
          <p:nvPr>
            <p:ph sz="half" idx="1"/>
          </p:nvPr>
        </p:nvSpPr>
        <p:spPr>
          <a:xfrm>
            <a:off x="1447331" y="2010878"/>
            <a:ext cx="9381382" cy="3448595"/>
          </a:xfrm>
        </p:spPr>
        <p:txBody>
          <a:bodyPr>
            <a:normAutofit/>
          </a:bodyPr>
          <a:lstStyle/>
          <a:p>
            <a:pPr eaLnBrk="1" hangingPunct="1"/>
            <a:r>
              <a:rPr lang="en-GB" altLang="en-US" sz="2400" dirty="0"/>
              <a:t>Can confidentiality be absolute?</a:t>
            </a:r>
          </a:p>
          <a:p>
            <a:pPr eaLnBrk="1" hangingPunct="1">
              <a:buFontTx/>
              <a:buNone/>
            </a:pPr>
            <a:endParaRPr lang="en-GB" altLang="en-US" sz="2400" dirty="0"/>
          </a:p>
          <a:p>
            <a:pPr eaLnBrk="1" hangingPunct="1"/>
            <a:r>
              <a:rPr lang="en-GB" altLang="en-US" sz="2400" dirty="0"/>
              <a:t>As a supervisor one must encourage the student to agree some principles.</a:t>
            </a:r>
          </a:p>
          <a:p>
            <a:pPr eaLnBrk="1" hangingPunct="1">
              <a:buFontTx/>
              <a:buNone/>
            </a:pPr>
            <a:endParaRPr lang="en-GB" altLang="en-US" sz="2400" dirty="0"/>
          </a:p>
          <a:p>
            <a:pPr eaLnBrk="1" hangingPunct="1"/>
            <a:r>
              <a:rPr lang="en-GB" altLang="en-US" sz="2400" dirty="0"/>
              <a:t>This may often come back to the </a:t>
            </a:r>
            <a:r>
              <a:rPr lang="en-GB" altLang="en-US" sz="2400" dirty="0" smtClean="0"/>
              <a:t>relationship, </a:t>
            </a:r>
            <a:r>
              <a:rPr lang="en-GB" altLang="en-US" sz="2400" dirty="0"/>
              <a:t>as with young people.  </a:t>
            </a:r>
            <a:endParaRPr lang="en-US" altLang="en-US" sz="2400" dirty="0"/>
          </a:p>
        </p:txBody>
      </p:sp>
      <p:pic>
        <p:nvPicPr>
          <p:cNvPr id="12292" name="Picture 7" descr="ANd9GcQbmrBpJFWhYgNIFRbhUaHGVPApykYwviicDMmWqfpjwiREGiRGLw"/>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618477" y="0"/>
            <a:ext cx="1573523" cy="15668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3761878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p:cNvSpPr>
            <a:spLocks noGrp="1" noChangeArrowheads="1"/>
          </p:cNvSpPr>
          <p:nvPr>
            <p:ph type="title"/>
          </p:nvPr>
        </p:nvSpPr>
        <p:spPr/>
        <p:txBody>
          <a:bodyPr>
            <a:normAutofit fontScale="90000"/>
          </a:bodyPr>
          <a:lstStyle/>
          <a:p>
            <a:pPr eaLnBrk="1" hangingPunct="1"/>
            <a:r>
              <a:rPr lang="en-GB" altLang="en-US" sz="3600" b="1" dirty="0"/>
              <a:t>Preparation, agenda setting, methods, record </a:t>
            </a:r>
            <a:r>
              <a:rPr lang="en-GB" altLang="en-US" sz="3600" b="1" dirty="0" smtClean="0"/>
              <a:t>keeping</a:t>
            </a:r>
            <a:endParaRPr lang="cy-GB" altLang="en-US" sz="3600" b="1" dirty="0"/>
          </a:p>
        </p:txBody>
      </p:sp>
      <p:sp>
        <p:nvSpPr>
          <p:cNvPr id="13315" name="Rectangle 14"/>
          <p:cNvSpPr>
            <a:spLocks noGrp="1" noChangeArrowheads="1"/>
          </p:cNvSpPr>
          <p:nvPr>
            <p:ph idx="1"/>
          </p:nvPr>
        </p:nvSpPr>
        <p:spPr>
          <a:xfrm>
            <a:off x="1451579" y="2148735"/>
            <a:ext cx="9603275" cy="3450613"/>
          </a:xfrm>
        </p:spPr>
        <p:txBody>
          <a:bodyPr>
            <a:normAutofit/>
          </a:bodyPr>
          <a:lstStyle/>
          <a:p>
            <a:pPr eaLnBrk="1" hangingPunct="1">
              <a:lnSpc>
                <a:spcPct val="90000"/>
              </a:lnSpc>
            </a:pPr>
            <a:r>
              <a:rPr lang="en-GB" altLang="en-US" sz="2400" dirty="0"/>
              <a:t>Clarify how decisions will be made about content</a:t>
            </a:r>
          </a:p>
          <a:p>
            <a:pPr eaLnBrk="1" hangingPunct="1">
              <a:lnSpc>
                <a:spcPct val="90000"/>
              </a:lnSpc>
            </a:pPr>
            <a:r>
              <a:rPr lang="en-GB" altLang="en-US" sz="2400" dirty="0"/>
              <a:t>Psychological preparation</a:t>
            </a:r>
          </a:p>
          <a:p>
            <a:pPr eaLnBrk="1" hangingPunct="1">
              <a:lnSpc>
                <a:spcPct val="90000"/>
              </a:lnSpc>
            </a:pPr>
            <a:r>
              <a:rPr lang="en-GB" altLang="en-US" sz="2400" dirty="0"/>
              <a:t>Time before and after</a:t>
            </a:r>
          </a:p>
          <a:p>
            <a:pPr eaLnBrk="1" hangingPunct="1">
              <a:lnSpc>
                <a:spcPct val="90000"/>
              </a:lnSpc>
            </a:pPr>
            <a:r>
              <a:rPr lang="en-GB" altLang="en-US" sz="2400" dirty="0"/>
              <a:t>Keep a record from which both can learn</a:t>
            </a:r>
          </a:p>
          <a:p>
            <a:pPr eaLnBrk="1" hangingPunct="1">
              <a:lnSpc>
                <a:spcPct val="90000"/>
              </a:lnSpc>
            </a:pPr>
            <a:r>
              <a:rPr lang="en-GB" altLang="en-US" sz="2400" dirty="0"/>
              <a:t>Taking into account </a:t>
            </a:r>
            <a:r>
              <a:rPr lang="en-GB" altLang="en-US" sz="2400" dirty="0" smtClean="0"/>
              <a:t>individuals’ </a:t>
            </a:r>
            <a:r>
              <a:rPr lang="en-GB" altLang="en-US" sz="2400" dirty="0"/>
              <a:t>skills and abilities</a:t>
            </a:r>
          </a:p>
          <a:p>
            <a:pPr eaLnBrk="1" hangingPunct="1">
              <a:lnSpc>
                <a:spcPct val="90000"/>
              </a:lnSpc>
            </a:pPr>
            <a:endParaRPr lang="en-US" altLang="en-US" dirty="0"/>
          </a:p>
        </p:txBody>
      </p:sp>
    </p:spTree>
    <p:extLst>
      <p:ext uri="{BB962C8B-B14F-4D97-AF65-F5344CB8AC3E}">
        <p14:creationId xmlns:p14="http://schemas.microsoft.com/office/powerpoint/2010/main" val="2952995545"/>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r>
              <a:rPr lang="en-GB" altLang="en-US" b="1" dirty="0" smtClean="0"/>
              <a:t>Skills</a:t>
            </a:r>
            <a:endParaRPr lang="cy-GB" altLang="en-US" b="1" dirty="0" smtClean="0"/>
          </a:p>
        </p:txBody>
      </p:sp>
      <p:sp>
        <p:nvSpPr>
          <p:cNvPr id="14339" name="Rectangle 3"/>
          <p:cNvSpPr>
            <a:spLocks noGrp="1" noChangeArrowheads="1"/>
          </p:cNvSpPr>
          <p:nvPr>
            <p:ph idx="1"/>
          </p:nvPr>
        </p:nvSpPr>
        <p:spPr/>
        <p:txBody>
          <a:bodyPr>
            <a:normAutofit/>
          </a:bodyPr>
          <a:lstStyle/>
          <a:p>
            <a:pPr eaLnBrk="1" hangingPunct="1">
              <a:lnSpc>
                <a:spcPct val="90000"/>
              </a:lnSpc>
            </a:pPr>
            <a:r>
              <a:rPr lang="en-GB" altLang="en-US" sz="2400" dirty="0"/>
              <a:t>Skill in supervision cannot be seen – e.g. understanding the setting, concentrating on the supervisee</a:t>
            </a:r>
          </a:p>
          <a:p>
            <a:pPr eaLnBrk="1" hangingPunct="1">
              <a:lnSpc>
                <a:spcPct val="90000"/>
              </a:lnSpc>
              <a:buFontTx/>
              <a:buNone/>
            </a:pPr>
            <a:endParaRPr lang="en-GB" altLang="en-US" sz="2400" dirty="0"/>
          </a:p>
          <a:p>
            <a:pPr eaLnBrk="1" hangingPunct="1">
              <a:lnSpc>
                <a:spcPct val="90000"/>
              </a:lnSpc>
            </a:pPr>
            <a:r>
              <a:rPr lang="en-GB" altLang="en-US" sz="2400" dirty="0"/>
              <a:t>Technique can be seen and/or heard – e.g. observing, listening, questioning, exploring, reflecting, suggesting choices, drawing out more information, conceptualising, relating knowledge to previous knowledge, analysing and drawing conclusions and using </a:t>
            </a:r>
            <a:r>
              <a:rPr lang="en-GB" altLang="en-US" sz="2400" dirty="0" smtClean="0"/>
              <a:t>records</a:t>
            </a:r>
            <a:r>
              <a:rPr lang="en-GB" altLang="en-US" sz="2400" dirty="0"/>
              <a:t> </a:t>
            </a:r>
            <a:r>
              <a:rPr lang="en-GB" altLang="en-US" sz="2400" dirty="0" smtClean="0"/>
              <a:t>(Tash</a:t>
            </a:r>
            <a:r>
              <a:rPr lang="en-GB" altLang="en-US" sz="2400" dirty="0"/>
              <a:t>, </a:t>
            </a:r>
            <a:r>
              <a:rPr lang="en-GB" altLang="en-US" sz="2400" dirty="0" smtClean="0"/>
              <a:t>1984)</a:t>
            </a:r>
            <a:endParaRPr lang="en-GB" altLang="en-US" sz="2400" dirty="0"/>
          </a:p>
        </p:txBody>
      </p:sp>
    </p:spTree>
    <p:extLst>
      <p:ext uri="{BB962C8B-B14F-4D97-AF65-F5344CB8AC3E}">
        <p14:creationId xmlns:p14="http://schemas.microsoft.com/office/powerpoint/2010/main" val="1068709963"/>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GB" altLang="en-US" b="1" dirty="0" smtClean="0"/>
              <a:t>Skill and Technique</a:t>
            </a:r>
            <a:endParaRPr lang="cy-GB" altLang="en-US" b="1" dirty="0" smtClean="0"/>
          </a:p>
        </p:txBody>
      </p:sp>
      <p:sp>
        <p:nvSpPr>
          <p:cNvPr id="15363" name="Rectangle 3"/>
          <p:cNvSpPr>
            <a:spLocks noGrp="1" noChangeArrowheads="1"/>
          </p:cNvSpPr>
          <p:nvPr>
            <p:ph idx="1"/>
          </p:nvPr>
        </p:nvSpPr>
        <p:spPr/>
        <p:txBody>
          <a:bodyPr>
            <a:normAutofit/>
          </a:bodyPr>
          <a:lstStyle/>
          <a:p>
            <a:pPr eaLnBrk="1" hangingPunct="1">
              <a:lnSpc>
                <a:spcPct val="90000"/>
              </a:lnSpc>
            </a:pPr>
            <a:r>
              <a:rPr lang="en-GB" altLang="en-US" dirty="0" smtClean="0"/>
              <a:t>Creating a situation where learning can occur is the responsibility of the Supervisor, this can be helped by:</a:t>
            </a:r>
          </a:p>
          <a:p>
            <a:pPr lvl="1" eaLnBrk="1" hangingPunct="1">
              <a:lnSpc>
                <a:spcPct val="90000"/>
              </a:lnSpc>
            </a:pPr>
            <a:r>
              <a:rPr lang="en-GB" altLang="en-US" dirty="0" smtClean="0"/>
              <a:t>Being aware of non-verbal communication</a:t>
            </a:r>
          </a:p>
          <a:p>
            <a:pPr lvl="1" eaLnBrk="1" hangingPunct="1">
              <a:lnSpc>
                <a:spcPct val="90000"/>
              </a:lnSpc>
            </a:pPr>
            <a:r>
              <a:rPr lang="en-GB" altLang="en-US" dirty="0" smtClean="0"/>
              <a:t>Eye contact</a:t>
            </a:r>
          </a:p>
          <a:p>
            <a:pPr lvl="1" eaLnBrk="1" hangingPunct="1">
              <a:lnSpc>
                <a:spcPct val="90000"/>
              </a:lnSpc>
            </a:pPr>
            <a:r>
              <a:rPr lang="en-GB" altLang="en-US" dirty="0" smtClean="0"/>
              <a:t>Paying attention</a:t>
            </a:r>
          </a:p>
          <a:p>
            <a:pPr lvl="1" eaLnBrk="1" hangingPunct="1">
              <a:lnSpc>
                <a:spcPct val="90000"/>
              </a:lnSpc>
            </a:pPr>
            <a:r>
              <a:rPr lang="en-GB" altLang="en-US" dirty="0" smtClean="0"/>
              <a:t>Listening</a:t>
            </a:r>
          </a:p>
          <a:p>
            <a:pPr lvl="1" eaLnBrk="1" hangingPunct="1">
              <a:lnSpc>
                <a:spcPct val="90000"/>
              </a:lnSpc>
            </a:pPr>
            <a:r>
              <a:rPr lang="en-GB" altLang="en-US" dirty="0" smtClean="0"/>
              <a:t>Sitting positions</a:t>
            </a:r>
          </a:p>
          <a:p>
            <a:pPr lvl="1" eaLnBrk="1" hangingPunct="1">
              <a:lnSpc>
                <a:spcPct val="90000"/>
              </a:lnSpc>
            </a:pPr>
            <a:r>
              <a:rPr lang="en-GB" altLang="en-US" dirty="0" smtClean="0"/>
              <a:t>The use of furniture in the room</a:t>
            </a:r>
          </a:p>
          <a:p>
            <a:pPr lvl="1" eaLnBrk="1" hangingPunct="1">
              <a:lnSpc>
                <a:spcPct val="90000"/>
              </a:lnSpc>
            </a:pPr>
            <a:r>
              <a:rPr lang="en-GB" altLang="en-US" dirty="0" smtClean="0"/>
              <a:t>Denying external interruptions</a:t>
            </a:r>
          </a:p>
          <a:p>
            <a:pPr lvl="1" eaLnBrk="1" hangingPunct="1">
              <a:lnSpc>
                <a:spcPct val="90000"/>
              </a:lnSpc>
              <a:buFontTx/>
              <a:buNone/>
            </a:pPr>
            <a:endParaRPr lang="en-GB" altLang="en-US" dirty="0" smtClean="0"/>
          </a:p>
          <a:p>
            <a:pPr lvl="2" algn="r" eaLnBrk="1" hangingPunct="1">
              <a:lnSpc>
                <a:spcPct val="90000"/>
              </a:lnSpc>
              <a:buFontTx/>
              <a:buNone/>
            </a:pPr>
            <a:r>
              <a:rPr lang="en-GB" altLang="en-US" dirty="0" smtClean="0"/>
              <a:t>(Murray, </a:t>
            </a:r>
            <a:r>
              <a:rPr lang="en-GB" altLang="en-US" i="1" dirty="0" smtClean="0"/>
              <a:t>cited in</a:t>
            </a:r>
            <a:r>
              <a:rPr lang="en-GB" altLang="en-US" dirty="0" smtClean="0"/>
              <a:t> </a:t>
            </a:r>
            <a:r>
              <a:rPr lang="en-GB" altLang="en-US" dirty="0" err="1" smtClean="0"/>
              <a:t>Marken</a:t>
            </a:r>
            <a:r>
              <a:rPr lang="en-GB" altLang="en-US" dirty="0" smtClean="0"/>
              <a:t> and Payne, 1987 p. 52)</a:t>
            </a:r>
            <a:endParaRPr lang="en-GB" altLang="en-US" dirty="0"/>
          </a:p>
        </p:txBody>
      </p:sp>
    </p:spTree>
    <p:extLst>
      <p:ext uri="{BB962C8B-B14F-4D97-AF65-F5344CB8AC3E}">
        <p14:creationId xmlns:p14="http://schemas.microsoft.com/office/powerpoint/2010/main" val="2399696435"/>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normAutofit fontScale="90000"/>
          </a:bodyPr>
          <a:lstStyle/>
          <a:p>
            <a:pPr eaLnBrk="1" hangingPunct="1"/>
            <a:r>
              <a:rPr lang="en-GB" altLang="en-US" sz="3400" b="1" dirty="0"/>
              <a:t>The Supervisor: </a:t>
            </a:r>
            <a:r>
              <a:rPr lang="en-GB" altLang="en-US" sz="3400" b="1" dirty="0" smtClean="0"/>
              <a:t>  </a:t>
            </a:r>
            <a:br>
              <a:rPr lang="en-GB" altLang="en-US" sz="3400" b="1" dirty="0" smtClean="0"/>
            </a:br>
            <a:r>
              <a:rPr lang="en-GB" altLang="en-US" sz="3400" b="1" dirty="0" smtClean="0"/>
              <a:t>anti </a:t>
            </a:r>
            <a:r>
              <a:rPr lang="en-GB" altLang="en-US" sz="3400" b="1" dirty="0"/>
              <a:t>oppressive </a:t>
            </a:r>
            <a:r>
              <a:rPr lang="en-GB" altLang="en-US" sz="3400" b="1" dirty="0" smtClean="0"/>
              <a:t>qualities</a:t>
            </a:r>
            <a:r>
              <a:rPr lang="en-GB" altLang="en-US" sz="3400" dirty="0" smtClean="0"/>
              <a:t/>
            </a:r>
            <a:br>
              <a:rPr lang="en-GB" altLang="en-US" sz="3400" dirty="0" smtClean="0"/>
            </a:br>
            <a:endParaRPr lang="cy-GB" altLang="en-US" sz="3400" dirty="0"/>
          </a:p>
        </p:txBody>
      </p:sp>
      <p:sp>
        <p:nvSpPr>
          <p:cNvPr id="17411" name="Rectangle 3"/>
          <p:cNvSpPr>
            <a:spLocks noGrp="1" noChangeArrowheads="1"/>
          </p:cNvSpPr>
          <p:nvPr>
            <p:ph idx="1"/>
          </p:nvPr>
        </p:nvSpPr>
        <p:spPr/>
        <p:txBody>
          <a:bodyPr>
            <a:normAutofit fontScale="77500" lnSpcReduction="20000"/>
          </a:bodyPr>
          <a:lstStyle/>
          <a:p>
            <a:pPr eaLnBrk="1" hangingPunct="1">
              <a:lnSpc>
                <a:spcPct val="80000"/>
              </a:lnSpc>
            </a:pPr>
            <a:r>
              <a:rPr lang="en-GB" altLang="en-US" sz="2800" dirty="0"/>
              <a:t>Flexibility</a:t>
            </a:r>
          </a:p>
          <a:p>
            <a:pPr eaLnBrk="1" hangingPunct="1">
              <a:lnSpc>
                <a:spcPct val="80000"/>
              </a:lnSpc>
            </a:pPr>
            <a:r>
              <a:rPr lang="en-GB" altLang="en-US" sz="2800" dirty="0"/>
              <a:t>A multi-perspectival view</a:t>
            </a:r>
          </a:p>
          <a:p>
            <a:pPr eaLnBrk="1" hangingPunct="1">
              <a:lnSpc>
                <a:spcPct val="80000"/>
              </a:lnSpc>
            </a:pPr>
            <a:r>
              <a:rPr lang="en-GB" altLang="en-US" sz="2800" dirty="0"/>
              <a:t>A working map of the discipline</a:t>
            </a:r>
          </a:p>
          <a:p>
            <a:pPr eaLnBrk="1" hangingPunct="1">
              <a:lnSpc>
                <a:spcPct val="80000"/>
              </a:lnSpc>
            </a:pPr>
            <a:r>
              <a:rPr lang="en-GB" altLang="en-US" sz="2800" dirty="0"/>
              <a:t>The ability to work transculturally</a:t>
            </a:r>
          </a:p>
          <a:p>
            <a:pPr eaLnBrk="1" hangingPunct="1">
              <a:lnSpc>
                <a:spcPct val="80000"/>
              </a:lnSpc>
            </a:pPr>
            <a:r>
              <a:rPr lang="en-GB" altLang="en-US" sz="2800" dirty="0"/>
              <a:t>The capacity to manage and contain anxiety</a:t>
            </a:r>
          </a:p>
          <a:p>
            <a:pPr eaLnBrk="1" hangingPunct="1">
              <a:lnSpc>
                <a:spcPct val="80000"/>
              </a:lnSpc>
            </a:pPr>
            <a:r>
              <a:rPr lang="en-GB" altLang="en-US" sz="2800" dirty="0"/>
              <a:t>Openness to learning</a:t>
            </a:r>
          </a:p>
          <a:p>
            <a:pPr eaLnBrk="1" hangingPunct="1">
              <a:lnSpc>
                <a:spcPct val="80000"/>
              </a:lnSpc>
            </a:pPr>
            <a:r>
              <a:rPr lang="en-GB" altLang="en-US" sz="2800" dirty="0"/>
              <a:t>Sensitivity to wider contextual issues</a:t>
            </a:r>
          </a:p>
          <a:p>
            <a:pPr eaLnBrk="1" hangingPunct="1">
              <a:lnSpc>
                <a:spcPct val="80000"/>
              </a:lnSpc>
            </a:pPr>
            <a:r>
              <a:rPr lang="en-GB" altLang="en-US" sz="2800" dirty="0"/>
              <a:t>Schooled in anti oppressive practice</a:t>
            </a:r>
          </a:p>
          <a:p>
            <a:pPr eaLnBrk="1" hangingPunct="1">
              <a:lnSpc>
                <a:spcPct val="80000"/>
              </a:lnSpc>
            </a:pPr>
            <a:r>
              <a:rPr lang="en-GB" altLang="en-US" sz="2800" dirty="0"/>
              <a:t>Humour, humility and patience</a:t>
            </a:r>
          </a:p>
          <a:p>
            <a:pPr eaLnBrk="1" hangingPunct="1">
              <a:lnSpc>
                <a:spcPct val="80000"/>
              </a:lnSpc>
              <a:buFontTx/>
              <a:buNone/>
            </a:pPr>
            <a:endParaRPr lang="en-GB" altLang="en-US" dirty="0"/>
          </a:p>
          <a:p>
            <a:pPr marL="1371600" lvl="3" indent="0" algn="r" eaLnBrk="1" hangingPunct="1">
              <a:lnSpc>
                <a:spcPct val="80000"/>
              </a:lnSpc>
              <a:buNone/>
            </a:pPr>
            <a:r>
              <a:rPr lang="en-GB" altLang="en-US" dirty="0" smtClean="0"/>
              <a:t>(</a:t>
            </a:r>
            <a:r>
              <a:rPr lang="en-GB" altLang="en-US" dirty="0"/>
              <a:t>Gilbert &amp; Evans, </a:t>
            </a:r>
            <a:r>
              <a:rPr lang="en-GB" altLang="en-US" i="1" dirty="0" smtClean="0"/>
              <a:t>cited in</a:t>
            </a:r>
            <a:r>
              <a:rPr lang="en-GB" altLang="en-US" dirty="0" smtClean="0"/>
              <a:t> </a:t>
            </a:r>
            <a:r>
              <a:rPr lang="en-GB" altLang="en-US" dirty="0"/>
              <a:t>Hawkins and </a:t>
            </a:r>
            <a:r>
              <a:rPr lang="en-GB" altLang="en-US" dirty="0" smtClean="0"/>
              <a:t>Shohet, 2006, p. </a:t>
            </a:r>
            <a:r>
              <a:rPr lang="en-GB" altLang="en-US" dirty="0"/>
              <a:t>42)</a:t>
            </a:r>
          </a:p>
        </p:txBody>
      </p:sp>
    </p:spTree>
    <p:extLst>
      <p:ext uri="{BB962C8B-B14F-4D97-AF65-F5344CB8AC3E}">
        <p14:creationId xmlns:p14="http://schemas.microsoft.com/office/powerpoint/2010/main" val="2684451960"/>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1827" name="Group 83"/>
          <p:cNvGraphicFramePr>
            <a:graphicFrameLocks noGrp="1"/>
          </p:cNvGraphicFramePr>
          <p:nvPr>
            <p:ph idx="4294967295"/>
            <p:extLst>
              <p:ext uri="{D42A27DB-BD31-4B8C-83A1-F6EECF244321}">
                <p14:modId xmlns:p14="http://schemas.microsoft.com/office/powerpoint/2010/main" val="2011659336"/>
              </p:ext>
            </p:extLst>
          </p:nvPr>
        </p:nvGraphicFramePr>
        <p:xfrm>
          <a:off x="1141613" y="252410"/>
          <a:ext cx="9517692" cy="5621624"/>
        </p:xfrm>
        <a:graphic>
          <a:graphicData uri="http://schemas.openxmlformats.org/drawingml/2006/table">
            <a:tbl>
              <a:tblPr/>
              <a:tblGrid>
                <a:gridCol w="1202564">
                  <a:extLst>
                    <a:ext uri="{9D8B030D-6E8A-4147-A177-3AD203B41FA5}">
                      <a16:colId xmlns:a16="http://schemas.microsoft.com/office/drawing/2014/main" val="20000"/>
                    </a:ext>
                  </a:extLst>
                </a:gridCol>
                <a:gridCol w="3556282">
                  <a:extLst>
                    <a:ext uri="{9D8B030D-6E8A-4147-A177-3AD203B41FA5}">
                      <a16:colId xmlns:a16="http://schemas.microsoft.com/office/drawing/2014/main" val="20001"/>
                    </a:ext>
                  </a:extLst>
                </a:gridCol>
                <a:gridCol w="3503040">
                  <a:extLst>
                    <a:ext uri="{9D8B030D-6E8A-4147-A177-3AD203B41FA5}">
                      <a16:colId xmlns:a16="http://schemas.microsoft.com/office/drawing/2014/main" val="20002"/>
                    </a:ext>
                  </a:extLst>
                </a:gridCol>
                <a:gridCol w="1255806">
                  <a:extLst>
                    <a:ext uri="{9D8B030D-6E8A-4147-A177-3AD203B41FA5}">
                      <a16:colId xmlns:a16="http://schemas.microsoft.com/office/drawing/2014/main" val="20003"/>
                    </a:ext>
                  </a:extLst>
                </a:gridCol>
              </a:tblGrid>
              <a:tr h="397553">
                <a:tc gridSpan="4">
                  <a:txBody>
                    <a:bodyPr/>
                    <a:lstStyle>
                      <a:lvl1pPr marL="342900" indent="-342900">
                        <a:spcBef>
                          <a:spcPct val="20000"/>
                        </a:spcBef>
                        <a:defRPr sz="2800">
                          <a:solidFill>
                            <a:schemeClr val="tx1"/>
                          </a:solidFill>
                          <a:latin typeface="Arial" charset="0"/>
                          <a:cs typeface="Arial" charset="0"/>
                        </a:defRPr>
                      </a:lvl1pPr>
                      <a:lvl2pPr marL="742950" indent="-285750">
                        <a:spcBef>
                          <a:spcPct val="20000"/>
                        </a:spcBef>
                        <a:defRPr sz="2400">
                          <a:solidFill>
                            <a:schemeClr val="tx1"/>
                          </a:solidFill>
                          <a:latin typeface="Arial" charset="0"/>
                          <a:cs typeface="Arial" charset="0"/>
                        </a:defRPr>
                      </a:lvl2pPr>
                      <a:lvl3pPr marL="1143000" indent="-228600">
                        <a:spcBef>
                          <a:spcPct val="20000"/>
                        </a:spcBef>
                        <a:defRPr sz="2000">
                          <a:solidFill>
                            <a:schemeClr val="tx1"/>
                          </a:solidFill>
                          <a:latin typeface="Arial" charset="0"/>
                          <a:cs typeface="Arial" charset="0"/>
                        </a:defRPr>
                      </a:lvl3pPr>
                      <a:lvl4pPr marL="1600200" indent="-228600">
                        <a:spcBef>
                          <a:spcPct val="20000"/>
                        </a:spcBef>
                        <a:defRPr>
                          <a:solidFill>
                            <a:schemeClr val="tx1"/>
                          </a:solidFill>
                          <a:latin typeface="Arial" charset="0"/>
                          <a:cs typeface="Arial" charset="0"/>
                        </a:defRPr>
                      </a:lvl4pPr>
                      <a:lvl5pPr marL="2057400" indent="-228600">
                        <a:spcBef>
                          <a:spcPct val="20000"/>
                        </a:spcBef>
                        <a:defRPr>
                          <a:solidFill>
                            <a:schemeClr val="tx1"/>
                          </a:solidFill>
                          <a:latin typeface="Arial" charset="0"/>
                          <a:cs typeface="Arial" charset="0"/>
                        </a:defRPr>
                      </a:lvl5pPr>
                      <a:lvl6pPr marL="2514600" indent="-228600" fontAlgn="base">
                        <a:spcBef>
                          <a:spcPct val="20000"/>
                        </a:spcBef>
                        <a:spcAft>
                          <a:spcPct val="0"/>
                        </a:spcAft>
                        <a:defRPr>
                          <a:solidFill>
                            <a:schemeClr val="tx1"/>
                          </a:solidFill>
                          <a:latin typeface="Arial" charset="0"/>
                          <a:cs typeface="Arial" charset="0"/>
                        </a:defRPr>
                      </a:lvl6pPr>
                      <a:lvl7pPr marL="2971800" indent="-228600" fontAlgn="base">
                        <a:spcBef>
                          <a:spcPct val="20000"/>
                        </a:spcBef>
                        <a:spcAft>
                          <a:spcPct val="0"/>
                        </a:spcAft>
                        <a:defRPr>
                          <a:solidFill>
                            <a:schemeClr val="tx1"/>
                          </a:solidFill>
                          <a:latin typeface="Arial" charset="0"/>
                          <a:cs typeface="Arial" charset="0"/>
                        </a:defRPr>
                      </a:lvl7pPr>
                      <a:lvl8pPr marL="3429000" indent="-228600" fontAlgn="base">
                        <a:spcBef>
                          <a:spcPct val="20000"/>
                        </a:spcBef>
                        <a:spcAft>
                          <a:spcPct val="0"/>
                        </a:spcAft>
                        <a:defRPr>
                          <a:solidFill>
                            <a:schemeClr val="tx1"/>
                          </a:solidFill>
                          <a:latin typeface="Arial" charset="0"/>
                          <a:cs typeface="Arial" charset="0"/>
                        </a:defRPr>
                      </a:lvl8pPr>
                      <a:lvl9pPr marL="3886200" indent="-228600" fontAlgn="base">
                        <a:spcBef>
                          <a:spcPct val="20000"/>
                        </a:spcBef>
                        <a:spcAft>
                          <a:spcPct val="0"/>
                        </a:spcAft>
                        <a:defRPr>
                          <a:solidFill>
                            <a:schemeClr val="tx1"/>
                          </a:solidFill>
                          <a:latin typeface="Arial" charset="0"/>
                          <a:cs typeface="Arial" charset="0"/>
                        </a:defRPr>
                      </a:lvl9p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altLang="en-US" sz="2000" b="0" i="0" u="none" strike="noStrike" cap="none" normalizeH="0" baseline="0" dirty="0" smtClean="0">
                          <a:ln>
                            <a:noFill/>
                          </a:ln>
                          <a:solidFill>
                            <a:schemeClr val="tx1"/>
                          </a:solidFill>
                          <a:effectLst/>
                          <a:latin typeface="Arial" charset="0"/>
                          <a:cs typeface="Times New Roman" pitchFamily="18" charset="0"/>
                        </a:rPr>
                        <a:t>Formal</a:t>
                      </a:r>
                      <a:endParaRPr kumimoji="0" lang="en-US" altLang="en-US" sz="2000" b="0" i="0" u="none" strike="noStrike" cap="none" normalizeH="0" baseline="0" dirty="0" smtClean="0">
                        <a:ln>
                          <a:noFill/>
                        </a:ln>
                        <a:solidFill>
                          <a:schemeClr val="tx1"/>
                        </a:solidFill>
                        <a:effectLst/>
                        <a:latin typeface="Arial" charset="0"/>
                        <a:cs typeface="Arial" charset="0"/>
                      </a:endParaRPr>
                    </a:p>
                  </a:txBody>
                  <a:tcPr marL="116839" marR="116839" marT="45725" marB="45725"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2180973">
                <a:tc rowSpan="2">
                  <a:txBody>
                    <a:bodyPr/>
                    <a:lstStyle>
                      <a:lvl1pPr marL="342900" indent="-342900">
                        <a:spcBef>
                          <a:spcPct val="20000"/>
                        </a:spcBef>
                        <a:defRPr sz="2800">
                          <a:solidFill>
                            <a:schemeClr val="tx1"/>
                          </a:solidFill>
                          <a:latin typeface="Arial" charset="0"/>
                          <a:cs typeface="Arial" charset="0"/>
                        </a:defRPr>
                      </a:lvl1pPr>
                      <a:lvl2pPr marL="742950" indent="-285750">
                        <a:spcBef>
                          <a:spcPct val="20000"/>
                        </a:spcBef>
                        <a:defRPr sz="2400">
                          <a:solidFill>
                            <a:schemeClr val="tx1"/>
                          </a:solidFill>
                          <a:latin typeface="Arial" charset="0"/>
                          <a:cs typeface="Arial" charset="0"/>
                        </a:defRPr>
                      </a:lvl2pPr>
                      <a:lvl3pPr marL="1143000" indent="-228600">
                        <a:spcBef>
                          <a:spcPct val="20000"/>
                        </a:spcBef>
                        <a:defRPr sz="2000">
                          <a:solidFill>
                            <a:schemeClr val="tx1"/>
                          </a:solidFill>
                          <a:latin typeface="Arial" charset="0"/>
                          <a:cs typeface="Arial" charset="0"/>
                        </a:defRPr>
                      </a:lvl3pPr>
                      <a:lvl4pPr marL="1600200" indent="-228600">
                        <a:spcBef>
                          <a:spcPct val="20000"/>
                        </a:spcBef>
                        <a:defRPr>
                          <a:solidFill>
                            <a:schemeClr val="tx1"/>
                          </a:solidFill>
                          <a:latin typeface="Arial" charset="0"/>
                          <a:cs typeface="Arial" charset="0"/>
                        </a:defRPr>
                      </a:lvl4pPr>
                      <a:lvl5pPr marL="2057400" indent="-228600">
                        <a:spcBef>
                          <a:spcPct val="20000"/>
                        </a:spcBef>
                        <a:defRPr>
                          <a:solidFill>
                            <a:schemeClr val="tx1"/>
                          </a:solidFill>
                          <a:latin typeface="Arial" charset="0"/>
                          <a:cs typeface="Arial" charset="0"/>
                        </a:defRPr>
                      </a:lvl5pPr>
                      <a:lvl6pPr marL="2514600" indent="-228600" fontAlgn="base">
                        <a:spcBef>
                          <a:spcPct val="20000"/>
                        </a:spcBef>
                        <a:spcAft>
                          <a:spcPct val="0"/>
                        </a:spcAft>
                        <a:defRPr>
                          <a:solidFill>
                            <a:schemeClr val="tx1"/>
                          </a:solidFill>
                          <a:latin typeface="Arial" charset="0"/>
                          <a:cs typeface="Arial" charset="0"/>
                        </a:defRPr>
                      </a:lvl6pPr>
                      <a:lvl7pPr marL="2971800" indent="-228600" fontAlgn="base">
                        <a:spcBef>
                          <a:spcPct val="20000"/>
                        </a:spcBef>
                        <a:spcAft>
                          <a:spcPct val="0"/>
                        </a:spcAft>
                        <a:defRPr>
                          <a:solidFill>
                            <a:schemeClr val="tx1"/>
                          </a:solidFill>
                          <a:latin typeface="Arial" charset="0"/>
                          <a:cs typeface="Arial" charset="0"/>
                        </a:defRPr>
                      </a:lvl7pPr>
                      <a:lvl8pPr marL="3429000" indent="-228600" fontAlgn="base">
                        <a:spcBef>
                          <a:spcPct val="20000"/>
                        </a:spcBef>
                        <a:spcAft>
                          <a:spcPct val="0"/>
                        </a:spcAft>
                        <a:defRPr>
                          <a:solidFill>
                            <a:schemeClr val="tx1"/>
                          </a:solidFill>
                          <a:latin typeface="Arial" charset="0"/>
                          <a:cs typeface="Arial" charset="0"/>
                        </a:defRPr>
                      </a:lvl8pPr>
                      <a:lvl9pPr marL="3886200" indent="-228600" fontAlgn="base">
                        <a:spcBef>
                          <a:spcPct val="20000"/>
                        </a:spcBef>
                        <a:spcAft>
                          <a:spcPct val="0"/>
                        </a:spcAft>
                        <a:defRPr>
                          <a:solidFill>
                            <a:schemeClr val="tx1"/>
                          </a:solidFill>
                          <a:latin typeface="Arial" charset="0"/>
                          <a:cs typeface="Arial" charset="0"/>
                        </a:defRPr>
                      </a:lvl9pPr>
                    </a:lstStyle>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000" b="0" i="0" u="none" strike="noStrike" cap="none" normalizeH="0" baseline="0" smtClean="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000" b="0" i="0" u="none" strike="noStrike" cap="none" normalizeH="0" baseline="0" smtClean="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000" b="0" i="0" u="none" strike="noStrike" cap="none" normalizeH="0" baseline="0" smtClean="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000" b="0" i="0" u="none" strike="noStrike" cap="none" normalizeH="0" baseline="0" smtClean="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000" b="0" i="0" u="none" strike="noStrike" cap="none" normalizeH="0" baseline="0" smtClean="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000" b="0" i="0" u="none" strike="noStrike" cap="none" normalizeH="0" baseline="0" smtClean="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000" b="0" i="0" u="none" strike="noStrike" cap="none" normalizeH="0" baseline="0" smtClean="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000" b="0" i="0" u="none" strike="noStrike" cap="none" normalizeH="0" baseline="0" smtClean="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smtClean="0">
                          <a:ln>
                            <a:noFill/>
                          </a:ln>
                          <a:solidFill>
                            <a:schemeClr val="tx1"/>
                          </a:solidFill>
                          <a:effectLst/>
                          <a:latin typeface="Arial" charset="0"/>
                          <a:cs typeface="Times New Roman" pitchFamily="18" charset="0"/>
                        </a:rPr>
                        <a:t>Planned</a:t>
                      </a:r>
                      <a:endParaRPr kumimoji="0" lang="en-US" altLang="en-US" sz="1800" b="0" i="0" u="none" strike="noStrike" cap="none" normalizeH="0" baseline="0" smtClean="0">
                        <a:ln>
                          <a:noFill/>
                        </a:ln>
                        <a:solidFill>
                          <a:schemeClr val="tx1"/>
                        </a:solidFill>
                        <a:effectLst/>
                        <a:latin typeface="Arial" charset="0"/>
                        <a:cs typeface="Arial" charset="0"/>
                      </a:endParaRPr>
                    </a:p>
                  </a:txBody>
                  <a:tcPr marL="116839" marR="116839" marT="45725" marB="45725" horzOverflow="overflow">
                    <a:lnL w="952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marL="342900" indent="-342900">
                        <a:spcBef>
                          <a:spcPct val="20000"/>
                        </a:spcBef>
                        <a:tabLst>
                          <a:tab pos="228600" algn="l"/>
                        </a:tabLst>
                        <a:defRPr sz="2800">
                          <a:solidFill>
                            <a:schemeClr val="tx1"/>
                          </a:solidFill>
                          <a:latin typeface="Arial" charset="0"/>
                          <a:cs typeface="Arial" charset="0"/>
                        </a:defRPr>
                      </a:lvl1pPr>
                      <a:lvl2pPr marL="742950" indent="-285750">
                        <a:spcBef>
                          <a:spcPct val="20000"/>
                        </a:spcBef>
                        <a:tabLst>
                          <a:tab pos="228600" algn="l"/>
                        </a:tabLst>
                        <a:defRPr sz="2400">
                          <a:solidFill>
                            <a:schemeClr val="tx1"/>
                          </a:solidFill>
                          <a:latin typeface="Arial" charset="0"/>
                          <a:cs typeface="Arial" charset="0"/>
                        </a:defRPr>
                      </a:lvl2pPr>
                      <a:lvl3pPr marL="1143000" indent="-228600">
                        <a:spcBef>
                          <a:spcPct val="20000"/>
                        </a:spcBef>
                        <a:tabLst>
                          <a:tab pos="228600" algn="l"/>
                        </a:tabLst>
                        <a:defRPr sz="2000">
                          <a:solidFill>
                            <a:schemeClr val="tx1"/>
                          </a:solidFill>
                          <a:latin typeface="Arial" charset="0"/>
                          <a:cs typeface="Arial" charset="0"/>
                        </a:defRPr>
                      </a:lvl3pPr>
                      <a:lvl4pPr marL="1600200" indent="-228600">
                        <a:spcBef>
                          <a:spcPct val="20000"/>
                        </a:spcBef>
                        <a:tabLst>
                          <a:tab pos="228600" algn="l"/>
                        </a:tabLst>
                        <a:defRPr>
                          <a:solidFill>
                            <a:schemeClr val="tx1"/>
                          </a:solidFill>
                          <a:latin typeface="Arial" charset="0"/>
                          <a:cs typeface="Arial" charset="0"/>
                        </a:defRPr>
                      </a:lvl4pPr>
                      <a:lvl5pPr marL="2057400" indent="-228600">
                        <a:spcBef>
                          <a:spcPct val="20000"/>
                        </a:spcBef>
                        <a:tabLst>
                          <a:tab pos="228600" algn="l"/>
                        </a:tabLst>
                        <a:defRPr>
                          <a:solidFill>
                            <a:schemeClr val="tx1"/>
                          </a:solidFill>
                          <a:latin typeface="Arial" charset="0"/>
                          <a:cs typeface="Arial" charset="0"/>
                        </a:defRPr>
                      </a:lvl5pPr>
                      <a:lvl6pPr marL="2514600" indent="-228600" fontAlgn="base">
                        <a:spcBef>
                          <a:spcPct val="20000"/>
                        </a:spcBef>
                        <a:spcAft>
                          <a:spcPct val="0"/>
                        </a:spcAft>
                        <a:tabLst>
                          <a:tab pos="228600" algn="l"/>
                        </a:tabLst>
                        <a:defRPr>
                          <a:solidFill>
                            <a:schemeClr val="tx1"/>
                          </a:solidFill>
                          <a:latin typeface="Arial" charset="0"/>
                          <a:cs typeface="Arial" charset="0"/>
                        </a:defRPr>
                      </a:lvl6pPr>
                      <a:lvl7pPr marL="2971800" indent="-228600" fontAlgn="base">
                        <a:spcBef>
                          <a:spcPct val="20000"/>
                        </a:spcBef>
                        <a:spcAft>
                          <a:spcPct val="0"/>
                        </a:spcAft>
                        <a:tabLst>
                          <a:tab pos="228600" algn="l"/>
                        </a:tabLst>
                        <a:defRPr>
                          <a:solidFill>
                            <a:schemeClr val="tx1"/>
                          </a:solidFill>
                          <a:latin typeface="Arial" charset="0"/>
                          <a:cs typeface="Arial" charset="0"/>
                        </a:defRPr>
                      </a:lvl7pPr>
                      <a:lvl8pPr marL="3429000" indent="-228600" fontAlgn="base">
                        <a:spcBef>
                          <a:spcPct val="20000"/>
                        </a:spcBef>
                        <a:spcAft>
                          <a:spcPct val="0"/>
                        </a:spcAft>
                        <a:tabLst>
                          <a:tab pos="228600" algn="l"/>
                        </a:tabLst>
                        <a:defRPr>
                          <a:solidFill>
                            <a:schemeClr val="tx1"/>
                          </a:solidFill>
                          <a:latin typeface="Arial" charset="0"/>
                          <a:cs typeface="Arial" charset="0"/>
                        </a:defRPr>
                      </a:lvl8pPr>
                      <a:lvl9pPr marL="3886200" indent="-228600" fontAlgn="base">
                        <a:spcBef>
                          <a:spcPct val="20000"/>
                        </a:spcBef>
                        <a:spcAft>
                          <a:spcPct val="0"/>
                        </a:spcAft>
                        <a:tabLst>
                          <a:tab pos="228600" algn="l"/>
                        </a:tabLst>
                        <a:defRPr>
                          <a:solidFill>
                            <a:schemeClr val="tx1"/>
                          </a:solidFill>
                          <a:latin typeface="Arial" charset="0"/>
                          <a:cs typeface="Arial" charset="0"/>
                        </a:defRPr>
                      </a:lvl9pPr>
                    </a:lstStyle>
                    <a:p>
                      <a:pPr marL="342900" marR="0" lvl="0" indent="-342900" algn="l" defTabSz="914400" rtl="0" eaLnBrk="1" fontAlgn="base" latinLnBrk="0" hangingPunct="1">
                        <a:lnSpc>
                          <a:spcPct val="100000"/>
                        </a:lnSpc>
                        <a:spcBef>
                          <a:spcPct val="0"/>
                        </a:spcBef>
                        <a:spcAft>
                          <a:spcPct val="0"/>
                        </a:spcAft>
                        <a:buClrTx/>
                        <a:buSzTx/>
                        <a:buFont typeface="Wingdings" pitchFamily="2" charset="2"/>
                        <a:buChar char=""/>
                        <a:tabLst>
                          <a:tab pos="228600" algn="l"/>
                        </a:tabLst>
                      </a:pPr>
                      <a:endParaRPr kumimoji="0" lang="en-US" altLang="en-US" sz="1800" b="0" i="0" u="none" strike="noStrike" cap="none" normalizeH="0" baseline="0" dirty="0" smtClean="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 typeface="Wingdings" pitchFamily="2" charset="2"/>
                        <a:buChar char=""/>
                        <a:tabLst>
                          <a:tab pos="228600" algn="l"/>
                        </a:tabLst>
                      </a:pPr>
                      <a:r>
                        <a:rPr kumimoji="0" lang="en-US" altLang="en-US" sz="1800" b="0" i="0" u="none" strike="noStrike" cap="none" normalizeH="0" baseline="0" dirty="0" smtClean="0">
                          <a:ln>
                            <a:noFill/>
                          </a:ln>
                          <a:solidFill>
                            <a:schemeClr val="tx1"/>
                          </a:solidFill>
                          <a:effectLst/>
                          <a:latin typeface="Arial" charset="0"/>
                          <a:cs typeface="Times New Roman" pitchFamily="18" charset="0"/>
                        </a:rPr>
                        <a:t>Planned agenda</a:t>
                      </a:r>
                      <a:endParaRPr kumimoji="0" lang="en-US" altLang="en-US" sz="1800" b="0" i="0" u="none" strike="noStrike" cap="none" normalizeH="0" baseline="0" dirty="0" smtClean="0">
                        <a:ln>
                          <a:noFill/>
                        </a:ln>
                        <a:solidFill>
                          <a:schemeClr val="tx1"/>
                        </a:solidFill>
                        <a:effectLst/>
                        <a:latin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
                        <a:tabLst>
                          <a:tab pos="228600" algn="l"/>
                        </a:tabLst>
                      </a:pPr>
                      <a:r>
                        <a:rPr kumimoji="0" lang="en-US" altLang="en-US" sz="1800" b="0" i="0" u="none" strike="noStrike" cap="none" normalizeH="0" baseline="0" dirty="0" smtClean="0">
                          <a:ln>
                            <a:noFill/>
                          </a:ln>
                          <a:solidFill>
                            <a:schemeClr val="tx1"/>
                          </a:solidFill>
                          <a:effectLst/>
                          <a:latin typeface="Arial" charset="0"/>
                          <a:cs typeface="Times New Roman" pitchFamily="18" charset="0"/>
                        </a:rPr>
                        <a:t>Agreed content and method</a:t>
                      </a:r>
                      <a:endParaRPr kumimoji="0" lang="en-US" altLang="en-US" sz="1800" b="0" i="0" u="none" strike="noStrike" cap="none" normalizeH="0" baseline="0" dirty="0" smtClean="0">
                        <a:ln>
                          <a:noFill/>
                        </a:ln>
                        <a:solidFill>
                          <a:schemeClr val="tx1"/>
                        </a:solidFill>
                        <a:effectLst/>
                        <a:latin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
                        <a:tabLst>
                          <a:tab pos="228600" algn="l"/>
                        </a:tabLst>
                      </a:pPr>
                      <a:r>
                        <a:rPr kumimoji="0" lang="en-US" altLang="en-US" sz="1800" b="0" i="0" u="none" strike="noStrike" cap="none" normalizeH="0" baseline="0" dirty="0" smtClean="0">
                          <a:ln>
                            <a:noFill/>
                          </a:ln>
                          <a:solidFill>
                            <a:schemeClr val="tx1"/>
                          </a:solidFill>
                          <a:effectLst/>
                          <a:latin typeface="Arial" charset="0"/>
                          <a:cs typeface="Times New Roman" pitchFamily="18" charset="0"/>
                        </a:rPr>
                        <a:t>Regular</a:t>
                      </a:r>
                      <a:endParaRPr kumimoji="0" lang="en-US" altLang="en-US" sz="1800" b="0" i="0" u="none" strike="noStrike" cap="none" normalizeH="0" baseline="0" dirty="0" smtClean="0">
                        <a:ln>
                          <a:noFill/>
                        </a:ln>
                        <a:solidFill>
                          <a:schemeClr val="tx1"/>
                        </a:solidFill>
                        <a:effectLst/>
                        <a:latin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
                        <a:tabLst>
                          <a:tab pos="228600" algn="l"/>
                        </a:tabLst>
                      </a:pPr>
                      <a:r>
                        <a:rPr kumimoji="0" lang="en-US" altLang="en-US" sz="1800" b="0" i="0" u="none" strike="noStrike" cap="none" normalizeH="0" baseline="0" dirty="0" smtClean="0">
                          <a:ln>
                            <a:noFill/>
                          </a:ln>
                          <a:solidFill>
                            <a:schemeClr val="tx1"/>
                          </a:solidFill>
                          <a:effectLst/>
                          <a:latin typeface="Arial" charset="0"/>
                          <a:cs typeface="Times New Roman" pitchFamily="18" charset="0"/>
                        </a:rPr>
                        <a:t>General and specific items</a:t>
                      </a:r>
                      <a:endParaRPr kumimoji="0" lang="en-US" altLang="en-US" sz="1800" b="0" i="0" u="none" strike="noStrike" cap="none" normalizeH="0" baseline="0" dirty="0" smtClean="0">
                        <a:ln>
                          <a:noFill/>
                        </a:ln>
                        <a:solidFill>
                          <a:schemeClr val="tx1"/>
                        </a:solidFill>
                        <a:effectLst/>
                        <a:latin typeface="Arial" charset="0"/>
                        <a:cs typeface="Arial" charset="0"/>
                      </a:endParaRPr>
                    </a:p>
                  </a:txBody>
                  <a:tcPr marL="116839" marR="116839" marT="45725" marB="4572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342900" indent="-342900">
                        <a:spcBef>
                          <a:spcPct val="20000"/>
                        </a:spcBef>
                        <a:tabLst>
                          <a:tab pos="228600" algn="l"/>
                        </a:tabLst>
                        <a:defRPr sz="2800">
                          <a:solidFill>
                            <a:schemeClr val="tx1"/>
                          </a:solidFill>
                          <a:latin typeface="Arial" charset="0"/>
                          <a:cs typeface="Arial" charset="0"/>
                        </a:defRPr>
                      </a:lvl1pPr>
                      <a:lvl2pPr marL="742950" indent="-285750">
                        <a:spcBef>
                          <a:spcPct val="20000"/>
                        </a:spcBef>
                        <a:tabLst>
                          <a:tab pos="228600" algn="l"/>
                        </a:tabLst>
                        <a:defRPr sz="2400">
                          <a:solidFill>
                            <a:schemeClr val="tx1"/>
                          </a:solidFill>
                          <a:latin typeface="Arial" charset="0"/>
                          <a:cs typeface="Arial" charset="0"/>
                        </a:defRPr>
                      </a:lvl2pPr>
                      <a:lvl3pPr marL="1143000" indent="-228600">
                        <a:spcBef>
                          <a:spcPct val="20000"/>
                        </a:spcBef>
                        <a:tabLst>
                          <a:tab pos="228600" algn="l"/>
                        </a:tabLst>
                        <a:defRPr sz="2000">
                          <a:solidFill>
                            <a:schemeClr val="tx1"/>
                          </a:solidFill>
                          <a:latin typeface="Arial" charset="0"/>
                          <a:cs typeface="Arial" charset="0"/>
                        </a:defRPr>
                      </a:lvl3pPr>
                      <a:lvl4pPr marL="1600200" indent="-228600">
                        <a:spcBef>
                          <a:spcPct val="20000"/>
                        </a:spcBef>
                        <a:tabLst>
                          <a:tab pos="228600" algn="l"/>
                        </a:tabLst>
                        <a:defRPr>
                          <a:solidFill>
                            <a:schemeClr val="tx1"/>
                          </a:solidFill>
                          <a:latin typeface="Arial" charset="0"/>
                          <a:cs typeface="Arial" charset="0"/>
                        </a:defRPr>
                      </a:lvl4pPr>
                      <a:lvl5pPr marL="2057400" indent="-228600">
                        <a:spcBef>
                          <a:spcPct val="20000"/>
                        </a:spcBef>
                        <a:tabLst>
                          <a:tab pos="228600" algn="l"/>
                        </a:tabLst>
                        <a:defRPr>
                          <a:solidFill>
                            <a:schemeClr val="tx1"/>
                          </a:solidFill>
                          <a:latin typeface="Arial" charset="0"/>
                          <a:cs typeface="Arial" charset="0"/>
                        </a:defRPr>
                      </a:lvl5pPr>
                      <a:lvl6pPr marL="2514600" indent="-228600" fontAlgn="base">
                        <a:spcBef>
                          <a:spcPct val="20000"/>
                        </a:spcBef>
                        <a:spcAft>
                          <a:spcPct val="0"/>
                        </a:spcAft>
                        <a:tabLst>
                          <a:tab pos="228600" algn="l"/>
                        </a:tabLst>
                        <a:defRPr>
                          <a:solidFill>
                            <a:schemeClr val="tx1"/>
                          </a:solidFill>
                          <a:latin typeface="Arial" charset="0"/>
                          <a:cs typeface="Arial" charset="0"/>
                        </a:defRPr>
                      </a:lvl6pPr>
                      <a:lvl7pPr marL="2971800" indent="-228600" fontAlgn="base">
                        <a:spcBef>
                          <a:spcPct val="20000"/>
                        </a:spcBef>
                        <a:spcAft>
                          <a:spcPct val="0"/>
                        </a:spcAft>
                        <a:tabLst>
                          <a:tab pos="228600" algn="l"/>
                        </a:tabLst>
                        <a:defRPr>
                          <a:solidFill>
                            <a:schemeClr val="tx1"/>
                          </a:solidFill>
                          <a:latin typeface="Arial" charset="0"/>
                          <a:cs typeface="Arial" charset="0"/>
                        </a:defRPr>
                      </a:lvl7pPr>
                      <a:lvl8pPr marL="3429000" indent="-228600" fontAlgn="base">
                        <a:spcBef>
                          <a:spcPct val="20000"/>
                        </a:spcBef>
                        <a:spcAft>
                          <a:spcPct val="0"/>
                        </a:spcAft>
                        <a:tabLst>
                          <a:tab pos="228600" algn="l"/>
                        </a:tabLst>
                        <a:defRPr>
                          <a:solidFill>
                            <a:schemeClr val="tx1"/>
                          </a:solidFill>
                          <a:latin typeface="Arial" charset="0"/>
                          <a:cs typeface="Arial" charset="0"/>
                        </a:defRPr>
                      </a:lvl8pPr>
                      <a:lvl9pPr marL="3886200" indent="-228600" fontAlgn="base">
                        <a:spcBef>
                          <a:spcPct val="20000"/>
                        </a:spcBef>
                        <a:spcAft>
                          <a:spcPct val="0"/>
                        </a:spcAft>
                        <a:tabLst>
                          <a:tab pos="228600" algn="l"/>
                        </a:tabLst>
                        <a:defRPr>
                          <a:solidFill>
                            <a:schemeClr val="tx1"/>
                          </a:solidFill>
                          <a:latin typeface="Arial" charset="0"/>
                          <a:cs typeface="Arial" charset="0"/>
                        </a:defRPr>
                      </a:lvl9pPr>
                    </a:lstStyle>
                    <a:p>
                      <a:pPr marL="342900" marR="0" lvl="0" indent="-342900" algn="l" defTabSz="914400" rtl="0" eaLnBrk="1" fontAlgn="base" latinLnBrk="0" hangingPunct="1">
                        <a:lnSpc>
                          <a:spcPct val="100000"/>
                        </a:lnSpc>
                        <a:spcBef>
                          <a:spcPct val="0"/>
                        </a:spcBef>
                        <a:spcAft>
                          <a:spcPct val="0"/>
                        </a:spcAft>
                        <a:buClrTx/>
                        <a:buSzTx/>
                        <a:buFont typeface="Wingdings" pitchFamily="2" charset="2"/>
                        <a:buChar char=""/>
                        <a:tabLst>
                          <a:tab pos="228600" algn="l"/>
                        </a:tabLst>
                      </a:pPr>
                      <a:endParaRPr kumimoji="0" lang="en-US" altLang="en-US" sz="1800" b="0" i="0" u="none" strike="noStrike" cap="none" normalizeH="0" baseline="0" dirty="0" smtClean="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 typeface="Wingdings" pitchFamily="2" charset="2"/>
                        <a:buChar char=""/>
                        <a:tabLst>
                          <a:tab pos="228600" algn="l"/>
                        </a:tabLst>
                      </a:pPr>
                      <a:r>
                        <a:rPr kumimoji="0" lang="en-US" altLang="en-US" sz="1800" b="0" i="0" u="none" strike="noStrike" cap="none" normalizeH="0" baseline="0" dirty="0" smtClean="0">
                          <a:ln>
                            <a:noFill/>
                          </a:ln>
                          <a:solidFill>
                            <a:schemeClr val="tx1"/>
                          </a:solidFill>
                          <a:effectLst/>
                          <a:latin typeface="Arial" charset="0"/>
                          <a:cs typeface="Times New Roman" pitchFamily="18" charset="0"/>
                        </a:rPr>
                        <a:t>Unplanned discussions</a:t>
                      </a:r>
                      <a:endParaRPr kumimoji="0" lang="en-US" altLang="en-US" sz="1800" b="0" i="0" u="none" strike="noStrike" cap="none" normalizeH="0" baseline="0" dirty="0" smtClean="0">
                        <a:ln>
                          <a:noFill/>
                        </a:ln>
                        <a:solidFill>
                          <a:schemeClr val="tx1"/>
                        </a:solidFill>
                        <a:effectLst/>
                        <a:latin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
                        <a:tabLst>
                          <a:tab pos="228600" algn="l"/>
                        </a:tabLst>
                      </a:pPr>
                      <a:r>
                        <a:rPr kumimoji="0" lang="en-US" altLang="en-US" sz="1800" b="0" i="0" u="none" strike="noStrike" cap="none" normalizeH="0" baseline="0" dirty="0" smtClean="0">
                          <a:ln>
                            <a:noFill/>
                          </a:ln>
                          <a:solidFill>
                            <a:schemeClr val="tx1"/>
                          </a:solidFill>
                          <a:effectLst/>
                          <a:latin typeface="Arial" charset="0"/>
                          <a:cs typeface="Times New Roman" pitchFamily="18" charset="0"/>
                        </a:rPr>
                        <a:t>Individual or group</a:t>
                      </a:r>
                      <a:endParaRPr kumimoji="0" lang="en-US" altLang="en-US" sz="1800" b="0" i="0" u="none" strike="noStrike" cap="none" normalizeH="0" baseline="0" dirty="0" smtClean="0">
                        <a:ln>
                          <a:noFill/>
                        </a:ln>
                        <a:solidFill>
                          <a:schemeClr val="tx1"/>
                        </a:solidFill>
                        <a:effectLst/>
                        <a:latin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
                        <a:tabLst>
                          <a:tab pos="228600" algn="l"/>
                        </a:tabLst>
                      </a:pPr>
                      <a:r>
                        <a:rPr kumimoji="0" lang="en-US" altLang="en-US" sz="1800" b="0" i="0" u="none" strike="noStrike" cap="none" normalizeH="0" baseline="0" dirty="0" smtClean="0">
                          <a:ln>
                            <a:noFill/>
                          </a:ln>
                          <a:solidFill>
                            <a:schemeClr val="tx1"/>
                          </a:solidFill>
                          <a:effectLst/>
                          <a:latin typeface="Arial" charset="0"/>
                          <a:cs typeface="Times New Roman" pitchFamily="18" charset="0"/>
                        </a:rPr>
                        <a:t>Agenda agreed on the spot</a:t>
                      </a:r>
                      <a:endParaRPr kumimoji="0" lang="en-US" altLang="en-US" sz="1800" b="0" i="0" u="none" strike="noStrike" cap="none" normalizeH="0" baseline="0" dirty="0" smtClean="0">
                        <a:ln>
                          <a:noFill/>
                        </a:ln>
                        <a:solidFill>
                          <a:schemeClr val="tx1"/>
                        </a:solidFill>
                        <a:effectLst/>
                        <a:latin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
                        <a:tabLst>
                          <a:tab pos="228600" algn="l"/>
                        </a:tabLst>
                      </a:pPr>
                      <a:r>
                        <a:rPr kumimoji="0" lang="en-US" altLang="en-US" sz="1800" b="0" i="0" u="none" strike="noStrike" cap="none" normalizeH="0" baseline="0" dirty="0" smtClean="0">
                          <a:ln>
                            <a:noFill/>
                          </a:ln>
                          <a:solidFill>
                            <a:schemeClr val="tx1"/>
                          </a:solidFill>
                          <a:effectLst/>
                          <a:latin typeface="Arial" charset="0"/>
                          <a:cs typeface="Times New Roman" pitchFamily="18" charset="0"/>
                        </a:rPr>
                        <a:t>Often in response to a crisis</a:t>
                      </a:r>
                      <a:endParaRPr kumimoji="0" lang="en-US" altLang="en-US" sz="1800" b="0" i="0" u="none" strike="noStrike" cap="none" normalizeH="0" baseline="0" dirty="0" smtClean="0">
                        <a:ln>
                          <a:noFill/>
                        </a:ln>
                        <a:solidFill>
                          <a:schemeClr val="tx1"/>
                        </a:solidFill>
                        <a:effectLst/>
                        <a:latin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
                        <a:tabLst>
                          <a:tab pos="228600" algn="l"/>
                        </a:tabLst>
                      </a:pPr>
                      <a:r>
                        <a:rPr kumimoji="0" lang="en-US" altLang="en-US" sz="1800" b="0" i="0" u="none" strike="noStrike" cap="none" normalizeH="0" baseline="0" dirty="0" smtClean="0">
                          <a:ln>
                            <a:noFill/>
                          </a:ln>
                          <a:solidFill>
                            <a:schemeClr val="tx1"/>
                          </a:solidFill>
                          <a:effectLst/>
                          <a:latin typeface="Arial" charset="0"/>
                          <a:cs typeface="Times New Roman" pitchFamily="18" charset="0"/>
                        </a:rPr>
                        <a:t>Often away from the workplace</a:t>
                      </a:r>
                      <a:endParaRPr kumimoji="0" lang="en-US" altLang="en-US" sz="1800" b="0" i="0" u="none" strike="noStrike" cap="none" normalizeH="0" baseline="0" dirty="0" smtClean="0">
                        <a:ln>
                          <a:noFill/>
                        </a:ln>
                        <a:solidFill>
                          <a:schemeClr val="tx1"/>
                        </a:solidFill>
                        <a:effectLst/>
                        <a:latin typeface="Times New Roman" pitchFamily="18" charset="0"/>
                        <a:cs typeface="Times New Roman" pitchFamily="18" charset="0"/>
                      </a:endParaRPr>
                    </a:p>
                  </a:txBody>
                  <a:tcPr marL="116839" marR="116839" marT="45725" marB="4572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rowSpan="2">
                  <a:txBody>
                    <a:bodyPr/>
                    <a:lstStyle>
                      <a:lvl1pPr marL="342900" indent="-342900">
                        <a:spcBef>
                          <a:spcPct val="20000"/>
                        </a:spcBef>
                        <a:defRPr sz="2800">
                          <a:solidFill>
                            <a:schemeClr val="tx1"/>
                          </a:solidFill>
                          <a:latin typeface="Arial" charset="0"/>
                          <a:cs typeface="Arial" charset="0"/>
                        </a:defRPr>
                      </a:lvl1pPr>
                      <a:lvl2pPr marL="742950" indent="-285750">
                        <a:spcBef>
                          <a:spcPct val="20000"/>
                        </a:spcBef>
                        <a:defRPr sz="2400">
                          <a:solidFill>
                            <a:schemeClr val="tx1"/>
                          </a:solidFill>
                          <a:latin typeface="Arial" charset="0"/>
                          <a:cs typeface="Arial" charset="0"/>
                        </a:defRPr>
                      </a:lvl2pPr>
                      <a:lvl3pPr marL="1143000" indent="-228600">
                        <a:spcBef>
                          <a:spcPct val="20000"/>
                        </a:spcBef>
                        <a:defRPr sz="2000">
                          <a:solidFill>
                            <a:schemeClr val="tx1"/>
                          </a:solidFill>
                          <a:latin typeface="Arial" charset="0"/>
                          <a:cs typeface="Arial" charset="0"/>
                        </a:defRPr>
                      </a:lvl3pPr>
                      <a:lvl4pPr marL="1600200" indent="-228600">
                        <a:spcBef>
                          <a:spcPct val="20000"/>
                        </a:spcBef>
                        <a:defRPr>
                          <a:solidFill>
                            <a:schemeClr val="tx1"/>
                          </a:solidFill>
                          <a:latin typeface="Arial" charset="0"/>
                          <a:cs typeface="Arial" charset="0"/>
                        </a:defRPr>
                      </a:lvl4pPr>
                      <a:lvl5pPr marL="2057400" indent="-228600">
                        <a:spcBef>
                          <a:spcPct val="20000"/>
                        </a:spcBef>
                        <a:defRPr>
                          <a:solidFill>
                            <a:schemeClr val="tx1"/>
                          </a:solidFill>
                          <a:latin typeface="Arial" charset="0"/>
                          <a:cs typeface="Arial" charset="0"/>
                        </a:defRPr>
                      </a:lvl5pPr>
                      <a:lvl6pPr marL="2514600" indent="-228600" fontAlgn="base">
                        <a:spcBef>
                          <a:spcPct val="20000"/>
                        </a:spcBef>
                        <a:spcAft>
                          <a:spcPct val="0"/>
                        </a:spcAft>
                        <a:defRPr>
                          <a:solidFill>
                            <a:schemeClr val="tx1"/>
                          </a:solidFill>
                          <a:latin typeface="Arial" charset="0"/>
                          <a:cs typeface="Arial" charset="0"/>
                        </a:defRPr>
                      </a:lvl6pPr>
                      <a:lvl7pPr marL="2971800" indent="-228600" fontAlgn="base">
                        <a:spcBef>
                          <a:spcPct val="20000"/>
                        </a:spcBef>
                        <a:spcAft>
                          <a:spcPct val="0"/>
                        </a:spcAft>
                        <a:defRPr>
                          <a:solidFill>
                            <a:schemeClr val="tx1"/>
                          </a:solidFill>
                          <a:latin typeface="Arial" charset="0"/>
                          <a:cs typeface="Arial" charset="0"/>
                        </a:defRPr>
                      </a:lvl7pPr>
                      <a:lvl8pPr marL="3429000" indent="-228600" fontAlgn="base">
                        <a:spcBef>
                          <a:spcPct val="20000"/>
                        </a:spcBef>
                        <a:spcAft>
                          <a:spcPct val="0"/>
                        </a:spcAft>
                        <a:defRPr>
                          <a:solidFill>
                            <a:schemeClr val="tx1"/>
                          </a:solidFill>
                          <a:latin typeface="Arial" charset="0"/>
                          <a:cs typeface="Arial" charset="0"/>
                        </a:defRPr>
                      </a:lvl8pPr>
                      <a:lvl9pPr marL="3886200" indent="-228600" fontAlgn="base">
                        <a:spcBef>
                          <a:spcPct val="20000"/>
                        </a:spcBef>
                        <a:spcAft>
                          <a:spcPct val="0"/>
                        </a:spcAft>
                        <a:defRPr>
                          <a:solidFill>
                            <a:schemeClr val="tx1"/>
                          </a:solidFill>
                          <a:latin typeface="Arial" charset="0"/>
                          <a:cs typeface="Arial" charset="0"/>
                        </a:defRPr>
                      </a:lvl9pPr>
                    </a:lstStyle>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000" b="0" i="0" u="none" strike="noStrike" cap="none" normalizeH="0" baseline="0" smtClean="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000" b="0" i="0" u="none" strike="noStrike" cap="none" normalizeH="0" baseline="0" smtClean="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000" b="0" i="0" u="none" strike="noStrike" cap="none" normalizeH="0" baseline="0" smtClean="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000" b="0" i="0" u="none" strike="noStrike" cap="none" normalizeH="0" baseline="0" smtClean="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000" b="0" i="0" u="none" strike="noStrike" cap="none" normalizeH="0" baseline="0" smtClean="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000" b="0" i="0" u="none" strike="noStrike" cap="none" normalizeH="0" baseline="0" smtClean="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000" b="0" i="0" u="none" strike="noStrike" cap="none" normalizeH="0" baseline="0" smtClean="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000" b="0" i="0" u="none" strike="noStrike" cap="none" normalizeH="0" baseline="0" smtClean="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altLang="en-US" sz="2000" b="0" i="0" u="none" strike="noStrike" cap="none" normalizeH="0" baseline="0" smtClean="0">
                          <a:ln>
                            <a:noFill/>
                          </a:ln>
                          <a:solidFill>
                            <a:schemeClr val="tx1"/>
                          </a:solidFill>
                          <a:effectLst/>
                          <a:latin typeface="Arial" charset="0"/>
                          <a:cs typeface="Times New Roman" pitchFamily="18" charset="0"/>
                        </a:rPr>
                        <a:t>Ad hoc</a:t>
                      </a:r>
                      <a:endParaRPr kumimoji="0" lang="en-US" altLang="en-US" sz="2000" b="0" i="0" u="none" strike="noStrike" cap="none" normalizeH="0" baseline="0" smtClean="0">
                        <a:ln>
                          <a:noFill/>
                        </a:ln>
                        <a:solidFill>
                          <a:schemeClr val="tx1"/>
                        </a:solidFill>
                        <a:effectLst/>
                        <a:latin typeface="Arial" charset="0"/>
                        <a:cs typeface="Arial" charset="0"/>
                      </a:endParaRPr>
                    </a:p>
                  </a:txBody>
                  <a:tcPr marL="116839" marR="116839" marT="45725" marB="4572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2180973">
                <a:tc vMerge="1">
                  <a:txBody>
                    <a:bodyPr/>
                    <a:lstStyle/>
                    <a:p>
                      <a:endParaRPr lang="en-GB"/>
                    </a:p>
                  </a:txBody>
                  <a:tcPr/>
                </a:tc>
                <a:tc>
                  <a:txBody>
                    <a:bodyPr/>
                    <a:lstStyle>
                      <a:lvl1pPr marL="342900" indent="-342900">
                        <a:spcBef>
                          <a:spcPct val="20000"/>
                        </a:spcBef>
                        <a:tabLst>
                          <a:tab pos="228600" algn="l"/>
                        </a:tabLst>
                        <a:defRPr sz="2800">
                          <a:solidFill>
                            <a:schemeClr val="tx1"/>
                          </a:solidFill>
                          <a:latin typeface="Arial" charset="0"/>
                          <a:cs typeface="Arial" charset="0"/>
                        </a:defRPr>
                      </a:lvl1pPr>
                      <a:lvl2pPr marL="742950" indent="-285750">
                        <a:spcBef>
                          <a:spcPct val="20000"/>
                        </a:spcBef>
                        <a:tabLst>
                          <a:tab pos="228600" algn="l"/>
                        </a:tabLst>
                        <a:defRPr sz="2400">
                          <a:solidFill>
                            <a:schemeClr val="tx1"/>
                          </a:solidFill>
                          <a:latin typeface="Arial" charset="0"/>
                          <a:cs typeface="Arial" charset="0"/>
                        </a:defRPr>
                      </a:lvl2pPr>
                      <a:lvl3pPr marL="1143000" indent="-228600">
                        <a:spcBef>
                          <a:spcPct val="20000"/>
                        </a:spcBef>
                        <a:tabLst>
                          <a:tab pos="228600" algn="l"/>
                        </a:tabLst>
                        <a:defRPr sz="2000">
                          <a:solidFill>
                            <a:schemeClr val="tx1"/>
                          </a:solidFill>
                          <a:latin typeface="Arial" charset="0"/>
                          <a:cs typeface="Arial" charset="0"/>
                        </a:defRPr>
                      </a:lvl3pPr>
                      <a:lvl4pPr marL="1600200" indent="-228600">
                        <a:spcBef>
                          <a:spcPct val="20000"/>
                        </a:spcBef>
                        <a:tabLst>
                          <a:tab pos="228600" algn="l"/>
                        </a:tabLst>
                        <a:defRPr>
                          <a:solidFill>
                            <a:schemeClr val="tx1"/>
                          </a:solidFill>
                          <a:latin typeface="Arial" charset="0"/>
                          <a:cs typeface="Arial" charset="0"/>
                        </a:defRPr>
                      </a:lvl4pPr>
                      <a:lvl5pPr marL="2057400" indent="-228600">
                        <a:spcBef>
                          <a:spcPct val="20000"/>
                        </a:spcBef>
                        <a:tabLst>
                          <a:tab pos="228600" algn="l"/>
                        </a:tabLst>
                        <a:defRPr>
                          <a:solidFill>
                            <a:schemeClr val="tx1"/>
                          </a:solidFill>
                          <a:latin typeface="Arial" charset="0"/>
                          <a:cs typeface="Arial" charset="0"/>
                        </a:defRPr>
                      </a:lvl5pPr>
                      <a:lvl6pPr marL="2514600" indent="-228600" fontAlgn="base">
                        <a:spcBef>
                          <a:spcPct val="20000"/>
                        </a:spcBef>
                        <a:spcAft>
                          <a:spcPct val="0"/>
                        </a:spcAft>
                        <a:tabLst>
                          <a:tab pos="228600" algn="l"/>
                        </a:tabLst>
                        <a:defRPr>
                          <a:solidFill>
                            <a:schemeClr val="tx1"/>
                          </a:solidFill>
                          <a:latin typeface="Arial" charset="0"/>
                          <a:cs typeface="Arial" charset="0"/>
                        </a:defRPr>
                      </a:lvl6pPr>
                      <a:lvl7pPr marL="2971800" indent="-228600" fontAlgn="base">
                        <a:spcBef>
                          <a:spcPct val="20000"/>
                        </a:spcBef>
                        <a:spcAft>
                          <a:spcPct val="0"/>
                        </a:spcAft>
                        <a:tabLst>
                          <a:tab pos="228600" algn="l"/>
                        </a:tabLst>
                        <a:defRPr>
                          <a:solidFill>
                            <a:schemeClr val="tx1"/>
                          </a:solidFill>
                          <a:latin typeface="Arial" charset="0"/>
                          <a:cs typeface="Arial" charset="0"/>
                        </a:defRPr>
                      </a:lvl7pPr>
                      <a:lvl8pPr marL="3429000" indent="-228600" fontAlgn="base">
                        <a:spcBef>
                          <a:spcPct val="20000"/>
                        </a:spcBef>
                        <a:spcAft>
                          <a:spcPct val="0"/>
                        </a:spcAft>
                        <a:tabLst>
                          <a:tab pos="228600" algn="l"/>
                        </a:tabLst>
                        <a:defRPr>
                          <a:solidFill>
                            <a:schemeClr val="tx1"/>
                          </a:solidFill>
                          <a:latin typeface="Arial" charset="0"/>
                          <a:cs typeface="Arial" charset="0"/>
                        </a:defRPr>
                      </a:lvl8pPr>
                      <a:lvl9pPr marL="3886200" indent="-228600" fontAlgn="base">
                        <a:spcBef>
                          <a:spcPct val="20000"/>
                        </a:spcBef>
                        <a:spcAft>
                          <a:spcPct val="0"/>
                        </a:spcAft>
                        <a:tabLst>
                          <a:tab pos="228600" algn="l"/>
                        </a:tabLst>
                        <a:defRPr>
                          <a:solidFill>
                            <a:schemeClr val="tx1"/>
                          </a:solidFill>
                          <a:latin typeface="Arial" charset="0"/>
                          <a:cs typeface="Arial" charset="0"/>
                        </a:defRPr>
                      </a:lvl9pPr>
                    </a:lstStyle>
                    <a:p>
                      <a:pPr marL="342900" marR="0" lvl="0" indent="-342900" algn="l" defTabSz="914400" rtl="0" eaLnBrk="1" fontAlgn="base" latinLnBrk="0" hangingPunct="1">
                        <a:lnSpc>
                          <a:spcPct val="100000"/>
                        </a:lnSpc>
                        <a:spcBef>
                          <a:spcPct val="0"/>
                        </a:spcBef>
                        <a:spcAft>
                          <a:spcPct val="0"/>
                        </a:spcAft>
                        <a:buClrTx/>
                        <a:buSzTx/>
                        <a:buFont typeface="Wingdings" pitchFamily="2" charset="2"/>
                        <a:buChar char=""/>
                        <a:tabLst>
                          <a:tab pos="228600" algn="l"/>
                        </a:tabLst>
                      </a:pPr>
                      <a:endParaRPr kumimoji="0" lang="en-US" altLang="en-US" sz="1800" b="0" i="0" u="none" strike="noStrike" cap="none" normalizeH="0" baseline="0" smtClean="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 typeface="Wingdings" pitchFamily="2" charset="2"/>
                        <a:buChar char=""/>
                        <a:tabLst>
                          <a:tab pos="228600" algn="l"/>
                        </a:tabLst>
                      </a:pPr>
                      <a:r>
                        <a:rPr kumimoji="0" lang="en-US" altLang="en-US" sz="1800" b="0" i="0" u="none" strike="noStrike" cap="none" normalizeH="0" baseline="0" smtClean="0">
                          <a:ln>
                            <a:noFill/>
                          </a:ln>
                          <a:solidFill>
                            <a:schemeClr val="tx1"/>
                          </a:solidFill>
                          <a:effectLst/>
                          <a:latin typeface="Arial" charset="0"/>
                          <a:cs typeface="Times New Roman" pitchFamily="18" charset="0"/>
                        </a:rPr>
                        <a:t>Agreements about content</a:t>
                      </a:r>
                      <a:endParaRPr kumimoji="0" lang="en-US" altLang="en-US" sz="1800" b="0" i="0" u="none" strike="noStrike" cap="none" normalizeH="0" baseline="0" smtClean="0">
                        <a:ln>
                          <a:noFill/>
                        </a:ln>
                        <a:solidFill>
                          <a:schemeClr val="tx1"/>
                        </a:solidFill>
                        <a:effectLst/>
                        <a:latin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
                        <a:tabLst>
                          <a:tab pos="228600" algn="l"/>
                        </a:tabLst>
                      </a:pPr>
                      <a:r>
                        <a:rPr kumimoji="0" lang="en-US" altLang="en-US" sz="1800" b="0" i="0" u="none" strike="noStrike" cap="none" normalizeH="0" baseline="0" smtClean="0">
                          <a:ln>
                            <a:noFill/>
                          </a:ln>
                          <a:solidFill>
                            <a:schemeClr val="tx1"/>
                          </a:solidFill>
                          <a:effectLst/>
                          <a:latin typeface="Arial" charset="0"/>
                          <a:cs typeface="Times New Roman" pitchFamily="18" charset="0"/>
                        </a:rPr>
                        <a:t>Planned in advance</a:t>
                      </a:r>
                      <a:endParaRPr kumimoji="0" lang="en-US" altLang="en-US" sz="1800" b="0" i="0" u="none" strike="noStrike" cap="none" normalizeH="0" baseline="0" smtClean="0">
                        <a:ln>
                          <a:noFill/>
                        </a:ln>
                        <a:solidFill>
                          <a:schemeClr val="tx1"/>
                        </a:solidFill>
                        <a:effectLst/>
                        <a:latin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
                        <a:tabLst>
                          <a:tab pos="228600" algn="l"/>
                        </a:tabLst>
                      </a:pPr>
                      <a:r>
                        <a:rPr kumimoji="0" lang="en-US" altLang="en-US" sz="1800" b="0" i="0" u="none" strike="noStrike" cap="none" normalizeH="0" baseline="0" smtClean="0">
                          <a:ln>
                            <a:noFill/>
                          </a:ln>
                          <a:solidFill>
                            <a:schemeClr val="tx1"/>
                          </a:solidFill>
                          <a:effectLst/>
                          <a:latin typeface="Arial" charset="0"/>
                          <a:cs typeface="Times New Roman" pitchFamily="18" charset="0"/>
                        </a:rPr>
                        <a:t>Reviewed regularly</a:t>
                      </a:r>
                      <a:endParaRPr kumimoji="0" lang="en-US" altLang="en-US" sz="1800" b="0" i="0" u="none" strike="noStrike" cap="none" normalizeH="0" baseline="0" smtClean="0">
                        <a:ln>
                          <a:noFill/>
                        </a:ln>
                        <a:solidFill>
                          <a:schemeClr val="tx1"/>
                        </a:solidFill>
                        <a:effectLst/>
                        <a:latin typeface="Arial" charset="0"/>
                        <a:cs typeface="Arial" charset="0"/>
                      </a:endParaRPr>
                    </a:p>
                  </a:txBody>
                  <a:tcPr marL="116839" marR="116839" marT="45725" marB="4572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342900" indent="-342900">
                        <a:spcBef>
                          <a:spcPct val="20000"/>
                        </a:spcBef>
                        <a:tabLst>
                          <a:tab pos="228600" algn="l"/>
                        </a:tabLst>
                        <a:defRPr sz="2800">
                          <a:solidFill>
                            <a:schemeClr val="tx1"/>
                          </a:solidFill>
                          <a:latin typeface="Arial" charset="0"/>
                          <a:cs typeface="Arial" charset="0"/>
                        </a:defRPr>
                      </a:lvl1pPr>
                      <a:lvl2pPr marL="742950" indent="-285750">
                        <a:spcBef>
                          <a:spcPct val="20000"/>
                        </a:spcBef>
                        <a:tabLst>
                          <a:tab pos="228600" algn="l"/>
                        </a:tabLst>
                        <a:defRPr sz="2400">
                          <a:solidFill>
                            <a:schemeClr val="tx1"/>
                          </a:solidFill>
                          <a:latin typeface="Arial" charset="0"/>
                          <a:cs typeface="Arial" charset="0"/>
                        </a:defRPr>
                      </a:lvl2pPr>
                      <a:lvl3pPr marL="1143000" indent="-228600">
                        <a:spcBef>
                          <a:spcPct val="20000"/>
                        </a:spcBef>
                        <a:tabLst>
                          <a:tab pos="228600" algn="l"/>
                        </a:tabLst>
                        <a:defRPr sz="2000">
                          <a:solidFill>
                            <a:schemeClr val="tx1"/>
                          </a:solidFill>
                          <a:latin typeface="Arial" charset="0"/>
                          <a:cs typeface="Arial" charset="0"/>
                        </a:defRPr>
                      </a:lvl3pPr>
                      <a:lvl4pPr marL="1600200" indent="-228600">
                        <a:spcBef>
                          <a:spcPct val="20000"/>
                        </a:spcBef>
                        <a:tabLst>
                          <a:tab pos="228600" algn="l"/>
                        </a:tabLst>
                        <a:defRPr>
                          <a:solidFill>
                            <a:schemeClr val="tx1"/>
                          </a:solidFill>
                          <a:latin typeface="Arial" charset="0"/>
                          <a:cs typeface="Arial" charset="0"/>
                        </a:defRPr>
                      </a:lvl4pPr>
                      <a:lvl5pPr marL="2057400" indent="-228600">
                        <a:spcBef>
                          <a:spcPct val="20000"/>
                        </a:spcBef>
                        <a:tabLst>
                          <a:tab pos="228600" algn="l"/>
                        </a:tabLst>
                        <a:defRPr>
                          <a:solidFill>
                            <a:schemeClr val="tx1"/>
                          </a:solidFill>
                          <a:latin typeface="Arial" charset="0"/>
                          <a:cs typeface="Arial" charset="0"/>
                        </a:defRPr>
                      </a:lvl5pPr>
                      <a:lvl6pPr marL="2514600" indent="-228600" fontAlgn="base">
                        <a:spcBef>
                          <a:spcPct val="20000"/>
                        </a:spcBef>
                        <a:spcAft>
                          <a:spcPct val="0"/>
                        </a:spcAft>
                        <a:tabLst>
                          <a:tab pos="228600" algn="l"/>
                        </a:tabLst>
                        <a:defRPr>
                          <a:solidFill>
                            <a:schemeClr val="tx1"/>
                          </a:solidFill>
                          <a:latin typeface="Arial" charset="0"/>
                          <a:cs typeface="Arial" charset="0"/>
                        </a:defRPr>
                      </a:lvl6pPr>
                      <a:lvl7pPr marL="2971800" indent="-228600" fontAlgn="base">
                        <a:spcBef>
                          <a:spcPct val="20000"/>
                        </a:spcBef>
                        <a:spcAft>
                          <a:spcPct val="0"/>
                        </a:spcAft>
                        <a:tabLst>
                          <a:tab pos="228600" algn="l"/>
                        </a:tabLst>
                        <a:defRPr>
                          <a:solidFill>
                            <a:schemeClr val="tx1"/>
                          </a:solidFill>
                          <a:latin typeface="Arial" charset="0"/>
                          <a:cs typeface="Arial" charset="0"/>
                        </a:defRPr>
                      </a:lvl7pPr>
                      <a:lvl8pPr marL="3429000" indent="-228600" fontAlgn="base">
                        <a:spcBef>
                          <a:spcPct val="20000"/>
                        </a:spcBef>
                        <a:spcAft>
                          <a:spcPct val="0"/>
                        </a:spcAft>
                        <a:tabLst>
                          <a:tab pos="228600" algn="l"/>
                        </a:tabLst>
                        <a:defRPr>
                          <a:solidFill>
                            <a:schemeClr val="tx1"/>
                          </a:solidFill>
                          <a:latin typeface="Arial" charset="0"/>
                          <a:cs typeface="Arial" charset="0"/>
                        </a:defRPr>
                      </a:lvl8pPr>
                      <a:lvl9pPr marL="3886200" indent="-228600" fontAlgn="base">
                        <a:spcBef>
                          <a:spcPct val="20000"/>
                        </a:spcBef>
                        <a:spcAft>
                          <a:spcPct val="0"/>
                        </a:spcAft>
                        <a:tabLst>
                          <a:tab pos="228600" algn="l"/>
                        </a:tabLst>
                        <a:defRPr>
                          <a:solidFill>
                            <a:schemeClr val="tx1"/>
                          </a:solidFill>
                          <a:latin typeface="Arial" charset="0"/>
                          <a:cs typeface="Arial" charset="0"/>
                        </a:defRPr>
                      </a:lvl9pPr>
                    </a:lstStyle>
                    <a:p>
                      <a:pPr marL="342900" marR="0" lvl="0" indent="-342900" algn="l" defTabSz="914400" rtl="0" eaLnBrk="1" fontAlgn="base" latinLnBrk="0" hangingPunct="1">
                        <a:lnSpc>
                          <a:spcPct val="100000"/>
                        </a:lnSpc>
                        <a:spcBef>
                          <a:spcPct val="0"/>
                        </a:spcBef>
                        <a:spcAft>
                          <a:spcPct val="0"/>
                        </a:spcAft>
                        <a:buClrTx/>
                        <a:buSzTx/>
                        <a:buFont typeface="Wingdings" pitchFamily="2" charset="2"/>
                        <a:buChar char=""/>
                        <a:tabLst>
                          <a:tab pos="228600" algn="l"/>
                        </a:tabLst>
                      </a:pPr>
                      <a:endParaRPr kumimoji="0" lang="en-US" altLang="en-US" sz="1800" b="0" i="0" u="none" strike="noStrike" cap="none" normalizeH="0" baseline="0" dirty="0" smtClean="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 typeface="Wingdings" pitchFamily="2" charset="2"/>
                        <a:buChar char=""/>
                        <a:tabLst>
                          <a:tab pos="228600" algn="l"/>
                        </a:tabLst>
                      </a:pPr>
                      <a:r>
                        <a:rPr kumimoji="0" lang="en-US" altLang="en-US" sz="1800" b="0" i="0" u="none" strike="noStrike" cap="none" normalizeH="0" baseline="0" dirty="0" smtClean="0">
                          <a:ln>
                            <a:noFill/>
                          </a:ln>
                          <a:solidFill>
                            <a:schemeClr val="tx1"/>
                          </a:solidFill>
                          <a:effectLst/>
                          <a:latin typeface="Arial" charset="0"/>
                          <a:cs typeface="Times New Roman" pitchFamily="18" charset="0"/>
                        </a:rPr>
                        <a:t>Given quietly during service delivery</a:t>
                      </a:r>
                      <a:endParaRPr kumimoji="0" lang="en-US" altLang="en-US" sz="1800" b="0" i="0" u="none" strike="noStrike" cap="none" normalizeH="0" baseline="0" dirty="0" smtClean="0">
                        <a:ln>
                          <a:noFill/>
                        </a:ln>
                        <a:solidFill>
                          <a:schemeClr val="tx1"/>
                        </a:solidFill>
                        <a:effectLst/>
                        <a:latin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
                        <a:tabLst>
                          <a:tab pos="228600" algn="l"/>
                        </a:tabLst>
                      </a:pPr>
                      <a:r>
                        <a:rPr kumimoji="0" lang="en-US" altLang="en-US" sz="1800" b="0" i="0" u="none" strike="noStrike" cap="none" normalizeH="0" baseline="0" dirty="0" smtClean="0">
                          <a:ln>
                            <a:noFill/>
                          </a:ln>
                          <a:solidFill>
                            <a:schemeClr val="tx1"/>
                          </a:solidFill>
                          <a:effectLst/>
                          <a:latin typeface="Arial" charset="0"/>
                          <a:cs typeface="Times New Roman" pitchFamily="18" charset="0"/>
                        </a:rPr>
                        <a:t>Help, advice, constructive feedback</a:t>
                      </a:r>
                      <a:endParaRPr kumimoji="0" lang="en-US" altLang="en-US" sz="1800" b="0" i="0" u="none" strike="noStrike" cap="none" normalizeH="0" baseline="0" dirty="0" smtClean="0">
                        <a:ln>
                          <a:noFill/>
                        </a:ln>
                        <a:solidFill>
                          <a:schemeClr val="tx1"/>
                        </a:solidFill>
                        <a:effectLst/>
                        <a:latin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
                        <a:tabLst>
                          <a:tab pos="228600" algn="l"/>
                        </a:tabLst>
                      </a:pPr>
                      <a:r>
                        <a:rPr kumimoji="0" lang="en-US" altLang="en-US" sz="1800" b="0" i="0" u="none" strike="noStrike" cap="none" normalizeH="0" baseline="0" dirty="0" smtClean="0">
                          <a:ln>
                            <a:noFill/>
                          </a:ln>
                          <a:solidFill>
                            <a:schemeClr val="tx1"/>
                          </a:solidFill>
                          <a:effectLst/>
                          <a:latin typeface="Arial" charset="0"/>
                          <a:cs typeface="Times New Roman" pitchFamily="18" charset="0"/>
                        </a:rPr>
                        <a:t>May become focus for later discussion</a:t>
                      </a:r>
                      <a:endParaRPr kumimoji="0" lang="en-US" altLang="en-US" sz="1800" b="0" i="0" u="none" strike="noStrike" cap="none" normalizeH="0" baseline="0" dirty="0" smtClean="0">
                        <a:ln>
                          <a:noFill/>
                        </a:ln>
                        <a:solidFill>
                          <a:schemeClr val="tx1"/>
                        </a:solidFill>
                        <a:effectLst/>
                        <a:latin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
                        <a:tabLst>
                          <a:tab pos="228600" algn="l"/>
                        </a:tabLst>
                      </a:pPr>
                      <a:r>
                        <a:rPr kumimoji="0" lang="en-US" altLang="en-US" sz="1800" b="0" i="0" u="none" strike="noStrike" cap="none" normalizeH="0" baseline="0" dirty="0" smtClean="0">
                          <a:ln>
                            <a:noFill/>
                          </a:ln>
                          <a:solidFill>
                            <a:schemeClr val="tx1"/>
                          </a:solidFill>
                          <a:effectLst/>
                          <a:latin typeface="Arial" charset="0"/>
                          <a:cs typeface="Times New Roman" pitchFamily="18" charset="0"/>
                        </a:rPr>
                        <a:t>Arises through need</a:t>
                      </a: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
                        <a:tabLst>
                          <a:tab pos="228600" algn="l"/>
                        </a:tabLst>
                      </a:pPr>
                      <a:endParaRPr kumimoji="0" lang="en-US" altLang="en-US" sz="1800" b="0" i="0" u="none" strike="noStrike" cap="none" normalizeH="0" baseline="0" dirty="0" smtClean="0">
                        <a:ln>
                          <a:noFill/>
                        </a:ln>
                        <a:solidFill>
                          <a:schemeClr val="tx1"/>
                        </a:solidFill>
                        <a:effectLst/>
                        <a:latin typeface="Times New Roman" pitchFamily="18" charset="0"/>
                        <a:cs typeface="Times New Roman" pitchFamily="18" charset="0"/>
                      </a:endParaRPr>
                    </a:p>
                  </a:txBody>
                  <a:tcPr marL="116839" marR="116839" marT="45725" marB="4572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vMerge="1">
                  <a:txBody>
                    <a:bodyPr/>
                    <a:lstStyle/>
                    <a:p>
                      <a:endParaRPr lang="en-GB"/>
                    </a:p>
                  </a:txBody>
                  <a:tcPr/>
                </a:tc>
                <a:extLst>
                  <a:ext uri="{0D108BD9-81ED-4DB2-BD59-A6C34878D82A}">
                    <a16:rowId xmlns:a16="http://schemas.microsoft.com/office/drawing/2014/main" val="10002"/>
                  </a:ext>
                </a:extLst>
              </a:tr>
              <a:tr h="482768">
                <a:tc>
                  <a:txBody>
                    <a:bodyPr/>
                    <a:lstStyle>
                      <a:lvl1pPr>
                        <a:spcBef>
                          <a:spcPct val="20000"/>
                        </a:spcBef>
                        <a:defRPr sz="2800">
                          <a:solidFill>
                            <a:schemeClr val="tx1"/>
                          </a:solidFill>
                          <a:latin typeface="Arial" charset="0"/>
                          <a:cs typeface="Arial" charset="0"/>
                        </a:defRPr>
                      </a:lvl1pPr>
                      <a:lvl2pPr>
                        <a:spcBef>
                          <a:spcPct val="20000"/>
                        </a:spcBef>
                        <a:defRPr sz="2400">
                          <a:solidFill>
                            <a:schemeClr val="tx1"/>
                          </a:solidFill>
                          <a:latin typeface="Arial" charset="0"/>
                          <a:cs typeface="Arial" charset="0"/>
                        </a:defRPr>
                      </a:lvl2pPr>
                      <a:lvl3pPr>
                        <a:spcBef>
                          <a:spcPct val="20000"/>
                        </a:spcBef>
                        <a:defRPr sz="2000">
                          <a:solidFill>
                            <a:schemeClr val="tx1"/>
                          </a:solidFill>
                          <a:latin typeface="Arial" charset="0"/>
                          <a:cs typeface="Arial" charset="0"/>
                        </a:defRPr>
                      </a:lvl3pPr>
                      <a:lvl4pPr>
                        <a:spcBef>
                          <a:spcPct val="20000"/>
                        </a:spcBef>
                        <a:defRPr>
                          <a:solidFill>
                            <a:schemeClr val="tx1"/>
                          </a:solidFill>
                          <a:latin typeface="Arial" charset="0"/>
                          <a:cs typeface="Arial" charset="0"/>
                        </a:defRPr>
                      </a:lvl4pPr>
                      <a:lvl5pPr>
                        <a:spcBef>
                          <a:spcPct val="20000"/>
                        </a:spcBef>
                        <a:defRPr>
                          <a:solidFill>
                            <a:schemeClr val="tx1"/>
                          </a:solidFill>
                          <a:latin typeface="Arial" charset="0"/>
                          <a:cs typeface="Arial" charset="0"/>
                        </a:defRPr>
                      </a:lvl5pPr>
                      <a:lvl6pPr fontAlgn="base">
                        <a:spcBef>
                          <a:spcPct val="20000"/>
                        </a:spcBef>
                        <a:spcAft>
                          <a:spcPct val="0"/>
                        </a:spcAft>
                        <a:defRPr>
                          <a:solidFill>
                            <a:schemeClr val="tx1"/>
                          </a:solidFill>
                          <a:latin typeface="Arial" charset="0"/>
                          <a:cs typeface="Arial" charset="0"/>
                        </a:defRPr>
                      </a:lvl6pPr>
                      <a:lvl7pPr fontAlgn="base">
                        <a:spcBef>
                          <a:spcPct val="20000"/>
                        </a:spcBef>
                        <a:spcAft>
                          <a:spcPct val="0"/>
                        </a:spcAft>
                        <a:defRPr>
                          <a:solidFill>
                            <a:schemeClr val="tx1"/>
                          </a:solidFill>
                          <a:latin typeface="Arial" charset="0"/>
                          <a:cs typeface="Arial" charset="0"/>
                        </a:defRPr>
                      </a:lvl7pPr>
                      <a:lvl8pPr fontAlgn="base">
                        <a:spcBef>
                          <a:spcPct val="20000"/>
                        </a:spcBef>
                        <a:spcAft>
                          <a:spcPct val="0"/>
                        </a:spcAft>
                        <a:defRPr>
                          <a:solidFill>
                            <a:schemeClr val="tx1"/>
                          </a:solidFill>
                          <a:latin typeface="Arial" charset="0"/>
                          <a:cs typeface="Arial" charset="0"/>
                        </a:defRPr>
                      </a:lvl8pPr>
                      <a:lvl9pPr fontAlgn="base">
                        <a:spcBef>
                          <a:spcPct val="20000"/>
                        </a:spcBef>
                        <a:spcAft>
                          <a:spcPct val="0"/>
                        </a:spcAft>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2000" b="0" i="0" u="none" strike="noStrike" cap="none" normalizeH="0" baseline="0" smtClean="0">
                        <a:ln>
                          <a:noFill/>
                        </a:ln>
                        <a:solidFill>
                          <a:schemeClr val="tx1"/>
                        </a:solidFill>
                        <a:effectLst/>
                        <a:latin typeface="Arial" charset="0"/>
                        <a:cs typeface="Arial" charset="0"/>
                      </a:endParaRPr>
                    </a:p>
                  </a:txBody>
                  <a:tcPr marL="116839" marR="116839" marT="45725" marB="45725"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gridSpan="2">
                  <a:txBody>
                    <a:bodyPr/>
                    <a:lstStyle>
                      <a:lvl1pPr marL="342900" indent="-342900">
                        <a:spcBef>
                          <a:spcPct val="20000"/>
                        </a:spcBef>
                        <a:defRPr sz="2800">
                          <a:solidFill>
                            <a:schemeClr val="tx1"/>
                          </a:solidFill>
                          <a:latin typeface="Arial" charset="0"/>
                          <a:cs typeface="Arial" charset="0"/>
                        </a:defRPr>
                      </a:lvl1pPr>
                      <a:lvl2pPr marL="742950" indent="-285750">
                        <a:spcBef>
                          <a:spcPct val="20000"/>
                        </a:spcBef>
                        <a:defRPr sz="2400">
                          <a:solidFill>
                            <a:schemeClr val="tx1"/>
                          </a:solidFill>
                          <a:latin typeface="Arial" charset="0"/>
                          <a:cs typeface="Arial" charset="0"/>
                        </a:defRPr>
                      </a:lvl2pPr>
                      <a:lvl3pPr marL="1143000" indent="-228600">
                        <a:spcBef>
                          <a:spcPct val="20000"/>
                        </a:spcBef>
                        <a:defRPr sz="2000">
                          <a:solidFill>
                            <a:schemeClr val="tx1"/>
                          </a:solidFill>
                          <a:latin typeface="Arial" charset="0"/>
                          <a:cs typeface="Arial" charset="0"/>
                        </a:defRPr>
                      </a:lvl3pPr>
                      <a:lvl4pPr marL="1600200" indent="-228600">
                        <a:spcBef>
                          <a:spcPct val="20000"/>
                        </a:spcBef>
                        <a:defRPr>
                          <a:solidFill>
                            <a:schemeClr val="tx1"/>
                          </a:solidFill>
                          <a:latin typeface="Arial" charset="0"/>
                          <a:cs typeface="Arial" charset="0"/>
                        </a:defRPr>
                      </a:lvl4pPr>
                      <a:lvl5pPr marL="2057400" indent="-228600">
                        <a:spcBef>
                          <a:spcPct val="20000"/>
                        </a:spcBef>
                        <a:defRPr>
                          <a:solidFill>
                            <a:schemeClr val="tx1"/>
                          </a:solidFill>
                          <a:latin typeface="Arial" charset="0"/>
                          <a:cs typeface="Arial" charset="0"/>
                        </a:defRPr>
                      </a:lvl5pPr>
                      <a:lvl6pPr marL="2514600" indent="-228600" fontAlgn="base">
                        <a:spcBef>
                          <a:spcPct val="20000"/>
                        </a:spcBef>
                        <a:spcAft>
                          <a:spcPct val="0"/>
                        </a:spcAft>
                        <a:defRPr>
                          <a:solidFill>
                            <a:schemeClr val="tx1"/>
                          </a:solidFill>
                          <a:latin typeface="Arial" charset="0"/>
                          <a:cs typeface="Arial" charset="0"/>
                        </a:defRPr>
                      </a:lvl6pPr>
                      <a:lvl7pPr marL="2971800" indent="-228600" fontAlgn="base">
                        <a:spcBef>
                          <a:spcPct val="20000"/>
                        </a:spcBef>
                        <a:spcAft>
                          <a:spcPct val="0"/>
                        </a:spcAft>
                        <a:defRPr>
                          <a:solidFill>
                            <a:schemeClr val="tx1"/>
                          </a:solidFill>
                          <a:latin typeface="Arial" charset="0"/>
                          <a:cs typeface="Arial" charset="0"/>
                        </a:defRPr>
                      </a:lvl7pPr>
                      <a:lvl8pPr marL="3429000" indent="-228600" fontAlgn="base">
                        <a:spcBef>
                          <a:spcPct val="20000"/>
                        </a:spcBef>
                        <a:spcAft>
                          <a:spcPct val="0"/>
                        </a:spcAft>
                        <a:defRPr>
                          <a:solidFill>
                            <a:schemeClr val="tx1"/>
                          </a:solidFill>
                          <a:latin typeface="Arial" charset="0"/>
                          <a:cs typeface="Arial" charset="0"/>
                        </a:defRPr>
                      </a:lvl8pPr>
                      <a:lvl9pPr marL="3886200" indent="-228600" fontAlgn="base">
                        <a:spcBef>
                          <a:spcPct val="20000"/>
                        </a:spcBef>
                        <a:spcAft>
                          <a:spcPct val="0"/>
                        </a:spcAft>
                        <a:defRPr>
                          <a:solidFill>
                            <a:schemeClr val="tx1"/>
                          </a:solidFill>
                          <a:latin typeface="Arial" charset="0"/>
                          <a:cs typeface="Arial" charset="0"/>
                        </a:defRPr>
                      </a:lvl9p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altLang="en-US" sz="2000" b="0" i="0" u="none" strike="noStrike" cap="none" normalizeH="0" baseline="0" smtClean="0">
                          <a:ln>
                            <a:noFill/>
                          </a:ln>
                          <a:solidFill>
                            <a:schemeClr val="tx1"/>
                          </a:solidFill>
                          <a:effectLst/>
                          <a:latin typeface="Arial" charset="0"/>
                          <a:cs typeface="Times New Roman" pitchFamily="18" charset="0"/>
                        </a:rPr>
                        <a:t>Informal</a:t>
                      </a:r>
                      <a:endParaRPr kumimoji="0" lang="en-US" altLang="en-US" sz="2000" b="0" i="0" u="none" strike="noStrike" cap="none" normalizeH="0" baseline="0" smtClean="0">
                        <a:ln>
                          <a:noFill/>
                        </a:ln>
                        <a:solidFill>
                          <a:schemeClr val="tx1"/>
                        </a:solidFill>
                        <a:effectLst/>
                        <a:latin typeface="Arial" charset="0"/>
                        <a:cs typeface="Arial" charset="0"/>
                      </a:endParaRPr>
                    </a:p>
                  </a:txBody>
                  <a:tcPr marL="116839" marR="116839" marT="45725" marB="45725"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hMerge="1">
                  <a:txBody>
                    <a:bodyPr/>
                    <a:lstStyle/>
                    <a:p>
                      <a:endParaRPr lang="en-GB"/>
                    </a:p>
                  </a:txBody>
                  <a:tcPr/>
                </a:tc>
                <a:tc>
                  <a:txBody>
                    <a:bodyPr/>
                    <a:lstStyle>
                      <a:lvl1pPr>
                        <a:spcBef>
                          <a:spcPct val="20000"/>
                        </a:spcBef>
                        <a:defRPr sz="2800">
                          <a:solidFill>
                            <a:schemeClr val="tx1"/>
                          </a:solidFill>
                          <a:latin typeface="Arial" charset="0"/>
                          <a:cs typeface="Arial" charset="0"/>
                        </a:defRPr>
                      </a:lvl1pPr>
                      <a:lvl2pPr>
                        <a:spcBef>
                          <a:spcPct val="20000"/>
                        </a:spcBef>
                        <a:defRPr sz="2400">
                          <a:solidFill>
                            <a:schemeClr val="tx1"/>
                          </a:solidFill>
                          <a:latin typeface="Arial" charset="0"/>
                          <a:cs typeface="Arial" charset="0"/>
                        </a:defRPr>
                      </a:lvl2pPr>
                      <a:lvl3pPr>
                        <a:spcBef>
                          <a:spcPct val="20000"/>
                        </a:spcBef>
                        <a:defRPr sz="2000">
                          <a:solidFill>
                            <a:schemeClr val="tx1"/>
                          </a:solidFill>
                          <a:latin typeface="Arial" charset="0"/>
                          <a:cs typeface="Arial" charset="0"/>
                        </a:defRPr>
                      </a:lvl3pPr>
                      <a:lvl4pPr>
                        <a:spcBef>
                          <a:spcPct val="20000"/>
                        </a:spcBef>
                        <a:defRPr>
                          <a:solidFill>
                            <a:schemeClr val="tx1"/>
                          </a:solidFill>
                          <a:latin typeface="Arial" charset="0"/>
                          <a:cs typeface="Arial" charset="0"/>
                        </a:defRPr>
                      </a:lvl4pPr>
                      <a:lvl5pPr>
                        <a:spcBef>
                          <a:spcPct val="20000"/>
                        </a:spcBef>
                        <a:defRPr>
                          <a:solidFill>
                            <a:schemeClr val="tx1"/>
                          </a:solidFill>
                          <a:latin typeface="Arial" charset="0"/>
                          <a:cs typeface="Arial" charset="0"/>
                        </a:defRPr>
                      </a:lvl5pPr>
                      <a:lvl6pPr fontAlgn="base">
                        <a:spcBef>
                          <a:spcPct val="20000"/>
                        </a:spcBef>
                        <a:spcAft>
                          <a:spcPct val="0"/>
                        </a:spcAft>
                        <a:defRPr>
                          <a:solidFill>
                            <a:schemeClr val="tx1"/>
                          </a:solidFill>
                          <a:latin typeface="Arial" charset="0"/>
                          <a:cs typeface="Arial" charset="0"/>
                        </a:defRPr>
                      </a:lvl6pPr>
                      <a:lvl7pPr fontAlgn="base">
                        <a:spcBef>
                          <a:spcPct val="20000"/>
                        </a:spcBef>
                        <a:spcAft>
                          <a:spcPct val="0"/>
                        </a:spcAft>
                        <a:defRPr>
                          <a:solidFill>
                            <a:schemeClr val="tx1"/>
                          </a:solidFill>
                          <a:latin typeface="Arial" charset="0"/>
                          <a:cs typeface="Arial" charset="0"/>
                        </a:defRPr>
                      </a:lvl7pPr>
                      <a:lvl8pPr fontAlgn="base">
                        <a:spcBef>
                          <a:spcPct val="20000"/>
                        </a:spcBef>
                        <a:spcAft>
                          <a:spcPct val="0"/>
                        </a:spcAft>
                        <a:defRPr>
                          <a:solidFill>
                            <a:schemeClr val="tx1"/>
                          </a:solidFill>
                          <a:latin typeface="Arial" charset="0"/>
                          <a:cs typeface="Arial" charset="0"/>
                        </a:defRPr>
                      </a:lvl8pPr>
                      <a:lvl9pPr fontAlgn="base">
                        <a:spcBef>
                          <a:spcPct val="20000"/>
                        </a:spcBef>
                        <a:spcAft>
                          <a:spcPct val="0"/>
                        </a:spcAft>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2000" b="0" i="0" u="none" strike="noStrike" cap="none" normalizeH="0" baseline="0" dirty="0" smtClean="0">
                        <a:ln>
                          <a:noFill/>
                        </a:ln>
                        <a:solidFill>
                          <a:schemeClr val="tx1"/>
                        </a:solidFill>
                        <a:effectLst/>
                        <a:latin typeface="Arial" charset="0"/>
                        <a:cs typeface="Arial" charset="0"/>
                      </a:endParaRPr>
                    </a:p>
                  </a:txBody>
                  <a:tcPr marL="116839" marR="116839" marT="45725" marB="45725"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286424838"/>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pPr eaLnBrk="1" hangingPunct="1"/>
            <a:r>
              <a:rPr lang="en-GB" altLang="en-US" b="1" dirty="0" smtClean="0"/>
              <a:t>Evaluation and review    </a:t>
            </a:r>
            <a:endParaRPr lang="cy-GB" altLang="en-US" b="1" dirty="0" smtClean="0"/>
          </a:p>
        </p:txBody>
      </p:sp>
      <p:sp>
        <p:nvSpPr>
          <p:cNvPr id="23555" name="Rectangle 3"/>
          <p:cNvSpPr>
            <a:spLocks noGrp="1" noChangeArrowheads="1"/>
          </p:cNvSpPr>
          <p:nvPr>
            <p:ph idx="1"/>
          </p:nvPr>
        </p:nvSpPr>
        <p:spPr>
          <a:xfrm>
            <a:off x="1451579" y="2015732"/>
            <a:ext cx="9603275" cy="3847512"/>
          </a:xfrm>
        </p:spPr>
        <p:txBody>
          <a:bodyPr>
            <a:normAutofit/>
          </a:bodyPr>
          <a:lstStyle/>
          <a:p>
            <a:pPr eaLnBrk="1" hangingPunct="1">
              <a:lnSpc>
                <a:spcPct val="80000"/>
              </a:lnSpc>
            </a:pPr>
            <a:r>
              <a:rPr lang="en-GB" altLang="en-US" sz="2400" dirty="0"/>
              <a:t>What questions are legitimate questions for evaluation?</a:t>
            </a:r>
          </a:p>
          <a:p>
            <a:pPr lvl="1" eaLnBrk="1" hangingPunct="1">
              <a:lnSpc>
                <a:spcPct val="80000"/>
              </a:lnSpc>
            </a:pPr>
            <a:r>
              <a:rPr lang="en-GB" altLang="en-US" sz="2000" dirty="0"/>
              <a:t>How much did you do (number of young people taking part, number of sessions held, number of outreach contacts made)</a:t>
            </a:r>
          </a:p>
          <a:p>
            <a:pPr lvl="1" eaLnBrk="1" hangingPunct="1">
              <a:lnSpc>
                <a:spcPct val="80000"/>
              </a:lnSpc>
            </a:pPr>
            <a:r>
              <a:rPr lang="en-GB" altLang="en-US" sz="2000" dirty="0"/>
              <a:t>How well did you do it (diversity of young people, young people satisfaction, cost per activity per young person)</a:t>
            </a:r>
          </a:p>
          <a:p>
            <a:pPr lvl="1" eaLnBrk="1" hangingPunct="1">
              <a:lnSpc>
                <a:spcPct val="80000"/>
              </a:lnSpc>
            </a:pPr>
            <a:r>
              <a:rPr lang="en-GB" altLang="en-US" sz="2000" dirty="0"/>
              <a:t>Is anyone better off (successful outcomes, young people quotes, case studies, evidence from parents or carers, percentage gaining accreditation, proportion recording increased self confidence, increased school attendance, number of young people entering training or jobs)</a:t>
            </a:r>
            <a:endParaRPr lang="en-US" altLang="en-US" sz="2000" dirty="0"/>
          </a:p>
        </p:txBody>
      </p:sp>
    </p:spTree>
    <p:extLst>
      <p:ext uri="{BB962C8B-B14F-4D97-AF65-F5344CB8AC3E}">
        <p14:creationId xmlns:p14="http://schemas.microsoft.com/office/powerpoint/2010/main" val="1061443470"/>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altLang="en-US" b="1" dirty="0" smtClean="0"/>
              <a:t>In threes</a:t>
            </a:r>
            <a:r>
              <a:rPr lang="en-GB" altLang="en-US" dirty="0" smtClean="0"/>
              <a:t>				</a:t>
            </a:r>
            <a:endParaRPr lang="cy-GB" altLang="en-US" dirty="0" smtClean="0"/>
          </a:p>
        </p:txBody>
      </p:sp>
      <p:sp>
        <p:nvSpPr>
          <p:cNvPr id="24579" name="Rectangle 3"/>
          <p:cNvSpPr>
            <a:spLocks noGrp="1" noChangeArrowheads="1"/>
          </p:cNvSpPr>
          <p:nvPr>
            <p:ph idx="1"/>
          </p:nvPr>
        </p:nvSpPr>
        <p:spPr>
          <a:xfrm>
            <a:off x="1451579" y="2015732"/>
            <a:ext cx="9603275" cy="4091352"/>
          </a:xfrm>
        </p:spPr>
        <p:txBody>
          <a:bodyPr>
            <a:normAutofit/>
          </a:bodyPr>
          <a:lstStyle/>
          <a:p>
            <a:pPr eaLnBrk="1" hangingPunct="1">
              <a:lnSpc>
                <a:spcPct val="80000"/>
              </a:lnSpc>
            </a:pPr>
            <a:r>
              <a:rPr lang="en-GB" altLang="en-US" sz="2400" dirty="0"/>
              <a:t>The task is for you to take turns, one to act as supervisor (taking notes), one to act as supervisee and one to be official and impartial observer (not contributor) and note taker.</a:t>
            </a:r>
          </a:p>
          <a:p>
            <a:pPr eaLnBrk="1" hangingPunct="1">
              <a:lnSpc>
                <a:spcPct val="80000"/>
              </a:lnSpc>
              <a:buFontTx/>
              <a:buNone/>
            </a:pPr>
            <a:endParaRPr lang="en-GB" altLang="en-US" sz="2800" dirty="0"/>
          </a:p>
          <a:p>
            <a:pPr lvl="1" eaLnBrk="1" hangingPunct="1">
              <a:lnSpc>
                <a:spcPct val="80000"/>
              </a:lnSpc>
            </a:pPr>
            <a:r>
              <a:rPr lang="en-GB" altLang="en-US" sz="2000" dirty="0"/>
              <a:t>The supervisee is to take ten minutes describing in detail their Youth Work</a:t>
            </a:r>
          </a:p>
          <a:p>
            <a:pPr lvl="1" eaLnBrk="1" hangingPunct="1">
              <a:lnSpc>
                <a:spcPct val="80000"/>
              </a:lnSpc>
            </a:pPr>
            <a:r>
              <a:rPr lang="en-GB" altLang="en-US" sz="2000" dirty="0"/>
              <a:t>Supervisor and observer are to take notes (separately)</a:t>
            </a:r>
          </a:p>
          <a:p>
            <a:pPr lvl="1" eaLnBrk="1" hangingPunct="1">
              <a:lnSpc>
                <a:spcPct val="80000"/>
              </a:lnSpc>
            </a:pPr>
            <a:r>
              <a:rPr lang="en-GB" altLang="en-US" sz="2000" dirty="0"/>
              <a:t>Supervisor sum up what has been heard</a:t>
            </a:r>
          </a:p>
          <a:p>
            <a:pPr lvl="1" eaLnBrk="1" hangingPunct="1">
              <a:lnSpc>
                <a:spcPct val="80000"/>
              </a:lnSpc>
            </a:pPr>
            <a:r>
              <a:rPr lang="en-GB" altLang="en-US" sz="2000" dirty="0"/>
              <a:t>Pick out the three most important things that have been said</a:t>
            </a:r>
          </a:p>
          <a:p>
            <a:pPr lvl="1" eaLnBrk="1" hangingPunct="1">
              <a:lnSpc>
                <a:spcPct val="80000"/>
              </a:lnSpc>
            </a:pPr>
            <a:r>
              <a:rPr lang="en-GB" altLang="en-US" sz="2000" dirty="0"/>
              <a:t>The supervisor is to make one recommendation</a:t>
            </a:r>
          </a:p>
          <a:p>
            <a:pPr lvl="1" eaLnBrk="1" hangingPunct="1">
              <a:lnSpc>
                <a:spcPct val="80000"/>
              </a:lnSpc>
            </a:pPr>
            <a:r>
              <a:rPr lang="en-GB" altLang="en-US" sz="2000" dirty="0"/>
              <a:t>All three then to discuss the accuracy and usefulness of the recommendation</a:t>
            </a:r>
            <a:endParaRPr lang="en-US" altLang="en-US" sz="2000" dirty="0"/>
          </a:p>
        </p:txBody>
      </p:sp>
    </p:spTree>
    <p:extLst>
      <p:ext uri="{BB962C8B-B14F-4D97-AF65-F5344CB8AC3E}">
        <p14:creationId xmlns:p14="http://schemas.microsoft.com/office/powerpoint/2010/main" val="3364786357"/>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b="1" dirty="0" smtClean="0"/>
              <a:t>References</a:t>
            </a:r>
            <a:endParaRPr lang="en-GB" b="1" dirty="0"/>
          </a:p>
        </p:txBody>
      </p:sp>
      <p:sp>
        <p:nvSpPr>
          <p:cNvPr id="6" name="Content Placeholder 5"/>
          <p:cNvSpPr>
            <a:spLocks noGrp="1"/>
          </p:cNvSpPr>
          <p:nvPr>
            <p:ph idx="1"/>
          </p:nvPr>
        </p:nvSpPr>
        <p:spPr/>
        <p:txBody>
          <a:bodyPr>
            <a:normAutofit fontScale="92500" lnSpcReduction="10000"/>
          </a:bodyPr>
          <a:lstStyle/>
          <a:p>
            <a:r>
              <a:rPr lang="en-GB" dirty="0"/>
              <a:t>Hawkins, P. &amp; Shohet, R. (1984; 1989) Supervision in the Helping Professions. An individual, group and organizational approach, Milton Keynes: Open University Press/Maidenhead: Open University </a:t>
            </a:r>
            <a:r>
              <a:rPr lang="en-GB" dirty="0" smtClean="0"/>
              <a:t>Press</a:t>
            </a:r>
            <a:endParaRPr lang="en-GB" dirty="0"/>
          </a:p>
          <a:p>
            <a:r>
              <a:rPr lang="en-GB" dirty="0"/>
              <a:t>Hawkins, P. &amp; Shohet, R.  (2006) Supervision in the Helping Professions. 3rd ed. Maidenhead: Open University Press</a:t>
            </a:r>
            <a:r>
              <a:rPr lang="en-GB" dirty="0" smtClean="0"/>
              <a:t>.</a:t>
            </a:r>
          </a:p>
          <a:p>
            <a:r>
              <a:rPr lang="cy-GB" dirty="0"/>
              <a:t>Hoggarth, L (2009) “</a:t>
            </a:r>
            <a:r>
              <a:rPr lang="cy-GB" dirty="0" err="1"/>
              <a:t>Managing</a:t>
            </a:r>
            <a:r>
              <a:rPr lang="cy-GB" dirty="0"/>
              <a:t> </a:t>
            </a:r>
            <a:r>
              <a:rPr lang="cy-GB" dirty="0" err="1"/>
              <a:t>People</a:t>
            </a:r>
            <a:r>
              <a:rPr lang="cy-GB" dirty="0"/>
              <a:t>” </a:t>
            </a:r>
            <a:r>
              <a:rPr lang="cy-GB" dirty="0" err="1"/>
              <a:t>in</a:t>
            </a:r>
            <a:r>
              <a:rPr lang="cy-GB" dirty="0"/>
              <a:t> Tyler, M. Hoggarth, L, </a:t>
            </a:r>
            <a:r>
              <a:rPr lang="cy-GB" dirty="0" err="1"/>
              <a:t>Merton</a:t>
            </a:r>
            <a:r>
              <a:rPr lang="cy-GB" dirty="0"/>
              <a:t>, B. (</a:t>
            </a:r>
            <a:r>
              <a:rPr lang="cy-GB" dirty="0" err="1"/>
              <a:t>Eds</a:t>
            </a:r>
            <a:r>
              <a:rPr lang="cy-GB" dirty="0"/>
              <a:t>) (2009) </a:t>
            </a:r>
            <a:r>
              <a:rPr lang="cy-GB" i="1" dirty="0" err="1"/>
              <a:t>Managing</a:t>
            </a:r>
            <a:r>
              <a:rPr lang="cy-GB" i="1" dirty="0"/>
              <a:t> Modern </a:t>
            </a:r>
            <a:r>
              <a:rPr lang="cy-GB" i="1" dirty="0" err="1"/>
              <a:t>Youth</a:t>
            </a:r>
            <a:r>
              <a:rPr lang="cy-GB" i="1" dirty="0"/>
              <a:t> </a:t>
            </a:r>
            <a:r>
              <a:rPr lang="cy-GB" i="1" dirty="0" err="1"/>
              <a:t>work</a:t>
            </a:r>
            <a:r>
              <a:rPr lang="cy-GB" dirty="0"/>
              <a:t>, Essex: </a:t>
            </a:r>
            <a:r>
              <a:rPr lang="cy-GB" dirty="0" err="1"/>
              <a:t>Learning</a:t>
            </a:r>
            <a:r>
              <a:rPr lang="cy-GB" dirty="0"/>
              <a:t> </a:t>
            </a:r>
            <a:r>
              <a:rPr lang="cy-GB" dirty="0" err="1"/>
              <a:t>Matters</a:t>
            </a:r>
            <a:r>
              <a:rPr lang="cy-GB" dirty="0"/>
              <a:t>, </a:t>
            </a:r>
            <a:r>
              <a:rPr lang="cy-GB" dirty="0" err="1"/>
              <a:t>pp</a:t>
            </a:r>
            <a:r>
              <a:rPr lang="cy-GB" dirty="0"/>
              <a:t>. 41-59</a:t>
            </a:r>
            <a:r>
              <a:rPr lang="cy-GB" dirty="0" smtClean="0"/>
              <a:t>.</a:t>
            </a:r>
            <a:endParaRPr lang="en-GB" dirty="0"/>
          </a:p>
          <a:p>
            <a:r>
              <a:rPr lang="en-GB" dirty="0"/>
              <a:t>Ingram, G. &amp; Harris, J. (2001) Delivering Good Youth Work: A Working Guide to Surviving and Thriving. Lyme Regis: Russell House.</a:t>
            </a:r>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942423229"/>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References</a:t>
            </a:r>
            <a:endParaRPr lang="en-GB" b="1" dirty="0"/>
          </a:p>
        </p:txBody>
      </p:sp>
      <p:sp>
        <p:nvSpPr>
          <p:cNvPr id="3" name="Content Placeholder 2"/>
          <p:cNvSpPr>
            <a:spLocks noGrp="1"/>
          </p:cNvSpPr>
          <p:nvPr>
            <p:ph idx="1"/>
          </p:nvPr>
        </p:nvSpPr>
        <p:spPr/>
        <p:txBody>
          <a:bodyPr>
            <a:normAutofit fontScale="55000" lnSpcReduction="20000"/>
          </a:bodyPr>
          <a:lstStyle/>
          <a:p>
            <a:r>
              <a:rPr lang="en-GB" sz="3000" dirty="0" err="1"/>
              <a:t>Kadushin</a:t>
            </a:r>
            <a:r>
              <a:rPr lang="en-GB" sz="3000" dirty="0"/>
              <a:t>, A. (1992) Supervision in Social Work (3rd. </a:t>
            </a:r>
            <a:r>
              <a:rPr lang="en-GB" sz="3000" dirty="0" err="1"/>
              <a:t>edn</a:t>
            </a:r>
            <a:r>
              <a:rPr lang="en-GB" sz="3000" dirty="0"/>
              <a:t>.), New York: Columbia University Press</a:t>
            </a:r>
            <a:r>
              <a:rPr lang="en-GB" sz="3000" dirty="0" smtClean="0"/>
              <a:t>.</a:t>
            </a:r>
            <a:endParaRPr lang="en-GB" sz="3000" dirty="0"/>
          </a:p>
          <a:p>
            <a:r>
              <a:rPr lang="en-GB" sz="3000" dirty="0" err="1"/>
              <a:t>Marken</a:t>
            </a:r>
            <a:r>
              <a:rPr lang="en-GB" sz="3000" dirty="0"/>
              <a:t>, M. &amp; Payne, M. (eds.) (1987) Enabling and Ensuring. Supervision in practice, Leicester: National Youth Bureau</a:t>
            </a:r>
            <a:r>
              <a:rPr lang="en-GB" sz="3000" dirty="0" smtClean="0"/>
              <a:t>.</a:t>
            </a:r>
          </a:p>
          <a:p>
            <a:r>
              <a:rPr lang="cy-GB" sz="3200" dirty="0" err="1"/>
              <a:t>Morrison</a:t>
            </a:r>
            <a:r>
              <a:rPr lang="cy-GB" sz="3200" dirty="0"/>
              <a:t>, T (2001) </a:t>
            </a:r>
            <a:r>
              <a:rPr lang="cy-GB" sz="3200" i="1" dirty="0"/>
              <a:t>Staff </a:t>
            </a:r>
            <a:r>
              <a:rPr lang="cy-GB" sz="3200" i="1" dirty="0" err="1"/>
              <a:t>Supervision</a:t>
            </a:r>
            <a:r>
              <a:rPr lang="cy-GB" sz="3200" i="1" dirty="0"/>
              <a:t> </a:t>
            </a:r>
            <a:r>
              <a:rPr lang="cy-GB" sz="3200" i="1" dirty="0" err="1"/>
              <a:t>in</a:t>
            </a:r>
            <a:r>
              <a:rPr lang="cy-GB" sz="3200" i="1" dirty="0"/>
              <a:t> </a:t>
            </a:r>
            <a:r>
              <a:rPr lang="cy-GB" sz="3200" i="1" dirty="0" err="1"/>
              <a:t>Social</a:t>
            </a:r>
            <a:r>
              <a:rPr lang="cy-GB" sz="3200" i="1" dirty="0"/>
              <a:t> Care</a:t>
            </a:r>
            <a:r>
              <a:rPr lang="cy-GB" sz="3200" dirty="0"/>
              <a:t>, </a:t>
            </a:r>
            <a:r>
              <a:rPr lang="cy-GB" sz="3200" dirty="0" err="1"/>
              <a:t>Brighton</a:t>
            </a:r>
            <a:r>
              <a:rPr lang="cy-GB" sz="3200" dirty="0"/>
              <a:t>: </a:t>
            </a:r>
            <a:r>
              <a:rPr lang="cy-GB" sz="3200" dirty="0" err="1"/>
              <a:t>Pavilion</a:t>
            </a:r>
            <a:r>
              <a:rPr lang="cy-GB" sz="3200" dirty="0"/>
              <a:t> </a:t>
            </a:r>
            <a:r>
              <a:rPr lang="cy-GB" sz="3200" dirty="0" err="1"/>
              <a:t>Publishing</a:t>
            </a:r>
            <a:r>
              <a:rPr lang="cy-GB" sz="3200" dirty="0" smtClean="0"/>
              <a:t>.</a:t>
            </a:r>
            <a:endParaRPr lang="en-GB" sz="3000" dirty="0" smtClean="0"/>
          </a:p>
          <a:p>
            <a:r>
              <a:rPr lang="en-GB" sz="3000" dirty="0" smtClean="0"/>
              <a:t>Proctor</a:t>
            </a:r>
            <a:r>
              <a:rPr lang="en-GB" sz="3000" dirty="0"/>
              <a:t>, B. (1987) ‘Supervision: A co-operative exercise in accountability’ in </a:t>
            </a:r>
            <a:r>
              <a:rPr lang="en-GB" sz="3000" dirty="0" err="1"/>
              <a:t>Marken</a:t>
            </a:r>
            <a:r>
              <a:rPr lang="en-GB" sz="3000" dirty="0"/>
              <a:t>, M. &amp;Payne, M (eds.) Enabling and Ensuring. Supervision in practice, Leicester: National Youth Bureau</a:t>
            </a:r>
            <a:r>
              <a:rPr lang="en-GB" sz="3000" dirty="0" smtClean="0"/>
              <a:t>.</a:t>
            </a:r>
            <a:endParaRPr lang="en-GB" sz="3000" dirty="0"/>
          </a:p>
          <a:p>
            <a:r>
              <a:rPr lang="en-GB" sz="3000" dirty="0"/>
              <a:t>Tash, J. (1984) Supervision in Youth Work. YMCA George Williams College</a:t>
            </a:r>
            <a:r>
              <a:rPr lang="en-GB" sz="3000" dirty="0" smtClean="0"/>
              <a:t>.</a:t>
            </a:r>
            <a:r>
              <a:rPr lang="cy-GB" sz="3200" dirty="0"/>
              <a:t> </a:t>
            </a:r>
            <a:endParaRPr lang="cy-GB" sz="3200" dirty="0" smtClean="0"/>
          </a:p>
          <a:p>
            <a:r>
              <a:rPr lang="cy-GB" sz="3200" dirty="0" smtClean="0"/>
              <a:t>Woods</a:t>
            </a:r>
            <a:r>
              <a:rPr lang="cy-GB" sz="3200" dirty="0"/>
              <a:t>, J (2006) “</a:t>
            </a:r>
            <a:r>
              <a:rPr lang="cy-GB" sz="3200" dirty="0" err="1"/>
              <a:t>Using</a:t>
            </a:r>
            <a:r>
              <a:rPr lang="cy-GB" sz="3200" dirty="0"/>
              <a:t> </a:t>
            </a:r>
            <a:r>
              <a:rPr lang="cy-GB" sz="3200" dirty="0" err="1"/>
              <a:t>supervision</a:t>
            </a:r>
            <a:r>
              <a:rPr lang="cy-GB" sz="3200" dirty="0"/>
              <a:t> </a:t>
            </a:r>
            <a:r>
              <a:rPr lang="cy-GB" sz="3200" dirty="0" err="1"/>
              <a:t>for</a:t>
            </a:r>
            <a:r>
              <a:rPr lang="cy-GB" sz="3200" dirty="0"/>
              <a:t> </a:t>
            </a:r>
            <a:r>
              <a:rPr lang="cy-GB" sz="3200" dirty="0" err="1"/>
              <a:t>professional</a:t>
            </a:r>
            <a:r>
              <a:rPr lang="cy-GB" sz="3200" dirty="0"/>
              <a:t> </a:t>
            </a:r>
            <a:r>
              <a:rPr lang="cy-GB" sz="3200" dirty="0" err="1"/>
              <a:t>development</a:t>
            </a:r>
            <a:r>
              <a:rPr lang="cy-GB" sz="3200" dirty="0"/>
              <a:t>” </a:t>
            </a:r>
            <a:r>
              <a:rPr lang="cy-GB" sz="3200" dirty="0" err="1"/>
              <a:t>in</a:t>
            </a:r>
            <a:r>
              <a:rPr lang="cy-GB" sz="3200" dirty="0"/>
              <a:t> Richardson, L. D. &amp; </a:t>
            </a:r>
            <a:r>
              <a:rPr lang="cy-GB" sz="3200" dirty="0" err="1"/>
              <a:t>Wolfe</a:t>
            </a:r>
            <a:r>
              <a:rPr lang="cy-GB" sz="3200" dirty="0"/>
              <a:t>, M. (</a:t>
            </a:r>
            <a:r>
              <a:rPr lang="cy-GB" sz="3200" dirty="0" err="1"/>
              <a:t>eds</a:t>
            </a:r>
            <a:r>
              <a:rPr lang="cy-GB" sz="3200" dirty="0"/>
              <a:t>). (2001) </a:t>
            </a:r>
            <a:r>
              <a:rPr lang="cy-GB" sz="3200" i="1" dirty="0" err="1"/>
              <a:t>Principles</a:t>
            </a:r>
            <a:r>
              <a:rPr lang="cy-GB" sz="3200" i="1" dirty="0"/>
              <a:t> </a:t>
            </a:r>
            <a:r>
              <a:rPr lang="cy-GB" sz="3200" i="1" dirty="0" err="1"/>
              <a:t>and</a:t>
            </a:r>
            <a:r>
              <a:rPr lang="cy-GB" sz="3200" i="1" dirty="0"/>
              <a:t> </a:t>
            </a:r>
            <a:r>
              <a:rPr lang="cy-GB" sz="3200" i="1" dirty="0" err="1"/>
              <a:t>practice</a:t>
            </a:r>
            <a:r>
              <a:rPr lang="cy-GB" sz="3200" i="1" dirty="0"/>
              <a:t> of </a:t>
            </a:r>
            <a:r>
              <a:rPr lang="cy-GB" sz="3200" i="1" dirty="0" err="1"/>
              <a:t>informal</a:t>
            </a:r>
            <a:r>
              <a:rPr lang="cy-GB" sz="3200" i="1" dirty="0"/>
              <a:t> </a:t>
            </a:r>
            <a:r>
              <a:rPr lang="cy-GB" sz="3200" i="1" dirty="0" err="1"/>
              <a:t>education</a:t>
            </a:r>
            <a:r>
              <a:rPr lang="cy-GB" sz="3200" i="1" dirty="0"/>
              <a:t>: </a:t>
            </a:r>
            <a:r>
              <a:rPr lang="cy-GB" sz="3200" i="1" dirty="0" err="1"/>
              <a:t>learning</a:t>
            </a:r>
            <a:r>
              <a:rPr lang="cy-GB" sz="3200" i="1" dirty="0"/>
              <a:t> </a:t>
            </a:r>
            <a:r>
              <a:rPr lang="cy-GB" sz="3200" i="1" dirty="0" err="1"/>
              <a:t>through</a:t>
            </a:r>
            <a:r>
              <a:rPr lang="cy-GB" sz="3200" i="1" dirty="0"/>
              <a:t> </a:t>
            </a:r>
            <a:r>
              <a:rPr lang="cy-GB" sz="3200" i="1" dirty="0" err="1"/>
              <a:t>life</a:t>
            </a:r>
            <a:r>
              <a:rPr lang="cy-GB" sz="3200" i="1" dirty="0"/>
              <a:t>, </a:t>
            </a:r>
            <a:r>
              <a:rPr lang="cy-GB" sz="3200" dirty="0"/>
              <a:t>London: Routledge, </a:t>
            </a:r>
            <a:r>
              <a:rPr lang="cy-GB" sz="3200" dirty="0" err="1"/>
              <a:t>pp</a:t>
            </a:r>
            <a:r>
              <a:rPr lang="cy-GB" sz="3200" dirty="0"/>
              <a:t>. 249-268.</a:t>
            </a:r>
          </a:p>
          <a:p>
            <a:endParaRPr lang="en-GB" sz="3000" dirty="0" smtClean="0"/>
          </a:p>
          <a:p>
            <a:endParaRPr lang="en-GB" sz="3000" dirty="0"/>
          </a:p>
          <a:p>
            <a:endParaRPr lang="en-GB" dirty="0"/>
          </a:p>
        </p:txBody>
      </p:sp>
    </p:spTree>
    <p:extLst>
      <p:ext uri="{BB962C8B-B14F-4D97-AF65-F5344CB8AC3E}">
        <p14:creationId xmlns:p14="http://schemas.microsoft.com/office/powerpoint/2010/main" val="583376065"/>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300</TotalTime>
  <Words>1915</Words>
  <Application>Microsoft Office PowerPoint</Application>
  <PresentationFormat>Widescreen</PresentationFormat>
  <Paragraphs>214</Paragraphs>
  <Slides>28</Slides>
  <Notes>25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28</vt:i4>
      </vt:variant>
    </vt:vector>
  </HeadingPairs>
  <TitlesOfParts>
    <vt:vector size="35" baseType="lpstr">
      <vt:lpstr>Arial</vt:lpstr>
      <vt:lpstr>Calibri</vt:lpstr>
      <vt:lpstr>Comic Sans MS</vt:lpstr>
      <vt:lpstr>Gill Sans MT</vt:lpstr>
      <vt:lpstr>Times New Roman</vt:lpstr>
      <vt:lpstr>Wingdings</vt:lpstr>
      <vt:lpstr>Gallery</vt:lpstr>
      <vt:lpstr>ECYW5002</vt:lpstr>
      <vt:lpstr>PowerPoint Presentation</vt:lpstr>
      <vt:lpstr>PowerPoint Presentation</vt:lpstr>
      <vt:lpstr>PowerPoint Presentation</vt:lpstr>
      <vt:lpstr>Importance of reflection and supervision </vt:lpstr>
      <vt:lpstr>PowerPoint Presentation</vt:lpstr>
      <vt:lpstr>PowerPoint Presentation</vt:lpstr>
      <vt:lpstr>PowerPoint Presentation</vt:lpstr>
      <vt:lpstr>What does your workplace say about supervision? </vt:lpstr>
      <vt:lpstr>Revisiting the functions…</vt:lpstr>
      <vt:lpstr>Group Task – 20 minutes   </vt:lpstr>
      <vt:lpstr>Supervision – often we just do it </vt:lpstr>
      <vt:lpstr>Supervision in youth work</vt:lpstr>
      <vt:lpstr>Relationships and Contracting in Supervision</vt:lpstr>
      <vt:lpstr>PowerPoint Presentation</vt:lpstr>
      <vt:lpstr>Forming the relationship</vt:lpstr>
      <vt:lpstr>Formative function   </vt:lpstr>
      <vt:lpstr>House keeping</vt:lpstr>
      <vt:lpstr>Confidentiality                </vt:lpstr>
      <vt:lpstr>Preparation, agenda setting, methods, record keeping</vt:lpstr>
      <vt:lpstr>Skills</vt:lpstr>
      <vt:lpstr>Skill and Technique</vt:lpstr>
      <vt:lpstr>The Supervisor:    anti oppressive qualities </vt:lpstr>
      <vt:lpstr>PowerPoint Presentation</vt:lpstr>
      <vt:lpstr>Evaluation and review    </vt:lpstr>
      <vt:lpstr>In threes    </vt:lpstr>
      <vt:lpstr>References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ECYW5002</dc:title>
  <dc:creator>Angharad Lewis</dc:creator>
  <cp:lastModifiedBy>Alana Enoch</cp:lastModifiedBy>
  <cp:revision>13</cp:revision>
  <dcterms:created xsi:type="dcterms:W3CDTF">2020-10-04T08:00:59Z</dcterms:created>
  <dcterms:modified xsi:type="dcterms:W3CDTF">2020-10-20T08:41:25Z</dcterms:modified>
</cp:coreProperties>
</file>