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59" r:id="rId6"/>
    <p:sldId id="264" r:id="rId7"/>
    <p:sldId id="260" r:id="rId8"/>
    <p:sldId id="261"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7A6E5D-B251-4CBC-B342-76732853C4B8}"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58555130-CA4C-4DFD-B79D-725FD40216CE}">
      <dgm:prSet custT="1"/>
      <dgm:spPr/>
      <dgm:t>
        <a:bodyPr/>
        <a:lstStyle/>
        <a:p>
          <a:r>
            <a:rPr lang="en-GB" sz="1100">
              <a:latin typeface="Arial" panose="020B0604020202020204" pitchFamily="34" charset="0"/>
              <a:cs typeface="Arial" panose="020B0604020202020204" pitchFamily="34" charset="0"/>
            </a:rPr>
            <a:t>Between July and September 2024, the UK's hotel and food services industries had 98,000 open jobs, which is 5,000 more than before the pandemic (The Caterer, 2021).</a:t>
          </a:r>
          <a:endParaRPr lang="en-US" sz="1100">
            <a:latin typeface="Arial" panose="020B0604020202020204" pitchFamily="34" charset="0"/>
            <a:cs typeface="Arial" panose="020B0604020202020204" pitchFamily="34" charset="0"/>
          </a:endParaRPr>
        </a:p>
      </dgm:t>
    </dgm:pt>
    <dgm:pt modelId="{71B68B69-5114-43FC-8365-8B32F6615E6F}" type="parTrans" cxnId="{1FA113D9-B4D7-4351-95F3-F0FA41412B35}">
      <dgm:prSet/>
      <dgm:spPr/>
      <dgm:t>
        <a:bodyPr/>
        <a:lstStyle/>
        <a:p>
          <a:endParaRPr lang="en-US" sz="1100">
            <a:latin typeface="Arial" panose="020B0604020202020204" pitchFamily="34" charset="0"/>
            <a:cs typeface="Arial" panose="020B0604020202020204" pitchFamily="34" charset="0"/>
          </a:endParaRPr>
        </a:p>
      </dgm:t>
    </dgm:pt>
    <dgm:pt modelId="{3AC1239A-5281-4E45-B4C8-B6CBA3FCE519}" type="sibTrans" cxnId="{1FA113D9-B4D7-4351-95F3-F0FA41412B35}">
      <dgm:prSet phldrT="01" phldr="0" custT="1"/>
      <dgm:spPr/>
      <dgm:t>
        <a:bodyPr/>
        <a:lstStyle/>
        <a:p>
          <a:r>
            <a:rPr lang="en-US" sz="1100">
              <a:latin typeface="Arial" panose="020B0604020202020204" pitchFamily="34" charset="0"/>
              <a:cs typeface="Arial" panose="020B0604020202020204" pitchFamily="34" charset="0"/>
            </a:rPr>
            <a:t>01</a:t>
          </a:r>
        </a:p>
      </dgm:t>
    </dgm:pt>
    <dgm:pt modelId="{8ABBAD68-829A-4124-9656-8DF0CBDDA6D5}">
      <dgm:prSet custT="1"/>
      <dgm:spPr/>
      <dgm:t>
        <a:bodyPr/>
        <a:lstStyle/>
        <a:p>
          <a:r>
            <a:rPr lang="en-GB" sz="1100">
              <a:latin typeface="Arial" panose="020B0604020202020204" pitchFamily="34" charset="0"/>
              <a:cs typeface="Arial" panose="020B0604020202020204" pitchFamily="34" charset="0"/>
            </a:rPr>
            <a:t>High turnover rates, with yearly hospitality turnover topping 70%, are ascribed to low salaries, irregular hours, and seasonal changes (Dogru et al., 2023).</a:t>
          </a:r>
          <a:endParaRPr lang="en-US" sz="1100">
            <a:latin typeface="Arial" panose="020B0604020202020204" pitchFamily="34" charset="0"/>
            <a:cs typeface="Arial" panose="020B0604020202020204" pitchFamily="34" charset="0"/>
          </a:endParaRPr>
        </a:p>
      </dgm:t>
    </dgm:pt>
    <dgm:pt modelId="{B1034799-FE1B-4055-ACF8-1A16322606B9}" type="parTrans" cxnId="{A4945AE0-DDDF-4BAB-87B7-3AF9FCE460DF}">
      <dgm:prSet/>
      <dgm:spPr/>
      <dgm:t>
        <a:bodyPr/>
        <a:lstStyle/>
        <a:p>
          <a:endParaRPr lang="en-US" sz="1100">
            <a:latin typeface="Arial" panose="020B0604020202020204" pitchFamily="34" charset="0"/>
            <a:cs typeface="Arial" panose="020B0604020202020204" pitchFamily="34" charset="0"/>
          </a:endParaRPr>
        </a:p>
      </dgm:t>
    </dgm:pt>
    <dgm:pt modelId="{422CD98F-0EB1-48C3-8390-A9E3F1B10CEE}" type="sibTrans" cxnId="{A4945AE0-DDDF-4BAB-87B7-3AF9FCE460DF}">
      <dgm:prSet phldrT="02" phldr="0" custT="1"/>
      <dgm:spPr/>
      <dgm:t>
        <a:bodyPr/>
        <a:lstStyle/>
        <a:p>
          <a:r>
            <a:rPr lang="en-US" sz="1100">
              <a:latin typeface="Arial" panose="020B0604020202020204" pitchFamily="34" charset="0"/>
              <a:cs typeface="Arial" panose="020B0604020202020204" pitchFamily="34" charset="0"/>
            </a:rPr>
            <a:t>02</a:t>
          </a:r>
        </a:p>
      </dgm:t>
    </dgm:pt>
    <dgm:pt modelId="{71904E9F-F8F6-41CF-A201-2D32EEA12AD2}">
      <dgm:prSet custT="1"/>
      <dgm:spPr/>
      <dgm:t>
        <a:bodyPr/>
        <a:lstStyle/>
        <a:p>
          <a:r>
            <a:rPr lang="en-GB" sz="1100">
              <a:latin typeface="Arial" panose="020B0604020202020204" pitchFamily="34" charset="0"/>
              <a:cs typeface="Arial" panose="020B0604020202020204" pitchFamily="34" charset="0"/>
            </a:rPr>
            <a:t>Global chains like Whitbread, which has more than 785 Premier Inn hotels with 72,000 rooms, are at risk of having gaps in their labour force (BBC News, 2024).</a:t>
          </a:r>
          <a:endParaRPr lang="en-US" sz="1100">
            <a:latin typeface="Arial" panose="020B0604020202020204" pitchFamily="34" charset="0"/>
            <a:cs typeface="Arial" panose="020B0604020202020204" pitchFamily="34" charset="0"/>
          </a:endParaRPr>
        </a:p>
      </dgm:t>
    </dgm:pt>
    <dgm:pt modelId="{7F7F886D-02E2-43AB-A96B-20CEBB209E6D}" type="parTrans" cxnId="{EFD9E988-D4CF-4002-B3AB-3E50447DBA55}">
      <dgm:prSet/>
      <dgm:spPr/>
      <dgm:t>
        <a:bodyPr/>
        <a:lstStyle/>
        <a:p>
          <a:endParaRPr lang="en-US" sz="1100">
            <a:latin typeface="Arial" panose="020B0604020202020204" pitchFamily="34" charset="0"/>
            <a:cs typeface="Arial" panose="020B0604020202020204" pitchFamily="34" charset="0"/>
          </a:endParaRPr>
        </a:p>
      </dgm:t>
    </dgm:pt>
    <dgm:pt modelId="{2BF76EDA-86B1-49DE-AB7B-5CF0EC974C99}" type="sibTrans" cxnId="{EFD9E988-D4CF-4002-B3AB-3E50447DBA55}">
      <dgm:prSet phldrT="03" phldr="0" custT="1"/>
      <dgm:spPr/>
      <dgm:t>
        <a:bodyPr/>
        <a:lstStyle/>
        <a:p>
          <a:r>
            <a:rPr lang="en-US" sz="1100">
              <a:latin typeface="Arial" panose="020B0604020202020204" pitchFamily="34" charset="0"/>
              <a:cs typeface="Arial" panose="020B0604020202020204" pitchFamily="34" charset="0"/>
            </a:rPr>
            <a:t>03</a:t>
          </a:r>
        </a:p>
      </dgm:t>
    </dgm:pt>
    <dgm:pt modelId="{9BDD1961-9DC2-46CF-A486-260A75CBFEB3}">
      <dgm:prSet custT="1"/>
      <dgm:spPr/>
      <dgm:t>
        <a:bodyPr/>
        <a:lstStyle/>
        <a:p>
          <a:r>
            <a:rPr lang="en-GB" sz="1100">
              <a:latin typeface="Arial" panose="020B0604020202020204" pitchFamily="34" charset="0"/>
              <a:cs typeface="Arial" panose="020B0604020202020204" pitchFamily="34" charset="0"/>
            </a:rPr>
            <a:t>After the pandemic, filling open positions is important to keep rooms clean, prevent service delays, and satisfy guest expectations.</a:t>
          </a:r>
          <a:endParaRPr lang="en-US" sz="1100">
            <a:latin typeface="Arial" panose="020B0604020202020204" pitchFamily="34" charset="0"/>
            <a:cs typeface="Arial" panose="020B0604020202020204" pitchFamily="34" charset="0"/>
          </a:endParaRPr>
        </a:p>
      </dgm:t>
    </dgm:pt>
    <dgm:pt modelId="{2ADB7157-AC0E-45E6-BB39-3F986E706155}" type="parTrans" cxnId="{7BA592C3-E76D-41AF-B15E-9F3F98CDABA1}">
      <dgm:prSet/>
      <dgm:spPr/>
      <dgm:t>
        <a:bodyPr/>
        <a:lstStyle/>
        <a:p>
          <a:endParaRPr lang="en-US" sz="1100">
            <a:latin typeface="Arial" panose="020B0604020202020204" pitchFamily="34" charset="0"/>
            <a:cs typeface="Arial" panose="020B0604020202020204" pitchFamily="34" charset="0"/>
          </a:endParaRPr>
        </a:p>
      </dgm:t>
    </dgm:pt>
    <dgm:pt modelId="{A1B41AD0-F6EF-47BF-AF64-86D730A665C3}" type="sibTrans" cxnId="{7BA592C3-E76D-41AF-B15E-9F3F98CDABA1}">
      <dgm:prSet phldrT="04" phldr="0" custT="1"/>
      <dgm:spPr/>
      <dgm:t>
        <a:bodyPr/>
        <a:lstStyle/>
        <a:p>
          <a:r>
            <a:rPr lang="en-US" sz="1100">
              <a:latin typeface="Arial" panose="020B0604020202020204" pitchFamily="34" charset="0"/>
              <a:cs typeface="Arial" panose="020B0604020202020204" pitchFamily="34" charset="0"/>
            </a:rPr>
            <a:t>04</a:t>
          </a:r>
        </a:p>
      </dgm:t>
    </dgm:pt>
    <dgm:pt modelId="{93AD4D7C-5583-4639-A79B-B4FBBABD0510}">
      <dgm:prSet custT="1"/>
      <dgm:spPr/>
      <dgm:t>
        <a:bodyPr/>
        <a:lstStyle/>
        <a:p>
          <a:r>
            <a:rPr lang="en-GB" sz="1100">
              <a:latin typeface="Arial" panose="020B0604020202020204" pitchFamily="34" charset="0"/>
              <a:cs typeface="Arial" panose="020B0604020202020204" pitchFamily="34" charset="0"/>
            </a:rPr>
            <a:t>It is important to deal with these problems via focused hiring, retention methods, and the use of technology.</a:t>
          </a:r>
          <a:endParaRPr lang="en-US" sz="1100">
            <a:latin typeface="Arial" panose="020B0604020202020204" pitchFamily="34" charset="0"/>
            <a:cs typeface="Arial" panose="020B0604020202020204" pitchFamily="34" charset="0"/>
          </a:endParaRPr>
        </a:p>
      </dgm:t>
    </dgm:pt>
    <dgm:pt modelId="{193E5FCD-EB12-4447-AECE-EDE79A2D85A1}" type="parTrans" cxnId="{593D9E95-F557-4EE5-AB35-1974367167C9}">
      <dgm:prSet/>
      <dgm:spPr/>
      <dgm:t>
        <a:bodyPr/>
        <a:lstStyle/>
        <a:p>
          <a:endParaRPr lang="en-US" sz="1100">
            <a:latin typeface="Arial" panose="020B0604020202020204" pitchFamily="34" charset="0"/>
            <a:cs typeface="Arial" panose="020B0604020202020204" pitchFamily="34" charset="0"/>
          </a:endParaRPr>
        </a:p>
      </dgm:t>
    </dgm:pt>
    <dgm:pt modelId="{CAF38F11-C8F7-4D7D-8BAD-9C7756F5D6B3}" type="sibTrans" cxnId="{593D9E95-F557-4EE5-AB35-1974367167C9}">
      <dgm:prSet phldrT="05" phldr="0" custT="1"/>
      <dgm:spPr/>
      <dgm:t>
        <a:bodyPr/>
        <a:lstStyle/>
        <a:p>
          <a:r>
            <a:rPr lang="en-US" sz="1100">
              <a:latin typeface="Arial" panose="020B0604020202020204" pitchFamily="34" charset="0"/>
              <a:cs typeface="Arial" panose="020B0604020202020204" pitchFamily="34" charset="0"/>
            </a:rPr>
            <a:t>05</a:t>
          </a:r>
        </a:p>
      </dgm:t>
    </dgm:pt>
    <dgm:pt modelId="{09002712-61A1-4C0B-9064-2E7840A1B8B6}" type="pres">
      <dgm:prSet presAssocID="{817A6E5D-B251-4CBC-B342-76732853C4B8}" presName="Name0" presStyleCnt="0">
        <dgm:presLayoutVars>
          <dgm:animLvl val="lvl"/>
          <dgm:resizeHandles val="exact"/>
        </dgm:presLayoutVars>
      </dgm:prSet>
      <dgm:spPr/>
    </dgm:pt>
    <dgm:pt modelId="{FE7F45BF-EC48-417E-91D5-A9087A85362A}" type="pres">
      <dgm:prSet presAssocID="{58555130-CA4C-4DFD-B79D-725FD40216CE}" presName="compositeNode" presStyleCnt="0">
        <dgm:presLayoutVars>
          <dgm:bulletEnabled val="1"/>
        </dgm:presLayoutVars>
      </dgm:prSet>
      <dgm:spPr/>
    </dgm:pt>
    <dgm:pt modelId="{CE9618AF-404A-4273-8BDF-5D48D619DBBD}" type="pres">
      <dgm:prSet presAssocID="{58555130-CA4C-4DFD-B79D-725FD40216CE}" presName="bgRect" presStyleLbl="alignNode1" presStyleIdx="0" presStyleCnt="5"/>
      <dgm:spPr/>
    </dgm:pt>
    <dgm:pt modelId="{871F76BA-D7FF-4D41-8011-E1AA83C9966F}" type="pres">
      <dgm:prSet presAssocID="{3AC1239A-5281-4E45-B4C8-B6CBA3FCE519}" presName="sibTransNodeRect" presStyleLbl="alignNode1" presStyleIdx="0" presStyleCnt="5">
        <dgm:presLayoutVars>
          <dgm:chMax val="0"/>
          <dgm:bulletEnabled val="1"/>
        </dgm:presLayoutVars>
      </dgm:prSet>
      <dgm:spPr/>
    </dgm:pt>
    <dgm:pt modelId="{CD34E9E5-75CF-40D8-87DE-015822C553E3}" type="pres">
      <dgm:prSet presAssocID="{58555130-CA4C-4DFD-B79D-725FD40216CE}" presName="nodeRect" presStyleLbl="alignNode1" presStyleIdx="0" presStyleCnt="5">
        <dgm:presLayoutVars>
          <dgm:bulletEnabled val="1"/>
        </dgm:presLayoutVars>
      </dgm:prSet>
      <dgm:spPr/>
    </dgm:pt>
    <dgm:pt modelId="{A4C4F85E-15AA-4990-B669-687AB3D9E5C4}" type="pres">
      <dgm:prSet presAssocID="{3AC1239A-5281-4E45-B4C8-B6CBA3FCE519}" presName="sibTrans" presStyleCnt="0"/>
      <dgm:spPr/>
    </dgm:pt>
    <dgm:pt modelId="{465AF671-68E4-4F41-A8AA-4CAB44D7EFF0}" type="pres">
      <dgm:prSet presAssocID="{8ABBAD68-829A-4124-9656-8DF0CBDDA6D5}" presName="compositeNode" presStyleCnt="0">
        <dgm:presLayoutVars>
          <dgm:bulletEnabled val="1"/>
        </dgm:presLayoutVars>
      </dgm:prSet>
      <dgm:spPr/>
    </dgm:pt>
    <dgm:pt modelId="{B8EF1575-DE8E-42E3-A933-442F4867C914}" type="pres">
      <dgm:prSet presAssocID="{8ABBAD68-829A-4124-9656-8DF0CBDDA6D5}" presName="bgRect" presStyleLbl="alignNode1" presStyleIdx="1" presStyleCnt="5"/>
      <dgm:spPr/>
    </dgm:pt>
    <dgm:pt modelId="{5BC546EA-8D3E-4E88-B548-FB586D162489}" type="pres">
      <dgm:prSet presAssocID="{422CD98F-0EB1-48C3-8390-A9E3F1B10CEE}" presName="sibTransNodeRect" presStyleLbl="alignNode1" presStyleIdx="1" presStyleCnt="5">
        <dgm:presLayoutVars>
          <dgm:chMax val="0"/>
          <dgm:bulletEnabled val="1"/>
        </dgm:presLayoutVars>
      </dgm:prSet>
      <dgm:spPr/>
    </dgm:pt>
    <dgm:pt modelId="{5279D63B-7B2F-43FD-BD5A-9752777BAFFE}" type="pres">
      <dgm:prSet presAssocID="{8ABBAD68-829A-4124-9656-8DF0CBDDA6D5}" presName="nodeRect" presStyleLbl="alignNode1" presStyleIdx="1" presStyleCnt="5">
        <dgm:presLayoutVars>
          <dgm:bulletEnabled val="1"/>
        </dgm:presLayoutVars>
      </dgm:prSet>
      <dgm:spPr/>
    </dgm:pt>
    <dgm:pt modelId="{0B4F5533-4CCB-4753-B4C1-19CCC0141F8C}" type="pres">
      <dgm:prSet presAssocID="{422CD98F-0EB1-48C3-8390-A9E3F1B10CEE}" presName="sibTrans" presStyleCnt="0"/>
      <dgm:spPr/>
    </dgm:pt>
    <dgm:pt modelId="{8E4E62CE-837D-4763-8F03-C5E6E2A0C8BD}" type="pres">
      <dgm:prSet presAssocID="{71904E9F-F8F6-41CF-A201-2D32EEA12AD2}" presName="compositeNode" presStyleCnt="0">
        <dgm:presLayoutVars>
          <dgm:bulletEnabled val="1"/>
        </dgm:presLayoutVars>
      </dgm:prSet>
      <dgm:spPr/>
    </dgm:pt>
    <dgm:pt modelId="{EA68BCAB-8EC1-42F0-9A18-D4149C6857E6}" type="pres">
      <dgm:prSet presAssocID="{71904E9F-F8F6-41CF-A201-2D32EEA12AD2}" presName="bgRect" presStyleLbl="alignNode1" presStyleIdx="2" presStyleCnt="5"/>
      <dgm:spPr/>
    </dgm:pt>
    <dgm:pt modelId="{14CDFBE7-1AFC-4A49-911F-34C59BFF2F67}" type="pres">
      <dgm:prSet presAssocID="{2BF76EDA-86B1-49DE-AB7B-5CF0EC974C99}" presName="sibTransNodeRect" presStyleLbl="alignNode1" presStyleIdx="2" presStyleCnt="5">
        <dgm:presLayoutVars>
          <dgm:chMax val="0"/>
          <dgm:bulletEnabled val="1"/>
        </dgm:presLayoutVars>
      </dgm:prSet>
      <dgm:spPr/>
    </dgm:pt>
    <dgm:pt modelId="{8C596ECF-CCD9-4FB5-B758-CF592AEF71C1}" type="pres">
      <dgm:prSet presAssocID="{71904E9F-F8F6-41CF-A201-2D32EEA12AD2}" presName="nodeRect" presStyleLbl="alignNode1" presStyleIdx="2" presStyleCnt="5">
        <dgm:presLayoutVars>
          <dgm:bulletEnabled val="1"/>
        </dgm:presLayoutVars>
      </dgm:prSet>
      <dgm:spPr/>
    </dgm:pt>
    <dgm:pt modelId="{AEC7EEA4-7619-40C5-AEDF-54DD95971CAA}" type="pres">
      <dgm:prSet presAssocID="{2BF76EDA-86B1-49DE-AB7B-5CF0EC974C99}" presName="sibTrans" presStyleCnt="0"/>
      <dgm:spPr/>
    </dgm:pt>
    <dgm:pt modelId="{1640CCCD-3AA7-45C0-B81F-A4CD771E8F41}" type="pres">
      <dgm:prSet presAssocID="{9BDD1961-9DC2-46CF-A486-260A75CBFEB3}" presName="compositeNode" presStyleCnt="0">
        <dgm:presLayoutVars>
          <dgm:bulletEnabled val="1"/>
        </dgm:presLayoutVars>
      </dgm:prSet>
      <dgm:spPr/>
    </dgm:pt>
    <dgm:pt modelId="{98BC9714-4285-490C-A1A5-BB12D1E187B2}" type="pres">
      <dgm:prSet presAssocID="{9BDD1961-9DC2-46CF-A486-260A75CBFEB3}" presName="bgRect" presStyleLbl="alignNode1" presStyleIdx="3" presStyleCnt="5"/>
      <dgm:spPr/>
    </dgm:pt>
    <dgm:pt modelId="{ECD7A1EF-A55E-4754-A426-9BC7CE70DBDE}" type="pres">
      <dgm:prSet presAssocID="{A1B41AD0-F6EF-47BF-AF64-86D730A665C3}" presName="sibTransNodeRect" presStyleLbl="alignNode1" presStyleIdx="3" presStyleCnt="5">
        <dgm:presLayoutVars>
          <dgm:chMax val="0"/>
          <dgm:bulletEnabled val="1"/>
        </dgm:presLayoutVars>
      </dgm:prSet>
      <dgm:spPr/>
    </dgm:pt>
    <dgm:pt modelId="{F85C9E66-817C-44D6-9473-2A2FF389DF1D}" type="pres">
      <dgm:prSet presAssocID="{9BDD1961-9DC2-46CF-A486-260A75CBFEB3}" presName="nodeRect" presStyleLbl="alignNode1" presStyleIdx="3" presStyleCnt="5">
        <dgm:presLayoutVars>
          <dgm:bulletEnabled val="1"/>
        </dgm:presLayoutVars>
      </dgm:prSet>
      <dgm:spPr/>
    </dgm:pt>
    <dgm:pt modelId="{701B00BF-8053-4E07-98F3-EB6804C31A04}" type="pres">
      <dgm:prSet presAssocID="{A1B41AD0-F6EF-47BF-AF64-86D730A665C3}" presName="sibTrans" presStyleCnt="0"/>
      <dgm:spPr/>
    </dgm:pt>
    <dgm:pt modelId="{322F79F2-9C59-434B-ACAE-5C8CADFF0737}" type="pres">
      <dgm:prSet presAssocID="{93AD4D7C-5583-4639-A79B-B4FBBABD0510}" presName="compositeNode" presStyleCnt="0">
        <dgm:presLayoutVars>
          <dgm:bulletEnabled val="1"/>
        </dgm:presLayoutVars>
      </dgm:prSet>
      <dgm:spPr/>
    </dgm:pt>
    <dgm:pt modelId="{A24BF571-69FA-4F94-9934-C0A830C2E394}" type="pres">
      <dgm:prSet presAssocID="{93AD4D7C-5583-4639-A79B-B4FBBABD0510}" presName="bgRect" presStyleLbl="alignNode1" presStyleIdx="4" presStyleCnt="5"/>
      <dgm:spPr/>
    </dgm:pt>
    <dgm:pt modelId="{1B97A2BA-E9D7-486F-ACA6-86324657669F}" type="pres">
      <dgm:prSet presAssocID="{CAF38F11-C8F7-4D7D-8BAD-9C7756F5D6B3}" presName="sibTransNodeRect" presStyleLbl="alignNode1" presStyleIdx="4" presStyleCnt="5">
        <dgm:presLayoutVars>
          <dgm:chMax val="0"/>
          <dgm:bulletEnabled val="1"/>
        </dgm:presLayoutVars>
      </dgm:prSet>
      <dgm:spPr/>
    </dgm:pt>
    <dgm:pt modelId="{B71F31E5-0D5E-4EB7-8EAD-2C52A2D536DF}" type="pres">
      <dgm:prSet presAssocID="{93AD4D7C-5583-4639-A79B-B4FBBABD0510}" presName="nodeRect" presStyleLbl="alignNode1" presStyleIdx="4" presStyleCnt="5">
        <dgm:presLayoutVars>
          <dgm:bulletEnabled val="1"/>
        </dgm:presLayoutVars>
      </dgm:prSet>
      <dgm:spPr/>
    </dgm:pt>
  </dgm:ptLst>
  <dgm:cxnLst>
    <dgm:cxn modelId="{32337A07-CCC4-4955-9EC3-F160B29C2A4C}" type="presOf" srcId="{9BDD1961-9DC2-46CF-A486-260A75CBFEB3}" destId="{98BC9714-4285-490C-A1A5-BB12D1E187B2}" srcOrd="0" destOrd="0" presId="urn:microsoft.com/office/officeart/2016/7/layout/LinearBlockProcessNumbered"/>
    <dgm:cxn modelId="{7327831D-8278-43EE-8947-F166E6C64242}" type="presOf" srcId="{58555130-CA4C-4DFD-B79D-725FD40216CE}" destId="{CD34E9E5-75CF-40D8-87DE-015822C553E3}" srcOrd="1" destOrd="0" presId="urn:microsoft.com/office/officeart/2016/7/layout/LinearBlockProcessNumbered"/>
    <dgm:cxn modelId="{F3DED931-85A3-431A-8A03-A340369FB61C}" type="presOf" srcId="{93AD4D7C-5583-4639-A79B-B4FBBABD0510}" destId="{A24BF571-69FA-4F94-9934-C0A830C2E394}" srcOrd="0" destOrd="0" presId="urn:microsoft.com/office/officeart/2016/7/layout/LinearBlockProcessNumbered"/>
    <dgm:cxn modelId="{41F9A432-3AAB-4BC8-ABEA-F24F43680693}" type="presOf" srcId="{8ABBAD68-829A-4124-9656-8DF0CBDDA6D5}" destId="{B8EF1575-DE8E-42E3-A933-442F4867C914}" srcOrd="0" destOrd="0" presId="urn:microsoft.com/office/officeart/2016/7/layout/LinearBlockProcessNumbered"/>
    <dgm:cxn modelId="{C9304B5B-1316-4474-B1CB-C44F1758627D}" type="presOf" srcId="{A1B41AD0-F6EF-47BF-AF64-86D730A665C3}" destId="{ECD7A1EF-A55E-4754-A426-9BC7CE70DBDE}" srcOrd="0" destOrd="0" presId="urn:microsoft.com/office/officeart/2016/7/layout/LinearBlockProcessNumbered"/>
    <dgm:cxn modelId="{C52BD55C-DE7F-4157-A961-66B99916BE44}" type="presOf" srcId="{93AD4D7C-5583-4639-A79B-B4FBBABD0510}" destId="{B71F31E5-0D5E-4EB7-8EAD-2C52A2D536DF}" srcOrd="1" destOrd="0" presId="urn:microsoft.com/office/officeart/2016/7/layout/LinearBlockProcessNumbered"/>
    <dgm:cxn modelId="{2BE10243-B3B7-4400-A498-D6934BE7D831}" type="presOf" srcId="{9BDD1961-9DC2-46CF-A486-260A75CBFEB3}" destId="{F85C9E66-817C-44D6-9473-2A2FF389DF1D}" srcOrd="1" destOrd="0" presId="urn:microsoft.com/office/officeart/2016/7/layout/LinearBlockProcessNumbered"/>
    <dgm:cxn modelId="{184CD764-F503-4855-A4FA-C0582473922C}" type="presOf" srcId="{71904E9F-F8F6-41CF-A201-2D32EEA12AD2}" destId="{8C596ECF-CCD9-4FB5-B758-CF592AEF71C1}" srcOrd="1" destOrd="0" presId="urn:microsoft.com/office/officeart/2016/7/layout/LinearBlockProcessNumbered"/>
    <dgm:cxn modelId="{1FA10F4D-42CE-4E59-A628-5655CACA4916}" type="presOf" srcId="{8ABBAD68-829A-4124-9656-8DF0CBDDA6D5}" destId="{5279D63B-7B2F-43FD-BD5A-9752777BAFFE}" srcOrd="1" destOrd="0" presId="urn:microsoft.com/office/officeart/2016/7/layout/LinearBlockProcessNumbered"/>
    <dgm:cxn modelId="{564E1D59-68E0-4127-B7FC-2220A4E5F7B8}" type="presOf" srcId="{71904E9F-F8F6-41CF-A201-2D32EEA12AD2}" destId="{EA68BCAB-8EC1-42F0-9A18-D4149C6857E6}" srcOrd="0" destOrd="0" presId="urn:microsoft.com/office/officeart/2016/7/layout/LinearBlockProcessNumbered"/>
    <dgm:cxn modelId="{834AA87C-4DBA-4F0B-9583-E49200EDE205}" type="presOf" srcId="{58555130-CA4C-4DFD-B79D-725FD40216CE}" destId="{CE9618AF-404A-4273-8BDF-5D48D619DBBD}" srcOrd="0" destOrd="0" presId="urn:microsoft.com/office/officeart/2016/7/layout/LinearBlockProcessNumbered"/>
    <dgm:cxn modelId="{EFD9E988-D4CF-4002-B3AB-3E50447DBA55}" srcId="{817A6E5D-B251-4CBC-B342-76732853C4B8}" destId="{71904E9F-F8F6-41CF-A201-2D32EEA12AD2}" srcOrd="2" destOrd="0" parTransId="{7F7F886D-02E2-43AB-A96B-20CEBB209E6D}" sibTransId="{2BF76EDA-86B1-49DE-AB7B-5CF0EC974C99}"/>
    <dgm:cxn modelId="{593D9E95-F557-4EE5-AB35-1974367167C9}" srcId="{817A6E5D-B251-4CBC-B342-76732853C4B8}" destId="{93AD4D7C-5583-4639-A79B-B4FBBABD0510}" srcOrd="4" destOrd="0" parTransId="{193E5FCD-EB12-4447-AECE-EDE79A2D85A1}" sibTransId="{CAF38F11-C8F7-4D7D-8BAD-9C7756F5D6B3}"/>
    <dgm:cxn modelId="{320C50A6-B6AD-465E-AA93-D3889C04A959}" type="presOf" srcId="{422CD98F-0EB1-48C3-8390-A9E3F1B10CEE}" destId="{5BC546EA-8D3E-4E88-B548-FB586D162489}" srcOrd="0" destOrd="0" presId="urn:microsoft.com/office/officeart/2016/7/layout/LinearBlockProcessNumbered"/>
    <dgm:cxn modelId="{184B44AB-4F6E-4E58-A606-8ECF8C3AEA0B}" type="presOf" srcId="{2BF76EDA-86B1-49DE-AB7B-5CF0EC974C99}" destId="{14CDFBE7-1AFC-4A49-911F-34C59BFF2F67}" srcOrd="0" destOrd="0" presId="urn:microsoft.com/office/officeart/2016/7/layout/LinearBlockProcessNumbered"/>
    <dgm:cxn modelId="{98196EC0-FB05-49C5-A298-E134523AF9A8}" type="presOf" srcId="{CAF38F11-C8F7-4D7D-8BAD-9C7756F5D6B3}" destId="{1B97A2BA-E9D7-486F-ACA6-86324657669F}" srcOrd="0" destOrd="0" presId="urn:microsoft.com/office/officeart/2016/7/layout/LinearBlockProcessNumbered"/>
    <dgm:cxn modelId="{7BA592C3-E76D-41AF-B15E-9F3F98CDABA1}" srcId="{817A6E5D-B251-4CBC-B342-76732853C4B8}" destId="{9BDD1961-9DC2-46CF-A486-260A75CBFEB3}" srcOrd="3" destOrd="0" parTransId="{2ADB7157-AC0E-45E6-BB39-3F986E706155}" sibTransId="{A1B41AD0-F6EF-47BF-AF64-86D730A665C3}"/>
    <dgm:cxn modelId="{1FA113D9-B4D7-4351-95F3-F0FA41412B35}" srcId="{817A6E5D-B251-4CBC-B342-76732853C4B8}" destId="{58555130-CA4C-4DFD-B79D-725FD40216CE}" srcOrd="0" destOrd="0" parTransId="{71B68B69-5114-43FC-8365-8B32F6615E6F}" sibTransId="{3AC1239A-5281-4E45-B4C8-B6CBA3FCE519}"/>
    <dgm:cxn modelId="{DD89A2DF-91F6-4B86-B895-A1A926B5DDA2}" type="presOf" srcId="{3AC1239A-5281-4E45-B4C8-B6CBA3FCE519}" destId="{871F76BA-D7FF-4D41-8011-E1AA83C9966F}" srcOrd="0" destOrd="0" presId="urn:microsoft.com/office/officeart/2016/7/layout/LinearBlockProcessNumbered"/>
    <dgm:cxn modelId="{A4945AE0-DDDF-4BAB-87B7-3AF9FCE460DF}" srcId="{817A6E5D-B251-4CBC-B342-76732853C4B8}" destId="{8ABBAD68-829A-4124-9656-8DF0CBDDA6D5}" srcOrd="1" destOrd="0" parTransId="{B1034799-FE1B-4055-ACF8-1A16322606B9}" sibTransId="{422CD98F-0EB1-48C3-8390-A9E3F1B10CEE}"/>
    <dgm:cxn modelId="{B0FCC8F1-F7F4-4ED0-92FF-9858558EAEF3}" type="presOf" srcId="{817A6E5D-B251-4CBC-B342-76732853C4B8}" destId="{09002712-61A1-4C0B-9064-2E7840A1B8B6}" srcOrd="0" destOrd="0" presId="urn:microsoft.com/office/officeart/2016/7/layout/LinearBlockProcessNumbered"/>
    <dgm:cxn modelId="{929E9382-86F9-4694-AACD-21E027B3C238}" type="presParOf" srcId="{09002712-61A1-4C0B-9064-2E7840A1B8B6}" destId="{FE7F45BF-EC48-417E-91D5-A9087A85362A}" srcOrd="0" destOrd="0" presId="urn:microsoft.com/office/officeart/2016/7/layout/LinearBlockProcessNumbered"/>
    <dgm:cxn modelId="{6D8CBB05-112F-4DD5-9024-C78A4BD2C002}" type="presParOf" srcId="{FE7F45BF-EC48-417E-91D5-A9087A85362A}" destId="{CE9618AF-404A-4273-8BDF-5D48D619DBBD}" srcOrd="0" destOrd="0" presId="urn:microsoft.com/office/officeart/2016/7/layout/LinearBlockProcessNumbered"/>
    <dgm:cxn modelId="{CE9AAE47-A064-4D47-8606-3E4A2BD82561}" type="presParOf" srcId="{FE7F45BF-EC48-417E-91D5-A9087A85362A}" destId="{871F76BA-D7FF-4D41-8011-E1AA83C9966F}" srcOrd="1" destOrd="0" presId="urn:microsoft.com/office/officeart/2016/7/layout/LinearBlockProcessNumbered"/>
    <dgm:cxn modelId="{68FF888C-8E59-4A34-BED8-6A61E23D50E2}" type="presParOf" srcId="{FE7F45BF-EC48-417E-91D5-A9087A85362A}" destId="{CD34E9E5-75CF-40D8-87DE-015822C553E3}" srcOrd="2" destOrd="0" presId="urn:microsoft.com/office/officeart/2016/7/layout/LinearBlockProcessNumbered"/>
    <dgm:cxn modelId="{1818B690-2859-4596-8633-A47B50D5584C}" type="presParOf" srcId="{09002712-61A1-4C0B-9064-2E7840A1B8B6}" destId="{A4C4F85E-15AA-4990-B669-687AB3D9E5C4}" srcOrd="1" destOrd="0" presId="urn:microsoft.com/office/officeart/2016/7/layout/LinearBlockProcessNumbered"/>
    <dgm:cxn modelId="{4691AC02-197E-46C1-A0D8-24C3C99286E3}" type="presParOf" srcId="{09002712-61A1-4C0B-9064-2E7840A1B8B6}" destId="{465AF671-68E4-4F41-A8AA-4CAB44D7EFF0}" srcOrd="2" destOrd="0" presId="urn:microsoft.com/office/officeart/2016/7/layout/LinearBlockProcessNumbered"/>
    <dgm:cxn modelId="{4E2C5C73-9F02-4CB7-80C3-FE6190EDE17C}" type="presParOf" srcId="{465AF671-68E4-4F41-A8AA-4CAB44D7EFF0}" destId="{B8EF1575-DE8E-42E3-A933-442F4867C914}" srcOrd="0" destOrd="0" presId="urn:microsoft.com/office/officeart/2016/7/layout/LinearBlockProcessNumbered"/>
    <dgm:cxn modelId="{03E82288-8218-4FB9-8536-30629F18884A}" type="presParOf" srcId="{465AF671-68E4-4F41-A8AA-4CAB44D7EFF0}" destId="{5BC546EA-8D3E-4E88-B548-FB586D162489}" srcOrd="1" destOrd="0" presId="urn:microsoft.com/office/officeart/2016/7/layout/LinearBlockProcessNumbered"/>
    <dgm:cxn modelId="{E9EC707C-7071-4F5F-9016-CE5DDB350B00}" type="presParOf" srcId="{465AF671-68E4-4F41-A8AA-4CAB44D7EFF0}" destId="{5279D63B-7B2F-43FD-BD5A-9752777BAFFE}" srcOrd="2" destOrd="0" presId="urn:microsoft.com/office/officeart/2016/7/layout/LinearBlockProcessNumbered"/>
    <dgm:cxn modelId="{861BF446-A6BC-472B-8A5B-3302E614E9E6}" type="presParOf" srcId="{09002712-61A1-4C0B-9064-2E7840A1B8B6}" destId="{0B4F5533-4CCB-4753-B4C1-19CCC0141F8C}" srcOrd="3" destOrd="0" presId="urn:microsoft.com/office/officeart/2016/7/layout/LinearBlockProcessNumbered"/>
    <dgm:cxn modelId="{2D5B24ED-AFEE-45C5-9643-F986A6A29157}" type="presParOf" srcId="{09002712-61A1-4C0B-9064-2E7840A1B8B6}" destId="{8E4E62CE-837D-4763-8F03-C5E6E2A0C8BD}" srcOrd="4" destOrd="0" presId="urn:microsoft.com/office/officeart/2016/7/layout/LinearBlockProcessNumbered"/>
    <dgm:cxn modelId="{0692391A-7C85-44C9-94C9-7607E668ABCC}" type="presParOf" srcId="{8E4E62CE-837D-4763-8F03-C5E6E2A0C8BD}" destId="{EA68BCAB-8EC1-42F0-9A18-D4149C6857E6}" srcOrd="0" destOrd="0" presId="urn:microsoft.com/office/officeart/2016/7/layout/LinearBlockProcessNumbered"/>
    <dgm:cxn modelId="{531EC5AA-D548-42C1-B82F-ACF48D392A1B}" type="presParOf" srcId="{8E4E62CE-837D-4763-8F03-C5E6E2A0C8BD}" destId="{14CDFBE7-1AFC-4A49-911F-34C59BFF2F67}" srcOrd="1" destOrd="0" presId="urn:microsoft.com/office/officeart/2016/7/layout/LinearBlockProcessNumbered"/>
    <dgm:cxn modelId="{6CD875FA-DB48-4841-8480-A608E7908A11}" type="presParOf" srcId="{8E4E62CE-837D-4763-8F03-C5E6E2A0C8BD}" destId="{8C596ECF-CCD9-4FB5-B758-CF592AEF71C1}" srcOrd="2" destOrd="0" presId="urn:microsoft.com/office/officeart/2016/7/layout/LinearBlockProcessNumbered"/>
    <dgm:cxn modelId="{63CE05ED-9BBF-4561-9877-4636C63BBB9D}" type="presParOf" srcId="{09002712-61A1-4C0B-9064-2E7840A1B8B6}" destId="{AEC7EEA4-7619-40C5-AEDF-54DD95971CAA}" srcOrd="5" destOrd="0" presId="urn:microsoft.com/office/officeart/2016/7/layout/LinearBlockProcessNumbered"/>
    <dgm:cxn modelId="{D2CE587D-2B6F-431E-909F-6922DE2D649F}" type="presParOf" srcId="{09002712-61A1-4C0B-9064-2E7840A1B8B6}" destId="{1640CCCD-3AA7-45C0-B81F-A4CD771E8F41}" srcOrd="6" destOrd="0" presId="urn:microsoft.com/office/officeart/2016/7/layout/LinearBlockProcessNumbered"/>
    <dgm:cxn modelId="{1BEB4F0C-DA9B-4531-87CD-96A861D7EFF8}" type="presParOf" srcId="{1640CCCD-3AA7-45C0-B81F-A4CD771E8F41}" destId="{98BC9714-4285-490C-A1A5-BB12D1E187B2}" srcOrd="0" destOrd="0" presId="urn:microsoft.com/office/officeart/2016/7/layout/LinearBlockProcessNumbered"/>
    <dgm:cxn modelId="{7EA50999-A4E1-45FB-B0BC-6B45F0B1BFED}" type="presParOf" srcId="{1640CCCD-3AA7-45C0-B81F-A4CD771E8F41}" destId="{ECD7A1EF-A55E-4754-A426-9BC7CE70DBDE}" srcOrd="1" destOrd="0" presId="urn:microsoft.com/office/officeart/2016/7/layout/LinearBlockProcessNumbered"/>
    <dgm:cxn modelId="{10B55035-DAC8-4400-85C5-46D2D35D0C0D}" type="presParOf" srcId="{1640CCCD-3AA7-45C0-B81F-A4CD771E8F41}" destId="{F85C9E66-817C-44D6-9473-2A2FF389DF1D}" srcOrd="2" destOrd="0" presId="urn:microsoft.com/office/officeart/2016/7/layout/LinearBlockProcessNumbered"/>
    <dgm:cxn modelId="{57708FDB-AAF7-4DB8-A4F9-5DEB8B238484}" type="presParOf" srcId="{09002712-61A1-4C0B-9064-2E7840A1B8B6}" destId="{701B00BF-8053-4E07-98F3-EB6804C31A04}" srcOrd="7" destOrd="0" presId="urn:microsoft.com/office/officeart/2016/7/layout/LinearBlockProcessNumbered"/>
    <dgm:cxn modelId="{702E1C6B-0FC3-4C8A-9C22-2881E3265429}" type="presParOf" srcId="{09002712-61A1-4C0B-9064-2E7840A1B8B6}" destId="{322F79F2-9C59-434B-ACAE-5C8CADFF0737}" srcOrd="8" destOrd="0" presId="urn:microsoft.com/office/officeart/2016/7/layout/LinearBlockProcessNumbered"/>
    <dgm:cxn modelId="{5CDCC876-99F4-40BE-94A0-0B6FBD3ED163}" type="presParOf" srcId="{322F79F2-9C59-434B-ACAE-5C8CADFF0737}" destId="{A24BF571-69FA-4F94-9934-C0A830C2E394}" srcOrd="0" destOrd="0" presId="urn:microsoft.com/office/officeart/2016/7/layout/LinearBlockProcessNumbered"/>
    <dgm:cxn modelId="{367C8EFA-1F6A-4FF9-9311-C549970D86C8}" type="presParOf" srcId="{322F79F2-9C59-434B-ACAE-5C8CADFF0737}" destId="{1B97A2BA-E9D7-486F-ACA6-86324657669F}" srcOrd="1" destOrd="0" presId="urn:microsoft.com/office/officeart/2016/7/layout/LinearBlockProcessNumbered"/>
    <dgm:cxn modelId="{88284AAA-98E0-4ED4-8A9E-5952EA886082}" type="presParOf" srcId="{322F79F2-9C59-434B-ACAE-5C8CADFF0737}" destId="{B71F31E5-0D5E-4EB7-8EAD-2C52A2D536DF}"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11205E-333D-4D1C-81E5-75EC5BDA2231}" type="doc">
      <dgm:prSet loTypeId="urn:microsoft.com/office/officeart/2005/8/layout/vList2" loCatId="list" qsTypeId="urn:microsoft.com/office/officeart/2005/8/quickstyle/3d4" qsCatId="3D" csTypeId="urn:microsoft.com/office/officeart/2005/8/colors/accent1_2" csCatId="accent1"/>
      <dgm:spPr/>
      <dgm:t>
        <a:bodyPr/>
        <a:lstStyle/>
        <a:p>
          <a:endParaRPr lang="en-US"/>
        </a:p>
      </dgm:t>
    </dgm:pt>
    <dgm:pt modelId="{B37F1A7D-EE4C-4B16-99E8-0D95F4B2D4E3}">
      <dgm:prSet/>
      <dgm:spPr/>
      <dgm:t>
        <a:bodyPr/>
        <a:lstStyle/>
        <a:p>
          <a:pPr algn="just"/>
          <a:r>
            <a:rPr lang="en-GB" b="1" dirty="0">
              <a:latin typeface="Arial" panose="020B0604020202020204" pitchFamily="34" charset="0"/>
              <a:cs typeface="Arial" panose="020B0604020202020204" pitchFamily="34" charset="0"/>
            </a:rPr>
            <a:t>Political Factors: </a:t>
          </a:r>
          <a:endParaRPr lang="en-US" dirty="0">
            <a:latin typeface="Arial" panose="020B0604020202020204" pitchFamily="34" charset="0"/>
            <a:cs typeface="Arial" panose="020B0604020202020204" pitchFamily="34" charset="0"/>
          </a:endParaRPr>
        </a:p>
      </dgm:t>
    </dgm:pt>
    <dgm:pt modelId="{634C40AD-5727-44A8-8496-91465008B6D1}" type="parTrans" cxnId="{410F303F-635E-41AF-8682-6E021DDA43DD}">
      <dgm:prSet/>
      <dgm:spPr/>
      <dgm:t>
        <a:bodyPr/>
        <a:lstStyle/>
        <a:p>
          <a:pPr algn="just"/>
          <a:endParaRPr lang="en-US">
            <a:latin typeface="Arial" panose="020B0604020202020204" pitchFamily="34" charset="0"/>
            <a:cs typeface="Arial" panose="020B0604020202020204" pitchFamily="34" charset="0"/>
          </a:endParaRPr>
        </a:p>
      </dgm:t>
    </dgm:pt>
    <dgm:pt modelId="{8CE35ED7-4931-4CE2-8C20-27D95A1C1DC2}" type="sibTrans" cxnId="{410F303F-635E-41AF-8682-6E021DDA43DD}">
      <dgm:prSet/>
      <dgm:spPr/>
      <dgm:t>
        <a:bodyPr/>
        <a:lstStyle/>
        <a:p>
          <a:pPr algn="just"/>
          <a:endParaRPr lang="en-US">
            <a:latin typeface="Arial" panose="020B0604020202020204" pitchFamily="34" charset="0"/>
            <a:cs typeface="Arial" panose="020B0604020202020204" pitchFamily="34" charset="0"/>
          </a:endParaRPr>
        </a:p>
      </dgm:t>
    </dgm:pt>
    <dgm:pt modelId="{0FD451E1-1CB3-4F72-8D22-214CB4BF087A}">
      <dgm:prSet/>
      <dgm:spPr/>
      <dgm:t>
        <a:bodyPr/>
        <a:lstStyle/>
        <a:p>
          <a:pPr algn="just"/>
          <a:r>
            <a:rPr lang="en-GB">
              <a:latin typeface="Arial" panose="020B0604020202020204" pitchFamily="34" charset="0"/>
              <a:cs typeface="Arial" panose="020B0604020202020204" pitchFamily="34" charset="0"/>
            </a:rPr>
            <a:t>The government's rules on pay, immigration, and unemployment benefits determine how many workers are available.</a:t>
          </a:r>
          <a:endParaRPr lang="en-US">
            <a:latin typeface="Arial" panose="020B0604020202020204" pitchFamily="34" charset="0"/>
            <a:cs typeface="Arial" panose="020B0604020202020204" pitchFamily="34" charset="0"/>
          </a:endParaRPr>
        </a:p>
      </dgm:t>
    </dgm:pt>
    <dgm:pt modelId="{8C03E497-ABAF-41BF-BF78-48F1E93B47E1}" type="parTrans" cxnId="{7C75875A-29BB-48D3-979F-E15C251CD0C5}">
      <dgm:prSet/>
      <dgm:spPr/>
      <dgm:t>
        <a:bodyPr/>
        <a:lstStyle/>
        <a:p>
          <a:pPr algn="just"/>
          <a:endParaRPr lang="en-US">
            <a:latin typeface="Arial" panose="020B0604020202020204" pitchFamily="34" charset="0"/>
            <a:cs typeface="Arial" panose="020B0604020202020204" pitchFamily="34" charset="0"/>
          </a:endParaRPr>
        </a:p>
      </dgm:t>
    </dgm:pt>
    <dgm:pt modelId="{D32F3B3A-D08E-4A18-AC8F-F741568652E0}" type="sibTrans" cxnId="{7C75875A-29BB-48D3-979F-E15C251CD0C5}">
      <dgm:prSet/>
      <dgm:spPr/>
      <dgm:t>
        <a:bodyPr/>
        <a:lstStyle/>
        <a:p>
          <a:pPr algn="just"/>
          <a:endParaRPr lang="en-US">
            <a:latin typeface="Arial" panose="020B0604020202020204" pitchFamily="34" charset="0"/>
            <a:cs typeface="Arial" panose="020B0604020202020204" pitchFamily="34" charset="0"/>
          </a:endParaRPr>
        </a:p>
      </dgm:t>
    </dgm:pt>
    <dgm:pt modelId="{100801A9-ADB2-4D57-B28A-EBB5F92928D6}">
      <dgm:prSet/>
      <dgm:spPr/>
      <dgm:t>
        <a:bodyPr/>
        <a:lstStyle/>
        <a:p>
          <a:pPr algn="just"/>
          <a:r>
            <a:rPr lang="en-GB">
              <a:latin typeface="Arial" panose="020B0604020202020204" pitchFamily="34" charset="0"/>
              <a:cs typeface="Arial" panose="020B0604020202020204" pitchFamily="34" charset="0"/>
            </a:rPr>
            <a:t>Strict visa rules make it harder for foreign workers to get jobs, which makes the labour crisis worse(Cheadle, 2025).</a:t>
          </a:r>
          <a:endParaRPr lang="en-US">
            <a:latin typeface="Arial" panose="020B0604020202020204" pitchFamily="34" charset="0"/>
            <a:cs typeface="Arial" panose="020B0604020202020204" pitchFamily="34" charset="0"/>
          </a:endParaRPr>
        </a:p>
      </dgm:t>
    </dgm:pt>
    <dgm:pt modelId="{ED89ED99-BAFE-4C27-A395-3814DD9AAC64}" type="parTrans" cxnId="{61B2C97B-1342-419B-9C54-F1D1AB7354DA}">
      <dgm:prSet/>
      <dgm:spPr/>
      <dgm:t>
        <a:bodyPr/>
        <a:lstStyle/>
        <a:p>
          <a:pPr algn="just"/>
          <a:endParaRPr lang="en-US">
            <a:latin typeface="Arial" panose="020B0604020202020204" pitchFamily="34" charset="0"/>
            <a:cs typeface="Arial" panose="020B0604020202020204" pitchFamily="34" charset="0"/>
          </a:endParaRPr>
        </a:p>
      </dgm:t>
    </dgm:pt>
    <dgm:pt modelId="{1FF2004D-9640-45E5-8840-48174FB364FE}" type="sibTrans" cxnId="{61B2C97B-1342-419B-9C54-F1D1AB7354DA}">
      <dgm:prSet/>
      <dgm:spPr/>
      <dgm:t>
        <a:bodyPr/>
        <a:lstStyle/>
        <a:p>
          <a:pPr algn="just"/>
          <a:endParaRPr lang="en-US">
            <a:latin typeface="Arial" panose="020B0604020202020204" pitchFamily="34" charset="0"/>
            <a:cs typeface="Arial" panose="020B0604020202020204" pitchFamily="34" charset="0"/>
          </a:endParaRPr>
        </a:p>
      </dgm:t>
    </dgm:pt>
    <dgm:pt modelId="{13E8D601-C3D4-4EE4-86C0-C90A5FA3FB7C}">
      <dgm:prSet/>
      <dgm:spPr/>
      <dgm:t>
        <a:bodyPr/>
        <a:lstStyle/>
        <a:p>
          <a:pPr algn="just"/>
          <a:r>
            <a:rPr lang="en-GB">
              <a:latin typeface="Arial" panose="020B0604020202020204" pitchFamily="34" charset="0"/>
              <a:cs typeface="Arial" panose="020B0604020202020204" pitchFamily="34" charset="0"/>
            </a:rPr>
            <a:t>Higher unemployment benefits during and after the COVID-19 outbreak make it less important to go back to low-paying positions in the hotel industry(Powell, Francis-Devine and Foley, 2022).</a:t>
          </a:r>
          <a:endParaRPr lang="en-US">
            <a:latin typeface="Arial" panose="020B0604020202020204" pitchFamily="34" charset="0"/>
            <a:cs typeface="Arial" panose="020B0604020202020204" pitchFamily="34" charset="0"/>
          </a:endParaRPr>
        </a:p>
      </dgm:t>
    </dgm:pt>
    <dgm:pt modelId="{B49ED573-1436-4389-812C-CFC338F29F7A}" type="parTrans" cxnId="{8DAE2F12-FD69-4995-9370-A0C7304235A6}">
      <dgm:prSet/>
      <dgm:spPr/>
      <dgm:t>
        <a:bodyPr/>
        <a:lstStyle/>
        <a:p>
          <a:pPr algn="just"/>
          <a:endParaRPr lang="en-US">
            <a:latin typeface="Arial" panose="020B0604020202020204" pitchFamily="34" charset="0"/>
            <a:cs typeface="Arial" panose="020B0604020202020204" pitchFamily="34" charset="0"/>
          </a:endParaRPr>
        </a:p>
      </dgm:t>
    </dgm:pt>
    <dgm:pt modelId="{282B4527-151D-4DC5-963F-8AFAA31E1568}" type="sibTrans" cxnId="{8DAE2F12-FD69-4995-9370-A0C7304235A6}">
      <dgm:prSet/>
      <dgm:spPr/>
      <dgm:t>
        <a:bodyPr/>
        <a:lstStyle/>
        <a:p>
          <a:pPr algn="just"/>
          <a:endParaRPr lang="en-US">
            <a:latin typeface="Arial" panose="020B0604020202020204" pitchFamily="34" charset="0"/>
            <a:cs typeface="Arial" panose="020B0604020202020204" pitchFamily="34" charset="0"/>
          </a:endParaRPr>
        </a:p>
      </dgm:t>
    </dgm:pt>
    <dgm:pt modelId="{A531EA08-8DE8-48B7-B9EB-52D3919A5BA0}">
      <dgm:prSet/>
      <dgm:spPr/>
      <dgm:t>
        <a:bodyPr/>
        <a:lstStyle/>
        <a:p>
          <a:pPr algn="just"/>
          <a:r>
            <a:rPr lang="en-GB" dirty="0">
              <a:latin typeface="Arial" panose="020B0604020202020204" pitchFamily="34" charset="0"/>
              <a:cs typeface="Arial" panose="020B0604020202020204" pitchFamily="34" charset="0"/>
            </a:rPr>
            <a:t>Laws about the minimum wage and working hours raise expenses for hotels, which makes it harder for smaller hotels to hire staff.</a:t>
          </a:r>
          <a:endParaRPr lang="en-US" dirty="0">
            <a:latin typeface="Arial" panose="020B0604020202020204" pitchFamily="34" charset="0"/>
            <a:cs typeface="Arial" panose="020B0604020202020204" pitchFamily="34" charset="0"/>
          </a:endParaRPr>
        </a:p>
      </dgm:t>
    </dgm:pt>
    <dgm:pt modelId="{2B63A719-A1B4-48EB-9258-4C25F71387FE}" type="parTrans" cxnId="{22C5104C-8B3B-41D8-B6B0-14BFCD439D69}">
      <dgm:prSet/>
      <dgm:spPr/>
      <dgm:t>
        <a:bodyPr/>
        <a:lstStyle/>
        <a:p>
          <a:pPr algn="just"/>
          <a:endParaRPr lang="en-US">
            <a:latin typeface="Arial" panose="020B0604020202020204" pitchFamily="34" charset="0"/>
            <a:cs typeface="Arial" panose="020B0604020202020204" pitchFamily="34" charset="0"/>
          </a:endParaRPr>
        </a:p>
      </dgm:t>
    </dgm:pt>
    <dgm:pt modelId="{B0C2E690-D226-46E4-BA30-38F597E627FC}" type="sibTrans" cxnId="{22C5104C-8B3B-41D8-B6B0-14BFCD439D69}">
      <dgm:prSet/>
      <dgm:spPr/>
      <dgm:t>
        <a:bodyPr/>
        <a:lstStyle/>
        <a:p>
          <a:pPr algn="just"/>
          <a:endParaRPr lang="en-US">
            <a:latin typeface="Arial" panose="020B0604020202020204" pitchFamily="34" charset="0"/>
            <a:cs typeface="Arial" panose="020B0604020202020204" pitchFamily="34" charset="0"/>
          </a:endParaRPr>
        </a:p>
      </dgm:t>
    </dgm:pt>
    <dgm:pt modelId="{27C541DB-2D62-4519-AB3D-CBD96BD21D15}">
      <dgm:prSet/>
      <dgm:spPr/>
      <dgm:t>
        <a:bodyPr/>
        <a:lstStyle/>
        <a:p>
          <a:pPr algn="just"/>
          <a:r>
            <a:rPr lang="en-GB" b="1">
              <a:latin typeface="Arial" panose="020B0604020202020204" pitchFamily="34" charset="0"/>
              <a:cs typeface="Arial" panose="020B0604020202020204" pitchFamily="34" charset="0"/>
            </a:rPr>
            <a:t>Economic Factors:</a:t>
          </a:r>
          <a:endParaRPr lang="en-US">
            <a:latin typeface="Arial" panose="020B0604020202020204" pitchFamily="34" charset="0"/>
            <a:cs typeface="Arial" panose="020B0604020202020204" pitchFamily="34" charset="0"/>
          </a:endParaRPr>
        </a:p>
      </dgm:t>
    </dgm:pt>
    <dgm:pt modelId="{D60568ED-4B42-4007-8B55-96857FAA8CB9}" type="parTrans" cxnId="{4F39592D-ADC6-41F3-AFC6-6293A20CF267}">
      <dgm:prSet/>
      <dgm:spPr/>
      <dgm:t>
        <a:bodyPr/>
        <a:lstStyle/>
        <a:p>
          <a:pPr algn="just"/>
          <a:endParaRPr lang="en-US">
            <a:latin typeface="Arial" panose="020B0604020202020204" pitchFamily="34" charset="0"/>
            <a:cs typeface="Arial" panose="020B0604020202020204" pitchFamily="34" charset="0"/>
          </a:endParaRPr>
        </a:p>
      </dgm:t>
    </dgm:pt>
    <dgm:pt modelId="{62F8B67F-68B7-420F-820A-2530FE7B2155}" type="sibTrans" cxnId="{4F39592D-ADC6-41F3-AFC6-6293A20CF267}">
      <dgm:prSet/>
      <dgm:spPr/>
      <dgm:t>
        <a:bodyPr/>
        <a:lstStyle/>
        <a:p>
          <a:pPr algn="just"/>
          <a:endParaRPr lang="en-US">
            <a:latin typeface="Arial" panose="020B0604020202020204" pitchFamily="34" charset="0"/>
            <a:cs typeface="Arial" panose="020B0604020202020204" pitchFamily="34" charset="0"/>
          </a:endParaRPr>
        </a:p>
      </dgm:t>
    </dgm:pt>
    <dgm:pt modelId="{5A23DD3C-5F70-474C-846E-A462E1813837}">
      <dgm:prSet/>
      <dgm:spPr/>
      <dgm:t>
        <a:bodyPr/>
        <a:lstStyle/>
        <a:p>
          <a:pPr algn="just"/>
          <a:r>
            <a:rPr lang="en-GB">
              <a:latin typeface="Arial" panose="020B0604020202020204" pitchFamily="34" charset="0"/>
              <a:cs typeface="Arial" panose="020B0604020202020204" pitchFamily="34" charset="0"/>
            </a:rPr>
            <a:t>Hotels have to boost pay because of high inflation and the rising cost of living, yet the industry's profit margins are still low.</a:t>
          </a:r>
          <a:endParaRPr lang="en-US">
            <a:latin typeface="Arial" panose="020B0604020202020204" pitchFamily="34" charset="0"/>
            <a:cs typeface="Arial" panose="020B0604020202020204" pitchFamily="34" charset="0"/>
          </a:endParaRPr>
        </a:p>
      </dgm:t>
    </dgm:pt>
    <dgm:pt modelId="{0A1393EA-FFAC-481C-80E7-BA4040124B75}" type="parTrans" cxnId="{8EE3242B-4670-485F-897A-6F2288858B26}">
      <dgm:prSet/>
      <dgm:spPr/>
      <dgm:t>
        <a:bodyPr/>
        <a:lstStyle/>
        <a:p>
          <a:pPr algn="just"/>
          <a:endParaRPr lang="en-US">
            <a:latin typeface="Arial" panose="020B0604020202020204" pitchFamily="34" charset="0"/>
            <a:cs typeface="Arial" panose="020B0604020202020204" pitchFamily="34" charset="0"/>
          </a:endParaRPr>
        </a:p>
      </dgm:t>
    </dgm:pt>
    <dgm:pt modelId="{AD9C1B44-E2C8-4665-ABF1-758F31DCC883}" type="sibTrans" cxnId="{8EE3242B-4670-485F-897A-6F2288858B26}">
      <dgm:prSet/>
      <dgm:spPr/>
      <dgm:t>
        <a:bodyPr/>
        <a:lstStyle/>
        <a:p>
          <a:pPr algn="just"/>
          <a:endParaRPr lang="en-US">
            <a:latin typeface="Arial" panose="020B0604020202020204" pitchFamily="34" charset="0"/>
            <a:cs typeface="Arial" panose="020B0604020202020204" pitchFamily="34" charset="0"/>
          </a:endParaRPr>
        </a:p>
      </dgm:t>
    </dgm:pt>
    <dgm:pt modelId="{9E0C6216-14C8-401B-8241-CEAF1C0B7136}">
      <dgm:prSet/>
      <dgm:spPr/>
      <dgm:t>
        <a:bodyPr/>
        <a:lstStyle/>
        <a:p>
          <a:pPr algn="just"/>
          <a:r>
            <a:rPr lang="en-GB">
              <a:latin typeface="Arial" panose="020B0604020202020204" pitchFamily="34" charset="0"/>
              <a:cs typeface="Arial" panose="020B0604020202020204" pitchFamily="34" charset="0"/>
            </a:rPr>
            <a:t>Average hourly pay are still lower than those in retail and other service industries, which makes hospitality jobs less appealing (GOV, n.d.).</a:t>
          </a:r>
          <a:endParaRPr lang="en-US">
            <a:latin typeface="Arial" panose="020B0604020202020204" pitchFamily="34" charset="0"/>
            <a:cs typeface="Arial" panose="020B0604020202020204" pitchFamily="34" charset="0"/>
          </a:endParaRPr>
        </a:p>
      </dgm:t>
    </dgm:pt>
    <dgm:pt modelId="{7D10828C-3E5E-4D2B-981D-E0C4BAC4C961}" type="parTrans" cxnId="{D9B3AE12-783C-4A86-86D9-79859F79F174}">
      <dgm:prSet/>
      <dgm:spPr/>
      <dgm:t>
        <a:bodyPr/>
        <a:lstStyle/>
        <a:p>
          <a:pPr algn="just"/>
          <a:endParaRPr lang="en-US">
            <a:latin typeface="Arial" panose="020B0604020202020204" pitchFamily="34" charset="0"/>
            <a:cs typeface="Arial" panose="020B0604020202020204" pitchFamily="34" charset="0"/>
          </a:endParaRPr>
        </a:p>
      </dgm:t>
    </dgm:pt>
    <dgm:pt modelId="{F39ADE73-6C1E-4862-BF37-710C69141A78}" type="sibTrans" cxnId="{D9B3AE12-783C-4A86-86D9-79859F79F174}">
      <dgm:prSet/>
      <dgm:spPr/>
      <dgm:t>
        <a:bodyPr/>
        <a:lstStyle/>
        <a:p>
          <a:pPr algn="just"/>
          <a:endParaRPr lang="en-US">
            <a:latin typeface="Arial" panose="020B0604020202020204" pitchFamily="34" charset="0"/>
            <a:cs typeface="Arial" panose="020B0604020202020204" pitchFamily="34" charset="0"/>
          </a:endParaRPr>
        </a:p>
      </dgm:t>
    </dgm:pt>
    <dgm:pt modelId="{6A476C1B-B167-4010-BAF7-CD373FCFFB99}">
      <dgm:prSet/>
      <dgm:spPr/>
      <dgm:t>
        <a:bodyPr/>
        <a:lstStyle/>
        <a:p>
          <a:pPr algn="just"/>
          <a:r>
            <a:rPr lang="en-GB">
              <a:latin typeface="Arial" panose="020B0604020202020204" pitchFamily="34" charset="0"/>
              <a:cs typeface="Arial" panose="020B0604020202020204" pitchFamily="34" charset="0"/>
            </a:rPr>
            <a:t>Some properties have to cut workers or automate operations because of rising labour expenses, which hurts the quality of service.</a:t>
          </a:r>
          <a:endParaRPr lang="en-US">
            <a:latin typeface="Arial" panose="020B0604020202020204" pitchFamily="34" charset="0"/>
            <a:cs typeface="Arial" panose="020B0604020202020204" pitchFamily="34" charset="0"/>
          </a:endParaRPr>
        </a:p>
      </dgm:t>
    </dgm:pt>
    <dgm:pt modelId="{339A950C-F7F2-4AF9-A188-816E50FE2C75}" type="parTrans" cxnId="{1819FE3A-D28C-466E-B736-24A35645C95D}">
      <dgm:prSet/>
      <dgm:spPr/>
      <dgm:t>
        <a:bodyPr/>
        <a:lstStyle/>
        <a:p>
          <a:pPr algn="just"/>
          <a:endParaRPr lang="en-US">
            <a:latin typeface="Arial" panose="020B0604020202020204" pitchFamily="34" charset="0"/>
            <a:cs typeface="Arial" panose="020B0604020202020204" pitchFamily="34" charset="0"/>
          </a:endParaRPr>
        </a:p>
      </dgm:t>
    </dgm:pt>
    <dgm:pt modelId="{DA74D2C3-CBEE-4C1E-BC11-E9173E0644B0}" type="sibTrans" cxnId="{1819FE3A-D28C-466E-B736-24A35645C95D}">
      <dgm:prSet/>
      <dgm:spPr/>
      <dgm:t>
        <a:bodyPr/>
        <a:lstStyle/>
        <a:p>
          <a:pPr algn="just"/>
          <a:endParaRPr lang="en-US">
            <a:latin typeface="Arial" panose="020B0604020202020204" pitchFamily="34" charset="0"/>
            <a:cs typeface="Arial" panose="020B0604020202020204" pitchFamily="34" charset="0"/>
          </a:endParaRPr>
        </a:p>
      </dgm:t>
    </dgm:pt>
    <dgm:pt modelId="{47644C20-8033-4B96-AE59-48F0E25AAEE8}">
      <dgm:prSet/>
      <dgm:spPr/>
      <dgm:t>
        <a:bodyPr/>
        <a:lstStyle/>
        <a:p>
          <a:pPr algn="just"/>
          <a:r>
            <a:rPr lang="en-GB" b="1">
              <a:latin typeface="Arial" panose="020B0604020202020204" pitchFamily="34" charset="0"/>
              <a:cs typeface="Arial" panose="020B0604020202020204" pitchFamily="34" charset="0"/>
            </a:rPr>
            <a:t>Social Factors: </a:t>
          </a:r>
          <a:endParaRPr lang="en-US">
            <a:latin typeface="Arial" panose="020B0604020202020204" pitchFamily="34" charset="0"/>
            <a:cs typeface="Arial" panose="020B0604020202020204" pitchFamily="34" charset="0"/>
          </a:endParaRPr>
        </a:p>
      </dgm:t>
    </dgm:pt>
    <dgm:pt modelId="{078ADB51-FDB9-47DF-958B-5384DB2135E5}" type="parTrans" cxnId="{CC327DEB-3E92-4CBA-84C0-619111A7A479}">
      <dgm:prSet/>
      <dgm:spPr/>
      <dgm:t>
        <a:bodyPr/>
        <a:lstStyle/>
        <a:p>
          <a:pPr algn="just"/>
          <a:endParaRPr lang="en-US">
            <a:latin typeface="Arial" panose="020B0604020202020204" pitchFamily="34" charset="0"/>
            <a:cs typeface="Arial" panose="020B0604020202020204" pitchFamily="34" charset="0"/>
          </a:endParaRPr>
        </a:p>
      </dgm:t>
    </dgm:pt>
    <dgm:pt modelId="{6EE0716C-06D5-4F5B-BBAB-DB2CB40CDEBC}" type="sibTrans" cxnId="{CC327DEB-3E92-4CBA-84C0-619111A7A479}">
      <dgm:prSet/>
      <dgm:spPr/>
      <dgm:t>
        <a:bodyPr/>
        <a:lstStyle/>
        <a:p>
          <a:pPr algn="just"/>
          <a:endParaRPr lang="en-US">
            <a:latin typeface="Arial" panose="020B0604020202020204" pitchFamily="34" charset="0"/>
            <a:cs typeface="Arial" panose="020B0604020202020204" pitchFamily="34" charset="0"/>
          </a:endParaRPr>
        </a:p>
      </dgm:t>
    </dgm:pt>
    <dgm:pt modelId="{0F85F55C-7782-46A7-A78B-83D4CBC6570F}">
      <dgm:prSet/>
      <dgm:spPr/>
      <dgm:t>
        <a:bodyPr/>
        <a:lstStyle/>
        <a:p>
          <a:pPr algn="just"/>
          <a:r>
            <a:rPr lang="en-GB">
              <a:latin typeface="Arial" panose="020B0604020202020204" pitchFamily="34" charset="0"/>
              <a:cs typeface="Arial" panose="020B0604020202020204" pitchFamily="34" charset="0"/>
            </a:rPr>
            <a:t>Changes in work-life balance preferences and demographics affect job choices.</a:t>
          </a:r>
          <a:endParaRPr lang="en-US">
            <a:latin typeface="Arial" panose="020B0604020202020204" pitchFamily="34" charset="0"/>
            <a:cs typeface="Arial" panose="020B0604020202020204" pitchFamily="34" charset="0"/>
          </a:endParaRPr>
        </a:p>
      </dgm:t>
    </dgm:pt>
    <dgm:pt modelId="{7709C334-E3CA-4EA1-A415-D14C3148E9AF}" type="parTrans" cxnId="{C3C0A51F-DCEA-4ACE-93C0-BE4652DC5BB7}">
      <dgm:prSet/>
      <dgm:spPr/>
      <dgm:t>
        <a:bodyPr/>
        <a:lstStyle/>
        <a:p>
          <a:pPr algn="just"/>
          <a:endParaRPr lang="en-US">
            <a:latin typeface="Arial" panose="020B0604020202020204" pitchFamily="34" charset="0"/>
            <a:cs typeface="Arial" panose="020B0604020202020204" pitchFamily="34" charset="0"/>
          </a:endParaRPr>
        </a:p>
      </dgm:t>
    </dgm:pt>
    <dgm:pt modelId="{357B255A-2B97-41E2-BB2D-6D2DEDD32709}" type="sibTrans" cxnId="{C3C0A51F-DCEA-4ACE-93C0-BE4652DC5BB7}">
      <dgm:prSet/>
      <dgm:spPr/>
      <dgm:t>
        <a:bodyPr/>
        <a:lstStyle/>
        <a:p>
          <a:pPr algn="just"/>
          <a:endParaRPr lang="en-US">
            <a:latin typeface="Arial" panose="020B0604020202020204" pitchFamily="34" charset="0"/>
            <a:cs typeface="Arial" panose="020B0604020202020204" pitchFamily="34" charset="0"/>
          </a:endParaRPr>
        </a:p>
      </dgm:t>
    </dgm:pt>
    <dgm:pt modelId="{FFB8F434-C62D-47EA-803F-D54BDC344A94}">
      <dgm:prSet/>
      <dgm:spPr/>
      <dgm:t>
        <a:bodyPr/>
        <a:lstStyle/>
        <a:p>
          <a:pPr algn="just"/>
          <a:r>
            <a:rPr lang="en-GB">
              <a:latin typeface="Arial" panose="020B0604020202020204" pitchFamily="34" charset="0"/>
              <a:cs typeface="Arial" panose="020B0604020202020204" pitchFamily="34" charset="0"/>
            </a:rPr>
            <a:t>Younger workers stay away from jobs with unpredictable hours and little chances to go up in the company because they think hospitality jobs don't provide a good work-life balance(Manyika et al., 2017).</a:t>
          </a:r>
          <a:endParaRPr lang="en-US">
            <a:latin typeface="Arial" panose="020B0604020202020204" pitchFamily="34" charset="0"/>
            <a:cs typeface="Arial" panose="020B0604020202020204" pitchFamily="34" charset="0"/>
          </a:endParaRPr>
        </a:p>
      </dgm:t>
    </dgm:pt>
    <dgm:pt modelId="{953216FC-1B87-49C1-B05D-21EA029D1079}" type="parTrans" cxnId="{FAE13D49-7578-48C1-8BEA-BECE4E29165A}">
      <dgm:prSet/>
      <dgm:spPr/>
      <dgm:t>
        <a:bodyPr/>
        <a:lstStyle/>
        <a:p>
          <a:pPr algn="just"/>
          <a:endParaRPr lang="en-US">
            <a:latin typeface="Arial" panose="020B0604020202020204" pitchFamily="34" charset="0"/>
            <a:cs typeface="Arial" panose="020B0604020202020204" pitchFamily="34" charset="0"/>
          </a:endParaRPr>
        </a:p>
      </dgm:t>
    </dgm:pt>
    <dgm:pt modelId="{382A81F8-2276-40E3-90E4-EAC0764A34EE}" type="sibTrans" cxnId="{FAE13D49-7578-48C1-8BEA-BECE4E29165A}">
      <dgm:prSet/>
      <dgm:spPr/>
      <dgm:t>
        <a:bodyPr/>
        <a:lstStyle/>
        <a:p>
          <a:pPr algn="just"/>
          <a:endParaRPr lang="en-US">
            <a:latin typeface="Arial" panose="020B0604020202020204" pitchFamily="34" charset="0"/>
            <a:cs typeface="Arial" panose="020B0604020202020204" pitchFamily="34" charset="0"/>
          </a:endParaRPr>
        </a:p>
      </dgm:t>
    </dgm:pt>
    <dgm:pt modelId="{82B61CE7-57A8-48D4-B4F9-4015DDA1B130}">
      <dgm:prSet/>
      <dgm:spPr/>
      <dgm:t>
        <a:bodyPr/>
        <a:lstStyle/>
        <a:p>
          <a:pPr algn="just"/>
          <a:r>
            <a:rPr lang="en-GB">
              <a:latin typeface="Arial" panose="020B0604020202020204" pitchFamily="34" charset="0"/>
              <a:cs typeface="Arial" panose="020B0604020202020204" pitchFamily="34" charset="0"/>
            </a:rPr>
            <a:t>Negative views of the sector keep talented individuals away, which leads to high turnover rates since people feel insecure about their jobs and don't get paid enough(CIPD, 2025).</a:t>
          </a:r>
          <a:endParaRPr lang="en-US">
            <a:latin typeface="Arial" panose="020B0604020202020204" pitchFamily="34" charset="0"/>
            <a:cs typeface="Arial" panose="020B0604020202020204" pitchFamily="34" charset="0"/>
          </a:endParaRPr>
        </a:p>
      </dgm:t>
    </dgm:pt>
    <dgm:pt modelId="{21181664-B995-4E52-876E-C6DB47601AD1}" type="parTrans" cxnId="{9138FD8C-15A6-44C2-8B4E-4D874B9E354B}">
      <dgm:prSet/>
      <dgm:spPr/>
      <dgm:t>
        <a:bodyPr/>
        <a:lstStyle/>
        <a:p>
          <a:pPr algn="just"/>
          <a:endParaRPr lang="en-US">
            <a:latin typeface="Arial" panose="020B0604020202020204" pitchFamily="34" charset="0"/>
            <a:cs typeface="Arial" panose="020B0604020202020204" pitchFamily="34" charset="0"/>
          </a:endParaRPr>
        </a:p>
      </dgm:t>
    </dgm:pt>
    <dgm:pt modelId="{82924F66-04BE-4A56-A4B9-B7FA77238C86}" type="sibTrans" cxnId="{9138FD8C-15A6-44C2-8B4E-4D874B9E354B}">
      <dgm:prSet/>
      <dgm:spPr/>
      <dgm:t>
        <a:bodyPr/>
        <a:lstStyle/>
        <a:p>
          <a:pPr algn="just"/>
          <a:endParaRPr lang="en-US">
            <a:latin typeface="Arial" panose="020B0604020202020204" pitchFamily="34" charset="0"/>
            <a:cs typeface="Arial" panose="020B0604020202020204" pitchFamily="34" charset="0"/>
          </a:endParaRPr>
        </a:p>
      </dgm:t>
    </dgm:pt>
    <dgm:pt modelId="{3E22581B-45F7-42CB-9CF2-83F621C3472A}" type="pres">
      <dgm:prSet presAssocID="{DD11205E-333D-4D1C-81E5-75EC5BDA2231}" presName="linear" presStyleCnt="0">
        <dgm:presLayoutVars>
          <dgm:animLvl val="lvl"/>
          <dgm:resizeHandles val="exact"/>
        </dgm:presLayoutVars>
      </dgm:prSet>
      <dgm:spPr/>
    </dgm:pt>
    <dgm:pt modelId="{80648E73-A2B5-4CD8-8E1C-991E653731FC}" type="pres">
      <dgm:prSet presAssocID="{B37F1A7D-EE4C-4B16-99E8-0D95F4B2D4E3}" presName="parentText" presStyleLbl="node1" presStyleIdx="0" presStyleCnt="3">
        <dgm:presLayoutVars>
          <dgm:chMax val="0"/>
          <dgm:bulletEnabled val="1"/>
        </dgm:presLayoutVars>
      </dgm:prSet>
      <dgm:spPr/>
    </dgm:pt>
    <dgm:pt modelId="{98EAEC88-F6AC-498C-B46A-004D19EA626E}" type="pres">
      <dgm:prSet presAssocID="{B37F1A7D-EE4C-4B16-99E8-0D95F4B2D4E3}" presName="childText" presStyleLbl="revTx" presStyleIdx="0" presStyleCnt="3">
        <dgm:presLayoutVars>
          <dgm:bulletEnabled val="1"/>
        </dgm:presLayoutVars>
      </dgm:prSet>
      <dgm:spPr/>
    </dgm:pt>
    <dgm:pt modelId="{D9920850-34E3-4109-855E-76872BEF6689}" type="pres">
      <dgm:prSet presAssocID="{27C541DB-2D62-4519-AB3D-CBD96BD21D15}" presName="parentText" presStyleLbl="node1" presStyleIdx="1" presStyleCnt="3">
        <dgm:presLayoutVars>
          <dgm:chMax val="0"/>
          <dgm:bulletEnabled val="1"/>
        </dgm:presLayoutVars>
      </dgm:prSet>
      <dgm:spPr/>
    </dgm:pt>
    <dgm:pt modelId="{1E2293EB-3563-4FD7-A54B-89CFE46F55E9}" type="pres">
      <dgm:prSet presAssocID="{27C541DB-2D62-4519-AB3D-CBD96BD21D15}" presName="childText" presStyleLbl="revTx" presStyleIdx="1" presStyleCnt="3">
        <dgm:presLayoutVars>
          <dgm:bulletEnabled val="1"/>
        </dgm:presLayoutVars>
      </dgm:prSet>
      <dgm:spPr/>
    </dgm:pt>
    <dgm:pt modelId="{951A1FFC-0F25-44D7-A7E8-B0B8802F50E5}" type="pres">
      <dgm:prSet presAssocID="{47644C20-8033-4B96-AE59-48F0E25AAEE8}" presName="parentText" presStyleLbl="node1" presStyleIdx="2" presStyleCnt="3">
        <dgm:presLayoutVars>
          <dgm:chMax val="0"/>
          <dgm:bulletEnabled val="1"/>
        </dgm:presLayoutVars>
      </dgm:prSet>
      <dgm:spPr/>
    </dgm:pt>
    <dgm:pt modelId="{75073246-455E-4998-B597-299685E8824C}" type="pres">
      <dgm:prSet presAssocID="{47644C20-8033-4B96-AE59-48F0E25AAEE8}" presName="childText" presStyleLbl="revTx" presStyleIdx="2" presStyleCnt="3">
        <dgm:presLayoutVars>
          <dgm:bulletEnabled val="1"/>
        </dgm:presLayoutVars>
      </dgm:prSet>
      <dgm:spPr/>
    </dgm:pt>
  </dgm:ptLst>
  <dgm:cxnLst>
    <dgm:cxn modelId="{8DAE2F12-FD69-4995-9370-A0C7304235A6}" srcId="{B37F1A7D-EE4C-4B16-99E8-0D95F4B2D4E3}" destId="{13E8D601-C3D4-4EE4-86C0-C90A5FA3FB7C}" srcOrd="2" destOrd="0" parTransId="{B49ED573-1436-4389-812C-CFC338F29F7A}" sibTransId="{282B4527-151D-4DC5-963F-8AFAA31E1568}"/>
    <dgm:cxn modelId="{D9B3AE12-783C-4A86-86D9-79859F79F174}" srcId="{27C541DB-2D62-4519-AB3D-CBD96BD21D15}" destId="{9E0C6216-14C8-401B-8241-CEAF1C0B7136}" srcOrd="1" destOrd="0" parTransId="{7D10828C-3E5E-4D2B-981D-E0C4BAC4C961}" sibTransId="{F39ADE73-6C1E-4862-BF37-710C69141A78}"/>
    <dgm:cxn modelId="{5B9F1516-703C-420C-86AF-8B8DF7A9301E}" type="presOf" srcId="{13E8D601-C3D4-4EE4-86C0-C90A5FA3FB7C}" destId="{98EAEC88-F6AC-498C-B46A-004D19EA626E}" srcOrd="0" destOrd="2" presId="urn:microsoft.com/office/officeart/2005/8/layout/vList2"/>
    <dgm:cxn modelId="{EDAEA71C-1648-4616-8DB9-FC5FCC2E5E37}" type="presOf" srcId="{5A23DD3C-5F70-474C-846E-A462E1813837}" destId="{1E2293EB-3563-4FD7-A54B-89CFE46F55E9}" srcOrd="0" destOrd="0" presId="urn:microsoft.com/office/officeart/2005/8/layout/vList2"/>
    <dgm:cxn modelId="{C3C0A51F-DCEA-4ACE-93C0-BE4652DC5BB7}" srcId="{47644C20-8033-4B96-AE59-48F0E25AAEE8}" destId="{0F85F55C-7782-46A7-A78B-83D4CBC6570F}" srcOrd="0" destOrd="0" parTransId="{7709C334-E3CA-4EA1-A415-D14C3148E9AF}" sibTransId="{357B255A-2B97-41E2-BB2D-6D2DEDD32709}"/>
    <dgm:cxn modelId="{8EE3242B-4670-485F-897A-6F2288858B26}" srcId="{27C541DB-2D62-4519-AB3D-CBD96BD21D15}" destId="{5A23DD3C-5F70-474C-846E-A462E1813837}" srcOrd="0" destOrd="0" parTransId="{0A1393EA-FFAC-481C-80E7-BA4040124B75}" sibTransId="{AD9C1B44-E2C8-4665-ABF1-758F31DCC883}"/>
    <dgm:cxn modelId="{BDE5392D-29F1-4677-8C94-89EBBE1952E5}" type="presOf" srcId="{82B61CE7-57A8-48D4-B4F9-4015DDA1B130}" destId="{75073246-455E-4998-B597-299685E8824C}" srcOrd="0" destOrd="2" presId="urn:microsoft.com/office/officeart/2005/8/layout/vList2"/>
    <dgm:cxn modelId="{4F39592D-ADC6-41F3-AFC6-6293A20CF267}" srcId="{DD11205E-333D-4D1C-81E5-75EC5BDA2231}" destId="{27C541DB-2D62-4519-AB3D-CBD96BD21D15}" srcOrd="1" destOrd="0" parTransId="{D60568ED-4B42-4007-8B55-96857FAA8CB9}" sibTransId="{62F8B67F-68B7-420F-820A-2530FE7B2155}"/>
    <dgm:cxn modelId="{DEEC112F-C9B6-4B5F-9BCB-BC37EB9E2C01}" type="presOf" srcId="{FFB8F434-C62D-47EA-803F-D54BDC344A94}" destId="{75073246-455E-4998-B597-299685E8824C}" srcOrd="0" destOrd="1" presId="urn:microsoft.com/office/officeart/2005/8/layout/vList2"/>
    <dgm:cxn modelId="{1819FE3A-D28C-466E-B736-24A35645C95D}" srcId="{27C541DB-2D62-4519-AB3D-CBD96BD21D15}" destId="{6A476C1B-B167-4010-BAF7-CD373FCFFB99}" srcOrd="2" destOrd="0" parTransId="{339A950C-F7F2-4AF9-A188-816E50FE2C75}" sibTransId="{DA74D2C3-CBEE-4C1E-BC11-E9173E0644B0}"/>
    <dgm:cxn modelId="{410F303F-635E-41AF-8682-6E021DDA43DD}" srcId="{DD11205E-333D-4D1C-81E5-75EC5BDA2231}" destId="{B37F1A7D-EE4C-4B16-99E8-0D95F4B2D4E3}" srcOrd="0" destOrd="0" parTransId="{634C40AD-5727-44A8-8496-91465008B6D1}" sibTransId="{8CE35ED7-4931-4CE2-8C20-27D95A1C1DC2}"/>
    <dgm:cxn modelId="{16956A45-FEAB-45A6-815B-97B6F7C39975}" type="presOf" srcId="{47644C20-8033-4B96-AE59-48F0E25AAEE8}" destId="{951A1FFC-0F25-44D7-A7E8-B0B8802F50E5}" srcOrd="0" destOrd="0" presId="urn:microsoft.com/office/officeart/2005/8/layout/vList2"/>
    <dgm:cxn modelId="{FE2AA246-DB6C-4FB2-BE8E-4FE4DA5283E0}" type="presOf" srcId="{6A476C1B-B167-4010-BAF7-CD373FCFFB99}" destId="{1E2293EB-3563-4FD7-A54B-89CFE46F55E9}" srcOrd="0" destOrd="2" presId="urn:microsoft.com/office/officeart/2005/8/layout/vList2"/>
    <dgm:cxn modelId="{FAE13D49-7578-48C1-8BEA-BECE4E29165A}" srcId="{47644C20-8033-4B96-AE59-48F0E25AAEE8}" destId="{FFB8F434-C62D-47EA-803F-D54BDC344A94}" srcOrd="1" destOrd="0" parTransId="{953216FC-1B87-49C1-B05D-21EA029D1079}" sibTransId="{382A81F8-2276-40E3-90E4-EAC0764A34EE}"/>
    <dgm:cxn modelId="{22C5104C-8B3B-41D8-B6B0-14BFCD439D69}" srcId="{B37F1A7D-EE4C-4B16-99E8-0D95F4B2D4E3}" destId="{A531EA08-8DE8-48B7-B9EB-52D3919A5BA0}" srcOrd="3" destOrd="0" parTransId="{2B63A719-A1B4-48EB-9258-4C25F71387FE}" sibTransId="{B0C2E690-D226-46E4-BA30-38F597E627FC}"/>
    <dgm:cxn modelId="{7C75875A-29BB-48D3-979F-E15C251CD0C5}" srcId="{B37F1A7D-EE4C-4B16-99E8-0D95F4B2D4E3}" destId="{0FD451E1-1CB3-4F72-8D22-214CB4BF087A}" srcOrd="0" destOrd="0" parTransId="{8C03E497-ABAF-41BF-BF78-48F1E93B47E1}" sibTransId="{D32F3B3A-D08E-4A18-AC8F-F741568652E0}"/>
    <dgm:cxn modelId="{61B2C97B-1342-419B-9C54-F1D1AB7354DA}" srcId="{B37F1A7D-EE4C-4B16-99E8-0D95F4B2D4E3}" destId="{100801A9-ADB2-4D57-B28A-EBB5F92928D6}" srcOrd="1" destOrd="0" parTransId="{ED89ED99-BAFE-4C27-A395-3814DD9AAC64}" sibTransId="{1FF2004D-9640-45E5-8840-48174FB364FE}"/>
    <dgm:cxn modelId="{88CDF886-BE7E-4C5D-B67B-FC2855AB18E3}" type="presOf" srcId="{0FD451E1-1CB3-4F72-8D22-214CB4BF087A}" destId="{98EAEC88-F6AC-498C-B46A-004D19EA626E}" srcOrd="0" destOrd="0" presId="urn:microsoft.com/office/officeart/2005/8/layout/vList2"/>
    <dgm:cxn modelId="{9138FD8C-15A6-44C2-8B4E-4D874B9E354B}" srcId="{47644C20-8033-4B96-AE59-48F0E25AAEE8}" destId="{82B61CE7-57A8-48D4-B4F9-4015DDA1B130}" srcOrd="2" destOrd="0" parTransId="{21181664-B995-4E52-876E-C6DB47601AD1}" sibTransId="{82924F66-04BE-4A56-A4B9-B7FA77238C86}"/>
    <dgm:cxn modelId="{DA97878D-E670-495A-9454-58E246D4C50D}" type="presOf" srcId="{B37F1A7D-EE4C-4B16-99E8-0D95F4B2D4E3}" destId="{80648E73-A2B5-4CD8-8E1C-991E653731FC}" srcOrd="0" destOrd="0" presId="urn:microsoft.com/office/officeart/2005/8/layout/vList2"/>
    <dgm:cxn modelId="{FE893DB7-950D-4B7B-9B14-A54FDD4B585D}" type="presOf" srcId="{100801A9-ADB2-4D57-B28A-EBB5F92928D6}" destId="{98EAEC88-F6AC-498C-B46A-004D19EA626E}" srcOrd="0" destOrd="1" presId="urn:microsoft.com/office/officeart/2005/8/layout/vList2"/>
    <dgm:cxn modelId="{8BFFACC8-5EC9-4785-9C67-A09B39F46F57}" type="presOf" srcId="{DD11205E-333D-4D1C-81E5-75EC5BDA2231}" destId="{3E22581B-45F7-42CB-9CF2-83F621C3472A}" srcOrd="0" destOrd="0" presId="urn:microsoft.com/office/officeart/2005/8/layout/vList2"/>
    <dgm:cxn modelId="{92DC2DC9-D195-4900-8B6B-55BAECF3A339}" type="presOf" srcId="{A531EA08-8DE8-48B7-B9EB-52D3919A5BA0}" destId="{98EAEC88-F6AC-498C-B46A-004D19EA626E}" srcOrd="0" destOrd="3" presId="urn:microsoft.com/office/officeart/2005/8/layout/vList2"/>
    <dgm:cxn modelId="{4E46EDD8-534C-44B3-9B21-9593ED90A7F6}" type="presOf" srcId="{27C541DB-2D62-4519-AB3D-CBD96BD21D15}" destId="{D9920850-34E3-4109-855E-76872BEF6689}" srcOrd="0" destOrd="0" presId="urn:microsoft.com/office/officeart/2005/8/layout/vList2"/>
    <dgm:cxn modelId="{EE6A98E9-B7F9-4BCB-87E1-F0EE4C7F995E}" type="presOf" srcId="{9E0C6216-14C8-401B-8241-CEAF1C0B7136}" destId="{1E2293EB-3563-4FD7-A54B-89CFE46F55E9}" srcOrd="0" destOrd="1" presId="urn:microsoft.com/office/officeart/2005/8/layout/vList2"/>
    <dgm:cxn modelId="{CC327DEB-3E92-4CBA-84C0-619111A7A479}" srcId="{DD11205E-333D-4D1C-81E5-75EC5BDA2231}" destId="{47644C20-8033-4B96-AE59-48F0E25AAEE8}" srcOrd="2" destOrd="0" parTransId="{078ADB51-FDB9-47DF-958B-5384DB2135E5}" sibTransId="{6EE0716C-06D5-4F5B-BBAB-DB2CB40CDEBC}"/>
    <dgm:cxn modelId="{6C7A55F5-4013-4D50-AB8B-13A6693EAC55}" type="presOf" srcId="{0F85F55C-7782-46A7-A78B-83D4CBC6570F}" destId="{75073246-455E-4998-B597-299685E8824C}" srcOrd="0" destOrd="0" presId="urn:microsoft.com/office/officeart/2005/8/layout/vList2"/>
    <dgm:cxn modelId="{C8E48746-0453-4EFB-9F2C-27877126977B}" type="presParOf" srcId="{3E22581B-45F7-42CB-9CF2-83F621C3472A}" destId="{80648E73-A2B5-4CD8-8E1C-991E653731FC}" srcOrd="0" destOrd="0" presId="urn:microsoft.com/office/officeart/2005/8/layout/vList2"/>
    <dgm:cxn modelId="{B39A85D2-BC52-4EA3-A77F-B751DA47E473}" type="presParOf" srcId="{3E22581B-45F7-42CB-9CF2-83F621C3472A}" destId="{98EAEC88-F6AC-498C-B46A-004D19EA626E}" srcOrd="1" destOrd="0" presId="urn:microsoft.com/office/officeart/2005/8/layout/vList2"/>
    <dgm:cxn modelId="{BCE2FE39-1C19-4DA5-9326-2820A8E28690}" type="presParOf" srcId="{3E22581B-45F7-42CB-9CF2-83F621C3472A}" destId="{D9920850-34E3-4109-855E-76872BEF6689}" srcOrd="2" destOrd="0" presId="urn:microsoft.com/office/officeart/2005/8/layout/vList2"/>
    <dgm:cxn modelId="{96736BBA-B2DC-45E7-9E78-E6C7B10CCA2B}" type="presParOf" srcId="{3E22581B-45F7-42CB-9CF2-83F621C3472A}" destId="{1E2293EB-3563-4FD7-A54B-89CFE46F55E9}" srcOrd="3" destOrd="0" presId="urn:microsoft.com/office/officeart/2005/8/layout/vList2"/>
    <dgm:cxn modelId="{E18FDEC9-E2AB-4A84-9A4B-415D1050EAA7}" type="presParOf" srcId="{3E22581B-45F7-42CB-9CF2-83F621C3472A}" destId="{951A1FFC-0F25-44D7-A7E8-B0B8802F50E5}" srcOrd="4" destOrd="0" presId="urn:microsoft.com/office/officeart/2005/8/layout/vList2"/>
    <dgm:cxn modelId="{55F84F44-ABBE-4ABC-AB3C-4763EE07D5AD}" type="presParOf" srcId="{3E22581B-45F7-42CB-9CF2-83F621C3472A}" destId="{75073246-455E-4998-B597-299685E8824C}"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AD6D4C-4A1A-41EF-B9E6-17F9BEE176B4}"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A80F148E-C458-4D81-BA57-821207DE391B}">
      <dgm:prSet/>
      <dgm:spPr/>
      <dgm:t>
        <a:bodyPr/>
        <a:lstStyle/>
        <a:p>
          <a:r>
            <a:rPr lang="en-GB" b="1">
              <a:latin typeface="Arial" panose="020B0604020202020204" pitchFamily="34" charset="0"/>
              <a:cs typeface="Arial" panose="020B0604020202020204" pitchFamily="34" charset="0"/>
            </a:rPr>
            <a:t>Technological Factors: </a:t>
          </a:r>
          <a:endParaRPr lang="en-US">
            <a:latin typeface="Arial" panose="020B0604020202020204" pitchFamily="34" charset="0"/>
            <a:cs typeface="Arial" panose="020B0604020202020204" pitchFamily="34" charset="0"/>
          </a:endParaRPr>
        </a:p>
      </dgm:t>
    </dgm:pt>
    <dgm:pt modelId="{366D6E27-D646-4D5A-A8E1-66D48FD3FB63}" type="parTrans" cxnId="{BD6E6530-C208-46F7-8D4E-1AF4281D23A9}">
      <dgm:prSet/>
      <dgm:spPr/>
      <dgm:t>
        <a:bodyPr/>
        <a:lstStyle/>
        <a:p>
          <a:endParaRPr lang="en-US" sz="1400">
            <a:latin typeface="Arial" panose="020B0604020202020204" pitchFamily="34" charset="0"/>
            <a:cs typeface="Arial" panose="020B0604020202020204" pitchFamily="34" charset="0"/>
          </a:endParaRPr>
        </a:p>
      </dgm:t>
    </dgm:pt>
    <dgm:pt modelId="{B67D2E29-4C3B-439A-B50A-1715590E8377}" type="sibTrans" cxnId="{BD6E6530-C208-46F7-8D4E-1AF4281D23A9}">
      <dgm:prSet/>
      <dgm:spPr/>
      <dgm:t>
        <a:bodyPr/>
        <a:lstStyle/>
        <a:p>
          <a:endParaRPr lang="en-US">
            <a:latin typeface="Arial" panose="020B0604020202020204" pitchFamily="34" charset="0"/>
            <a:cs typeface="Arial" panose="020B0604020202020204" pitchFamily="34" charset="0"/>
          </a:endParaRPr>
        </a:p>
      </dgm:t>
    </dgm:pt>
    <dgm:pt modelId="{C85D23DF-BC10-4B4F-9F9E-A26095537AA3}">
      <dgm:prSet/>
      <dgm:spPr/>
      <dgm:t>
        <a:bodyPr/>
        <a:lstStyle/>
        <a:p>
          <a:r>
            <a:rPr lang="en-GB">
              <a:latin typeface="Arial" panose="020B0604020202020204" pitchFamily="34" charset="0"/>
              <a:cs typeface="Arial" panose="020B0604020202020204" pitchFamily="34" charset="0"/>
            </a:rPr>
            <a:t>Using automation and e-learning may help a little, but it costs money.</a:t>
          </a:r>
          <a:endParaRPr lang="en-US">
            <a:latin typeface="Arial" panose="020B0604020202020204" pitchFamily="34" charset="0"/>
            <a:cs typeface="Arial" panose="020B0604020202020204" pitchFamily="34" charset="0"/>
          </a:endParaRPr>
        </a:p>
      </dgm:t>
    </dgm:pt>
    <dgm:pt modelId="{1B4CB157-2882-4A5C-BD5B-AFD70FA1B502}" type="parTrans" cxnId="{078F85FE-C8B2-4084-BC25-5F27F8B99EE7}">
      <dgm:prSet/>
      <dgm:spPr/>
      <dgm:t>
        <a:bodyPr/>
        <a:lstStyle/>
        <a:p>
          <a:endParaRPr lang="en-US" sz="1400">
            <a:latin typeface="Arial" panose="020B0604020202020204" pitchFamily="34" charset="0"/>
            <a:cs typeface="Arial" panose="020B0604020202020204" pitchFamily="34" charset="0"/>
          </a:endParaRPr>
        </a:p>
      </dgm:t>
    </dgm:pt>
    <dgm:pt modelId="{12BD401A-6E16-4F06-BC19-C2C8699E6DBF}" type="sibTrans" cxnId="{078F85FE-C8B2-4084-BC25-5F27F8B99EE7}">
      <dgm:prSet/>
      <dgm:spPr/>
      <dgm:t>
        <a:bodyPr/>
        <a:lstStyle/>
        <a:p>
          <a:endParaRPr lang="en-US">
            <a:latin typeface="Arial" panose="020B0604020202020204" pitchFamily="34" charset="0"/>
            <a:cs typeface="Arial" panose="020B0604020202020204" pitchFamily="34" charset="0"/>
          </a:endParaRPr>
        </a:p>
      </dgm:t>
    </dgm:pt>
    <dgm:pt modelId="{28A7D640-5E07-4AEA-8804-BC7CBBCCF6B7}">
      <dgm:prSet/>
      <dgm:spPr/>
      <dgm:t>
        <a:bodyPr/>
        <a:lstStyle/>
        <a:p>
          <a:r>
            <a:rPr lang="en-GB">
              <a:latin typeface="Arial" panose="020B0604020202020204" pitchFamily="34" charset="0"/>
              <a:cs typeface="Arial" panose="020B0604020202020204" pitchFamily="34" charset="0"/>
            </a:rPr>
            <a:t>Self-service technology like smartphone check-in and AI chatbots make the front desk less busy, but smaller hotels frequently don't have the money to quickly set up these kinds of systems (Stringam  and Gerdes,  2021).</a:t>
          </a:r>
          <a:endParaRPr lang="en-US">
            <a:latin typeface="Arial" panose="020B0604020202020204" pitchFamily="34" charset="0"/>
            <a:cs typeface="Arial" panose="020B0604020202020204" pitchFamily="34" charset="0"/>
          </a:endParaRPr>
        </a:p>
      </dgm:t>
    </dgm:pt>
    <dgm:pt modelId="{FD9ED6FD-52AC-45BC-9206-7EAA1321EF86}" type="parTrans" cxnId="{65588FE0-BB0A-4F70-98BD-FF0BBC5F0E22}">
      <dgm:prSet/>
      <dgm:spPr/>
      <dgm:t>
        <a:bodyPr/>
        <a:lstStyle/>
        <a:p>
          <a:endParaRPr lang="en-US" sz="1400">
            <a:latin typeface="Arial" panose="020B0604020202020204" pitchFamily="34" charset="0"/>
            <a:cs typeface="Arial" panose="020B0604020202020204" pitchFamily="34" charset="0"/>
          </a:endParaRPr>
        </a:p>
      </dgm:t>
    </dgm:pt>
    <dgm:pt modelId="{BF25E524-6E71-4701-8F32-DB931ADC9B06}" type="sibTrans" cxnId="{65588FE0-BB0A-4F70-98BD-FF0BBC5F0E22}">
      <dgm:prSet/>
      <dgm:spPr/>
      <dgm:t>
        <a:bodyPr/>
        <a:lstStyle/>
        <a:p>
          <a:endParaRPr lang="en-US">
            <a:latin typeface="Arial" panose="020B0604020202020204" pitchFamily="34" charset="0"/>
            <a:cs typeface="Arial" panose="020B0604020202020204" pitchFamily="34" charset="0"/>
          </a:endParaRPr>
        </a:p>
      </dgm:t>
    </dgm:pt>
    <dgm:pt modelId="{91286BC3-31C1-4B3A-A43F-4575EB9F17D6}">
      <dgm:prSet/>
      <dgm:spPr/>
      <dgm:t>
        <a:bodyPr/>
        <a:lstStyle/>
        <a:p>
          <a:r>
            <a:rPr lang="en-GB" b="1">
              <a:latin typeface="Arial" panose="020B0604020202020204" pitchFamily="34" charset="0"/>
              <a:cs typeface="Arial" panose="020B0604020202020204" pitchFamily="34" charset="0"/>
            </a:rPr>
            <a:t>Environmental Factors: </a:t>
          </a:r>
          <a:endParaRPr lang="en-US">
            <a:latin typeface="Arial" panose="020B0604020202020204" pitchFamily="34" charset="0"/>
            <a:cs typeface="Arial" panose="020B0604020202020204" pitchFamily="34" charset="0"/>
          </a:endParaRPr>
        </a:p>
      </dgm:t>
    </dgm:pt>
    <dgm:pt modelId="{44BC7370-4C62-4CA5-B389-A373443295EA}" type="parTrans" cxnId="{5ABA54F8-1232-4C91-B586-6C29A2D6DD13}">
      <dgm:prSet/>
      <dgm:spPr/>
      <dgm:t>
        <a:bodyPr/>
        <a:lstStyle/>
        <a:p>
          <a:endParaRPr lang="en-US" sz="1400">
            <a:latin typeface="Arial" panose="020B0604020202020204" pitchFamily="34" charset="0"/>
            <a:cs typeface="Arial" panose="020B0604020202020204" pitchFamily="34" charset="0"/>
          </a:endParaRPr>
        </a:p>
      </dgm:t>
    </dgm:pt>
    <dgm:pt modelId="{2C980D61-324B-4A5D-9DDA-72050CAF5C40}" type="sibTrans" cxnId="{5ABA54F8-1232-4C91-B586-6C29A2D6DD13}">
      <dgm:prSet/>
      <dgm:spPr/>
      <dgm:t>
        <a:bodyPr/>
        <a:lstStyle/>
        <a:p>
          <a:endParaRPr lang="en-US">
            <a:latin typeface="Arial" panose="020B0604020202020204" pitchFamily="34" charset="0"/>
            <a:cs typeface="Arial" panose="020B0604020202020204" pitchFamily="34" charset="0"/>
          </a:endParaRPr>
        </a:p>
      </dgm:t>
    </dgm:pt>
    <dgm:pt modelId="{FF7FEF41-5CB6-4F4F-9023-AF91E4964C14}">
      <dgm:prSet/>
      <dgm:spPr/>
      <dgm:t>
        <a:bodyPr/>
        <a:lstStyle/>
        <a:p>
          <a:r>
            <a:rPr lang="en-GB">
              <a:latin typeface="Arial" panose="020B0604020202020204" pitchFamily="34" charset="0"/>
              <a:cs typeface="Arial" panose="020B0604020202020204" pitchFamily="34" charset="0"/>
            </a:rPr>
            <a:t>Initiatives for sustainability need more training and supervision for personnel.</a:t>
          </a:r>
          <a:endParaRPr lang="en-US">
            <a:latin typeface="Arial" panose="020B0604020202020204" pitchFamily="34" charset="0"/>
            <a:cs typeface="Arial" panose="020B0604020202020204" pitchFamily="34" charset="0"/>
          </a:endParaRPr>
        </a:p>
      </dgm:t>
    </dgm:pt>
    <dgm:pt modelId="{5BF6ABFE-6C6F-4444-968F-5008F0E28B3C}" type="parTrans" cxnId="{A0BC9288-7FDC-4C16-829E-016CC153830B}">
      <dgm:prSet/>
      <dgm:spPr/>
      <dgm:t>
        <a:bodyPr/>
        <a:lstStyle/>
        <a:p>
          <a:endParaRPr lang="en-US" sz="1400">
            <a:latin typeface="Arial" panose="020B0604020202020204" pitchFamily="34" charset="0"/>
            <a:cs typeface="Arial" panose="020B0604020202020204" pitchFamily="34" charset="0"/>
          </a:endParaRPr>
        </a:p>
      </dgm:t>
    </dgm:pt>
    <dgm:pt modelId="{BC469F13-8069-4F7A-8BC1-11E93EEC0658}" type="sibTrans" cxnId="{A0BC9288-7FDC-4C16-829E-016CC153830B}">
      <dgm:prSet/>
      <dgm:spPr/>
      <dgm:t>
        <a:bodyPr/>
        <a:lstStyle/>
        <a:p>
          <a:endParaRPr lang="en-US">
            <a:latin typeface="Arial" panose="020B0604020202020204" pitchFamily="34" charset="0"/>
            <a:cs typeface="Arial" panose="020B0604020202020204" pitchFamily="34" charset="0"/>
          </a:endParaRPr>
        </a:p>
      </dgm:t>
    </dgm:pt>
    <dgm:pt modelId="{925D884E-1430-4ABF-8BAE-FFF817400E83}">
      <dgm:prSet/>
      <dgm:spPr/>
      <dgm:t>
        <a:bodyPr/>
        <a:lstStyle/>
        <a:p>
          <a:r>
            <a:rPr lang="en-GB">
              <a:latin typeface="Arial" panose="020B0604020202020204" pitchFamily="34" charset="0"/>
              <a:cs typeface="Arial" panose="020B0604020202020204" pitchFamily="34" charset="0"/>
            </a:rPr>
            <a:t>Green certifications make it much harder for people to do their jobs during transition periods (GOV, 2025).</a:t>
          </a:r>
          <a:endParaRPr lang="en-US">
            <a:latin typeface="Arial" panose="020B0604020202020204" pitchFamily="34" charset="0"/>
            <a:cs typeface="Arial" panose="020B0604020202020204" pitchFamily="34" charset="0"/>
          </a:endParaRPr>
        </a:p>
      </dgm:t>
    </dgm:pt>
    <dgm:pt modelId="{26F56CB2-A39D-41B4-AE43-3BBC0A552581}" type="parTrans" cxnId="{99523EAC-CC2E-4D0C-8B3B-AD693B7C5A25}">
      <dgm:prSet/>
      <dgm:spPr/>
      <dgm:t>
        <a:bodyPr/>
        <a:lstStyle/>
        <a:p>
          <a:endParaRPr lang="en-US" sz="1400">
            <a:latin typeface="Arial" panose="020B0604020202020204" pitchFamily="34" charset="0"/>
            <a:cs typeface="Arial" panose="020B0604020202020204" pitchFamily="34" charset="0"/>
          </a:endParaRPr>
        </a:p>
      </dgm:t>
    </dgm:pt>
    <dgm:pt modelId="{C29404AD-2A18-4D49-B715-25440F469FE8}" type="sibTrans" cxnId="{99523EAC-CC2E-4D0C-8B3B-AD693B7C5A25}">
      <dgm:prSet/>
      <dgm:spPr/>
      <dgm:t>
        <a:bodyPr/>
        <a:lstStyle/>
        <a:p>
          <a:endParaRPr lang="en-US">
            <a:latin typeface="Arial" panose="020B0604020202020204" pitchFamily="34" charset="0"/>
            <a:cs typeface="Arial" panose="020B0604020202020204" pitchFamily="34" charset="0"/>
          </a:endParaRPr>
        </a:p>
      </dgm:t>
    </dgm:pt>
    <dgm:pt modelId="{3C61536B-C408-4203-B2FA-029AD5669E58}">
      <dgm:prSet/>
      <dgm:spPr/>
      <dgm:t>
        <a:bodyPr/>
        <a:lstStyle/>
        <a:p>
          <a:r>
            <a:rPr lang="en-GB" b="1">
              <a:latin typeface="Arial" panose="020B0604020202020204" pitchFamily="34" charset="0"/>
              <a:cs typeface="Arial" panose="020B0604020202020204" pitchFamily="34" charset="0"/>
            </a:rPr>
            <a:t>Legal Factors: </a:t>
          </a:r>
          <a:endParaRPr lang="en-US">
            <a:latin typeface="Arial" panose="020B0604020202020204" pitchFamily="34" charset="0"/>
            <a:cs typeface="Arial" panose="020B0604020202020204" pitchFamily="34" charset="0"/>
          </a:endParaRPr>
        </a:p>
      </dgm:t>
    </dgm:pt>
    <dgm:pt modelId="{4A002353-7C41-4FB6-A4F8-4134C6CB8918}" type="parTrans" cxnId="{92A83F83-DB35-4278-84AF-0AA2F9DCA282}">
      <dgm:prSet/>
      <dgm:spPr/>
      <dgm:t>
        <a:bodyPr/>
        <a:lstStyle/>
        <a:p>
          <a:endParaRPr lang="en-US" sz="1400">
            <a:latin typeface="Arial" panose="020B0604020202020204" pitchFamily="34" charset="0"/>
            <a:cs typeface="Arial" panose="020B0604020202020204" pitchFamily="34" charset="0"/>
          </a:endParaRPr>
        </a:p>
      </dgm:t>
    </dgm:pt>
    <dgm:pt modelId="{BC42407A-23C4-4241-97F7-D79B31AD74F7}" type="sibTrans" cxnId="{92A83F83-DB35-4278-84AF-0AA2F9DCA282}">
      <dgm:prSet/>
      <dgm:spPr/>
      <dgm:t>
        <a:bodyPr/>
        <a:lstStyle/>
        <a:p>
          <a:endParaRPr lang="en-US">
            <a:latin typeface="Arial" panose="020B0604020202020204" pitchFamily="34" charset="0"/>
            <a:cs typeface="Arial" panose="020B0604020202020204" pitchFamily="34" charset="0"/>
          </a:endParaRPr>
        </a:p>
      </dgm:t>
    </dgm:pt>
    <dgm:pt modelId="{18ED9BA8-BD65-4CAB-A8CA-A7F46BB9A44C}">
      <dgm:prSet/>
      <dgm:spPr/>
      <dgm:t>
        <a:bodyPr/>
        <a:lstStyle/>
        <a:p>
          <a:r>
            <a:rPr lang="en-GB">
              <a:latin typeface="Arial" panose="020B0604020202020204" pitchFamily="34" charset="0"/>
              <a:cs typeface="Arial" panose="020B0604020202020204" pitchFamily="34" charset="0"/>
            </a:rPr>
            <a:t>Labour regulations about minimum pay, health and safety, and limitations on working hours provide the basic rules but make things more expensive.</a:t>
          </a:r>
          <a:endParaRPr lang="en-US">
            <a:latin typeface="Arial" panose="020B0604020202020204" pitchFamily="34" charset="0"/>
            <a:cs typeface="Arial" panose="020B0604020202020204" pitchFamily="34" charset="0"/>
          </a:endParaRPr>
        </a:p>
      </dgm:t>
    </dgm:pt>
    <dgm:pt modelId="{52F82632-B828-4DE9-B507-F58A3C4BE706}" type="parTrans" cxnId="{0E35000C-2903-4DD8-99E8-3614B7DFC82D}">
      <dgm:prSet/>
      <dgm:spPr/>
      <dgm:t>
        <a:bodyPr/>
        <a:lstStyle/>
        <a:p>
          <a:endParaRPr lang="en-US" sz="1400">
            <a:latin typeface="Arial" panose="020B0604020202020204" pitchFamily="34" charset="0"/>
            <a:cs typeface="Arial" panose="020B0604020202020204" pitchFamily="34" charset="0"/>
          </a:endParaRPr>
        </a:p>
      </dgm:t>
    </dgm:pt>
    <dgm:pt modelId="{DAF16B99-4485-4CDE-8E75-63F2274B2890}" type="sibTrans" cxnId="{0E35000C-2903-4DD8-99E8-3614B7DFC82D}">
      <dgm:prSet/>
      <dgm:spPr/>
      <dgm:t>
        <a:bodyPr/>
        <a:lstStyle/>
        <a:p>
          <a:endParaRPr lang="en-US">
            <a:latin typeface="Arial" panose="020B0604020202020204" pitchFamily="34" charset="0"/>
            <a:cs typeface="Arial" panose="020B0604020202020204" pitchFamily="34" charset="0"/>
          </a:endParaRPr>
        </a:p>
      </dgm:t>
    </dgm:pt>
    <dgm:pt modelId="{EB27B024-0D4C-4A21-80E4-832852FE2C97}" type="pres">
      <dgm:prSet presAssocID="{23AD6D4C-4A1A-41EF-B9E6-17F9BEE176B4}" presName="linear" presStyleCnt="0">
        <dgm:presLayoutVars>
          <dgm:animLvl val="lvl"/>
          <dgm:resizeHandles val="exact"/>
        </dgm:presLayoutVars>
      </dgm:prSet>
      <dgm:spPr/>
    </dgm:pt>
    <dgm:pt modelId="{F93CDBE3-C703-44EE-9B83-9668A4E78DE8}" type="pres">
      <dgm:prSet presAssocID="{A80F148E-C458-4D81-BA57-821207DE391B}" presName="parentText" presStyleLbl="node1" presStyleIdx="0" presStyleCnt="8">
        <dgm:presLayoutVars>
          <dgm:chMax val="0"/>
          <dgm:bulletEnabled val="1"/>
        </dgm:presLayoutVars>
      </dgm:prSet>
      <dgm:spPr/>
    </dgm:pt>
    <dgm:pt modelId="{BFEFE407-D895-4334-82F1-B6038FD67880}" type="pres">
      <dgm:prSet presAssocID="{B67D2E29-4C3B-439A-B50A-1715590E8377}" presName="spacer" presStyleCnt="0"/>
      <dgm:spPr/>
    </dgm:pt>
    <dgm:pt modelId="{789D13FF-7220-4663-BD4A-27D6A0E52B98}" type="pres">
      <dgm:prSet presAssocID="{C85D23DF-BC10-4B4F-9F9E-A26095537AA3}" presName="parentText" presStyleLbl="node1" presStyleIdx="1" presStyleCnt="8">
        <dgm:presLayoutVars>
          <dgm:chMax val="0"/>
          <dgm:bulletEnabled val="1"/>
        </dgm:presLayoutVars>
      </dgm:prSet>
      <dgm:spPr/>
    </dgm:pt>
    <dgm:pt modelId="{12D2F068-343B-4AA5-B5CB-42E0874DEF8A}" type="pres">
      <dgm:prSet presAssocID="{12BD401A-6E16-4F06-BC19-C2C8699E6DBF}" presName="spacer" presStyleCnt="0"/>
      <dgm:spPr/>
    </dgm:pt>
    <dgm:pt modelId="{CBEBCFB1-B569-40CC-9EFC-7E1CAE850C97}" type="pres">
      <dgm:prSet presAssocID="{28A7D640-5E07-4AEA-8804-BC7CBBCCF6B7}" presName="parentText" presStyleLbl="node1" presStyleIdx="2" presStyleCnt="8">
        <dgm:presLayoutVars>
          <dgm:chMax val="0"/>
          <dgm:bulletEnabled val="1"/>
        </dgm:presLayoutVars>
      </dgm:prSet>
      <dgm:spPr/>
    </dgm:pt>
    <dgm:pt modelId="{5CBCC456-99E9-448B-97D4-27E587F3AC47}" type="pres">
      <dgm:prSet presAssocID="{BF25E524-6E71-4701-8F32-DB931ADC9B06}" presName="spacer" presStyleCnt="0"/>
      <dgm:spPr/>
    </dgm:pt>
    <dgm:pt modelId="{1BFDD232-B405-4EE5-9524-04B435625C0E}" type="pres">
      <dgm:prSet presAssocID="{91286BC3-31C1-4B3A-A43F-4575EB9F17D6}" presName="parentText" presStyleLbl="node1" presStyleIdx="3" presStyleCnt="8">
        <dgm:presLayoutVars>
          <dgm:chMax val="0"/>
          <dgm:bulletEnabled val="1"/>
        </dgm:presLayoutVars>
      </dgm:prSet>
      <dgm:spPr/>
    </dgm:pt>
    <dgm:pt modelId="{0170E661-9753-4194-9794-9A53F904F83D}" type="pres">
      <dgm:prSet presAssocID="{2C980D61-324B-4A5D-9DDA-72050CAF5C40}" presName="spacer" presStyleCnt="0"/>
      <dgm:spPr/>
    </dgm:pt>
    <dgm:pt modelId="{B9909362-0CED-4E0C-AFF9-4B248F375AEC}" type="pres">
      <dgm:prSet presAssocID="{FF7FEF41-5CB6-4F4F-9023-AF91E4964C14}" presName="parentText" presStyleLbl="node1" presStyleIdx="4" presStyleCnt="8">
        <dgm:presLayoutVars>
          <dgm:chMax val="0"/>
          <dgm:bulletEnabled val="1"/>
        </dgm:presLayoutVars>
      </dgm:prSet>
      <dgm:spPr/>
    </dgm:pt>
    <dgm:pt modelId="{E234791A-2A53-4910-8016-3ED8300883E9}" type="pres">
      <dgm:prSet presAssocID="{BC469F13-8069-4F7A-8BC1-11E93EEC0658}" presName="spacer" presStyleCnt="0"/>
      <dgm:spPr/>
    </dgm:pt>
    <dgm:pt modelId="{0C5AD192-1ACB-4938-92D4-389267B168FA}" type="pres">
      <dgm:prSet presAssocID="{925D884E-1430-4ABF-8BAE-FFF817400E83}" presName="parentText" presStyleLbl="node1" presStyleIdx="5" presStyleCnt="8">
        <dgm:presLayoutVars>
          <dgm:chMax val="0"/>
          <dgm:bulletEnabled val="1"/>
        </dgm:presLayoutVars>
      </dgm:prSet>
      <dgm:spPr/>
    </dgm:pt>
    <dgm:pt modelId="{5826FDFF-FD31-46BE-9702-4E3F7483CEBE}" type="pres">
      <dgm:prSet presAssocID="{C29404AD-2A18-4D49-B715-25440F469FE8}" presName="spacer" presStyleCnt="0"/>
      <dgm:spPr/>
    </dgm:pt>
    <dgm:pt modelId="{49414A19-0960-4DC8-9624-D21E6AAD209A}" type="pres">
      <dgm:prSet presAssocID="{3C61536B-C408-4203-B2FA-029AD5669E58}" presName="parentText" presStyleLbl="node1" presStyleIdx="6" presStyleCnt="8">
        <dgm:presLayoutVars>
          <dgm:chMax val="0"/>
          <dgm:bulletEnabled val="1"/>
        </dgm:presLayoutVars>
      </dgm:prSet>
      <dgm:spPr/>
    </dgm:pt>
    <dgm:pt modelId="{B517D50A-49E3-4FCE-A253-36DD35616615}" type="pres">
      <dgm:prSet presAssocID="{BC42407A-23C4-4241-97F7-D79B31AD74F7}" presName="spacer" presStyleCnt="0"/>
      <dgm:spPr/>
    </dgm:pt>
    <dgm:pt modelId="{78475A6A-0268-46EC-9BF1-0F61AF795D5F}" type="pres">
      <dgm:prSet presAssocID="{18ED9BA8-BD65-4CAB-A8CA-A7F46BB9A44C}" presName="parentText" presStyleLbl="node1" presStyleIdx="7" presStyleCnt="8">
        <dgm:presLayoutVars>
          <dgm:chMax val="0"/>
          <dgm:bulletEnabled val="1"/>
        </dgm:presLayoutVars>
      </dgm:prSet>
      <dgm:spPr/>
    </dgm:pt>
  </dgm:ptLst>
  <dgm:cxnLst>
    <dgm:cxn modelId="{9F186707-66BC-4E44-B278-4DBA4E0F5591}" type="presOf" srcId="{23AD6D4C-4A1A-41EF-B9E6-17F9BEE176B4}" destId="{EB27B024-0D4C-4A21-80E4-832852FE2C97}" srcOrd="0" destOrd="0" presId="urn:microsoft.com/office/officeart/2005/8/layout/vList2"/>
    <dgm:cxn modelId="{0E35000C-2903-4DD8-99E8-3614B7DFC82D}" srcId="{23AD6D4C-4A1A-41EF-B9E6-17F9BEE176B4}" destId="{18ED9BA8-BD65-4CAB-A8CA-A7F46BB9A44C}" srcOrd="7" destOrd="0" parTransId="{52F82632-B828-4DE9-B507-F58A3C4BE706}" sibTransId="{DAF16B99-4485-4CDE-8E75-63F2274B2890}"/>
    <dgm:cxn modelId="{03511725-13C2-40C6-902F-C57E8FCEA1A4}" type="presOf" srcId="{FF7FEF41-5CB6-4F4F-9023-AF91E4964C14}" destId="{B9909362-0CED-4E0C-AFF9-4B248F375AEC}" srcOrd="0" destOrd="0" presId="urn:microsoft.com/office/officeart/2005/8/layout/vList2"/>
    <dgm:cxn modelId="{BD6E6530-C208-46F7-8D4E-1AF4281D23A9}" srcId="{23AD6D4C-4A1A-41EF-B9E6-17F9BEE176B4}" destId="{A80F148E-C458-4D81-BA57-821207DE391B}" srcOrd="0" destOrd="0" parTransId="{366D6E27-D646-4D5A-A8E1-66D48FD3FB63}" sibTransId="{B67D2E29-4C3B-439A-B50A-1715590E8377}"/>
    <dgm:cxn modelId="{F4B7A855-5AFB-46B1-B7B3-56A398571743}" type="presOf" srcId="{18ED9BA8-BD65-4CAB-A8CA-A7F46BB9A44C}" destId="{78475A6A-0268-46EC-9BF1-0F61AF795D5F}" srcOrd="0" destOrd="0" presId="urn:microsoft.com/office/officeart/2005/8/layout/vList2"/>
    <dgm:cxn modelId="{604D797F-8A17-4363-9E2C-4C0F17DC36CC}" type="presOf" srcId="{28A7D640-5E07-4AEA-8804-BC7CBBCCF6B7}" destId="{CBEBCFB1-B569-40CC-9EFC-7E1CAE850C97}" srcOrd="0" destOrd="0" presId="urn:microsoft.com/office/officeart/2005/8/layout/vList2"/>
    <dgm:cxn modelId="{92A83F83-DB35-4278-84AF-0AA2F9DCA282}" srcId="{23AD6D4C-4A1A-41EF-B9E6-17F9BEE176B4}" destId="{3C61536B-C408-4203-B2FA-029AD5669E58}" srcOrd="6" destOrd="0" parTransId="{4A002353-7C41-4FB6-A4F8-4134C6CB8918}" sibTransId="{BC42407A-23C4-4241-97F7-D79B31AD74F7}"/>
    <dgm:cxn modelId="{87A77283-508D-4F5A-9D0E-C5E1A8CB3648}" type="presOf" srcId="{A80F148E-C458-4D81-BA57-821207DE391B}" destId="{F93CDBE3-C703-44EE-9B83-9668A4E78DE8}" srcOrd="0" destOrd="0" presId="urn:microsoft.com/office/officeart/2005/8/layout/vList2"/>
    <dgm:cxn modelId="{A0BC9288-7FDC-4C16-829E-016CC153830B}" srcId="{23AD6D4C-4A1A-41EF-B9E6-17F9BEE176B4}" destId="{FF7FEF41-5CB6-4F4F-9023-AF91E4964C14}" srcOrd="4" destOrd="0" parTransId="{5BF6ABFE-6C6F-4444-968F-5008F0E28B3C}" sibTransId="{BC469F13-8069-4F7A-8BC1-11E93EEC0658}"/>
    <dgm:cxn modelId="{24277695-EB8C-4F21-A836-6E3CBA8F9F47}" type="presOf" srcId="{C85D23DF-BC10-4B4F-9F9E-A26095537AA3}" destId="{789D13FF-7220-4663-BD4A-27D6A0E52B98}" srcOrd="0" destOrd="0" presId="urn:microsoft.com/office/officeart/2005/8/layout/vList2"/>
    <dgm:cxn modelId="{E75564A2-5C57-48D7-9755-5CDA0FF22820}" type="presOf" srcId="{925D884E-1430-4ABF-8BAE-FFF817400E83}" destId="{0C5AD192-1ACB-4938-92D4-389267B168FA}" srcOrd="0" destOrd="0" presId="urn:microsoft.com/office/officeart/2005/8/layout/vList2"/>
    <dgm:cxn modelId="{99523EAC-CC2E-4D0C-8B3B-AD693B7C5A25}" srcId="{23AD6D4C-4A1A-41EF-B9E6-17F9BEE176B4}" destId="{925D884E-1430-4ABF-8BAE-FFF817400E83}" srcOrd="5" destOrd="0" parTransId="{26F56CB2-A39D-41B4-AE43-3BBC0A552581}" sibTransId="{C29404AD-2A18-4D49-B715-25440F469FE8}"/>
    <dgm:cxn modelId="{0B7274B7-4395-4615-8444-3C56C4BAC1B5}" type="presOf" srcId="{91286BC3-31C1-4B3A-A43F-4575EB9F17D6}" destId="{1BFDD232-B405-4EE5-9524-04B435625C0E}" srcOrd="0" destOrd="0" presId="urn:microsoft.com/office/officeart/2005/8/layout/vList2"/>
    <dgm:cxn modelId="{F8CA58D4-336B-4506-85DF-619D26653E49}" type="presOf" srcId="{3C61536B-C408-4203-B2FA-029AD5669E58}" destId="{49414A19-0960-4DC8-9624-D21E6AAD209A}" srcOrd="0" destOrd="0" presId="urn:microsoft.com/office/officeart/2005/8/layout/vList2"/>
    <dgm:cxn modelId="{65588FE0-BB0A-4F70-98BD-FF0BBC5F0E22}" srcId="{23AD6D4C-4A1A-41EF-B9E6-17F9BEE176B4}" destId="{28A7D640-5E07-4AEA-8804-BC7CBBCCF6B7}" srcOrd="2" destOrd="0" parTransId="{FD9ED6FD-52AC-45BC-9206-7EAA1321EF86}" sibTransId="{BF25E524-6E71-4701-8F32-DB931ADC9B06}"/>
    <dgm:cxn modelId="{5ABA54F8-1232-4C91-B586-6C29A2D6DD13}" srcId="{23AD6D4C-4A1A-41EF-B9E6-17F9BEE176B4}" destId="{91286BC3-31C1-4B3A-A43F-4575EB9F17D6}" srcOrd="3" destOrd="0" parTransId="{44BC7370-4C62-4CA5-B389-A373443295EA}" sibTransId="{2C980D61-324B-4A5D-9DDA-72050CAF5C40}"/>
    <dgm:cxn modelId="{078F85FE-C8B2-4084-BC25-5F27F8B99EE7}" srcId="{23AD6D4C-4A1A-41EF-B9E6-17F9BEE176B4}" destId="{C85D23DF-BC10-4B4F-9F9E-A26095537AA3}" srcOrd="1" destOrd="0" parTransId="{1B4CB157-2882-4A5C-BD5B-AFD70FA1B502}" sibTransId="{12BD401A-6E16-4F06-BC19-C2C8699E6DBF}"/>
    <dgm:cxn modelId="{BECEE4E0-82E5-4E5C-B6F1-6ADF1B07B60F}" type="presParOf" srcId="{EB27B024-0D4C-4A21-80E4-832852FE2C97}" destId="{F93CDBE3-C703-44EE-9B83-9668A4E78DE8}" srcOrd="0" destOrd="0" presId="urn:microsoft.com/office/officeart/2005/8/layout/vList2"/>
    <dgm:cxn modelId="{B88D88D5-27C3-414B-9F1A-8920131F5F84}" type="presParOf" srcId="{EB27B024-0D4C-4A21-80E4-832852FE2C97}" destId="{BFEFE407-D895-4334-82F1-B6038FD67880}" srcOrd="1" destOrd="0" presId="urn:microsoft.com/office/officeart/2005/8/layout/vList2"/>
    <dgm:cxn modelId="{3BDE5753-B0A8-4B64-9312-23EF11B7E6CF}" type="presParOf" srcId="{EB27B024-0D4C-4A21-80E4-832852FE2C97}" destId="{789D13FF-7220-4663-BD4A-27D6A0E52B98}" srcOrd="2" destOrd="0" presId="urn:microsoft.com/office/officeart/2005/8/layout/vList2"/>
    <dgm:cxn modelId="{00588803-DDD8-4018-8AE1-4AAB494B2483}" type="presParOf" srcId="{EB27B024-0D4C-4A21-80E4-832852FE2C97}" destId="{12D2F068-343B-4AA5-B5CB-42E0874DEF8A}" srcOrd="3" destOrd="0" presId="urn:microsoft.com/office/officeart/2005/8/layout/vList2"/>
    <dgm:cxn modelId="{278968A5-768A-4919-A3DD-6FC03CCA8E9F}" type="presParOf" srcId="{EB27B024-0D4C-4A21-80E4-832852FE2C97}" destId="{CBEBCFB1-B569-40CC-9EFC-7E1CAE850C97}" srcOrd="4" destOrd="0" presId="urn:microsoft.com/office/officeart/2005/8/layout/vList2"/>
    <dgm:cxn modelId="{C0291145-561F-4E3B-8888-5B0AB2AADBD8}" type="presParOf" srcId="{EB27B024-0D4C-4A21-80E4-832852FE2C97}" destId="{5CBCC456-99E9-448B-97D4-27E587F3AC47}" srcOrd="5" destOrd="0" presId="urn:microsoft.com/office/officeart/2005/8/layout/vList2"/>
    <dgm:cxn modelId="{331946C0-206F-47DB-915F-895CA7B601A1}" type="presParOf" srcId="{EB27B024-0D4C-4A21-80E4-832852FE2C97}" destId="{1BFDD232-B405-4EE5-9524-04B435625C0E}" srcOrd="6" destOrd="0" presId="urn:microsoft.com/office/officeart/2005/8/layout/vList2"/>
    <dgm:cxn modelId="{B013BE73-977F-49DF-ADA8-54D3A19065F0}" type="presParOf" srcId="{EB27B024-0D4C-4A21-80E4-832852FE2C97}" destId="{0170E661-9753-4194-9794-9A53F904F83D}" srcOrd="7" destOrd="0" presId="urn:microsoft.com/office/officeart/2005/8/layout/vList2"/>
    <dgm:cxn modelId="{D1C21180-F4A5-43C2-BFA4-AD9603262100}" type="presParOf" srcId="{EB27B024-0D4C-4A21-80E4-832852FE2C97}" destId="{B9909362-0CED-4E0C-AFF9-4B248F375AEC}" srcOrd="8" destOrd="0" presId="urn:microsoft.com/office/officeart/2005/8/layout/vList2"/>
    <dgm:cxn modelId="{060E758B-C192-44FA-AB01-EDCB0081A870}" type="presParOf" srcId="{EB27B024-0D4C-4A21-80E4-832852FE2C97}" destId="{E234791A-2A53-4910-8016-3ED8300883E9}" srcOrd="9" destOrd="0" presId="urn:microsoft.com/office/officeart/2005/8/layout/vList2"/>
    <dgm:cxn modelId="{BCC3DAEF-B84E-46C6-A340-E8AB2C25E8F8}" type="presParOf" srcId="{EB27B024-0D4C-4A21-80E4-832852FE2C97}" destId="{0C5AD192-1ACB-4938-92D4-389267B168FA}" srcOrd="10" destOrd="0" presId="urn:microsoft.com/office/officeart/2005/8/layout/vList2"/>
    <dgm:cxn modelId="{FF790B43-6FCB-493C-A4C8-6DD5EF471F45}" type="presParOf" srcId="{EB27B024-0D4C-4A21-80E4-832852FE2C97}" destId="{5826FDFF-FD31-46BE-9702-4E3F7483CEBE}" srcOrd="11" destOrd="0" presId="urn:microsoft.com/office/officeart/2005/8/layout/vList2"/>
    <dgm:cxn modelId="{7A2601CA-54D7-4E21-B04D-49249C7A7C43}" type="presParOf" srcId="{EB27B024-0D4C-4A21-80E4-832852FE2C97}" destId="{49414A19-0960-4DC8-9624-D21E6AAD209A}" srcOrd="12" destOrd="0" presId="urn:microsoft.com/office/officeart/2005/8/layout/vList2"/>
    <dgm:cxn modelId="{5DAED285-811E-446D-B28C-47ECCDEAE948}" type="presParOf" srcId="{EB27B024-0D4C-4A21-80E4-832852FE2C97}" destId="{B517D50A-49E3-4FCE-A253-36DD35616615}" srcOrd="13" destOrd="0" presId="urn:microsoft.com/office/officeart/2005/8/layout/vList2"/>
    <dgm:cxn modelId="{DA2B85FC-1707-4A49-992E-7144AE526087}" type="presParOf" srcId="{EB27B024-0D4C-4A21-80E4-832852FE2C97}" destId="{78475A6A-0268-46EC-9BF1-0F61AF795D5F}"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6C768E-57D2-41D8-86D3-03080C714E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A523C67-A6BB-4E1C-8557-C210F406653E}">
      <dgm:prSet/>
      <dgm:spPr/>
      <dgm:t>
        <a:bodyPr/>
        <a:lstStyle/>
        <a:p>
          <a:pPr algn="just">
            <a:lnSpc>
              <a:spcPct val="100000"/>
            </a:lnSpc>
          </a:pPr>
          <a:r>
            <a:rPr lang="en-GB">
              <a:latin typeface="Arial" panose="020B0604020202020204" pitchFamily="34" charset="0"/>
              <a:cs typeface="Arial" panose="020B0604020202020204" pitchFamily="34" charset="0"/>
            </a:rPr>
            <a:t>Staff shortages and labor issues in the industry are influenced by political, economic, social, technological, environmental, and legal forces.</a:t>
          </a:r>
          <a:endParaRPr lang="en-US">
            <a:latin typeface="Arial" panose="020B0604020202020204" pitchFamily="34" charset="0"/>
            <a:cs typeface="Arial" panose="020B0604020202020204" pitchFamily="34" charset="0"/>
          </a:endParaRPr>
        </a:p>
      </dgm:t>
    </dgm:pt>
    <dgm:pt modelId="{512539EB-CCB8-4458-8E3F-2D826AC1BBB0}" type="parTrans" cxnId="{479D822E-6745-4C0C-AC87-E306A7E57CB3}">
      <dgm:prSet/>
      <dgm:spPr/>
      <dgm:t>
        <a:bodyPr/>
        <a:lstStyle/>
        <a:p>
          <a:pPr algn="just"/>
          <a:endParaRPr lang="en-US">
            <a:latin typeface="Arial" panose="020B0604020202020204" pitchFamily="34" charset="0"/>
            <a:cs typeface="Arial" panose="020B0604020202020204" pitchFamily="34" charset="0"/>
          </a:endParaRPr>
        </a:p>
      </dgm:t>
    </dgm:pt>
    <dgm:pt modelId="{6B1E5EF3-C073-4106-912E-5CD7B2E9582D}" type="sibTrans" cxnId="{479D822E-6745-4C0C-AC87-E306A7E57CB3}">
      <dgm:prSet/>
      <dgm:spPr/>
      <dgm:t>
        <a:bodyPr/>
        <a:lstStyle/>
        <a:p>
          <a:pPr algn="just">
            <a:lnSpc>
              <a:spcPct val="100000"/>
            </a:lnSpc>
          </a:pPr>
          <a:endParaRPr lang="en-US">
            <a:latin typeface="Arial" panose="020B0604020202020204" pitchFamily="34" charset="0"/>
            <a:cs typeface="Arial" panose="020B0604020202020204" pitchFamily="34" charset="0"/>
          </a:endParaRPr>
        </a:p>
      </dgm:t>
    </dgm:pt>
    <dgm:pt modelId="{2147CB03-D647-4AB0-9829-BF7FF25DFFA3}">
      <dgm:prSet/>
      <dgm:spPr/>
      <dgm:t>
        <a:bodyPr/>
        <a:lstStyle/>
        <a:p>
          <a:pPr algn="just">
            <a:lnSpc>
              <a:spcPct val="100000"/>
            </a:lnSpc>
          </a:pPr>
          <a:r>
            <a:rPr lang="en-GB">
              <a:latin typeface="Arial" panose="020B0604020202020204" pitchFamily="34" charset="0"/>
              <a:cs typeface="Arial" panose="020B0604020202020204" pitchFamily="34" charset="0"/>
            </a:rPr>
            <a:t>Factors like restrictive immigration policies, wage pressures, changing workforce demographics, and demand for new skill sets create recruitment and retention difficulties.</a:t>
          </a:r>
          <a:endParaRPr lang="en-US">
            <a:latin typeface="Arial" panose="020B0604020202020204" pitchFamily="34" charset="0"/>
            <a:cs typeface="Arial" panose="020B0604020202020204" pitchFamily="34" charset="0"/>
          </a:endParaRPr>
        </a:p>
      </dgm:t>
    </dgm:pt>
    <dgm:pt modelId="{F2D87AE3-E540-44B8-85E5-BB74551916BC}" type="parTrans" cxnId="{4A0ACC9D-7F30-461D-B1DF-3525437D0F21}">
      <dgm:prSet/>
      <dgm:spPr/>
      <dgm:t>
        <a:bodyPr/>
        <a:lstStyle/>
        <a:p>
          <a:pPr algn="just"/>
          <a:endParaRPr lang="en-US">
            <a:latin typeface="Arial" panose="020B0604020202020204" pitchFamily="34" charset="0"/>
            <a:cs typeface="Arial" panose="020B0604020202020204" pitchFamily="34" charset="0"/>
          </a:endParaRPr>
        </a:p>
      </dgm:t>
    </dgm:pt>
    <dgm:pt modelId="{DFB226A6-698C-4B55-B63F-46D52372BAD4}" type="sibTrans" cxnId="{4A0ACC9D-7F30-461D-B1DF-3525437D0F21}">
      <dgm:prSet/>
      <dgm:spPr/>
      <dgm:t>
        <a:bodyPr/>
        <a:lstStyle/>
        <a:p>
          <a:pPr algn="just">
            <a:lnSpc>
              <a:spcPct val="100000"/>
            </a:lnSpc>
          </a:pPr>
          <a:endParaRPr lang="en-US">
            <a:latin typeface="Arial" panose="020B0604020202020204" pitchFamily="34" charset="0"/>
            <a:cs typeface="Arial" panose="020B0604020202020204" pitchFamily="34" charset="0"/>
          </a:endParaRPr>
        </a:p>
      </dgm:t>
    </dgm:pt>
    <dgm:pt modelId="{2D74BFD6-C112-48E6-939A-3961945E587E}">
      <dgm:prSet/>
      <dgm:spPr/>
      <dgm:t>
        <a:bodyPr/>
        <a:lstStyle/>
        <a:p>
          <a:pPr algn="just">
            <a:lnSpc>
              <a:spcPct val="100000"/>
            </a:lnSpc>
          </a:pPr>
          <a:r>
            <a:rPr lang="en-GB">
              <a:latin typeface="Arial" panose="020B0604020202020204" pitchFamily="34" charset="0"/>
              <a:cs typeface="Arial" panose="020B0604020202020204" pitchFamily="34" charset="0"/>
            </a:rPr>
            <a:t>Herzberg’s Two-Factor Theory, Human Capital Theory, Job Embeddedness Theory, and the Resource-Based View explain how inadequate compensation, limited advancement opportunities, and disrupted organizational fit increase turnover and service quality.</a:t>
          </a:r>
          <a:endParaRPr lang="en-US">
            <a:latin typeface="Arial" panose="020B0604020202020204" pitchFamily="34" charset="0"/>
            <a:cs typeface="Arial" panose="020B0604020202020204" pitchFamily="34" charset="0"/>
          </a:endParaRPr>
        </a:p>
      </dgm:t>
    </dgm:pt>
    <dgm:pt modelId="{8999DFB7-5E81-4A18-842D-58BD65476392}" type="parTrans" cxnId="{E004587B-149A-4EAD-9951-80D35C4950ED}">
      <dgm:prSet/>
      <dgm:spPr/>
      <dgm:t>
        <a:bodyPr/>
        <a:lstStyle/>
        <a:p>
          <a:pPr algn="just"/>
          <a:endParaRPr lang="en-US">
            <a:latin typeface="Arial" panose="020B0604020202020204" pitchFamily="34" charset="0"/>
            <a:cs typeface="Arial" panose="020B0604020202020204" pitchFamily="34" charset="0"/>
          </a:endParaRPr>
        </a:p>
      </dgm:t>
    </dgm:pt>
    <dgm:pt modelId="{E92F922D-7168-40BE-8052-816D35D6B0F7}" type="sibTrans" cxnId="{E004587B-149A-4EAD-9951-80D35C4950ED}">
      <dgm:prSet/>
      <dgm:spPr/>
      <dgm:t>
        <a:bodyPr/>
        <a:lstStyle/>
        <a:p>
          <a:pPr algn="just">
            <a:lnSpc>
              <a:spcPct val="100000"/>
            </a:lnSpc>
          </a:pPr>
          <a:endParaRPr lang="en-US">
            <a:latin typeface="Arial" panose="020B0604020202020204" pitchFamily="34" charset="0"/>
            <a:cs typeface="Arial" panose="020B0604020202020204" pitchFamily="34" charset="0"/>
          </a:endParaRPr>
        </a:p>
      </dgm:t>
    </dgm:pt>
    <dgm:pt modelId="{ADB1F8D8-BCED-445C-8056-61D3F38C0E5D}">
      <dgm:prSet/>
      <dgm:spPr/>
      <dgm:t>
        <a:bodyPr/>
        <a:lstStyle/>
        <a:p>
          <a:pPr algn="just">
            <a:lnSpc>
              <a:spcPct val="100000"/>
            </a:lnSpc>
          </a:pPr>
          <a:r>
            <a:rPr lang="en-GB">
              <a:latin typeface="Arial" panose="020B0604020202020204" pitchFamily="34" charset="0"/>
              <a:cs typeface="Arial" panose="020B0604020202020204" pitchFamily="34" charset="0"/>
            </a:rPr>
            <a:t>Evidence shows the effectiveness and limitations of various responses, including employer branding, educational partnerships, flexible scheduling, competitive pay, supportive cultures, and technology integration.</a:t>
          </a:r>
          <a:endParaRPr lang="en-US">
            <a:latin typeface="Arial" panose="020B0604020202020204" pitchFamily="34" charset="0"/>
            <a:cs typeface="Arial" panose="020B0604020202020204" pitchFamily="34" charset="0"/>
          </a:endParaRPr>
        </a:p>
      </dgm:t>
    </dgm:pt>
    <dgm:pt modelId="{4EDD2CAF-A879-4066-84F0-FCB9950A133C}" type="parTrans" cxnId="{E1CB1208-3C33-44B4-9255-A9759BBD7D8A}">
      <dgm:prSet/>
      <dgm:spPr/>
      <dgm:t>
        <a:bodyPr/>
        <a:lstStyle/>
        <a:p>
          <a:pPr algn="just"/>
          <a:endParaRPr lang="en-US">
            <a:latin typeface="Arial" panose="020B0604020202020204" pitchFamily="34" charset="0"/>
            <a:cs typeface="Arial" panose="020B0604020202020204" pitchFamily="34" charset="0"/>
          </a:endParaRPr>
        </a:p>
      </dgm:t>
    </dgm:pt>
    <dgm:pt modelId="{64062B38-D526-4F18-9056-88319A1EA80D}" type="sibTrans" cxnId="{E1CB1208-3C33-44B4-9255-A9759BBD7D8A}">
      <dgm:prSet/>
      <dgm:spPr/>
      <dgm:t>
        <a:bodyPr/>
        <a:lstStyle/>
        <a:p>
          <a:pPr algn="just">
            <a:lnSpc>
              <a:spcPct val="100000"/>
            </a:lnSpc>
          </a:pPr>
          <a:endParaRPr lang="en-US">
            <a:latin typeface="Arial" panose="020B0604020202020204" pitchFamily="34" charset="0"/>
            <a:cs typeface="Arial" panose="020B0604020202020204" pitchFamily="34" charset="0"/>
          </a:endParaRPr>
        </a:p>
      </dgm:t>
    </dgm:pt>
    <dgm:pt modelId="{31D3D014-8A99-44A4-9B3B-AB37DE947741}">
      <dgm:prSet/>
      <dgm:spPr/>
      <dgm:t>
        <a:bodyPr/>
        <a:lstStyle/>
        <a:p>
          <a:pPr algn="just">
            <a:lnSpc>
              <a:spcPct val="100000"/>
            </a:lnSpc>
          </a:pPr>
          <a:r>
            <a:rPr lang="en-GB">
              <a:latin typeface="Arial" panose="020B0604020202020204" pitchFamily="34" charset="0"/>
              <a:cs typeface="Arial" panose="020B0604020202020204" pitchFamily="34" charset="0"/>
            </a:rPr>
            <a:t>Overcoming labor shortages requires immediate operational adjustments and long-term structural reforms. Valuing human capital is crucial for hotels to ensure resilience and sustain excellence.</a:t>
          </a:r>
          <a:endParaRPr lang="en-US">
            <a:latin typeface="Arial" panose="020B0604020202020204" pitchFamily="34" charset="0"/>
            <a:cs typeface="Arial" panose="020B0604020202020204" pitchFamily="34" charset="0"/>
          </a:endParaRPr>
        </a:p>
      </dgm:t>
    </dgm:pt>
    <dgm:pt modelId="{7CA6AE3B-A106-41BE-A466-5B337F6D85C5}" type="parTrans" cxnId="{39D4CD3E-A8F4-4474-A6D8-74EF571BB261}">
      <dgm:prSet/>
      <dgm:spPr/>
      <dgm:t>
        <a:bodyPr/>
        <a:lstStyle/>
        <a:p>
          <a:pPr algn="just"/>
          <a:endParaRPr lang="en-US">
            <a:latin typeface="Arial" panose="020B0604020202020204" pitchFamily="34" charset="0"/>
            <a:cs typeface="Arial" panose="020B0604020202020204" pitchFamily="34" charset="0"/>
          </a:endParaRPr>
        </a:p>
      </dgm:t>
    </dgm:pt>
    <dgm:pt modelId="{CC480DE0-8BA9-44F7-BAF9-52714B150519}" type="sibTrans" cxnId="{39D4CD3E-A8F4-4474-A6D8-74EF571BB261}">
      <dgm:prSet/>
      <dgm:spPr/>
      <dgm:t>
        <a:bodyPr/>
        <a:lstStyle/>
        <a:p>
          <a:pPr algn="just"/>
          <a:endParaRPr lang="en-US">
            <a:latin typeface="Arial" panose="020B0604020202020204" pitchFamily="34" charset="0"/>
            <a:cs typeface="Arial" panose="020B0604020202020204" pitchFamily="34" charset="0"/>
          </a:endParaRPr>
        </a:p>
      </dgm:t>
    </dgm:pt>
    <dgm:pt modelId="{3232D296-6908-4B72-9478-6C317E3624C5}" type="pres">
      <dgm:prSet presAssocID="{646C768E-57D2-41D8-86D3-03080C714E9D}" presName="root" presStyleCnt="0">
        <dgm:presLayoutVars>
          <dgm:dir/>
          <dgm:resizeHandles val="exact"/>
        </dgm:presLayoutVars>
      </dgm:prSet>
      <dgm:spPr/>
    </dgm:pt>
    <dgm:pt modelId="{E5D2C66C-9529-46F8-A2AF-012353076BE1}" type="pres">
      <dgm:prSet presAssocID="{646C768E-57D2-41D8-86D3-03080C714E9D}" presName="container" presStyleCnt="0">
        <dgm:presLayoutVars>
          <dgm:dir/>
          <dgm:resizeHandles val="exact"/>
        </dgm:presLayoutVars>
      </dgm:prSet>
      <dgm:spPr/>
    </dgm:pt>
    <dgm:pt modelId="{B1C10884-9833-4314-9114-6AD15CF0B194}" type="pres">
      <dgm:prSet presAssocID="{8A523C67-A6BB-4E1C-8557-C210F406653E}" presName="compNode" presStyleCnt="0"/>
      <dgm:spPr/>
    </dgm:pt>
    <dgm:pt modelId="{D61156A9-B9D8-4C28-BC57-78565E354E0B}" type="pres">
      <dgm:prSet presAssocID="{8A523C67-A6BB-4E1C-8557-C210F406653E}" presName="iconBgRect" presStyleLbl="bgShp" presStyleIdx="0" presStyleCnt="5"/>
      <dgm:spPr/>
    </dgm:pt>
    <dgm:pt modelId="{30D2A382-FC34-4AF6-A58D-387B0F841B55}" type="pres">
      <dgm:prSet presAssocID="{8A523C67-A6BB-4E1C-8557-C210F406653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C2081448-1690-410C-A3DC-0D0C309796B4}" type="pres">
      <dgm:prSet presAssocID="{8A523C67-A6BB-4E1C-8557-C210F406653E}" presName="spaceRect" presStyleCnt="0"/>
      <dgm:spPr/>
    </dgm:pt>
    <dgm:pt modelId="{FA9C5FB9-6D65-4A2B-B1CB-7E873E1552B0}" type="pres">
      <dgm:prSet presAssocID="{8A523C67-A6BB-4E1C-8557-C210F406653E}" presName="textRect" presStyleLbl="revTx" presStyleIdx="0" presStyleCnt="5">
        <dgm:presLayoutVars>
          <dgm:chMax val="1"/>
          <dgm:chPref val="1"/>
        </dgm:presLayoutVars>
      </dgm:prSet>
      <dgm:spPr/>
    </dgm:pt>
    <dgm:pt modelId="{2B8AA612-64CE-4839-827F-39ACEC2C0240}" type="pres">
      <dgm:prSet presAssocID="{6B1E5EF3-C073-4106-912E-5CD7B2E9582D}" presName="sibTrans" presStyleLbl="sibTrans2D1" presStyleIdx="0" presStyleCnt="0"/>
      <dgm:spPr/>
    </dgm:pt>
    <dgm:pt modelId="{1D88BD6C-4462-499A-9E4E-0F27AA149219}" type="pres">
      <dgm:prSet presAssocID="{2147CB03-D647-4AB0-9829-BF7FF25DFFA3}" presName="compNode" presStyleCnt="0"/>
      <dgm:spPr/>
    </dgm:pt>
    <dgm:pt modelId="{8387178F-5706-447D-AE5F-54DCB4134E38}" type="pres">
      <dgm:prSet presAssocID="{2147CB03-D647-4AB0-9829-BF7FF25DFFA3}" presName="iconBgRect" presStyleLbl="bgShp" presStyleIdx="1" presStyleCnt="5"/>
      <dgm:spPr/>
    </dgm:pt>
    <dgm:pt modelId="{46DB6F3B-1FC5-47A6-96D0-735063552430}" type="pres">
      <dgm:prSet presAssocID="{2147CB03-D647-4AB0-9829-BF7FF25DFFA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F349F604-C2C1-42A5-A332-0584E650DF49}" type="pres">
      <dgm:prSet presAssocID="{2147CB03-D647-4AB0-9829-BF7FF25DFFA3}" presName="spaceRect" presStyleCnt="0"/>
      <dgm:spPr/>
    </dgm:pt>
    <dgm:pt modelId="{395E7B93-0A7F-4D5F-BF27-33382DC23FC0}" type="pres">
      <dgm:prSet presAssocID="{2147CB03-D647-4AB0-9829-BF7FF25DFFA3}" presName="textRect" presStyleLbl="revTx" presStyleIdx="1" presStyleCnt="5">
        <dgm:presLayoutVars>
          <dgm:chMax val="1"/>
          <dgm:chPref val="1"/>
        </dgm:presLayoutVars>
      </dgm:prSet>
      <dgm:spPr/>
    </dgm:pt>
    <dgm:pt modelId="{8B7007C1-B3B1-47FC-8D50-407B75E2CAE0}" type="pres">
      <dgm:prSet presAssocID="{DFB226A6-698C-4B55-B63F-46D52372BAD4}" presName="sibTrans" presStyleLbl="sibTrans2D1" presStyleIdx="0" presStyleCnt="0"/>
      <dgm:spPr/>
    </dgm:pt>
    <dgm:pt modelId="{147D2050-F82F-4485-91B4-CA0AFA4107E1}" type="pres">
      <dgm:prSet presAssocID="{2D74BFD6-C112-48E6-939A-3961945E587E}" presName="compNode" presStyleCnt="0"/>
      <dgm:spPr/>
    </dgm:pt>
    <dgm:pt modelId="{90B08E77-7C1B-489D-B42E-3D60C96961BA}" type="pres">
      <dgm:prSet presAssocID="{2D74BFD6-C112-48E6-939A-3961945E587E}" presName="iconBgRect" presStyleLbl="bgShp" presStyleIdx="2" presStyleCnt="5"/>
      <dgm:spPr/>
    </dgm:pt>
    <dgm:pt modelId="{4A1E6110-052C-4B36-A19B-7081CA18A225}" type="pres">
      <dgm:prSet presAssocID="{2D74BFD6-C112-48E6-939A-3961945E587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A4EEBE04-AAC9-4EFE-90FE-C446B69C2762}" type="pres">
      <dgm:prSet presAssocID="{2D74BFD6-C112-48E6-939A-3961945E587E}" presName="spaceRect" presStyleCnt="0"/>
      <dgm:spPr/>
    </dgm:pt>
    <dgm:pt modelId="{C113CDD5-7CA8-44B5-996A-22CF9B57C2DA}" type="pres">
      <dgm:prSet presAssocID="{2D74BFD6-C112-48E6-939A-3961945E587E}" presName="textRect" presStyleLbl="revTx" presStyleIdx="2" presStyleCnt="5">
        <dgm:presLayoutVars>
          <dgm:chMax val="1"/>
          <dgm:chPref val="1"/>
        </dgm:presLayoutVars>
      </dgm:prSet>
      <dgm:spPr/>
    </dgm:pt>
    <dgm:pt modelId="{7DD7CC7B-508D-424F-A969-E31A263A2025}" type="pres">
      <dgm:prSet presAssocID="{E92F922D-7168-40BE-8052-816D35D6B0F7}" presName="sibTrans" presStyleLbl="sibTrans2D1" presStyleIdx="0" presStyleCnt="0"/>
      <dgm:spPr/>
    </dgm:pt>
    <dgm:pt modelId="{15F79E63-277E-4F83-8931-33AF11DC10A5}" type="pres">
      <dgm:prSet presAssocID="{ADB1F8D8-BCED-445C-8056-61D3F38C0E5D}" presName="compNode" presStyleCnt="0"/>
      <dgm:spPr/>
    </dgm:pt>
    <dgm:pt modelId="{89EB29A2-923C-45E3-869D-72F2F25B5CAA}" type="pres">
      <dgm:prSet presAssocID="{ADB1F8D8-BCED-445C-8056-61D3F38C0E5D}" presName="iconBgRect" presStyleLbl="bgShp" presStyleIdx="3" presStyleCnt="5"/>
      <dgm:spPr/>
    </dgm:pt>
    <dgm:pt modelId="{BC56B977-C193-4FB0-A267-DE0C5E32D9C8}" type="pres">
      <dgm:prSet presAssocID="{ADB1F8D8-BCED-445C-8056-61D3F38C0E5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6DCF22A4-194C-4C57-800A-00BF881CA635}" type="pres">
      <dgm:prSet presAssocID="{ADB1F8D8-BCED-445C-8056-61D3F38C0E5D}" presName="spaceRect" presStyleCnt="0"/>
      <dgm:spPr/>
    </dgm:pt>
    <dgm:pt modelId="{5BC5FEE5-9616-4471-AA4B-7BEA3CADDB83}" type="pres">
      <dgm:prSet presAssocID="{ADB1F8D8-BCED-445C-8056-61D3F38C0E5D}" presName="textRect" presStyleLbl="revTx" presStyleIdx="3" presStyleCnt="5">
        <dgm:presLayoutVars>
          <dgm:chMax val="1"/>
          <dgm:chPref val="1"/>
        </dgm:presLayoutVars>
      </dgm:prSet>
      <dgm:spPr/>
    </dgm:pt>
    <dgm:pt modelId="{128A23A7-1097-4F4C-A200-6A0C2F1412C5}" type="pres">
      <dgm:prSet presAssocID="{64062B38-D526-4F18-9056-88319A1EA80D}" presName="sibTrans" presStyleLbl="sibTrans2D1" presStyleIdx="0" presStyleCnt="0"/>
      <dgm:spPr/>
    </dgm:pt>
    <dgm:pt modelId="{4B8CC6CB-F344-4293-82CC-A90CFBF8C48E}" type="pres">
      <dgm:prSet presAssocID="{31D3D014-8A99-44A4-9B3B-AB37DE947741}" presName="compNode" presStyleCnt="0"/>
      <dgm:spPr/>
    </dgm:pt>
    <dgm:pt modelId="{A63A0251-604A-4A24-B48A-345980C022B1}" type="pres">
      <dgm:prSet presAssocID="{31D3D014-8A99-44A4-9B3B-AB37DE947741}" presName="iconBgRect" presStyleLbl="bgShp" presStyleIdx="4" presStyleCnt="5"/>
      <dgm:spPr/>
    </dgm:pt>
    <dgm:pt modelId="{BECA6E89-8045-4860-961C-CE1829244081}" type="pres">
      <dgm:prSet presAssocID="{31D3D014-8A99-44A4-9B3B-AB37DE94774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E45244B2-B054-4989-BEE8-6AEED09A3089}" type="pres">
      <dgm:prSet presAssocID="{31D3D014-8A99-44A4-9B3B-AB37DE947741}" presName="spaceRect" presStyleCnt="0"/>
      <dgm:spPr/>
    </dgm:pt>
    <dgm:pt modelId="{115A1B12-2C53-439D-A7DB-43D51A6C97FF}" type="pres">
      <dgm:prSet presAssocID="{31D3D014-8A99-44A4-9B3B-AB37DE947741}" presName="textRect" presStyleLbl="revTx" presStyleIdx="4" presStyleCnt="5">
        <dgm:presLayoutVars>
          <dgm:chMax val="1"/>
          <dgm:chPref val="1"/>
        </dgm:presLayoutVars>
      </dgm:prSet>
      <dgm:spPr/>
    </dgm:pt>
  </dgm:ptLst>
  <dgm:cxnLst>
    <dgm:cxn modelId="{E1CB1208-3C33-44B4-9255-A9759BBD7D8A}" srcId="{646C768E-57D2-41D8-86D3-03080C714E9D}" destId="{ADB1F8D8-BCED-445C-8056-61D3F38C0E5D}" srcOrd="3" destOrd="0" parTransId="{4EDD2CAF-A879-4066-84F0-FCB9950A133C}" sibTransId="{64062B38-D526-4F18-9056-88319A1EA80D}"/>
    <dgm:cxn modelId="{FA9DCE13-E206-4A72-95FF-39931B768C24}" type="presOf" srcId="{E92F922D-7168-40BE-8052-816D35D6B0F7}" destId="{7DD7CC7B-508D-424F-A969-E31A263A2025}" srcOrd="0" destOrd="0" presId="urn:microsoft.com/office/officeart/2018/2/layout/IconCircleList"/>
    <dgm:cxn modelId="{CEC11826-6309-42E5-8E93-328F7537FCD3}" type="presOf" srcId="{2147CB03-D647-4AB0-9829-BF7FF25DFFA3}" destId="{395E7B93-0A7F-4D5F-BF27-33382DC23FC0}" srcOrd="0" destOrd="0" presId="urn:microsoft.com/office/officeart/2018/2/layout/IconCircleList"/>
    <dgm:cxn modelId="{479D822E-6745-4C0C-AC87-E306A7E57CB3}" srcId="{646C768E-57D2-41D8-86D3-03080C714E9D}" destId="{8A523C67-A6BB-4E1C-8557-C210F406653E}" srcOrd="0" destOrd="0" parTransId="{512539EB-CCB8-4458-8E3F-2D826AC1BBB0}" sibTransId="{6B1E5EF3-C073-4106-912E-5CD7B2E9582D}"/>
    <dgm:cxn modelId="{39D4CD3E-A8F4-4474-A6D8-74EF571BB261}" srcId="{646C768E-57D2-41D8-86D3-03080C714E9D}" destId="{31D3D014-8A99-44A4-9B3B-AB37DE947741}" srcOrd="4" destOrd="0" parTransId="{7CA6AE3B-A106-41BE-A466-5B337F6D85C5}" sibTransId="{CC480DE0-8BA9-44F7-BAF9-52714B150519}"/>
    <dgm:cxn modelId="{B2B8C45C-1CF2-4DD5-BEF9-0E2F3DD72F18}" type="presOf" srcId="{646C768E-57D2-41D8-86D3-03080C714E9D}" destId="{3232D296-6908-4B72-9478-6C317E3624C5}" srcOrd="0" destOrd="0" presId="urn:microsoft.com/office/officeart/2018/2/layout/IconCircleList"/>
    <dgm:cxn modelId="{758B3273-68CB-4C41-94A6-69F9DCCD25DD}" type="presOf" srcId="{6B1E5EF3-C073-4106-912E-5CD7B2E9582D}" destId="{2B8AA612-64CE-4839-827F-39ACEC2C0240}" srcOrd="0" destOrd="0" presId="urn:microsoft.com/office/officeart/2018/2/layout/IconCircleList"/>
    <dgm:cxn modelId="{E004587B-149A-4EAD-9951-80D35C4950ED}" srcId="{646C768E-57D2-41D8-86D3-03080C714E9D}" destId="{2D74BFD6-C112-48E6-939A-3961945E587E}" srcOrd="2" destOrd="0" parTransId="{8999DFB7-5E81-4A18-842D-58BD65476392}" sibTransId="{E92F922D-7168-40BE-8052-816D35D6B0F7}"/>
    <dgm:cxn modelId="{D991D197-3D3B-4041-858F-D6D2811A9565}" type="presOf" srcId="{DFB226A6-698C-4B55-B63F-46D52372BAD4}" destId="{8B7007C1-B3B1-47FC-8D50-407B75E2CAE0}" srcOrd="0" destOrd="0" presId="urn:microsoft.com/office/officeart/2018/2/layout/IconCircleList"/>
    <dgm:cxn modelId="{4A0ACC9D-7F30-461D-B1DF-3525437D0F21}" srcId="{646C768E-57D2-41D8-86D3-03080C714E9D}" destId="{2147CB03-D647-4AB0-9829-BF7FF25DFFA3}" srcOrd="1" destOrd="0" parTransId="{F2D87AE3-E540-44B8-85E5-BB74551916BC}" sibTransId="{DFB226A6-698C-4B55-B63F-46D52372BAD4}"/>
    <dgm:cxn modelId="{CFCDD3B2-FE81-47B4-9B83-28430674F908}" type="presOf" srcId="{64062B38-D526-4F18-9056-88319A1EA80D}" destId="{128A23A7-1097-4F4C-A200-6A0C2F1412C5}" srcOrd="0" destOrd="0" presId="urn:microsoft.com/office/officeart/2018/2/layout/IconCircleList"/>
    <dgm:cxn modelId="{355E34B6-BDB1-47DD-A1E3-CB0F15F150BB}" type="presOf" srcId="{ADB1F8D8-BCED-445C-8056-61D3F38C0E5D}" destId="{5BC5FEE5-9616-4471-AA4B-7BEA3CADDB83}" srcOrd="0" destOrd="0" presId="urn:microsoft.com/office/officeart/2018/2/layout/IconCircleList"/>
    <dgm:cxn modelId="{43F8DFB9-BFE8-435F-A9B7-AD05971616F3}" type="presOf" srcId="{31D3D014-8A99-44A4-9B3B-AB37DE947741}" destId="{115A1B12-2C53-439D-A7DB-43D51A6C97FF}" srcOrd="0" destOrd="0" presId="urn:microsoft.com/office/officeart/2018/2/layout/IconCircleList"/>
    <dgm:cxn modelId="{064FD6D3-563E-4E53-88CC-0690D6378EDB}" type="presOf" srcId="{2D74BFD6-C112-48E6-939A-3961945E587E}" destId="{C113CDD5-7CA8-44B5-996A-22CF9B57C2DA}" srcOrd="0" destOrd="0" presId="urn:microsoft.com/office/officeart/2018/2/layout/IconCircleList"/>
    <dgm:cxn modelId="{D263D4E6-A745-4C4B-BDDD-1E5BB6EF7667}" type="presOf" srcId="{8A523C67-A6BB-4E1C-8557-C210F406653E}" destId="{FA9C5FB9-6D65-4A2B-B1CB-7E873E1552B0}" srcOrd="0" destOrd="0" presId="urn:microsoft.com/office/officeart/2018/2/layout/IconCircleList"/>
    <dgm:cxn modelId="{026F2047-F753-4750-B815-E5B797800167}" type="presParOf" srcId="{3232D296-6908-4B72-9478-6C317E3624C5}" destId="{E5D2C66C-9529-46F8-A2AF-012353076BE1}" srcOrd="0" destOrd="0" presId="urn:microsoft.com/office/officeart/2018/2/layout/IconCircleList"/>
    <dgm:cxn modelId="{E1A879F9-D33F-4C15-988E-7AE0971D7712}" type="presParOf" srcId="{E5D2C66C-9529-46F8-A2AF-012353076BE1}" destId="{B1C10884-9833-4314-9114-6AD15CF0B194}" srcOrd="0" destOrd="0" presId="urn:microsoft.com/office/officeart/2018/2/layout/IconCircleList"/>
    <dgm:cxn modelId="{28666EFF-1963-4940-B112-9D7159891669}" type="presParOf" srcId="{B1C10884-9833-4314-9114-6AD15CF0B194}" destId="{D61156A9-B9D8-4C28-BC57-78565E354E0B}" srcOrd="0" destOrd="0" presId="urn:microsoft.com/office/officeart/2018/2/layout/IconCircleList"/>
    <dgm:cxn modelId="{ABB87286-DCD8-4899-82B0-C10B769B4BED}" type="presParOf" srcId="{B1C10884-9833-4314-9114-6AD15CF0B194}" destId="{30D2A382-FC34-4AF6-A58D-387B0F841B55}" srcOrd="1" destOrd="0" presId="urn:microsoft.com/office/officeart/2018/2/layout/IconCircleList"/>
    <dgm:cxn modelId="{EE65344B-94EB-4639-B75E-C6729931B40F}" type="presParOf" srcId="{B1C10884-9833-4314-9114-6AD15CF0B194}" destId="{C2081448-1690-410C-A3DC-0D0C309796B4}" srcOrd="2" destOrd="0" presId="urn:microsoft.com/office/officeart/2018/2/layout/IconCircleList"/>
    <dgm:cxn modelId="{8CE3315A-9409-4256-8CE7-1DA98F2AFB6D}" type="presParOf" srcId="{B1C10884-9833-4314-9114-6AD15CF0B194}" destId="{FA9C5FB9-6D65-4A2B-B1CB-7E873E1552B0}" srcOrd="3" destOrd="0" presId="urn:microsoft.com/office/officeart/2018/2/layout/IconCircleList"/>
    <dgm:cxn modelId="{F2501884-7D0D-45A8-994E-7C7EEE369563}" type="presParOf" srcId="{E5D2C66C-9529-46F8-A2AF-012353076BE1}" destId="{2B8AA612-64CE-4839-827F-39ACEC2C0240}" srcOrd="1" destOrd="0" presId="urn:microsoft.com/office/officeart/2018/2/layout/IconCircleList"/>
    <dgm:cxn modelId="{D4BC8AC3-B320-42AE-85BC-6F5E02EFA4FD}" type="presParOf" srcId="{E5D2C66C-9529-46F8-A2AF-012353076BE1}" destId="{1D88BD6C-4462-499A-9E4E-0F27AA149219}" srcOrd="2" destOrd="0" presId="urn:microsoft.com/office/officeart/2018/2/layout/IconCircleList"/>
    <dgm:cxn modelId="{960D8CB3-938F-42E6-9B78-A4AAE2DBCE93}" type="presParOf" srcId="{1D88BD6C-4462-499A-9E4E-0F27AA149219}" destId="{8387178F-5706-447D-AE5F-54DCB4134E38}" srcOrd="0" destOrd="0" presId="urn:microsoft.com/office/officeart/2018/2/layout/IconCircleList"/>
    <dgm:cxn modelId="{55A87EC9-EEF2-4076-BE68-5A4E9F95092D}" type="presParOf" srcId="{1D88BD6C-4462-499A-9E4E-0F27AA149219}" destId="{46DB6F3B-1FC5-47A6-96D0-735063552430}" srcOrd="1" destOrd="0" presId="urn:microsoft.com/office/officeart/2018/2/layout/IconCircleList"/>
    <dgm:cxn modelId="{C28B8A43-AD58-4B5E-9F11-D7A6925A7C1D}" type="presParOf" srcId="{1D88BD6C-4462-499A-9E4E-0F27AA149219}" destId="{F349F604-C2C1-42A5-A332-0584E650DF49}" srcOrd="2" destOrd="0" presId="urn:microsoft.com/office/officeart/2018/2/layout/IconCircleList"/>
    <dgm:cxn modelId="{442D99AC-6805-4E92-9885-73AC2F05F871}" type="presParOf" srcId="{1D88BD6C-4462-499A-9E4E-0F27AA149219}" destId="{395E7B93-0A7F-4D5F-BF27-33382DC23FC0}" srcOrd="3" destOrd="0" presId="urn:microsoft.com/office/officeart/2018/2/layout/IconCircleList"/>
    <dgm:cxn modelId="{74861AE8-229D-4520-AAA6-85D6BEB1B056}" type="presParOf" srcId="{E5D2C66C-9529-46F8-A2AF-012353076BE1}" destId="{8B7007C1-B3B1-47FC-8D50-407B75E2CAE0}" srcOrd="3" destOrd="0" presId="urn:microsoft.com/office/officeart/2018/2/layout/IconCircleList"/>
    <dgm:cxn modelId="{E6510430-DB62-4A86-9A55-D12243FD25D1}" type="presParOf" srcId="{E5D2C66C-9529-46F8-A2AF-012353076BE1}" destId="{147D2050-F82F-4485-91B4-CA0AFA4107E1}" srcOrd="4" destOrd="0" presId="urn:microsoft.com/office/officeart/2018/2/layout/IconCircleList"/>
    <dgm:cxn modelId="{C373FE60-F2A9-42D2-BD19-E0D5317C3C58}" type="presParOf" srcId="{147D2050-F82F-4485-91B4-CA0AFA4107E1}" destId="{90B08E77-7C1B-489D-B42E-3D60C96961BA}" srcOrd="0" destOrd="0" presId="urn:microsoft.com/office/officeart/2018/2/layout/IconCircleList"/>
    <dgm:cxn modelId="{2F6F1C36-E33B-4D68-B65E-916FE3696F25}" type="presParOf" srcId="{147D2050-F82F-4485-91B4-CA0AFA4107E1}" destId="{4A1E6110-052C-4B36-A19B-7081CA18A225}" srcOrd="1" destOrd="0" presId="urn:microsoft.com/office/officeart/2018/2/layout/IconCircleList"/>
    <dgm:cxn modelId="{0806CE2A-2CA9-47E0-8583-71D54EFC5BFE}" type="presParOf" srcId="{147D2050-F82F-4485-91B4-CA0AFA4107E1}" destId="{A4EEBE04-AAC9-4EFE-90FE-C446B69C2762}" srcOrd="2" destOrd="0" presId="urn:microsoft.com/office/officeart/2018/2/layout/IconCircleList"/>
    <dgm:cxn modelId="{52609CED-427C-4890-9A72-75B9A9086C37}" type="presParOf" srcId="{147D2050-F82F-4485-91B4-CA0AFA4107E1}" destId="{C113CDD5-7CA8-44B5-996A-22CF9B57C2DA}" srcOrd="3" destOrd="0" presId="urn:microsoft.com/office/officeart/2018/2/layout/IconCircleList"/>
    <dgm:cxn modelId="{DDD53F61-EA6C-44CD-9EA0-8A2533BA57C1}" type="presParOf" srcId="{E5D2C66C-9529-46F8-A2AF-012353076BE1}" destId="{7DD7CC7B-508D-424F-A969-E31A263A2025}" srcOrd="5" destOrd="0" presId="urn:microsoft.com/office/officeart/2018/2/layout/IconCircleList"/>
    <dgm:cxn modelId="{8B10C6C3-4735-470D-8197-A7E1DB615A92}" type="presParOf" srcId="{E5D2C66C-9529-46F8-A2AF-012353076BE1}" destId="{15F79E63-277E-4F83-8931-33AF11DC10A5}" srcOrd="6" destOrd="0" presId="urn:microsoft.com/office/officeart/2018/2/layout/IconCircleList"/>
    <dgm:cxn modelId="{0F034689-4CB3-41FF-86EB-AF142771453E}" type="presParOf" srcId="{15F79E63-277E-4F83-8931-33AF11DC10A5}" destId="{89EB29A2-923C-45E3-869D-72F2F25B5CAA}" srcOrd="0" destOrd="0" presId="urn:microsoft.com/office/officeart/2018/2/layout/IconCircleList"/>
    <dgm:cxn modelId="{8E024494-D217-4AE3-83F1-2D4DC406747F}" type="presParOf" srcId="{15F79E63-277E-4F83-8931-33AF11DC10A5}" destId="{BC56B977-C193-4FB0-A267-DE0C5E32D9C8}" srcOrd="1" destOrd="0" presId="urn:microsoft.com/office/officeart/2018/2/layout/IconCircleList"/>
    <dgm:cxn modelId="{D3EE2D51-D761-4AFC-81AD-E7C369B7FA8A}" type="presParOf" srcId="{15F79E63-277E-4F83-8931-33AF11DC10A5}" destId="{6DCF22A4-194C-4C57-800A-00BF881CA635}" srcOrd="2" destOrd="0" presId="urn:microsoft.com/office/officeart/2018/2/layout/IconCircleList"/>
    <dgm:cxn modelId="{7F57CAA1-4119-48C9-9F78-97E41CA9F33F}" type="presParOf" srcId="{15F79E63-277E-4F83-8931-33AF11DC10A5}" destId="{5BC5FEE5-9616-4471-AA4B-7BEA3CADDB83}" srcOrd="3" destOrd="0" presId="urn:microsoft.com/office/officeart/2018/2/layout/IconCircleList"/>
    <dgm:cxn modelId="{E0080951-56FD-439C-98DC-C051F3ADC5B6}" type="presParOf" srcId="{E5D2C66C-9529-46F8-A2AF-012353076BE1}" destId="{128A23A7-1097-4F4C-A200-6A0C2F1412C5}" srcOrd="7" destOrd="0" presId="urn:microsoft.com/office/officeart/2018/2/layout/IconCircleList"/>
    <dgm:cxn modelId="{451B3AA7-FCA3-4CB3-B373-9A5A26A59D43}" type="presParOf" srcId="{E5D2C66C-9529-46F8-A2AF-012353076BE1}" destId="{4B8CC6CB-F344-4293-82CC-A90CFBF8C48E}" srcOrd="8" destOrd="0" presId="urn:microsoft.com/office/officeart/2018/2/layout/IconCircleList"/>
    <dgm:cxn modelId="{5B18DAEA-0416-4CC7-A887-C9C890E781C3}" type="presParOf" srcId="{4B8CC6CB-F344-4293-82CC-A90CFBF8C48E}" destId="{A63A0251-604A-4A24-B48A-345980C022B1}" srcOrd="0" destOrd="0" presId="urn:microsoft.com/office/officeart/2018/2/layout/IconCircleList"/>
    <dgm:cxn modelId="{7E6BCF24-8E70-4ACC-A786-5BD35071B0B0}" type="presParOf" srcId="{4B8CC6CB-F344-4293-82CC-A90CFBF8C48E}" destId="{BECA6E89-8045-4860-961C-CE1829244081}" srcOrd="1" destOrd="0" presId="urn:microsoft.com/office/officeart/2018/2/layout/IconCircleList"/>
    <dgm:cxn modelId="{D5BAF546-E17D-47D2-AA10-ECD1CF9C58E5}" type="presParOf" srcId="{4B8CC6CB-F344-4293-82CC-A90CFBF8C48E}" destId="{E45244B2-B054-4989-BEE8-6AEED09A3089}" srcOrd="2" destOrd="0" presId="urn:microsoft.com/office/officeart/2018/2/layout/IconCircleList"/>
    <dgm:cxn modelId="{55465B1B-67A2-49D8-83C6-E828E576958B}" type="presParOf" srcId="{4B8CC6CB-F344-4293-82CC-A90CFBF8C48E}" destId="{115A1B12-2C53-439D-A7DB-43D51A6C97F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47919F-A770-4AF0-BBDF-7B110BD94FDA}"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CF527ABC-F1E1-497E-B7A1-2C3DA5DA6ACF}">
      <dgm:prSet custT="1"/>
      <dgm:spPr/>
      <dgm:t>
        <a:bodyPr/>
        <a:lstStyle/>
        <a:p>
          <a:pPr algn="just"/>
          <a:r>
            <a:rPr lang="en-GB" sz="1800">
              <a:latin typeface="Arial" panose="020B0604020202020204" pitchFamily="34" charset="0"/>
              <a:cs typeface="Arial" panose="020B0604020202020204" pitchFamily="34" charset="0"/>
            </a:rPr>
            <a:t>Make connections with schools and vocational programs stronger to ensure a steady flow of talented people.</a:t>
          </a:r>
          <a:endParaRPr lang="en-US" sz="1800">
            <a:latin typeface="Arial" panose="020B0604020202020204" pitchFamily="34" charset="0"/>
            <a:cs typeface="Arial" panose="020B0604020202020204" pitchFamily="34" charset="0"/>
          </a:endParaRPr>
        </a:p>
      </dgm:t>
    </dgm:pt>
    <dgm:pt modelId="{41826E43-D880-4923-AAD3-0635401C535E}" type="parTrans" cxnId="{5170449E-C43A-409F-8AE0-E0693B679DD0}">
      <dgm:prSet/>
      <dgm:spPr/>
      <dgm:t>
        <a:bodyPr/>
        <a:lstStyle/>
        <a:p>
          <a:pPr algn="just"/>
          <a:endParaRPr lang="en-US" sz="1400">
            <a:latin typeface="Arial" panose="020B0604020202020204" pitchFamily="34" charset="0"/>
            <a:cs typeface="Arial" panose="020B0604020202020204" pitchFamily="34" charset="0"/>
          </a:endParaRPr>
        </a:p>
      </dgm:t>
    </dgm:pt>
    <dgm:pt modelId="{90CF9467-7ABB-44AE-B4D1-A10F9194B152}" type="sibTrans" cxnId="{5170449E-C43A-409F-8AE0-E0693B679DD0}">
      <dgm:prSet custT="1"/>
      <dgm:spPr/>
      <dgm:t>
        <a:bodyPr/>
        <a:lstStyle/>
        <a:p>
          <a:pPr algn="just"/>
          <a:endParaRPr lang="en-US" sz="2800">
            <a:latin typeface="Arial" panose="020B0604020202020204" pitchFamily="34" charset="0"/>
            <a:cs typeface="Arial" panose="020B0604020202020204" pitchFamily="34" charset="0"/>
          </a:endParaRPr>
        </a:p>
      </dgm:t>
    </dgm:pt>
    <dgm:pt modelId="{D7531285-6C94-4343-B695-06F8482ADC8C}">
      <dgm:prSet custT="1"/>
      <dgm:spPr/>
      <dgm:t>
        <a:bodyPr/>
        <a:lstStyle/>
        <a:p>
          <a:pPr algn="just"/>
          <a:r>
            <a:rPr lang="en-GB" sz="1800">
              <a:latin typeface="Arial" panose="020B0604020202020204" pitchFamily="34" charset="0"/>
              <a:cs typeface="Arial" panose="020B0604020202020204" pitchFamily="34" charset="0"/>
            </a:rPr>
            <a:t>Create a work environment that encourages work-life balance, mental health services, and initiatives that recognise employees' achievements (Cvenkel, 2021).</a:t>
          </a:r>
          <a:endParaRPr lang="en-US" sz="1800">
            <a:latin typeface="Arial" panose="020B0604020202020204" pitchFamily="34" charset="0"/>
            <a:cs typeface="Arial" panose="020B0604020202020204" pitchFamily="34" charset="0"/>
          </a:endParaRPr>
        </a:p>
      </dgm:t>
    </dgm:pt>
    <dgm:pt modelId="{1741E988-568E-4F5B-A110-938120573130}" type="parTrans" cxnId="{64A9D8CD-1C18-44E5-8A13-124CB826C499}">
      <dgm:prSet/>
      <dgm:spPr/>
      <dgm:t>
        <a:bodyPr/>
        <a:lstStyle/>
        <a:p>
          <a:pPr algn="just"/>
          <a:endParaRPr lang="en-US" sz="1400">
            <a:latin typeface="Arial" panose="020B0604020202020204" pitchFamily="34" charset="0"/>
            <a:cs typeface="Arial" panose="020B0604020202020204" pitchFamily="34" charset="0"/>
          </a:endParaRPr>
        </a:p>
      </dgm:t>
    </dgm:pt>
    <dgm:pt modelId="{BE54D04D-2B2F-4F8C-AE1C-6055652E7381}" type="sibTrans" cxnId="{64A9D8CD-1C18-44E5-8A13-124CB826C499}">
      <dgm:prSet custT="1"/>
      <dgm:spPr/>
      <dgm:t>
        <a:bodyPr/>
        <a:lstStyle/>
        <a:p>
          <a:pPr algn="just"/>
          <a:endParaRPr lang="en-US" sz="2800">
            <a:latin typeface="Arial" panose="020B0604020202020204" pitchFamily="34" charset="0"/>
            <a:cs typeface="Arial" panose="020B0604020202020204" pitchFamily="34" charset="0"/>
          </a:endParaRPr>
        </a:p>
      </dgm:t>
    </dgm:pt>
    <dgm:pt modelId="{FC23AFA2-0B37-457F-8B71-CEE52F0AEFF3}">
      <dgm:prSet custT="1"/>
      <dgm:spPr/>
      <dgm:t>
        <a:bodyPr/>
        <a:lstStyle/>
        <a:p>
          <a:pPr algn="just"/>
          <a:r>
            <a:rPr lang="en-GB" sz="1800">
              <a:latin typeface="Arial" panose="020B0604020202020204" pitchFamily="34" charset="0"/>
              <a:cs typeface="Arial" panose="020B0604020202020204" pitchFamily="34" charset="0"/>
            </a:rPr>
            <a:t>Work with business groups and lawmakers to change immigration and labour laws (Kwok, 2022). </a:t>
          </a:r>
          <a:endParaRPr lang="en-US" sz="1800">
            <a:latin typeface="Arial" panose="020B0604020202020204" pitchFamily="34" charset="0"/>
            <a:cs typeface="Arial" panose="020B0604020202020204" pitchFamily="34" charset="0"/>
          </a:endParaRPr>
        </a:p>
      </dgm:t>
    </dgm:pt>
    <dgm:pt modelId="{81E6757A-5482-47BE-9127-47CE01A358BD}" type="parTrans" cxnId="{AE0084BE-1964-4421-AD6C-8542263C5E76}">
      <dgm:prSet/>
      <dgm:spPr/>
      <dgm:t>
        <a:bodyPr/>
        <a:lstStyle/>
        <a:p>
          <a:pPr algn="just"/>
          <a:endParaRPr lang="en-US" sz="1400">
            <a:latin typeface="Arial" panose="020B0604020202020204" pitchFamily="34" charset="0"/>
            <a:cs typeface="Arial" panose="020B0604020202020204" pitchFamily="34" charset="0"/>
          </a:endParaRPr>
        </a:p>
      </dgm:t>
    </dgm:pt>
    <dgm:pt modelId="{67C36CEB-1C65-4EA4-B4B4-C2540E3C51A4}" type="sibTrans" cxnId="{AE0084BE-1964-4421-AD6C-8542263C5E76}">
      <dgm:prSet custT="1"/>
      <dgm:spPr/>
      <dgm:t>
        <a:bodyPr/>
        <a:lstStyle/>
        <a:p>
          <a:pPr algn="just"/>
          <a:endParaRPr lang="en-US" sz="2800">
            <a:latin typeface="Arial" panose="020B0604020202020204" pitchFamily="34" charset="0"/>
            <a:cs typeface="Arial" panose="020B0604020202020204" pitchFamily="34" charset="0"/>
          </a:endParaRPr>
        </a:p>
      </dgm:t>
    </dgm:pt>
    <dgm:pt modelId="{4453623C-161B-458C-9E78-5C6AF2E33B79}">
      <dgm:prSet custT="1"/>
      <dgm:spPr/>
      <dgm:t>
        <a:bodyPr/>
        <a:lstStyle/>
        <a:p>
          <a:pPr algn="just"/>
          <a:r>
            <a:rPr lang="en-GB" sz="1800">
              <a:latin typeface="Arial" panose="020B0604020202020204" pitchFamily="34" charset="0"/>
              <a:cs typeface="Arial" panose="020B0604020202020204" pitchFamily="34" charset="0"/>
            </a:rPr>
            <a:t>These suggestions may help fill current personnel needs and keep the workforce going in the long run.</a:t>
          </a:r>
          <a:endParaRPr lang="en-US" sz="1800">
            <a:latin typeface="Arial" panose="020B0604020202020204" pitchFamily="34" charset="0"/>
            <a:cs typeface="Arial" panose="020B0604020202020204" pitchFamily="34" charset="0"/>
          </a:endParaRPr>
        </a:p>
      </dgm:t>
    </dgm:pt>
    <dgm:pt modelId="{76FD7B7C-8F4F-4A66-B7E2-3BBCAC1A46E3}" type="parTrans" cxnId="{654336EB-589E-4545-8D7D-5D873E287E67}">
      <dgm:prSet/>
      <dgm:spPr/>
      <dgm:t>
        <a:bodyPr/>
        <a:lstStyle/>
        <a:p>
          <a:pPr algn="just"/>
          <a:endParaRPr lang="en-US" sz="1400">
            <a:latin typeface="Arial" panose="020B0604020202020204" pitchFamily="34" charset="0"/>
            <a:cs typeface="Arial" panose="020B0604020202020204" pitchFamily="34" charset="0"/>
          </a:endParaRPr>
        </a:p>
      </dgm:t>
    </dgm:pt>
    <dgm:pt modelId="{B34CB245-8BEA-4F9C-86B3-526AE5E0CD9A}" type="sibTrans" cxnId="{654336EB-589E-4545-8D7D-5D873E287E67}">
      <dgm:prSet/>
      <dgm:spPr/>
      <dgm:t>
        <a:bodyPr/>
        <a:lstStyle/>
        <a:p>
          <a:pPr algn="just"/>
          <a:endParaRPr lang="en-US" sz="1600">
            <a:latin typeface="Arial" panose="020B0604020202020204" pitchFamily="34" charset="0"/>
            <a:cs typeface="Arial" panose="020B0604020202020204" pitchFamily="34" charset="0"/>
          </a:endParaRPr>
        </a:p>
      </dgm:t>
    </dgm:pt>
    <dgm:pt modelId="{F8A64FAB-01DE-48BD-A380-55A520BAD477}" type="pres">
      <dgm:prSet presAssocID="{4347919F-A770-4AF0-BBDF-7B110BD94FDA}" presName="outerComposite" presStyleCnt="0">
        <dgm:presLayoutVars>
          <dgm:chMax val="5"/>
          <dgm:dir/>
          <dgm:resizeHandles val="exact"/>
        </dgm:presLayoutVars>
      </dgm:prSet>
      <dgm:spPr/>
    </dgm:pt>
    <dgm:pt modelId="{A51ABA40-A77A-4401-AC01-FF8751C2C7A1}" type="pres">
      <dgm:prSet presAssocID="{4347919F-A770-4AF0-BBDF-7B110BD94FDA}" presName="dummyMaxCanvas" presStyleCnt="0">
        <dgm:presLayoutVars/>
      </dgm:prSet>
      <dgm:spPr/>
    </dgm:pt>
    <dgm:pt modelId="{0D99CEDD-D2E9-4CFD-92C2-BEB9BA390691}" type="pres">
      <dgm:prSet presAssocID="{4347919F-A770-4AF0-BBDF-7B110BD94FDA}" presName="FourNodes_1" presStyleLbl="node1" presStyleIdx="0" presStyleCnt="4">
        <dgm:presLayoutVars>
          <dgm:bulletEnabled val="1"/>
        </dgm:presLayoutVars>
      </dgm:prSet>
      <dgm:spPr/>
    </dgm:pt>
    <dgm:pt modelId="{D5A9B386-CCB9-4C9D-9F82-D559731C8252}" type="pres">
      <dgm:prSet presAssocID="{4347919F-A770-4AF0-BBDF-7B110BD94FDA}" presName="FourNodes_2" presStyleLbl="node1" presStyleIdx="1" presStyleCnt="4">
        <dgm:presLayoutVars>
          <dgm:bulletEnabled val="1"/>
        </dgm:presLayoutVars>
      </dgm:prSet>
      <dgm:spPr/>
    </dgm:pt>
    <dgm:pt modelId="{4E8F4DDE-2BC0-4DEC-AA7F-3D94F35BEF6F}" type="pres">
      <dgm:prSet presAssocID="{4347919F-A770-4AF0-BBDF-7B110BD94FDA}" presName="FourNodes_3" presStyleLbl="node1" presStyleIdx="2" presStyleCnt="4">
        <dgm:presLayoutVars>
          <dgm:bulletEnabled val="1"/>
        </dgm:presLayoutVars>
      </dgm:prSet>
      <dgm:spPr/>
    </dgm:pt>
    <dgm:pt modelId="{4AD7D3D9-87B0-4E5C-88DE-BB8861F82A15}" type="pres">
      <dgm:prSet presAssocID="{4347919F-A770-4AF0-BBDF-7B110BD94FDA}" presName="FourNodes_4" presStyleLbl="node1" presStyleIdx="3" presStyleCnt="4">
        <dgm:presLayoutVars>
          <dgm:bulletEnabled val="1"/>
        </dgm:presLayoutVars>
      </dgm:prSet>
      <dgm:spPr/>
    </dgm:pt>
    <dgm:pt modelId="{9507CB64-6A40-4283-B2A7-B7B553D68E6F}" type="pres">
      <dgm:prSet presAssocID="{4347919F-A770-4AF0-BBDF-7B110BD94FDA}" presName="FourConn_1-2" presStyleLbl="fgAccFollowNode1" presStyleIdx="0" presStyleCnt="3">
        <dgm:presLayoutVars>
          <dgm:bulletEnabled val="1"/>
        </dgm:presLayoutVars>
      </dgm:prSet>
      <dgm:spPr/>
    </dgm:pt>
    <dgm:pt modelId="{881B90A6-8E75-49AE-9076-6AC3F697382F}" type="pres">
      <dgm:prSet presAssocID="{4347919F-A770-4AF0-BBDF-7B110BD94FDA}" presName="FourConn_2-3" presStyleLbl="fgAccFollowNode1" presStyleIdx="1" presStyleCnt="3">
        <dgm:presLayoutVars>
          <dgm:bulletEnabled val="1"/>
        </dgm:presLayoutVars>
      </dgm:prSet>
      <dgm:spPr/>
    </dgm:pt>
    <dgm:pt modelId="{064AADA9-64C7-4E81-98C1-C60A370EE55E}" type="pres">
      <dgm:prSet presAssocID="{4347919F-A770-4AF0-BBDF-7B110BD94FDA}" presName="FourConn_3-4" presStyleLbl="fgAccFollowNode1" presStyleIdx="2" presStyleCnt="3">
        <dgm:presLayoutVars>
          <dgm:bulletEnabled val="1"/>
        </dgm:presLayoutVars>
      </dgm:prSet>
      <dgm:spPr/>
    </dgm:pt>
    <dgm:pt modelId="{F7691DF0-A9B5-4D11-A960-87807CDEC54C}" type="pres">
      <dgm:prSet presAssocID="{4347919F-A770-4AF0-BBDF-7B110BD94FDA}" presName="FourNodes_1_text" presStyleLbl="node1" presStyleIdx="3" presStyleCnt="4">
        <dgm:presLayoutVars>
          <dgm:bulletEnabled val="1"/>
        </dgm:presLayoutVars>
      </dgm:prSet>
      <dgm:spPr/>
    </dgm:pt>
    <dgm:pt modelId="{8D18DE68-E4D1-42F5-8F7D-A6DD73F2971E}" type="pres">
      <dgm:prSet presAssocID="{4347919F-A770-4AF0-BBDF-7B110BD94FDA}" presName="FourNodes_2_text" presStyleLbl="node1" presStyleIdx="3" presStyleCnt="4">
        <dgm:presLayoutVars>
          <dgm:bulletEnabled val="1"/>
        </dgm:presLayoutVars>
      </dgm:prSet>
      <dgm:spPr/>
    </dgm:pt>
    <dgm:pt modelId="{17D9333A-AEAA-426B-8A96-8F7DC76C766C}" type="pres">
      <dgm:prSet presAssocID="{4347919F-A770-4AF0-BBDF-7B110BD94FDA}" presName="FourNodes_3_text" presStyleLbl="node1" presStyleIdx="3" presStyleCnt="4">
        <dgm:presLayoutVars>
          <dgm:bulletEnabled val="1"/>
        </dgm:presLayoutVars>
      </dgm:prSet>
      <dgm:spPr/>
    </dgm:pt>
    <dgm:pt modelId="{13DF8CA4-DDAC-4BCF-886A-F9B19BC38377}" type="pres">
      <dgm:prSet presAssocID="{4347919F-A770-4AF0-BBDF-7B110BD94FDA}" presName="FourNodes_4_text" presStyleLbl="node1" presStyleIdx="3" presStyleCnt="4">
        <dgm:presLayoutVars>
          <dgm:bulletEnabled val="1"/>
        </dgm:presLayoutVars>
      </dgm:prSet>
      <dgm:spPr/>
    </dgm:pt>
  </dgm:ptLst>
  <dgm:cxnLst>
    <dgm:cxn modelId="{4264C71F-AEBB-49AB-A0BA-BCE7680AA453}" type="presOf" srcId="{CF527ABC-F1E1-497E-B7A1-2C3DA5DA6ACF}" destId="{0D99CEDD-D2E9-4CFD-92C2-BEB9BA390691}" srcOrd="0" destOrd="0" presId="urn:microsoft.com/office/officeart/2005/8/layout/vProcess5"/>
    <dgm:cxn modelId="{B0777829-EAD2-4F8B-A248-EBAD4C5C07A4}" type="presOf" srcId="{4453623C-161B-458C-9E78-5C6AF2E33B79}" destId="{13DF8CA4-DDAC-4BCF-886A-F9B19BC38377}" srcOrd="1" destOrd="0" presId="urn:microsoft.com/office/officeart/2005/8/layout/vProcess5"/>
    <dgm:cxn modelId="{77F67D39-E2F6-4D93-BC9E-E469711ED7D4}" type="presOf" srcId="{FC23AFA2-0B37-457F-8B71-CEE52F0AEFF3}" destId="{4E8F4DDE-2BC0-4DEC-AA7F-3D94F35BEF6F}" srcOrd="0" destOrd="0" presId="urn:microsoft.com/office/officeart/2005/8/layout/vProcess5"/>
    <dgm:cxn modelId="{CEA1145C-875F-4E4D-8281-0E52B92BF30A}" type="presOf" srcId="{4453623C-161B-458C-9E78-5C6AF2E33B79}" destId="{4AD7D3D9-87B0-4E5C-88DE-BB8861F82A15}" srcOrd="0" destOrd="0" presId="urn:microsoft.com/office/officeart/2005/8/layout/vProcess5"/>
    <dgm:cxn modelId="{21D54A98-3E50-4DCD-829A-F426AF9E2A0D}" type="presOf" srcId="{D7531285-6C94-4343-B695-06F8482ADC8C}" destId="{D5A9B386-CCB9-4C9D-9F82-D559731C8252}" srcOrd="0" destOrd="0" presId="urn:microsoft.com/office/officeart/2005/8/layout/vProcess5"/>
    <dgm:cxn modelId="{5170449E-C43A-409F-8AE0-E0693B679DD0}" srcId="{4347919F-A770-4AF0-BBDF-7B110BD94FDA}" destId="{CF527ABC-F1E1-497E-B7A1-2C3DA5DA6ACF}" srcOrd="0" destOrd="0" parTransId="{41826E43-D880-4923-AAD3-0635401C535E}" sibTransId="{90CF9467-7ABB-44AE-B4D1-A10F9194B152}"/>
    <dgm:cxn modelId="{407BC3A7-BEA6-4C8A-95D6-7ACD3E13132E}" type="presOf" srcId="{67C36CEB-1C65-4EA4-B4B4-C2540E3C51A4}" destId="{064AADA9-64C7-4E81-98C1-C60A370EE55E}" srcOrd="0" destOrd="0" presId="urn:microsoft.com/office/officeart/2005/8/layout/vProcess5"/>
    <dgm:cxn modelId="{180DF9B7-0D30-4B58-9CC1-5FEEAAD0B11C}" type="presOf" srcId="{4347919F-A770-4AF0-BBDF-7B110BD94FDA}" destId="{F8A64FAB-01DE-48BD-A380-55A520BAD477}" srcOrd="0" destOrd="0" presId="urn:microsoft.com/office/officeart/2005/8/layout/vProcess5"/>
    <dgm:cxn modelId="{AE0084BE-1964-4421-AD6C-8542263C5E76}" srcId="{4347919F-A770-4AF0-BBDF-7B110BD94FDA}" destId="{FC23AFA2-0B37-457F-8B71-CEE52F0AEFF3}" srcOrd="2" destOrd="0" parTransId="{81E6757A-5482-47BE-9127-47CE01A358BD}" sibTransId="{67C36CEB-1C65-4EA4-B4B4-C2540E3C51A4}"/>
    <dgm:cxn modelId="{64A9D8CD-1C18-44E5-8A13-124CB826C499}" srcId="{4347919F-A770-4AF0-BBDF-7B110BD94FDA}" destId="{D7531285-6C94-4343-B695-06F8482ADC8C}" srcOrd="1" destOrd="0" parTransId="{1741E988-568E-4F5B-A110-938120573130}" sibTransId="{BE54D04D-2B2F-4F8C-AE1C-6055652E7381}"/>
    <dgm:cxn modelId="{6E153CD1-B9FC-4927-B430-438DC8CBA02E}" type="presOf" srcId="{90CF9467-7ABB-44AE-B4D1-A10F9194B152}" destId="{9507CB64-6A40-4283-B2A7-B7B553D68E6F}" srcOrd="0" destOrd="0" presId="urn:microsoft.com/office/officeart/2005/8/layout/vProcess5"/>
    <dgm:cxn modelId="{EEAF5ADB-99E7-4142-8A02-1E8579E59D8A}" type="presOf" srcId="{BE54D04D-2B2F-4F8C-AE1C-6055652E7381}" destId="{881B90A6-8E75-49AE-9076-6AC3F697382F}" srcOrd="0" destOrd="0" presId="urn:microsoft.com/office/officeart/2005/8/layout/vProcess5"/>
    <dgm:cxn modelId="{654336EB-589E-4545-8D7D-5D873E287E67}" srcId="{4347919F-A770-4AF0-BBDF-7B110BD94FDA}" destId="{4453623C-161B-458C-9E78-5C6AF2E33B79}" srcOrd="3" destOrd="0" parTransId="{76FD7B7C-8F4F-4A66-B7E2-3BBCAC1A46E3}" sibTransId="{B34CB245-8BEA-4F9C-86B3-526AE5E0CD9A}"/>
    <dgm:cxn modelId="{FE485AF9-404A-4F6C-8C91-41B82C920986}" type="presOf" srcId="{CF527ABC-F1E1-497E-B7A1-2C3DA5DA6ACF}" destId="{F7691DF0-A9B5-4D11-A960-87807CDEC54C}" srcOrd="1" destOrd="0" presId="urn:microsoft.com/office/officeart/2005/8/layout/vProcess5"/>
    <dgm:cxn modelId="{270C52FB-B8A7-4D30-B4CA-D2C71A9BF294}" type="presOf" srcId="{D7531285-6C94-4343-B695-06F8482ADC8C}" destId="{8D18DE68-E4D1-42F5-8F7D-A6DD73F2971E}" srcOrd="1" destOrd="0" presId="urn:microsoft.com/office/officeart/2005/8/layout/vProcess5"/>
    <dgm:cxn modelId="{B03357FB-C82C-46D4-9DC1-6FBB03BBA0F5}" type="presOf" srcId="{FC23AFA2-0B37-457F-8B71-CEE52F0AEFF3}" destId="{17D9333A-AEAA-426B-8A96-8F7DC76C766C}" srcOrd="1" destOrd="0" presId="urn:microsoft.com/office/officeart/2005/8/layout/vProcess5"/>
    <dgm:cxn modelId="{8911CA9E-A3D9-4085-8900-E7A49570809E}" type="presParOf" srcId="{F8A64FAB-01DE-48BD-A380-55A520BAD477}" destId="{A51ABA40-A77A-4401-AC01-FF8751C2C7A1}" srcOrd="0" destOrd="0" presId="urn:microsoft.com/office/officeart/2005/8/layout/vProcess5"/>
    <dgm:cxn modelId="{1A958D14-C1A3-4AA8-83DE-28A781052DD8}" type="presParOf" srcId="{F8A64FAB-01DE-48BD-A380-55A520BAD477}" destId="{0D99CEDD-D2E9-4CFD-92C2-BEB9BA390691}" srcOrd="1" destOrd="0" presId="urn:microsoft.com/office/officeart/2005/8/layout/vProcess5"/>
    <dgm:cxn modelId="{8A283C69-F2DD-4E4B-BEA8-A511DF009D21}" type="presParOf" srcId="{F8A64FAB-01DE-48BD-A380-55A520BAD477}" destId="{D5A9B386-CCB9-4C9D-9F82-D559731C8252}" srcOrd="2" destOrd="0" presId="urn:microsoft.com/office/officeart/2005/8/layout/vProcess5"/>
    <dgm:cxn modelId="{41B210DE-FA8E-45D0-8B00-8485C1ACE07A}" type="presParOf" srcId="{F8A64FAB-01DE-48BD-A380-55A520BAD477}" destId="{4E8F4DDE-2BC0-4DEC-AA7F-3D94F35BEF6F}" srcOrd="3" destOrd="0" presId="urn:microsoft.com/office/officeart/2005/8/layout/vProcess5"/>
    <dgm:cxn modelId="{3699C3BA-5D74-461E-851E-1E9C7E7C86E7}" type="presParOf" srcId="{F8A64FAB-01DE-48BD-A380-55A520BAD477}" destId="{4AD7D3D9-87B0-4E5C-88DE-BB8861F82A15}" srcOrd="4" destOrd="0" presId="urn:microsoft.com/office/officeart/2005/8/layout/vProcess5"/>
    <dgm:cxn modelId="{46858549-0679-4CA0-A895-0C1AF82D3629}" type="presParOf" srcId="{F8A64FAB-01DE-48BD-A380-55A520BAD477}" destId="{9507CB64-6A40-4283-B2A7-B7B553D68E6F}" srcOrd="5" destOrd="0" presId="urn:microsoft.com/office/officeart/2005/8/layout/vProcess5"/>
    <dgm:cxn modelId="{CDEA3DEE-21DA-41B4-BF83-0E8D9265D1F6}" type="presParOf" srcId="{F8A64FAB-01DE-48BD-A380-55A520BAD477}" destId="{881B90A6-8E75-49AE-9076-6AC3F697382F}" srcOrd="6" destOrd="0" presId="urn:microsoft.com/office/officeart/2005/8/layout/vProcess5"/>
    <dgm:cxn modelId="{57379BEC-0908-4D46-8C3B-16B44FB3A470}" type="presParOf" srcId="{F8A64FAB-01DE-48BD-A380-55A520BAD477}" destId="{064AADA9-64C7-4E81-98C1-C60A370EE55E}" srcOrd="7" destOrd="0" presId="urn:microsoft.com/office/officeart/2005/8/layout/vProcess5"/>
    <dgm:cxn modelId="{39DBBDA7-AB16-4E64-8C0A-1AAF140FE172}" type="presParOf" srcId="{F8A64FAB-01DE-48BD-A380-55A520BAD477}" destId="{F7691DF0-A9B5-4D11-A960-87807CDEC54C}" srcOrd="8" destOrd="0" presId="urn:microsoft.com/office/officeart/2005/8/layout/vProcess5"/>
    <dgm:cxn modelId="{206B8912-600B-4DF2-BF84-61D3C1155A38}" type="presParOf" srcId="{F8A64FAB-01DE-48BD-A380-55A520BAD477}" destId="{8D18DE68-E4D1-42F5-8F7D-A6DD73F2971E}" srcOrd="9" destOrd="0" presId="urn:microsoft.com/office/officeart/2005/8/layout/vProcess5"/>
    <dgm:cxn modelId="{2312DA2B-52C6-4750-86FD-94E996B69E10}" type="presParOf" srcId="{F8A64FAB-01DE-48BD-A380-55A520BAD477}" destId="{17D9333A-AEAA-426B-8A96-8F7DC76C766C}" srcOrd="10" destOrd="0" presId="urn:microsoft.com/office/officeart/2005/8/layout/vProcess5"/>
    <dgm:cxn modelId="{7BFF3430-957D-41B8-A744-B9D09EDC55CE}" type="presParOf" srcId="{F8A64FAB-01DE-48BD-A380-55A520BAD477}" destId="{13DF8CA4-DDAC-4BCF-886A-F9B19BC3837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9618AF-404A-4273-8BDF-5D48D619DBBD}">
      <dsp:nvSpPr>
        <dsp:cNvPr id="0" name=""/>
        <dsp:cNvSpPr/>
      </dsp:nvSpPr>
      <dsp:spPr>
        <a:xfrm>
          <a:off x="6104" y="451966"/>
          <a:ext cx="1908122" cy="228974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8480" tIns="0" rIns="188480" bIns="330200" numCol="1" spcCol="1270" anchor="t" anchorCtr="0">
          <a:noAutofit/>
        </a:bodyPr>
        <a:lstStyle/>
        <a:p>
          <a:pPr marL="0" lvl="0" indent="0" algn="l"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Between July and September 2024, the UK's hotel and food services industries had 98,000 open jobs, which is 5,000 more than before the pandemic (The Caterer, 2021).</a:t>
          </a:r>
          <a:endParaRPr lang="en-US" sz="1100" kern="1200">
            <a:latin typeface="Arial" panose="020B0604020202020204" pitchFamily="34" charset="0"/>
            <a:cs typeface="Arial" panose="020B0604020202020204" pitchFamily="34" charset="0"/>
          </a:endParaRPr>
        </a:p>
      </dsp:txBody>
      <dsp:txXfrm>
        <a:off x="6104" y="1367865"/>
        <a:ext cx="1908122" cy="1373848"/>
      </dsp:txXfrm>
    </dsp:sp>
    <dsp:sp modelId="{871F76BA-D7FF-4D41-8011-E1AA83C9966F}">
      <dsp:nvSpPr>
        <dsp:cNvPr id="0" name=""/>
        <dsp:cNvSpPr/>
      </dsp:nvSpPr>
      <dsp:spPr>
        <a:xfrm>
          <a:off x="6104" y="451966"/>
          <a:ext cx="1908122" cy="9158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8480" tIns="165100" rIns="188480" bIns="165100" numCol="1" spcCol="1270" anchor="ctr"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01</a:t>
          </a:r>
        </a:p>
      </dsp:txBody>
      <dsp:txXfrm>
        <a:off x="6104" y="451966"/>
        <a:ext cx="1908122" cy="915898"/>
      </dsp:txXfrm>
    </dsp:sp>
    <dsp:sp modelId="{B8EF1575-DE8E-42E3-A933-442F4867C914}">
      <dsp:nvSpPr>
        <dsp:cNvPr id="0" name=""/>
        <dsp:cNvSpPr/>
      </dsp:nvSpPr>
      <dsp:spPr>
        <a:xfrm>
          <a:off x="2066876" y="451966"/>
          <a:ext cx="1908122" cy="228974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8480" tIns="0" rIns="188480" bIns="330200" numCol="1" spcCol="1270" anchor="t" anchorCtr="0">
          <a:noAutofit/>
        </a:bodyPr>
        <a:lstStyle/>
        <a:p>
          <a:pPr marL="0" lvl="0" indent="0" algn="l"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High turnover rates, with yearly hospitality turnover topping 70%, are ascribed to low salaries, irregular hours, and seasonal changes (Dogru et al., 2023).</a:t>
          </a:r>
          <a:endParaRPr lang="en-US" sz="1100" kern="1200">
            <a:latin typeface="Arial" panose="020B0604020202020204" pitchFamily="34" charset="0"/>
            <a:cs typeface="Arial" panose="020B0604020202020204" pitchFamily="34" charset="0"/>
          </a:endParaRPr>
        </a:p>
      </dsp:txBody>
      <dsp:txXfrm>
        <a:off x="2066876" y="1367865"/>
        <a:ext cx="1908122" cy="1373848"/>
      </dsp:txXfrm>
    </dsp:sp>
    <dsp:sp modelId="{5BC546EA-8D3E-4E88-B548-FB586D162489}">
      <dsp:nvSpPr>
        <dsp:cNvPr id="0" name=""/>
        <dsp:cNvSpPr/>
      </dsp:nvSpPr>
      <dsp:spPr>
        <a:xfrm>
          <a:off x="2066876" y="451966"/>
          <a:ext cx="1908122" cy="9158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8480" tIns="165100" rIns="188480" bIns="165100" numCol="1" spcCol="1270" anchor="ctr"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02</a:t>
          </a:r>
        </a:p>
      </dsp:txBody>
      <dsp:txXfrm>
        <a:off x="2066876" y="451966"/>
        <a:ext cx="1908122" cy="915898"/>
      </dsp:txXfrm>
    </dsp:sp>
    <dsp:sp modelId="{EA68BCAB-8EC1-42F0-9A18-D4149C6857E6}">
      <dsp:nvSpPr>
        <dsp:cNvPr id="0" name=""/>
        <dsp:cNvSpPr/>
      </dsp:nvSpPr>
      <dsp:spPr>
        <a:xfrm>
          <a:off x="4127649" y="451966"/>
          <a:ext cx="1908122" cy="228974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8480" tIns="0" rIns="188480" bIns="330200" numCol="1" spcCol="1270" anchor="t" anchorCtr="0">
          <a:noAutofit/>
        </a:bodyPr>
        <a:lstStyle/>
        <a:p>
          <a:pPr marL="0" lvl="0" indent="0" algn="l"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Global chains like Whitbread, which has more than 785 Premier Inn hotels with 72,000 rooms, are at risk of having gaps in their labour force (BBC News, 2024).</a:t>
          </a:r>
          <a:endParaRPr lang="en-US" sz="1100" kern="1200">
            <a:latin typeface="Arial" panose="020B0604020202020204" pitchFamily="34" charset="0"/>
            <a:cs typeface="Arial" panose="020B0604020202020204" pitchFamily="34" charset="0"/>
          </a:endParaRPr>
        </a:p>
      </dsp:txBody>
      <dsp:txXfrm>
        <a:off x="4127649" y="1367865"/>
        <a:ext cx="1908122" cy="1373848"/>
      </dsp:txXfrm>
    </dsp:sp>
    <dsp:sp modelId="{14CDFBE7-1AFC-4A49-911F-34C59BFF2F67}">
      <dsp:nvSpPr>
        <dsp:cNvPr id="0" name=""/>
        <dsp:cNvSpPr/>
      </dsp:nvSpPr>
      <dsp:spPr>
        <a:xfrm>
          <a:off x="4127649" y="451966"/>
          <a:ext cx="1908122" cy="9158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8480" tIns="165100" rIns="188480" bIns="165100" numCol="1" spcCol="1270" anchor="ctr"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03</a:t>
          </a:r>
        </a:p>
      </dsp:txBody>
      <dsp:txXfrm>
        <a:off x="4127649" y="451966"/>
        <a:ext cx="1908122" cy="915898"/>
      </dsp:txXfrm>
    </dsp:sp>
    <dsp:sp modelId="{98BC9714-4285-490C-A1A5-BB12D1E187B2}">
      <dsp:nvSpPr>
        <dsp:cNvPr id="0" name=""/>
        <dsp:cNvSpPr/>
      </dsp:nvSpPr>
      <dsp:spPr>
        <a:xfrm>
          <a:off x="6188421" y="451966"/>
          <a:ext cx="1908122" cy="228974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8480" tIns="0" rIns="188480" bIns="330200" numCol="1" spcCol="1270" anchor="t" anchorCtr="0">
          <a:noAutofit/>
        </a:bodyPr>
        <a:lstStyle/>
        <a:p>
          <a:pPr marL="0" lvl="0" indent="0" algn="l"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After the pandemic, filling open positions is important to keep rooms clean, prevent service delays, and satisfy guest expectations.</a:t>
          </a:r>
          <a:endParaRPr lang="en-US" sz="1100" kern="1200">
            <a:latin typeface="Arial" panose="020B0604020202020204" pitchFamily="34" charset="0"/>
            <a:cs typeface="Arial" panose="020B0604020202020204" pitchFamily="34" charset="0"/>
          </a:endParaRPr>
        </a:p>
      </dsp:txBody>
      <dsp:txXfrm>
        <a:off x="6188421" y="1367865"/>
        <a:ext cx="1908122" cy="1373848"/>
      </dsp:txXfrm>
    </dsp:sp>
    <dsp:sp modelId="{ECD7A1EF-A55E-4754-A426-9BC7CE70DBDE}">
      <dsp:nvSpPr>
        <dsp:cNvPr id="0" name=""/>
        <dsp:cNvSpPr/>
      </dsp:nvSpPr>
      <dsp:spPr>
        <a:xfrm>
          <a:off x="6188421" y="451966"/>
          <a:ext cx="1908122" cy="9158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8480" tIns="165100" rIns="188480" bIns="165100" numCol="1" spcCol="1270" anchor="ctr"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04</a:t>
          </a:r>
        </a:p>
      </dsp:txBody>
      <dsp:txXfrm>
        <a:off x="6188421" y="451966"/>
        <a:ext cx="1908122" cy="915898"/>
      </dsp:txXfrm>
    </dsp:sp>
    <dsp:sp modelId="{A24BF571-69FA-4F94-9934-C0A830C2E394}">
      <dsp:nvSpPr>
        <dsp:cNvPr id="0" name=""/>
        <dsp:cNvSpPr/>
      </dsp:nvSpPr>
      <dsp:spPr>
        <a:xfrm>
          <a:off x="8249194" y="451966"/>
          <a:ext cx="1908122" cy="228974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8480" tIns="0" rIns="188480" bIns="330200" numCol="1" spcCol="1270" anchor="t" anchorCtr="0">
          <a:noAutofit/>
        </a:bodyPr>
        <a:lstStyle/>
        <a:p>
          <a:pPr marL="0" lvl="0" indent="0" algn="l"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It is important to deal with these problems via focused hiring, retention methods, and the use of technology.</a:t>
          </a:r>
          <a:endParaRPr lang="en-US" sz="1100" kern="1200">
            <a:latin typeface="Arial" panose="020B0604020202020204" pitchFamily="34" charset="0"/>
            <a:cs typeface="Arial" panose="020B0604020202020204" pitchFamily="34" charset="0"/>
          </a:endParaRPr>
        </a:p>
      </dsp:txBody>
      <dsp:txXfrm>
        <a:off x="8249194" y="1367865"/>
        <a:ext cx="1908122" cy="1373848"/>
      </dsp:txXfrm>
    </dsp:sp>
    <dsp:sp modelId="{1B97A2BA-E9D7-486F-ACA6-86324657669F}">
      <dsp:nvSpPr>
        <dsp:cNvPr id="0" name=""/>
        <dsp:cNvSpPr/>
      </dsp:nvSpPr>
      <dsp:spPr>
        <a:xfrm>
          <a:off x="8249194" y="451966"/>
          <a:ext cx="1908122" cy="9158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88480" tIns="165100" rIns="188480" bIns="165100" numCol="1" spcCol="1270" anchor="ctr"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05</a:t>
          </a:r>
        </a:p>
      </dsp:txBody>
      <dsp:txXfrm>
        <a:off x="8249194" y="451966"/>
        <a:ext cx="1908122" cy="9158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48E73-A2B5-4CD8-8E1C-991E653731FC}">
      <dsp:nvSpPr>
        <dsp:cNvPr id="0" name=""/>
        <dsp:cNvSpPr/>
      </dsp:nvSpPr>
      <dsp:spPr>
        <a:xfrm>
          <a:off x="0" y="171368"/>
          <a:ext cx="10515600" cy="397800"/>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Political Factors: </a:t>
          </a:r>
          <a:endParaRPr lang="en-US" sz="1700" kern="1200" dirty="0">
            <a:latin typeface="Arial" panose="020B0604020202020204" pitchFamily="34" charset="0"/>
            <a:cs typeface="Arial" panose="020B0604020202020204" pitchFamily="34" charset="0"/>
          </a:endParaRPr>
        </a:p>
      </dsp:txBody>
      <dsp:txXfrm>
        <a:off x="19419" y="190787"/>
        <a:ext cx="10476762" cy="358962"/>
      </dsp:txXfrm>
    </dsp:sp>
    <dsp:sp modelId="{98EAEC88-F6AC-498C-B46A-004D19EA626E}">
      <dsp:nvSpPr>
        <dsp:cNvPr id="0" name=""/>
        <dsp:cNvSpPr/>
      </dsp:nvSpPr>
      <dsp:spPr>
        <a:xfrm>
          <a:off x="0" y="569169"/>
          <a:ext cx="10515600" cy="1020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1590" rIns="120904" bIns="21590" numCol="1" spcCol="1270" anchor="t" anchorCtr="0">
          <a:noAutofit/>
        </a:bodyPr>
        <a:lstStyle/>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The government's rules on pay, immigration, and unemployment benefits determine how many workers are available.</a:t>
          </a:r>
          <a:endParaRPr lang="en-US" sz="1300" kern="1200">
            <a:latin typeface="Arial" panose="020B0604020202020204" pitchFamily="34" charset="0"/>
            <a:cs typeface="Arial" panose="020B0604020202020204" pitchFamily="34" charset="0"/>
          </a:endParaRPr>
        </a:p>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Strict visa rules make it harder for foreign workers to get jobs, which makes the labour crisis worse(Cheadle, 2025).</a:t>
          </a:r>
          <a:endParaRPr lang="en-US" sz="1300" kern="1200">
            <a:latin typeface="Arial" panose="020B0604020202020204" pitchFamily="34" charset="0"/>
            <a:cs typeface="Arial" panose="020B0604020202020204" pitchFamily="34" charset="0"/>
          </a:endParaRPr>
        </a:p>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Higher unemployment benefits during and after the COVID-19 outbreak make it less important to go back to low-paying positions in the hotel industry(Powell, Francis-Devine and Foley, 2022).</a:t>
          </a:r>
          <a:endParaRPr lang="en-US" sz="1300" kern="1200">
            <a:latin typeface="Arial" panose="020B0604020202020204" pitchFamily="34" charset="0"/>
            <a:cs typeface="Arial" panose="020B0604020202020204" pitchFamily="34" charset="0"/>
          </a:endParaRPr>
        </a:p>
        <a:p>
          <a:pPr marL="114300" lvl="1" indent="-114300" algn="just" defTabSz="577850">
            <a:lnSpc>
              <a:spcPct val="90000"/>
            </a:lnSpc>
            <a:spcBef>
              <a:spcPct val="0"/>
            </a:spcBef>
            <a:spcAft>
              <a:spcPct val="20000"/>
            </a:spcAft>
            <a:buChar char="•"/>
          </a:pPr>
          <a:r>
            <a:rPr lang="en-GB" sz="1300" kern="1200" dirty="0">
              <a:latin typeface="Arial" panose="020B0604020202020204" pitchFamily="34" charset="0"/>
              <a:cs typeface="Arial" panose="020B0604020202020204" pitchFamily="34" charset="0"/>
            </a:rPr>
            <a:t>Laws about the minimum wage and working hours raise expenses for hotels, which makes it harder for smaller hotels to hire staff.</a:t>
          </a:r>
          <a:endParaRPr lang="en-US" sz="1300" kern="1200" dirty="0">
            <a:latin typeface="Arial" panose="020B0604020202020204" pitchFamily="34" charset="0"/>
            <a:cs typeface="Arial" panose="020B0604020202020204" pitchFamily="34" charset="0"/>
          </a:endParaRPr>
        </a:p>
      </dsp:txBody>
      <dsp:txXfrm>
        <a:off x="0" y="569169"/>
        <a:ext cx="10515600" cy="1020510"/>
      </dsp:txXfrm>
    </dsp:sp>
    <dsp:sp modelId="{D9920850-34E3-4109-855E-76872BEF6689}">
      <dsp:nvSpPr>
        <dsp:cNvPr id="0" name=""/>
        <dsp:cNvSpPr/>
      </dsp:nvSpPr>
      <dsp:spPr>
        <a:xfrm>
          <a:off x="0" y="1589679"/>
          <a:ext cx="10515600" cy="397800"/>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Economic Factors:</a:t>
          </a:r>
          <a:endParaRPr lang="en-US" sz="1700" kern="1200">
            <a:latin typeface="Arial" panose="020B0604020202020204" pitchFamily="34" charset="0"/>
            <a:cs typeface="Arial" panose="020B0604020202020204" pitchFamily="34" charset="0"/>
          </a:endParaRPr>
        </a:p>
      </dsp:txBody>
      <dsp:txXfrm>
        <a:off x="19419" y="1609098"/>
        <a:ext cx="10476762" cy="358962"/>
      </dsp:txXfrm>
    </dsp:sp>
    <dsp:sp modelId="{1E2293EB-3563-4FD7-A54B-89CFE46F55E9}">
      <dsp:nvSpPr>
        <dsp:cNvPr id="0" name=""/>
        <dsp:cNvSpPr/>
      </dsp:nvSpPr>
      <dsp:spPr>
        <a:xfrm>
          <a:off x="0" y="1987479"/>
          <a:ext cx="10515600" cy="809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1590" rIns="120904" bIns="21590" numCol="1" spcCol="1270" anchor="t" anchorCtr="0">
          <a:noAutofit/>
        </a:bodyPr>
        <a:lstStyle/>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Hotels have to boost pay because of high inflation and the rising cost of living, yet the industry's profit margins are still low.</a:t>
          </a:r>
          <a:endParaRPr lang="en-US" sz="1300" kern="1200">
            <a:latin typeface="Arial" panose="020B0604020202020204" pitchFamily="34" charset="0"/>
            <a:cs typeface="Arial" panose="020B0604020202020204" pitchFamily="34" charset="0"/>
          </a:endParaRPr>
        </a:p>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Average hourly pay are still lower than those in retail and other service industries, which makes hospitality jobs less appealing (GOV, n.d.).</a:t>
          </a:r>
          <a:endParaRPr lang="en-US" sz="1300" kern="1200">
            <a:latin typeface="Arial" panose="020B0604020202020204" pitchFamily="34" charset="0"/>
            <a:cs typeface="Arial" panose="020B0604020202020204" pitchFamily="34" charset="0"/>
          </a:endParaRPr>
        </a:p>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Some properties have to cut workers or automate operations because of rising labour expenses, which hurts the quality of service.</a:t>
          </a:r>
          <a:endParaRPr lang="en-US" sz="1300" kern="1200">
            <a:latin typeface="Arial" panose="020B0604020202020204" pitchFamily="34" charset="0"/>
            <a:cs typeface="Arial" panose="020B0604020202020204" pitchFamily="34" charset="0"/>
          </a:endParaRPr>
        </a:p>
      </dsp:txBody>
      <dsp:txXfrm>
        <a:off x="0" y="1987479"/>
        <a:ext cx="10515600" cy="809370"/>
      </dsp:txXfrm>
    </dsp:sp>
    <dsp:sp modelId="{951A1FFC-0F25-44D7-A7E8-B0B8802F50E5}">
      <dsp:nvSpPr>
        <dsp:cNvPr id="0" name=""/>
        <dsp:cNvSpPr/>
      </dsp:nvSpPr>
      <dsp:spPr>
        <a:xfrm>
          <a:off x="0" y="2796849"/>
          <a:ext cx="10515600" cy="397800"/>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GB" sz="1700" b="1" kern="1200">
              <a:latin typeface="Arial" panose="020B0604020202020204" pitchFamily="34" charset="0"/>
              <a:cs typeface="Arial" panose="020B0604020202020204" pitchFamily="34" charset="0"/>
            </a:rPr>
            <a:t>Social Factors: </a:t>
          </a:r>
          <a:endParaRPr lang="en-US" sz="1700" kern="1200">
            <a:latin typeface="Arial" panose="020B0604020202020204" pitchFamily="34" charset="0"/>
            <a:cs typeface="Arial" panose="020B0604020202020204" pitchFamily="34" charset="0"/>
          </a:endParaRPr>
        </a:p>
      </dsp:txBody>
      <dsp:txXfrm>
        <a:off x="19419" y="2816268"/>
        <a:ext cx="10476762" cy="358962"/>
      </dsp:txXfrm>
    </dsp:sp>
    <dsp:sp modelId="{75073246-455E-4998-B597-299685E8824C}">
      <dsp:nvSpPr>
        <dsp:cNvPr id="0" name=""/>
        <dsp:cNvSpPr/>
      </dsp:nvSpPr>
      <dsp:spPr>
        <a:xfrm>
          <a:off x="0" y="3194649"/>
          <a:ext cx="10515600" cy="985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1590" rIns="120904" bIns="21590" numCol="1" spcCol="1270" anchor="t" anchorCtr="0">
          <a:noAutofit/>
        </a:bodyPr>
        <a:lstStyle/>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Changes in work-life balance preferences and demographics affect job choices.</a:t>
          </a:r>
          <a:endParaRPr lang="en-US" sz="1300" kern="1200">
            <a:latin typeface="Arial" panose="020B0604020202020204" pitchFamily="34" charset="0"/>
            <a:cs typeface="Arial" panose="020B0604020202020204" pitchFamily="34" charset="0"/>
          </a:endParaRPr>
        </a:p>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Younger workers stay away from jobs with unpredictable hours and little chances to go up in the company because they think hospitality jobs don't provide a good work-life balance(Manyika et al., 2017).</a:t>
          </a:r>
          <a:endParaRPr lang="en-US" sz="1300" kern="1200">
            <a:latin typeface="Arial" panose="020B0604020202020204" pitchFamily="34" charset="0"/>
            <a:cs typeface="Arial" panose="020B0604020202020204" pitchFamily="34" charset="0"/>
          </a:endParaRPr>
        </a:p>
        <a:p>
          <a:pPr marL="114300" lvl="1" indent="-114300" algn="just" defTabSz="577850">
            <a:lnSpc>
              <a:spcPct val="90000"/>
            </a:lnSpc>
            <a:spcBef>
              <a:spcPct val="0"/>
            </a:spcBef>
            <a:spcAft>
              <a:spcPct val="20000"/>
            </a:spcAft>
            <a:buChar char="•"/>
          </a:pPr>
          <a:r>
            <a:rPr lang="en-GB" sz="1300" kern="1200">
              <a:latin typeface="Arial" panose="020B0604020202020204" pitchFamily="34" charset="0"/>
              <a:cs typeface="Arial" panose="020B0604020202020204" pitchFamily="34" charset="0"/>
            </a:rPr>
            <a:t>Negative views of the sector keep talented individuals away, which leads to high turnover rates since people feel insecure about their jobs and don't get paid enough(CIPD, 2025).</a:t>
          </a:r>
          <a:endParaRPr lang="en-US" sz="1300" kern="1200">
            <a:latin typeface="Arial" panose="020B0604020202020204" pitchFamily="34" charset="0"/>
            <a:cs typeface="Arial" panose="020B0604020202020204" pitchFamily="34" charset="0"/>
          </a:endParaRPr>
        </a:p>
      </dsp:txBody>
      <dsp:txXfrm>
        <a:off x="0" y="3194649"/>
        <a:ext cx="10515600" cy="9853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CDBE3-C703-44EE-9B83-9668A4E78DE8}">
      <dsp:nvSpPr>
        <dsp:cNvPr id="0" name=""/>
        <dsp:cNvSpPr/>
      </dsp:nvSpPr>
      <dsp:spPr>
        <a:xfrm>
          <a:off x="0" y="67328"/>
          <a:ext cx="10515600" cy="49432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Technological Factors: </a:t>
          </a:r>
          <a:endParaRPr lang="en-US" sz="1300" kern="1200">
            <a:latin typeface="Arial" panose="020B0604020202020204" pitchFamily="34" charset="0"/>
            <a:cs typeface="Arial" panose="020B0604020202020204" pitchFamily="34" charset="0"/>
          </a:endParaRPr>
        </a:p>
      </dsp:txBody>
      <dsp:txXfrm>
        <a:off x="24131" y="91459"/>
        <a:ext cx="10467338" cy="446063"/>
      </dsp:txXfrm>
    </dsp:sp>
    <dsp:sp modelId="{789D13FF-7220-4663-BD4A-27D6A0E52B98}">
      <dsp:nvSpPr>
        <dsp:cNvPr id="0" name=""/>
        <dsp:cNvSpPr/>
      </dsp:nvSpPr>
      <dsp:spPr>
        <a:xfrm>
          <a:off x="0" y="599093"/>
          <a:ext cx="10515600" cy="494325"/>
        </a:xfrm>
        <a:prstGeom prst="round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Using automation and e-learning may help a little, but it costs money.</a:t>
          </a:r>
          <a:endParaRPr lang="en-US" sz="1300" kern="1200">
            <a:latin typeface="Arial" panose="020B0604020202020204" pitchFamily="34" charset="0"/>
            <a:cs typeface="Arial" panose="020B0604020202020204" pitchFamily="34" charset="0"/>
          </a:endParaRPr>
        </a:p>
      </dsp:txBody>
      <dsp:txXfrm>
        <a:off x="24131" y="623224"/>
        <a:ext cx="10467338" cy="446063"/>
      </dsp:txXfrm>
    </dsp:sp>
    <dsp:sp modelId="{CBEBCFB1-B569-40CC-9EFC-7E1CAE850C97}">
      <dsp:nvSpPr>
        <dsp:cNvPr id="0" name=""/>
        <dsp:cNvSpPr/>
      </dsp:nvSpPr>
      <dsp:spPr>
        <a:xfrm>
          <a:off x="0" y="1130858"/>
          <a:ext cx="10515600" cy="494325"/>
        </a:xfrm>
        <a:prstGeom prst="round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Self-service technology like smartphone check-in and AI chatbots make the front desk less busy, but smaller hotels frequently don't have the money to quickly set up these kinds of systems (Stringam  and Gerdes,  2021).</a:t>
          </a:r>
          <a:endParaRPr lang="en-US" sz="1300" kern="1200">
            <a:latin typeface="Arial" panose="020B0604020202020204" pitchFamily="34" charset="0"/>
            <a:cs typeface="Arial" panose="020B0604020202020204" pitchFamily="34" charset="0"/>
          </a:endParaRPr>
        </a:p>
      </dsp:txBody>
      <dsp:txXfrm>
        <a:off x="24131" y="1154989"/>
        <a:ext cx="10467338" cy="446063"/>
      </dsp:txXfrm>
    </dsp:sp>
    <dsp:sp modelId="{1BFDD232-B405-4EE5-9524-04B435625C0E}">
      <dsp:nvSpPr>
        <dsp:cNvPr id="0" name=""/>
        <dsp:cNvSpPr/>
      </dsp:nvSpPr>
      <dsp:spPr>
        <a:xfrm>
          <a:off x="0" y="1662623"/>
          <a:ext cx="10515600" cy="494325"/>
        </a:xfrm>
        <a:prstGeom prst="round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Environmental Factors: </a:t>
          </a:r>
          <a:endParaRPr lang="en-US" sz="1300" kern="1200">
            <a:latin typeface="Arial" panose="020B0604020202020204" pitchFamily="34" charset="0"/>
            <a:cs typeface="Arial" panose="020B0604020202020204" pitchFamily="34" charset="0"/>
          </a:endParaRPr>
        </a:p>
      </dsp:txBody>
      <dsp:txXfrm>
        <a:off x="24131" y="1686754"/>
        <a:ext cx="10467338" cy="446063"/>
      </dsp:txXfrm>
    </dsp:sp>
    <dsp:sp modelId="{B9909362-0CED-4E0C-AFF9-4B248F375AEC}">
      <dsp:nvSpPr>
        <dsp:cNvPr id="0" name=""/>
        <dsp:cNvSpPr/>
      </dsp:nvSpPr>
      <dsp:spPr>
        <a:xfrm>
          <a:off x="0" y="2194388"/>
          <a:ext cx="10515600" cy="494325"/>
        </a:xfrm>
        <a:prstGeom prst="round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Initiatives for sustainability need more training and supervision for personnel.</a:t>
          </a:r>
          <a:endParaRPr lang="en-US" sz="1300" kern="1200">
            <a:latin typeface="Arial" panose="020B0604020202020204" pitchFamily="34" charset="0"/>
            <a:cs typeface="Arial" panose="020B0604020202020204" pitchFamily="34" charset="0"/>
          </a:endParaRPr>
        </a:p>
      </dsp:txBody>
      <dsp:txXfrm>
        <a:off x="24131" y="2218519"/>
        <a:ext cx="10467338" cy="446063"/>
      </dsp:txXfrm>
    </dsp:sp>
    <dsp:sp modelId="{0C5AD192-1ACB-4938-92D4-389267B168FA}">
      <dsp:nvSpPr>
        <dsp:cNvPr id="0" name=""/>
        <dsp:cNvSpPr/>
      </dsp:nvSpPr>
      <dsp:spPr>
        <a:xfrm>
          <a:off x="0" y="2726154"/>
          <a:ext cx="10515600" cy="494325"/>
        </a:xfrm>
        <a:prstGeom prst="round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Green certifications make it much harder for people to do their jobs during transition periods (GOV, 2025).</a:t>
          </a:r>
          <a:endParaRPr lang="en-US" sz="1300" kern="1200">
            <a:latin typeface="Arial" panose="020B0604020202020204" pitchFamily="34" charset="0"/>
            <a:cs typeface="Arial" panose="020B0604020202020204" pitchFamily="34" charset="0"/>
          </a:endParaRPr>
        </a:p>
      </dsp:txBody>
      <dsp:txXfrm>
        <a:off x="24131" y="2750285"/>
        <a:ext cx="10467338" cy="446063"/>
      </dsp:txXfrm>
    </dsp:sp>
    <dsp:sp modelId="{49414A19-0960-4DC8-9624-D21E6AAD209A}">
      <dsp:nvSpPr>
        <dsp:cNvPr id="0" name=""/>
        <dsp:cNvSpPr/>
      </dsp:nvSpPr>
      <dsp:spPr>
        <a:xfrm>
          <a:off x="0" y="3257919"/>
          <a:ext cx="10515600" cy="494325"/>
        </a:xfrm>
        <a:prstGeom prst="round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Legal Factors: </a:t>
          </a:r>
          <a:endParaRPr lang="en-US" sz="1300" kern="1200">
            <a:latin typeface="Arial" panose="020B0604020202020204" pitchFamily="34" charset="0"/>
            <a:cs typeface="Arial" panose="020B0604020202020204" pitchFamily="34" charset="0"/>
          </a:endParaRPr>
        </a:p>
      </dsp:txBody>
      <dsp:txXfrm>
        <a:off x="24131" y="3282050"/>
        <a:ext cx="10467338" cy="446063"/>
      </dsp:txXfrm>
    </dsp:sp>
    <dsp:sp modelId="{78475A6A-0268-46EC-9BF1-0F61AF795D5F}">
      <dsp:nvSpPr>
        <dsp:cNvPr id="0" name=""/>
        <dsp:cNvSpPr/>
      </dsp:nvSpPr>
      <dsp:spPr>
        <a:xfrm>
          <a:off x="0" y="3789684"/>
          <a:ext cx="10515600" cy="494325"/>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Labour regulations about minimum pay, health and safety, and limitations on working hours provide the basic rules but make things more expensive.</a:t>
          </a:r>
          <a:endParaRPr lang="en-US" sz="1300" kern="1200">
            <a:latin typeface="Arial" panose="020B0604020202020204" pitchFamily="34" charset="0"/>
            <a:cs typeface="Arial" panose="020B0604020202020204" pitchFamily="34" charset="0"/>
          </a:endParaRPr>
        </a:p>
      </dsp:txBody>
      <dsp:txXfrm>
        <a:off x="24131" y="3813815"/>
        <a:ext cx="10467338" cy="4460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156A9-B9D8-4C28-BC57-78565E354E0B}">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2A382-FC34-4AF6-A58D-387B0F841B55}">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9C5FB9-6D65-4A2B-B1CB-7E873E1552B0}">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Staff shortages and labor issues in the industry are influenced by political, economic, social, technological, environmental, and legal forces.</a:t>
          </a:r>
          <a:endParaRPr lang="en-US" sz="1100" kern="1200">
            <a:latin typeface="Arial" panose="020B0604020202020204" pitchFamily="34" charset="0"/>
            <a:cs typeface="Arial" panose="020B0604020202020204" pitchFamily="34" charset="0"/>
          </a:endParaRPr>
        </a:p>
      </dsp:txBody>
      <dsp:txXfrm>
        <a:off x="1172126" y="908559"/>
        <a:ext cx="2114937" cy="897246"/>
      </dsp:txXfrm>
    </dsp:sp>
    <dsp:sp modelId="{8387178F-5706-447D-AE5F-54DCB4134E38}">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DB6F3B-1FC5-47A6-96D0-735063552430}">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5E7B93-0A7F-4D5F-BF27-33382DC23FC0}">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Factors like restrictive immigration policies, wage pressures, changing workforce demographics, and demand for new skill sets create recruitment and retention difficulties.</a:t>
          </a:r>
          <a:endParaRPr lang="en-US" sz="1100" kern="1200">
            <a:latin typeface="Arial" panose="020B0604020202020204" pitchFamily="34" charset="0"/>
            <a:cs typeface="Arial" panose="020B0604020202020204" pitchFamily="34" charset="0"/>
          </a:endParaRPr>
        </a:p>
      </dsp:txBody>
      <dsp:txXfrm>
        <a:off x="4745088" y="908559"/>
        <a:ext cx="2114937" cy="897246"/>
      </dsp:txXfrm>
    </dsp:sp>
    <dsp:sp modelId="{90B08E77-7C1B-489D-B42E-3D60C96961BA}">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E6110-052C-4B36-A19B-7081CA18A225}">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13CDD5-7CA8-44B5-996A-22CF9B57C2DA}">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Herzberg’s Two-Factor Theory, Human Capital Theory, Job Embeddedness Theory, and the Resource-Based View explain how inadequate compensation, limited advancement opportunities, and disrupted organizational fit increase turnover and service quality.</a:t>
          </a:r>
          <a:endParaRPr lang="en-US" sz="1100" kern="1200">
            <a:latin typeface="Arial" panose="020B0604020202020204" pitchFamily="34" charset="0"/>
            <a:cs typeface="Arial" panose="020B0604020202020204" pitchFamily="34" charset="0"/>
          </a:endParaRPr>
        </a:p>
      </dsp:txBody>
      <dsp:txXfrm>
        <a:off x="8318049" y="908559"/>
        <a:ext cx="2114937" cy="897246"/>
      </dsp:txXfrm>
    </dsp:sp>
    <dsp:sp modelId="{89EB29A2-923C-45E3-869D-72F2F25B5CAA}">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6B977-C193-4FB0-A267-DE0C5E32D9C8}">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C5FEE5-9616-4471-AA4B-7BEA3CADDB83}">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Evidence shows the effectiveness and limitations of various responses, including employer branding, educational partnerships, flexible scheduling, competitive pay, supportive cultures, and technology integration.</a:t>
          </a:r>
          <a:endParaRPr lang="en-US" sz="1100" kern="1200">
            <a:latin typeface="Arial" panose="020B0604020202020204" pitchFamily="34" charset="0"/>
            <a:cs typeface="Arial" panose="020B0604020202020204" pitchFamily="34" charset="0"/>
          </a:endParaRPr>
        </a:p>
      </dsp:txBody>
      <dsp:txXfrm>
        <a:off x="1172126" y="2545532"/>
        <a:ext cx="2114937" cy="897246"/>
      </dsp:txXfrm>
    </dsp:sp>
    <dsp:sp modelId="{A63A0251-604A-4A24-B48A-345980C022B1}">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A6E89-8045-4860-961C-CE1829244081}">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A1B12-2C53-439D-A7DB-43D51A6C97FF}">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Overcoming labor shortages requires immediate operational adjustments and long-term structural reforms. Valuing human capital is crucial for hotels to ensure resilience and sustain excellence.</a:t>
          </a:r>
          <a:endParaRPr lang="en-US" sz="1100" kern="1200">
            <a:latin typeface="Arial" panose="020B0604020202020204" pitchFamily="34" charset="0"/>
            <a:cs typeface="Arial" panose="020B0604020202020204" pitchFamily="34" charset="0"/>
          </a:endParaRPr>
        </a:p>
      </dsp:txBody>
      <dsp:txXfrm>
        <a:off x="4745088" y="2545532"/>
        <a:ext cx="2114937" cy="897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9CEDD-D2E9-4CFD-92C2-BEB9BA390691}">
      <dsp:nvSpPr>
        <dsp:cNvPr id="0" name=""/>
        <dsp:cNvSpPr/>
      </dsp:nvSpPr>
      <dsp:spPr>
        <a:xfrm>
          <a:off x="0" y="0"/>
          <a:ext cx="8412480" cy="95729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Make connections with schools and vocational programs stronger to ensure a steady flow of talented people.</a:t>
          </a:r>
          <a:endParaRPr lang="en-US" sz="1800" kern="1200">
            <a:latin typeface="Arial" panose="020B0604020202020204" pitchFamily="34" charset="0"/>
            <a:cs typeface="Arial" panose="020B0604020202020204" pitchFamily="34" charset="0"/>
          </a:endParaRPr>
        </a:p>
      </dsp:txBody>
      <dsp:txXfrm>
        <a:off x="28038" y="28038"/>
        <a:ext cx="7298593" cy="901218"/>
      </dsp:txXfrm>
    </dsp:sp>
    <dsp:sp modelId="{D5A9B386-CCB9-4C9D-9F82-D559731C8252}">
      <dsp:nvSpPr>
        <dsp:cNvPr id="0" name=""/>
        <dsp:cNvSpPr/>
      </dsp:nvSpPr>
      <dsp:spPr>
        <a:xfrm>
          <a:off x="704545" y="1131347"/>
          <a:ext cx="8412480" cy="957294"/>
        </a:xfrm>
        <a:prstGeom prst="roundRect">
          <a:avLst>
            <a:gd name="adj" fmla="val 10000"/>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Create a work environment that encourages work-life balance, mental health services, and initiatives that recognise employees' achievements (Cvenkel, 2021).</a:t>
          </a:r>
          <a:endParaRPr lang="en-US" sz="1800" kern="1200">
            <a:latin typeface="Arial" panose="020B0604020202020204" pitchFamily="34" charset="0"/>
            <a:cs typeface="Arial" panose="020B0604020202020204" pitchFamily="34" charset="0"/>
          </a:endParaRPr>
        </a:p>
      </dsp:txBody>
      <dsp:txXfrm>
        <a:off x="732583" y="1159385"/>
        <a:ext cx="7029617" cy="901218"/>
      </dsp:txXfrm>
    </dsp:sp>
    <dsp:sp modelId="{4E8F4DDE-2BC0-4DEC-AA7F-3D94F35BEF6F}">
      <dsp:nvSpPr>
        <dsp:cNvPr id="0" name=""/>
        <dsp:cNvSpPr/>
      </dsp:nvSpPr>
      <dsp:spPr>
        <a:xfrm>
          <a:off x="1398574" y="2262695"/>
          <a:ext cx="8412480" cy="957294"/>
        </a:xfrm>
        <a:prstGeom prst="roundRect">
          <a:avLst>
            <a:gd name="adj" fmla="val 10000"/>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Work with business groups and lawmakers to change immigration and labour laws (Kwok, 2022). </a:t>
          </a:r>
          <a:endParaRPr lang="en-US" sz="1800" kern="1200">
            <a:latin typeface="Arial" panose="020B0604020202020204" pitchFamily="34" charset="0"/>
            <a:cs typeface="Arial" panose="020B0604020202020204" pitchFamily="34" charset="0"/>
          </a:endParaRPr>
        </a:p>
      </dsp:txBody>
      <dsp:txXfrm>
        <a:off x="1426612" y="2290733"/>
        <a:ext cx="7040133" cy="901218"/>
      </dsp:txXfrm>
    </dsp:sp>
    <dsp:sp modelId="{4AD7D3D9-87B0-4E5C-88DE-BB8861F82A15}">
      <dsp:nvSpPr>
        <dsp:cNvPr id="0" name=""/>
        <dsp:cNvSpPr/>
      </dsp:nvSpPr>
      <dsp:spPr>
        <a:xfrm>
          <a:off x="2103119" y="3394043"/>
          <a:ext cx="8412480" cy="957294"/>
        </a:xfrm>
        <a:prstGeom prst="roundRect">
          <a:avLst>
            <a:gd name="adj" fmla="val 10000"/>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These suggestions may help fill current personnel needs and keep the workforce going in the long run.</a:t>
          </a:r>
          <a:endParaRPr lang="en-US" sz="1800" kern="1200">
            <a:latin typeface="Arial" panose="020B0604020202020204" pitchFamily="34" charset="0"/>
            <a:cs typeface="Arial" panose="020B0604020202020204" pitchFamily="34" charset="0"/>
          </a:endParaRPr>
        </a:p>
      </dsp:txBody>
      <dsp:txXfrm>
        <a:off x="2131157" y="3422081"/>
        <a:ext cx="7029617" cy="901218"/>
      </dsp:txXfrm>
    </dsp:sp>
    <dsp:sp modelId="{9507CB64-6A40-4283-B2A7-B7B553D68E6F}">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just" defTabSz="1244600">
            <a:lnSpc>
              <a:spcPct val="90000"/>
            </a:lnSpc>
            <a:spcBef>
              <a:spcPct val="0"/>
            </a:spcBef>
            <a:spcAft>
              <a:spcPct val="35000"/>
            </a:spcAft>
            <a:buNone/>
          </a:pPr>
          <a:endParaRPr lang="en-US" sz="2800" kern="1200">
            <a:latin typeface="Arial" panose="020B0604020202020204" pitchFamily="34" charset="0"/>
            <a:cs typeface="Arial" panose="020B0604020202020204" pitchFamily="34" charset="0"/>
          </a:endParaRPr>
        </a:p>
      </dsp:txBody>
      <dsp:txXfrm>
        <a:off x="7930242" y="733200"/>
        <a:ext cx="342233" cy="468236"/>
      </dsp:txXfrm>
    </dsp:sp>
    <dsp:sp modelId="{881B90A6-8E75-49AE-9076-6AC3F697382F}">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3367359"/>
            <a:satOff val="-31116"/>
            <a:lumOff val="-3508"/>
            <a:alphaOff val="0"/>
          </a:schemeClr>
        </a:solidFill>
        <a:ln w="12700" cap="flat" cmpd="sng" algn="ctr">
          <a:solidFill>
            <a:schemeClr val="accent2">
              <a:tint val="40000"/>
              <a:alpha val="90000"/>
              <a:hueOff val="3367359"/>
              <a:satOff val="-31116"/>
              <a:lumOff val="-350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just" defTabSz="1244600">
            <a:lnSpc>
              <a:spcPct val="90000"/>
            </a:lnSpc>
            <a:spcBef>
              <a:spcPct val="0"/>
            </a:spcBef>
            <a:spcAft>
              <a:spcPct val="35000"/>
            </a:spcAft>
            <a:buNone/>
          </a:pPr>
          <a:endParaRPr lang="en-US" sz="2800" kern="1200">
            <a:latin typeface="Arial" panose="020B0604020202020204" pitchFamily="34" charset="0"/>
            <a:cs typeface="Arial" panose="020B0604020202020204" pitchFamily="34" charset="0"/>
          </a:endParaRPr>
        </a:p>
      </dsp:txBody>
      <dsp:txXfrm>
        <a:off x="8634787" y="1864548"/>
        <a:ext cx="342233" cy="468236"/>
      </dsp:txXfrm>
    </dsp:sp>
    <dsp:sp modelId="{064AADA9-64C7-4E81-98C1-C60A370EE55E}">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just" defTabSz="1244600">
            <a:lnSpc>
              <a:spcPct val="90000"/>
            </a:lnSpc>
            <a:spcBef>
              <a:spcPct val="0"/>
            </a:spcBef>
            <a:spcAft>
              <a:spcPct val="35000"/>
            </a:spcAft>
            <a:buNone/>
          </a:pPr>
          <a:endParaRPr lang="en-US" sz="2800" kern="1200">
            <a:latin typeface="Arial" panose="020B0604020202020204" pitchFamily="34" charset="0"/>
            <a:cs typeface="Arial" panose="020B0604020202020204" pitchFamily="34" charset="0"/>
          </a:endParaRPr>
        </a:p>
      </dsp:txBody>
      <dsp:txXfrm>
        <a:off x="9328817" y="2995896"/>
        <a:ext cx="342233" cy="468236"/>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5FA67-CCFB-F559-726E-79D33692DF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51BAD8-BBE4-884C-14B3-8F3E1464FD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8C1823-CE08-7952-338D-5FEFA0D836E5}"/>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5" name="Footer Placeholder 4">
            <a:extLst>
              <a:ext uri="{FF2B5EF4-FFF2-40B4-BE49-F238E27FC236}">
                <a16:creationId xmlns:a16="http://schemas.microsoft.com/office/drawing/2014/main" id="{79DAD61C-4C13-A5B0-C676-14F0DE92D2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D8BC59-A252-E3EB-F422-FAAA051ED04C}"/>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1688979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18572-4558-549B-6538-305E4DE242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6BEE23-33DD-3384-E264-74E6D249F0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4BD26-78F6-F537-43C0-790785C42DAC}"/>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5" name="Footer Placeholder 4">
            <a:extLst>
              <a:ext uri="{FF2B5EF4-FFF2-40B4-BE49-F238E27FC236}">
                <a16:creationId xmlns:a16="http://schemas.microsoft.com/office/drawing/2014/main" id="{CC6C2246-7601-E843-6F2E-16D7030A59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78FEA-400B-F56B-3F44-A8AD39B2637A}"/>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388633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3B60-DFD1-C3E4-29F5-6C2F0B9DEB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76C809-6F25-9C60-ABCA-EE93B22FF5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4EFF9-17FA-A342-1FA7-276BA1D0C341}"/>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5" name="Footer Placeholder 4">
            <a:extLst>
              <a:ext uri="{FF2B5EF4-FFF2-40B4-BE49-F238E27FC236}">
                <a16:creationId xmlns:a16="http://schemas.microsoft.com/office/drawing/2014/main" id="{EF1C2C7E-8657-1376-A4E1-F99BE83D7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C561FB-611C-D102-BDB9-62378422F80C}"/>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357813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A42F4-81CA-1475-E5A2-2908838FFE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CA67EE-8D24-A2CB-4F52-81117892AA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6B03AB-BE4F-7FFC-E324-F547D27116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260DEA-FE2B-149A-E3DE-76743D0374D9}"/>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6" name="Footer Placeholder 5">
            <a:extLst>
              <a:ext uri="{FF2B5EF4-FFF2-40B4-BE49-F238E27FC236}">
                <a16:creationId xmlns:a16="http://schemas.microsoft.com/office/drawing/2014/main" id="{E4AB08D6-BFF5-0E81-FCA9-ACE9E62E97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18CBFF-A84E-633B-EF76-04E701E6266E}"/>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2229396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6F37-AC57-9787-0F32-58A828605A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4A706D-9D86-3A6E-A106-FAE3E433C2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2A3B5E-9F1F-5912-26CD-9310AD9451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83C051-C341-CAD8-9869-E1BD0E3C99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4D9C28-2186-5C09-21B1-A821161A58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12D427-C9D3-A2E5-1342-8311C8EEC981}"/>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8" name="Footer Placeholder 7">
            <a:extLst>
              <a:ext uri="{FF2B5EF4-FFF2-40B4-BE49-F238E27FC236}">
                <a16:creationId xmlns:a16="http://schemas.microsoft.com/office/drawing/2014/main" id="{DF325E40-9103-A5A8-63AE-4F701AF762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977401-E4B2-59D3-31C9-82CF66E761BF}"/>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2733943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DAB5B-8509-7B93-2D3B-01FF57CDBD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C0A893-2006-FCDF-427A-5A0A4324681B}"/>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4" name="Footer Placeholder 3">
            <a:extLst>
              <a:ext uri="{FF2B5EF4-FFF2-40B4-BE49-F238E27FC236}">
                <a16:creationId xmlns:a16="http://schemas.microsoft.com/office/drawing/2014/main" id="{69385EF6-FB85-41E6-7554-7365E0E099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6E6886-89A8-CAC4-76A9-BC9449B67741}"/>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3021942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D380C6-CB18-A7BB-32C1-679D98DB9980}"/>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3" name="Footer Placeholder 2">
            <a:extLst>
              <a:ext uri="{FF2B5EF4-FFF2-40B4-BE49-F238E27FC236}">
                <a16:creationId xmlns:a16="http://schemas.microsoft.com/office/drawing/2014/main" id="{C680E911-2446-064D-4BF4-A04BFF1DF8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3F80B8-AB09-3793-17F5-F3E744739AD3}"/>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2444853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6C09F-048F-ED02-A39D-73FF135E69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7C4832-AF2B-8E2F-59DC-0A3DE96AFC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8586D1-E2F8-4800-A41A-19A97F0FF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3166E5-EA18-4D16-39DD-8B8C0E31BCD6}"/>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6" name="Footer Placeholder 5">
            <a:extLst>
              <a:ext uri="{FF2B5EF4-FFF2-40B4-BE49-F238E27FC236}">
                <a16:creationId xmlns:a16="http://schemas.microsoft.com/office/drawing/2014/main" id="{164A7360-8EA7-B1FC-6CFC-DC5DD9A998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A6CC5D-6E02-BBE4-6A51-E392CA6C212F}"/>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4120299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80571-A669-27B8-D879-E085529116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4B966C-F91E-A7B8-EF96-48D79697C7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33C706-E04F-3830-CE6D-859D3D1AEC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4E6C27-BCF3-E1AB-3FC6-68C76945933F}"/>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6" name="Footer Placeholder 5">
            <a:extLst>
              <a:ext uri="{FF2B5EF4-FFF2-40B4-BE49-F238E27FC236}">
                <a16:creationId xmlns:a16="http://schemas.microsoft.com/office/drawing/2014/main" id="{B81F6711-06FD-0F0A-9973-71EF6BE1D3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A1788-432A-8E5C-99F0-5BB92E7CF8C4}"/>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2227977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E6C50-7AAB-C0C2-C9B2-DAE1765A85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D13131-3849-EF9F-9179-E143BB7B77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3A4B64-5E40-FAD1-28C0-3CC1C032B408}"/>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5" name="Footer Placeholder 4">
            <a:extLst>
              <a:ext uri="{FF2B5EF4-FFF2-40B4-BE49-F238E27FC236}">
                <a16:creationId xmlns:a16="http://schemas.microsoft.com/office/drawing/2014/main" id="{98F5A839-2318-6026-982B-AF46D3A6BF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87C859-5DA1-9697-7B8C-BBA542E4D09C}"/>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3661327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92881F-6053-192F-DC67-6BB85333D4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D06710-7A2C-D8A8-19FB-8FB321F657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627C14-BA4F-3C9B-103A-C7B2B0CA7527}"/>
              </a:ext>
            </a:extLst>
          </p:cNvPr>
          <p:cNvSpPr>
            <a:spLocks noGrp="1"/>
          </p:cNvSpPr>
          <p:nvPr>
            <p:ph type="dt" sz="half" idx="10"/>
          </p:nvPr>
        </p:nvSpPr>
        <p:spPr/>
        <p:txBody>
          <a:bodyPr/>
          <a:lstStyle/>
          <a:p>
            <a:fld id="{41090B90-82BA-43E3-83BB-5F54B5A999EB}" type="datetimeFigureOut">
              <a:rPr lang="en-GB" smtClean="0"/>
              <a:t>09/06/2025</a:t>
            </a:fld>
            <a:endParaRPr lang="en-GB"/>
          </a:p>
        </p:txBody>
      </p:sp>
      <p:sp>
        <p:nvSpPr>
          <p:cNvPr id="5" name="Footer Placeholder 4">
            <a:extLst>
              <a:ext uri="{FF2B5EF4-FFF2-40B4-BE49-F238E27FC236}">
                <a16:creationId xmlns:a16="http://schemas.microsoft.com/office/drawing/2014/main" id="{92DA37BE-C6B5-986F-D840-039FB2C92E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B8F9C-280D-D3D3-C5BC-BB38F1BB5BC2}"/>
              </a:ext>
            </a:extLst>
          </p:cNvPr>
          <p:cNvSpPr>
            <a:spLocks noGrp="1"/>
          </p:cNvSpPr>
          <p:nvPr>
            <p:ph type="sldNum" sz="quarter" idx="12"/>
          </p:nvPr>
        </p:nvSpPr>
        <p:spPr/>
        <p:txBody>
          <a:bodyPr/>
          <a:lstStyle/>
          <a:p>
            <a:fld id="{E42D39B3-8F3B-47EC-8D5E-F59EA3B164EA}" type="slidenum">
              <a:rPr lang="en-GB" smtClean="0"/>
              <a:t>‹#›</a:t>
            </a:fld>
            <a:endParaRPr lang="en-GB"/>
          </a:p>
        </p:txBody>
      </p:sp>
    </p:spTree>
    <p:extLst>
      <p:ext uri="{BB962C8B-B14F-4D97-AF65-F5344CB8AC3E}">
        <p14:creationId xmlns:p14="http://schemas.microsoft.com/office/powerpoint/2010/main" val="779231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60E81B-5627-B748-B017-C098ECCDA7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6DFFCD-C45D-2D34-756A-C2D0C5EC61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8DAB1B-BADB-2FCB-C477-ADA6DF44BD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090B90-82BA-43E3-83BB-5F54B5A999EB}" type="datetimeFigureOut">
              <a:rPr lang="en-GB" smtClean="0"/>
              <a:t>09/06/2025</a:t>
            </a:fld>
            <a:endParaRPr lang="en-GB"/>
          </a:p>
        </p:txBody>
      </p:sp>
      <p:sp>
        <p:nvSpPr>
          <p:cNvPr id="5" name="Footer Placeholder 4">
            <a:extLst>
              <a:ext uri="{FF2B5EF4-FFF2-40B4-BE49-F238E27FC236}">
                <a16:creationId xmlns:a16="http://schemas.microsoft.com/office/drawing/2014/main" id="{C5740E9E-E662-5152-2F97-CF33D3BF71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DC07693-0A96-2A9B-70C2-08A3DD9AFE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2D39B3-8F3B-47EC-8D5E-F59EA3B164EA}" type="slidenum">
              <a:rPr lang="en-GB" smtClean="0"/>
              <a:t>‹#›</a:t>
            </a:fld>
            <a:endParaRPr lang="en-GB"/>
          </a:p>
        </p:txBody>
      </p:sp>
    </p:spTree>
    <p:extLst>
      <p:ext uri="{BB962C8B-B14F-4D97-AF65-F5344CB8AC3E}">
        <p14:creationId xmlns:p14="http://schemas.microsoft.com/office/powerpoint/2010/main" val="3272809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sv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pd.org/uk/knowledge/factsheets/turnover-retention-factsheet/" TargetMode="External"/><Relationship Id="rId2" Type="http://schemas.openxmlformats.org/officeDocument/2006/relationships/hyperlink" Target="https://www.bbc.co.uk/news/articles/cnke1lpq79yo" TargetMode="External"/><Relationship Id="rId1" Type="http://schemas.openxmlformats.org/officeDocument/2006/relationships/slideLayout" Target="../slideLayouts/slideLayout2.xml"/><Relationship Id="rId6" Type="http://schemas.openxmlformats.org/officeDocument/2006/relationships/hyperlink" Target="https://www.thecaterer.com/news/hospitality-job-vacancies-rise-50000-staffing-crisis" TargetMode="External"/><Relationship Id="rId5" Type="http://schemas.openxmlformats.org/officeDocument/2006/relationships/hyperlink" Target="https://post.parliament.uk/green-education-training-and-employment/" TargetMode="External"/><Relationship Id="rId4" Type="http://schemas.openxmlformats.org/officeDocument/2006/relationships/hyperlink" Target="https://assets.publishing.service.gov.uk/media/679ce5e8a9ee53687470a34e/Low_Pay_Commission_2024_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5CC5FF6-C911-4883-B5F7-F5F3E29A8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4E2200F-ED39-40A1-A6F7-65A45ED6D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4DC59FE-95C7-4792-8613-8387631B1D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8" name="Oval 27">
              <a:extLst>
                <a:ext uri="{FF2B5EF4-FFF2-40B4-BE49-F238E27FC236}">
                  <a16:creationId xmlns:a16="http://schemas.microsoft.com/office/drawing/2014/main" id="{185A6740-C8AC-4AF4-8DED-DF2AE7C5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0287ED7-11F5-4988-9536-ED300C63D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6F435B82-54F0-40A8-98AC-308BBE400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63E91545-5C3B-46A8-84FE-3866AC17D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8E118785-E32F-4098-BA19-715FB4D32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218661B7-47E9-4CFA-9D23-D94826CD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3441144-699B-6B28-7DA2-82CA7C3C4AF1}"/>
              </a:ext>
            </a:extLst>
          </p:cNvPr>
          <p:cNvSpPr>
            <a:spLocks noGrp="1"/>
          </p:cNvSpPr>
          <p:nvPr>
            <p:ph type="ctrTitle"/>
          </p:nvPr>
        </p:nvSpPr>
        <p:spPr>
          <a:xfrm>
            <a:off x="629640" y="630936"/>
            <a:ext cx="5895058" cy="2702018"/>
          </a:xfrm>
          <a:noFill/>
        </p:spPr>
        <p:txBody>
          <a:bodyPr anchor="b">
            <a:normAutofit/>
          </a:bodyPr>
          <a:lstStyle/>
          <a:p>
            <a:pPr algn="l"/>
            <a:r>
              <a:rPr lang="en-GB" sz="4000" b="1" i="1" dirty="0">
                <a:solidFill>
                  <a:schemeClr val="bg1"/>
                </a:solidFill>
                <a:latin typeface="Arial" panose="020B0604020202020204" pitchFamily="34" charset="0"/>
                <a:cs typeface="Arial" panose="020B0604020202020204" pitchFamily="34" charset="0"/>
              </a:rPr>
              <a:t>Contemporary Themes In the Hotel and Hospitality Sector</a:t>
            </a:r>
            <a:br>
              <a:rPr lang="en-GB" sz="4000" b="1" i="1" dirty="0">
                <a:solidFill>
                  <a:schemeClr val="bg1"/>
                </a:solidFill>
                <a:latin typeface="Arial" panose="020B0604020202020204" pitchFamily="34" charset="0"/>
                <a:cs typeface="Arial" panose="020B0604020202020204" pitchFamily="34" charset="0"/>
              </a:rPr>
            </a:br>
            <a:r>
              <a:rPr lang="en-GB" sz="4000" b="1" i="1" dirty="0">
                <a:solidFill>
                  <a:schemeClr val="bg1"/>
                </a:solidFill>
                <a:latin typeface="Arial" panose="020B0604020202020204" pitchFamily="34" charset="0"/>
                <a:cs typeface="Arial" panose="020B0604020202020204" pitchFamily="34" charset="0"/>
              </a:rPr>
              <a:t>BMIH6001 </a:t>
            </a:r>
          </a:p>
        </p:txBody>
      </p:sp>
      <p:sp>
        <p:nvSpPr>
          <p:cNvPr id="35" name="Rectangle 34">
            <a:extLst>
              <a:ext uri="{FF2B5EF4-FFF2-40B4-BE49-F238E27FC236}">
                <a16:creationId xmlns:a16="http://schemas.microsoft.com/office/drawing/2014/main" id="{B163B796-84D7-4069-93D0-7A496A03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7A77F8F-E829-4314-9F44-36169F7548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8" name="Straight Connector 37">
              <a:extLst>
                <a:ext uri="{FF2B5EF4-FFF2-40B4-BE49-F238E27FC236}">
                  <a16:creationId xmlns:a16="http://schemas.microsoft.com/office/drawing/2014/main" id="{E8D18253-A2A5-4168-A077-5A4A9C532B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DAC9C54-D328-4591-AE19-1C4E335C7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74A6996-7D92-4A5D-B88C-3B3E56C691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0F18B95-9F0D-423C-9242-0FBEC72769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3" name="Rectangle 42">
            <a:extLst>
              <a:ext uri="{FF2B5EF4-FFF2-40B4-BE49-F238E27FC236}">
                <a16:creationId xmlns:a16="http://schemas.microsoft.com/office/drawing/2014/main" id="{A4AE5E3E-9489-4D5A-A458-72C3E481C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0E88FC08-D56F-45D4-AC54-B89F64697B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6" name="Straight Connector 45">
              <a:extLst>
                <a:ext uri="{FF2B5EF4-FFF2-40B4-BE49-F238E27FC236}">
                  <a16:creationId xmlns:a16="http://schemas.microsoft.com/office/drawing/2014/main" id="{DA9CDF2D-7A78-4571-B1C1-857192D4A9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E46C3A6-A8E2-4FBB-B6F8-FBEA0D905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D35E17C-3C3F-401E-875C-1BA82BBA5A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8C01EF9-F43C-4B12-BBF9-A20421C75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Subtitle 2">
            <a:extLst>
              <a:ext uri="{FF2B5EF4-FFF2-40B4-BE49-F238E27FC236}">
                <a16:creationId xmlns:a16="http://schemas.microsoft.com/office/drawing/2014/main" id="{4DA058C9-10DB-550A-E087-D64CD2EEFD14}"/>
              </a:ext>
            </a:extLst>
          </p:cNvPr>
          <p:cNvSpPr>
            <a:spLocks noGrp="1"/>
          </p:cNvSpPr>
          <p:nvPr>
            <p:ph type="subTitle" idx="1"/>
          </p:nvPr>
        </p:nvSpPr>
        <p:spPr>
          <a:xfrm>
            <a:off x="629641" y="3447101"/>
            <a:ext cx="5895058" cy="2682406"/>
          </a:xfrm>
          <a:noFill/>
        </p:spPr>
        <p:txBody>
          <a:bodyPr anchor="t">
            <a:normAutofit/>
          </a:bodyPr>
          <a:lstStyle/>
          <a:p>
            <a:pPr algn="l"/>
            <a:r>
              <a:rPr lang="en-GB" dirty="0">
                <a:solidFill>
                  <a:schemeClr val="bg1"/>
                </a:solidFill>
                <a:latin typeface="Arial" panose="020B0604020202020204" pitchFamily="34" charset="0"/>
                <a:cs typeface="Arial" panose="020B0604020202020204" pitchFamily="34" charset="0"/>
              </a:rPr>
              <a:t>Assignment 2</a:t>
            </a:r>
          </a:p>
          <a:p>
            <a:pPr algn="l"/>
            <a:r>
              <a:rPr lang="en-GB" dirty="0">
                <a:solidFill>
                  <a:schemeClr val="bg1"/>
                </a:solidFill>
                <a:latin typeface="Arial" panose="020B0604020202020204" pitchFamily="34" charset="0"/>
                <a:cs typeface="Arial" panose="020B0604020202020204" pitchFamily="34" charset="0"/>
              </a:rPr>
              <a:t>Staff Shortages and Labor Challenges </a:t>
            </a:r>
          </a:p>
          <a:p>
            <a:pPr algn="l"/>
            <a:endParaRPr lang="en-GB" dirty="0">
              <a:solidFill>
                <a:schemeClr val="bg1"/>
              </a:solidFill>
              <a:latin typeface="Arial" panose="020B0604020202020204" pitchFamily="34" charset="0"/>
              <a:cs typeface="Arial" panose="020B0604020202020204" pitchFamily="34" charset="0"/>
            </a:endParaRPr>
          </a:p>
          <a:p>
            <a:pPr algn="l"/>
            <a:r>
              <a:rPr lang="en-GB" dirty="0">
                <a:solidFill>
                  <a:schemeClr val="bg1"/>
                </a:solidFill>
                <a:latin typeface="Arial" panose="020B0604020202020204" pitchFamily="34" charset="0"/>
                <a:cs typeface="Arial" panose="020B0604020202020204" pitchFamily="34" charset="0"/>
              </a:rPr>
              <a:t>Student name: </a:t>
            </a:r>
            <a:r>
              <a:rPr lang="en-GB">
                <a:solidFill>
                  <a:schemeClr val="bg1"/>
                </a:solidFill>
                <a:latin typeface="Arial" panose="020B0604020202020204" pitchFamily="34" charset="0"/>
                <a:cs typeface="Arial" panose="020B0604020202020204" pitchFamily="34" charset="0"/>
              </a:rPr>
              <a:t>Traian Cristian Roibulescu</a:t>
            </a:r>
            <a:endParaRPr lang="en-GB" dirty="0">
              <a:solidFill>
                <a:schemeClr val="bg1"/>
              </a:solidFill>
              <a:latin typeface="Arial" panose="020B0604020202020204" pitchFamily="34" charset="0"/>
              <a:cs typeface="Arial" panose="020B0604020202020204" pitchFamily="34" charset="0"/>
            </a:endParaRPr>
          </a:p>
          <a:p>
            <a:pPr algn="l"/>
            <a:r>
              <a:rPr lang="en-GB" dirty="0">
                <a:solidFill>
                  <a:schemeClr val="bg1"/>
                </a:solidFill>
                <a:latin typeface="Arial" panose="020B0604020202020204" pitchFamily="34" charset="0"/>
                <a:cs typeface="Arial" panose="020B0604020202020204" pitchFamily="34" charset="0"/>
              </a:rPr>
              <a:t>Student id:2215953</a:t>
            </a:r>
          </a:p>
        </p:txBody>
      </p:sp>
      <p:pic>
        <p:nvPicPr>
          <p:cNvPr id="5" name="Picture 4" descr="A hand holding a sign&#10;&#10;AI-generated content may be incorrect.">
            <a:extLst>
              <a:ext uri="{FF2B5EF4-FFF2-40B4-BE49-F238E27FC236}">
                <a16:creationId xmlns:a16="http://schemas.microsoft.com/office/drawing/2014/main" id="{12DF5F69-C0A3-EB53-4B1C-49136116052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6795973" y="969893"/>
            <a:ext cx="4684777" cy="4684777"/>
          </a:xfrm>
          <a:prstGeom prst="rect">
            <a:avLst/>
          </a:prstGeom>
        </p:spPr>
      </p:pic>
      <p:grpSp>
        <p:nvGrpSpPr>
          <p:cNvPr id="51" name="Group 50">
            <a:extLst>
              <a:ext uri="{FF2B5EF4-FFF2-40B4-BE49-F238E27FC236}">
                <a16:creationId xmlns:a16="http://schemas.microsoft.com/office/drawing/2014/main" id="{B138BDDD-D054-4F0A-BB1F-9D016848D6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693312" y="1116028"/>
            <a:ext cx="304800" cy="429768"/>
            <a:chOff x="215328" y="-46937"/>
            <a:chExt cx="304800" cy="2773841"/>
          </a:xfrm>
        </p:grpSpPr>
        <p:cxnSp>
          <p:nvCxnSpPr>
            <p:cNvPr id="52" name="Straight Connector 51">
              <a:extLst>
                <a:ext uri="{FF2B5EF4-FFF2-40B4-BE49-F238E27FC236}">
                  <a16:creationId xmlns:a16="http://schemas.microsoft.com/office/drawing/2014/main" id="{3CB9B538-BCFF-41C2-87A8-28853C3998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D34C8C8-72AB-40F5-87DE-E7AE196F7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DA1E9C3-A70A-49DD-AD8F-5E768B24FA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C92A81C-B9D6-4A1C-BE78-377104DBEC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896C7F79-390F-A77A-07D8-015B46F88174}"/>
              </a:ext>
            </a:extLst>
          </p:cNvPr>
          <p:cNvSpPr txBox="1"/>
          <p:nvPr/>
        </p:nvSpPr>
        <p:spPr>
          <a:xfrm>
            <a:off x="6795973" y="5888107"/>
            <a:ext cx="6096000"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Talking Hospitality. (2024). Solving UK Hospitality Staff Shortages</a:t>
            </a:r>
          </a:p>
        </p:txBody>
      </p:sp>
    </p:spTree>
    <p:extLst>
      <p:ext uri="{BB962C8B-B14F-4D97-AF65-F5344CB8AC3E}">
        <p14:creationId xmlns:p14="http://schemas.microsoft.com/office/powerpoint/2010/main" val="2984077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C891B-62D0-4250-AEB7-0F42BAD78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589C7-F400-72DE-651C-E5480B5CD9C8}"/>
              </a:ext>
            </a:extLst>
          </p:cNvPr>
          <p:cNvSpPr>
            <a:spLocks noGrp="1"/>
          </p:cNvSpPr>
          <p:nvPr>
            <p:ph type="title"/>
          </p:nvPr>
        </p:nvSpPr>
        <p:spPr>
          <a:xfrm>
            <a:off x="1195458" y="2212258"/>
            <a:ext cx="9808067" cy="1113503"/>
          </a:xfrm>
        </p:spPr>
        <p:txBody>
          <a:bodyPr anchor="b">
            <a:normAutofit/>
          </a:bodyPr>
          <a:lstStyle/>
          <a:p>
            <a:pPr algn="ctr"/>
            <a:r>
              <a:rPr lang="en-GB" sz="4000" b="1" dirty="0">
                <a:latin typeface="Arial" panose="020B0604020202020204" pitchFamily="34" charset="0"/>
                <a:cs typeface="Arial" panose="020B0604020202020204" pitchFamily="34" charset="0"/>
              </a:rPr>
              <a:t>Introduction</a:t>
            </a:r>
          </a:p>
        </p:txBody>
      </p:sp>
      <p:pic>
        <p:nvPicPr>
          <p:cNvPr id="7" name="Graphic 6" descr="Building">
            <a:extLst>
              <a:ext uri="{FF2B5EF4-FFF2-40B4-BE49-F238E27FC236}">
                <a16:creationId xmlns:a16="http://schemas.microsoft.com/office/drawing/2014/main" id="{CC0940F6-A6BD-0B2E-D0AF-3F889091E7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98389" y="1122553"/>
            <a:ext cx="995221" cy="995221"/>
          </a:xfrm>
          <a:prstGeom prst="rect">
            <a:avLst/>
          </a:prstGeom>
        </p:spPr>
      </p:pic>
      <p:graphicFrame>
        <p:nvGraphicFramePr>
          <p:cNvPr id="12" name="Content Placeholder 2">
            <a:extLst>
              <a:ext uri="{FF2B5EF4-FFF2-40B4-BE49-F238E27FC236}">
                <a16:creationId xmlns:a16="http://schemas.microsoft.com/office/drawing/2014/main" id="{C93771D3-378D-8152-C040-E2DA5A89A93A}"/>
              </a:ext>
            </a:extLst>
          </p:cNvPr>
          <p:cNvGraphicFramePr>
            <a:graphicFrameLocks noGrp="1"/>
          </p:cNvGraphicFramePr>
          <p:nvPr>
            <p:ph idx="1"/>
            <p:extLst>
              <p:ext uri="{D42A27DB-BD31-4B8C-83A1-F6EECF244321}">
                <p14:modId xmlns:p14="http://schemas.microsoft.com/office/powerpoint/2010/main" val="907604820"/>
              </p:ext>
            </p:extLst>
          </p:nvPr>
        </p:nvGraphicFramePr>
        <p:xfrm>
          <a:off x="1195459" y="3532240"/>
          <a:ext cx="10163421" cy="31936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0835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38B61BD-0EE1-4D29-B894-126CD61C5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BC14DD5-C584-4158-BF76-ECE3C6DB4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947992 w 12192000"/>
              <a:gd name="connsiteY0" fmla="*/ 2457985 h 6858000"/>
              <a:gd name="connsiteX1" fmla="*/ 5926156 w 12192000"/>
              <a:gd name="connsiteY1" fmla="*/ 2472983 h 6858000"/>
              <a:gd name="connsiteX2" fmla="*/ 6047792 w 12192000"/>
              <a:gd name="connsiteY2" fmla="*/ 2529213 h 6858000"/>
              <a:gd name="connsiteX3" fmla="*/ 5857576 w 12192000"/>
              <a:gd name="connsiteY3" fmla="*/ 2499619 h 6858000"/>
              <a:gd name="connsiteX4" fmla="*/ 5854328 w 12192000"/>
              <a:gd name="connsiteY4" fmla="*/ 2518740 h 6858000"/>
              <a:gd name="connsiteX5" fmla="*/ 6070351 w 12192000"/>
              <a:gd name="connsiteY5" fmla="*/ 2591134 h 6858000"/>
              <a:gd name="connsiteX6" fmla="*/ 6051040 w 12192000"/>
              <a:gd name="connsiteY6" fmla="*/ 2602290 h 6858000"/>
              <a:gd name="connsiteX7" fmla="*/ 5936261 w 12192000"/>
              <a:gd name="connsiteY7" fmla="*/ 2574288 h 6858000"/>
              <a:gd name="connsiteX8" fmla="*/ 5913160 w 12192000"/>
              <a:gd name="connsiteY8" fmla="*/ 2581573 h 6858000"/>
              <a:gd name="connsiteX9" fmla="*/ 5924531 w 12192000"/>
              <a:gd name="connsiteY9" fmla="*/ 2615492 h 6858000"/>
              <a:gd name="connsiteX10" fmla="*/ 5974341 w 12192000"/>
              <a:gd name="connsiteY10" fmla="*/ 2628696 h 6858000"/>
              <a:gd name="connsiteX11" fmla="*/ 6051944 w 12192000"/>
              <a:gd name="connsiteY11" fmla="*/ 2708377 h 6858000"/>
              <a:gd name="connsiteX12" fmla="*/ 5934457 w 12192000"/>
              <a:gd name="connsiteY12" fmla="*/ 2698814 h 6858000"/>
              <a:gd name="connsiteX13" fmla="*/ 5913702 w 12192000"/>
              <a:gd name="connsiteY13" fmla="*/ 2718165 h 6858000"/>
              <a:gd name="connsiteX14" fmla="*/ 5905761 w 12192000"/>
              <a:gd name="connsiteY14" fmla="*/ 2743207 h 6858000"/>
              <a:gd name="connsiteX15" fmla="*/ 5860282 w 12192000"/>
              <a:gd name="connsiteY15" fmla="*/ 2763923 h 6858000"/>
              <a:gd name="connsiteX16" fmla="*/ 5931750 w 12192000"/>
              <a:gd name="connsiteY16" fmla="*/ 2787144 h 6858000"/>
              <a:gd name="connsiteX17" fmla="*/ 5855409 w 12192000"/>
              <a:gd name="connsiteY17" fmla="*/ 2787144 h 6858000"/>
              <a:gd name="connsiteX18" fmla="*/ 5767701 w 12192000"/>
              <a:gd name="connsiteY18" fmla="*/ 2771209 h 6858000"/>
              <a:gd name="connsiteX19" fmla="*/ 5674216 w 12192000"/>
              <a:gd name="connsiteY19" fmla="*/ 2776216 h 6858000"/>
              <a:gd name="connsiteX20" fmla="*/ 5487249 w 12192000"/>
              <a:gd name="connsiteY20" fmla="*/ 2746850 h 6858000"/>
              <a:gd name="connsiteX21" fmla="*/ 5398276 w 12192000"/>
              <a:gd name="connsiteY21" fmla="*/ 2748898 h 6858000"/>
              <a:gd name="connsiteX22" fmla="*/ 5892947 w 12192000"/>
              <a:gd name="connsiteY22" fmla="*/ 2946502 h 6858000"/>
              <a:gd name="connsiteX23" fmla="*/ 5867682 w 12192000"/>
              <a:gd name="connsiteY23" fmla="*/ 2989983 h 6858000"/>
              <a:gd name="connsiteX24" fmla="*/ 5971273 w 12192000"/>
              <a:gd name="connsiteY24" fmla="*/ 3037335 h 6858000"/>
              <a:gd name="connsiteX25" fmla="*/ 5996719 w 12192000"/>
              <a:gd name="connsiteY25" fmla="*/ 3084231 h 6858000"/>
              <a:gd name="connsiteX26" fmla="*/ 5964776 w 12192000"/>
              <a:gd name="connsiteY26" fmla="*/ 3080134 h 6858000"/>
              <a:gd name="connsiteX27" fmla="*/ 5937344 w 12192000"/>
              <a:gd name="connsiteY27" fmla="*/ 3089012 h 6858000"/>
              <a:gd name="connsiteX28" fmla="*/ 5948713 w 12192000"/>
              <a:gd name="connsiteY28" fmla="*/ 3148657 h 6858000"/>
              <a:gd name="connsiteX29" fmla="*/ 6095075 w 12192000"/>
              <a:gd name="connsiteY29" fmla="*/ 3225605 h 6858000"/>
              <a:gd name="connsiteX30" fmla="*/ 6108249 w 12192000"/>
              <a:gd name="connsiteY30" fmla="*/ 3250646 h 6858000"/>
              <a:gd name="connsiteX31" fmla="*/ 6090744 w 12192000"/>
              <a:gd name="connsiteY31" fmla="*/ 3268403 h 6858000"/>
              <a:gd name="connsiteX32" fmla="*/ 6043461 w 12192000"/>
              <a:gd name="connsiteY32" fmla="*/ 3277509 h 6858000"/>
              <a:gd name="connsiteX33" fmla="*/ 6109692 w 12192000"/>
              <a:gd name="connsiteY33" fmla="*/ 3362879 h 6858000"/>
              <a:gd name="connsiteX34" fmla="*/ 6133877 w 12192000"/>
              <a:gd name="connsiteY34" fmla="*/ 3386554 h 6858000"/>
              <a:gd name="connsiteX35" fmla="*/ 6175205 w 12192000"/>
              <a:gd name="connsiteY35" fmla="*/ 3423208 h 6858000"/>
              <a:gd name="connsiteX36" fmla="*/ 6175926 w 12192000"/>
              <a:gd name="connsiteY36" fmla="*/ 3434363 h 6858000"/>
              <a:gd name="connsiteX37" fmla="*/ 6119620 w 12192000"/>
              <a:gd name="connsiteY37" fmla="*/ 3473747 h 6858000"/>
              <a:gd name="connsiteX38" fmla="*/ 6018015 w 12192000"/>
              <a:gd name="connsiteY38" fmla="*/ 3463046 h 6858000"/>
              <a:gd name="connsiteX39" fmla="*/ 6168166 w 12192000"/>
              <a:gd name="connsiteY39" fmla="*/ 3521781 h 6858000"/>
              <a:gd name="connsiteX40" fmla="*/ 5682157 w 12192000"/>
              <a:gd name="connsiteY40" fmla="*/ 3381775 h 6858000"/>
              <a:gd name="connsiteX41" fmla="*/ 5713198 w 12192000"/>
              <a:gd name="connsiteY41" fmla="*/ 3418426 h 6858000"/>
              <a:gd name="connsiteX42" fmla="*/ 5883202 w 12192000"/>
              <a:gd name="connsiteY42" fmla="*/ 3514950 h 6858000"/>
              <a:gd name="connsiteX43" fmla="*/ 5931387 w 12192000"/>
              <a:gd name="connsiteY43" fmla="*/ 3575508 h 6858000"/>
              <a:gd name="connsiteX44" fmla="*/ 5981919 w 12192000"/>
              <a:gd name="connsiteY44" fmla="*/ 3608971 h 6858000"/>
              <a:gd name="connsiteX45" fmla="*/ 6052845 w 12192000"/>
              <a:gd name="connsiteY45" fmla="*/ 3608290 h 6858000"/>
              <a:gd name="connsiteX46" fmla="*/ 6103196 w 12192000"/>
              <a:gd name="connsiteY46" fmla="*/ 3659739 h 6858000"/>
              <a:gd name="connsiteX47" fmla="*/ 6050680 w 12192000"/>
              <a:gd name="connsiteY47" fmla="*/ 3670666 h 6858000"/>
              <a:gd name="connsiteX48" fmla="*/ 5989139 w 12192000"/>
              <a:gd name="connsiteY48" fmla="*/ 3662243 h 6858000"/>
              <a:gd name="connsiteX49" fmla="*/ 5856311 w 12192000"/>
              <a:gd name="connsiteY49" fmla="*/ 3664973 h 6858000"/>
              <a:gd name="connsiteX50" fmla="*/ 5780153 w 12192000"/>
              <a:gd name="connsiteY50" fmla="*/ 3674991 h 6858000"/>
              <a:gd name="connsiteX51" fmla="*/ 5605096 w 12192000"/>
              <a:gd name="connsiteY51" fmla="*/ 3657917 h 6858000"/>
              <a:gd name="connsiteX52" fmla="*/ 5615384 w 12192000"/>
              <a:gd name="connsiteY52" fmla="*/ 3701627 h 6858000"/>
              <a:gd name="connsiteX53" fmla="*/ 5608886 w 12192000"/>
              <a:gd name="connsiteY53" fmla="*/ 3739645 h 6858000"/>
              <a:gd name="connsiteX54" fmla="*/ 5606359 w 12192000"/>
              <a:gd name="connsiteY54" fmla="*/ 3822284 h 6858000"/>
              <a:gd name="connsiteX55" fmla="*/ 5607984 w 12192000"/>
              <a:gd name="connsiteY55" fmla="*/ 3835716 h 6858000"/>
              <a:gd name="connsiteX56" fmla="*/ 5568822 w 12192000"/>
              <a:gd name="connsiteY56" fmla="*/ 3844366 h 6858000"/>
              <a:gd name="connsiteX57" fmla="*/ 5802171 w 12192000"/>
              <a:gd name="connsiteY57" fmla="*/ 4016244 h 6858000"/>
              <a:gd name="connsiteX58" fmla="*/ 5646244 w 12192000"/>
              <a:gd name="connsiteY58" fmla="*/ 3972534 h 6858000"/>
              <a:gd name="connsiteX59" fmla="*/ 5625129 w 12192000"/>
              <a:gd name="connsiteY59" fmla="*/ 4044701 h 6858000"/>
              <a:gd name="connsiteX60" fmla="*/ 5698400 w 12192000"/>
              <a:gd name="connsiteY60" fmla="*/ 4108899 h 6858000"/>
              <a:gd name="connsiteX61" fmla="*/ 5725470 w 12192000"/>
              <a:gd name="connsiteY61" fmla="*/ 4235930 h 6858000"/>
              <a:gd name="connsiteX62" fmla="*/ 5712295 w 12192000"/>
              <a:gd name="connsiteY62" fmla="*/ 4352032 h 6858000"/>
              <a:gd name="connsiteX63" fmla="*/ 5680894 w 12192000"/>
              <a:gd name="connsiteY63" fmla="*/ 4388911 h 6858000"/>
              <a:gd name="connsiteX64" fmla="*/ 5635415 w 12192000"/>
              <a:gd name="connsiteY64" fmla="*/ 4455158 h 6858000"/>
              <a:gd name="connsiteX65" fmla="*/ 5607263 w 12192000"/>
              <a:gd name="connsiteY65" fmla="*/ 4496136 h 6858000"/>
              <a:gd name="connsiteX66" fmla="*/ 5509446 w 12192000"/>
              <a:gd name="connsiteY66" fmla="*/ 4480201 h 6858000"/>
              <a:gd name="connsiteX67" fmla="*/ 5639928 w 12192000"/>
              <a:gd name="connsiteY67" fmla="*/ 4584239 h 6858000"/>
              <a:gd name="connsiteX68" fmla="*/ 5534171 w 12192000"/>
              <a:gd name="connsiteY68" fmla="*/ 4571262 h 6858000"/>
              <a:gd name="connsiteX69" fmla="*/ 5499701 w 12192000"/>
              <a:gd name="connsiteY69" fmla="*/ 4578547 h 6858000"/>
              <a:gd name="connsiteX70" fmla="*/ 5519373 w 12192000"/>
              <a:gd name="connsiteY70" fmla="*/ 4612239 h 6858000"/>
              <a:gd name="connsiteX71" fmla="*/ 5596974 w 12192000"/>
              <a:gd name="connsiteY71" fmla="*/ 4669379 h 6858000"/>
              <a:gd name="connsiteX72" fmla="*/ 5756873 w 12192000"/>
              <a:gd name="connsiteY72" fmla="*/ 4824185 h 6858000"/>
              <a:gd name="connsiteX73" fmla="*/ 5602028 w 12192000"/>
              <a:gd name="connsiteY73" fmla="*/ 4753158 h 6858000"/>
              <a:gd name="connsiteX74" fmla="*/ 5765173 w 12192000"/>
              <a:gd name="connsiteY74" fmla="*/ 4912286 h 6858000"/>
              <a:gd name="connsiteX75" fmla="*/ 5801450 w 12192000"/>
              <a:gd name="connsiteY75" fmla="*/ 4965101 h 6858000"/>
              <a:gd name="connsiteX76" fmla="*/ 5874721 w 12192000"/>
              <a:gd name="connsiteY76" fmla="*/ 5096229 h 6858000"/>
              <a:gd name="connsiteX77" fmla="*/ 5871110 w 12192000"/>
              <a:gd name="connsiteY77" fmla="*/ 5111026 h 6858000"/>
              <a:gd name="connsiteX78" fmla="*/ 5786469 w 12192000"/>
              <a:gd name="connsiteY78" fmla="*/ 5089855 h 6858000"/>
              <a:gd name="connsiteX79" fmla="*/ 5896196 w 12192000"/>
              <a:gd name="connsiteY79" fmla="*/ 5200041 h 6858000"/>
              <a:gd name="connsiteX80" fmla="*/ 6009534 w 12192000"/>
              <a:gd name="connsiteY80" fmla="*/ 5284725 h 6858000"/>
              <a:gd name="connsiteX81" fmla="*/ 5929042 w 12192000"/>
              <a:gd name="connsiteY81" fmla="*/ 5271751 h 6858000"/>
              <a:gd name="connsiteX82" fmla="*/ 5818413 w 12192000"/>
              <a:gd name="connsiteY82" fmla="*/ 5223260 h 6858000"/>
              <a:gd name="connsiteX83" fmla="*/ 5779973 w 12192000"/>
              <a:gd name="connsiteY83" fmla="*/ 5241473 h 6858000"/>
              <a:gd name="connsiteX84" fmla="*/ 5884826 w 12192000"/>
              <a:gd name="connsiteY84" fmla="*/ 5321606 h 6858000"/>
              <a:gd name="connsiteX85" fmla="*/ 5944924 w 12192000"/>
              <a:gd name="connsiteY85" fmla="*/ 5358715 h 6858000"/>
              <a:gd name="connsiteX86" fmla="*/ 5968926 w 12192000"/>
              <a:gd name="connsiteY86" fmla="*/ 5387170 h 6858000"/>
              <a:gd name="connsiteX87" fmla="*/ 6037505 w 12192000"/>
              <a:gd name="connsiteY87" fmla="*/ 5488704 h 6858000"/>
              <a:gd name="connsiteX88" fmla="*/ 6238910 w 12192000"/>
              <a:gd name="connsiteY88" fmla="*/ 5599571 h 6858000"/>
              <a:gd name="connsiteX89" fmla="*/ 6427321 w 12192000"/>
              <a:gd name="connsiteY89" fmla="*/ 5737302 h 6858000"/>
              <a:gd name="connsiteX90" fmla="*/ 6574408 w 12192000"/>
              <a:gd name="connsiteY90" fmla="*/ 5823126 h 6858000"/>
              <a:gd name="connsiteX91" fmla="*/ 6946177 w 12192000"/>
              <a:gd name="connsiteY91" fmla="*/ 5933538 h 6858000"/>
              <a:gd name="connsiteX92" fmla="*/ 8356197 w 12192000"/>
              <a:gd name="connsiteY92" fmla="*/ 5184561 h 6858000"/>
              <a:gd name="connsiteX93" fmla="*/ 8374063 w 12192000"/>
              <a:gd name="connsiteY93" fmla="*/ 5162249 h 6858000"/>
              <a:gd name="connsiteX94" fmla="*/ 8442461 w 12192000"/>
              <a:gd name="connsiteY94" fmla="*/ 5078246 h 6858000"/>
              <a:gd name="connsiteX95" fmla="*/ 8500574 w 12192000"/>
              <a:gd name="connsiteY95" fmla="*/ 5002664 h 6858000"/>
              <a:gd name="connsiteX96" fmla="*/ 8470255 w 12192000"/>
              <a:gd name="connsiteY96" fmla="*/ 4977167 h 6858000"/>
              <a:gd name="connsiteX97" fmla="*/ 8511222 w 12192000"/>
              <a:gd name="connsiteY97" fmla="*/ 4905001 h 6858000"/>
              <a:gd name="connsiteX98" fmla="*/ 8641522 w 12192000"/>
              <a:gd name="connsiteY98" fmla="*/ 4682584 h 6858000"/>
              <a:gd name="connsiteX99" fmla="*/ 8698730 w 12192000"/>
              <a:gd name="connsiteY99" fmla="*/ 4633640 h 6858000"/>
              <a:gd name="connsiteX100" fmla="*/ 8768393 w 12192000"/>
              <a:gd name="connsiteY100" fmla="*/ 4510479 h 6858000"/>
              <a:gd name="connsiteX101" fmla="*/ 8778319 w 12192000"/>
              <a:gd name="connsiteY101" fmla="*/ 4482024 h 6858000"/>
              <a:gd name="connsiteX102" fmla="*/ 8764062 w 12192000"/>
              <a:gd name="connsiteY102" fmla="*/ 4445824 h 6858000"/>
              <a:gd name="connsiteX103" fmla="*/ 8753414 w 12192000"/>
              <a:gd name="connsiteY103" fmla="*/ 4409400 h 6858000"/>
              <a:gd name="connsiteX104" fmla="*/ 8767310 w 12192000"/>
              <a:gd name="connsiteY104" fmla="*/ 4398700 h 6858000"/>
              <a:gd name="connsiteX105" fmla="*/ 8856643 w 12192000"/>
              <a:gd name="connsiteY105" fmla="*/ 4380261 h 6858000"/>
              <a:gd name="connsiteX106" fmla="*/ 8804848 w 12192000"/>
              <a:gd name="connsiteY106" fmla="*/ 4311055 h 6858000"/>
              <a:gd name="connsiteX107" fmla="*/ 8713530 w 12192000"/>
              <a:gd name="connsiteY107" fmla="*/ 4207927 h 6858000"/>
              <a:gd name="connsiteX108" fmla="*/ 8672022 w 12192000"/>
              <a:gd name="connsiteY108" fmla="*/ 4134623 h 6858000"/>
              <a:gd name="connsiteX109" fmla="*/ 8667148 w 12192000"/>
              <a:gd name="connsiteY109" fmla="*/ 4069059 h 6858000"/>
              <a:gd name="connsiteX110" fmla="*/ 8585575 w 12192000"/>
              <a:gd name="connsiteY110" fmla="*/ 4030359 h 6858000"/>
              <a:gd name="connsiteX111" fmla="*/ 8662275 w 12192000"/>
              <a:gd name="connsiteY111" fmla="*/ 3891717 h 6858000"/>
              <a:gd name="connsiteX112" fmla="*/ 8670037 w 12192000"/>
              <a:gd name="connsiteY112" fmla="*/ 3863033 h 6858000"/>
              <a:gd name="connsiteX113" fmla="*/ 8624017 w 12192000"/>
              <a:gd name="connsiteY113" fmla="*/ 3760362 h 6858000"/>
              <a:gd name="connsiteX114" fmla="*/ 8616436 w 12192000"/>
              <a:gd name="connsiteY114" fmla="*/ 3743970 h 6858000"/>
              <a:gd name="connsiteX115" fmla="*/ 8599473 w 12192000"/>
              <a:gd name="connsiteY115" fmla="*/ 3711188 h 6858000"/>
              <a:gd name="connsiteX116" fmla="*/ 8550745 w 12192000"/>
              <a:gd name="connsiteY116" fmla="*/ 3703220 h 6858000"/>
              <a:gd name="connsiteX117" fmla="*/ 8576010 w 12192000"/>
              <a:gd name="connsiteY117" fmla="*/ 3680000 h 6858000"/>
              <a:gd name="connsiteX118" fmla="*/ 8625100 w 12192000"/>
              <a:gd name="connsiteY118" fmla="*/ 3601459 h 6858000"/>
              <a:gd name="connsiteX119" fmla="*/ 8592433 w 12192000"/>
              <a:gd name="connsiteY119" fmla="*/ 3526333 h 6858000"/>
              <a:gd name="connsiteX120" fmla="*/ 8590269 w 12192000"/>
              <a:gd name="connsiteY120" fmla="*/ 3484900 h 6858000"/>
              <a:gd name="connsiteX121" fmla="*/ 8645312 w 12192000"/>
              <a:gd name="connsiteY121" fmla="*/ 3431858 h 6858000"/>
              <a:gd name="connsiteX122" fmla="*/ 8686820 w 12192000"/>
              <a:gd name="connsiteY122" fmla="*/ 3410914 h 6858000"/>
              <a:gd name="connsiteX123" fmla="*/ 8705950 w 12192000"/>
              <a:gd name="connsiteY123" fmla="*/ 3380864 h 6858000"/>
              <a:gd name="connsiteX124" fmla="*/ 8683391 w 12192000"/>
              <a:gd name="connsiteY124" fmla="*/ 3355822 h 6858000"/>
              <a:gd name="connsiteX125" fmla="*/ 8583229 w 12192000"/>
              <a:gd name="connsiteY125" fmla="*/ 3296177 h 6858000"/>
              <a:gd name="connsiteX126" fmla="*/ 8637190 w 12192000"/>
              <a:gd name="connsiteY126" fmla="*/ 3246320 h 6858000"/>
              <a:gd name="connsiteX127" fmla="*/ 8355114 w 12192000"/>
              <a:gd name="connsiteY127" fmla="*/ 3011154 h 6858000"/>
              <a:gd name="connsiteX128" fmla="*/ 8321004 w 12192000"/>
              <a:gd name="connsiteY128" fmla="*/ 2975186 h 6858000"/>
              <a:gd name="connsiteX129" fmla="*/ 8139993 w 12192000"/>
              <a:gd name="connsiteY129" fmla="*/ 2887993 h 6858000"/>
              <a:gd name="connsiteX130" fmla="*/ 7953747 w 12192000"/>
              <a:gd name="connsiteY130" fmla="*/ 2826301 h 6858000"/>
              <a:gd name="connsiteX131" fmla="*/ 8083145 w 12192000"/>
              <a:gd name="connsiteY131" fmla="*/ 2696083 h 6858000"/>
              <a:gd name="connsiteX132" fmla="*/ 7885529 w 12192000"/>
              <a:gd name="connsiteY132" fmla="*/ 2665804 h 6858000"/>
              <a:gd name="connsiteX133" fmla="*/ 7866219 w 12192000"/>
              <a:gd name="connsiteY133" fmla="*/ 2666715 h 6858000"/>
              <a:gd name="connsiteX134" fmla="*/ 7478205 w 12192000"/>
              <a:gd name="connsiteY134" fmla="*/ 2646681 h 6858000"/>
              <a:gd name="connsiteX135" fmla="*/ 6921993 w 12192000"/>
              <a:gd name="connsiteY135" fmla="*/ 2580207 h 6858000"/>
              <a:gd name="connsiteX136" fmla="*/ 6461612 w 12192000"/>
              <a:gd name="connsiteY136" fmla="*/ 2540368 h 6858000"/>
              <a:gd name="connsiteX137" fmla="*/ 5971453 w 12192000"/>
              <a:gd name="connsiteY137" fmla="*/ 2462965 h 6858000"/>
              <a:gd name="connsiteX138" fmla="*/ 5947992 w 12192000"/>
              <a:gd name="connsiteY138" fmla="*/ 2457985 h 6858000"/>
              <a:gd name="connsiteX139" fmla="*/ 0 w 12192000"/>
              <a:gd name="connsiteY139" fmla="*/ 0 h 6858000"/>
              <a:gd name="connsiteX140" fmla="*/ 8078332 w 12192000"/>
              <a:gd name="connsiteY140" fmla="*/ 0 h 6858000"/>
              <a:gd name="connsiteX141" fmla="*/ 8051806 w 12192000"/>
              <a:gd name="connsiteY141" fmla="*/ 19899 h 6858000"/>
              <a:gd name="connsiteX142" fmla="*/ 7919411 w 12192000"/>
              <a:gd name="connsiteY142" fmla="*/ 69998 h 6858000"/>
              <a:gd name="connsiteX143" fmla="*/ 7880558 w 12192000"/>
              <a:gd name="connsiteY143" fmla="*/ 103665 h 6858000"/>
              <a:gd name="connsiteX144" fmla="*/ 7913505 w 12192000"/>
              <a:gd name="connsiteY144" fmla="*/ 144066 h 6858000"/>
              <a:gd name="connsiteX145" fmla="*/ 7984993 w 12192000"/>
              <a:gd name="connsiteY145" fmla="*/ 172224 h 6858000"/>
              <a:gd name="connsiteX146" fmla="*/ 8079793 w 12192000"/>
              <a:gd name="connsiteY146" fmla="*/ 243535 h 6858000"/>
              <a:gd name="connsiteX147" fmla="*/ 8076065 w 12192000"/>
              <a:gd name="connsiteY147" fmla="*/ 299239 h 6858000"/>
              <a:gd name="connsiteX148" fmla="*/ 8019804 w 12192000"/>
              <a:gd name="connsiteY148" fmla="*/ 400240 h 6858000"/>
              <a:gd name="connsiteX149" fmla="*/ 8104349 w 12192000"/>
              <a:gd name="connsiteY149" fmla="*/ 505833 h 6858000"/>
              <a:gd name="connsiteX150" fmla="*/ 8147864 w 12192000"/>
              <a:gd name="connsiteY150" fmla="*/ 537052 h 6858000"/>
              <a:gd name="connsiteX151" fmla="*/ 8063941 w 12192000"/>
              <a:gd name="connsiteY151" fmla="*/ 547764 h 6858000"/>
              <a:gd name="connsiteX152" fmla="*/ 8034725 w 12192000"/>
              <a:gd name="connsiteY152" fmla="*/ 591836 h 6858000"/>
              <a:gd name="connsiteX153" fmla="*/ 8021669 w 12192000"/>
              <a:gd name="connsiteY153" fmla="*/ 613874 h 6858000"/>
              <a:gd name="connsiteX154" fmla="*/ 7942410 w 12192000"/>
              <a:gd name="connsiteY154" fmla="*/ 751909 h 6858000"/>
              <a:gd name="connsiteX155" fmla="*/ 7955778 w 12192000"/>
              <a:gd name="connsiteY155" fmla="*/ 790472 h 6858000"/>
              <a:gd name="connsiteX156" fmla="*/ 8087876 w 12192000"/>
              <a:gd name="connsiteY156" fmla="*/ 976867 h 6858000"/>
              <a:gd name="connsiteX157" fmla="*/ 7947386 w 12192000"/>
              <a:gd name="connsiteY157" fmla="*/ 1028897 h 6858000"/>
              <a:gd name="connsiteX158" fmla="*/ 7938992 w 12192000"/>
              <a:gd name="connsiteY158" fmla="*/ 1117042 h 6858000"/>
              <a:gd name="connsiteX159" fmla="*/ 7867503 w 12192000"/>
              <a:gd name="connsiteY159" fmla="*/ 1215596 h 6858000"/>
              <a:gd name="connsiteX160" fmla="*/ 7710229 w 12192000"/>
              <a:gd name="connsiteY160" fmla="*/ 1354244 h 6858000"/>
              <a:gd name="connsiteX161" fmla="*/ 7621024 w 12192000"/>
              <a:gd name="connsiteY161" fmla="*/ 1447286 h 6858000"/>
              <a:gd name="connsiteX162" fmla="*/ 7774880 w 12192000"/>
              <a:gd name="connsiteY162" fmla="*/ 1472076 h 6858000"/>
              <a:gd name="connsiteX163" fmla="*/ 7798812 w 12192000"/>
              <a:gd name="connsiteY163" fmla="*/ 1486462 h 6858000"/>
              <a:gd name="connsiteX164" fmla="*/ 7780474 w 12192000"/>
              <a:gd name="connsiteY164" fmla="*/ 1535432 h 6858000"/>
              <a:gd name="connsiteX165" fmla="*/ 7755919 w 12192000"/>
              <a:gd name="connsiteY165" fmla="*/ 1584099 h 6858000"/>
              <a:gd name="connsiteX166" fmla="*/ 7773014 w 12192000"/>
              <a:gd name="connsiteY166" fmla="*/ 1622355 h 6858000"/>
              <a:gd name="connsiteX167" fmla="*/ 7892993 w 12192000"/>
              <a:gd name="connsiteY167" fmla="*/ 1787937 h 6858000"/>
              <a:gd name="connsiteX168" fmla="*/ 7991521 w 12192000"/>
              <a:gd name="connsiteY168" fmla="*/ 1853739 h 6858000"/>
              <a:gd name="connsiteX169" fmla="*/ 8215932 w 12192000"/>
              <a:gd name="connsiteY169" fmla="*/ 2152764 h 6858000"/>
              <a:gd name="connsiteX170" fmla="*/ 8286489 w 12192000"/>
              <a:gd name="connsiteY170" fmla="*/ 2249786 h 6858000"/>
              <a:gd name="connsiteX171" fmla="*/ 8234270 w 12192000"/>
              <a:gd name="connsiteY171" fmla="*/ 2284064 h 6858000"/>
              <a:gd name="connsiteX172" fmla="*/ 8334357 w 12192000"/>
              <a:gd name="connsiteY172" fmla="*/ 2385679 h 6858000"/>
              <a:gd name="connsiteX173" fmla="*/ 8452157 w 12192000"/>
              <a:gd name="connsiteY173" fmla="*/ 2498616 h 6858000"/>
              <a:gd name="connsiteX174" fmla="*/ 8482927 w 12192000"/>
              <a:gd name="connsiteY174" fmla="*/ 2528612 h 6858000"/>
              <a:gd name="connsiteX175" fmla="*/ 10911361 w 12192000"/>
              <a:gd name="connsiteY175" fmla="*/ 3535561 h 6858000"/>
              <a:gd name="connsiteX176" fmla="*/ 11551649 w 12192000"/>
              <a:gd name="connsiteY176" fmla="*/ 3387120 h 6858000"/>
              <a:gd name="connsiteX177" fmla="*/ 11804971 w 12192000"/>
              <a:gd name="connsiteY177" fmla="*/ 3271735 h 6858000"/>
              <a:gd name="connsiteX178" fmla="*/ 12129465 w 12192000"/>
              <a:gd name="connsiteY178" fmla="*/ 3086565 h 6858000"/>
              <a:gd name="connsiteX179" fmla="*/ 12192000 w 12192000"/>
              <a:gd name="connsiteY179" fmla="*/ 3060706 h 6858000"/>
              <a:gd name="connsiteX180" fmla="*/ 12192000 w 12192000"/>
              <a:gd name="connsiteY180" fmla="*/ 3766004 h 6858000"/>
              <a:gd name="connsiteX181" fmla="*/ 12069511 w 12192000"/>
              <a:gd name="connsiteY181" fmla="*/ 3730912 h 6858000"/>
              <a:gd name="connsiteX182" fmla="*/ 11743305 w 12192000"/>
              <a:gd name="connsiteY182" fmla="*/ 3682401 h 6858000"/>
              <a:gd name="connsiteX183" fmla="*/ 11692833 w 12192000"/>
              <a:gd name="connsiteY183" fmla="*/ 3681484 h 6858000"/>
              <a:gd name="connsiteX184" fmla="*/ 9314871 w 12192000"/>
              <a:gd name="connsiteY184" fmla="*/ 4689350 h 6858000"/>
              <a:gd name="connsiteX185" fmla="*/ 9284101 w 12192000"/>
              <a:gd name="connsiteY185" fmla="*/ 4719346 h 6858000"/>
              <a:gd name="connsiteX186" fmla="*/ 9166300 w 12192000"/>
              <a:gd name="connsiteY186" fmla="*/ 4832283 h 6858000"/>
              <a:gd name="connsiteX187" fmla="*/ 9066214 w 12192000"/>
              <a:gd name="connsiteY187" fmla="*/ 4933898 h 6858000"/>
              <a:gd name="connsiteX188" fmla="*/ 9118433 w 12192000"/>
              <a:gd name="connsiteY188" fmla="*/ 4968176 h 6858000"/>
              <a:gd name="connsiteX189" fmla="*/ 9047876 w 12192000"/>
              <a:gd name="connsiteY189" fmla="*/ 5065198 h 6858000"/>
              <a:gd name="connsiteX190" fmla="*/ 8823465 w 12192000"/>
              <a:gd name="connsiteY190" fmla="*/ 5364223 h 6858000"/>
              <a:gd name="connsiteX191" fmla="*/ 8724937 w 12192000"/>
              <a:gd name="connsiteY191" fmla="*/ 5430025 h 6858000"/>
              <a:gd name="connsiteX192" fmla="*/ 8604958 w 12192000"/>
              <a:gd name="connsiteY192" fmla="*/ 5595607 h 6858000"/>
              <a:gd name="connsiteX193" fmla="*/ 8587863 w 12192000"/>
              <a:gd name="connsiteY193" fmla="*/ 5633863 h 6858000"/>
              <a:gd name="connsiteX194" fmla="*/ 8612418 w 12192000"/>
              <a:gd name="connsiteY194" fmla="*/ 5682530 h 6858000"/>
              <a:gd name="connsiteX195" fmla="*/ 8630756 w 12192000"/>
              <a:gd name="connsiteY195" fmla="*/ 5731500 h 6858000"/>
              <a:gd name="connsiteX196" fmla="*/ 8606823 w 12192000"/>
              <a:gd name="connsiteY196" fmla="*/ 5745886 h 6858000"/>
              <a:gd name="connsiteX197" fmla="*/ 8452968 w 12192000"/>
              <a:gd name="connsiteY197" fmla="*/ 5770676 h 6858000"/>
              <a:gd name="connsiteX198" fmla="*/ 8542173 w 12192000"/>
              <a:gd name="connsiteY198" fmla="*/ 5863718 h 6858000"/>
              <a:gd name="connsiteX199" fmla="*/ 8699447 w 12192000"/>
              <a:gd name="connsiteY199" fmla="*/ 6002366 h 6858000"/>
              <a:gd name="connsiteX200" fmla="*/ 8770936 w 12192000"/>
              <a:gd name="connsiteY200" fmla="*/ 6100920 h 6858000"/>
              <a:gd name="connsiteX201" fmla="*/ 8779329 w 12192000"/>
              <a:gd name="connsiteY201" fmla="*/ 6189065 h 6858000"/>
              <a:gd name="connsiteX202" fmla="*/ 8919820 w 12192000"/>
              <a:gd name="connsiteY202" fmla="*/ 6241095 h 6858000"/>
              <a:gd name="connsiteX203" fmla="*/ 8787721 w 12192000"/>
              <a:gd name="connsiteY203" fmla="*/ 6427490 h 6858000"/>
              <a:gd name="connsiteX204" fmla="*/ 8774354 w 12192000"/>
              <a:gd name="connsiteY204" fmla="*/ 6466053 h 6858000"/>
              <a:gd name="connsiteX205" fmla="*/ 8853613 w 12192000"/>
              <a:gd name="connsiteY205" fmla="*/ 6604088 h 6858000"/>
              <a:gd name="connsiteX206" fmla="*/ 8866669 w 12192000"/>
              <a:gd name="connsiteY206" fmla="*/ 6626125 h 6858000"/>
              <a:gd name="connsiteX207" fmla="*/ 8895884 w 12192000"/>
              <a:gd name="connsiteY207" fmla="*/ 6670198 h 6858000"/>
              <a:gd name="connsiteX208" fmla="*/ 8979808 w 12192000"/>
              <a:gd name="connsiteY208" fmla="*/ 6680910 h 6858000"/>
              <a:gd name="connsiteX209" fmla="*/ 8936293 w 12192000"/>
              <a:gd name="connsiteY209" fmla="*/ 6712128 h 6858000"/>
              <a:gd name="connsiteX210" fmla="*/ 8851748 w 12192000"/>
              <a:gd name="connsiteY210" fmla="*/ 6817721 h 6858000"/>
              <a:gd name="connsiteX211" fmla="*/ 8854326 w 12192000"/>
              <a:gd name="connsiteY211" fmla="*/ 6858000 h 6858000"/>
              <a:gd name="connsiteX212" fmla="*/ 0 w 12192000"/>
              <a:gd name="connsiteY2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12192000" h="6858000">
                <a:moveTo>
                  <a:pt x="5947992" y="2457985"/>
                </a:moveTo>
                <a:cubicBezTo>
                  <a:pt x="5940097" y="2457729"/>
                  <a:pt x="5932472" y="2460803"/>
                  <a:pt x="5926156" y="2472983"/>
                </a:cubicBezTo>
                <a:cubicBezTo>
                  <a:pt x="5959722" y="2505081"/>
                  <a:pt x="6002495" y="2493015"/>
                  <a:pt x="6047792" y="2529213"/>
                </a:cubicBezTo>
                <a:cubicBezTo>
                  <a:pt x="5974160" y="2517829"/>
                  <a:pt x="5915867" y="2508723"/>
                  <a:pt x="5857576" y="2499619"/>
                </a:cubicBezTo>
                <a:cubicBezTo>
                  <a:pt x="5856491" y="2505992"/>
                  <a:pt x="5855409" y="2512367"/>
                  <a:pt x="5854328" y="2518740"/>
                </a:cubicBezTo>
                <a:cubicBezTo>
                  <a:pt x="5928861" y="2532172"/>
                  <a:pt x="5997802" y="2566775"/>
                  <a:pt x="6070351" y="2591134"/>
                </a:cubicBezTo>
                <a:cubicBezTo>
                  <a:pt x="6063673" y="2606161"/>
                  <a:pt x="6056996" y="2603200"/>
                  <a:pt x="6051040" y="2602290"/>
                </a:cubicBezTo>
                <a:cubicBezTo>
                  <a:pt x="6012239" y="2596370"/>
                  <a:pt x="5973439" y="2590453"/>
                  <a:pt x="5936261" y="2574288"/>
                </a:cubicBezTo>
                <a:cubicBezTo>
                  <a:pt x="5927960" y="2570644"/>
                  <a:pt x="5917853" y="2570644"/>
                  <a:pt x="5913160" y="2581573"/>
                </a:cubicBezTo>
                <a:cubicBezTo>
                  <a:pt x="5906483" y="2597054"/>
                  <a:pt x="5916047" y="2607071"/>
                  <a:pt x="5924531" y="2615492"/>
                </a:cubicBezTo>
                <a:cubicBezTo>
                  <a:pt x="5939329" y="2630063"/>
                  <a:pt x="5957196" y="2625966"/>
                  <a:pt x="5974341" y="2628696"/>
                </a:cubicBezTo>
                <a:cubicBezTo>
                  <a:pt x="6019999" y="2635754"/>
                  <a:pt x="6041837" y="2657837"/>
                  <a:pt x="6051944" y="2708377"/>
                </a:cubicBezTo>
                <a:cubicBezTo>
                  <a:pt x="6011879" y="2687887"/>
                  <a:pt x="5973256" y="2713157"/>
                  <a:pt x="5934457" y="2698814"/>
                </a:cubicBezTo>
                <a:cubicBezTo>
                  <a:pt x="5924351" y="2695173"/>
                  <a:pt x="5908288" y="2700635"/>
                  <a:pt x="5913702" y="2718165"/>
                </a:cubicBezTo>
                <a:cubicBezTo>
                  <a:pt x="5918755" y="2734556"/>
                  <a:pt x="5935540" y="2746393"/>
                  <a:pt x="5905761" y="2743207"/>
                </a:cubicBezTo>
                <a:cubicBezTo>
                  <a:pt x="5884465" y="2740930"/>
                  <a:pt x="5842778" y="2759370"/>
                  <a:pt x="5860282" y="2763923"/>
                </a:cubicBezTo>
                <a:cubicBezTo>
                  <a:pt x="5882300" y="2769615"/>
                  <a:pt x="5903777" y="2777811"/>
                  <a:pt x="5931750" y="2787144"/>
                </a:cubicBezTo>
                <a:cubicBezTo>
                  <a:pt x="5900888" y="2802395"/>
                  <a:pt x="5878690" y="2799208"/>
                  <a:pt x="5855409" y="2787144"/>
                </a:cubicBezTo>
                <a:cubicBezTo>
                  <a:pt x="5827256" y="2772574"/>
                  <a:pt x="5790619" y="2754817"/>
                  <a:pt x="5767701" y="2771209"/>
                </a:cubicBezTo>
                <a:cubicBezTo>
                  <a:pt x="5733410" y="2795794"/>
                  <a:pt x="5704896" y="2780314"/>
                  <a:pt x="5674216" y="2776216"/>
                </a:cubicBezTo>
                <a:cubicBezTo>
                  <a:pt x="5611774" y="2767792"/>
                  <a:pt x="5549872" y="2753678"/>
                  <a:pt x="5487249" y="2746850"/>
                </a:cubicBezTo>
                <a:cubicBezTo>
                  <a:pt x="5462163" y="2744118"/>
                  <a:pt x="5435093" y="2731143"/>
                  <a:pt x="5398276" y="2748898"/>
                </a:cubicBezTo>
                <a:cubicBezTo>
                  <a:pt x="5565032" y="2839732"/>
                  <a:pt x="5744058" y="2834041"/>
                  <a:pt x="5892947" y="2946502"/>
                </a:cubicBezTo>
                <a:cubicBezTo>
                  <a:pt x="5886631" y="2957201"/>
                  <a:pt x="5854508" y="2987707"/>
                  <a:pt x="5867682" y="2989983"/>
                </a:cubicBezTo>
                <a:cubicBezTo>
                  <a:pt x="5904678" y="2996585"/>
                  <a:pt x="5937523" y="3018895"/>
                  <a:pt x="5971273" y="3037335"/>
                </a:cubicBezTo>
                <a:cubicBezTo>
                  <a:pt x="5985891" y="3045302"/>
                  <a:pt x="6003576" y="3055776"/>
                  <a:pt x="5996719" y="3084231"/>
                </a:cubicBezTo>
                <a:cubicBezTo>
                  <a:pt x="5984267" y="3092199"/>
                  <a:pt x="5975063" y="3081044"/>
                  <a:pt x="5964776" y="3080134"/>
                </a:cubicBezTo>
                <a:cubicBezTo>
                  <a:pt x="5954308" y="3079224"/>
                  <a:pt x="5930847" y="3085141"/>
                  <a:pt x="5937344" y="3089012"/>
                </a:cubicBezTo>
                <a:cubicBezTo>
                  <a:pt x="5966942" y="3106542"/>
                  <a:pt x="5913702" y="3148657"/>
                  <a:pt x="5948713" y="3148657"/>
                </a:cubicBezTo>
                <a:cubicBezTo>
                  <a:pt x="6007366" y="3148884"/>
                  <a:pt x="6038588" y="3223555"/>
                  <a:pt x="6095075" y="3225605"/>
                </a:cubicBezTo>
                <a:cubicBezTo>
                  <a:pt x="6104098" y="3225831"/>
                  <a:pt x="6108430" y="3239035"/>
                  <a:pt x="6108249" y="3250646"/>
                </a:cubicBezTo>
                <a:cubicBezTo>
                  <a:pt x="6108249" y="3264533"/>
                  <a:pt x="6099948" y="3267037"/>
                  <a:pt x="6090744" y="3268403"/>
                </a:cubicBezTo>
                <a:cubicBezTo>
                  <a:pt x="6076667" y="3270451"/>
                  <a:pt x="6062049" y="3250646"/>
                  <a:pt x="6043461" y="3277509"/>
                </a:cubicBezTo>
                <a:cubicBezTo>
                  <a:pt x="6076847" y="3293216"/>
                  <a:pt x="6110234" y="3308925"/>
                  <a:pt x="6109692" y="3362879"/>
                </a:cubicBezTo>
                <a:cubicBezTo>
                  <a:pt x="6109513" y="3377448"/>
                  <a:pt x="6123409" y="3382912"/>
                  <a:pt x="6133877" y="3386554"/>
                </a:cubicBezTo>
                <a:cubicBezTo>
                  <a:pt x="6151202" y="3392474"/>
                  <a:pt x="6165818" y="3402946"/>
                  <a:pt x="6175205" y="3423208"/>
                </a:cubicBezTo>
                <a:cubicBezTo>
                  <a:pt x="6175023" y="3427077"/>
                  <a:pt x="6174842" y="3431175"/>
                  <a:pt x="6175926" y="3434363"/>
                </a:cubicBezTo>
                <a:cubicBezTo>
                  <a:pt x="6172859" y="3483307"/>
                  <a:pt x="6147593" y="3481940"/>
                  <a:pt x="6119620" y="3473747"/>
                </a:cubicBezTo>
                <a:cubicBezTo>
                  <a:pt x="6086232" y="3463729"/>
                  <a:pt x="6053206" y="3445516"/>
                  <a:pt x="6018015" y="3463046"/>
                </a:cubicBezTo>
                <a:cubicBezTo>
                  <a:pt x="6067646" y="3486494"/>
                  <a:pt x="6121605" y="3488316"/>
                  <a:pt x="6168166" y="3521781"/>
                </a:cubicBezTo>
                <a:cubicBezTo>
                  <a:pt x="5997802" y="3527928"/>
                  <a:pt x="5847289" y="3422296"/>
                  <a:pt x="5682157" y="3381775"/>
                </a:cubicBezTo>
                <a:cubicBezTo>
                  <a:pt x="5687753" y="3408864"/>
                  <a:pt x="5701106" y="3414328"/>
                  <a:pt x="5713198" y="3418426"/>
                </a:cubicBezTo>
                <a:cubicBezTo>
                  <a:pt x="5774197" y="3438916"/>
                  <a:pt x="5827616" y="3479666"/>
                  <a:pt x="5883202" y="3514950"/>
                </a:cubicBezTo>
                <a:cubicBezTo>
                  <a:pt x="5906121" y="3529520"/>
                  <a:pt x="5922726" y="3544092"/>
                  <a:pt x="5931387" y="3575508"/>
                </a:cubicBezTo>
                <a:cubicBezTo>
                  <a:pt x="5939149" y="3603965"/>
                  <a:pt x="5954128" y="3617168"/>
                  <a:pt x="5981919" y="3608971"/>
                </a:cubicBezTo>
                <a:cubicBezTo>
                  <a:pt x="6004478" y="3602142"/>
                  <a:pt x="6029202" y="3605784"/>
                  <a:pt x="6052845" y="3608290"/>
                </a:cubicBezTo>
                <a:cubicBezTo>
                  <a:pt x="6080096" y="3611021"/>
                  <a:pt x="6110596" y="3643120"/>
                  <a:pt x="6103196" y="3659739"/>
                </a:cubicBezTo>
                <a:cubicBezTo>
                  <a:pt x="6090564" y="3687968"/>
                  <a:pt x="6069448" y="3673853"/>
                  <a:pt x="6050680" y="3670666"/>
                </a:cubicBezTo>
                <a:cubicBezTo>
                  <a:pt x="6029383" y="3666796"/>
                  <a:pt x="5989861" y="3658828"/>
                  <a:pt x="5989139" y="3662243"/>
                </a:cubicBezTo>
                <a:cubicBezTo>
                  <a:pt x="5975242" y="3733043"/>
                  <a:pt x="5877426" y="3671351"/>
                  <a:pt x="5856311" y="3664973"/>
                </a:cubicBezTo>
                <a:cubicBezTo>
                  <a:pt x="5829964" y="3657007"/>
                  <a:pt x="5805239" y="3671577"/>
                  <a:pt x="5780153" y="3674991"/>
                </a:cubicBezTo>
                <a:cubicBezTo>
                  <a:pt x="5757776" y="3678178"/>
                  <a:pt x="5631264" y="3687968"/>
                  <a:pt x="5605096" y="3657917"/>
                </a:cubicBezTo>
                <a:cubicBezTo>
                  <a:pt x="5601487" y="3681365"/>
                  <a:pt x="5609066" y="3690927"/>
                  <a:pt x="5615384" y="3701627"/>
                </a:cubicBezTo>
                <a:cubicBezTo>
                  <a:pt x="5624226" y="3716879"/>
                  <a:pt x="5625670" y="3727579"/>
                  <a:pt x="5608886" y="3739645"/>
                </a:cubicBezTo>
                <a:cubicBezTo>
                  <a:pt x="5561061" y="3774249"/>
                  <a:pt x="5561784" y="3775386"/>
                  <a:pt x="5606359" y="3822284"/>
                </a:cubicBezTo>
                <a:cubicBezTo>
                  <a:pt x="5608526" y="3824332"/>
                  <a:pt x="5607622" y="3831162"/>
                  <a:pt x="5607984" y="3835716"/>
                </a:cubicBezTo>
                <a:cubicBezTo>
                  <a:pt x="5596254" y="3843000"/>
                  <a:pt x="5582537" y="3824787"/>
                  <a:pt x="5568822" y="3844366"/>
                </a:cubicBezTo>
                <a:cubicBezTo>
                  <a:pt x="5628557" y="3930418"/>
                  <a:pt x="5719696" y="3951589"/>
                  <a:pt x="5802171" y="4016244"/>
                </a:cubicBezTo>
                <a:cubicBezTo>
                  <a:pt x="5735397" y="4037643"/>
                  <a:pt x="5695332" y="3962973"/>
                  <a:pt x="5646244" y="3972534"/>
                </a:cubicBezTo>
                <a:cubicBezTo>
                  <a:pt x="5621699" y="3995983"/>
                  <a:pt x="5694611" y="4033546"/>
                  <a:pt x="5625129" y="4044701"/>
                </a:cubicBezTo>
                <a:cubicBezTo>
                  <a:pt x="5655268" y="4065189"/>
                  <a:pt x="5677646" y="4085221"/>
                  <a:pt x="5698400" y="4108899"/>
                </a:cubicBezTo>
                <a:cubicBezTo>
                  <a:pt x="5735397" y="4151242"/>
                  <a:pt x="5742615" y="4179015"/>
                  <a:pt x="5725470" y="4235930"/>
                </a:cubicBezTo>
                <a:cubicBezTo>
                  <a:pt x="5714280" y="4273265"/>
                  <a:pt x="5697858" y="4307641"/>
                  <a:pt x="5712295" y="4352032"/>
                </a:cubicBezTo>
                <a:cubicBezTo>
                  <a:pt x="5722402" y="4382538"/>
                  <a:pt x="5718431" y="4402571"/>
                  <a:pt x="5680894" y="4388911"/>
                </a:cubicBezTo>
                <a:cubicBezTo>
                  <a:pt x="5640469" y="4374341"/>
                  <a:pt x="5625311" y="4401660"/>
                  <a:pt x="5635415" y="4455158"/>
                </a:cubicBezTo>
                <a:cubicBezTo>
                  <a:pt x="5641912" y="4489535"/>
                  <a:pt x="5635053" y="4500006"/>
                  <a:pt x="5607263" y="4496136"/>
                </a:cubicBezTo>
                <a:cubicBezTo>
                  <a:pt x="5576581" y="4491811"/>
                  <a:pt x="5547347" y="4469272"/>
                  <a:pt x="5509446" y="4480201"/>
                </a:cubicBezTo>
                <a:cubicBezTo>
                  <a:pt x="5539765" y="4542578"/>
                  <a:pt x="5604556" y="4524821"/>
                  <a:pt x="5639928" y="4584239"/>
                </a:cubicBezTo>
                <a:cubicBezTo>
                  <a:pt x="5597697" y="4584465"/>
                  <a:pt x="5565392" y="4584239"/>
                  <a:pt x="5534171" y="4571262"/>
                </a:cubicBezTo>
                <a:cubicBezTo>
                  <a:pt x="5521177" y="4566025"/>
                  <a:pt x="5506919" y="4560563"/>
                  <a:pt x="5499701" y="4578547"/>
                </a:cubicBezTo>
                <a:cubicBezTo>
                  <a:pt x="5491219" y="4600174"/>
                  <a:pt x="5508725" y="4608370"/>
                  <a:pt x="5519373" y="4612239"/>
                </a:cubicBezTo>
                <a:cubicBezTo>
                  <a:pt x="5549331" y="4623167"/>
                  <a:pt x="5572251" y="4649119"/>
                  <a:pt x="5596974" y="4669379"/>
                </a:cubicBezTo>
                <a:cubicBezTo>
                  <a:pt x="5651296" y="4713773"/>
                  <a:pt x="5710854" y="4750880"/>
                  <a:pt x="5756873" y="4824185"/>
                </a:cubicBezTo>
                <a:cubicBezTo>
                  <a:pt x="5698941" y="4805517"/>
                  <a:pt x="5655808" y="4762036"/>
                  <a:pt x="5602028" y="4753158"/>
                </a:cubicBezTo>
                <a:cubicBezTo>
                  <a:pt x="5648590" y="4819860"/>
                  <a:pt x="5708506" y="4863796"/>
                  <a:pt x="5765173" y="4912286"/>
                </a:cubicBezTo>
                <a:cubicBezTo>
                  <a:pt x="5781416" y="4925946"/>
                  <a:pt x="5797839" y="4935280"/>
                  <a:pt x="5801450" y="4965101"/>
                </a:cubicBezTo>
                <a:cubicBezTo>
                  <a:pt x="5808487" y="5022926"/>
                  <a:pt x="5829602" y="5070733"/>
                  <a:pt x="5874721" y="5096229"/>
                </a:cubicBezTo>
                <a:cubicBezTo>
                  <a:pt x="5875080" y="5096458"/>
                  <a:pt x="5872555" y="5105110"/>
                  <a:pt x="5871110" y="5111026"/>
                </a:cubicBezTo>
                <a:cubicBezTo>
                  <a:pt x="5843499" y="5112849"/>
                  <a:pt x="5821663" y="5078700"/>
                  <a:pt x="5786469" y="5089855"/>
                </a:cubicBezTo>
                <a:cubicBezTo>
                  <a:pt x="5820218" y="5136296"/>
                  <a:pt x="5848372" y="5177958"/>
                  <a:pt x="5896196" y="5200041"/>
                </a:cubicBezTo>
                <a:cubicBezTo>
                  <a:pt x="5934457" y="5217568"/>
                  <a:pt x="5981739" y="5227813"/>
                  <a:pt x="6009534" y="5284725"/>
                </a:cubicBezTo>
                <a:cubicBezTo>
                  <a:pt x="5977228" y="5295882"/>
                  <a:pt x="5953224" y="5281769"/>
                  <a:pt x="5929042" y="5271751"/>
                </a:cubicBezTo>
                <a:cubicBezTo>
                  <a:pt x="5892045" y="5256270"/>
                  <a:pt x="5855409" y="5238742"/>
                  <a:pt x="5818413" y="5223260"/>
                </a:cubicBezTo>
                <a:cubicBezTo>
                  <a:pt x="5804336" y="5217341"/>
                  <a:pt x="5788996" y="5213242"/>
                  <a:pt x="5779973" y="5241473"/>
                </a:cubicBezTo>
                <a:cubicBezTo>
                  <a:pt x="5827077" y="5247392"/>
                  <a:pt x="5855230" y="5285637"/>
                  <a:pt x="5884826" y="5321606"/>
                </a:cubicBezTo>
                <a:cubicBezTo>
                  <a:pt x="5901430" y="5341868"/>
                  <a:pt x="5914966" y="5368959"/>
                  <a:pt x="5944924" y="5358715"/>
                </a:cubicBezTo>
                <a:cubicBezTo>
                  <a:pt x="5960626" y="5353252"/>
                  <a:pt x="5970550" y="5368502"/>
                  <a:pt x="5968926" y="5387170"/>
                </a:cubicBezTo>
                <a:cubicBezTo>
                  <a:pt x="5962971" y="5452963"/>
                  <a:pt x="5999606" y="5475955"/>
                  <a:pt x="6037505" y="5488704"/>
                </a:cubicBezTo>
                <a:cubicBezTo>
                  <a:pt x="6109333" y="5512608"/>
                  <a:pt x="6169069" y="5568837"/>
                  <a:pt x="6238910" y="5599571"/>
                </a:cubicBezTo>
                <a:cubicBezTo>
                  <a:pt x="6306768" y="5629394"/>
                  <a:pt x="6359285" y="5700193"/>
                  <a:pt x="6427321" y="5737302"/>
                </a:cubicBezTo>
                <a:cubicBezTo>
                  <a:pt x="6476592" y="5764165"/>
                  <a:pt x="6523694" y="5798767"/>
                  <a:pt x="6574408" y="5823126"/>
                </a:cubicBezTo>
                <a:cubicBezTo>
                  <a:pt x="6694419" y="5880723"/>
                  <a:pt x="6816779" y="5926936"/>
                  <a:pt x="6946177" y="5933538"/>
                </a:cubicBezTo>
                <a:cubicBezTo>
                  <a:pt x="7053016" y="5938775"/>
                  <a:pt x="7979734" y="5933767"/>
                  <a:pt x="8356197" y="5184561"/>
                </a:cubicBezTo>
                <a:cubicBezTo>
                  <a:pt x="8363416" y="5180917"/>
                  <a:pt x="8371536" y="5171356"/>
                  <a:pt x="8374063" y="5162249"/>
                </a:cubicBezTo>
                <a:cubicBezTo>
                  <a:pt x="8386155" y="5119678"/>
                  <a:pt x="8415752" y="5101238"/>
                  <a:pt x="8442461" y="5078246"/>
                </a:cubicBezTo>
                <a:cubicBezTo>
                  <a:pt x="8465923" y="5057984"/>
                  <a:pt x="8490829" y="5036813"/>
                  <a:pt x="8500574" y="5002664"/>
                </a:cubicBezTo>
                <a:cubicBezTo>
                  <a:pt x="8513388" y="4957134"/>
                  <a:pt x="8476933" y="4994469"/>
                  <a:pt x="8470255" y="4977167"/>
                </a:cubicBezTo>
                <a:cubicBezTo>
                  <a:pt x="8484151" y="4953492"/>
                  <a:pt x="8505628" y="4931864"/>
                  <a:pt x="8511222" y="4905001"/>
                </a:cubicBezTo>
                <a:cubicBezTo>
                  <a:pt x="8531614" y="4808021"/>
                  <a:pt x="8575650" y="4737448"/>
                  <a:pt x="8641522" y="4682584"/>
                </a:cubicBezTo>
                <a:cubicBezTo>
                  <a:pt x="8660471" y="4666876"/>
                  <a:pt x="8672923" y="4638191"/>
                  <a:pt x="8698730" y="4633640"/>
                </a:cubicBezTo>
                <a:cubicBezTo>
                  <a:pt x="8756120" y="4623622"/>
                  <a:pt x="8738073" y="4545310"/>
                  <a:pt x="8768393" y="4510479"/>
                </a:cubicBezTo>
                <a:cubicBezTo>
                  <a:pt x="8774168" y="4503875"/>
                  <a:pt x="8779401" y="4490901"/>
                  <a:pt x="8778319" y="4482024"/>
                </a:cubicBezTo>
                <a:cubicBezTo>
                  <a:pt x="8776696" y="4469272"/>
                  <a:pt x="8769837" y="4457207"/>
                  <a:pt x="8764062" y="4445824"/>
                </a:cubicBezTo>
                <a:cubicBezTo>
                  <a:pt x="8758106" y="4434442"/>
                  <a:pt x="8749083" y="4424425"/>
                  <a:pt x="8753414" y="4409400"/>
                </a:cubicBezTo>
                <a:cubicBezTo>
                  <a:pt x="8755217" y="4403254"/>
                  <a:pt x="8753956" y="4381855"/>
                  <a:pt x="8767310" y="4398700"/>
                </a:cubicBezTo>
                <a:cubicBezTo>
                  <a:pt x="8803945" y="4444915"/>
                  <a:pt x="8825242" y="4401206"/>
                  <a:pt x="8856643" y="4380261"/>
                </a:cubicBezTo>
                <a:cubicBezTo>
                  <a:pt x="8831377" y="4358633"/>
                  <a:pt x="8808638" y="4343381"/>
                  <a:pt x="8804848" y="4311055"/>
                </a:cubicBezTo>
                <a:cubicBezTo>
                  <a:pt x="8797088" y="4244352"/>
                  <a:pt x="8763883" y="4213847"/>
                  <a:pt x="8713530" y="4207927"/>
                </a:cubicBezTo>
                <a:cubicBezTo>
                  <a:pt x="8732118" y="4143502"/>
                  <a:pt x="8732118" y="4143502"/>
                  <a:pt x="8672022" y="4134623"/>
                </a:cubicBezTo>
                <a:cubicBezTo>
                  <a:pt x="8695122" y="4093646"/>
                  <a:pt x="8695122" y="4083174"/>
                  <a:pt x="8667148" y="4069059"/>
                </a:cubicBezTo>
                <a:cubicBezTo>
                  <a:pt x="8640258" y="4055627"/>
                  <a:pt x="8610481" y="4051074"/>
                  <a:pt x="8585575" y="4030359"/>
                </a:cubicBezTo>
                <a:cubicBezTo>
                  <a:pt x="8608496" y="3977998"/>
                  <a:pt x="8614992" y="3917215"/>
                  <a:pt x="8662275" y="3891717"/>
                </a:cubicBezTo>
                <a:cubicBezTo>
                  <a:pt x="8669675" y="3887847"/>
                  <a:pt x="8674728" y="3872139"/>
                  <a:pt x="8670037" y="3863033"/>
                </a:cubicBezTo>
                <a:cubicBezTo>
                  <a:pt x="8652891" y="3830024"/>
                  <a:pt x="8677435" y="3767419"/>
                  <a:pt x="8624017" y="3760362"/>
                </a:cubicBezTo>
                <a:cubicBezTo>
                  <a:pt x="8617338" y="3759679"/>
                  <a:pt x="8611202" y="3752848"/>
                  <a:pt x="8616436" y="3743970"/>
                </a:cubicBezTo>
                <a:cubicBezTo>
                  <a:pt x="8634484" y="3713010"/>
                  <a:pt x="8612646" y="3715058"/>
                  <a:pt x="8599473" y="3711188"/>
                </a:cubicBezTo>
                <a:cubicBezTo>
                  <a:pt x="8583590" y="3706409"/>
                  <a:pt x="8565543" y="3720067"/>
                  <a:pt x="8550745" y="3703220"/>
                </a:cubicBezTo>
                <a:cubicBezTo>
                  <a:pt x="8554174" y="3685463"/>
                  <a:pt x="8566987" y="3685690"/>
                  <a:pt x="8576010" y="3680000"/>
                </a:cubicBezTo>
                <a:cubicBezTo>
                  <a:pt x="8602359" y="3663608"/>
                  <a:pt x="8623836" y="3644031"/>
                  <a:pt x="8625100" y="3601459"/>
                </a:cubicBezTo>
                <a:cubicBezTo>
                  <a:pt x="8626001" y="3567084"/>
                  <a:pt x="8628889" y="3536807"/>
                  <a:pt x="8592433" y="3526333"/>
                </a:cubicBezTo>
                <a:cubicBezTo>
                  <a:pt x="8577274" y="3522007"/>
                  <a:pt x="8581606" y="3497194"/>
                  <a:pt x="8590269" y="3484900"/>
                </a:cubicBezTo>
                <a:cubicBezTo>
                  <a:pt x="8605789" y="3463046"/>
                  <a:pt x="8618601" y="3433907"/>
                  <a:pt x="8645312" y="3431858"/>
                </a:cubicBezTo>
                <a:cubicBezTo>
                  <a:pt x="8661554" y="3430493"/>
                  <a:pt x="8674007" y="3421385"/>
                  <a:pt x="8686820" y="3410914"/>
                </a:cubicBezTo>
                <a:cubicBezTo>
                  <a:pt x="8696024" y="3403399"/>
                  <a:pt x="8707033" y="3397026"/>
                  <a:pt x="8705950" y="3380864"/>
                </a:cubicBezTo>
                <a:cubicBezTo>
                  <a:pt x="8704867" y="3365383"/>
                  <a:pt x="8694220" y="3359009"/>
                  <a:pt x="8683391" y="3355822"/>
                </a:cubicBezTo>
                <a:cubicBezTo>
                  <a:pt x="8647296" y="3345578"/>
                  <a:pt x="8613369" y="3330552"/>
                  <a:pt x="8583229" y="3296177"/>
                </a:cubicBezTo>
                <a:cubicBezTo>
                  <a:pt x="8603262" y="3277964"/>
                  <a:pt x="8622392" y="3264761"/>
                  <a:pt x="8637190" y="3246320"/>
                </a:cubicBezTo>
                <a:cubicBezTo>
                  <a:pt x="8672923" y="3201702"/>
                  <a:pt x="8370273" y="3061239"/>
                  <a:pt x="8355114" y="3011154"/>
                </a:cubicBezTo>
                <a:cubicBezTo>
                  <a:pt x="8350422" y="2995674"/>
                  <a:pt x="8334361" y="2979739"/>
                  <a:pt x="8321004" y="2975186"/>
                </a:cubicBezTo>
                <a:cubicBezTo>
                  <a:pt x="8258382" y="2953786"/>
                  <a:pt x="8204061" y="2905750"/>
                  <a:pt x="8139993" y="2887993"/>
                </a:cubicBezTo>
                <a:cubicBezTo>
                  <a:pt x="8079535" y="2871148"/>
                  <a:pt x="8019980" y="2848609"/>
                  <a:pt x="7953747" y="2826301"/>
                </a:cubicBezTo>
                <a:cubicBezTo>
                  <a:pt x="7994353" y="2770297"/>
                  <a:pt x="8066361" y="2776900"/>
                  <a:pt x="8083145" y="2696083"/>
                </a:cubicBezTo>
                <a:cubicBezTo>
                  <a:pt x="8017633" y="2675138"/>
                  <a:pt x="7948695" y="2699043"/>
                  <a:pt x="7885529" y="2665804"/>
                </a:cubicBezTo>
                <a:cubicBezTo>
                  <a:pt x="7880115" y="2662846"/>
                  <a:pt x="7872715" y="2665804"/>
                  <a:pt x="7866219" y="2666715"/>
                </a:cubicBezTo>
                <a:cubicBezTo>
                  <a:pt x="7736099" y="2684472"/>
                  <a:pt x="7606520" y="2668993"/>
                  <a:pt x="7478205" y="2646681"/>
                </a:cubicBezTo>
                <a:cubicBezTo>
                  <a:pt x="7293403" y="2614811"/>
                  <a:pt x="7107878" y="2594550"/>
                  <a:pt x="6921993" y="2580207"/>
                </a:cubicBezTo>
                <a:cubicBezTo>
                  <a:pt x="6768412" y="2568368"/>
                  <a:pt x="6614471" y="2563133"/>
                  <a:pt x="6461612" y="2540368"/>
                </a:cubicBezTo>
                <a:cubicBezTo>
                  <a:pt x="6298106" y="2516010"/>
                  <a:pt x="6134780" y="2488463"/>
                  <a:pt x="5971453" y="2462965"/>
                </a:cubicBezTo>
                <a:cubicBezTo>
                  <a:pt x="5964054" y="2461826"/>
                  <a:pt x="5955887" y="2458241"/>
                  <a:pt x="5947992" y="2457985"/>
                </a:cubicBezTo>
                <a:close/>
                <a:moveTo>
                  <a:pt x="0" y="0"/>
                </a:moveTo>
                <a:lnTo>
                  <a:pt x="8078332" y="0"/>
                </a:lnTo>
                <a:lnTo>
                  <a:pt x="8051806" y="19899"/>
                </a:lnTo>
                <a:cubicBezTo>
                  <a:pt x="8010559" y="45723"/>
                  <a:pt x="7966035" y="59669"/>
                  <a:pt x="7919411" y="69998"/>
                </a:cubicBezTo>
                <a:cubicBezTo>
                  <a:pt x="7900760" y="74283"/>
                  <a:pt x="7882423" y="82852"/>
                  <a:pt x="7880558" y="103665"/>
                </a:cubicBezTo>
                <a:cubicBezTo>
                  <a:pt x="7878694" y="125395"/>
                  <a:pt x="7897654" y="133963"/>
                  <a:pt x="7913505" y="144066"/>
                </a:cubicBezTo>
                <a:cubicBezTo>
                  <a:pt x="7935573" y="158143"/>
                  <a:pt x="7957019" y="170388"/>
                  <a:pt x="7984993" y="172224"/>
                </a:cubicBezTo>
                <a:cubicBezTo>
                  <a:pt x="8030996" y="174978"/>
                  <a:pt x="8053062" y="214154"/>
                  <a:pt x="8079793" y="243535"/>
                </a:cubicBezTo>
                <a:cubicBezTo>
                  <a:pt x="8094711" y="260064"/>
                  <a:pt x="8102173" y="293423"/>
                  <a:pt x="8076065" y="299239"/>
                </a:cubicBezTo>
                <a:cubicBezTo>
                  <a:pt x="8013279" y="313320"/>
                  <a:pt x="8018253" y="354025"/>
                  <a:pt x="8019804" y="400240"/>
                </a:cubicBezTo>
                <a:cubicBezTo>
                  <a:pt x="8021980" y="457476"/>
                  <a:pt x="8058970" y="483796"/>
                  <a:pt x="8104349" y="505833"/>
                </a:cubicBezTo>
                <a:cubicBezTo>
                  <a:pt x="8119890" y="513484"/>
                  <a:pt x="8141956" y="513178"/>
                  <a:pt x="8147864" y="537052"/>
                </a:cubicBezTo>
                <a:cubicBezTo>
                  <a:pt x="8122377" y="559700"/>
                  <a:pt x="8091295" y="541338"/>
                  <a:pt x="8063941" y="547764"/>
                </a:cubicBezTo>
                <a:cubicBezTo>
                  <a:pt x="8041252" y="552966"/>
                  <a:pt x="8003642" y="550213"/>
                  <a:pt x="8034725" y="591836"/>
                </a:cubicBezTo>
                <a:cubicBezTo>
                  <a:pt x="8043740" y="603773"/>
                  <a:pt x="8033171" y="612956"/>
                  <a:pt x="8021669" y="613874"/>
                </a:cubicBezTo>
                <a:cubicBezTo>
                  <a:pt x="7929668" y="623362"/>
                  <a:pt x="7971939" y="707531"/>
                  <a:pt x="7942410" y="751909"/>
                </a:cubicBezTo>
                <a:cubicBezTo>
                  <a:pt x="7934331" y="764151"/>
                  <a:pt x="7943034" y="785269"/>
                  <a:pt x="7955778" y="790472"/>
                </a:cubicBezTo>
                <a:cubicBezTo>
                  <a:pt x="8037212" y="824753"/>
                  <a:pt x="8048401" y="906472"/>
                  <a:pt x="8087876" y="976867"/>
                </a:cubicBezTo>
                <a:cubicBezTo>
                  <a:pt x="8044981" y="1004717"/>
                  <a:pt x="7993697" y="1010838"/>
                  <a:pt x="7947386" y="1028897"/>
                </a:cubicBezTo>
                <a:cubicBezTo>
                  <a:pt x="7899207" y="1047873"/>
                  <a:pt x="7899207" y="1061952"/>
                  <a:pt x="7938992" y="1117042"/>
                </a:cubicBezTo>
                <a:cubicBezTo>
                  <a:pt x="7835489" y="1128980"/>
                  <a:pt x="7835489" y="1128980"/>
                  <a:pt x="7867503" y="1215596"/>
                </a:cubicBezTo>
                <a:cubicBezTo>
                  <a:pt x="7780782" y="1223554"/>
                  <a:pt x="7723594" y="1264566"/>
                  <a:pt x="7710229" y="1354244"/>
                </a:cubicBezTo>
                <a:cubicBezTo>
                  <a:pt x="7703701" y="1397704"/>
                  <a:pt x="7664539" y="1418209"/>
                  <a:pt x="7621024" y="1447286"/>
                </a:cubicBezTo>
                <a:cubicBezTo>
                  <a:pt x="7675106" y="1475446"/>
                  <a:pt x="7711784" y="1534209"/>
                  <a:pt x="7774880" y="1472076"/>
                </a:cubicBezTo>
                <a:cubicBezTo>
                  <a:pt x="7797879" y="1449429"/>
                  <a:pt x="7795707" y="1478199"/>
                  <a:pt x="7798812" y="1486462"/>
                </a:cubicBezTo>
                <a:cubicBezTo>
                  <a:pt x="7806271" y="1506661"/>
                  <a:pt x="7790732" y="1520130"/>
                  <a:pt x="7780474" y="1535432"/>
                </a:cubicBezTo>
                <a:cubicBezTo>
                  <a:pt x="7770528" y="1550736"/>
                  <a:pt x="7758715" y="1566956"/>
                  <a:pt x="7755919" y="1584099"/>
                </a:cubicBezTo>
                <a:cubicBezTo>
                  <a:pt x="7754055" y="1596034"/>
                  <a:pt x="7763068" y="1613478"/>
                  <a:pt x="7773014" y="1622355"/>
                </a:cubicBezTo>
                <a:cubicBezTo>
                  <a:pt x="7825233" y="1669183"/>
                  <a:pt x="7794151" y="1774469"/>
                  <a:pt x="7892993" y="1787937"/>
                </a:cubicBezTo>
                <a:cubicBezTo>
                  <a:pt x="7937439" y="1794056"/>
                  <a:pt x="7958885" y="1832621"/>
                  <a:pt x="7991521" y="1853739"/>
                </a:cubicBezTo>
                <a:cubicBezTo>
                  <a:pt x="8104970" y="1927500"/>
                  <a:pt x="8180811" y="2022380"/>
                  <a:pt x="8215932" y="2152764"/>
                </a:cubicBezTo>
                <a:cubicBezTo>
                  <a:pt x="8225567" y="2188879"/>
                  <a:pt x="8262556" y="2217957"/>
                  <a:pt x="8286489" y="2249786"/>
                </a:cubicBezTo>
                <a:cubicBezTo>
                  <a:pt x="8274987" y="2273047"/>
                  <a:pt x="8212203" y="2222852"/>
                  <a:pt x="8234270" y="2284064"/>
                </a:cubicBezTo>
                <a:cubicBezTo>
                  <a:pt x="8251054" y="2329975"/>
                  <a:pt x="8293949" y="2358439"/>
                  <a:pt x="8334357" y="2385679"/>
                </a:cubicBezTo>
                <a:cubicBezTo>
                  <a:pt x="8380357" y="2416591"/>
                  <a:pt x="8431331" y="2441382"/>
                  <a:pt x="8452157" y="2498616"/>
                </a:cubicBezTo>
                <a:cubicBezTo>
                  <a:pt x="8456509" y="2510859"/>
                  <a:pt x="8470494" y="2523714"/>
                  <a:pt x="8482927" y="2528612"/>
                </a:cubicBezTo>
                <a:cubicBezTo>
                  <a:pt x="9131298" y="3535869"/>
                  <a:pt x="10727356" y="3542602"/>
                  <a:pt x="10911361" y="3535561"/>
                </a:cubicBezTo>
                <a:cubicBezTo>
                  <a:pt x="11134219" y="3526686"/>
                  <a:pt x="11344956" y="3464554"/>
                  <a:pt x="11551649" y="3387120"/>
                </a:cubicBezTo>
                <a:cubicBezTo>
                  <a:pt x="11638991" y="3354371"/>
                  <a:pt x="11720114" y="3307851"/>
                  <a:pt x="11804971" y="3271735"/>
                </a:cubicBezTo>
                <a:cubicBezTo>
                  <a:pt x="11922148" y="3221845"/>
                  <a:pt x="12012596" y="3126660"/>
                  <a:pt x="12129465" y="3086565"/>
                </a:cubicBezTo>
                <a:lnTo>
                  <a:pt x="12192000" y="3060706"/>
                </a:lnTo>
                <a:lnTo>
                  <a:pt x="12192000" y="3766004"/>
                </a:lnTo>
                <a:lnTo>
                  <a:pt x="12069511" y="3730912"/>
                </a:lnTo>
                <a:cubicBezTo>
                  <a:pt x="11963133" y="3704591"/>
                  <a:pt x="11854734" y="3686839"/>
                  <a:pt x="11743305" y="3682401"/>
                </a:cubicBezTo>
                <a:cubicBezTo>
                  <a:pt x="11731805" y="3681961"/>
                  <a:pt x="11714789" y="3681575"/>
                  <a:pt x="11692833" y="3681484"/>
                </a:cubicBezTo>
                <a:cubicBezTo>
                  <a:pt x="11363495" y="3680110"/>
                  <a:pt x="9922719" y="3745047"/>
                  <a:pt x="9314871" y="4689350"/>
                </a:cubicBezTo>
                <a:cubicBezTo>
                  <a:pt x="9302438" y="4694248"/>
                  <a:pt x="9288453" y="4707103"/>
                  <a:pt x="9284101" y="4719346"/>
                </a:cubicBezTo>
                <a:cubicBezTo>
                  <a:pt x="9263275" y="4776580"/>
                  <a:pt x="9212301" y="4801371"/>
                  <a:pt x="9166300" y="4832283"/>
                </a:cubicBezTo>
                <a:cubicBezTo>
                  <a:pt x="9125893" y="4859523"/>
                  <a:pt x="9082998" y="4887987"/>
                  <a:pt x="9066214" y="4933898"/>
                </a:cubicBezTo>
                <a:cubicBezTo>
                  <a:pt x="9044146" y="4995110"/>
                  <a:pt x="9106931" y="4944915"/>
                  <a:pt x="9118433" y="4968176"/>
                </a:cubicBezTo>
                <a:cubicBezTo>
                  <a:pt x="9094500" y="5000005"/>
                  <a:pt x="9057511" y="5029083"/>
                  <a:pt x="9047876" y="5065198"/>
                </a:cubicBezTo>
                <a:cubicBezTo>
                  <a:pt x="9012755" y="5195582"/>
                  <a:pt x="8936914" y="5290462"/>
                  <a:pt x="8823465" y="5364223"/>
                </a:cubicBezTo>
                <a:cubicBezTo>
                  <a:pt x="8790828" y="5385341"/>
                  <a:pt x="8769383" y="5423906"/>
                  <a:pt x="8724937" y="5430025"/>
                </a:cubicBezTo>
                <a:cubicBezTo>
                  <a:pt x="8626095" y="5443493"/>
                  <a:pt x="8657177" y="5548779"/>
                  <a:pt x="8604958" y="5595607"/>
                </a:cubicBezTo>
                <a:cubicBezTo>
                  <a:pt x="8595012" y="5604484"/>
                  <a:pt x="8585999" y="5621928"/>
                  <a:pt x="8587863" y="5633863"/>
                </a:cubicBezTo>
                <a:cubicBezTo>
                  <a:pt x="8590659" y="5651006"/>
                  <a:pt x="8602472" y="5667226"/>
                  <a:pt x="8612418" y="5682530"/>
                </a:cubicBezTo>
                <a:cubicBezTo>
                  <a:pt x="8622675" y="5697832"/>
                  <a:pt x="8638215" y="5711301"/>
                  <a:pt x="8630756" y="5731500"/>
                </a:cubicBezTo>
                <a:cubicBezTo>
                  <a:pt x="8627651" y="5739763"/>
                  <a:pt x="8629823" y="5768533"/>
                  <a:pt x="8606823" y="5745886"/>
                </a:cubicBezTo>
                <a:cubicBezTo>
                  <a:pt x="8543727" y="5683753"/>
                  <a:pt x="8507049" y="5742516"/>
                  <a:pt x="8452968" y="5770676"/>
                </a:cubicBezTo>
                <a:cubicBezTo>
                  <a:pt x="8496482" y="5799753"/>
                  <a:pt x="8535645" y="5820258"/>
                  <a:pt x="8542173" y="5863718"/>
                </a:cubicBezTo>
                <a:cubicBezTo>
                  <a:pt x="8555538" y="5953396"/>
                  <a:pt x="8612726" y="5994408"/>
                  <a:pt x="8699447" y="6002366"/>
                </a:cubicBezTo>
                <a:cubicBezTo>
                  <a:pt x="8667433" y="6088982"/>
                  <a:pt x="8667433" y="6088982"/>
                  <a:pt x="8770936" y="6100920"/>
                </a:cubicBezTo>
                <a:cubicBezTo>
                  <a:pt x="8731151" y="6156010"/>
                  <a:pt x="8731151" y="6170089"/>
                  <a:pt x="8779329" y="6189065"/>
                </a:cubicBezTo>
                <a:cubicBezTo>
                  <a:pt x="8825641" y="6207124"/>
                  <a:pt x="8876925" y="6213245"/>
                  <a:pt x="8919820" y="6241095"/>
                </a:cubicBezTo>
                <a:cubicBezTo>
                  <a:pt x="8880345" y="6311490"/>
                  <a:pt x="8869155" y="6393209"/>
                  <a:pt x="8787721" y="6427490"/>
                </a:cubicBezTo>
                <a:cubicBezTo>
                  <a:pt x="8774978" y="6432693"/>
                  <a:pt x="8766275" y="6453811"/>
                  <a:pt x="8774354" y="6466053"/>
                </a:cubicBezTo>
                <a:cubicBezTo>
                  <a:pt x="8803883" y="6510431"/>
                  <a:pt x="8761612" y="6594600"/>
                  <a:pt x="8853613" y="6604088"/>
                </a:cubicBezTo>
                <a:cubicBezTo>
                  <a:pt x="8865115" y="6605005"/>
                  <a:pt x="8875684" y="6614189"/>
                  <a:pt x="8866669" y="6626125"/>
                </a:cubicBezTo>
                <a:cubicBezTo>
                  <a:pt x="8835586" y="6667749"/>
                  <a:pt x="8873196" y="6664996"/>
                  <a:pt x="8895884" y="6670198"/>
                </a:cubicBezTo>
                <a:cubicBezTo>
                  <a:pt x="8923238" y="6676624"/>
                  <a:pt x="8954320" y="6658261"/>
                  <a:pt x="8979808" y="6680910"/>
                </a:cubicBezTo>
                <a:cubicBezTo>
                  <a:pt x="8973900" y="6704783"/>
                  <a:pt x="8951834" y="6704478"/>
                  <a:pt x="8936293" y="6712128"/>
                </a:cubicBezTo>
                <a:cubicBezTo>
                  <a:pt x="8890913" y="6734166"/>
                  <a:pt x="8853924" y="6760486"/>
                  <a:pt x="8851748" y="6817721"/>
                </a:cubicBezTo>
                <a:lnTo>
                  <a:pt x="8854326" y="6858000"/>
                </a:lnTo>
                <a:lnTo>
                  <a:pt x="0" y="6858000"/>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a:extLst>
              <a:ext uri="{FF2B5EF4-FFF2-40B4-BE49-F238E27FC236}">
                <a16:creationId xmlns:a16="http://schemas.microsoft.com/office/drawing/2014/main" id="{CAC6F08B-B642-004B-3CC5-EFF723B6D584}"/>
              </a:ext>
            </a:extLst>
          </p:cNvPr>
          <p:cNvSpPr>
            <a:spLocks noGrp="1"/>
          </p:cNvSpPr>
          <p:nvPr>
            <p:ph type="title"/>
          </p:nvPr>
        </p:nvSpPr>
        <p:spPr>
          <a:xfrm>
            <a:off x="971368" y="371719"/>
            <a:ext cx="6125964" cy="1906863"/>
          </a:xfrm>
        </p:spPr>
        <p:txBody>
          <a:bodyPr anchor="b">
            <a:normAutofit/>
          </a:bodyPr>
          <a:lstStyle/>
          <a:p>
            <a:r>
              <a:rPr lang="en-GB" b="1" dirty="0">
                <a:latin typeface="Arial" panose="020B0604020202020204" pitchFamily="34" charset="0"/>
                <a:cs typeface="Arial" panose="020B0604020202020204" pitchFamily="34" charset="0"/>
              </a:rPr>
              <a:t>Literature Review</a:t>
            </a:r>
          </a:p>
        </p:txBody>
      </p:sp>
      <p:sp>
        <p:nvSpPr>
          <p:cNvPr id="3" name="Content Placeholder 2">
            <a:extLst>
              <a:ext uri="{FF2B5EF4-FFF2-40B4-BE49-F238E27FC236}">
                <a16:creationId xmlns:a16="http://schemas.microsoft.com/office/drawing/2014/main" id="{2F6E034B-E5E1-F971-581E-5EF1C0462C53}"/>
              </a:ext>
            </a:extLst>
          </p:cNvPr>
          <p:cNvSpPr>
            <a:spLocks noGrp="1"/>
          </p:cNvSpPr>
          <p:nvPr>
            <p:ph idx="1"/>
          </p:nvPr>
        </p:nvSpPr>
        <p:spPr>
          <a:xfrm>
            <a:off x="859608" y="2748995"/>
            <a:ext cx="5825672" cy="3902766"/>
          </a:xfrm>
        </p:spPr>
        <p:txBody>
          <a:bodyPr>
            <a:normAutofit fontScale="92500" lnSpcReduction="20000"/>
          </a:bodyPr>
          <a:lstStyle/>
          <a:p>
            <a:pPr lvl="0" algn="just">
              <a:lnSpc>
                <a:spcPct val="150000"/>
              </a:lnSpc>
            </a:pPr>
            <a:r>
              <a:rPr lang="en-GB" sz="1400" dirty="0">
                <a:latin typeface="Arial" panose="020B0604020202020204" pitchFamily="34" charset="0"/>
                <a:cs typeface="Arial" panose="020B0604020202020204" pitchFamily="34" charset="0"/>
              </a:rPr>
              <a:t>Herzberg's Two-Factor Theory stresses the need of hygiene elements like pay, working environment, and job stability to keep people happy (Lee et al., 2022).</a:t>
            </a:r>
            <a:endParaRPr lang="en-US" sz="1400" dirty="0">
              <a:latin typeface="Arial" panose="020B0604020202020204" pitchFamily="34" charset="0"/>
              <a:cs typeface="Arial" panose="020B0604020202020204" pitchFamily="34" charset="0"/>
            </a:endParaRPr>
          </a:p>
          <a:p>
            <a:pPr lvl="0" algn="just">
              <a:lnSpc>
                <a:spcPct val="150000"/>
              </a:lnSpc>
            </a:pPr>
            <a:r>
              <a:rPr lang="en-GB" sz="1400" dirty="0">
                <a:latin typeface="Arial" panose="020B0604020202020204" pitchFamily="34" charset="0"/>
                <a:cs typeface="Arial" panose="020B0604020202020204" pitchFamily="34" charset="0"/>
              </a:rPr>
              <a:t>Human Capital Theory stresses how important it is to invest in training and skills for employees to improve productivity and keep them (Bhosale, 2025).</a:t>
            </a:r>
            <a:endParaRPr lang="en-US" sz="1400" dirty="0">
              <a:latin typeface="Arial" panose="020B0604020202020204" pitchFamily="34" charset="0"/>
              <a:cs typeface="Arial" panose="020B0604020202020204" pitchFamily="34" charset="0"/>
            </a:endParaRPr>
          </a:p>
          <a:p>
            <a:pPr lvl="0" algn="just">
              <a:lnSpc>
                <a:spcPct val="150000"/>
              </a:lnSpc>
            </a:pPr>
            <a:r>
              <a:rPr lang="en-GB" sz="1400" dirty="0">
                <a:latin typeface="Arial" panose="020B0604020202020204" pitchFamily="34" charset="0"/>
                <a:cs typeface="Arial" panose="020B0604020202020204" pitchFamily="34" charset="0"/>
              </a:rPr>
              <a:t>Job Embeddedness Theory talks about how employees' fit with the culture of the company, their relationships with coworkers, and how they think about the sacrifices they would have to make to leave affect turnover (Ramesh and Gelfand, 2010).</a:t>
            </a:r>
            <a:endParaRPr lang="en-US" sz="1400" dirty="0">
              <a:latin typeface="Arial" panose="020B0604020202020204" pitchFamily="34" charset="0"/>
              <a:cs typeface="Arial" panose="020B0604020202020204" pitchFamily="34" charset="0"/>
            </a:endParaRPr>
          </a:p>
          <a:p>
            <a:pPr lvl="0" algn="just">
              <a:lnSpc>
                <a:spcPct val="150000"/>
              </a:lnSpc>
            </a:pPr>
            <a:r>
              <a:rPr lang="en-GB" sz="1400" dirty="0">
                <a:latin typeface="Arial" panose="020B0604020202020204" pitchFamily="34" charset="0"/>
                <a:cs typeface="Arial" panose="020B0604020202020204" pitchFamily="34" charset="0"/>
              </a:rPr>
              <a:t>The Hierarchy of Needs by Maslow suggest that unmet physiological and safety demands obstruct higher-order wants such as esteem and self-actualization, resulting in work frustration and attrition (Saif, 2024).</a:t>
            </a:r>
            <a:endParaRPr lang="en-US" sz="1400" dirty="0">
              <a:latin typeface="Arial" panose="020B0604020202020204" pitchFamily="34" charset="0"/>
              <a:cs typeface="Arial" panose="020B0604020202020204" pitchFamily="34" charset="0"/>
            </a:endParaRPr>
          </a:p>
        </p:txBody>
      </p:sp>
      <p:pic>
        <p:nvPicPr>
          <p:cNvPr id="9" name="Picture 8" descr="A diagram of a resource-based theory&#10;&#10;AI-generated content may be incorrect.">
            <a:extLst>
              <a:ext uri="{FF2B5EF4-FFF2-40B4-BE49-F238E27FC236}">
                <a16:creationId xmlns:a16="http://schemas.microsoft.com/office/drawing/2014/main" id="{7028C1D4-1088-5A0A-03A9-F04BCD0FD4A7}"/>
              </a:ext>
            </a:extLst>
          </p:cNvPr>
          <p:cNvPicPr>
            <a:picLocks noChangeAspect="1"/>
          </p:cNvPicPr>
          <p:nvPr/>
        </p:nvPicPr>
        <p:blipFill>
          <a:blip r:embed="rId2"/>
          <a:stretch>
            <a:fillRect/>
          </a:stretch>
        </p:blipFill>
        <p:spPr>
          <a:xfrm>
            <a:off x="8911988" y="510505"/>
            <a:ext cx="2880182" cy="2141674"/>
          </a:xfrm>
          <a:prstGeom prst="rect">
            <a:avLst/>
          </a:prstGeom>
        </p:spPr>
      </p:pic>
      <p:pic>
        <p:nvPicPr>
          <p:cNvPr id="4" name="Picture 3" descr="Arrows pointing to different types of factors&#10;&#10;AI-generated content may be incorrect.">
            <a:extLst>
              <a:ext uri="{FF2B5EF4-FFF2-40B4-BE49-F238E27FC236}">
                <a16:creationId xmlns:a16="http://schemas.microsoft.com/office/drawing/2014/main" id="{1088872E-9AE4-4592-B525-77C65913559C}"/>
              </a:ext>
            </a:extLst>
          </p:cNvPr>
          <p:cNvPicPr>
            <a:picLocks noChangeAspect="1"/>
          </p:cNvPicPr>
          <p:nvPr/>
        </p:nvPicPr>
        <p:blipFill>
          <a:blip r:embed="rId3"/>
          <a:stretch>
            <a:fillRect/>
          </a:stretch>
        </p:blipFill>
        <p:spPr>
          <a:xfrm>
            <a:off x="7497122" y="2967555"/>
            <a:ext cx="1743398" cy="1787534"/>
          </a:xfrm>
          <a:prstGeom prst="rect">
            <a:avLst/>
          </a:prstGeom>
        </p:spPr>
      </p:pic>
      <p:pic>
        <p:nvPicPr>
          <p:cNvPr id="7" name="Picture 6" descr="A diagram of people and people around arrows&#10;&#10;AI-generated content may be incorrect.">
            <a:extLst>
              <a:ext uri="{FF2B5EF4-FFF2-40B4-BE49-F238E27FC236}">
                <a16:creationId xmlns:a16="http://schemas.microsoft.com/office/drawing/2014/main" id="{3BB1A634-9601-1548-956C-00810D22CF8E}"/>
              </a:ext>
            </a:extLst>
          </p:cNvPr>
          <p:cNvPicPr>
            <a:picLocks noChangeAspect="1"/>
          </p:cNvPicPr>
          <p:nvPr/>
        </p:nvPicPr>
        <p:blipFill>
          <a:blip r:embed="rId4"/>
          <a:stretch>
            <a:fillRect/>
          </a:stretch>
        </p:blipFill>
        <p:spPr>
          <a:xfrm>
            <a:off x="9601200" y="4700378"/>
            <a:ext cx="2142700" cy="1541240"/>
          </a:xfrm>
          <a:prstGeom prst="rect">
            <a:avLst/>
          </a:prstGeom>
        </p:spPr>
      </p:pic>
    </p:spTree>
    <p:extLst>
      <p:ext uri="{BB962C8B-B14F-4D97-AF65-F5344CB8AC3E}">
        <p14:creationId xmlns:p14="http://schemas.microsoft.com/office/powerpoint/2010/main" val="3562632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D909724-2FAC-4941-A743-AB97A8A67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a:extLst>
              <a:ext uri="{FF2B5EF4-FFF2-40B4-BE49-F238E27FC236}">
                <a16:creationId xmlns:a16="http://schemas.microsoft.com/office/drawing/2014/main" id="{4C84630A-F574-B205-3AC7-99A00F438E92}"/>
              </a:ext>
            </a:extLst>
          </p:cNvPr>
          <p:cNvSpPr>
            <a:spLocks noGrp="1"/>
          </p:cNvSpPr>
          <p:nvPr>
            <p:ph idx="1"/>
          </p:nvPr>
        </p:nvSpPr>
        <p:spPr>
          <a:xfrm>
            <a:off x="1028784" y="1625600"/>
            <a:ext cx="6084117" cy="4124539"/>
          </a:xfrm>
        </p:spPr>
        <p:txBody>
          <a:bodyPr anchor="ctr">
            <a:normAutofit fontScale="70000" lnSpcReduction="20000"/>
          </a:bodyPr>
          <a:lstStyle/>
          <a:p>
            <a:pPr algn="just">
              <a:lnSpc>
                <a:spcPct val="150000"/>
              </a:lnSpc>
            </a:pPr>
            <a:r>
              <a:rPr lang="en-GB" sz="2300" dirty="0">
                <a:latin typeface="Arial" panose="020B0604020202020204" pitchFamily="34" charset="0"/>
                <a:cs typeface="Arial" panose="020B0604020202020204" pitchFamily="34" charset="0"/>
              </a:rPr>
              <a:t>Resource-Based View Theory says that a lack of workers hurts an organization's ability to provide good service and stay ahead of the competition.</a:t>
            </a:r>
          </a:p>
          <a:p>
            <a:pPr algn="just">
              <a:lnSpc>
                <a:spcPct val="150000"/>
              </a:lnSpc>
            </a:pPr>
            <a:r>
              <a:rPr lang="en-GB" sz="2300" dirty="0">
                <a:latin typeface="Arial" panose="020B0604020202020204" pitchFamily="34" charset="0"/>
                <a:cs typeface="Arial" panose="020B0604020202020204" pitchFamily="34" charset="0"/>
              </a:rPr>
              <a:t>Work-Life Balance Theory says that when work and personal life are at odds, it makes people leave their jobs more often (Davis and DeWitt, 2021).</a:t>
            </a:r>
          </a:p>
          <a:p>
            <a:pPr algn="just">
              <a:lnSpc>
                <a:spcPct val="150000"/>
              </a:lnSpc>
            </a:pPr>
            <a:r>
              <a:rPr lang="en-GB" sz="2300" dirty="0">
                <a:latin typeface="Arial" panose="020B0604020202020204" pitchFamily="34" charset="0"/>
                <a:cs typeface="Arial" panose="020B0604020202020204" pitchFamily="34" charset="0"/>
              </a:rPr>
              <a:t>Predictive Labour Analytics uses past occupancy and staffing data to predict demand and make sure staffing levels are right ahead of time.</a:t>
            </a:r>
          </a:p>
          <a:p>
            <a:pPr algn="just">
              <a:lnSpc>
                <a:spcPct val="150000"/>
              </a:lnSpc>
            </a:pPr>
            <a:r>
              <a:rPr lang="en-GB" sz="2300" dirty="0">
                <a:latin typeface="Arial" panose="020B0604020202020204" pitchFamily="34" charset="0"/>
                <a:cs typeface="Arial" panose="020B0604020202020204" pitchFamily="34" charset="0"/>
              </a:rPr>
              <a:t>Pay that is competitive, ongoing skill development, and scheduling based on data and Predictive Analytics.</a:t>
            </a:r>
          </a:p>
          <a:p>
            <a:pPr marL="0" indent="0">
              <a:buNone/>
            </a:pPr>
            <a:endParaRPr lang="en-GB" sz="1800" dirty="0"/>
          </a:p>
        </p:txBody>
      </p:sp>
      <p:sp>
        <p:nvSpPr>
          <p:cNvPr id="16" name="Rectangle 15">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395"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Rectangle 14">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Rectangle 16">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49379"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resource-based theory&#10;&#10;AI-generated content may be incorrect.">
            <a:extLst>
              <a:ext uri="{FF2B5EF4-FFF2-40B4-BE49-F238E27FC236}">
                <a16:creationId xmlns:a16="http://schemas.microsoft.com/office/drawing/2014/main" id="{105D3A64-F964-5E7D-1F42-67276D6DB609}"/>
              </a:ext>
            </a:extLst>
          </p:cNvPr>
          <p:cNvPicPr>
            <a:picLocks noChangeAspect="1"/>
          </p:cNvPicPr>
          <p:nvPr/>
        </p:nvPicPr>
        <p:blipFill>
          <a:blip r:embed="rId2"/>
          <a:stretch>
            <a:fillRect/>
          </a:stretch>
        </p:blipFill>
        <p:spPr>
          <a:xfrm>
            <a:off x="7983552" y="1982238"/>
            <a:ext cx="3891290" cy="2893524"/>
          </a:xfrm>
          <a:prstGeom prst="rect">
            <a:avLst/>
          </a:prstGeom>
        </p:spPr>
      </p:pic>
    </p:spTree>
    <p:extLst>
      <p:ext uri="{BB962C8B-B14F-4D97-AF65-F5344CB8AC3E}">
        <p14:creationId xmlns:p14="http://schemas.microsoft.com/office/powerpoint/2010/main" val="1205411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8447F-E6BE-BB6E-0EF3-F9E4C6DBD85B}"/>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Method and Theme Impact Analysis</a:t>
            </a:r>
          </a:p>
        </p:txBody>
      </p:sp>
      <p:graphicFrame>
        <p:nvGraphicFramePr>
          <p:cNvPr id="6" name="Content Placeholder 2">
            <a:extLst>
              <a:ext uri="{FF2B5EF4-FFF2-40B4-BE49-F238E27FC236}">
                <a16:creationId xmlns:a16="http://schemas.microsoft.com/office/drawing/2014/main" id="{3CA77E12-34B0-3122-7C9F-99FC8143864D}"/>
              </a:ext>
            </a:extLst>
          </p:cNvPr>
          <p:cNvGraphicFramePr>
            <a:graphicFrameLocks noGrp="1"/>
          </p:cNvGraphicFramePr>
          <p:nvPr>
            <p:ph idx="1"/>
            <p:extLst>
              <p:ext uri="{D42A27DB-BD31-4B8C-83A1-F6EECF244321}">
                <p14:modId xmlns:p14="http://schemas.microsoft.com/office/powerpoint/2010/main" val="32951213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3463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chart&#10;&#10;AI-generated content may be incorrect.">
            <a:extLst>
              <a:ext uri="{FF2B5EF4-FFF2-40B4-BE49-F238E27FC236}">
                <a16:creationId xmlns:a16="http://schemas.microsoft.com/office/drawing/2014/main" id="{4656EAA1-CEE9-36F5-3803-9A9B57073D31}"/>
              </a:ext>
            </a:extLst>
          </p:cNvPr>
          <p:cNvPicPr>
            <a:picLocks noChangeAspect="1"/>
          </p:cNvPicPr>
          <p:nvPr/>
        </p:nvPicPr>
        <p:blipFill>
          <a:blip r:embed="rId2">
            <a:duotone>
              <a:prstClr val="black"/>
              <a:schemeClr val="tx2">
                <a:tint val="45000"/>
                <a:satMod val="400000"/>
              </a:schemeClr>
            </a:duotone>
            <a:alphaModFix amt="25000"/>
          </a:blip>
          <a:srcRect l="6816" r="6516" b="-1"/>
          <a:stretch>
            <a:fillRect/>
          </a:stretch>
        </p:blipFill>
        <p:spPr>
          <a:xfrm>
            <a:off x="20" y="10"/>
            <a:ext cx="12191980" cy="6857990"/>
          </a:xfrm>
          <a:prstGeom prst="rect">
            <a:avLst/>
          </a:prstGeom>
        </p:spPr>
      </p:pic>
      <p:graphicFrame>
        <p:nvGraphicFramePr>
          <p:cNvPr id="5" name="Content Placeholder 2">
            <a:extLst>
              <a:ext uri="{FF2B5EF4-FFF2-40B4-BE49-F238E27FC236}">
                <a16:creationId xmlns:a16="http://schemas.microsoft.com/office/drawing/2014/main" id="{4CF80702-E0C8-D400-A5F1-EE65E3DD06DF}"/>
              </a:ext>
            </a:extLst>
          </p:cNvPr>
          <p:cNvGraphicFramePr>
            <a:graphicFrameLocks noGrp="1"/>
          </p:cNvGraphicFramePr>
          <p:nvPr>
            <p:ph idx="1"/>
            <p:extLst>
              <p:ext uri="{D42A27DB-BD31-4B8C-83A1-F6EECF244321}">
                <p14:modId xmlns:p14="http://schemas.microsoft.com/office/powerpoint/2010/main" val="22760713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830815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901B-0509-5FEB-6492-D485657CEC0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p>
        </p:txBody>
      </p:sp>
      <p:graphicFrame>
        <p:nvGraphicFramePr>
          <p:cNvPr id="5" name="Content Placeholder 2">
            <a:extLst>
              <a:ext uri="{FF2B5EF4-FFF2-40B4-BE49-F238E27FC236}">
                <a16:creationId xmlns:a16="http://schemas.microsoft.com/office/drawing/2014/main" id="{C603BF49-38C5-5994-E6DB-FB924D4C0DF3}"/>
              </a:ext>
            </a:extLst>
          </p:cNvPr>
          <p:cNvGraphicFramePr>
            <a:graphicFrameLocks noGrp="1"/>
          </p:cNvGraphicFramePr>
          <p:nvPr>
            <p:ph idx="1"/>
            <p:extLst>
              <p:ext uri="{D42A27DB-BD31-4B8C-83A1-F6EECF244321}">
                <p14:modId xmlns:p14="http://schemas.microsoft.com/office/powerpoint/2010/main" val="32643189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731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C377FC-8DDF-27F0-3C96-80B69FDDCEF6}"/>
              </a:ext>
            </a:extLst>
          </p:cNvPr>
          <p:cNvSpPr>
            <a:spLocks noGrp="1"/>
          </p:cNvSpPr>
          <p:nvPr>
            <p:ph type="title"/>
          </p:nvPr>
        </p:nvSpPr>
        <p:spPr>
          <a:xfrm>
            <a:off x="1137034" y="609597"/>
            <a:ext cx="9392421" cy="1330841"/>
          </a:xfrm>
        </p:spPr>
        <p:txBody>
          <a:bodyPr>
            <a:normAutofit/>
          </a:bodyPr>
          <a:lstStyle/>
          <a:p>
            <a:r>
              <a:rPr lang="en-GB"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F8D9DC58-D013-AE3C-0503-4FC915A5C46E}"/>
              </a:ext>
            </a:extLst>
          </p:cNvPr>
          <p:cNvSpPr>
            <a:spLocks noGrp="1"/>
          </p:cNvSpPr>
          <p:nvPr>
            <p:ph idx="1"/>
          </p:nvPr>
        </p:nvSpPr>
        <p:spPr>
          <a:xfrm>
            <a:off x="1137034" y="2198362"/>
            <a:ext cx="4958966" cy="3917773"/>
          </a:xfrm>
        </p:spPr>
        <p:txBody>
          <a:bodyPr>
            <a:normAutofit lnSpcReduction="10000"/>
          </a:bodyPr>
          <a:lstStyle/>
          <a:p>
            <a:pPr lvl="0" algn="just">
              <a:lnSpc>
                <a:spcPct val="150000"/>
              </a:lnSpc>
            </a:pPr>
            <a:r>
              <a:rPr lang="en-GB" sz="1600" dirty="0">
                <a:latin typeface="Arial" panose="020B0604020202020204" pitchFamily="34" charset="0"/>
                <a:cs typeface="Arial" panose="020B0604020202020204" pitchFamily="34" charset="0"/>
              </a:rPr>
              <a:t>To cut down on turnover, provide competitive pay that reflects the cost of living in the area.</a:t>
            </a:r>
            <a:endParaRPr lang="en-US"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Set up formal career-path frameworks that make it easy to move up from entry-level jobs to managerial responsibilities (Lu et al., 2023).</a:t>
            </a:r>
            <a:endParaRPr lang="en-US"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Use technology to create e-learning systems that make onboarding and ongoing training the same for everyone.</a:t>
            </a:r>
            <a:endParaRPr lang="en-US" sz="1600" dirty="0">
              <a:latin typeface="Arial" panose="020B0604020202020204" pitchFamily="34" charset="0"/>
              <a:cs typeface="Arial" panose="020B0604020202020204" pitchFamily="34" charset="0"/>
            </a:endParaRPr>
          </a:p>
          <a:p>
            <a:pPr lvl="0" algn="just">
              <a:lnSpc>
                <a:spcPct val="150000"/>
              </a:lnSpc>
            </a:pPr>
            <a:r>
              <a:rPr lang="en-GB" sz="1600" dirty="0">
                <a:latin typeface="Arial" panose="020B0604020202020204" pitchFamily="34" charset="0"/>
                <a:cs typeface="Arial" panose="020B0604020202020204" pitchFamily="34" charset="0"/>
              </a:rPr>
              <a:t>Use predictive labour analytics to make sure that staffing levels match what is expected of them.</a:t>
            </a:r>
            <a:endParaRPr lang="en-US" sz="1600" dirty="0">
              <a:latin typeface="Arial" panose="020B0604020202020204" pitchFamily="34" charset="0"/>
              <a:cs typeface="Arial" panose="020B0604020202020204" pitchFamily="34" charset="0"/>
            </a:endParaRPr>
          </a:p>
        </p:txBody>
      </p:sp>
      <p:pic>
        <p:nvPicPr>
          <p:cNvPr id="4" name="Picture 3" descr="A hand writing on a transparent board&#10;&#10;AI-generated content may be incorrect.">
            <a:extLst>
              <a:ext uri="{FF2B5EF4-FFF2-40B4-BE49-F238E27FC236}">
                <a16:creationId xmlns:a16="http://schemas.microsoft.com/office/drawing/2014/main" id="{E9C11788-30C2-D0F2-E8BE-9D19942D3EF6}"/>
              </a:ext>
            </a:extLst>
          </p:cNvPr>
          <p:cNvPicPr>
            <a:picLocks noChangeAspect="1"/>
          </p:cNvPicPr>
          <p:nvPr/>
        </p:nvPicPr>
        <p:blipFill>
          <a:blip r:embed="rId2"/>
          <a:stretch>
            <a:fillRect/>
          </a:stretch>
        </p:blipFill>
        <p:spPr>
          <a:xfrm>
            <a:off x="6719367" y="2361692"/>
            <a:ext cx="4788505" cy="3402358"/>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67276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person walking on a line&#10;&#10;AI-generated content may be incorrect.">
            <a:extLst>
              <a:ext uri="{FF2B5EF4-FFF2-40B4-BE49-F238E27FC236}">
                <a16:creationId xmlns:a16="http://schemas.microsoft.com/office/drawing/2014/main" id="{1CC3C63B-506C-3262-6B7F-C8A8815A8539}"/>
              </a:ext>
            </a:extLst>
          </p:cNvPr>
          <p:cNvPicPr>
            <a:picLocks noChangeAspect="1"/>
          </p:cNvPicPr>
          <p:nvPr/>
        </p:nvPicPr>
        <p:blipFill>
          <a:blip r:embed="rId2">
            <a:duotone>
              <a:prstClr val="black"/>
              <a:schemeClr val="tx2">
                <a:tint val="45000"/>
                <a:satMod val="400000"/>
              </a:schemeClr>
            </a:duotone>
            <a:alphaModFix amt="25000"/>
          </a:blip>
          <a:srcRect l="10406" r="18927"/>
          <a:stretch>
            <a:fillRect/>
          </a:stretch>
        </p:blipFill>
        <p:spPr>
          <a:xfrm>
            <a:off x="20" y="10"/>
            <a:ext cx="12191980" cy="6857990"/>
          </a:xfrm>
          <a:prstGeom prst="rect">
            <a:avLst/>
          </a:prstGeom>
        </p:spPr>
      </p:pic>
      <p:graphicFrame>
        <p:nvGraphicFramePr>
          <p:cNvPr id="5" name="Content Placeholder 2">
            <a:extLst>
              <a:ext uri="{FF2B5EF4-FFF2-40B4-BE49-F238E27FC236}">
                <a16:creationId xmlns:a16="http://schemas.microsoft.com/office/drawing/2014/main" id="{E9936A98-3930-2514-AB0D-2D99D61E06AC}"/>
              </a:ext>
            </a:extLst>
          </p:cNvPr>
          <p:cNvGraphicFramePr>
            <a:graphicFrameLocks noGrp="1"/>
          </p:cNvGraphicFramePr>
          <p:nvPr>
            <p:ph idx="1"/>
            <p:extLst>
              <p:ext uri="{D42A27DB-BD31-4B8C-83A1-F6EECF244321}">
                <p14:modId xmlns:p14="http://schemas.microsoft.com/office/powerpoint/2010/main" val="18015003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2516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A8AA8-2419-28B5-899F-74AB55A33D6E}"/>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D10C041-12E4-E81F-60C0-9D2631CD8DB9}"/>
              </a:ext>
            </a:extLst>
          </p:cNvPr>
          <p:cNvSpPr>
            <a:spLocks noGrp="1"/>
          </p:cNvSpPr>
          <p:nvPr>
            <p:ph idx="1"/>
          </p:nvPr>
        </p:nvSpPr>
        <p:spPr>
          <a:xfrm>
            <a:off x="4810259" y="649480"/>
            <a:ext cx="6555347" cy="5546047"/>
          </a:xfrm>
        </p:spPr>
        <p:txBody>
          <a:bodyPr anchor="ctr">
            <a:normAutofit/>
          </a:bodyPr>
          <a:lstStyle/>
          <a:p>
            <a:r>
              <a:rPr lang="en-GB" sz="700" dirty="0">
                <a:latin typeface="Arial" panose="020B0604020202020204" pitchFamily="34" charset="0"/>
                <a:cs typeface="Arial" panose="020B0604020202020204" pitchFamily="34" charset="0"/>
              </a:rPr>
              <a:t>BBC News. (2024). Premier Inn owner Whitbread to cut 1,500 jobs. [online] Available at: </a:t>
            </a:r>
            <a:r>
              <a:rPr lang="en-GB" sz="700" dirty="0">
                <a:latin typeface="Arial" panose="020B0604020202020204" pitchFamily="34" charset="0"/>
                <a:cs typeface="Arial" panose="020B0604020202020204" pitchFamily="34" charset="0"/>
                <a:hlinkClick r:id="rId2"/>
              </a:rPr>
              <a:t>https://www.bbc.co.uk/news/articles/cnke1lpq79yo</a:t>
            </a:r>
            <a:r>
              <a:rPr lang="en-GB" sz="700" dirty="0">
                <a:latin typeface="Arial" panose="020B0604020202020204" pitchFamily="34" charset="0"/>
                <a:cs typeface="Arial" panose="020B0604020202020204" pitchFamily="34" charset="0"/>
              </a:rPr>
              <a:t>.</a:t>
            </a:r>
          </a:p>
          <a:p>
            <a:r>
              <a:rPr lang="en-GB" sz="700" dirty="0">
                <a:latin typeface="Arial" panose="020B0604020202020204" pitchFamily="34" charset="0"/>
                <a:cs typeface="Arial" panose="020B0604020202020204" pitchFamily="34" charset="0"/>
              </a:rPr>
              <a:t>Bhosale, A., 2025. The Art of Investment: Crafting a Conceptual Framework for Human Capital Investment. European Business &amp; Management, 11(1), pp.12-19.</a:t>
            </a:r>
          </a:p>
          <a:p>
            <a:r>
              <a:rPr lang="en-GB" sz="700" dirty="0">
                <a:latin typeface="Arial" panose="020B0604020202020204" pitchFamily="34" charset="0"/>
                <a:cs typeface="Arial" panose="020B0604020202020204" pitchFamily="34" charset="0"/>
              </a:rPr>
              <a:t>Cheadle, S. (2025). Government immigration reforms: what employers need to know. [online] Peoplemanagement.co.uk. Available at: https://www.peoplemanagement.co.uk/article/1919743/government-immigration-reforms-employers-need-know [Accessed 1 Jun. 2025].</a:t>
            </a:r>
          </a:p>
          <a:p>
            <a:r>
              <a:rPr lang="en-GB" sz="700" dirty="0">
                <a:latin typeface="Arial" panose="020B0604020202020204" pitchFamily="34" charset="0"/>
                <a:cs typeface="Arial" panose="020B0604020202020204" pitchFamily="34" charset="0"/>
              </a:rPr>
              <a:t>CIPD (2025). CIPD | Employee Turnover &amp; Retention | Factsheets. [online] CIPD. Available at: </a:t>
            </a:r>
            <a:r>
              <a:rPr lang="en-GB" sz="700" dirty="0">
                <a:latin typeface="Arial" panose="020B0604020202020204" pitchFamily="34" charset="0"/>
                <a:cs typeface="Arial" panose="020B0604020202020204" pitchFamily="34" charset="0"/>
                <a:hlinkClick r:id="rId3"/>
              </a:rPr>
              <a:t>https://www.cipd.org/uk/knowledge/factsheets/turnover-retention-factsheet/</a:t>
            </a:r>
            <a:r>
              <a:rPr lang="en-GB" sz="700" dirty="0">
                <a:latin typeface="Arial" panose="020B0604020202020204" pitchFamily="34" charset="0"/>
                <a:cs typeface="Arial" panose="020B0604020202020204" pitchFamily="34" charset="0"/>
              </a:rPr>
              <a:t>.</a:t>
            </a:r>
          </a:p>
          <a:p>
            <a:r>
              <a:rPr lang="en-GB" sz="700" dirty="0" err="1">
                <a:latin typeface="Arial" panose="020B0604020202020204" pitchFamily="34" charset="0"/>
                <a:cs typeface="Arial" panose="020B0604020202020204" pitchFamily="34" charset="0"/>
              </a:rPr>
              <a:t>Cvenkel</a:t>
            </a:r>
            <a:r>
              <a:rPr lang="en-GB" sz="700" dirty="0">
                <a:latin typeface="Arial" panose="020B0604020202020204" pitchFamily="34" charset="0"/>
                <a:cs typeface="Arial" panose="020B0604020202020204" pitchFamily="34" charset="0"/>
              </a:rPr>
              <a:t>, N., 2021. Work-life balance and well-being at work: Employees’ perspective to promote a psychologically healthy workplace. In The Palgrave handbook of corporate social responsibility (pp. 429-451). Cham: Springer International Publishing.</a:t>
            </a:r>
          </a:p>
          <a:p>
            <a:r>
              <a:rPr lang="en-GB" sz="700" dirty="0">
                <a:latin typeface="Arial" panose="020B0604020202020204" pitchFamily="34" charset="0"/>
                <a:cs typeface="Arial" panose="020B0604020202020204" pitchFamily="34" charset="0"/>
              </a:rPr>
              <a:t>Davis, G.F. and DeWitt, T., 2021. Organization theory and the resource-based view of the firm: The great divide. Journal of Management, 47(7), pp.1684-1697.</a:t>
            </a:r>
          </a:p>
          <a:p>
            <a:r>
              <a:rPr lang="en-GB" sz="700" dirty="0">
                <a:latin typeface="Arial" panose="020B0604020202020204" pitchFamily="34" charset="0"/>
                <a:cs typeface="Arial" panose="020B0604020202020204" pitchFamily="34" charset="0"/>
              </a:rPr>
              <a:t>‌Dogru, T., McGinley, S., Sharma, A., </a:t>
            </a:r>
            <a:r>
              <a:rPr lang="en-GB" sz="700" dirty="0" err="1">
                <a:latin typeface="Arial" panose="020B0604020202020204" pitchFamily="34" charset="0"/>
                <a:cs typeface="Arial" panose="020B0604020202020204" pitchFamily="34" charset="0"/>
              </a:rPr>
              <a:t>Isık</a:t>
            </a:r>
            <a:r>
              <a:rPr lang="en-GB" sz="700" dirty="0">
                <a:latin typeface="Arial" panose="020B0604020202020204" pitchFamily="34" charset="0"/>
                <a:cs typeface="Arial" panose="020B0604020202020204" pitchFamily="34" charset="0"/>
              </a:rPr>
              <a:t>, C. and Hanks, L., 2023. Employee turnover dynamics in the hospitality industry vs. the overall economy. Tourism Management, 99, p.104783.</a:t>
            </a:r>
          </a:p>
          <a:p>
            <a:r>
              <a:rPr lang="en-GB" sz="700" dirty="0">
                <a:latin typeface="Arial" panose="020B0604020202020204" pitchFamily="34" charset="0"/>
                <a:cs typeface="Arial" panose="020B0604020202020204" pitchFamily="34" charset="0"/>
              </a:rPr>
              <a:t>GOV(n.d.). National Minimum Wage Low Pay Commission Report 2024. Available at: </a:t>
            </a:r>
            <a:r>
              <a:rPr lang="en-GB" sz="700" dirty="0">
                <a:latin typeface="Arial" panose="020B0604020202020204" pitchFamily="34" charset="0"/>
                <a:cs typeface="Arial" panose="020B0604020202020204" pitchFamily="34" charset="0"/>
                <a:hlinkClick r:id="rId4"/>
              </a:rPr>
              <a:t>https://assets.publishing.service.gov.uk/media/679ce5e8a9ee53687470a34e/Low_Pay_Commission_2024_report.pdf</a:t>
            </a:r>
            <a:r>
              <a:rPr lang="en-GB" sz="700" dirty="0">
                <a:latin typeface="Arial" panose="020B0604020202020204" pitchFamily="34" charset="0"/>
                <a:cs typeface="Arial" panose="020B0604020202020204" pitchFamily="34" charset="0"/>
              </a:rPr>
              <a:t>.</a:t>
            </a:r>
          </a:p>
          <a:p>
            <a:r>
              <a:rPr lang="en-GB" sz="700" dirty="0">
                <a:latin typeface="Arial" panose="020B0604020202020204" pitchFamily="34" charset="0"/>
                <a:cs typeface="Arial" panose="020B0604020202020204" pitchFamily="34" charset="0"/>
              </a:rPr>
              <a:t>GOV(2025). Green education, training and employment. [online] POST. Available at: </a:t>
            </a:r>
            <a:r>
              <a:rPr lang="en-GB" sz="700" dirty="0">
                <a:latin typeface="Arial" panose="020B0604020202020204" pitchFamily="34" charset="0"/>
                <a:cs typeface="Arial" panose="020B0604020202020204" pitchFamily="34" charset="0"/>
                <a:hlinkClick r:id="rId5"/>
              </a:rPr>
              <a:t>https://post.parliament.uk/green-education-training-and-employment/</a:t>
            </a:r>
            <a:r>
              <a:rPr lang="en-GB" sz="700" dirty="0">
                <a:latin typeface="Arial" panose="020B0604020202020204" pitchFamily="34" charset="0"/>
                <a:cs typeface="Arial" panose="020B0604020202020204" pitchFamily="34" charset="0"/>
              </a:rPr>
              <a:t>.</a:t>
            </a:r>
          </a:p>
          <a:p>
            <a:r>
              <a:rPr lang="en-GB" sz="700" dirty="0">
                <a:latin typeface="Arial" panose="020B0604020202020204" pitchFamily="34" charset="0"/>
                <a:cs typeface="Arial" panose="020B0604020202020204" pitchFamily="34" charset="0"/>
              </a:rPr>
              <a:t>Kwok, L., 2022. Labor shortage: a critical reflection and a call for industry-academia collaboration. International Journal of Contemporary Hospitality Management, 34(11), pp.3929-3943.</a:t>
            </a:r>
          </a:p>
          <a:p>
            <a:r>
              <a:rPr lang="en-GB" sz="700" dirty="0">
                <a:latin typeface="Arial" panose="020B0604020202020204" pitchFamily="34" charset="0"/>
                <a:cs typeface="Arial" panose="020B0604020202020204" pitchFamily="34" charset="0"/>
              </a:rPr>
              <a:t>Lee, B., Lee, C., Choi, I. and Kim, J., 2022. </a:t>
            </a:r>
            <a:r>
              <a:rPr lang="en-GB" sz="700" dirty="0" err="1">
                <a:latin typeface="Arial" panose="020B0604020202020204" pitchFamily="34" charset="0"/>
                <a:cs typeface="Arial" panose="020B0604020202020204" pitchFamily="34" charset="0"/>
              </a:rPr>
              <a:t>Analyzing</a:t>
            </a:r>
            <a:r>
              <a:rPr lang="en-GB" sz="700" dirty="0">
                <a:latin typeface="Arial" panose="020B0604020202020204" pitchFamily="34" charset="0"/>
                <a:cs typeface="Arial" panose="020B0604020202020204" pitchFamily="34" charset="0"/>
              </a:rPr>
              <a:t> determinants of job satisfaction based on two-factor theory. Sustainability, 14(19), p.12557</a:t>
            </a:r>
          </a:p>
          <a:p>
            <a:r>
              <a:rPr lang="en-GB" sz="700" dirty="0">
                <a:latin typeface="Arial" panose="020B0604020202020204" pitchFamily="34" charset="0"/>
                <a:cs typeface="Arial" panose="020B0604020202020204" pitchFamily="34" charset="0"/>
              </a:rPr>
              <a:t>Lu, J., Guo, S., Qu, J., Lin, W. and Lev, B., 2023. “Stay” or “Leave”: Influence of employee-oriented social responsibility on the turnover intention of new-generation employees. Journal of Business Research, 161, p.113814.</a:t>
            </a:r>
          </a:p>
          <a:p>
            <a:r>
              <a:rPr lang="en-GB" sz="700" dirty="0">
                <a:latin typeface="Arial" panose="020B0604020202020204" pitchFamily="34" charset="0"/>
                <a:cs typeface="Arial" panose="020B0604020202020204" pitchFamily="34" charset="0"/>
              </a:rPr>
              <a:t>Manyika, J., Lund, S., Chui, M., </a:t>
            </a:r>
            <a:r>
              <a:rPr lang="en-GB" sz="700" dirty="0" err="1">
                <a:latin typeface="Arial" panose="020B0604020202020204" pitchFamily="34" charset="0"/>
                <a:cs typeface="Arial" panose="020B0604020202020204" pitchFamily="34" charset="0"/>
              </a:rPr>
              <a:t>Bughin</a:t>
            </a:r>
            <a:r>
              <a:rPr lang="en-GB" sz="700" dirty="0">
                <a:latin typeface="Arial" panose="020B0604020202020204" pitchFamily="34" charset="0"/>
                <a:cs typeface="Arial" panose="020B0604020202020204" pitchFamily="34" charset="0"/>
              </a:rPr>
              <a:t>, J., </a:t>
            </a:r>
            <a:r>
              <a:rPr lang="en-GB" sz="700" dirty="0" err="1">
                <a:latin typeface="Arial" panose="020B0604020202020204" pitchFamily="34" charset="0"/>
                <a:cs typeface="Arial" panose="020B0604020202020204" pitchFamily="34" charset="0"/>
              </a:rPr>
              <a:t>Woetzel</a:t>
            </a:r>
            <a:r>
              <a:rPr lang="en-GB" sz="700" dirty="0">
                <a:latin typeface="Arial" panose="020B0604020202020204" pitchFamily="34" charset="0"/>
                <a:cs typeface="Arial" panose="020B0604020202020204" pitchFamily="34" charset="0"/>
              </a:rPr>
              <a:t>, J., Batra, P., Ko, R. and Sanghvi, S. (2017). Jobs lost, jobs gained: What the future of work will mean for jobs, skills, and wages. [online] McKinsey &amp; Company. Available at: https://www.mckinsey.com/featured-insights/future-of-work/jobs-lost-jobs-gained-what-the-future-of-work-will-mean-for-jobs-skills-and-wages.</a:t>
            </a:r>
          </a:p>
          <a:p>
            <a:r>
              <a:rPr lang="en-GB" sz="700" dirty="0">
                <a:latin typeface="Arial" panose="020B0604020202020204" pitchFamily="34" charset="0"/>
                <a:cs typeface="Arial" panose="020B0604020202020204" pitchFamily="34" charset="0"/>
              </a:rPr>
              <a:t>Powell, A., Francis-Devine, B. and Foley, N. (2022). Coronavirus: Impact on the Labour Market. commonslibrary.parliament.uk. [online] Available at: https://commonslibrary.parliament.uk/research-briefings/cbp-8898/.</a:t>
            </a:r>
          </a:p>
          <a:p>
            <a:r>
              <a:rPr lang="en-GB" sz="700" dirty="0">
                <a:latin typeface="Arial" panose="020B0604020202020204" pitchFamily="34" charset="0"/>
                <a:cs typeface="Arial" panose="020B0604020202020204" pitchFamily="34" charset="0"/>
              </a:rPr>
              <a:t>Ramesh, A. and Gelfand, M.J., 2010. Will they stay or will they go? The role of job embeddedness in predicting turnover in individualistic and collectivistic cultures. Journal of Applied Psychology, 95(5), p.807.</a:t>
            </a:r>
          </a:p>
          <a:p>
            <a:r>
              <a:rPr lang="en-GB" sz="700" dirty="0">
                <a:latin typeface="Arial" panose="020B0604020202020204" pitchFamily="34" charset="0"/>
                <a:cs typeface="Arial" panose="020B0604020202020204" pitchFamily="34" charset="0"/>
              </a:rPr>
              <a:t>Saif, G.B.D., 2024. Towards A Dynamic Model of Human Needs: A Critical Analysis of Maslow's Hierarchy.</a:t>
            </a:r>
          </a:p>
          <a:p>
            <a:r>
              <a:rPr lang="en-GB" sz="700" dirty="0" err="1">
                <a:latin typeface="Arial" panose="020B0604020202020204" pitchFamily="34" charset="0"/>
                <a:cs typeface="Arial" panose="020B0604020202020204" pitchFamily="34" charset="0"/>
              </a:rPr>
              <a:t>Stringam</a:t>
            </a:r>
            <a:r>
              <a:rPr lang="en-GB" sz="700" dirty="0">
                <a:latin typeface="Arial" panose="020B0604020202020204" pitchFamily="34" charset="0"/>
                <a:cs typeface="Arial" panose="020B0604020202020204" pitchFamily="34" charset="0"/>
              </a:rPr>
              <a:t>, B.B. and Gerdes, J.H., 2021. Hotel and guest room technology. University of South Florida (USF) M3 Publishing, 17(9781732127593), p.6.</a:t>
            </a:r>
          </a:p>
          <a:p>
            <a:r>
              <a:rPr lang="en-GB" sz="700" dirty="0">
                <a:latin typeface="Arial" panose="020B0604020202020204" pitchFamily="34" charset="0"/>
                <a:cs typeface="Arial" panose="020B0604020202020204" pitchFamily="34" charset="0"/>
              </a:rPr>
              <a:t>The Caterer. (2021). Hospitality job vacancies up 50000 since... [online] Available at: </a:t>
            </a:r>
            <a:r>
              <a:rPr lang="en-GB" sz="700" dirty="0">
                <a:latin typeface="Arial" panose="020B0604020202020204" pitchFamily="34" charset="0"/>
                <a:cs typeface="Arial" panose="020B0604020202020204" pitchFamily="34" charset="0"/>
                <a:hlinkClick r:id="rId6"/>
              </a:rPr>
              <a:t>https://www.thecaterer.com/news/hospitality-job-vacancies-rise-50000-staffing-crisis</a:t>
            </a:r>
            <a:r>
              <a:rPr lang="en-GB" sz="700" dirty="0">
                <a:latin typeface="Arial" panose="020B0604020202020204" pitchFamily="34" charset="0"/>
                <a:cs typeface="Arial" panose="020B0604020202020204" pitchFamily="34" charset="0"/>
              </a:rPr>
              <a:t>.</a:t>
            </a:r>
          </a:p>
          <a:p>
            <a:endParaRPr lang="en-GB" sz="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3881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TotalTime>
  <Words>1840</Words>
  <Application>Microsoft Office PowerPoint</Application>
  <PresentationFormat>Widescreen</PresentationFormat>
  <Paragraphs>83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Contemporary Themes In the Hotel and Hospitality Sector BMIH6001 </vt:lpstr>
      <vt:lpstr>Introduction</vt:lpstr>
      <vt:lpstr>Literature Review</vt:lpstr>
      <vt:lpstr>PowerPoint Presentation</vt:lpstr>
      <vt:lpstr>Method and Theme Impact Analysis</vt:lpstr>
      <vt:lpstr>PowerPoint Presentation</vt:lpstr>
      <vt:lpstr>Conclusion</vt:lpstr>
      <vt:lpstr>Recommendations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5</cp:revision>
  <dcterms:created xsi:type="dcterms:W3CDTF">2025-06-04T19:09:14Z</dcterms:created>
  <dcterms:modified xsi:type="dcterms:W3CDTF">2025-06-09T14:46:45Z</dcterms:modified>
</cp:coreProperties>
</file>