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343" r:id="rId2"/>
    <p:sldId id="377" r:id="rId3"/>
    <p:sldId id="360" r:id="rId4"/>
    <p:sldId id="344" r:id="rId5"/>
    <p:sldId id="339" r:id="rId6"/>
    <p:sldId id="334" r:id="rId7"/>
    <p:sldId id="268" r:id="rId8"/>
    <p:sldId id="378" r:id="rId9"/>
    <p:sldId id="376" r:id="rId10"/>
    <p:sldId id="365" r:id="rId11"/>
    <p:sldId id="366" r:id="rId12"/>
    <p:sldId id="303" r:id="rId13"/>
    <p:sldId id="302" r:id="rId14"/>
    <p:sldId id="352" r:id="rId15"/>
    <p:sldId id="379" r:id="rId16"/>
    <p:sldId id="353" r:id="rId17"/>
    <p:sldId id="336" r:id="rId18"/>
    <p:sldId id="372" r:id="rId19"/>
    <p:sldId id="333" r:id="rId20"/>
    <p:sldId id="351" r:id="rId21"/>
    <p:sldId id="313" r:id="rId22"/>
    <p:sldId id="348" r:id="rId23"/>
    <p:sldId id="347" r:id="rId24"/>
    <p:sldId id="374" r:id="rId25"/>
    <p:sldId id="380" r:id="rId26"/>
    <p:sldId id="349" r:id="rId27"/>
    <p:sldId id="358" r:id="rId28"/>
    <p:sldId id="359" r:id="rId29"/>
    <p:sldId id="371" r:id="rId30"/>
    <p:sldId id="375" r:id="rId31"/>
    <p:sldId id="362" r:id="rId32"/>
    <p:sldId id="381" r:id="rId33"/>
    <p:sldId id="363" r:id="rId34"/>
    <p:sldId id="370" r:id="rId35"/>
    <p:sldId id="368" r:id="rId36"/>
    <p:sldId id="369" r:id="rId37"/>
    <p:sldId id="34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116" d="100"/>
          <a:sy n="116" d="100"/>
        </p:scale>
        <p:origin x="132" y="30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1862" b="0" i="0" u="none" strike="noStrike" baseline="0" dirty="0"/>
              <a:t>Percentage of Low-Income Households Using Payday Loans (2024)</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120-4946-8A61-242C33B577A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120-4946-8A61-242C33B577A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120-4946-8A61-242C33B577A4}"/>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120-4946-8A61-242C33B577A4}"/>
              </c:ext>
            </c:extLst>
          </c:dPt>
          <c:cat>
            <c:strRef>
              <c:f>Sheet1!$A$2:$A$5</c:f>
              <c:strCache>
                <c:ptCount val="2"/>
                <c:pt idx="0">
                  <c:v>Used Payday Loans</c:v>
                </c:pt>
                <c:pt idx="1">
                  <c:v>Avoided Payday Loans</c:v>
                </c:pt>
              </c:strCache>
            </c:strRef>
          </c:cat>
          <c:val>
            <c:numRef>
              <c:f>Sheet1!$B$2:$B$5</c:f>
              <c:numCache>
                <c:formatCode>General</c:formatCode>
                <c:ptCount val="4"/>
                <c:pt idx="0" formatCode="0%">
                  <c:v>0.35</c:v>
                </c:pt>
                <c:pt idx="1">
                  <c:v>3.2</c:v>
                </c:pt>
              </c:numCache>
            </c:numRef>
          </c:val>
          <c:extLst>
            <c:ext xmlns:c16="http://schemas.microsoft.com/office/drawing/2014/chart" uri="{C3380CC4-5D6E-409C-BE32-E72D297353CC}">
              <c16:uniqueId val="{00000008-B120-4946-8A61-242C33B577A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accent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06/02/2025</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06/02/2025</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06/02/2025</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06/02/2025</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06/02/2025</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06/02/2025</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06/02/2025</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06/02/2025</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06/02/2025</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06/02/2025</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06/02/2025</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06/02/2025</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rf.org.uk/people/child-poverty" TargetMode="External"/><Relationship Id="rId2" Type="http://schemas.openxmlformats.org/officeDocument/2006/relationships/hyperlink" Target="https://cpag.org.uk/child-poverty/child-poverty-facts-and-figures" TargetMode="External"/><Relationship Id="rId1" Type="http://schemas.openxmlformats.org/officeDocument/2006/relationships/slideLayout" Target="../slideLayouts/slideLayout2.xml"/><Relationship Id="rId5" Type="http://schemas.openxmlformats.org/officeDocument/2006/relationships/hyperlink" Target="https://www.jrf.org.uk/data/pensioner-poverty" TargetMode="External"/><Relationship Id="rId4" Type="http://schemas.openxmlformats.org/officeDocument/2006/relationships/hyperlink" Target="https://www.ageuk.org.uk/globalassets/age-uk/documents/reports-and-publications/reports-and-briefings/money-matters/poverty_in_later_life_briefing_2021.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cialmetricscommission.org.uk/MEASURING-POVERTY-FULL_REPORT.pdf#page=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33959/IoD2019_Infographic.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bNxlhxgolIY" TargetMode="External"/><Relationship Id="rId7" Type="http://schemas.openxmlformats.org/officeDocument/2006/relationships/hyperlink" Target="https://www.youtube.com/watch?v=GaBgsCGETKE" TargetMode="External"/><Relationship Id="rId2" Type="http://schemas.openxmlformats.org/officeDocument/2006/relationships/hyperlink" Target="https://www.youtube.com/watch?v=FwRcibp4sJ4" TargetMode="External"/><Relationship Id="rId1" Type="http://schemas.openxmlformats.org/officeDocument/2006/relationships/slideLayout" Target="../slideLayouts/slideLayout2.xml"/><Relationship Id="rId6" Type="http://schemas.openxmlformats.org/officeDocument/2006/relationships/hyperlink" Target="https://www.youtube.com/watch?v=vnc_SAmonYo" TargetMode="External"/><Relationship Id="rId5" Type="http://schemas.openxmlformats.org/officeDocument/2006/relationships/hyperlink" Target="https://www.youtube.com/watch?v=uaibuZHMdFk" TargetMode="External"/><Relationship Id="rId4" Type="http://schemas.openxmlformats.org/officeDocument/2006/relationships/hyperlink" Target="https://www.youtube.com/watch?v=oNaR5MhX7n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gov.uk/government/statistics" TargetMode="External"/><Relationship Id="rId13" Type="http://schemas.openxmlformats.org/officeDocument/2006/relationships/hyperlink" Target="https://maps.org.uk/en/media-centre/financial-wellbeing-blog/2024-financial-wellbeing-blogs/the-2023-UK-debt-landscape" TargetMode="External"/><Relationship Id="rId3" Type="http://schemas.openxmlformats.org/officeDocument/2006/relationships/hyperlink" Target="https://www.fca.org.uk/publication/financial-lives/financial-lives-cost-of-living-jan-2024-recontact-survey-findings.pdf" TargetMode="External"/><Relationship Id="rId7" Type="http://schemas.openxmlformats.org/officeDocument/2006/relationships/hyperlink" Target="https://www.jrf.org.uk/our-work/what-is-poverty" TargetMode="External"/><Relationship Id="rId12" Type="http://schemas.openxmlformats.org/officeDocument/2006/relationships/hyperlink" Target="https://www.bigissue.com/news/social-justice/uk-poverty-the-facts-figures-effects-solutions-cost-living-crisis/" TargetMode="External"/><Relationship Id="rId2" Type="http://schemas.openxmlformats.org/officeDocument/2006/relationships/hyperlink" Target="https://www.britannica.com/topic/poverty" TargetMode="External"/><Relationship Id="rId1" Type="http://schemas.openxmlformats.org/officeDocument/2006/relationships/slideLayout" Target="../slideLayouts/slideLayout2.xml"/><Relationship Id="rId6" Type="http://schemas.openxmlformats.org/officeDocument/2006/relationships/hyperlink" Target="https://www.habitatforhumanity.org.uk/blog/2018/09/relative-absolute-poverty/" TargetMode="External"/><Relationship Id="rId11" Type="http://schemas.openxmlformats.org/officeDocument/2006/relationships/hyperlink" Target="https://www.stepchange.org/policy-and-research/debt-research.aspx?_gl=1*ny9zoo*_up*MQ..&amp;gclid=4dc355fb6a421e65f4b132538d9cd930&amp;gclsrc=3p.ds" TargetMode="External"/><Relationship Id="rId5" Type="http://schemas.openxmlformats.org/officeDocument/2006/relationships/hyperlink" Target="https://fullfact.org/economy/poverty-uk-guide-facts-and-figures/" TargetMode="External"/><Relationship Id="rId10" Type="http://schemas.openxmlformats.org/officeDocument/2006/relationships/hyperlink" Target="https://socialmetricscommission.org.uk/" TargetMode="External"/><Relationship Id="rId4" Type="http://schemas.openxmlformats.org/officeDocument/2006/relationships/hyperlink" Target="https://live.fullfact.org/live/2024/may/poverty-measures/" TargetMode="External"/><Relationship Id="rId9" Type="http://schemas.openxmlformats.org/officeDocument/2006/relationships/hyperlink" Target="https://osr.statisticsauthority.gov.uk/guidance/administrative-data-and-official-statistics/dclgs-indices-of-deprivation/#:~:text=The%20Indices%20are%20comprised%20of,a%20different%20aspect%20of%20depr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523D6-E005-4A8A-9D30-0DC8B5F0F614}"/>
              </a:ext>
            </a:extLst>
          </p:cNvPr>
          <p:cNvSpPr>
            <a:spLocks noGrp="1"/>
          </p:cNvSpPr>
          <p:nvPr>
            <p:ph type="ctrTitle"/>
          </p:nvPr>
        </p:nvSpPr>
        <p:spPr/>
        <p:txBody>
          <a:bodyPr/>
          <a:lstStyle/>
          <a:p>
            <a:r>
              <a:rPr lang="en-GB" sz="8800" b="1" dirty="0">
                <a:latin typeface="Arial" panose="020B0604020202020204" pitchFamily="34" charset="0"/>
                <a:cs typeface="Arial" panose="020B0604020202020204" pitchFamily="34" charset="0"/>
              </a:rPr>
              <a:t>Poverty</a:t>
            </a:r>
          </a:p>
        </p:txBody>
      </p:sp>
      <p:sp>
        <p:nvSpPr>
          <p:cNvPr id="3" name="Subtitle 2">
            <a:extLst>
              <a:ext uri="{FF2B5EF4-FFF2-40B4-BE49-F238E27FC236}">
                <a16:creationId xmlns:a16="http://schemas.microsoft.com/office/drawing/2014/main" id="{90E085CB-2972-4E79-82EF-4088AE58AA94}"/>
              </a:ext>
            </a:extLst>
          </p:cNvPr>
          <p:cNvSpPr>
            <a:spLocks noGrp="1"/>
          </p:cNvSpPr>
          <p:nvPr>
            <p:ph type="subTitle" idx="1"/>
          </p:nvPr>
        </p:nvSpPr>
        <p:spPr/>
        <p:txBody>
          <a:bodyPr/>
          <a:lstStyle/>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F4DF9D6-6DAB-4528-9447-02840BEC02DF}"/>
              </a:ext>
            </a:extLst>
          </p:cNvPr>
          <p:cNvSpPr>
            <a:spLocks noGrp="1"/>
          </p:cNvSpPr>
          <p:nvPr>
            <p:ph type="dt" sz="half" idx="10"/>
          </p:nvPr>
        </p:nvSpPr>
        <p:spPr/>
        <p:txBody>
          <a:bodyPr/>
          <a:lstStyle/>
          <a:p>
            <a:pPr>
              <a:defRPr/>
            </a:pPr>
            <a:fld id="{79E3B073-2BB5-4D43-A2FA-C544E54A0ECB}"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47E34AD0-EF30-46E7-90D2-7016F70025C3}"/>
              </a:ext>
            </a:extLst>
          </p:cNvPr>
          <p:cNvSpPr>
            <a:spLocks noGrp="1"/>
          </p:cNvSpPr>
          <p:nvPr>
            <p:ph type="sldNum" sz="quarter" idx="12"/>
          </p:nvPr>
        </p:nvSpPr>
        <p:spPr/>
        <p:txBody>
          <a:bodyPr/>
          <a:lstStyle/>
          <a:p>
            <a:pPr>
              <a:defRPr/>
            </a:pPr>
            <a:fld id="{BBAD5BEF-8399-C44B-B36C-F541144D6644}" type="slidenum">
              <a:rPr lang="en-GB" altLang="en-US" smtClean="0"/>
              <a:pPr>
                <a:defRPr/>
              </a:pPr>
              <a:t>1</a:t>
            </a:fld>
            <a:endParaRPr lang="en-GB" altLang="en-US"/>
          </a:p>
        </p:txBody>
      </p:sp>
    </p:spTree>
    <p:extLst>
      <p:ext uri="{BB962C8B-B14F-4D97-AF65-F5344CB8AC3E}">
        <p14:creationId xmlns:p14="http://schemas.microsoft.com/office/powerpoint/2010/main" val="3434340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94C01-512E-938A-3446-41614FEF089B}"/>
              </a:ext>
            </a:extLst>
          </p:cNvPr>
          <p:cNvSpPr>
            <a:spLocks noGrp="1"/>
          </p:cNvSpPr>
          <p:nvPr>
            <p:ph type="title"/>
          </p:nvPr>
        </p:nvSpPr>
        <p:spPr/>
        <p:txBody>
          <a:bodyPr/>
          <a:lstStyle/>
          <a:p>
            <a:r>
              <a:rPr lang="en-GB" b="1" dirty="0"/>
              <a:t>Poverty and its Impact on Communities</a:t>
            </a:r>
          </a:p>
        </p:txBody>
      </p:sp>
      <p:sp>
        <p:nvSpPr>
          <p:cNvPr id="3" name="Content Placeholder 2">
            <a:extLst>
              <a:ext uri="{FF2B5EF4-FFF2-40B4-BE49-F238E27FC236}">
                <a16:creationId xmlns:a16="http://schemas.microsoft.com/office/drawing/2014/main" id="{EE7450EF-26FA-CE1E-9D25-5B17D32A7499}"/>
              </a:ext>
            </a:extLst>
          </p:cNvPr>
          <p:cNvSpPr>
            <a:spLocks noGrp="1"/>
          </p:cNvSpPr>
          <p:nvPr>
            <p:ph idx="1"/>
          </p:nvPr>
        </p:nvSpPr>
        <p:spPr>
          <a:xfrm>
            <a:off x="609600" y="1432879"/>
            <a:ext cx="11292840" cy="3917032"/>
          </a:xfrm>
        </p:spPr>
        <p:txBody>
          <a:bodyPr/>
          <a:lstStyle/>
          <a:p>
            <a:r>
              <a:rPr lang="en-GB" sz="2000" dirty="0">
                <a:latin typeface="Arial" panose="020B0604020202020204" pitchFamily="34" charset="0"/>
                <a:cs typeface="Arial" panose="020B0604020202020204" pitchFamily="34" charset="0"/>
              </a:rPr>
              <a:t>Poverty is a structural issue affecting millions in the UK, with significant consequences for health, education, employment, and well-being.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Many of the communities chosen for student assignments, such as ethnic minority groups, migrant workers, single-parent families, the elderly, and people with disabilities, face significant poverty-related challenges.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session will explore how poverty affects communities and what interventions can help mitigate its impact.</a:t>
            </a:r>
          </a:p>
        </p:txBody>
      </p:sp>
      <p:sp>
        <p:nvSpPr>
          <p:cNvPr id="4" name="Date Placeholder 3">
            <a:extLst>
              <a:ext uri="{FF2B5EF4-FFF2-40B4-BE49-F238E27FC236}">
                <a16:creationId xmlns:a16="http://schemas.microsoft.com/office/drawing/2014/main" id="{914FDA73-0A6F-66F4-7298-E12894A7E68B}"/>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ED7D599B-A154-95B0-6667-3B736B645F68}"/>
              </a:ext>
            </a:extLst>
          </p:cNvPr>
          <p:cNvSpPr>
            <a:spLocks noGrp="1"/>
          </p:cNvSpPr>
          <p:nvPr>
            <p:ph type="sldNum" sz="quarter" idx="12"/>
          </p:nvPr>
        </p:nvSpPr>
        <p:spPr/>
        <p:txBody>
          <a:bodyPr/>
          <a:lstStyle/>
          <a:p>
            <a:pPr>
              <a:defRPr/>
            </a:pPr>
            <a:fld id="{B4C3F47E-DD02-FB45-82B3-7F77F7ED4894}" type="slidenum">
              <a:rPr lang="en-GB" altLang="en-US" smtClean="0"/>
              <a:pPr>
                <a:defRPr/>
              </a:pPr>
              <a:t>2</a:t>
            </a:fld>
            <a:endParaRPr lang="en-GB" altLang="en-US"/>
          </a:p>
        </p:txBody>
      </p:sp>
    </p:spTree>
    <p:extLst>
      <p:ext uri="{BB962C8B-B14F-4D97-AF65-F5344CB8AC3E}">
        <p14:creationId xmlns:p14="http://schemas.microsoft.com/office/powerpoint/2010/main" val="2439005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8D99-0E94-4040-BFC7-AFD6EDA950E9}"/>
              </a:ext>
            </a:extLst>
          </p:cNvPr>
          <p:cNvSpPr>
            <a:spLocks noGrp="1"/>
          </p:cNvSpPr>
          <p:nvPr>
            <p:ph type="title"/>
          </p:nvPr>
        </p:nvSpPr>
        <p:spPr>
          <a:xfrm>
            <a:off x="609600" y="114297"/>
            <a:ext cx="10972800" cy="1143000"/>
          </a:xfrm>
        </p:spPr>
        <p:txBody>
          <a:bodyPr/>
          <a:lstStyle/>
          <a:p>
            <a:r>
              <a:rPr lang="en-GB" b="1" dirty="0">
                <a:latin typeface="Arial" panose="020B0604020202020204" pitchFamily="34" charset="0"/>
                <a:cs typeface="Arial" panose="020B0604020202020204" pitchFamily="34" charset="0"/>
              </a:rPr>
              <a:t>Poverty Today</a:t>
            </a:r>
          </a:p>
        </p:txBody>
      </p:sp>
      <p:sp>
        <p:nvSpPr>
          <p:cNvPr id="3" name="Content Placeholder 2">
            <a:extLst>
              <a:ext uri="{FF2B5EF4-FFF2-40B4-BE49-F238E27FC236}">
                <a16:creationId xmlns:a16="http://schemas.microsoft.com/office/drawing/2014/main" id="{3BE3CE85-F9CE-42F0-9D88-235C851F4A19}"/>
              </a:ext>
            </a:extLst>
          </p:cNvPr>
          <p:cNvSpPr>
            <a:spLocks noGrp="1"/>
          </p:cNvSpPr>
          <p:nvPr>
            <p:ph idx="1"/>
          </p:nvPr>
        </p:nvSpPr>
        <p:spPr>
          <a:xfrm>
            <a:off x="334433" y="1257297"/>
            <a:ext cx="11582400" cy="4256604"/>
          </a:xfrm>
        </p:spPr>
        <p:txBody>
          <a:bodyPr/>
          <a:lstStyle/>
          <a:p>
            <a:r>
              <a:rPr lang="en-GB" sz="2000" dirty="0">
                <a:latin typeface="Arial" panose="020B0604020202020204" pitchFamily="34" charset="0"/>
                <a:cs typeface="Arial" panose="020B0604020202020204" pitchFamily="34" charset="0"/>
              </a:rPr>
              <a:t>The government estimates that </a:t>
            </a:r>
            <a:r>
              <a:rPr lang="en-GB" sz="2000" dirty="0">
                <a:solidFill>
                  <a:srgbClr val="120102"/>
                </a:solidFill>
                <a:latin typeface="Arial" panose="020B0604020202020204" pitchFamily="34" charset="0"/>
                <a:cs typeface="Arial" panose="020B0604020202020204" pitchFamily="34" charset="0"/>
              </a:rPr>
              <a:t>u</a:t>
            </a:r>
            <a:r>
              <a:rPr lang="en-GB" sz="2000" b="0" i="0" dirty="0">
                <a:solidFill>
                  <a:srgbClr val="120102"/>
                </a:solidFill>
                <a:effectLst/>
                <a:latin typeface="Arial" panose="020B0604020202020204" pitchFamily="34" charset="0"/>
                <a:cs typeface="Arial" panose="020B0604020202020204" pitchFamily="34" charset="0"/>
              </a:rPr>
              <a:t>p to 14.5 million people were in poverty before the pandemic</a:t>
            </a:r>
          </a:p>
          <a:p>
            <a:r>
              <a:rPr lang="en-GB" sz="2000" dirty="0">
                <a:latin typeface="Arial" panose="020B0604020202020204" pitchFamily="34" charset="0"/>
                <a:cs typeface="Arial" panose="020B0604020202020204" pitchFamily="34" charset="0"/>
              </a:rPr>
              <a:t>With the UK population currently at nearly 67 million, that’s one in every four or five people</a:t>
            </a:r>
          </a:p>
          <a:p>
            <a:r>
              <a:rPr lang="en-GB" sz="2000" dirty="0">
                <a:latin typeface="Arial" panose="020B0604020202020204" pitchFamily="34" charset="0"/>
                <a:cs typeface="Arial" panose="020B0604020202020204" pitchFamily="34" charset="0"/>
              </a:rPr>
              <a:t>Another 700,000 people were plunged into hardship during the pandemic, taking the poverty figure to more than 15 million.</a:t>
            </a:r>
          </a:p>
          <a:p>
            <a:r>
              <a:rPr lang="en-GB" sz="2000" dirty="0">
                <a:latin typeface="Arial" panose="020B0604020202020204" pitchFamily="34" charset="0"/>
                <a:cs typeface="Arial" panose="020B0604020202020204" pitchFamily="34" charset="0"/>
              </a:rPr>
              <a:t>Poverty can lead to worse health outcomes due to limited access to healthcare, higher stress, poor nutrition, and inadequate housing.</a:t>
            </a:r>
          </a:p>
          <a:p>
            <a:r>
              <a:rPr lang="en-GB" sz="2000" dirty="0">
                <a:latin typeface="Arial" panose="020B0604020202020204" pitchFamily="34" charset="0"/>
                <a:cs typeface="Arial" panose="020B0604020202020204" pitchFamily="34" charset="0"/>
              </a:rPr>
              <a:t>4.3 million children are affected by poverty, impacting their health and education.</a:t>
            </a:r>
          </a:p>
          <a:p>
            <a:r>
              <a:rPr lang="en-GB" sz="2000" dirty="0">
                <a:latin typeface="Arial" panose="020B0604020202020204" pitchFamily="34" charset="0"/>
                <a:cs typeface="Arial" panose="020B0604020202020204" pitchFamily="34" charset="0"/>
              </a:rPr>
              <a:t>Inflation and high rent costs have worsened financial instability, leading to an increase in homelessness and financial hardship.</a:t>
            </a:r>
          </a:p>
          <a:p>
            <a:r>
              <a:rPr lang="en-GB" sz="2000" dirty="0">
                <a:latin typeface="Arial" panose="020B0604020202020204" pitchFamily="34" charset="0"/>
                <a:cs typeface="Arial" panose="020B0604020202020204" pitchFamily="34" charset="0"/>
              </a:rPr>
              <a:t>Food bank usage has reached record levels, with 3 million emergency food parcels distributed    </a:t>
            </a:r>
          </a:p>
          <a:p>
            <a:pPr marL="0" indent="0" algn="r">
              <a:buNone/>
            </a:pPr>
            <a:r>
              <a:rPr lang="en-GB" sz="2400" b="1" dirty="0">
                <a:solidFill>
                  <a:srgbClr val="7030A0"/>
                </a:solidFill>
                <a:latin typeface="Arial" panose="020B0604020202020204" pitchFamily="34" charset="0"/>
                <a:cs typeface="Arial" panose="020B0604020202020204" pitchFamily="34" charset="0"/>
              </a:rPr>
              <a:t>How have recent economic challenges impacted communities in the UK?         </a:t>
            </a:r>
            <a:r>
              <a:rPr lang="en-GB" sz="1200" dirty="0">
                <a:latin typeface="Arial" panose="020B0604020202020204" pitchFamily="34" charset="0"/>
                <a:cs typeface="Arial" panose="020B0604020202020204" pitchFamily="34" charset="0"/>
              </a:rPr>
              <a:t>(CPAG, 2024; Full Fact, 2024; JRF, 2024; Trussell Trust, 2024).</a:t>
            </a:r>
          </a:p>
        </p:txBody>
      </p:sp>
      <p:sp>
        <p:nvSpPr>
          <p:cNvPr id="4" name="Date Placeholder 3">
            <a:extLst>
              <a:ext uri="{FF2B5EF4-FFF2-40B4-BE49-F238E27FC236}">
                <a16:creationId xmlns:a16="http://schemas.microsoft.com/office/drawing/2014/main" id="{350BBE14-3CB5-4E24-BF16-95DCC40871D7}"/>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12B73E86-31A3-4128-A7EC-B93F77B14F47}"/>
              </a:ext>
            </a:extLst>
          </p:cNvPr>
          <p:cNvSpPr>
            <a:spLocks noGrp="1"/>
          </p:cNvSpPr>
          <p:nvPr>
            <p:ph type="sldNum" sz="quarter" idx="12"/>
          </p:nvPr>
        </p:nvSpPr>
        <p:spPr/>
        <p:txBody>
          <a:bodyPr/>
          <a:lstStyle/>
          <a:p>
            <a:pPr>
              <a:defRPr/>
            </a:pPr>
            <a:fld id="{B4C3F47E-DD02-FB45-82B3-7F77F7ED4894}" type="slidenum">
              <a:rPr lang="en-GB" altLang="en-US" smtClean="0"/>
              <a:pPr>
                <a:defRPr/>
              </a:pPr>
              <a:t>3</a:t>
            </a:fld>
            <a:endParaRPr lang="en-GB" altLang="en-US"/>
          </a:p>
        </p:txBody>
      </p:sp>
    </p:spTree>
    <p:extLst>
      <p:ext uri="{BB962C8B-B14F-4D97-AF65-F5344CB8AC3E}">
        <p14:creationId xmlns:p14="http://schemas.microsoft.com/office/powerpoint/2010/main" val="303308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758456" y="601630"/>
            <a:ext cx="10972800" cy="1143000"/>
          </a:xfrm>
        </p:spPr>
        <p:txBody>
          <a:bodyPr/>
          <a:lstStyle/>
          <a:p>
            <a:r>
              <a:rPr lang="en-GB" b="1" dirty="0">
                <a:latin typeface="Arial" panose="020B0604020202020204" pitchFamily="34" charset="0"/>
                <a:cs typeface="Arial" panose="020B0604020202020204" pitchFamily="34" charset="0"/>
              </a:rPr>
              <a:t>What is Poverty</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609600" y="2176113"/>
            <a:ext cx="10972800" cy="3917032"/>
          </a:xfrm>
        </p:spPr>
        <p:txBody>
          <a:bodyPr/>
          <a:lstStyle/>
          <a:p>
            <a:pPr marL="0" indent="0">
              <a:buNone/>
            </a:pPr>
            <a:r>
              <a:rPr lang="en-GB" b="1" dirty="0">
                <a:latin typeface="Arial" panose="020B0604020202020204" pitchFamily="34" charset="0"/>
                <a:cs typeface="Arial" panose="020B0604020202020204" pitchFamily="34" charset="0"/>
              </a:rPr>
              <a:t>When you hear the word </a:t>
            </a:r>
            <a:r>
              <a:rPr lang="en-GB" b="1" dirty="0">
                <a:solidFill>
                  <a:srgbClr val="FF0000"/>
                </a:solidFill>
                <a:latin typeface="Arial" panose="020B0604020202020204" pitchFamily="34" charset="0"/>
                <a:cs typeface="Arial" panose="020B0604020202020204" pitchFamily="34" charset="0"/>
              </a:rPr>
              <a:t>poverty</a:t>
            </a:r>
            <a:r>
              <a:rPr lang="en-GB" b="1" dirty="0">
                <a:latin typeface="Arial" panose="020B0604020202020204" pitchFamily="34" charset="0"/>
                <a:cs typeface="Arial" panose="020B0604020202020204" pitchFamily="34" charset="0"/>
              </a:rPr>
              <a:t> what comes to mind?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and (without google!) give me a definition</a:t>
            </a: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Tree>
    <p:extLst>
      <p:ext uri="{BB962C8B-B14F-4D97-AF65-F5344CB8AC3E}">
        <p14:creationId xmlns:p14="http://schemas.microsoft.com/office/powerpoint/2010/main" val="49495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a:xfrm>
            <a:off x="577215" y="343692"/>
            <a:ext cx="10972800" cy="1143000"/>
          </a:xfrm>
        </p:spPr>
        <p:txBody>
          <a:bodyPr/>
          <a:lstStyle/>
          <a:p>
            <a:r>
              <a:rPr lang="en-US"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579120" y="1551385"/>
            <a:ext cx="11136630" cy="3819685"/>
          </a:xfrm>
        </p:spPr>
        <p:txBody>
          <a:bodyPr/>
          <a:lstStyle/>
          <a:p>
            <a:pPr marL="0" indent="0" algn="just">
              <a:buNone/>
            </a:pPr>
            <a:r>
              <a:rPr lang="en-GB" sz="2000" b="1" i="0" dirty="0">
                <a:solidFill>
                  <a:srgbClr val="1A1A1A"/>
                </a:solidFill>
                <a:effectLst/>
                <a:latin typeface="Arial" panose="020B0604020202020204" pitchFamily="34" charset="0"/>
                <a:cs typeface="Arial" panose="020B0604020202020204" pitchFamily="34" charset="0"/>
              </a:rPr>
              <a:t>Poverty</a:t>
            </a:r>
            <a:r>
              <a:rPr lang="en-GB" sz="2000" b="0" i="0" dirty="0">
                <a:solidFill>
                  <a:srgbClr val="1A1A1A"/>
                </a:solidFill>
                <a:effectLst/>
                <a:latin typeface="Arial" panose="020B0604020202020204" pitchFamily="34" charset="0"/>
                <a:cs typeface="Arial" panose="020B0604020202020204" pitchFamily="34" charset="0"/>
              </a:rPr>
              <a:t>, the state of one who lacks a usual or socially acceptable amount of money or material possessions. Poverty is said to exist when people lack the means to satisfy their basic needs. </a:t>
            </a:r>
            <a:r>
              <a:rPr lang="en-GB" sz="1200" b="0" i="0" dirty="0">
                <a:solidFill>
                  <a:srgbClr val="1A1A1A"/>
                </a:solidFill>
                <a:effectLst/>
                <a:latin typeface="Arial" panose="020B0604020202020204" pitchFamily="34" charset="0"/>
                <a:cs typeface="Arial" panose="020B0604020202020204" pitchFamily="34" charset="0"/>
              </a:rPr>
              <a:t>(Britannica, 2020)</a:t>
            </a:r>
            <a:endParaRPr lang="en-GB" sz="1800" b="0" i="0" dirty="0">
              <a:solidFill>
                <a:srgbClr val="1A1A1A"/>
              </a:solidFill>
              <a:effectLst/>
              <a:latin typeface="Arial" panose="020B0604020202020204" pitchFamily="34" charset="0"/>
              <a:cs typeface="Arial" panose="020B0604020202020204" pitchFamily="34" charset="0"/>
            </a:endParaRPr>
          </a:p>
          <a:p>
            <a:pPr lvl="1" algn="just">
              <a:buFont typeface="Arial" panose="020B0604020202020204" pitchFamily="34" charset="0"/>
              <a:buChar char="•"/>
            </a:pPr>
            <a:r>
              <a:rPr lang="en-GB" sz="1800" dirty="0">
                <a:latin typeface="Arial" panose="020B0604020202020204" pitchFamily="34" charset="0"/>
                <a:cs typeface="Arial" panose="020B0604020202020204" pitchFamily="34" charset="0"/>
              </a:rPr>
              <a:t>Poverty isn't just about low income; it means reduced opportunities, poor housing, and limited access to healthcare, education, and jobs.</a:t>
            </a:r>
          </a:p>
          <a:p>
            <a:pPr lvl="1" algn="just">
              <a:buFont typeface="Arial" panose="020B0604020202020204" pitchFamily="34" charset="0"/>
              <a:buChar char="•"/>
            </a:pPr>
            <a:r>
              <a:rPr lang="en-GB" sz="1800" dirty="0">
                <a:latin typeface="Arial" panose="020B0604020202020204" pitchFamily="34" charset="0"/>
                <a:cs typeface="Arial" panose="020B0604020202020204" pitchFamily="34" charset="0"/>
              </a:rPr>
              <a:t>Health Inequalities: Higher rates of chronic illness, mental health issues, and lower life expectancy.</a:t>
            </a:r>
          </a:p>
          <a:p>
            <a:pPr lvl="1" algn="just">
              <a:buFont typeface="Arial" panose="020B0604020202020204" pitchFamily="34" charset="0"/>
              <a:buChar char="•"/>
            </a:pPr>
            <a:r>
              <a:rPr lang="en-GB" sz="1800" dirty="0">
                <a:latin typeface="Arial" panose="020B0604020202020204" pitchFamily="34" charset="0"/>
                <a:cs typeface="Arial" panose="020B0604020202020204" pitchFamily="34" charset="0"/>
              </a:rPr>
              <a:t>Education &amp; Employment: Children from lower-income households achieve lower educational outcomes, which limits their future career opportunities.</a:t>
            </a:r>
          </a:p>
          <a:p>
            <a:pPr lvl="1" algn="just">
              <a:buFont typeface="Arial" panose="020B0604020202020204" pitchFamily="34" charset="0"/>
              <a:buChar char="•"/>
            </a:pPr>
            <a:r>
              <a:rPr lang="en-GB" sz="1800" dirty="0">
                <a:latin typeface="Arial" panose="020B0604020202020204" pitchFamily="34" charset="0"/>
                <a:cs typeface="Arial" panose="020B0604020202020204" pitchFamily="34" charset="0"/>
              </a:rPr>
              <a:t>Housing &amp; Homelessness: High rents and poor housing conditions contribute to physical and mental health risks.</a:t>
            </a:r>
            <a:endParaRPr lang="en-GB" sz="1400" dirty="0">
              <a:latin typeface="Arial" panose="020B0604020202020204" pitchFamily="34" charset="0"/>
              <a:cs typeface="Arial" panose="020B0604020202020204" pitchFamily="34" charset="0"/>
            </a:endParaRPr>
          </a:p>
          <a:p>
            <a:pPr marL="0" indent="0" algn="just">
              <a:buNone/>
            </a:pPr>
            <a:r>
              <a:rPr lang="en-GB" sz="2400" b="1" dirty="0">
                <a:solidFill>
                  <a:srgbClr val="7030A0"/>
                </a:solidFill>
                <a:latin typeface="Arial" panose="020B0604020202020204" pitchFamily="34" charset="0"/>
                <a:cs typeface="Arial" panose="020B0604020202020204" pitchFamily="34" charset="0"/>
              </a:rPr>
              <a:t>How does poverty affect access to healthcare, education, and employment in your chosen community?</a:t>
            </a:r>
            <a:endParaRPr lang="en-US" sz="2400" b="1" dirty="0">
              <a:solidFill>
                <a:srgbClr val="7030A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1934721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Poverty and Disadvantage?</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a:xfrm>
            <a:off x="609600" y="1381092"/>
            <a:ext cx="10972800" cy="4095815"/>
          </a:xfrm>
        </p:spPr>
        <p:txBody>
          <a:bodyPr/>
          <a:lstStyle/>
          <a:p>
            <a:r>
              <a:rPr lang="en-GB" dirty="0">
                <a:latin typeface="Arial" panose="020B0604020202020204" pitchFamily="34" charset="0"/>
                <a:cs typeface="Arial" panose="020B0604020202020204" pitchFamily="34" charset="0"/>
              </a:rPr>
              <a:t>Poverty includes less access to :</a:t>
            </a:r>
          </a:p>
          <a:p>
            <a:pPr lvl="2"/>
            <a:r>
              <a:rPr lang="en-GB" sz="1800" dirty="0">
                <a:latin typeface="Arial" panose="020B0604020202020204" pitchFamily="34" charset="0"/>
                <a:cs typeface="Arial" panose="020B0604020202020204" pitchFamily="34" charset="0"/>
              </a:rPr>
              <a:t>Money</a:t>
            </a:r>
          </a:p>
          <a:p>
            <a:pPr lvl="2"/>
            <a:r>
              <a:rPr lang="en-GB" sz="1800" dirty="0">
                <a:latin typeface="Arial" panose="020B0604020202020204" pitchFamily="34" charset="0"/>
                <a:cs typeface="Arial" panose="020B0604020202020204" pitchFamily="34" charset="0"/>
              </a:rPr>
              <a:t>Jobs</a:t>
            </a:r>
          </a:p>
          <a:p>
            <a:pPr lvl="2"/>
            <a:r>
              <a:rPr lang="en-GB" sz="1800" dirty="0">
                <a:latin typeface="Arial" panose="020B0604020202020204" pitchFamily="34" charset="0"/>
                <a:cs typeface="Arial" panose="020B0604020202020204" pitchFamily="34" charset="0"/>
              </a:rPr>
              <a:t>Good quality housing </a:t>
            </a:r>
          </a:p>
          <a:p>
            <a:pPr lvl="2"/>
            <a:r>
              <a:rPr lang="en-GB" sz="1800" dirty="0">
                <a:latin typeface="Arial" panose="020B0604020202020204" pitchFamily="34" charset="0"/>
                <a:cs typeface="Arial" panose="020B0604020202020204" pitchFamily="34" charset="0"/>
              </a:rPr>
              <a:t>Resources</a:t>
            </a:r>
          </a:p>
          <a:p>
            <a:pPr lvl="2"/>
            <a:r>
              <a:rPr lang="en-GB" sz="1800" dirty="0">
                <a:latin typeface="Arial" panose="020B0604020202020204" pitchFamily="34" charset="0"/>
                <a:cs typeface="Arial" panose="020B0604020202020204" pitchFamily="34" charset="0"/>
              </a:rPr>
              <a:t>Health and wellbeing</a:t>
            </a:r>
          </a:p>
          <a:p>
            <a:pPr lvl="2"/>
            <a:r>
              <a:rPr lang="en-GB" sz="1800" dirty="0">
                <a:latin typeface="Arial" panose="020B0604020202020204" pitchFamily="34" charset="0"/>
                <a:cs typeface="Arial" panose="020B0604020202020204" pitchFamily="34" charset="0"/>
              </a:rPr>
              <a:t>Leisure activities</a:t>
            </a:r>
          </a:p>
          <a:p>
            <a:pPr marL="457200" lvl="1" indent="0">
              <a:buNone/>
            </a:pPr>
            <a:r>
              <a:rPr lang="en-GB" sz="2000" dirty="0">
                <a:latin typeface="Arial" panose="020B0604020202020204" pitchFamily="34" charset="0"/>
                <a:cs typeface="Arial" panose="020B0604020202020204" pitchFamily="34" charset="0"/>
              </a:rPr>
              <a:t>Poverty can also limit access to healthcare services, which can worsen health inequalities. For example, people may not be able to afford transport to healthcare appointments.</a:t>
            </a:r>
          </a:p>
          <a:p>
            <a:pPr marL="457200" lvl="1" indent="0">
              <a:buNone/>
            </a:pPr>
            <a:r>
              <a:rPr lang="en-GB" sz="2000" b="1" dirty="0">
                <a:solidFill>
                  <a:srgbClr val="7030A0"/>
                </a:solidFill>
                <a:latin typeface="Arial" panose="020B0604020202020204" pitchFamily="34" charset="0"/>
                <a:cs typeface="Arial" panose="020B0604020202020204" pitchFamily="34" charset="0"/>
              </a:rPr>
              <a:t>Consider a single parent living in poverty. How might their lack of financial resources impact their ability to access health services for themselves and their children?                                                                                                                                      </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r>
              <a:rPr lang="en-GB" sz="1400" dirty="0">
                <a:latin typeface="Arial" panose="020B0604020202020204" pitchFamily="34" charset="0"/>
                <a:cs typeface="Arial" panose="020B0604020202020204" pitchFamily="34" charset="0"/>
              </a:rPr>
              <a:t>                                                                                                                                      </a:t>
            </a:r>
            <a:endParaRPr lang="en-GB" dirty="0"/>
          </a:p>
          <a:p>
            <a:endParaRPr lang="en-US" dirty="0"/>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6</a:t>
            </a:fld>
            <a:endParaRPr lang="en-GB" altLang="en-US" dirty="0"/>
          </a:p>
        </p:txBody>
      </p:sp>
      <p:sp>
        <p:nvSpPr>
          <p:cNvPr id="6" name="TextBox 5">
            <a:extLst>
              <a:ext uri="{FF2B5EF4-FFF2-40B4-BE49-F238E27FC236}">
                <a16:creationId xmlns:a16="http://schemas.microsoft.com/office/drawing/2014/main" id="{A176C418-5989-8B5F-541D-221D0B0BDDB8}"/>
              </a:ext>
            </a:extLst>
          </p:cNvPr>
          <p:cNvSpPr txBox="1"/>
          <p:nvPr/>
        </p:nvSpPr>
        <p:spPr>
          <a:xfrm>
            <a:off x="8820975" y="5723768"/>
            <a:ext cx="33710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Spicker</a:t>
            </a:r>
            <a:r>
              <a:rPr lang="en-GB" sz="1200" dirty="0">
                <a:latin typeface="Arial" panose="020B0604020202020204" pitchFamily="34" charset="0"/>
                <a:cs typeface="Arial" panose="020B0604020202020204" pitchFamily="34" charset="0"/>
              </a:rPr>
              <a:t>, Alverez </a:t>
            </a:r>
            <a:r>
              <a:rPr lang="en-GB" sz="1200" dirty="0" err="1">
                <a:latin typeface="Arial" panose="020B0604020202020204" pitchFamily="34" charset="0"/>
                <a:cs typeface="Arial" panose="020B0604020202020204" pitchFamily="34" charset="0"/>
              </a:rPr>
              <a:t>Leguizamon</a:t>
            </a:r>
            <a:r>
              <a:rPr lang="en-GB" sz="1200" dirty="0">
                <a:latin typeface="Arial" panose="020B0604020202020204" pitchFamily="34" charset="0"/>
                <a:cs typeface="Arial" panose="020B0604020202020204" pitchFamily="34" charset="0"/>
              </a:rPr>
              <a:t> &amp; Gordon, 2007)</a:t>
            </a:r>
          </a:p>
        </p:txBody>
      </p:sp>
    </p:spTree>
    <p:extLst>
      <p:ext uri="{BB962C8B-B14F-4D97-AF65-F5344CB8AC3E}">
        <p14:creationId xmlns:p14="http://schemas.microsoft.com/office/powerpoint/2010/main" val="25773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923926"/>
            <a:ext cx="10972800" cy="1143000"/>
          </a:xfrm>
        </p:spPr>
        <p:txBody>
          <a:bodyPr>
            <a:normAutofit fontScale="90000"/>
          </a:bodyPr>
          <a:lstStyle/>
          <a:p>
            <a:r>
              <a:rPr lang="en-GB" b="1" dirty="0">
                <a:latin typeface="Arial" panose="020B0604020202020204" pitchFamily="34" charset="0"/>
                <a:cs typeface="Arial" panose="020B0604020202020204" pitchFamily="34" charset="0"/>
              </a:rPr>
              <a:t>Multi-Dimensional Policy Approach: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What is Multi-dimensional Poverty?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3827" y="2410635"/>
            <a:ext cx="10508717" cy="3917032"/>
          </a:xfrm>
        </p:spPr>
        <p:txBody>
          <a:bodyPr>
            <a:normAutofit/>
          </a:bodyPr>
          <a:lstStyle/>
          <a:p>
            <a:r>
              <a:rPr lang="en-GB" sz="2800" dirty="0">
                <a:latin typeface="Arial" panose="020B0604020202020204" pitchFamily="34" charset="0"/>
                <a:cs typeface="Arial" panose="020B0604020202020204" pitchFamily="34" charset="0"/>
              </a:rPr>
              <a:t>Poverty is often defined by one-dimensional measures usually  based on income but no single indicator can capture the multiple dimensions nature of poverty</a:t>
            </a:r>
          </a:p>
          <a:p>
            <a:endParaRPr lang="en-GB" sz="2800" dirty="0">
              <a:latin typeface="Arial" panose="020B0604020202020204" pitchFamily="34" charset="0"/>
              <a:cs typeface="Arial" panose="020B0604020202020204" pitchFamily="34" charset="0"/>
            </a:endParaRPr>
          </a:p>
          <a:p>
            <a:pPr marL="457200" lvl="1" indent="0">
              <a:buNone/>
            </a:pPr>
            <a:r>
              <a:rPr lang="en-GB" sz="3200" b="1" dirty="0">
                <a:solidFill>
                  <a:srgbClr val="7030A0"/>
                </a:solidFill>
                <a:latin typeface="Arial" panose="020B0604020202020204" pitchFamily="34" charset="0"/>
                <a:cs typeface="Arial" panose="020B0604020202020204" pitchFamily="34" charset="0"/>
              </a:rPr>
              <a:t>Can you explain this statement?</a:t>
            </a:r>
          </a:p>
          <a:p>
            <a:pPr lvl="1"/>
            <a:endParaRPr lang="en-GB" dirty="0">
              <a:latin typeface="Arial" panose="020B0604020202020204" pitchFamily="34" charset="0"/>
              <a:cs typeface="Arial" panose="020B0604020202020204" pitchFamily="34" charset="0"/>
            </a:endParaRPr>
          </a:p>
          <a:p>
            <a:pPr marL="457200" lvl="1" indent="0" algn="r">
              <a:buNone/>
            </a:pPr>
            <a:r>
              <a:rPr lang="en-GB" sz="1600" dirty="0">
                <a:latin typeface="Arial" panose="020B0604020202020204" pitchFamily="34" charset="0"/>
                <a:cs typeface="Arial" panose="020B0604020202020204" pitchFamily="34" charset="0"/>
              </a:rPr>
              <a:t>(Maggio, 2004)</a:t>
            </a:r>
          </a:p>
        </p:txBody>
      </p:sp>
    </p:spTree>
    <p:extLst>
      <p:ext uri="{BB962C8B-B14F-4D97-AF65-F5344CB8AC3E}">
        <p14:creationId xmlns:p14="http://schemas.microsoft.com/office/powerpoint/2010/main" val="3647490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FF06E-703E-50DE-E683-044A1827C9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C1EFD0-2684-E6AA-CA52-BD5AC79E620C}"/>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Multi-dimensional Poverty</a:t>
            </a:r>
          </a:p>
        </p:txBody>
      </p:sp>
      <p:sp>
        <p:nvSpPr>
          <p:cNvPr id="3" name="Content Placeholder 2">
            <a:extLst>
              <a:ext uri="{FF2B5EF4-FFF2-40B4-BE49-F238E27FC236}">
                <a16:creationId xmlns:a16="http://schemas.microsoft.com/office/drawing/2014/main" id="{91B558D4-32DA-EEF3-028F-81579EAA58F6}"/>
              </a:ext>
            </a:extLst>
          </p:cNvPr>
          <p:cNvSpPr>
            <a:spLocks noGrp="1"/>
          </p:cNvSpPr>
          <p:nvPr>
            <p:ph idx="1"/>
          </p:nvPr>
        </p:nvSpPr>
        <p:spPr>
          <a:xfrm>
            <a:off x="982133" y="1551116"/>
            <a:ext cx="10672592" cy="4095815"/>
          </a:xfrm>
        </p:spPr>
        <p:txBody>
          <a:bodyPr/>
          <a:lstStyle/>
          <a:p>
            <a:r>
              <a:rPr lang="en-GB" sz="2200" dirty="0">
                <a:latin typeface="Arial" panose="020B0604020202020204" pitchFamily="34" charset="0"/>
                <a:cs typeface="Arial" panose="020B0604020202020204" pitchFamily="34" charset="0"/>
              </a:rPr>
              <a:t>Poverty extends beyond income; it includes education, housing, digital access, and healthcare.</a:t>
            </a:r>
          </a:p>
          <a:p>
            <a:r>
              <a:rPr lang="en-GB" sz="2200" dirty="0">
                <a:latin typeface="Arial" panose="020B0604020202020204" pitchFamily="34" charset="0"/>
                <a:cs typeface="Arial" panose="020B0604020202020204" pitchFamily="34" charset="0"/>
              </a:rPr>
              <a:t>The UK government now includes 'Fuel Poverty' and 'Digital Exclusion' as key deprivation factors.40% of low-income families lack access to stable internet, affecting their education and job prospects.</a:t>
            </a:r>
          </a:p>
          <a:p>
            <a:r>
              <a:rPr lang="en-GB" sz="2200" dirty="0">
                <a:latin typeface="Arial" panose="020B0604020202020204" pitchFamily="34" charset="0"/>
                <a:cs typeface="Arial" panose="020B0604020202020204" pitchFamily="34" charset="0"/>
              </a:rPr>
              <a:t>Social isolation, food insecurity, and health disparities are also major indicators of poverty in communities. </a:t>
            </a:r>
            <a:r>
              <a:rPr lang="en-GB" sz="1400" dirty="0">
                <a:latin typeface="Arial" panose="020B0604020202020204" pitchFamily="34" charset="0"/>
                <a:cs typeface="Arial" panose="020B0604020202020204" pitchFamily="34" charset="0"/>
              </a:rPr>
              <a:t>(SMC, 2024; ONS, 2024; Scope, 2024)</a:t>
            </a:r>
          </a:p>
          <a:p>
            <a:pPr marL="0" indent="0">
              <a:buNone/>
            </a:pPr>
            <a:r>
              <a:rPr lang="en-GB" sz="2400" b="1" dirty="0">
                <a:solidFill>
                  <a:srgbClr val="7030A0"/>
                </a:solidFill>
                <a:latin typeface="Arial" panose="020B0604020202020204" pitchFamily="34" charset="0"/>
                <a:cs typeface="Arial" panose="020B0604020202020204" pitchFamily="34" charset="0"/>
              </a:rPr>
              <a:t>How does multidimensional poverty differ from traditional income-based poverty measures?                                                                                                                                     </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lvl="1"/>
            <a:endParaRPr lang="en-GB" dirty="0"/>
          </a:p>
          <a:p>
            <a:endParaRPr lang="en-US" dirty="0"/>
          </a:p>
        </p:txBody>
      </p:sp>
      <p:sp>
        <p:nvSpPr>
          <p:cNvPr id="4" name="Date Placeholder 3">
            <a:extLst>
              <a:ext uri="{FF2B5EF4-FFF2-40B4-BE49-F238E27FC236}">
                <a16:creationId xmlns:a16="http://schemas.microsoft.com/office/drawing/2014/main" id="{FBAFF7D9-495F-D211-1F76-5EAAA750F0E6}"/>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2DD4D3F7-BD98-513F-00E1-0AFCC96DCCD3}"/>
              </a:ext>
            </a:extLst>
          </p:cNvPr>
          <p:cNvSpPr>
            <a:spLocks noGrp="1"/>
          </p:cNvSpPr>
          <p:nvPr>
            <p:ph type="sldNum" sz="quarter" idx="12"/>
          </p:nvPr>
        </p:nvSpPr>
        <p:spPr/>
        <p:txBody>
          <a:bodyPr/>
          <a:lstStyle/>
          <a:p>
            <a:pPr>
              <a:defRPr/>
            </a:pPr>
            <a:fld id="{B4C3F47E-DD02-FB45-82B3-7F77F7ED4894}" type="slidenum">
              <a:rPr lang="en-GB" altLang="en-US" smtClean="0"/>
              <a:pPr>
                <a:defRPr/>
              </a:pPr>
              <a:t>8</a:t>
            </a:fld>
            <a:endParaRPr lang="en-GB" altLang="en-US"/>
          </a:p>
        </p:txBody>
      </p:sp>
    </p:spTree>
    <p:extLst>
      <p:ext uri="{BB962C8B-B14F-4D97-AF65-F5344CB8AC3E}">
        <p14:creationId xmlns:p14="http://schemas.microsoft.com/office/powerpoint/2010/main" val="2666558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2BD8-CDD1-4BFB-95D9-FAE426D1F87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Poverty </a:t>
            </a:r>
          </a:p>
        </p:txBody>
      </p:sp>
      <p:sp>
        <p:nvSpPr>
          <p:cNvPr id="3" name="Content Placeholder 2">
            <a:extLst>
              <a:ext uri="{FF2B5EF4-FFF2-40B4-BE49-F238E27FC236}">
                <a16:creationId xmlns:a16="http://schemas.microsoft.com/office/drawing/2014/main" id="{AAE6CC81-6DBE-4F01-8488-937DD4B5740F}"/>
              </a:ext>
            </a:extLst>
          </p:cNvPr>
          <p:cNvSpPr>
            <a:spLocks noGrp="1"/>
          </p:cNvSpPr>
          <p:nvPr>
            <p:ph idx="1"/>
          </p:nvPr>
        </p:nvSpPr>
        <p:spPr>
          <a:xfrm>
            <a:off x="1773685" y="1300857"/>
            <a:ext cx="5905500" cy="3917032"/>
          </a:xfrm>
        </p:spPr>
        <p:txBody>
          <a:bodyPr/>
          <a:lstStyle/>
          <a:p>
            <a:pPr marL="0" indent="0">
              <a:buNone/>
            </a:pPr>
            <a:r>
              <a:rPr lang="en-GB" b="1" dirty="0"/>
              <a:t>What are the following?</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Fuel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Health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Education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Rural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Urban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Child poverty</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Age poverty</a:t>
            </a:r>
          </a:p>
        </p:txBody>
      </p:sp>
      <p:sp>
        <p:nvSpPr>
          <p:cNvPr id="4" name="Date Placeholder 3">
            <a:extLst>
              <a:ext uri="{FF2B5EF4-FFF2-40B4-BE49-F238E27FC236}">
                <a16:creationId xmlns:a16="http://schemas.microsoft.com/office/drawing/2014/main" id="{2486DD7C-BEF0-4A10-8FC9-8AD56158B39F}"/>
              </a:ext>
            </a:extLst>
          </p:cNvPr>
          <p:cNvSpPr>
            <a:spLocks noGrp="1"/>
          </p:cNvSpPr>
          <p:nvPr>
            <p:ph type="dt" sz="half" idx="10"/>
          </p:nvPr>
        </p:nvSpPr>
        <p:spPr/>
        <p:txBody>
          <a:bodyPr/>
          <a:lstStyle/>
          <a:p>
            <a:pPr>
              <a:defRPr/>
            </a:pPr>
            <a:fld id="{ADEE70DA-8F40-C645-B0B2-ACC5C58BB2BA}"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18CC076B-D9CA-4124-A00C-125C3F09C9ED}"/>
              </a:ext>
            </a:extLst>
          </p:cNvPr>
          <p:cNvSpPr>
            <a:spLocks noGrp="1"/>
          </p:cNvSpPr>
          <p:nvPr>
            <p:ph type="sldNum" sz="quarter" idx="12"/>
          </p:nvPr>
        </p:nvSpPr>
        <p:spPr/>
        <p:txBody>
          <a:bodyPr/>
          <a:lstStyle/>
          <a:p>
            <a:pPr>
              <a:defRPr/>
            </a:pPr>
            <a:fld id="{B4C3F47E-DD02-FB45-82B3-7F77F7ED4894}" type="slidenum">
              <a:rPr lang="en-GB" altLang="en-US" smtClean="0"/>
              <a:pPr>
                <a:defRPr/>
              </a:pPr>
              <a:t>9</a:t>
            </a:fld>
            <a:endParaRPr lang="en-GB" altLang="en-US"/>
          </a:p>
        </p:txBody>
      </p:sp>
    </p:spTree>
    <p:extLst>
      <p:ext uri="{BB962C8B-B14F-4D97-AF65-F5344CB8AC3E}">
        <p14:creationId xmlns:p14="http://schemas.microsoft.com/office/powerpoint/2010/main" val="17773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2BD8-CDD1-4BFB-95D9-FAE426D1F872}"/>
              </a:ext>
            </a:extLst>
          </p:cNvPr>
          <p:cNvSpPr>
            <a:spLocks noGrp="1"/>
          </p:cNvSpPr>
          <p:nvPr>
            <p:ph type="title"/>
          </p:nvPr>
        </p:nvSpPr>
        <p:spPr>
          <a:xfrm>
            <a:off x="609600" y="114297"/>
            <a:ext cx="10972800" cy="1143000"/>
          </a:xfrm>
        </p:spPr>
        <p:txBody>
          <a:bodyPr/>
          <a:lstStyle/>
          <a:p>
            <a:r>
              <a:rPr lang="en-GB" b="1" dirty="0">
                <a:latin typeface="Arial" panose="020B0604020202020204" pitchFamily="34" charset="0"/>
                <a:cs typeface="Arial" panose="020B0604020202020204" pitchFamily="34" charset="0"/>
              </a:rPr>
              <a:t>Types of Poverty </a:t>
            </a:r>
            <a:r>
              <a:rPr lang="en-GB" b="1" dirty="0" err="1">
                <a:latin typeface="Arial" panose="020B0604020202020204" pitchFamily="34" charset="0"/>
                <a:cs typeface="Arial" panose="020B0604020202020204" pitchFamily="34" charset="0"/>
              </a:rPr>
              <a:t>cont</a:t>
            </a:r>
            <a:r>
              <a:rPr lang="en-GB"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AAE6CC81-6DBE-4F01-8488-937DD4B5740F}"/>
              </a:ext>
            </a:extLst>
          </p:cNvPr>
          <p:cNvSpPr>
            <a:spLocks noGrp="1"/>
          </p:cNvSpPr>
          <p:nvPr>
            <p:ph idx="1"/>
          </p:nvPr>
        </p:nvSpPr>
        <p:spPr>
          <a:xfrm>
            <a:off x="679650" y="1270982"/>
            <a:ext cx="11322880" cy="3917032"/>
          </a:xfrm>
        </p:spPr>
        <p:txBody>
          <a:bodyPr/>
          <a:lstStyle/>
          <a:p>
            <a:r>
              <a:rPr lang="en-GB" dirty="0">
                <a:latin typeface="Arial" panose="020B0604020202020204" pitchFamily="34" charset="0"/>
                <a:cs typeface="Arial" panose="020B0604020202020204" pitchFamily="34" charset="0"/>
              </a:rPr>
              <a:t>Four key issues relating to </a:t>
            </a:r>
            <a:r>
              <a:rPr lang="en-GB" b="1" dirty="0">
                <a:solidFill>
                  <a:srgbClr val="00B050"/>
                </a:solidFill>
                <a:latin typeface="Arial" panose="020B0604020202020204" pitchFamily="34" charset="0"/>
                <a:cs typeface="Arial" panose="020B0604020202020204" pitchFamily="34" charset="0"/>
              </a:rPr>
              <a:t>rural poverty </a:t>
            </a:r>
          </a:p>
          <a:p>
            <a:pPr lvl="2"/>
            <a:r>
              <a:rPr lang="en-GB" dirty="0">
                <a:latin typeface="Arial" panose="020B0604020202020204" pitchFamily="34" charset="0"/>
                <a:cs typeface="Arial" panose="020B0604020202020204" pitchFamily="34" charset="0"/>
              </a:rPr>
              <a:t>transport and access to services</a:t>
            </a:r>
          </a:p>
          <a:p>
            <a:pPr lvl="2"/>
            <a:r>
              <a:rPr lang="en-GB" dirty="0">
                <a:latin typeface="Arial" panose="020B0604020202020204" pitchFamily="34" charset="0"/>
                <a:cs typeface="Arial" panose="020B0604020202020204" pitchFamily="34" charset="0"/>
              </a:rPr>
              <a:t>the economy, employment and income</a:t>
            </a:r>
          </a:p>
          <a:p>
            <a:pPr lvl="2"/>
            <a:r>
              <a:rPr lang="en-GB" dirty="0">
                <a:latin typeface="Arial" panose="020B0604020202020204" pitchFamily="34" charset="0"/>
                <a:cs typeface="Arial" panose="020B0604020202020204" pitchFamily="34" charset="0"/>
              </a:rPr>
              <a:t>Housing</a:t>
            </a:r>
          </a:p>
          <a:p>
            <a:pPr lvl="2"/>
            <a:r>
              <a:rPr lang="en-GB" dirty="0">
                <a:latin typeface="Arial" panose="020B0604020202020204" pitchFamily="34" charset="0"/>
                <a:cs typeface="Arial" panose="020B0604020202020204" pitchFamily="34" charset="0"/>
              </a:rPr>
              <a:t>the rural poverty premium  </a:t>
            </a:r>
            <a:r>
              <a:rPr lang="en-GB" sz="1200" dirty="0">
                <a:latin typeface="Arial" panose="020B0604020202020204" pitchFamily="34" charset="0"/>
                <a:cs typeface="Arial" panose="020B0604020202020204" pitchFamily="34" charset="0"/>
              </a:rPr>
              <a:t>(HMSO, 2016).</a:t>
            </a:r>
          </a:p>
          <a:p>
            <a:r>
              <a:rPr lang="en-GB" sz="2800" b="1" dirty="0">
                <a:solidFill>
                  <a:srgbClr val="C00000"/>
                </a:solidFill>
                <a:latin typeface="Arial" panose="020B0604020202020204" pitchFamily="34" charset="0"/>
                <a:cs typeface="Arial" panose="020B0604020202020204" pitchFamily="34" charset="0"/>
              </a:rPr>
              <a:t>Fuel poverty </a:t>
            </a:r>
            <a:r>
              <a:rPr lang="en-GB" sz="2800" dirty="0">
                <a:latin typeface="Arial" panose="020B0604020202020204" pitchFamily="34" charset="0"/>
                <a:cs typeface="Arial" panose="020B0604020202020204" pitchFamily="34" charset="0"/>
              </a:rPr>
              <a:t>can lead to poor health outcomes, such as respiratory problems and hypothermia, especially in elderly populations.</a:t>
            </a:r>
          </a:p>
          <a:p>
            <a:pPr marL="0" indent="0">
              <a:buNone/>
            </a:pPr>
            <a:r>
              <a:rPr lang="en-GB" sz="2800" b="1" dirty="0">
                <a:solidFill>
                  <a:srgbClr val="7030A0"/>
                </a:solidFill>
                <a:latin typeface="Arial" panose="020B0604020202020204" pitchFamily="34" charset="0"/>
                <a:cs typeface="Arial" panose="020B0604020202020204" pitchFamily="34" charset="0"/>
              </a:rPr>
              <a:t>Which types of poverty do you think are most prevalent in your  community? How do they affect health and wellbeing</a:t>
            </a:r>
          </a:p>
        </p:txBody>
      </p:sp>
      <p:sp>
        <p:nvSpPr>
          <p:cNvPr id="4" name="Date Placeholder 3">
            <a:extLst>
              <a:ext uri="{FF2B5EF4-FFF2-40B4-BE49-F238E27FC236}">
                <a16:creationId xmlns:a16="http://schemas.microsoft.com/office/drawing/2014/main" id="{2486DD7C-BEF0-4A10-8FC9-8AD56158B39F}"/>
              </a:ext>
            </a:extLst>
          </p:cNvPr>
          <p:cNvSpPr>
            <a:spLocks noGrp="1"/>
          </p:cNvSpPr>
          <p:nvPr>
            <p:ph type="dt" sz="half" idx="10"/>
          </p:nvPr>
        </p:nvSpPr>
        <p:spPr/>
        <p:txBody>
          <a:bodyPr/>
          <a:lstStyle/>
          <a:p>
            <a:pPr>
              <a:defRPr/>
            </a:pPr>
            <a:fld id="{ADEE70DA-8F40-C645-B0B2-ACC5C58BB2BA}"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18CC076B-D9CA-4124-A00C-125C3F09C9ED}"/>
              </a:ext>
            </a:extLst>
          </p:cNvPr>
          <p:cNvSpPr>
            <a:spLocks noGrp="1"/>
          </p:cNvSpPr>
          <p:nvPr>
            <p:ph type="sldNum" sz="quarter" idx="12"/>
          </p:nvPr>
        </p:nvSpPr>
        <p:spPr/>
        <p:txBody>
          <a:bodyPr/>
          <a:lstStyle/>
          <a:p>
            <a:pPr>
              <a:defRPr/>
            </a:pPr>
            <a:fld id="{B4C3F47E-DD02-FB45-82B3-7F77F7ED4894}" type="slidenum">
              <a:rPr lang="en-GB" altLang="en-US" smtClean="0"/>
              <a:pPr>
                <a:defRPr/>
              </a:pPr>
              <a:t>10</a:t>
            </a:fld>
            <a:endParaRPr lang="en-GB" altLang="en-US"/>
          </a:p>
        </p:txBody>
      </p:sp>
    </p:spTree>
    <p:extLst>
      <p:ext uri="{BB962C8B-B14F-4D97-AF65-F5344CB8AC3E}">
        <p14:creationId xmlns:p14="http://schemas.microsoft.com/office/powerpoint/2010/main" val="456736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3F09-1D45-477D-A5DB-AF414C3BFB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Age Related Poverty</a:t>
            </a:r>
          </a:p>
        </p:txBody>
      </p:sp>
      <p:sp>
        <p:nvSpPr>
          <p:cNvPr id="3" name="Content Placeholder 2">
            <a:extLst>
              <a:ext uri="{FF2B5EF4-FFF2-40B4-BE49-F238E27FC236}">
                <a16:creationId xmlns:a16="http://schemas.microsoft.com/office/drawing/2014/main" id="{630790C3-F916-431E-807D-9C7FA9A129A0}"/>
              </a:ext>
            </a:extLst>
          </p:cNvPr>
          <p:cNvSpPr>
            <a:spLocks noGrp="1"/>
          </p:cNvSpPr>
          <p:nvPr>
            <p:ph idx="1"/>
          </p:nvPr>
        </p:nvSpPr>
        <p:spPr>
          <a:xfrm>
            <a:off x="609600" y="1276351"/>
            <a:ext cx="10972800" cy="3917032"/>
          </a:xfrm>
        </p:spPr>
        <p:txBody>
          <a:bodyPr/>
          <a:lstStyle/>
          <a:p>
            <a:pPr marL="0" indent="0">
              <a:buNone/>
            </a:pPr>
            <a:r>
              <a:rPr lang="en-GB" sz="2400" b="1" dirty="0">
                <a:latin typeface="Arial" panose="020B0604020202020204" pitchFamily="34" charset="0"/>
                <a:cs typeface="Arial" panose="020B0604020202020204" pitchFamily="34" charset="0"/>
              </a:rPr>
              <a:t>Look at these websites and </a:t>
            </a:r>
            <a:r>
              <a:rPr lang="en-GB" sz="2400" b="1" dirty="0" err="1">
                <a:latin typeface="Arial" panose="020B0604020202020204" pitchFamily="34" charset="0"/>
                <a:cs typeface="Arial" panose="020B0604020202020204" pitchFamily="34" charset="0"/>
              </a:rPr>
              <a:t>and</a:t>
            </a:r>
            <a:r>
              <a:rPr lang="en-GB" sz="2400" b="1" dirty="0">
                <a:latin typeface="Arial" panose="020B0604020202020204" pitchFamily="34" charset="0"/>
                <a:cs typeface="Arial" panose="020B0604020202020204" pitchFamily="34" charset="0"/>
              </a:rPr>
              <a:t> others you can find and find statistics and facts on child poverty or age poverty (pre and post pandemic) You can work independently or in groups.</a:t>
            </a:r>
          </a:p>
          <a:p>
            <a:r>
              <a:rPr lang="en-GB" sz="1600" dirty="0">
                <a:latin typeface="Arial" panose="020B0604020202020204" pitchFamily="34" charset="0"/>
                <a:cs typeface="Arial" panose="020B0604020202020204" pitchFamily="34" charset="0"/>
              </a:rPr>
              <a:t>Child Poverty Action Group Facts and Figures</a:t>
            </a:r>
          </a:p>
          <a:p>
            <a:r>
              <a:rPr lang="en-GB" sz="1600" dirty="0">
                <a:latin typeface="Arial" panose="020B0604020202020204" pitchFamily="34" charset="0"/>
                <a:cs typeface="Arial" panose="020B0604020202020204" pitchFamily="34" charset="0"/>
                <a:hlinkClick r:id="rId2"/>
              </a:rPr>
              <a:t>https://cpag.org.uk/child-poverty/child-poverty-facts-and-figures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JRF Child Poverty</a:t>
            </a:r>
          </a:p>
          <a:p>
            <a:r>
              <a:rPr lang="en-GB" sz="1600" dirty="0">
                <a:latin typeface="Arial" panose="020B0604020202020204" pitchFamily="34" charset="0"/>
                <a:cs typeface="Arial" panose="020B0604020202020204" pitchFamily="34" charset="0"/>
                <a:hlinkClick r:id="rId3"/>
              </a:rPr>
              <a:t>https://www.jrf.org.uk/people/child-poverty</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Poverty in Later Life- Age UK</a:t>
            </a:r>
          </a:p>
          <a:p>
            <a:r>
              <a:rPr lang="en-GB" sz="1600" dirty="0">
                <a:latin typeface="Arial" panose="020B0604020202020204" pitchFamily="34" charset="0"/>
                <a:cs typeface="Arial" panose="020B0604020202020204" pitchFamily="34" charset="0"/>
                <a:hlinkClick r:id="rId4"/>
              </a:rPr>
              <a:t>https://www.ageuk.org.uk/globalassets/age-uk/documents/reports-and-publications/reports-and-briefings/money-matters/poverty_in_later_life_briefing_2021.pdf</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Pensioner Poverty- JRF</a:t>
            </a:r>
          </a:p>
          <a:p>
            <a:r>
              <a:rPr lang="en-GB" sz="1600" dirty="0">
                <a:latin typeface="Arial" panose="020B0604020202020204" pitchFamily="34" charset="0"/>
                <a:cs typeface="Arial" panose="020B0604020202020204" pitchFamily="34" charset="0"/>
                <a:hlinkClick r:id="rId5"/>
              </a:rPr>
              <a:t>https://www.jrf.org.uk/data/pensioner-poverty</a:t>
            </a:r>
            <a:r>
              <a:rPr lang="en-GB" sz="16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525BB13-E20E-42FD-8792-0847424D5265}"/>
              </a:ext>
            </a:extLst>
          </p:cNvPr>
          <p:cNvSpPr>
            <a:spLocks noGrp="1"/>
          </p:cNvSpPr>
          <p:nvPr>
            <p:ph type="dt" sz="half" idx="10"/>
          </p:nvPr>
        </p:nvSpPr>
        <p:spPr/>
        <p:txBody>
          <a:bodyPr/>
          <a:lstStyle/>
          <a:p>
            <a:pPr>
              <a:defRPr/>
            </a:pPr>
            <a:fld id="{ADEE70DA-8F40-C645-B0B2-ACC5C58BB2BA}"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4AA67511-7C2F-483C-877F-6E8F0BC48A68}"/>
              </a:ext>
            </a:extLst>
          </p:cNvPr>
          <p:cNvSpPr>
            <a:spLocks noGrp="1"/>
          </p:cNvSpPr>
          <p:nvPr>
            <p:ph type="sldNum" sz="quarter" idx="12"/>
          </p:nvPr>
        </p:nvSpPr>
        <p:spPr/>
        <p:txBody>
          <a:bodyPr/>
          <a:lstStyle/>
          <a:p>
            <a:pPr>
              <a:defRPr/>
            </a:pPr>
            <a:fld id="{B4C3F47E-DD02-FB45-82B3-7F77F7ED4894}" type="slidenum">
              <a:rPr lang="en-GB" altLang="en-US" smtClean="0"/>
              <a:pPr>
                <a:defRPr/>
              </a:pPr>
              <a:t>11</a:t>
            </a:fld>
            <a:endParaRPr lang="en-GB" altLang="en-US"/>
          </a:p>
        </p:txBody>
      </p:sp>
    </p:spTree>
    <p:extLst>
      <p:ext uri="{BB962C8B-B14F-4D97-AF65-F5344CB8AC3E}">
        <p14:creationId xmlns:p14="http://schemas.microsoft.com/office/powerpoint/2010/main" val="235417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Basic Life-Style Deprivation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These concern the lack of ability to afford most basic requirements: </a:t>
            </a:r>
          </a:p>
          <a:p>
            <a:pPr lvl="1"/>
            <a:r>
              <a:rPr lang="en-GB" dirty="0">
                <a:latin typeface="Arial" panose="020B0604020202020204" pitchFamily="34" charset="0"/>
                <a:cs typeface="Arial" panose="020B0604020202020204" pitchFamily="34" charset="0"/>
              </a:rPr>
              <a:t>Keeping the home (household’s principal accommodation) adequately warm</a:t>
            </a:r>
          </a:p>
          <a:p>
            <a:pPr lvl="1"/>
            <a:r>
              <a:rPr lang="en-GB" dirty="0">
                <a:latin typeface="Arial" panose="020B0604020202020204" pitchFamily="34" charset="0"/>
                <a:cs typeface="Arial" panose="020B0604020202020204" pitchFamily="34" charset="0"/>
              </a:rPr>
              <a:t>Paying for a week's annual holiday away from home </a:t>
            </a:r>
          </a:p>
          <a:p>
            <a:pPr lvl="1"/>
            <a:r>
              <a:rPr lang="en-GB" dirty="0">
                <a:latin typeface="Arial" panose="020B0604020202020204" pitchFamily="34" charset="0"/>
                <a:cs typeface="Arial" panose="020B0604020202020204" pitchFamily="34" charset="0"/>
              </a:rPr>
              <a:t>Replacing any worn-out furniture </a:t>
            </a:r>
          </a:p>
          <a:p>
            <a:pPr lvl="1"/>
            <a:r>
              <a:rPr lang="en-GB" dirty="0">
                <a:latin typeface="Arial" panose="020B0604020202020204" pitchFamily="34" charset="0"/>
                <a:cs typeface="Arial" panose="020B0604020202020204" pitchFamily="34" charset="0"/>
              </a:rPr>
              <a:t>Buying new, rather than second hand clothes </a:t>
            </a:r>
          </a:p>
          <a:p>
            <a:pPr lvl="1"/>
            <a:r>
              <a:rPr lang="en-GB" dirty="0">
                <a:latin typeface="Arial" panose="020B0604020202020204" pitchFamily="34" charset="0"/>
                <a:cs typeface="Arial" panose="020B0604020202020204" pitchFamily="34" charset="0"/>
              </a:rPr>
              <a:t>Eating meat chicken or fish every second day </a:t>
            </a:r>
          </a:p>
          <a:p>
            <a:pPr lvl="1"/>
            <a:r>
              <a:rPr lang="en-GB" dirty="0">
                <a:latin typeface="Arial" panose="020B0604020202020204" pitchFamily="34" charset="0"/>
                <a:cs typeface="Arial" panose="020B0604020202020204" pitchFamily="34" charset="0"/>
              </a:rPr>
              <a:t>Having friends or family for a drink or meal at least once a month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3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Secondary Life-style Deprivation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These concern “enforced” lack of widely desired possessions </a:t>
            </a:r>
          </a:p>
          <a:p>
            <a:pPr lvl="1"/>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enforced’ means that the lack of possession is because of lack of resources</a:t>
            </a:r>
          </a:p>
          <a:p>
            <a:pPr lvl="1"/>
            <a:r>
              <a:rPr lang="en-GB" dirty="0">
                <a:latin typeface="Arial" panose="020B0604020202020204" pitchFamily="34" charset="0"/>
                <a:cs typeface="Arial" panose="020B0604020202020204" pitchFamily="34" charset="0"/>
              </a:rPr>
              <a:t>Car or van normally available for private use by any members of the household </a:t>
            </a:r>
          </a:p>
          <a:p>
            <a:pPr lvl="1"/>
            <a:r>
              <a:rPr lang="en-GB" dirty="0">
                <a:latin typeface="Arial" panose="020B0604020202020204" pitchFamily="34" charset="0"/>
                <a:cs typeface="Arial" panose="020B0604020202020204" pitchFamily="34" charset="0"/>
              </a:rPr>
              <a:t>A TV</a:t>
            </a:r>
          </a:p>
          <a:p>
            <a:pPr lvl="1"/>
            <a:r>
              <a:rPr lang="en-GB" dirty="0">
                <a:latin typeface="Arial" panose="020B0604020202020204" pitchFamily="34" charset="0"/>
                <a:cs typeface="Arial" panose="020B0604020202020204" pitchFamily="34" charset="0"/>
              </a:rPr>
              <a:t>A washing machine </a:t>
            </a:r>
          </a:p>
          <a:p>
            <a:pPr lvl="1"/>
            <a:r>
              <a:rPr lang="en-GB" dirty="0">
                <a:latin typeface="Arial" panose="020B0604020202020204" pitchFamily="34" charset="0"/>
                <a:cs typeface="Arial" panose="020B0604020202020204" pitchFamily="34" charset="0"/>
              </a:rPr>
              <a:t>A microwave oven </a:t>
            </a:r>
          </a:p>
          <a:p>
            <a:pPr lvl="1"/>
            <a:r>
              <a:rPr lang="en-GB" dirty="0">
                <a:latin typeface="Arial" panose="020B0604020202020204" pitchFamily="34" charset="0"/>
                <a:cs typeface="Arial" panose="020B0604020202020204" pitchFamily="34" charset="0"/>
              </a:rPr>
              <a:t>A telephone</a:t>
            </a:r>
          </a:p>
          <a:p>
            <a:pPr marL="457200" lvl="1" indent="0">
              <a:buNone/>
            </a:pPr>
            <a:r>
              <a:rPr lang="en-GB" b="1" dirty="0">
                <a:solidFill>
                  <a:srgbClr val="7030A0"/>
                </a:solidFill>
                <a:latin typeface="Arial" panose="020B0604020202020204" pitchFamily="34" charset="0"/>
                <a:cs typeface="Arial" panose="020B0604020202020204" pitchFamily="34" charset="0"/>
              </a:rPr>
              <a:t>This list is dated now. What would be included today…?</a:t>
            </a:r>
          </a:p>
          <a:p>
            <a:pPr lvl="1"/>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08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078E-993E-41D7-9096-1534FBD05E8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Measure Poverty?</a:t>
            </a:r>
          </a:p>
        </p:txBody>
      </p:sp>
      <p:sp>
        <p:nvSpPr>
          <p:cNvPr id="3" name="Content Placeholder 2">
            <a:extLst>
              <a:ext uri="{FF2B5EF4-FFF2-40B4-BE49-F238E27FC236}">
                <a16:creationId xmlns:a16="http://schemas.microsoft.com/office/drawing/2014/main" id="{A9A614B3-C741-490B-B0CE-E9064F087873}"/>
              </a:ext>
            </a:extLst>
          </p:cNvPr>
          <p:cNvSpPr>
            <a:spLocks noGrp="1"/>
          </p:cNvSpPr>
          <p:nvPr>
            <p:ph idx="1"/>
          </p:nvPr>
        </p:nvSpPr>
        <p:spPr/>
        <p:txBody>
          <a:bodyPr/>
          <a:lstStyle/>
          <a:p>
            <a:pPr algn="just"/>
            <a:r>
              <a:rPr lang="en-GB" sz="2400" b="1" dirty="0">
                <a:solidFill>
                  <a:srgbClr val="C00000"/>
                </a:solidFill>
                <a:latin typeface="Arial" panose="020B0604020202020204" pitchFamily="34" charset="0"/>
                <a:cs typeface="Arial" panose="020B0604020202020204" pitchFamily="34" charset="0"/>
              </a:rPr>
              <a:t>Absolute Poverty-  </a:t>
            </a:r>
            <a:r>
              <a:rPr lang="en-GB" sz="2400" dirty="0">
                <a:solidFill>
                  <a:srgbClr val="1E1E1E"/>
                </a:solidFill>
                <a:latin typeface="Arial" panose="020B0604020202020204" pitchFamily="34" charset="0"/>
                <a:cs typeface="Arial" panose="020B0604020202020204" pitchFamily="34" charset="0"/>
              </a:rPr>
              <a:t>is defined as lacking essential resources needed for survival (e.g., food, shelter, healthcare).</a:t>
            </a:r>
          </a:p>
          <a:p>
            <a:pPr algn="just"/>
            <a:r>
              <a:rPr lang="en-GB" sz="2400" b="1" dirty="0">
                <a:solidFill>
                  <a:srgbClr val="002060"/>
                </a:solidFill>
                <a:latin typeface="Arial" panose="020B0604020202020204" pitchFamily="34" charset="0"/>
                <a:cs typeface="Arial" panose="020B0604020202020204" pitchFamily="34" charset="0"/>
              </a:rPr>
              <a:t>Relative Poverty- </a:t>
            </a:r>
            <a:r>
              <a:rPr lang="en-GB" sz="2400" dirty="0">
                <a:solidFill>
                  <a:srgbClr val="1E1E1E"/>
                </a:solidFill>
                <a:latin typeface="Arial" panose="020B0604020202020204" pitchFamily="34" charset="0"/>
                <a:cs typeface="Arial" panose="020B0604020202020204" pitchFamily="34" charset="0"/>
              </a:rPr>
              <a:t>Households earning less than 60% of the median income are classified as living in poverty.</a:t>
            </a:r>
          </a:p>
          <a:p>
            <a:pPr algn="just"/>
            <a:r>
              <a:rPr lang="en-GB" sz="2400" b="1" dirty="0">
                <a:solidFill>
                  <a:srgbClr val="0070C0"/>
                </a:solidFill>
                <a:latin typeface="Arial" panose="020B0604020202020204" pitchFamily="34" charset="0"/>
                <a:cs typeface="Arial" panose="020B0604020202020204" pitchFamily="34" charset="0"/>
              </a:rPr>
              <a:t>Fuel Poverty- </a:t>
            </a:r>
            <a:r>
              <a:rPr lang="en-GB" sz="2400" dirty="0">
                <a:solidFill>
                  <a:srgbClr val="1E1E1E"/>
                </a:solidFill>
                <a:latin typeface="Arial" panose="020B0604020202020204" pitchFamily="34" charset="0"/>
                <a:cs typeface="Arial" panose="020B0604020202020204" pitchFamily="34" charset="0"/>
              </a:rPr>
              <a:t>A rising issue, with over 6.5 million UK households unable to afford adequate heating (ONS, 2024).</a:t>
            </a:r>
          </a:p>
          <a:p>
            <a:pPr algn="just"/>
            <a:r>
              <a:rPr lang="en-GB" sz="2400" b="1" dirty="0">
                <a:solidFill>
                  <a:srgbClr val="00B050"/>
                </a:solidFill>
                <a:latin typeface="Arial" panose="020B0604020202020204" pitchFamily="34" charset="0"/>
                <a:cs typeface="Arial" panose="020B0604020202020204" pitchFamily="34" charset="0"/>
              </a:rPr>
              <a:t>Digital Poverty- </a:t>
            </a:r>
            <a:r>
              <a:rPr lang="en-GB" sz="2400" dirty="0">
                <a:solidFill>
                  <a:srgbClr val="1E1E1E"/>
                </a:solidFill>
                <a:latin typeface="Arial" panose="020B0604020202020204" pitchFamily="34" charset="0"/>
                <a:cs typeface="Arial" panose="020B0604020202020204" pitchFamily="34" charset="0"/>
              </a:rPr>
              <a:t>Limited access to technology affects education, employment opportunities, and social participation     </a:t>
            </a:r>
            <a:r>
              <a:rPr lang="en-GB" sz="1200" dirty="0">
                <a:solidFill>
                  <a:srgbClr val="1E1E1E"/>
                </a:solidFill>
                <a:latin typeface="Arial" panose="020B0604020202020204" pitchFamily="34" charset="0"/>
                <a:cs typeface="Arial" panose="020B0604020202020204" pitchFamily="34" charset="0"/>
              </a:rPr>
              <a:t>(</a:t>
            </a:r>
            <a:r>
              <a:rPr lang="en-GB" sz="1200" dirty="0"/>
              <a:t>ONS, 2024; </a:t>
            </a:r>
            <a:r>
              <a:rPr lang="en-GB" sz="1200" dirty="0">
                <a:solidFill>
                  <a:srgbClr val="1E1E1E"/>
                </a:solidFill>
                <a:latin typeface="Arial" panose="020B0604020202020204" pitchFamily="34" charset="0"/>
                <a:cs typeface="Arial" panose="020B0604020202020204" pitchFamily="34" charset="0"/>
              </a:rPr>
              <a:t>SMC, 2024; Scope, 2024).</a:t>
            </a:r>
          </a:p>
          <a:p>
            <a:pPr marL="0" indent="0" algn="just">
              <a:buNone/>
            </a:pPr>
            <a:r>
              <a:rPr lang="en-GB" sz="2400" b="1" dirty="0">
                <a:solidFill>
                  <a:srgbClr val="7030A0"/>
                </a:solidFill>
              </a:rPr>
              <a:t>Find local data on deprivation in your area. What factors contribute most to poverty where you live?</a:t>
            </a:r>
          </a:p>
        </p:txBody>
      </p:sp>
      <p:sp>
        <p:nvSpPr>
          <p:cNvPr id="4" name="Date Placeholder 3">
            <a:extLst>
              <a:ext uri="{FF2B5EF4-FFF2-40B4-BE49-F238E27FC236}">
                <a16:creationId xmlns:a16="http://schemas.microsoft.com/office/drawing/2014/main" id="{F821E878-75D9-47B1-82E7-D95624EA36C2}"/>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A4105A4A-07CC-4D3F-AACA-8ED38198099B}"/>
              </a:ext>
            </a:extLst>
          </p:cNvPr>
          <p:cNvSpPr>
            <a:spLocks noGrp="1"/>
          </p:cNvSpPr>
          <p:nvPr>
            <p:ph type="sldNum" sz="quarter" idx="12"/>
          </p:nvPr>
        </p:nvSpPr>
        <p:spPr/>
        <p:txBody>
          <a:bodyPr/>
          <a:lstStyle/>
          <a:p>
            <a:pPr>
              <a:defRPr/>
            </a:pPr>
            <a:fld id="{B4C3F47E-DD02-FB45-82B3-7F77F7ED4894}" type="slidenum">
              <a:rPr lang="en-GB" altLang="en-US" smtClean="0"/>
              <a:pPr>
                <a:defRPr/>
              </a:pPr>
              <a:t>14</a:t>
            </a:fld>
            <a:endParaRPr lang="en-GB" altLang="en-US"/>
          </a:p>
        </p:txBody>
      </p:sp>
    </p:spTree>
    <p:extLst>
      <p:ext uri="{BB962C8B-B14F-4D97-AF65-F5344CB8AC3E}">
        <p14:creationId xmlns:p14="http://schemas.microsoft.com/office/powerpoint/2010/main" val="279659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B5B3A-B55A-E3A7-EE4D-6B923B8191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64EBA4-BCC6-BAA9-4781-19104B4AF0B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Measure Poverty?</a:t>
            </a:r>
          </a:p>
        </p:txBody>
      </p:sp>
      <p:sp>
        <p:nvSpPr>
          <p:cNvPr id="3" name="Content Placeholder 2">
            <a:extLst>
              <a:ext uri="{FF2B5EF4-FFF2-40B4-BE49-F238E27FC236}">
                <a16:creationId xmlns:a16="http://schemas.microsoft.com/office/drawing/2014/main" id="{BFD434D8-E73F-351B-6EF3-32262C4FD469}"/>
              </a:ext>
            </a:extLst>
          </p:cNvPr>
          <p:cNvSpPr>
            <a:spLocks noGrp="1"/>
          </p:cNvSpPr>
          <p:nvPr>
            <p:ph idx="1"/>
          </p:nvPr>
        </p:nvSpPr>
        <p:spPr/>
        <p:txBody>
          <a:bodyPr/>
          <a:lstStyle/>
          <a:p>
            <a:pPr algn="just"/>
            <a:r>
              <a:rPr lang="en-GB" sz="2400" dirty="0">
                <a:solidFill>
                  <a:srgbClr val="1E1E1E"/>
                </a:solidFill>
                <a:latin typeface="Arial" panose="020B0604020202020204" pitchFamily="34" charset="0"/>
                <a:cs typeface="Arial" panose="020B0604020202020204" pitchFamily="34" charset="0"/>
              </a:rPr>
              <a:t>As you can see, p</a:t>
            </a:r>
            <a:r>
              <a:rPr lang="en-GB" sz="2400" b="0" i="0" dirty="0">
                <a:solidFill>
                  <a:srgbClr val="1E1E1E"/>
                </a:solidFill>
                <a:effectLst/>
                <a:latin typeface="Arial" panose="020B0604020202020204" pitchFamily="34" charset="0"/>
                <a:cs typeface="Arial" panose="020B0604020202020204" pitchFamily="34" charset="0"/>
              </a:rPr>
              <a:t>overty is </a:t>
            </a:r>
            <a:r>
              <a:rPr lang="en-GB" sz="2400" b="0" i="0" u="none" strike="noStrike" dirty="0">
                <a:solidFill>
                  <a:srgbClr val="1E1E1E"/>
                </a:solidFill>
                <a:effectLst/>
                <a:latin typeface="Arial" panose="020B0604020202020204" pitchFamily="34" charset="0"/>
                <a:cs typeface="Arial" panose="020B0604020202020204" pitchFamily="34" charset="0"/>
                <a:hlinkClick r:id="rId2"/>
              </a:rPr>
              <a:t>not quite the same thing</a:t>
            </a:r>
            <a:r>
              <a:rPr lang="en-GB" sz="2400" b="0" i="0" dirty="0">
                <a:solidFill>
                  <a:srgbClr val="1E1E1E"/>
                </a:solidFill>
                <a:effectLst/>
                <a:latin typeface="Arial" panose="020B0604020202020204" pitchFamily="34" charset="0"/>
                <a:cs typeface="Arial" panose="020B0604020202020204" pitchFamily="34" charset="0"/>
              </a:rPr>
              <a:t> as having low income. People and families can have different fixed costs to contend with as well, like childcare, housing and costs associated with disability, as well as different levels of savings or assets to draw upon.</a:t>
            </a:r>
          </a:p>
          <a:p>
            <a:pPr algn="just"/>
            <a:endParaRPr lang="en-GB" sz="2400" b="0" i="0" dirty="0">
              <a:solidFill>
                <a:srgbClr val="1E1E1E"/>
              </a:solidFill>
              <a:effectLst/>
              <a:latin typeface="Arial" panose="020B0604020202020204" pitchFamily="34" charset="0"/>
              <a:cs typeface="Arial" panose="020B0604020202020204" pitchFamily="34" charset="0"/>
            </a:endParaRPr>
          </a:p>
          <a:p>
            <a:pPr algn="just"/>
            <a:r>
              <a:rPr lang="en-GB" sz="2400" b="0" i="0" dirty="0">
                <a:solidFill>
                  <a:srgbClr val="1E1E1E"/>
                </a:solidFill>
                <a:effectLst/>
                <a:latin typeface="Arial" panose="020B0604020202020204" pitchFamily="34" charset="0"/>
                <a:cs typeface="Arial" panose="020B0604020202020204" pitchFamily="34" charset="0"/>
              </a:rPr>
              <a:t>Different measures of poverty capture different things—some are just about people’s incomes, others take housing costs into account, and some define material essentials people need for a decent standard of living, like warm clothing and basic holidays. Newer options also try to bring fixed costs and savings into the mix as well.</a:t>
            </a:r>
          </a:p>
          <a:p>
            <a:endParaRPr lang="en-GB" dirty="0"/>
          </a:p>
        </p:txBody>
      </p:sp>
      <p:sp>
        <p:nvSpPr>
          <p:cNvPr id="4" name="Date Placeholder 3">
            <a:extLst>
              <a:ext uri="{FF2B5EF4-FFF2-40B4-BE49-F238E27FC236}">
                <a16:creationId xmlns:a16="http://schemas.microsoft.com/office/drawing/2014/main" id="{2D608A26-DF6E-AA1D-E3C8-9E1854412C6F}"/>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CB34DDBB-6938-ED3C-C496-F71E950A5636}"/>
              </a:ext>
            </a:extLst>
          </p:cNvPr>
          <p:cNvSpPr>
            <a:spLocks noGrp="1"/>
          </p:cNvSpPr>
          <p:nvPr>
            <p:ph type="sldNum" sz="quarter" idx="12"/>
          </p:nvPr>
        </p:nvSpPr>
        <p:spPr/>
        <p:txBody>
          <a:bodyPr/>
          <a:lstStyle/>
          <a:p>
            <a:pPr>
              <a:defRPr/>
            </a:pPr>
            <a:fld id="{B4C3F47E-DD02-FB45-82B3-7F77F7ED4894}" type="slidenum">
              <a:rPr lang="en-GB" altLang="en-US" smtClean="0"/>
              <a:pPr>
                <a:defRPr/>
              </a:pPr>
              <a:t>15</a:t>
            </a:fld>
            <a:endParaRPr lang="en-GB" altLang="en-US"/>
          </a:p>
        </p:txBody>
      </p:sp>
    </p:spTree>
    <p:extLst>
      <p:ext uri="{BB962C8B-B14F-4D97-AF65-F5344CB8AC3E}">
        <p14:creationId xmlns:p14="http://schemas.microsoft.com/office/powerpoint/2010/main" val="87115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E78B-46B2-4870-B3DE-8D52AF021FD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draw the Poverty Line?</a:t>
            </a:r>
          </a:p>
        </p:txBody>
      </p:sp>
      <p:sp>
        <p:nvSpPr>
          <p:cNvPr id="3" name="Content Placeholder 2">
            <a:extLst>
              <a:ext uri="{FF2B5EF4-FFF2-40B4-BE49-F238E27FC236}">
                <a16:creationId xmlns:a16="http://schemas.microsoft.com/office/drawing/2014/main" id="{BD9EFCC2-B7CB-4622-9BAB-8F535D072E60}"/>
              </a:ext>
            </a:extLst>
          </p:cNvPr>
          <p:cNvSpPr>
            <a:spLocks noGrp="1"/>
          </p:cNvSpPr>
          <p:nvPr>
            <p:ph idx="1"/>
          </p:nvPr>
        </p:nvSpPr>
        <p:spPr/>
        <p:txBody>
          <a:bodyPr/>
          <a:lstStyle/>
          <a:p>
            <a:r>
              <a:rPr lang="en-GB" sz="2800" b="1" i="0" dirty="0">
                <a:solidFill>
                  <a:srgbClr val="002060"/>
                </a:solidFill>
                <a:effectLst/>
                <a:latin typeface="Arial" panose="020B0604020202020204" pitchFamily="34" charset="0"/>
                <a:cs typeface="Arial" panose="020B0604020202020204" pitchFamily="34" charset="0"/>
              </a:rPr>
              <a:t>Relative measures</a:t>
            </a:r>
            <a:r>
              <a:rPr lang="en-GB" sz="2800" b="1" i="0" dirty="0">
                <a:solidFill>
                  <a:srgbClr val="1E1E1E"/>
                </a:solidFill>
                <a:effectLst/>
                <a:latin typeface="Arial" panose="020B0604020202020204" pitchFamily="34" charset="0"/>
                <a:cs typeface="Arial" panose="020B0604020202020204" pitchFamily="34" charset="0"/>
              </a:rPr>
              <a:t>- </a:t>
            </a:r>
            <a:r>
              <a:rPr lang="en-GB" sz="2800" b="0" i="0" dirty="0">
                <a:solidFill>
                  <a:srgbClr val="1E1E1E"/>
                </a:solidFill>
                <a:effectLst/>
                <a:latin typeface="Arial" panose="020B0604020202020204" pitchFamily="34" charset="0"/>
                <a:cs typeface="Arial" panose="020B0604020202020204" pitchFamily="34" charset="0"/>
              </a:rPr>
              <a:t>The people at the bottom end are considered to be in poverty in comparison to everyone else.</a:t>
            </a:r>
          </a:p>
          <a:p>
            <a:pPr marL="0" indent="0">
              <a:buNone/>
            </a:pPr>
            <a:endParaRPr lang="en-GB" sz="2800" b="0" i="0" dirty="0">
              <a:solidFill>
                <a:srgbClr val="1E1E1E"/>
              </a:solidFill>
              <a:effectLst/>
              <a:latin typeface="Arial" panose="020B0604020202020204" pitchFamily="34" charset="0"/>
              <a:cs typeface="Arial" panose="020B0604020202020204" pitchFamily="34" charset="0"/>
            </a:endParaRPr>
          </a:p>
          <a:p>
            <a:r>
              <a:rPr lang="en-GB" sz="2800" dirty="0">
                <a:solidFill>
                  <a:srgbClr val="1E1E1E"/>
                </a:solidFill>
                <a:latin typeface="Arial" panose="020B0604020202020204" pitchFamily="34" charset="0"/>
                <a:cs typeface="Arial" panose="020B0604020202020204" pitchFamily="34" charset="0"/>
              </a:rPr>
              <a:t>By defining</a:t>
            </a:r>
            <a:r>
              <a:rPr lang="en-GB" sz="2800" b="0" i="0" dirty="0">
                <a:solidFill>
                  <a:srgbClr val="1E1E1E"/>
                </a:solidFill>
                <a:effectLst/>
                <a:latin typeface="Arial" panose="020B0604020202020204" pitchFamily="34" charset="0"/>
                <a:cs typeface="Arial" panose="020B0604020202020204" pitchFamily="34" charset="0"/>
              </a:rPr>
              <a:t> a fixed set of resources, or a set of essentials people need to have in order to have a decent standard of living (known as </a:t>
            </a:r>
            <a:r>
              <a:rPr lang="en-GB" sz="2800" b="1" i="0" dirty="0">
                <a:solidFill>
                  <a:srgbClr val="C00000"/>
                </a:solidFill>
                <a:effectLst/>
                <a:latin typeface="Arial" panose="020B0604020202020204" pitchFamily="34" charset="0"/>
                <a:cs typeface="Arial" panose="020B0604020202020204" pitchFamily="34" charset="0"/>
              </a:rPr>
              <a:t>absolute measures</a:t>
            </a:r>
            <a:r>
              <a:rPr lang="en-GB" sz="2800" b="0" i="0" dirty="0">
                <a:solidFill>
                  <a:srgbClr val="1E1E1E"/>
                </a:solidFill>
                <a:effectLst/>
                <a:latin typeface="Arial" panose="020B0604020202020204" pitchFamily="34" charset="0"/>
                <a:cs typeface="Arial" panose="020B0604020202020204" pitchFamily="34" charset="0"/>
              </a:rPr>
              <a:t>). Anyone who can’t afford that standard is considered to be in poverty, regardless of what everyone else has</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38C9FEA-C756-40F9-8542-FDD44059B038}"/>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B893DC85-6EF0-4E8E-A351-9A3E586D8D1A}"/>
              </a:ext>
            </a:extLst>
          </p:cNvPr>
          <p:cNvSpPr>
            <a:spLocks noGrp="1"/>
          </p:cNvSpPr>
          <p:nvPr>
            <p:ph type="sldNum" sz="quarter" idx="12"/>
          </p:nvPr>
        </p:nvSpPr>
        <p:spPr/>
        <p:txBody>
          <a:bodyPr/>
          <a:lstStyle/>
          <a:p>
            <a:pPr>
              <a:defRPr/>
            </a:pPr>
            <a:fld id="{B4C3F47E-DD02-FB45-82B3-7F77F7ED4894}" type="slidenum">
              <a:rPr lang="en-GB" altLang="en-US" smtClean="0"/>
              <a:pPr>
                <a:defRPr/>
              </a:pPr>
              <a:t>16</a:t>
            </a:fld>
            <a:endParaRPr lang="en-GB" altLang="en-US"/>
          </a:p>
        </p:txBody>
      </p:sp>
    </p:spTree>
    <p:extLst>
      <p:ext uri="{BB962C8B-B14F-4D97-AF65-F5344CB8AC3E}">
        <p14:creationId xmlns:p14="http://schemas.microsoft.com/office/powerpoint/2010/main" val="1254475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334433" y="437479"/>
            <a:ext cx="10972800" cy="1143000"/>
          </a:xfrm>
        </p:spPr>
        <p:txBody>
          <a:bodyPr/>
          <a:lstStyle/>
          <a:p>
            <a:r>
              <a:rPr lang="en-US" b="1" dirty="0">
                <a:latin typeface="Arial" panose="020B0604020202020204" pitchFamily="34" charset="0"/>
                <a:cs typeface="Arial" panose="020B0604020202020204" pitchFamily="34" charset="0"/>
              </a:rPr>
              <a:t>Absolute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161925" y="1669383"/>
            <a:ext cx="11582400" cy="4194841"/>
          </a:xfrm>
        </p:spPr>
        <p:txBody>
          <a:bodyPr/>
          <a:lstStyle/>
          <a:p>
            <a:r>
              <a:rPr lang="en-GB" dirty="0">
                <a:latin typeface="Arial" panose="020B0604020202020204" pitchFamily="34" charset="0"/>
                <a:cs typeface="Arial" panose="020B0604020202020204" pitchFamily="34" charset="0"/>
              </a:rPr>
              <a:t>Not being able to meet the basic needs which must be met in order to sustain a reasonably healthy existence, mainly food, shelter and clothing.</a:t>
            </a:r>
          </a:p>
          <a:p>
            <a:r>
              <a:rPr lang="en-GB" dirty="0">
                <a:latin typeface="Arial" panose="020B0604020202020204" pitchFamily="34" charset="0"/>
                <a:cs typeface="Arial" panose="020B0604020202020204" pitchFamily="34" charset="0"/>
              </a:rPr>
              <a:t>This is a relative concept as what is meant by basic needs varies in different societies and countries.</a:t>
            </a:r>
          </a:p>
          <a:p>
            <a:pPr marL="0" indent="0">
              <a:buNone/>
            </a:pPr>
            <a:r>
              <a:rPr lang="en-GB" sz="3600" b="1" dirty="0">
                <a:latin typeface="Arial" panose="020B0604020202020204" pitchFamily="34" charset="0"/>
                <a:cs typeface="Arial" panose="020B0604020202020204" pitchFamily="34" charset="0"/>
              </a:rPr>
              <a:t>Can you explain this statement?</a:t>
            </a:r>
            <a:endParaRPr 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17</a:t>
            </a:fld>
            <a:endParaRPr lang="en-GB" altLang="en-US"/>
          </a:p>
        </p:txBody>
      </p:sp>
    </p:spTree>
    <p:extLst>
      <p:ext uri="{BB962C8B-B14F-4D97-AF65-F5344CB8AC3E}">
        <p14:creationId xmlns:p14="http://schemas.microsoft.com/office/powerpoint/2010/main" val="241136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C2CDF-A602-3153-43BC-1291CDECA180}"/>
              </a:ext>
            </a:extLst>
          </p:cNvPr>
          <p:cNvSpPr>
            <a:spLocks noGrp="1"/>
          </p:cNvSpPr>
          <p:nvPr>
            <p:ph type="title"/>
          </p:nvPr>
        </p:nvSpPr>
        <p:spPr/>
        <p:txBody>
          <a:bodyPr/>
          <a:lstStyle/>
          <a:p>
            <a:r>
              <a:rPr lang="en-GB" b="1" dirty="0"/>
              <a:t>Absolute Poverty</a:t>
            </a:r>
          </a:p>
        </p:txBody>
      </p:sp>
      <p:sp>
        <p:nvSpPr>
          <p:cNvPr id="3" name="Content Placeholder 2">
            <a:extLst>
              <a:ext uri="{FF2B5EF4-FFF2-40B4-BE49-F238E27FC236}">
                <a16:creationId xmlns:a16="http://schemas.microsoft.com/office/drawing/2014/main" id="{09DF59C0-909F-118C-78E2-C112C84DC11F}"/>
              </a:ext>
            </a:extLst>
          </p:cNvPr>
          <p:cNvSpPr>
            <a:spLocks noGrp="1"/>
          </p:cNvSpPr>
          <p:nvPr>
            <p:ph idx="1"/>
          </p:nvPr>
        </p:nvSpPr>
        <p:spPr>
          <a:xfrm>
            <a:off x="609599" y="1600201"/>
            <a:ext cx="11517297" cy="3917032"/>
          </a:xfrm>
        </p:spPr>
        <p:txBody>
          <a:bodyPr/>
          <a:lstStyle/>
          <a:p>
            <a:r>
              <a:rPr lang="en-GB" dirty="0"/>
              <a:t>In health and social care, people in absolute poverty may not be able to afford basic needs such as </a:t>
            </a:r>
            <a:r>
              <a:rPr lang="en-GB" dirty="0" err="1"/>
              <a:t>medications,or</a:t>
            </a:r>
            <a:r>
              <a:rPr lang="en-GB" dirty="0"/>
              <a:t> adequate nutrition  which exacerbates health problems.</a:t>
            </a:r>
          </a:p>
          <a:p>
            <a:r>
              <a:rPr lang="en-GB" dirty="0"/>
              <a:t>Imagine a client in absolute poverty who cannot afford basic necessities like heating or food.</a:t>
            </a:r>
          </a:p>
          <a:p>
            <a:pPr marL="0" indent="0">
              <a:buNone/>
            </a:pPr>
            <a:r>
              <a:rPr lang="en-GB" b="1" dirty="0">
                <a:solidFill>
                  <a:srgbClr val="7030A0"/>
                </a:solidFill>
              </a:rPr>
              <a:t>How might this impact their mental and physical health?</a:t>
            </a:r>
          </a:p>
        </p:txBody>
      </p:sp>
      <p:sp>
        <p:nvSpPr>
          <p:cNvPr id="4" name="Date Placeholder 3">
            <a:extLst>
              <a:ext uri="{FF2B5EF4-FFF2-40B4-BE49-F238E27FC236}">
                <a16:creationId xmlns:a16="http://schemas.microsoft.com/office/drawing/2014/main" id="{DF30248B-1F1A-CEBC-6F8B-C3349F54F306}"/>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28B228F6-800E-5AF6-9569-FC7A78AE85A2}"/>
              </a:ext>
            </a:extLst>
          </p:cNvPr>
          <p:cNvSpPr>
            <a:spLocks noGrp="1"/>
          </p:cNvSpPr>
          <p:nvPr>
            <p:ph type="sldNum" sz="quarter" idx="12"/>
          </p:nvPr>
        </p:nvSpPr>
        <p:spPr/>
        <p:txBody>
          <a:bodyPr/>
          <a:lstStyle/>
          <a:p>
            <a:pPr>
              <a:defRPr/>
            </a:pPr>
            <a:fld id="{B4C3F47E-DD02-FB45-82B3-7F77F7ED4894}" type="slidenum">
              <a:rPr lang="en-GB" altLang="en-US" smtClean="0"/>
              <a:pPr>
                <a:defRPr/>
              </a:pPr>
              <a:t>18</a:t>
            </a:fld>
            <a:endParaRPr lang="en-GB" altLang="en-US"/>
          </a:p>
        </p:txBody>
      </p:sp>
    </p:spTree>
    <p:extLst>
      <p:ext uri="{BB962C8B-B14F-4D97-AF65-F5344CB8AC3E}">
        <p14:creationId xmlns:p14="http://schemas.microsoft.com/office/powerpoint/2010/main" val="2630402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428625" y="234535"/>
            <a:ext cx="10972800" cy="1143000"/>
          </a:xfrm>
        </p:spPr>
        <p:txBody>
          <a:bodyPr/>
          <a:lstStyle/>
          <a:p>
            <a:r>
              <a:rPr lang="en-US" b="1" dirty="0">
                <a:solidFill>
                  <a:srgbClr val="002060"/>
                </a:solidFill>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228600" y="1635378"/>
            <a:ext cx="12382500" cy="3917032"/>
          </a:xfrm>
        </p:spPr>
        <p:txBody>
          <a:bodyPr/>
          <a:lstStyle/>
          <a:p>
            <a:r>
              <a:rPr lang="en-US" b="0" i="0" dirty="0">
                <a:solidFill>
                  <a:srgbClr val="1A1A1A"/>
                </a:solidFill>
                <a:effectLst/>
                <a:latin typeface="Arial" panose="020B0604020202020204" pitchFamily="34" charset="0"/>
                <a:cs typeface="Arial" panose="020B0604020202020204" pitchFamily="34" charset="0"/>
              </a:rPr>
              <a:t>R</a:t>
            </a:r>
            <a:r>
              <a:rPr lang="en-GB" b="0" i="0" dirty="0">
                <a:solidFill>
                  <a:srgbClr val="1A1A1A"/>
                </a:solidFill>
                <a:effectLst/>
                <a:latin typeface="Arial" panose="020B0604020202020204" pitchFamily="34" charset="0"/>
                <a:cs typeface="Arial" panose="020B0604020202020204" pitchFamily="34" charset="0"/>
              </a:rPr>
              <a:t>elates poverty to the standards of living in a particular society</a:t>
            </a:r>
          </a:p>
          <a:p>
            <a:r>
              <a:rPr lang="en-GB" dirty="0">
                <a:solidFill>
                  <a:srgbClr val="1A1A1A"/>
                </a:solidFill>
                <a:latin typeface="Arial" panose="020B0604020202020204" pitchFamily="34" charset="0"/>
                <a:cs typeface="Arial" panose="020B0604020202020204" pitchFamily="34" charset="0"/>
              </a:rPr>
              <a:t>This measure changes as societies </a:t>
            </a:r>
            <a:r>
              <a:rPr lang="en-GB" b="1" dirty="0">
                <a:solidFill>
                  <a:srgbClr val="1A1A1A"/>
                </a:solidFill>
                <a:latin typeface="Arial" panose="020B0604020202020204" pitchFamily="34" charset="0"/>
                <a:cs typeface="Arial" panose="020B0604020202020204" pitchFamily="34" charset="0"/>
              </a:rPr>
              <a:t>develop</a:t>
            </a:r>
          </a:p>
          <a:p>
            <a:r>
              <a:rPr lang="en-GB" dirty="0">
                <a:solidFill>
                  <a:srgbClr val="1A1A1A"/>
                </a:solidFill>
                <a:latin typeface="Arial" panose="020B0604020202020204" pitchFamily="34" charset="0"/>
                <a:cs typeface="Arial" panose="020B0604020202020204" pitchFamily="34" charset="0"/>
              </a:rPr>
              <a:t>What does this mean?</a:t>
            </a:r>
          </a:p>
          <a:p>
            <a:r>
              <a:rPr lang="en-GB" dirty="0">
                <a:solidFill>
                  <a:srgbClr val="1A1A1A"/>
                </a:solidFill>
                <a:latin typeface="Arial" panose="020B0604020202020204" pitchFamily="34" charset="0"/>
                <a:cs typeface="Arial" panose="020B0604020202020204" pitchFamily="34" charset="0"/>
              </a:rPr>
              <a:t>How is this different in different countries/societies?</a:t>
            </a:r>
          </a:p>
          <a:p>
            <a:pPr marL="0" indent="0">
              <a:buNone/>
            </a:pPr>
            <a:r>
              <a:rPr lang="en-GB" b="1" dirty="0">
                <a:solidFill>
                  <a:srgbClr val="7030A0"/>
                </a:solidFill>
                <a:latin typeface="Arial" panose="020B0604020202020204" pitchFamily="34" charset="0"/>
                <a:cs typeface="Arial" panose="020B0604020202020204" pitchFamily="34" charset="0"/>
              </a:rPr>
              <a:t>Many do not like to use this term as it detracts from the issue of absolute poverty.</a:t>
            </a:r>
            <a:endParaRPr lang="en-US" b="1" dirty="0">
              <a:solidFill>
                <a:srgbClr val="7030A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19</a:t>
            </a:fld>
            <a:endParaRPr lang="en-GB" altLang="en-US"/>
          </a:p>
        </p:txBody>
      </p:sp>
    </p:spTree>
    <p:extLst>
      <p:ext uri="{BB962C8B-B14F-4D97-AF65-F5344CB8AC3E}">
        <p14:creationId xmlns:p14="http://schemas.microsoft.com/office/powerpoint/2010/main" val="23788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F2289-E51B-4DA4-B3FC-673EFA1052A0}"/>
              </a:ext>
            </a:extLst>
          </p:cNvPr>
          <p:cNvSpPr>
            <a:spLocks noGrp="1"/>
          </p:cNvSpPr>
          <p:nvPr>
            <p:ph type="title"/>
          </p:nvPr>
        </p:nvSpPr>
        <p:spPr/>
        <p:txBody>
          <a:bodyPr/>
          <a:lstStyle/>
          <a:p>
            <a:r>
              <a:rPr lang="en-GB" b="1" dirty="0">
                <a:solidFill>
                  <a:srgbClr val="002060"/>
                </a:solidFill>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29614C1E-64BA-42B6-B055-FEF6AE8C6CF3}"/>
              </a:ext>
            </a:extLst>
          </p:cNvPr>
          <p:cNvSpPr>
            <a:spLocks noGrp="1"/>
          </p:cNvSpPr>
          <p:nvPr>
            <p:ph idx="1"/>
          </p:nvPr>
        </p:nvSpPr>
        <p:spPr>
          <a:xfrm>
            <a:off x="0" y="1470484"/>
            <a:ext cx="12192000" cy="3917032"/>
          </a:xfrm>
        </p:spPr>
        <p:txBody>
          <a:bodyPr/>
          <a:lstStyle/>
          <a:p>
            <a:pPr algn="just"/>
            <a:r>
              <a:rPr lang="en-GB" sz="2800" dirty="0">
                <a:latin typeface="Arial" panose="020B0604020202020204" pitchFamily="34" charset="0"/>
                <a:cs typeface="Arial" panose="020B0604020202020204" pitchFamily="34" charset="0"/>
              </a:rPr>
              <a:t>It is measured in a number of ways but can be </a:t>
            </a:r>
            <a:r>
              <a:rPr lang="en-GB" sz="2800" b="0" i="0" dirty="0">
                <a:solidFill>
                  <a:srgbClr val="000000"/>
                </a:solidFill>
                <a:effectLst/>
                <a:latin typeface="Arial" panose="020B0604020202020204" pitchFamily="34" charset="0"/>
                <a:cs typeface="Arial" panose="020B0604020202020204" pitchFamily="34" charset="0"/>
              </a:rPr>
              <a:t>when households receive 50% less than average household incomes, so they do have some money but still not enough money to afford anything above the basics.</a:t>
            </a:r>
          </a:p>
          <a:p>
            <a:pPr algn="just"/>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Relative poverty can be regarded as a form of social exclusion as people are excluded from participating fully in society- (access to decent housing, education, healthcare etc)</a:t>
            </a:r>
          </a:p>
          <a:p>
            <a:pPr marL="0" indent="0" algn="just">
              <a:buNone/>
            </a:pPr>
            <a:r>
              <a:rPr lang="en-GB" sz="3600" dirty="0">
                <a:latin typeface="Arial" panose="020B0604020202020204" pitchFamily="34" charset="0"/>
                <a:cs typeface="Arial" panose="020B0604020202020204" pitchFamily="34" charset="0"/>
              </a:rPr>
              <a:t>What are </a:t>
            </a:r>
            <a:r>
              <a:rPr lang="en-GB" sz="3600" b="1" dirty="0">
                <a:solidFill>
                  <a:srgbClr val="7030A0"/>
                </a:solidFill>
                <a:latin typeface="Arial" panose="020B0604020202020204" pitchFamily="34" charset="0"/>
                <a:cs typeface="Arial" panose="020B0604020202020204" pitchFamily="34" charset="0"/>
              </a:rPr>
              <a:t>persistent poverty </a:t>
            </a:r>
            <a:r>
              <a:rPr lang="en-GB" sz="3600" dirty="0">
                <a:latin typeface="Arial" panose="020B0604020202020204" pitchFamily="34" charset="0"/>
                <a:cs typeface="Arial" panose="020B0604020202020204" pitchFamily="34" charset="0"/>
              </a:rPr>
              <a:t>and </a:t>
            </a:r>
            <a:r>
              <a:rPr lang="en-GB" sz="3600" b="1" dirty="0">
                <a:solidFill>
                  <a:srgbClr val="7030A0"/>
                </a:solidFill>
                <a:latin typeface="Arial" panose="020B0604020202020204" pitchFamily="34" charset="0"/>
                <a:cs typeface="Arial" panose="020B0604020202020204" pitchFamily="34" charset="0"/>
              </a:rPr>
              <a:t>long term poverty</a:t>
            </a:r>
            <a:r>
              <a:rPr lang="en-GB" sz="3600" dirty="0">
                <a:latin typeface="Arial" panose="020B0604020202020204" pitchFamily="34" charset="0"/>
                <a:cs typeface="Arial" panose="020B0604020202020204" pitchFamily="34" charset="0"/>
              </a:rPr>
              <a:t>…?</a:t>
            </a:r>
            <a:endParaRPr lang="en-GB" sz="3600" dirty="0"/>
          </a:p>
        </p:txBody>
      </p:sp>
      <p:sp>
        <p:nvSpPr>
          <p:cNvPr id="4" name="Date Placeholder 3">
            <a:extLst>
              <a:ext uri="{FF2B5EF4-FFF2-40B4-BE49-F238E27FC236}">
                <a16:creationId xmlns:a16="http://schemas.microsoft.com/office/drawing/2014/main" id="{383FD9A6-241D-4CC8-A80E-9DA32865C32E}"/>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6B727301-14A6-4A0F-955D-C5CE7E7F8027}"/>
              </a:ext>
            </a:extLst>
          </p:cNvPr>
          <p:cNvSpPr>
            <a:spLocks noGrp="1"/>
          </p:cNvSpPr>
          <p:nvPr>
            <p:ph type="sldNum" sz="quarter" idx="12"/>
          </p:nvPr>
        </p:nvSpPr>
        <p:spPr/>
        <p:txBody>
          <a:bodyPr/>
          <a:lstStyle/>
          <a:p>
            <a:pPr>
              <a:defRPr/>
            </a:pPr>
            <a:fld id="{B4C3F47E-DD02-FB45-82B3-7F77F7ED4894}" type="slidenum">
              <a:rPr lang="en-GB" altLang="en-US" smtClean="0"/>
              <a:pPr>
                <a:defRPr/>
              </a:pPr>
              <a:t>20</a:t>
            </a:fld>
            <a:endParaRPr lang="en-GB" altLang="en-US"/>
          </a:p>
        </p:txBody>
      </p:sp>
      <p:sp>
        <p:nvSpPr>
          <p:cNvPr id="6" name="TextBox 5">
            <a:extLst>
              <a:ext uri="{FF2B5EF4-FFF2-40B4-BE49-F238E27FC236}">
                <a16:creationId xmlns:a16="http://schemas.microsoft.com/office/drawing/2014/main" id="{F4D1D64D-2624-4026-BB33-6ABE8AB1EF8D}"/>
              </a:ext>
            </a:extLst>
          </p:cNvPr>
          <p:cNvSpPr txBox="1"/>
          <p:nvPr/>
        </p:nvSpPr>
        <p:spPr>
          <a:xfrm>
            <a:off x="7820025" y="5387516"/>
            <a:ext cx="39243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(Habitat for Humanity, 2017)</a:t>
            </a:r>
          </a:p>
        </p:txBody>
      </p:sp>
    </p:spTree>
    <p:extLst>
      <p:ext uri="{BB962C8B-B14F-4D97-AF65-F5344CB8AC3E}">
        <p14:creationId xmlns:p14="http://schemas.microsoft.com/office/powerpoint/2010/main" val="86501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Levels of pover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98" y="-31405"/>
            <a:ext cx="12171701" cy="69721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936480" y="6156960"/>
            <a:ext cx="20900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(JRF, 2020)</a:t>
            </a:r>
          </a:p>
        </p:txBody>
      </p:sp>
      <p:sp>
        <p:nvSpPr>
          <p:cNvPr id="3" name="TextBox 2">
            <a:extLst>
              <a:ext uri="{FF2B5EF4-FFF2-40B4-BE49-F238E27FC236}">
                <a16:creationId xmlns:a16="http://schemas.microsoft.com/office/drawing/2014/main" id="{78C7732B-6FE2-465B-8F68-4D950DFE50CA}"/>
              </a:ext>
            </a:extLst>
          </p:cNvPr>
          <p:cNvSpPr txBox="1"/>
          <p:nvPr/>
        </p:nvSpPr>
        <p:spPr>
          <a:xfrm>
            <a:off x="8248649" y="187883"/>
            <a:ext cx="424815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Levels of Poverty</a:t>
            </a:r>
          </a:p>
        </p:txBody>
      </p:sp>
    </p:spTree>
    <p:extLst>
      <p:ext uri="{BB962C8B-B14F-4D97-AF65-F5344CB8AC3E}">
        <p14:creationId xmlns:p14="http://schemas.microsoft.com/office/powerpoint/2010/main" val="10658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7CF-7421-4BB5-BBB5-C3BB71C39F8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English Index of Deprivation</a:t>
            </a:r>
          </a:p>
        </p:txBody>
      </p:sp>
      <p:sp>
        <p:nvSpPr>
          <p:cNvPr id="3" name="Content Placeholder 2">
            <a:extLst>
              <a:ext uri="{FF2B5EF4-FFF2-40B4-BE49-F238E27FC236}">
                <a16:creationId xmlns:a16="http://schemas.microsoft.com/office/drawing/2014/main" id="{F7BDE22B-5F18-4056-BFD8-57B09D74E64E}"/>
              </a:ext>
            </a:extLst>
          </p:cNvPr>
          <p:cNvSpPr>
            <a:spLocks noGrp="1"/>
          </p:cNvSpPr>
          <p:nvPr>
            <p:ph idx="1"/>
          </p:nvPr>
        </p:nvSpPr>
        <p:spPr>
          <a:xfrm>
            <a:off x="1162373" y="1600201"/>
            <a:ext cx="9867254" cy="3917032"/>
          </a:xfrm>
        </p:spPr>
        <p:txBody>
          <a:bodyPr/>
          <a:lstStyle/>
          <a:p>
            <a:r>
              <a:rPr lang="en-GB" dirty="0">
                <a:latin typeface="Arial" panose="020B0604020202020204" pitchFamily="34" charset="0"/>
                <a:cs typeface="Arial" panose="020B0604020202020204" pitchFamily="34" charset="0"/>
              </a:rPr>
              <a:t>According to the Ministry of Housing, Communities and Local Government there are 7 domains of deprivation, which combine to create the Index of Multiple Deprivation</a:t>
            </a:r>
          </a:p>
          <a:p>
            <a:pPr marL="0" indent="0">
              <a:buNone/>
            </a:pPr>
            <a:r>
              <a:rPr lang="en-GB" sz="2400" dirty="0">
                <a:latin typeface="Arial" panose="020B0604020202020204" pitchFamily="34" charset="0"/>
                <a:cs typeface="Arial" panose="020B0604020202020204" pitchFamily="34" charset="0"/>
                <a:hlinkClick r:id="rId2"/>
              </a:rPr>
              <a:t>https://assets.publishing.service.gov.uk/government/uploads/system/uploads/attachment_data/file/833959/IoD2019_Infographic.pdf</a:t>
            </a:r>
            <a:r>
              <a:rPr lang="en-GB" sz="2400" dirty="0">
                <a:latin typeface="Arial" panose="020B0604020202020204" pitchFamily="34" charset="0"/>
                <a:cs typeface="Arial" panose="020B0604020202020204" pitchFamily="34" charset="0"/>
              </a:rPr>
              <a:t> </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(Ministry of Housing, Communities and Local Government , 2024)</a:t>
            </a:r>
          </a:p>
        </p:txBody>
      </p:sp>
      <p:sp>
        <p:nvSpPr>
          <p:cNvPr id="4" name="Date Placeholder 3">
            <a:extLst>
              <a:ext uri="{FF2B5EF4-FFF2-40B4-BE49-F238E27FC236}">
                <a16:creationId xmlns:a16="http://schemas.microsoft.com/office/drawing/2014/main" id="{E0D8D390-D054-4EB1-BF2D-020756615D82}"/>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9CDD9B75-F7F1-4C45-BF64-1C9DBFDC5E0A}"/>
              </a:ext>
            </a:extLst>
          </p:cNvPr>
          <p:cNvSpPr>
            <a:spLocks noGrp="1"/>
          </p:cNvSpPr>
          <p:nvPr>
            <p:ph type="sldNum" sz="quarter" idx="12"/>
          </p:nvPr>
        </p:nvSpPr>
        <p:spPr/>
        <p:txBody>
          <a:bodyPr/>
          <a:lstStyle/>
          <a:p>
            <a:pPr>
              <a:defRPr/>
            </a:pPr>
            <a:fld id="{B4C3F47E-DD02-FB45-82B3-7F77F7ED4894}" type="slidenum">
              <a:rPr lang="en-GB" altLang="en-US" smtClean="0"/>
              <a:pPr>
                <a:defRPr/>
              </a:pPr>
              <a:t>22</a:t>
            </a:fld>
            <a:endParaRPr lang="en-GB" altLang="en-US"/>
          </a:p>
        </p:txBody>
      </p:sp>
    </p:spTree>
    <p:extLst>
      <p:ext uri="{BB962C8B-B14F-4D97-AF65-F5344CB8AC3E}">
        <p14:creationId xmlns:p14="http://schemas.microsoft.com/office/powerpoint/2010/main" val="3596050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FB4B-1CF0-4A95-9BA1-67DFC406FBF7}"/>
              </a:ext>
            </a:extLst>
          </p:cNvPr>
          <p:cNvSpPr>
            <a:spLocks noGrp="1"/>
          </p:cNvSpPr>
          <p:nvPr>
            <p:ph type="title"/>
          </p:nvPr>
        </p:nvSpPr>
        <p:spPr>
          <a:xfrm>
            <a:off x="609600" y="30292"/>
            <a:ext cx="10972800" cy="1143000"/>
          </a:xfrm>
        </p:spPr>
        <p:txBody>
          <a:bodyPr/>
          <a:lstStyle/>
          <a:p>
            <a:r>
              <a:rPr lang="en-GB" b="1" dirty="0">
                <a:latin typeface="Arial" panose="020B0604020202020204" pitchFamily="34" charset="0"/>
                <a:cs typeface="Arial" panose="020B0604020202020204" pitchFamily="34" charset="0"/>
              </a:rPr>
              <a:t>Index of Deprivation</a:t>
            </a:r>
          </a:p>
        </p:txBody>
      </p:sp>
      <p:sp>
        <p:nvSpPr>
          <p:cNvPr id="4" name="Date Placeholder 3">
            <a:extLst>
              <a:ext uri="{FF2B5EF4-FFF2-40B4-BE49-F238E27FC236}">
                <a16:creationId xmlns:a16="http://schemas.microsoft.com/office/drawing/2014/main" id="{A361D06C-D9D1-4939-A127-D90B3440BF8D}"/>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9FD71A1-7967-41E4-B99C-D3D410DAE469}"/>
              </a:ext>
            </a:extLst>
          </p:cNvPr>
          <p:cNvSpPr>
            <a:spLocks noGrp="1"/>
          </p:cNvSpPr>
          <p:nvPr>
            <p:ph type="sldNum" sz="quarter" idx="12"/>
          </p:nvPr>
        </p:nvSpPr>
        <p:spPr/>
        <p:txBody>
          <a:bodyPr/>
          <a:lstStyle/>
          <a:p>
            <a:pPr>
              <a:defRPr/>
            </a:pPr>
            <a:fld id="{B4C3F47E-DD02-FB45-82B3-7F77F7ED4894}" type="slidenum">
              <a:rPr lang="en-GB" altLang="en-US" smtClean="0"/>
              <a:pPr>
                <a:defRPr/>
              </a:pPr>
              <a:t>23</a:t>
            </a:fld>
            <a:endParaRPr lang="en-GB" altLang="en-US"/>
          </a:p>
        </p:txBody>
      </p:sp>
      <p:graphicFrame>
        <p:nvGraphicFramePr>
          <p:cNvPr id="7" name="Table 6">
            <a:extLst>
              <a:ext uri="{FF2B5EF4-FFF2-40B4-BE49-F238E27FC236}">
                <a16:creationId xmlns:a16="http://schemas.microsoft.com/office/drawing/2014/main" id="{91015004-1A28-5FE2-1150-ECA19912B128}"/>
              </a:ext>
            </a:extLst>
          </p:cNvPr>
          <p:cNvGraphicFramePr>
            <a:graphicFrameLocks noGrp="1"/>
          </p:cNvGraphicFramePr>
          <p:nvPr>
            <p:extLst>
              <p:ext uri="{D42A27DB-BD31-4B8C-83A1-F6EECF244321}">
                <p14:modId xmlns:p14="http://schemas.microsoft.com/office/powerpoint/2010/main" val="579361055"/>
              </p:ext>
            </p:extLst>
          </p:nvPr>
        </p:nvGraphicFramePr>
        <p:xfrm>
          <a:off x="2237945" y="1110776"/>
          <a:ext cx="7935785" cy="5577840"/>
        </p:xfrm>
        <a:graphic>
          <a:graphicData uri="http://schemas.openxmlformats.org/drawingml/2006/table">
            <a:tbl>
              <a:tblPr firstRow="1" bandRow="1">
                <a:tableStyleId>{5C22544A-7EE6-4342-B048-85BDC9FD1C3A}</a:tableStyleId>
              </a:tblPr>
              <a:tblGrid>
                <a:gridCol w="7935785">
                  <a:extLst>
                    <a:ext uri="{9D8B030D-6E8A-4147-A177-3AD203B41FA5}">
                      <a16:colId xmlns:a16="http://schemas.microsoft.com/office/drawing/2014/main" val="2209407962"/>
                    </a:ext>
                  </a:extLst>
                </a:gridCol>
              </a:tblGrid>
              <a:tr h="386254">
                <a:tc>
                  <a:txBody>
                    <a:bodyPr/>
                    <a:lstStyle/>
                    <a:p>
                      <a:r>
                        <a:rPr lang="en-GB" sz="2000" dirty="0"/>
                        <a:t>7 Domains of Deprivation</a:t>
                      </a:r>
                    </a:p>
                    <a:p>
                      <a:endParaRPr lang="en-GB" dirty="0"/>
                    </a:p>
                  </a:txBody>
                  <a:tcPr/>
                </a:tc>
                <a:extLst>
                  <a:ext uri="{0D108BD9-81ED-4DB2-BD59-A6C34878D82A}">
                    <a16:rowId xmlns:a16="http://schemas.microsoft.com/office/drawing/2014/main" val="2076615087"/>
                  </a:ext>
                </a:extLst>
              </a:tr>
              <a:tr h="370840">
                <a:tc>
                  <a:txBody>
                    <a:bodyPr/>
                    <a:lstStyle/>
                    <a:p>
                      <a:r>
                        <a:rPr lang="en-GB" sz="2000" b="1" dirty="0"/>
                        <a:t>Income </a:t>
                      </a:r>
                    </a:p>
                    <a:p>
                      <a:endParaRPr lang="en-GB" sz="2000" b="1" dirty="0"/>
                    </a:p>
                  </a:txBody>
                  <a:tcPr/>
                </a:tc>
                <a:extLst>
                  <a:ext uri="{0D108BD9-81ED-4DB2-BD59-A6C34878D82A}">
                    <a16:rowId xmlns:a16="http://schemas.microsoft.com/office/drawing/2014/main" val="1531067327"/>
                  </a:ext>
                </a:extLst>
              </a:tr>
              <a:tr h="370840">
                <a:tc>
                  <a:txBody>
                    <a:bodyPr/>
                    <a:lstStyle/>
                    <a:p>
                      <a:r>
                        <a:rPr lang="en-GB" sz="2000" b="1" dirty="0"/>
                        <a:t>Employment</a:t>
                      </a:r>
                    </a:p>
                    <a:p>
                      <a:endParaRPr lang="en-GB" sz="2000" b="1" dirty="0"/>
                    </a:p>
                  </a:txBody>
                  <a:tcPr/>
                </a:tc>
                <a:extLst>
                  <a:ext uri="{0D108BD9-81ED-4DB2-BD59-A6C34878D82A}">
                    <a16:rowId xmlns:a16="http://schemas.microsoft.com/office/drawing/2014/main" val="3586675770"/>
                  </a:ext>
                </a:extLst>
              </a:tr>
              <a:tr h="370840">
                <a:tc>
                  <a:txBody>
                    <a:bodyPr/>
                    <a:lstStyle/>
                    <a:p>
                      <a:r>
                        <a:rPr lang="en-GB" sz="2000" b="1" dirty="0"/>
                        <a:t>Health and Disability</a:t>
                      </a:r>
                    </a:p>
                    <a:p>
                      <a:endParaRPr lang="en-GB" sz="2000" b="1" dirty="0"/>
                    </a:p>
                  </a:txBody>
                  <a:tcPr/>
                </a:tc>
                <a:extLst>
                  <a:ext uri="{0D108BD9-81ED-4DB2-BD59-A6C34878D82A}">
                    <a16:rowId xmlns:a16="http://schemas.microsoft.com/office/drawing/2014/main" val="2599555699"/>
                  </a:ext>
                </a:extLst>
              </a:tr>
              <a:tr h="370840">
                <a:tc>
                  <a:txBody>
                    <a:bodyPr/>
                    <a:lstStyle/>
                    <a:p>
                      <a:r>
                        <a:rPr lang="en-GB" sz="2000" b="1" dirty="0"/>
                        <a:t>Education, Skills and Training </a:t>
                      </a:r>
                    </a:p>
                    <a:p>
                      <a:endParaRPr lang="en-GB" sz="2000" b="1" dirty="0"/>
                    </a:p>
                  </a:txBody>
                  <a:tcPr/>
                </a:tc>
                <a:extLst>
                  <a:ext uri="{0D108BD9-81ED-4DB2-BD59-A6C34878D82A}">
                    <a16:rowId xmlns:a16="http://schemas.microsoft.com/office/drawing/2014/main" val="4039841549"/>
                  </a:ext>
                </a:extLst>
              </a:tr>
              <a:tr h="370840">
                <a:tc>
                  <a:txBody>
                    <a:bodyPr/>
                    <a:lstStyle/>
                    <a:p>
                      <a:r>
                        <a:rPr lang="en-GB" sz="2000" b="1" dirty="0"/>
                        <a:t>Barriers to Housing and Services</a:t>
                      </a:r>
                    </a:p>
                    <a:p>
                      <a:endParaRPr lang="en-GB" sz="2000" b="1" dirty="0"/>
                    </a:p>
                  </a:txBody>
                  <a:tcPr/>
                </a:tc>
                <a:extLst>
                  <a:ext uri="{0D108BD9-81ED-4DB2-BD59-A6C34878D82A}">
                    <a16:rowId xmlns:a16="http://schemas.microsoft.com/office/drawing/2014/main" val="3607909558"/>
                  </a:ext>
                </a:extLst>
              </a:tr>
              <a:tr h="370840">
                <a:tc>
                  <a:txBody>
                    <a:bodyPr/>
                    <a:lstStyle/>
                    <a:p>
                      <a:r>
                        <a:rPr lang="en-GB" sz="2000" b="1" dirty="0"/>
                        <a:t>Crime and Community Safety</a:t>
                      </a:r>
                    </a:p>
                    <a:p>
                      <a:endParaRPr lang="en-GB" sz="2000" b="1" dirty="0"/>
                    </a:p>
                  </a:txBody>
                  <a:tcPr/>
                </a:tc>
                <a:extLst>
                  <a:ext uri="{0D108BD9-81ED-4DB2-BD59-A6C34878D82A}">
                    <a16:rowId xmlns:a16="http://schemas.microsoft.com/office/drawing/2014/main" val="2944010311"/>
                  </a:ext>
                </a:extLst>
              </a:tr>
              <a:tr h="370840">
                <a:tc>
                  <a:txBody>
                    <a:bodyPr/>
                    <a:lstStyle/>
                    <a:p>
                      <a:r>
                        <a:rPr lang="en-GB" sz="2000" b="1" dirty="0"/>
                        <a:t>Physical Environment</a:t>
                      </a:r>
                    </a:p>
                    <a:p>
                      <a:endParaRPr lang="en-GB" sz="2000" b="1" dirty="0"/>
                    </a:p>
                  </a:txBody>
                  <a:tcPr/>
                </a:tc>
                <a:extLst>
                  <a:ext uri="{0D108BD9-81ED-4DB2-BD59-A6C34878D82A}">
                    <a16:rowId xmlns:a16="http://schemas.microsoft.com/office/drawing/2014/main" val="3920785273"/>
                  </a:ext>
                </a:extLst>
              </a:tr>
            </a:tbl>
          </a:graphicData>
        </a:graphic>
      </p:graphicFrame>
    </p:spTree>
    <p:extLst>
      <p:ext uri="{BB962C8B-B14F-4D97-AF65-F5344CB8AC3E}">
        <p14:creationId xmlns:p14="http://schemas.microsoft.com/office/powerpoint/2010/main" val="1875833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FB4B-1CF0-4A95-9BA1-67DFC406FBF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Index of Deprivation</a:t>
            </a:r>
          </a:p>
        </p:txBody>
      </p:sp>
      <p:sp>
        <p:nvSpPr>
          <p:cNvPr id="3" name="Content Placeholder 2">
            <a:extLst>
              <a:ext uri="{FF2B5EF4-FFF2-40B4-BE49-F238E27FC236}">
                <a16:creationId xmlns:a16="http://schemas.microsoft.com/office/drawing/2014/main" id="{494C94B6-8E11-40A5-A3C3-33AB104ED6AC}"/>
              </a:ext>
            </a:extLst>
          </p:cNvPr>
          <p:cNvSpPr>
            <a:spLocks noGrp="1"/>
          </p:cNvSpPr>
          <p:nvPr>
            <p:ph idx="1"/>
          </p:nvPr>
        </p:nvSpPr>
        <p:spPr>
          <a:xfrm>
            <a:off x="747884" y="1421787"/>
            <a:ext cx="10972800" cy="3917032"/>
          </a:xfrm>
        </p:spPr>
        <p:txBody>
          <a:bodyPr/>
          <a:lstStyle/>
          <a:p>
            <a:r>
              <a:rPr lang="en-GB" sz="2800" dirty="0">
                <a:latin typeface="Arial" panose="020B0604020202020204" pitchFamily="34" charset="0"/>
                <a:cs typeface="Arial" panose="020B0604020202020204" pitchFamily="34" charset="0"/>
              </a:rPr>
              <a:t>Health is one of the domains in the Index of Multiple Deprivation. </a:t>
            </a:r>
          </a:p>
          <a:p>
            <a:r>
              <a:rPr lang="en-GB" sz="2800" dirty="0">
                <a:latin typeface="Arial" panose="020B0604020202020204" pitchFamily="34" charset="0"/>
                <a:cs typeface="Arial" panose="020B0604020202020204" pitchFamily="34" charset="0"/>
              </a:rPr>
              <a:t>Areas with higher deprivation scores typically have worse health outcomes and higher mortality rates.</a:t>
            </a:r>
          </a:p>
          <a:p>
            <a:endParaRPr lang="en-GB" sz="2800" dirty="0">
              <a:latin typeface="Arial" panose="020B0604020202020204" pitchFamily="34" charset="0"/>
              <a:cs typeface="Arial" panose="020B0604020202020204" pitchFamily="34" charset="0"/>
            </a:endParaRPr>
          </a:p>
          <a:p>
            <a:pPr marL="0" indent="0">
              <a:buNone/>
            </a:pPr>
            <a:r>
              <a:rPr lang="en-GB" sz="2800" b="1" dirty="0">
                <a:solidFill>
                  <a:srgbClr val="7030A0"/>
                </a:solidFill>
                <a:latin typeface="Arial" panose="020B0604020202020204" pitchFamily="34" charset="0"/>
                <a:cs typeface="Arial" panose="020B0604020202020204" pitchFamily="34" charset="0"/>
              </a:rPr>
              <a:t>How does deprivation affect public health in your community? What challenges might you face when working in deprived communities?</a:t>
            </a:r>
          </a:p>
        </p:txBody>
      </p:sp>
      <p:sp>
        <p:nvSpPr>
          <p:cNvPr id="4" name="Date Placeholder 3">
            <a:extLst>
              <a:ext uri="{FF2B5EF4-FFF2-40B4-BE49-F238E27FC236}">
                <a16:creationId xmlns:a16="http://schemas.microsoft.com/office/drawing/2014/main" id="{A361D06C-D9D1-4939-A127-D90B3440BF8D}"/>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9FD71A1-7967-41E4-B99C-D3D410DAE469}"/>
              </a:ext>
            </a:extLst>
          </p:cNvPr>
          <p:cNvSpPr>
            <a:spLocks noGrp="1"/>
          </p:cNvSpPr>
          <p:nvPr>
            <p:ph type="sldNum" sz="quarter" idx="12"/>
          </p:nvPr>
        </p:nvSpPr>
        <p:spPr/>
        <p:txBody>
          <a:bodyPr/>
          <a:lstStyle/>
          <a:p>
            <a:pPr>
              <a:defRPr/>
            </a:pPr>
            <a:fld id="{B4C3F47E-DD02-FB45-82B3-7F77F7ED4894}" type="slidenum">
              <a:rPr lang="en-GB" altLang="en-US" smtClean="0"/>
              <a:pPr>
                <a:defRPr/>
              </a:pPr>
              <a:t>24</a:t>
            </a:fld>
            <a:endParaRPr lang="en-GB" altLang="en-US"/>
          </a:p>
        </p:txBody>
      </p:sp>
    </p:spTree>
    <p:extLst>
      <p:ext uri="{BB962C8B-B14F-4D97-AF65-F5344CB8AC3E}">
        <p14:creationId xmlns:p14="http://schemas.microsoft.com/office/powerpoint/2010/main" val="145759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1C724-CBF4-7C9E-0FCB-A14F13A1B0E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Impact of Poverty on Health</a:t>
            </a:r>
          </a:p>
        </p:txBody>
      </p:sp>
      <p:sp>
        <p:nvSpPr>
          <p:cNvPr id="3" name="Content Placeholder 2">
            <a:extLst>
              <a:ext uri="{FF2B5EF4-FFF2-40B4-BE49-F238E27FC236}">
                <a16:creationId xmlns:a16="http://schemas.microsoft.com/office/drawing/2014/main" id="{C8B3F604-7117-2621-FE4F-537C8077D00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People in poverty have higher rates of chronic illnesses like heart disease, diabetes, and respiratory conditions.</a:t>
            </a:r>
          </a:p>
          <a:p>
            <a:r>
              <a:rPr lang="en-GB" sz="2400" dirty="0">
                <a:latin typeface="Arial" panose="020B0604020202020204" pitchFamily="34" charset="0"/>
                <a:cs typeface="Arial" panose="020B0604020202020204" pitchFamily="34" charset="0"/>
              </a:rPr>
              <a:t>Mental health conditions such as depression and anxiety are twice as common in low-income groups.</a:t>
            </a:r>
          </a:p>
          <a:p>
            <a:r>
              <a:rPr lang="en-GB" sz="2400" dirty="0">
                <a:latin typeface="Arial" panose="020B0604020202020204" pitchFamily="34" charset="0"/>
                <a:cs typeface="Arial" panose="020B0604020202020204" pitchFamily="34" charset="0"/>
              </a:rPr>
              <a:t>Barriers to healthcare include transport costs, long NHS wait times, and lack of access to digital health services.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2024; The Big Issue, 2024)</a:t>
            </a:r>
          </a:p>
          <a:p>
            <a:endParaRPr lang="en-GB" sz="2400" dirty="0"/>
          </a:p>
          <a:p>
            <a:pPr marL="0" indent="0">
              <a:buNone/>
            </a:pPr>
            <a:r>
              <a:rPr lang="en-GB" sz="2400" b="1" dirty="0">
                <a:solidFill>
                  <a:srgbClr val="7030A0"/>
                </a:solidFill>
                <a:latin typeface="Arial" panose="020B0604020202020204" pitchFamily="34" charset="0"/>
                <a:cs typeface="Arial" panose="020B0604020202020204" pitchFamily="34" charset="0"/>
              </a:rPr>
              <a:t>Identify one community health intervention that aims to reduce the impact of poverty on health. How effective is it?</a:t>
            </a:r>
          </a:p>
        </p:txBody>
      </p:sp>
      <p:sp>
        <p:nvSpPr>
          <p:cNvPr id="4" name="Date Placeholder 3">
            <a:extLst>
              <a:ext uri="{FF2B5EF4-FFF2-40B4-BE49-F238E27FC236}">
                <a16:creationId xmlns:a16="http://schemas.microsoft.com/office/drawing/2014/main" id="{3B063378-A621-FB08-3147-E876544EA8AF}"/>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5240B5AE-B14C-2033-63CB-627197F8BCAD}"/>
              </a:ext>
            </a:extLst>
          </p:cNvPr>
          <p:cNvSpPr>
            <a:spLocks noGrp="1"/>
          </p:cNvSpPr>
          <p:nvPr>
            <p:ph type="sldNum" sz="quarter" idx="12"/>
          </p:nvPr>
        </p:nvSpPr>
        <p:spPr/>
        <p:txBody>
          <a:bodyPr/>
          <a:lstStyle/>
          <a:p>
            <a:pPr>
              <a:defRPr/>
            </a:pPr>
            <a:fld id="{B4C3F47E-DD02-FB45-82B3-7F77F7ED4894}" type="slidenum">
              <a:rPr lang="en-GB" altLang="en-US" smtClean="0"/>
              <a:pPr>
                <a:defRPr/>
              </a:pPr>
              <a:t>25</a:t>
            </a:fld>
            <a:endParaRPr lang="en-GB" altLang="en-US"/>
          </a:p>
        </p:txBody>
      </p:sp>
    </p:spTree>
    <p:extLst>
      <p:ext uri="{BB962C8B-B14F-4D97-AF65-F5344CB8AC3E}">
        <p14:creationId xmlns:p14="http://schemas.microsoft.com/office/powerpoint/2010/main" val="1017730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59C-EAB9-4F26-AB26-3ACB09830D3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the UK- Videos</a:t>
            </a:r>
          </a:p>
        </p:txBody>
      </p:sp>
      <p:sp>
        <p:nvSpPr>
          <p:cNvPr id="3" name="Content Placeholder 2">
            <a:extLst>
              <a:ext uri="{FF2B5EF4-FFF2-40B4-BE49-F238E27FC236}">
                <a16:creationId xmlns:a16="http://schemas.microsoft.com/office/drawing/2014/main" id="{B6FFD880-498C-4637-8300-ABA774CDD8F6}"/>
              </a:ext>
            </a:extLst>
          </p:cNvPr>
          <p:cNvSpPr>
            <a:spLocks noGrp="1"/>
          </p:cNvSpPr>
          <p:nvPr>
            <p:ph idx="1"/>
          </p:nvPr>
        </p:nvSpPr>
        <p:spPr>
          <a:xfrm>
            <a:off x="334433" y="1299034"/>
            <a:ext cx="11658600" cy="3917032"/>
          </a:xfrm>
        </p:spPr>
        <p:txBody>
          <a:bodyPr/>
          <a:lstStyle/>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Poverty – Covid-19 </a:t>
            </a:r>
            <a:r>
              <a:rPr lang="en-GB" sz="2400" dirty="0">
                <a:latin typeface="Arial" panose="020B0604020202020204" pitchFamily="34" charset="0"/>
                <a:cs typeface="Arial" panose="020B0604020202020204" pitchFamily="34" charset="0"/>
                <a:hlinkClick r:id="rId2"/>
              </a:rPr>
              <a:t>https://www.youtube.com/watch?v=FwRcibp4sJ4</a:t>
            </a:r>
            <a:r>
              <a:rPr lang="en-GB" sz="2400" dirty="0">
                <a:latin typeface="Arial" panose="020B0604020202020204" pitchFamily="34" charset="0"/>
                <a:cs typeface="Arial" panose="020B0604020202020204" pitchFamily="34" charset="0"/>
              </a:rPr>
              <a:t> (5.30) </a:t>
            </a:r>
          </a:p>
          <a:p>
            <a:r>
              <a:rPr lang="en-GB" sz="2400" dirty="0">
                <a:latin typeface="Arial" panose="020B0604020202020204" pitchFamily="34" charset="0"/>
                <a:cs typeface="Arial" panose="020B0604020202020204" pitchFamily="34" charset="0"/>
              </a:rPr>
              <a:t>Covid-19 Hunger, Cold and Poverty in Lockdown </a:t>
            </a:r>
            <a:r>
              <a:rPr lang="en-GB" sz="2400" dirty="0">
                <a:latin typeface="Arial" panose="020B0604020202020204" pitchFamily="34" charset="0"/>
                <a:cs typeface="Arial" panose="020B0604020202020204" pitchFamily="34" charset="0"/>
                <a:hlinkClick r:id="rId3"/>
              </a:rPr>
              <a:t>https://www.youtube.com/watch?v=bNxlhxgolIY</a:t>
            </a:r>
            <a:r>
              <a:rPr lang="en-GB" sz="2400" dirty="0">
                <a:latin typeface="Arial" panose="020B0604020202020204" pitchFamily="34" charset="0"/>
                <a:cs typeface="Arial" panose="020B0604020202020204" pitchFamily="34" charset="0"/>
              </a:rPr>
              <a:t> (14.09)</a:t>
            </a:r>
          </a:p>
          <a:p>
            <a:r>
              <a:rPr lang="en-GB" sz="2400" dirty="0">
                <a:latin typeface="Arial" panose="020B0604020202020204" pitchFamily="34" charset="0"/>
                <a:cs typeface="Arial" panose="020B0604020202020204" pitchFamily="34" charset="0"/>
              </a:rPr>
              <a:t>Children in Poverty </a:t>
            </a:r>
            <a:r>
              <a:rPr lang="en-GB" sz="2400" dirty="0">
                <a:latin typeface="Arial" panose="020B0604020202020204" pitchFamily="34" charset="0"/>
                <a:cs typeface="Arial" panose="020B0604020202020204" pitchFamily="34" charset="0"/>
                <a:hlinkClick r:id="rId4"/>
              </a:rPr>
              <a:t>https://www.youtube.com/watch?v=oNaR5MhX7ng</a:t>
            </a:r>
            <a:r>
              <a:rPr lang="en-GB" sz="2400" dirty="0">
                <a:latin typeface="Arial" panose="020B0604020202020204" pitchFamily="34" charset="0"/>
                <a:cs typeface="Arial" panose="020B0604020202020204" pitchFamily="34" charset="0"/>
              </a:rPr>
              <a:t> (7.47) </a:t>
            </a:r>
          </a:p>
          <a:p>
            <a:r>
              <a:rPr lang="en-GB" sz="2400" dirty="0">
                <a:latin typeface="Arial" panose="020B0604020202020204" pitchFamily="34" charset="0"/>
                <a:cs typeface="Arial" panose="020B0604020202020204" pitchFamily="34" charset="0"/>
              </a:rPr>
              <a:t>Cost of Living, 2022- The Battle to Keep Homes Warm </a:t>
            </a:r>
            <a:r>
              <a:rPr lang="en-GB" sz="2400" dirty="0">
                <a:latin typeface="Arial" panose="020B0604020202020204" pitchFamily="34" charset="0"/>
                <a:cs typeface="Arial" panose="020B0604020202020204" pitchFamily="34" charset="0"/>
                <a:hlinkClick r:id="rId5"/>
              </a:rPr>
              <a:t>https://www.youtube.com/watch?v=uaibuZHMdFk</a:t>
            </a:r>
            <a:r>
              <a:rPr lang="en-GB" sz="2400" dirty="0">
                <a:latin typeface="Arial" panose="020B0604020202020204" pitchFamily="34" charset="0"/>
                <a:cs typeface="Arial" panose="020B0604020202020204" pitchFamily="34" charset="0"/>
              </a:rPr>
              <a:t> (2.50)</a:t>
            </a:r>
          </a:p>
          <a:p>
            <a:r>
              <a:rPr lang="en-GB" sz="2400" dirty="0">
                <a:latin typeface="Arial" panose="020B0604020202020204" pitchFamily="34" charset="0"/>
                <a:cs typeface="Arial" panose="020B0604020202020204" pitchFamily="34" charset="0"/>
              </a:rPr>
              <a:t>Food Banks 2022 </a:t>
            </a:r>
            <a:r>
              <a:rPr lang="en-GB" sz="2400" dirty="0">
                <a:latin typeface="Arial" panose="020B0604020202020204" pitchFamily="34" charset="0"/>
                <a:cs typeface="Arial" panose="020B0604020202020204" pitchFamily="34" charset="0"/>
                <a:hlinkClick r:id="rId6"/>
              </a:rPr>
              <a:t>https://www.youtube.com/watch?v=vnc_SAmonYo</a:t>
            </a:r>
            <a:r>
              <a:rPr lang="en-GB" sz="2400" dirty="0">
                <a:latin typeface="Arial" panose="020B0604020202020204" pitchFamily="34" charset="0"/>
                <a:cs typeface="Arial" panose="020B0604020202020204" pitchFamily="34" charset="0"/>
              </a:rPr>
              <a:t> (1.40)</a:t>
            </a:r>
          </a:p>
          <a:p>
            <a:r>
              <a:rPr lang="en-GB" sz="2400" dirty="0">
                <a:latin typeface="Arial" panose="020B0604020202020204" pitchFamily="34" charset="0"/>
                <a:cs typeface="Arial" panose="020B0604020202020204" pitchFamily="34" charset="0"/>
              </a:rPr>
              <a:t>Food </a:t>
            </a:r>
            <a:r>
              <a:rPr lang="en-GB" sz="2400">
                <a:latin typeface="Arial" panose="020B0604020202020204" pitchFamily="34" charset="0"/>
                <a:cs typeface="Arial" panose="020B0604020202020204" pitchFamily="34" charset="0"/>
              </a:rPr>
              <a:t>Banks </a:t>
            </a:r>
            <a:r>
              <a:rPr lang="en-GB" sz="2400">
                <a:latin typeface="Arial" panose="020B0604020202020204" pitchFamily="34" charset="0"/>
                <a:cs typeface="Arial" panose="020B0604020202020204" pitchFamily="34" charset="0"/>
                <a:hlinkClick r:id="rId7"/>
              </a:rPr>
              <a:t>https://www.youtube.com/watch?v=GaBgsCGETKE</a:t>
            </a:r>
            <a:r>
              <a:rPr lang="en-GB" sz="240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D94183-750D-42E6-9F8D-D41A1A51CA98}"/>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0FF5005F-6D92-47F2-9778-DC17005C3F6B}"/>
              </a:ext>
            </a:extLst>
          </p:cNvPr>
          <p:cNvSpPr>
            <a:spLocks noGrp="1"/>
          </p:cNvSpPr>
          <p:nvPr>
            <p:ph type="sldNum" sz="quarter" idx="12"/>
          </p:nvPr>
        </p:nvSpPr>
        <p:spPr/>
        <p:txBody>
          <a:bodyPr/>
          <a:lstStyle/>
          <a:p>
            <a:pPr>
              <a:defRPr/>
            </a:pPr>
            <a:fld id="{B4C3F47E-DD02-FB45-82B3-7F77F7ED4894}" type="slidenum">
              <a:rPr lang="en-GB" altLang="en-US" smtClean="0"/>
              <a:pPr>
                <a:defRPr/>
              </a:pPr>
              <a:t>26</a:t>
            </a:fld>
            <a:endParaRPr lang="en-GB" altLang="en-US"/>
          </a:p>
        </p:txBody>
      </p:sp>
    </p:spTree>
    <p:extLst>
      <p:ext uri="{BB962C8B-B14F-4D97-AF65-F5344CB8AC3E}">
        <p14:creationId xmlns:p14="http://schemas.microsoft.com/office/powerpoint/2010/main" val="2206842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4C43-2991-4D05-BADA-4F9AAA5597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Poverty</a:t>
            </a:r>
          </a:p>
        </p:txBody>
      </p:sp>
      <p:sp>
        <p:nvSpPr>
          <p:cNvPr id="3" name="Content Placeholder 2">
            <a:extLst>
              <a:ext uri="{FF2B5EF4-FFF2-40B4-BE49-F238E27FC236}">
                <a16:creationId xmlns:a16="http://schemas.microsoft.com/office/drawing/2014/main" id="{385A2573-B1A3-47A2-9124-A5926F119A25}"/>
              </a:ext>
            </a:extLst>
          </p:cNvPr>
          <p:cNvSpPr>
            <a:spLocks noGrp="1"/>
          </p:cNvSpPr>
          <p:nvPr>
            <p:ph idx="1"/>
          </p:nvPr>
        </p:nvSpPr>
        <p:spPr>
          <a:xfrm>
            <a:off x="609600" y="2195858"/>
            <a:ext cx="11384280" cy="3917032"/>
          </a:xfrm>
        </p:spPr>
        <p:txBody>
          <a:bodyPr/>
          <a:lstStyle/>
          <a:p>
            <a:r>
              <a:rPr lang="en-GB" sz="2000" dirty="0">
                <a:latin typeface="Arial" panose="020B0604020202020204" pitchFamily="34" charset="0"/>
                <a:cs typeface="Arial" panose="020B0604020202020204" pitchFamily="34" charset="0"/>
              </a:rPr>
              <a:t>Unemployment and low-paid jobs lacking prospects and security (or a lack of jobs)</a:t>
            </a:r>
          </a:p>
          <a:p>
            <a:r>
              <a:rPr lang="en-GB" sz="2000" dirty="0">
                <a:latin typeface="Arial" panose="020B0604020202020204" pitchFamily="34" charset="0"/>
                <a:cs typeface="Arial" panose="020B0604020202020204" pitchFamily="34" charset="0"/>
              </a:rPr>
              <a:t>Job insecurity, inflation, low wages vs. high living costs.</a:t>
            </a:r>
          </a:p>
          <a:p>
            <a:r>
              <a:rPr lang="en-GB" sz="2000" dirty="0">
                <a:latin typeface="Arial" panose="020B0604020202020204" pitchFamily="34" charset="0"/>
                <a:cs typeface="Arial" panose="020B0604020202020204" pitchFamily="34" charset="0"/>
              </a:rPr>
              <a:t>Low levels of skills or education- Education &amp; Skills Gap: Children from low-income backgrounds often receive lower-quality education, impacting their career prospects</a:t>
            </a:r>
          </a:p>
          <a:p>
            <a:r>
              <a:rPr lang="en-GB" sz="2000" dirty="0">
                <a:latin typeface="Arial" panose="020B0604020202020204" pitchFamily="34" charset="0"/>
                <a:cs typeface="Arial" panose="020B0604020202020204" pitchFamily="34" charset="0"/>
              </a:rPr>
              <a:t>An ineffective benefit system</a:t>
            </a:r>
          </a:p>
          <a:p>
            <a:r>
              <a:rPr lang="en-GB" sz="2000" dirty="0">
                <a:latin typeface="Arial" panose="020B0604020202020204" pitchFamily="34" charset="0"/>
                <a:cs typeface="Arial" panose="020B0604020202020204" pitchFamily="34" charset="0"/>
              </a:rPr>
              <a:t>High costs: the high cost of housing and essential goods and services</a:t>
            </a:r>
          </a:p>
          <a:p>
            <a:r>
              <a:rPr lang="en-GB" sz="2000" dirty="0">
                <a:latin typeface="Arial" panose="020B0604020202020204" pitchFamily="34" charset="0"/>
                <a:cs typeface="Arial" panose="020B0604020202020204" pitchFamily="34" charset="0"/>
              </a:rPr>
              <a:t>Social causes- Discrimination (because of class, gender ethnicity etc), family breakdown, weak relationships, abuse, trauma or chaotic lives.</a:t>
            </a:r>
          </a:p>
          <a:p>
            <a:pPr marL="0" indent="0">
              <a:buNone/>
            </a:pPr>
            <a:r>
              <a:rPr lang="en-GB" sz="2000" b="1" dirty="0">
                <a:solidFill>
                  <a:srgbClr val="7030A0"/>
                </a:solidFill>
                <a:latin typeface="Arial" panose="020B0604020202020204" pitchFamily="34" charset="0"/>
                <a:cs typeface="Arial" panose="020B0604020202020204" pitchFamily="34" charset="0"/>
              </a:rPr>
              <a:t>Which of these factors do you think is the most significant contributor to poverty in the UK today? Why?</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A42BC4D-D4BA-4394-91D7-BA83E224292F}"/>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23EB9FB-11C2-4B90-B2FB-B025A5D79EE9}"/>
              </a:ext>
            </a:extLst>
          </p:cNvPr>
          <p:cNvSpPr>
            <a:spLocks noGrp="1"/>
          </p:cNvSpPr>
          <p:nvPr>
            <p:ph type="sldNum" sz="quarter" idx="12"/>
          </p:nvPr>
        </p:nvSpPr>
        <p:spPr/>
        <p:txBody>
          <a:bodyPr/>
          <a:lstStyle/>
          <a:p>
            <a:pPr>
              <a:defRPr/>
            </a:pPr>
            <a:fld id="{B4C3F47E-DD02-FB45-82B3-7F77F7ED4894}" type="slidenum">
              <a:rPr lang="en-GB" altLang="en-US" smtClean="0"/>
              <a:pPr>
                <a:defRPr/>
              </a:pPr>
              <a:t>27</a:t>
            </a:fld>
            <a:endParaRPr lang="en-GB" altLang="en-US"/>
          </a:p>
        </p:txBody>
      </p:sp>
      <p:sp>
        <p:nvSpPr>
          <p:cNvPr id="6" name="TextBox 5">
            <a:extLst>
              <a:ext uri="{FF2B5EF4-FFF2-40B4-BE49-F238E27FC236}">
                <a16:creationId xmlns:a16="http://schemas.microsoft.com/office/drawing/2014/main" id="{7B58F425-98C7-4F54-B5EF-478F245076E9}"/>
              </a:ext>
            </a:extLst>
          </p:cNvPr>
          <p:cNvSpPr txBox="1"/>
          <p:nvPr/>
        </p:nvSpPr>
        <p:spPr>
          <a:xfrm>
            <a:off x="982133" y="1492712"/>
            <a:ext cx="97334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What could cause poverty? What do you think?</a:t>
            </a:r>
          </a:p>
        </p:txBody>
      </p:sp>
      <p:sp>
        <p:nvSpPr>
          <p:cNvPr id="8" name="TextBox 7">
            <a:extLst>
              <a:ext uri="{FF2B5EF4-FFF2-40B4-BE49-F238E27FC236}">
                <a16:creationId xmlns:a16="http://schemas.microsoft.com/office/drawing/2014/main" id="{8B0F4A44-C015-4322-A146-02FA12CB6CB3}"/>
              </a:ext>
            </a:extLst>
          </p:cNvPr>
          <p:cNvSpPr txBox="1"/>
          <p:nvPr/>
        </p:nvSpPr>
        <p:spPr>
          <a:xfrm>
            <a:off x="5989320" y="4717588"/>
            <a:ext cx="492251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(CPAG, 2024; Full Fact, 2024; JRF, 2020; ONS, 2024; Scope. 2024)</a:t>
            </a:r>
          </a:p>
        </p:txBody>
      </p:sp>
    </p:spTree>
    <p:extLst>
      <p:ext uri="{BB962C8B-B14F-4D97-AF65-F5344CB8AC3E}">
        <p14:creationId xmlns:p14="http://schemas.microsoft.com/office/powerpoint/2010/main" val="141574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EDB6-45B9-4F1C-8715-C4DCEA07443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Consequences of Poverty UK</a:t>
            </a:r>
          </a:p>
        </p:txBody>
      </p:sp>
      <p:sp>
        <p:nvSpPr>
          <p:cNvPr id="3" name="Content Placeholder 2">
            <a:extLst>
              <a:ext uri="{FF2B5EF4-FFF2-40B4-BE49-F238E27FC236}">
                <a16:creationId xmlns:a16="http://schemas.microsoft.com/office/drawing/2014/main" id="{0BFABAAF-7005-45C3-B0DE-E5FD7DFA3CEA}"/>
              </a:ext>
            </a:extLst>
          </p:cNvPr>
          <p:cNvSpPr>
            <a:spLocks noGrp="1"/>
          </p:cNvSpPr>
          <p:nvPr>
            <p:ph idx="1"/>
          </p:nvPr>
        </p:nvSpPr>
        <p:spPr>
          <a:xfrm>
            <a:off x="228599" y="1114426"/>
            <a:ext cx="12030075" cy="3917032"/>
          </a:xfrm>
        </p:spPr>
        <p:txBody>
          <a:bodyPr/>
          <a:lstStyle/>
          <a:p>
            <a:pPr marL="0" indent="0">
              <a:buNone/>
            </a:pPr>
            <a:r>
              <a:rPr lang="en-GB" dirty="0">
                <a:latin typeface="Arial" panose="020B0604020202020204" pitchFamily="34" charset="0"/>
                <a:cs typeface="Arial" panose="020B0604020202020204" pitchFamily="34" charset="0"/>
              </a:rPr>
              <a:t>What may they be?</a:t>
            </a:r>
          </a:p>
          <a:p>
            <a:r>
              <a:rPr lang="en-GB" sz="2000" dirty="0">
                <a:latin typeface="Arial" panose="020B0604020202020204" pitchFamily="34" charset="0"/>
                <a:cs typeface="Arial" panose="020B0604020202020204" pitchFamily="34" charset="0"/>
              </a:rPr>
              <a:t>Health problems</a:t>
            </a:r>
          </a:p>
          <a:p>
            <a:r>
              <a:rPr lang="en-GB" sz="2000" dirty="0">
                <a:latin typeface="Arial" panose="020B0604020202020204" pitchFamily="34" charset="0"/>
                <a:cs typeface="Arial" panose="020B0604020202020204" pitchFamily="34" charset="0"/>
              </a:rPr>
              <a:t>housing problems</a:t>
            </a:r>
          </a:p>
          <a:p>
            <a:r>
              <a:rPr lang="en-GB" sz="2000" dirty="0">
                <a:latin typeface="Arial" panose="020B0604020202020204" pitchFamily="34" charset="0"/>
                <a:cs typeface="Arial" panose="020B0604020202020204" pitchFamily="34" charset="0"/>
              </a:rPr>
              <a:t>being a victim or perpetrator of crime</a:t>
            </a:r>
          </a:p>
          <a:p>
            <a:r>
              <a:rPr lang="en-GB" sz="2000" dirty="0">
                <a:latin typeface="Arial" panose="020B0604020202020204" pitchFamily="34" charset="0"/>
                <a:cs typeface="Arial" panose="020B0604020202020204" pitchFamily="34" charset="0"/>
              </a:rPr>
              <a:t>drug or alcohol problems</a:t>
            </a:r>
          </a:p>
          <a:p>
            <a:r>
              <a:rPr lang="en-GB" sz="2000" dirty="0">
                <a:latin typeface="Arial" panose="020B0604020202020204" pitchFamily="34" charset="0"/>
                <a:cs typeface="Arial" panose="020B0604020202020204" pitchFamily="34" charset="0"/>
              </a:rPr>
              <a:t>lower educational achievement</a:t>
            </a:r>
          </a:p>
          <a:p>
            <a:r>
              <a:rPr lang="en-GB" sz="2000" dirty="0">
                <a:latin typeface="Arial" panose="020B0604020202020204" pitchFamily="34" charset="0"/>
                <a:cs typeface="Arial" panose="020B0604020202020204" pitchFamily="34" charset="0"/>
              </a:rPr>
              <a:t>poverty itself – poverty in childhood increases the risk of unemployment and low pay in adulthood, and lower savings in later life</a:t>
            </a:r>
          </a:p>
          <a:p>
            <a:r>
              <a:rPr lang="en-GB" sz="2000" dirty="0">
                <a:latin typeface="Arial" panose="020B0604020202020204" pitchFamily="34" charset="0"/>
                <a:cs typeface="Arial" panose="020B0604020202020204" pitchFamily="34" charset="0"/>
              </a:rPr>
              <a:t>homelessness</a:t>
            </a:r>
          </a:p>
          <a:p>
            <a:r>
              <a:rPr lang="en-GB" sz="2000" dirty="0">
                <a:latin typeface="Arial" panose="020B0604020202020204" pitchFamily="34" charset="0"/>
                <a:cs typeface="Arial" panose="020B0604020202020204" pitchFamily="34" charset="0"/>
              </a:rPr>
              <a:t>teenage parenthood</a:t>
            </a:r>
          </a:p>
          <a:p>
            <a:r>
              <a:rPr lang="en-GB" sz="2000" dirty="0">
                <a:latin typeface="Arial" panose="020B0604020202020204" pitchFamily="34" charset="0"/>
                <a:cs typeface="Arial" panose="020B0604020202020204" pitchFamily="34" charset="0"/>
              </a:rPr>
              <a:t>relationship and family problems</a:t>
            </a:r>
          </a:p>
          <a:p>
            <a:r>
              <a:rPr lang="en-GB" sz="2000" dirty="0">
                <a:latin typeface="Arial" panose="020B0604020202020204" pitchFamily="34" charset="0"/>
                <a:cs typeface="Arial" panose="020B0604020202020204" pitchFamily="34" charset="0"/>
              </a:rPr>
              <a:t>biological effects – poverty early in a child’s life can have a harmful effect on their brain development</a:t>
            </a:r>
          </a:p>
        </p:txBody>
      </p:sp>
      <p:sp>
        <p:nvSpPr>
          <p:cNvPr id="4" name="Date Placeholder 3">
            <a:extLst>
              <a:ext uri="{FF2B5EF4-FFF2-40B4-BE49-F238E27FC236}">
                <a16:creationId xmlns:a16="http://schemas.microsoft.com/office/drawing/2014/main" id="{1489104E-AED6-4726-B926-16AE3046FB70}"/>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0A133EB7-E28D-44C6-A724-A84E31B9AA9E}"/>
              </a:ext>
            </a:extLst>
          </p:cNvPr>
          <p:cNvSpPr>
            <a:spLocks noGrp="1"/>
          </p:cNvSpPr>
          <p:nvPr>
            <p:ph type="sldNum" sz="quarter" idx="12"/>
          </p:nvPr>
        </p:nvSpPr>
        <p:spPr/>
        <p:txBody>
          <a:bodyPr/>
          <a:lstStyle/>
          <a:p>
            <a:pPr>
              <a:defRPr/>
            </a:pPr>
            <a:fld id="{B4C3F47E-DD02-FB45-82B3-7F77F7ED4894}" type="slidenum">
              <a:rPr lang="en-GB" altLang="en-US" smtClean="0"/>
              <a:pPr>
                <a:defRPr/>
              </a:pPr>
              <a:t>28</a:t>
            </a:fld>
            <a:endParaRPr lang="en-GB" altLang="en-US"/>
          </a:p>
        </p:txBody>
      </p:sp>
      <p:sp>
        <p:nvSpPr>
          <p:cNvPr id="7" name="TextBox 6">
            <a:extLst>
              <a:ext uri="{FF2B5EF4-FFF2-40B4-BE49-F238E27FC236}">
                <a16:creationId xmlns:a16="http://schemas.microsoft.com/office/drawing/2014/main" id="{F77C720B-3C38-48F3-BA32-FAD20AC45426}"/>
              </a:ext>
            </a:extLst>
          </p:cNvPr>
          <p:cNvSpPr txBox="1"/>
          <p:nvPr/>
        </p:nvSpPr>
        <p:spPr>
          <a:xfrm>
            <a:off x="10865644" y="5871245"/>
            <a:ext cx="1326356" cy="369332"/>
          </a:xfrm>
          <a:prstGeom prst="rect">
            <a:avLst/>
          </a:prstGeom>
          <a:noFill/>
        </p:spPr>
        <p:txBody>
          <a:bodyPr wrap="square">
            <a:spAutoFit/>
          </a:bodyPr>
          <a:lstStyle/>
          <a:p>
            <a:r>
              <a:rPr lang="en-GB" dirty="0"/>
              <a:t>(JRF, 2020)</a:t>
            </a:r>
          </a:p>
        </p:txBody>
      </p:sp>
    </p:spTree>
    <p:extLst>
      <p:ext uri="{BB962C8B-B14F-4D97-AF65-F5344CB8AC3E}">
        <p14:creationId xmlns:p14="http://schemas.microsoft.com/office/powerpoint/2010/main" val="1843307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F059-CF38-7773-5A2F-DFAFF3B9F4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and Consequences of Poverty</a:t>
            </a:r>
          </a:p>
        </p:txBody>
      </p:sp>
      <p:sp>
        <p:nvSpPr>
          <p:cNvPr id="3" name="Content Placeholder 2">
            <a:extLst>
              <a:ext uri="{FF2B5EF4-FFF2-40B4-BE49-F238E27FC236}">
                <a16:creationId xmlns:a16="http://schemas.microsoft.com/office/drawing/2014/main" id="{7BB9F8F2-5B0E-96C0-677A-7BBDCD6961E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Health problems and limited access to healthcare are both causes and consequences of poverty, creating a cycle that is difficult to break.</a:t>
            </a:r>
          </a:p>
          <a:p>
            <a:pPr marL="0" indent="0">
              <a:buNone/>
            </a:pPr>
            <a:r>
              <a:rPr lang="en-GB" b="1" dirty="0">
                <a:solidFill>
                  <a:srgbClr val="7030A0"/>
                </a:solidFill>
                <a:latin typeface="Arial" panose="020B0604020202020204" pitchFamily="34" charset="0"/>
                <a:cs typeface="Arial" panose="020B0604020202020204" pitchFamily="34" charset="0"/>
              </a:rPr>
              <a:t>In groups, discuss how health inequalities can perpetuate the cycle of poverty. </a:t>
            </a:r>
          </a:p>
          <a:p>
            <a:pPr marL="0" indent="0">
              <a:buNone/>
            </a:pPr>
            <a:r>
              <a:rPr lang="en-GB" b="1" dirty="0">
                <a:solidFill>
                  <a:srgbClr val="7030A0"/>
                </a:solidFill>
                <a:latin typeface="Arial" panose="020B0604020202020204" pitchFamily="34" charset="0"/>
                <a:cs typeface="Arial" panose="020B0604020202020204" pitchFamily="34" charset="0"/>
              </a:rPr>
              <a:t>How might health and social care professionals intervene to break this cycle?</a:t>
            </a:r>
          </a:p>
        </p:txBody>
      </p:sp>
      <p:sp>
        <p:nvSpPr>
          <p:cNvPr id="4" name="Date Placeholder 3">
            <a:extLst>
              <a:ext uri="{FF2B5EF4-FFF2-40B4-BE49-F238E27FC236}">
                <a16:creationId xmlns:a16="http://schemas.microsoft.com/office/drawing/2014/main" id="{A4EA3E2E-BDA2-A8C6-99B5-8E97116B732B}"/>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16F352B0-D802-47A3-271E-4285BBFCF1D2}"/>
              </a:ext>
            </a:extLst>
          </p:cNvPr>
          <p:cNvSpPr>
            <a:spLocks noGrp="1"/>
          </p:cNvSpPr>
          <p:nvPr>
            <p:ph type="sldNum" sz="quarter" idx="12"/>
          </p:nvPr>
        </p:nvSpPr>
        <p:spPr/>
        <p:txBody>
          <a:bodyPr/>
          <a:lstStyle/>
          <a:p>
            <a:pPr>
              <a:defRPr/>
            </a:pPr>
            <a:fld id="{B4C3F47E-DD02-FB45-82B3-7F77F7ED4894}" type="slidenum">
              <a:rPr lang="en-GB" altLang="en-US" smtClean="0"/>
              <a:pPr>
                <a:defRPr/>
              </a:pPr>
              <a:t>29</a:t>
            </a:fld>
            <a:endParaRPr lang="en-GB" altLang="en-US"/>
          </a:p>
        </p:txBody>
      </p:sp>
    </p:spTree>
    <p:extLst>
      <p:ext uri="{BB962C8B-B14F-4D97-AF65-F5344CB8AC3E}">
        <p14:creationId xmlns:p14="http://schemas.microsoft.com/office/powerpoint/2010/main" val="2263692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46D0-D53B-4FA5-ACFE-BDA82AB5671D}"/>
              </a:ext>
            </a:extLst>
          </p:cNvPr>
          <p:cNvSpPr>
            <a:spLocks noGrp="1"/>
          </p:cNvSpPr>
          <p:nvPr>
            <p:ph type="title"/>
          </p:nvPr>
        </p:nvSpPr>
        <p:spPr>
          <a:xfrm>
            <a:off x="609600" y="18203"/>
            <a:ext cx="10972800" cy="1143000"/>
          </a:xfrm>
        </p:spPr>
        <p:txBody>
          <a:bodyPr/>
          <a:lstStyle/>
          <a:p>
            <a:r>
              <a:rPr lang="en-GB" b="1" dirty="0">
                <a:latin typeface="Arial" panose="020B0604020202020204" pitchFamily="34" charset="0"/>
                <a:cs typeface="Arial" panose="020B0604020202020204" pitchFamily="34" charset="0"/>
              </a:rPr>
              <a:t>Who is Most Affected by Poverty?</a:t>
            </a:r>
          </a:p>
        </p:txBody>
      </p:sp>
      <p:sp>
        <p:nvSpPr>
          <p:cNvPr id="3" name="Content Placeholder 2">
            <a:extLst>
              <a:ext uri="{FF2B5EF4-FFF2-40B4-BE49-F238E27FC236}">
                <a16:creationId xmlns:a16="http://schemas.microsoft.com/office/drawing/2014/main" id="{3354E9AC-2770-4696-8C22-FD62D78FAB1C}"/>
              </a:ext>
            </a:extLst>
          </p:cNvPr>
          <p:cNvSpPr>
            <a:spLocks noGrp="1"/>
          </p:cNvSpPr>
          <p:nvPr>
            <p:ph idx="1"/>
          </p:nvPr>
        </p:nvSpPr>
        <p:spPr>
          <a:xfrm>
            <a:off x="411480" y="1150176"/>
            <a:ext cx="11529060" cy="3917032"/>
          </a:xfrm>
        </p:spPr>
        <p:txBody>
          <a:bodyPr/>
          <a:lstStyle/>
          <a:p>
            <a:pPr marL="0" indent="0">
              <a:buNone/>
            </a:pPr>
            <a:r>
              <a:rPr lang="en-GB" sz="2000" dirty="0">
                <a:latin typeface="Arial" panose="020B0604020202020204" pitchFamily="34" charset="0"/>
                <a:cs typeface="Arial" panose="020B0604020202020204" pitchFamily="34" charset="0"/>
              </a:rPr>
              <a:t>Vulnerable groups such as those below often face compounded disadvantages, including both poverty and barriers to accessing healthcare.</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Children-</a:t>
            </a:r>
            <a:r>
              <a:rPr lang="en-GB" sz="2000" dirty="0">
                <a:latin typeface="Arial" panose="020B0604020202020204" pitchFamily="34" charset="0"/>
                <a:cs typeface="Arial" panose="020B0604020202020204" pitchFamily="34" charset="0"/>
              </a:rPr>
              <a:t> 4.3 million live in poverty, affecting education and long-term opportunities</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The Elderly- </a:t>
            </a:r>
            <a:r>
              <a:rPr lang="en-GB" sz="2000" dirty="0">
                <a:latin typeface="Arial" panose="020B0604020202020204" pitchFamily="34" charset="0"/>
                <a:cs typeface="Arial" panose="020B0604020202020204" pitchFamily="34" charset="0"/>
              </a:rPr>
              <a:t>1.7 million pensioners live in poverty, with many facing fuel poverty, social isolation, and limited access to healthcare  </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Ethnic Minorities- </a:t>
            </a:r>
            <a:r>
              <a:rPr lang="en-GB" sz="2000" dirty="0">
                <a:latin typeface="Arial" panose="020B0604020202020204" pitchFamily="34" charset="0"/>
                <a:cs typeface="Arial" panose="020B0604020202020204" pitchFamily="34" charset="0"/>
              </a:rPr>
              <a:t>More likely to experience discrimination in housing, employment, and access to healthcare.</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People with Disabilities- </a:t>
            </a:r>
            <a:r>
              <a:rPr lang="en-GB" sz="2000" dirty="0">
                <a:latin typeface="Arial" panose="020B0604020202020204" pitchFamily="34" charset="0"/>
                <a:cs typeface="Arial" panose="020B0604020202020204" pitchFamily="34" charset="0"/>
              </a:rPr>
              <a:t>50% more likely to live in poverty due to additional costs and employment barriers (Scope, 2024).</a:t>
            </a:r>
          </a:p>
          <a:p>
            <a:pPr lvl="1">
              <a:buFont typeface="Arial" panose="020B0604020202020204" pitchFamily="34" charset="0"/>
              <a:buChar char="•"/>
            </a:pPr>
            <a:r>
              <a:rPr lang="en-GB" sz="2000" b="1" dirty="0"/>
              <a:t>Single-Parent Families- </a:t>
            </a:r>
            <a:r>
              <a:rPr lang="en-GB" sz="2000" dirty="0">
                <a:latin typeface="Arial" panose="020B0604020202020204" pitchFamily="34" charset="0"/>
                <a:cs typeface="Arial" panose="020B0604020202020204" pitchFamily="34" charset="0"/>
              </a:rPr>
              <a:t>Face higher childcare costs and wage disparities, increasing financial insecurity </a:t>
            </a:r>
          </a:p>
          <a:p>
            <a:pPr marL="457200" lvl="1" indent="0">
              <a:buNone/>
            </a:pPr>
            <a:r>
              <a:rPr lang="en-GB" sz="2200" b="1" dirty="0">
                <a:solidFill>
                  <a:srgbClr val="7030A0"/>
                </a:solidFill>
                <a:latin typeface="Arial" panose="020B0604020202020204" pitchFamily="34" charset="0"/>
                <a:cs typeface="Arial" panose="020B0604020202020204" pitchFamily="34" charset="0"/>
              </a:rPr>
              <a:t>In groups, research and present a UK initiative that supports one of these vulnerable groups. How effective is it?</a:t>
            </a:r>
          </a:p>
        </p:txBody>
      </p:sp>
      <p:sp>
        <p:nvSpPr>
          <p:cNvPr id="4" name="Date Placeholder 3">
            <a:extLst>
              <a:ext uri="{FF2B5EF4-FFF2-40B4-BE49-F238E27FC236}">
                <a16:creationId xmlns:a16="http://schemas.microsoft.com/office/drawing/2014/main" id="{C61DAD7D-91FA-4248-B081-257A59B15081}"/>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34109AF4-81D0-4290-B7D9-59A086FF344A}"/>
              </a:ext>
            </a:extLst>
          </p:cNvPr>
          <p:cNvSpPr>
            <a:spLocks noGrp="1"/>
          </p:cNvSpPr>
          <p:nvPr>
            <p:ph type="sldNum" sz="quarter" idx="12"/>
          </p:nvPr>
        </p:nvSpPr>
        <p:spPr/>
        <p:txBody>
          <a:bodyPr/>
          <a:lstStyle/>
          <a:p>
            <a:pPr>
              <a:defRPr/>
            </a:pPr>
            <a:fld id="{B4C3F47E-DD02-FB45-82B3-7F77F7ED4894}" type="slidenum">
              <a:rPr lang="en-GB" altLang="en-US" smtClean="0"/>
              <a:pPr>
                <a:defRPr/>
              </a:pPr>
              <a:t>30</a:t>
            </a:fld>
            <a:endParaRPr lang="en-GB" altLang="en-US"/>
          </a:p>
        </p:txBody>
      </p:sp>
      <p:sp>
        <p:nvSpPr>
          <p:cNvPr id="9" name="TextBox 8">
            <a:extLst>
              <a:ext uri="{FF2B5EF4-FFF2-40B4-BE49-F238E27FC236}">
                <a16:creationId xmlns:a16="http://schemas.microsoft.com/office/drawing/2014/main" id="{5AAE7544-8975-42E4-8D18-7F301851BB52}"/>
              </a:ext>
            </a:extLst>
          </p:cNvPr>
          <p:cNvSpPr txBox="1"/>
          <p:nvPr/>
        </p:nvSpPr>
        <p:spPr>
          <a:xfrm>
            <a:off x="2332140" y="4543380"/>
            <a:ext cx="557029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(Age UK, 2024; CPAG, 2024; ONS, 2024; Scope, 2024; The Big Issue, 2024)</a:t>
            </a:r>
          </a:p>
        </p:txBody>
      </p:sp>
    </p:spTree>
    <p:extLst>
      <p:ext uri="{BB962C8B-B14F-4D97-AF65-F5344CB8AC3E}">
        <p14:creationId xmlns:p14="http://schemas.microsoft.com/office/powerpoint/2010/main" val="202731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E66D-551E-4C5A-9CA4-83CF8FDE537E}"/>
              </a:ext>
            </a:extLst>
          </p:cNvPr>
          <p:cNvSpPr>
            <a:spLocks noGrp="1"/>
          </p:cNvSpPr>
          <p:nvPr>
            <p:ph type="title"/>
          </p:nvPr>
        </p:nvSpPr>
        <p:spPr>
          <a:xfrm>
            <a:off x="609600" y="48098"/>
            <a:ext cx="10972800" cy="1143000"/>
          </a:xfrm>
        </p:spPr>
        <p:txBody>
          <a:bodyPr/>
          <a:lstStyle/>
          <a:p>
            <a:r>
              <a:rPr lang="en-GB" b="1" dirty="0">
                <a:latin typeface="Arial" panose="020B0604020202020204" pitchFamily="34" charset="0"/>
                <a:cs typeface="Arial" panose="020B0604020202020204" pitchFamily="34" charset="0"/>
              </a:rPr>
              <a:t>Poverty and Debt</a:t>
            </a:r>
          </a:p>
        </p:txBody>
      </p:sp>
      <p:sp>
        <p:nvSpPr>
          <p:cNvPr id="3" name="Content Placeholder 2">
            <a:extLst>
              <a:ext uri="{FF2B5EF4-FFF2-40B4-BE49-F238E27FC236}">
                <a16:creationId xmlns:a16="http://schemas.microsoft.com/office/drawing/2014/main" id="{A3833243-7095-4FC8-BF37-7FF6FE311CE0}"/>
              </a:ext>
            </a:extLst>
          </p:cNvPr>
          <p:cNvSpPr>
            <a:spLocks noGrp="1"/>
          </p:cNvSpPr>
          <p:nvPr>
            <p:ph idx="1"/>
          </p:nvPr>
        </p:nvSpPr>
        <p:spPr>
          <a:xfrm>
            <a:off x="535459" y="1163595"/>
            <a:ext cx="10972800" cy="3917032"/>
          </a:xfrm>
        </p:spPr>
        <p:txBody>
          <a:bodyPr/>
          <a:lstStyle/>
          <a:p>
            <a:r>
              <a:rPr lang="en-GB" sz="2000" dirty="0">
                <a:latin typeface="Arial" panose="020B0604020202020204" pitchFamily="34" charset="0"/>
                <a:cs typeface="Arial" panose="020B0604020202020204" pitchFamily="34" charset="0"/>
              </a:rPr>
              <a:t>In 2024, almost seven million people were stuck in problem debt handing out more than a quarter of their income to pay off debt. </a:t>
            </a:r>
          </a:p>
          <a:p>
            <a:r>
              <a:rPr lang="en-GB" sz="2000" dirty="0">
                <a:latin typeface="Arial" panose="020B0604020202020204" pitchFamily="34" charset="0"/>
                <a:cs typeface="Arial" panose="020B0604020202020204" pitchFamily="34" charset="0"/>
              </a:rPr>
              <a:t>The UK’s poorest households accounted for nearly half of those hit by debt and were paying out three times more than indebted households with the highest incomes.</a:t>
            </a:r>
          </a:p>
          <a:p>
            <a:r>
              <a:rPr lang="en-GB" sz="2000" dirty="0">
                <a:latin typeface="Arial" panose="020B0604020202020204" pitchFamily="34" charset="0"/>
                <a:cs typeface="Arial" panose="020B0604020202020204" pitchFamily="34" charset="0"/>
              </a:rPr>
              <a:t>It was down to low pay, cuts to the welfare system and insecure work, with debt campaigners accusing lenders of exploiting the desperation of people in poverty by charging extremely high interest rates.</a:t>
            </a:r>
          </a:p>
          <a:p>
            <a:r>
              <a:rPr lang="en-GB" sz="2000" dirty="0">
                <a:latin typeface="Arial" panose="020B0604020202020204" pitchFamily="34" charset="0"/>
                <a:cs typeface="Arial" panose="020B0604020202020204" pitchFamily="34" charset="0"/>
              </a:rPr>
              <a:t>Rising Household Debt: Due to inflation and stagnant wages, more families rely on credit cards and personal loans to cover essential expenses like rent, utilities, and food.</a:t>
            </a:r>
          </a:p>
          <a:p>
            <a:r>
              <a:rPr lang="en-GB" sz="2000" dirty="0">
                <a:latin typeface="Arial" panose="020B0604020202020204" pitchFamily="34" charset="0"/>
                <a:cs typeface="Arial" panose="020B0604020202020204" pitchFamily="34" charset="0"/>
              </a:rPr>
              <a:t>Loan Sharks &amp; Exploitative Lending: The poorest communities are more vulnerable to illegal lending practices and predatory lenders, increasing the cycle of debt.</a:t>
            </a:r>
          </a:p>
          <a:p>
            <a:r>
              <a:rPr lang="en-GB" sz="2000" dirty="0">
                <a:latin typeface="Arial" panose="020B0604020202020204" pitchFamily="34" charset="0"/>
                <a:cs typeface="Arial" panose="020B0604020202020204" pitchFamily="34" charset="0"/>
              </a:rPr>
              <a:t>UK Government Responses: Emergency cost-of-living payments, energy bill support, and debt relief programs aim to help—but are they enough?</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D2352E8-8446-4982-B1DB-195CCF8178B9}"/>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F878E785-D509-4471-9453-01F81E486DF3}"/>
              </a:ext>
            </a:extLst>
          </p:cNvPr>
          <p:cNvSpPr>
            <a:spLocks noGrp="1"/>
          </p:cNvSpPr>
          <p:nvPr>
            <p:ph type="sldNum" sz="quarter" idx="12"/>
          </p:nvPr>
        </p:nvSpPr>
        <p:spPr/>
        <p:txBody>
          <a:bodyPr/>
          <a:lstStyle/>
          <a:p>
            <a:pPr>
              <a:defRPr/>
            </a:pPr>
            <a:fld id="{B4C3F47E-DD02-FB45-82B3-7F77F7ED4894}" type="slidenum">
              <a:rPr lang="en-GB" altLang="en-US" smtClean="0"/>
              <a:pPr>
                <a:defRPr/>
              </a:pPr>
              <a:t>31</a:t>
            </a:fld>
            <a:endParaRPr lang="en-GB" altLang="en-US"/>
          </a:p>
        </p:txBody>
      </p:sp>
      <p:sp>
        <p:nvSpPr>
          <p:cNvPr id="7" name="TextBox 6">
            <a:extLst>
              <a:ext uri="{FF2B5EF4-FFF2-40B4-BE49-F238E27FC236}">
                <a16:creationId xmlns:a16="http://schemas.microsoft.com/office/drawing/2014/main" id="{FE6CEC4E-46D1-4CE3-9519-3303FB3D6E30}"/>
              </a:ext>
            </a:extLst>
          </p:cNvPr>
          <p:cNvSpPr txBox="1"/>
          <p:nvPr/>
        </p:nvSpPr>
        <p:spPr>
          <a:xfrm>
            <a:off x="9064138" y="5387129"/>
            <a:ext cx="30891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(FCA, 2024; Step Change, 2024)</a:t>
            </a:r>
          </a:p>
        </p:txBody>
      </p:sp>
    </p:spTree>
    <p:extLst>
      <p:ext uri="{BB962C8B-B14F-4D97-AF65-F5344CB8AC3E}">
        <p14:creationId xmlns:p14="http://schemas.microsoft.com/office/powerpoint/2010/main" val="56022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057329-FA6F-AF3C-42B8-55147C59A3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77ADE-8C60-C4CD-D4B2-DD03CDBA1FE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Debt</a:t>
            </a:r>
          </a:p>
        </p:txBody>
      </p:sp>
      <p:sp>
        <p:nvSpPr>
          <p:cNvPr id="4" name="Date Placeholder 3">
            <a:extLst>
              <a:ext uri="{FF2B5EF4-FFF2-40B4-BE49-F238E27FC236}">
                <a16:creationId xmlns:a16="http://schemas.microsoft.com/office/drawing/2014/main" id="{C2FF234E-6572-6E33-8CB5-86EA2DBCFA14}"/>
              </a:ext>
            </a:extLst>
          </p:cNvPr>
          <p:cNvSpPr>
            <a:spLocks noGrp="1"/>
          </p:cNvSpPr>
          <p:nvPr>
            <p:ph type="dt" sz="half" idx="10"/>
          </p:nvPr>
        </p:nvSpPr>
        <p:spPr/>
        <p:txBody>
          <a:bodyPr/>
          <a:lstStyle/>
          <a:p>
            <a:pPr>
              <a:defRPr/>
            </a:pPr>
            <a:fld id="{ADEE70DA-8F40-C645-B0B2-ACC5C58BB2BA}"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68A92FF1-D552-D6C1-E49D-0A9CF4C09B97}"/>
              </a:ext>
            </a:extLst>
          </p:cNvPr>
          <p:cNvSpPr>
            <a:spLocks noGrp="1"/>
          </p:cNvSpPr>
          <p:nvPr>
            <p:ph type="sldNum" sz="quarter" idx="12"/>
          </p:nvPr>
        </p:nvSpPr>
        <p:spPr/>
        <p:txBody>
          <a:bodyPr/>
          <a:lstStyle/>
          <a:p>
            <a:pPr>
              <a:defRPr/>
            </a:pPr>
            <a:fld id="{B4C3F47E-DD02-FB45-82B3-7F77F7ED4894}" type="slidenum">
              <a:rPr lang="en-GB" altLang="en-US" smtClean="0"/>
              <a:pPr>
                <a:defRPr/>
              </a:pPr>
              <a:t>32</a:t>
            </a:fld>
            <a:endParaRPr lang="en-GB" altLang="en-US"/>
          </a:p>
        </p:txBody>
      </p:sp>
      <p:graphicFrame>
        <p:nvGraphicFramePr>
          <p:cNvPr id="6" name="Content Placeholder 5">
            <a:extLst>
              <a:ext uri="{FF2B5EF4-FFF2-40B4-BE49-F238E27FC236}">
                <a16:creationId xmlns:a16="http://schemas.microsoft.com/office/drawing/2014/main" id="{D3BC5536-957D-C732-FB11-3B84B06C5890}"/>
              </a:ext>
            </a:extLst>
          </p:cNvPr>
          <p:cNvGraphicFramePr>
            <a:graphicFrameLocks noGrp="1"/>
          </p:cNvGraphicFramePr>
          <p:nvPr>
            <p:ph idx="1"/>
            <p:extLst>
              <p:ext uri="{D42A27DB-BD31-4B8C-83A1-F6EECF244321}">
                <p14:modId xmlns:p14="http://schemas.microsoft.com/office/powerpoint/2010/main" val="74432404"/>
              </p:ext>
            </p:extLst>
          </p:nvPr>
        </p:nvGraphicFramePr>
        <p:xfrm>
          <a:off x="609601" y="1600201"/>
          <a:ext cx="4316626" cy="3342502"/>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a:extLst>
              <a:ext uri="{FF2B5EF4-FFF2-40B4-BE49-F238E27FC236}">
                <a16:creationId xmlns:a16="http://schemas.microsoft.com/office/drawing/2014/main" id="{74878613-3300-7ABE-7E98-E398DE2DE251}"/>
              </a:ext>
            </a:extLst>
          </p:cNvPr>
          <p:cNvSpPr txBox="1"/>
          <p:nvPr/>
        </p:nvSpPr>
        <p:spPr>
          <a:xfrm>
            <a:off x="5486399" y="1822096"/>
            <a:ext cx="6096000" cy="2862322"/>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People on low incomes can be forced to rely on loans and credit to get by, racking up interest and arrears over time which amounts to more than they can afford to work their way out of.</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Payday loans are an easy way to get money instantly with little or no credit checks made. Huge interest is charged.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Even though this issue has been highlighted by different organisations, this continues to be a significant problem</a:t>
            </a:r>
          </a:p>
        </p:txBody>
      </p:sp>
    </p:spTree>
    <p:extLst>
      <p:ext uri="{BB962C8B-B14F-4D97-AF65-F5344CB8AC3E}">
        <p14:creationId xmlns:p14="http://schemas.microsoft.com/office/powerpoint/2010/main" val="3607713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a:xfrm>
            <a:off x="453081" y="91348"/>
            <a:ext cx="10972800" cy="1143000"/>
          </a:xfrm>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680422" y="1234348"/>
            <a:ext cx="11247967" cy="3917032"/>
          </a:xfrm>
        </p:spPr>
        <p:txBody>
          <a:bodyPr/>
          <a:lstStyle/>
          <a:p>
            <a:r>
              <a:rPr lang="en-GB" sz="1800" dirty="0">
                <a:latin typeface="Arial" panose="020B0604020202020204" pitchFamily="34" charset="0"/>
                <a:cs typeface="Arial" panose="020B0604020202020204" pitchFamily="34" charset="0"/>
              </a:rPr>
              <a:t>Towards the end of 2020, 23 per cent of the UK population was living in poverty. The 700,000 people plunged into hardship during the pandemic included 120,000 children.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Growing poverty levels were determined by a few factors. Stay at home orders had driven up living costs, with households paying more for gas and electricity as well as spending more on food for children who might normally get free school meals.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That combined with soaring unemployment as lockdowns made it difficult for sectors like hospitality and retail to operate, and this disproportionately affected some groups.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Women were more likely to be made redundant and fall into poverty during lockdown too, JRF figures showed. This was largely because they were more likely to be balancing childcare responsibilities with work, and more often worked in the hardest-hit industries.</a:t>
            </a:r>
          </a:p>
          <a:p>
            <a:endParaRPr lang="en-GB" sz="1800" dirty="0">
              <a:latin typeface="Arial" panose="020B0604020202020204" pitchFamily="34" charset="0"/>
              <a:cs typeface="Arial" panose="020B0604020202020204" pitchFamily="34" charset="0"/>
            </a:endParaRPr>
          </a:p>
          <a:p>
            <a:pPr marL="0" indent="0" algn="r">
              <a:buNone/>
            </a:pPr>
            <a:r>
              <a:rPr lang="en-GB" sz="1200" dirty="0">
                <a:latin typeface="Arial" panose="020B0604020202020204" pitchFamily="34" charset="0"/>
                <a:cs typeface="Arial" panose="020B0604020202020204" pitchFamily="34" charset="0"/>
              </a:rPr>
              <a:t>(JRF, 2024; The Big Issue, 2024)</a:t>
            </a:r>
          </a:p>
          <a:p>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33</a:t>
            </a:fld>
            <a:endParaRPr lang="en-GB" altLang="en-US"/>
          </a:p>
        </p:txBody>
      </p:sp>
    </p:spTree>
    <p:extLst>
      <p:ext uri="{BB962C8B-B14F-4D97-AF65-F5344CB8AC3E}">
        <p14:creationId xmlns:p14="http://schemas.microsoft.com/office/powerpoint/2010/main" val="174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570870" y="1470484"/>
            <a:ext cx="11050259" cy="3917032"/>
          </a:xfrm>
        </p:spPr>
        <p:txBody>
          <a:bodyPr/>
          <a:lstStyle/>
          <a:p>
            <a:r>
              <a:rPr lang="en-GB" sz="2000" dirty="0">
                <a:latin typeface="Arial" panose="020B0604020202020204" pitchFamily="34" charset="0"/>
                <a:cs typeface="Arial" panose="020B0604020202020204" pitchFamily="34" charset="0"/>
              </a:rPr>
              <a:t>The pandemic significantly deepened economic inequality, with many low-income families experiencing job losses, increased debt, and financial insecurity.</a:t>
            </a:r>
          </a:p>
          <a:p>
            <a:r>
              <a:rPr lang="en-GB" sz="2000" dirty="0">
                <a:latin typeface="Arial" panose="020B0604020202020204" pitchFamily="34" charset="0"/>
                <a:cs typeface="Arial" panose="020B0604020202020204" pitchFamily="34" charset="0"/>
              </a:rPr>
              <a:t>It exacerbated food insecurity, housing instability, and healthcare access disparities, especially for vulnerable populations (single parents, ethnic minorities, and low-paid workers).</a:t>
            </a:r>
          </a:p>
          <a:p>
            <a:r>
              <a:rPr lang="en-GB" sz="2000" dirty="0">
                <a:latin typeface="Arial" panose="020B0604020202020204" pitchFamily="34" charset="0"/>
                <a:cs typeface="Arial" panose="020B0604020202020204" pitchFamily="34" charset="0"/>
              </a:rPr>
              <a:t>Women and ethnic minorities were disproportionately impacted, with higher job losses and economic instability.</a:t>
            </a:r>
          </a:p>
          <a:p>
            <a:r>
              <a:rPr lang="en-GB" sz="2000" dirty="0">
                <a:latin typeface="Arial" panose="020B0604020202020204" pitchFamily="34" charset="0"/>
                <a:cs typeface="Arial" panose="020B0604020202020204" pitchFamily="34" charset="0"/>
              </a:rPr>
              <a:t>The long-term impact of furlough schemes (20% less income) , job market shifts, and inflation post-pandemic still affects many communities today</a:t>
            </a:r>
          </a:p>
          <a:p>
            <a:r>
              <a:rPr lang="en-GB" sz="2000" dirty="0">
                <a:latin typeface="Arial" panose="020B0604020202020204" pitchFamily="34" charset="0"/>
                <a:cs typeface="Arial" panose="020B0604020202020204" pitchFamily="34" charset="0"/>
              </a:rPr>
              <a:t>Payday Loans &amp; High-Interest Debt: Many low-income families turned to payday loans and high-cost credit during COVID-19, leading to long-term financial strain.</a:t>
            </a: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34</a:t>
            </a:fld>
            <a:endParaRPr lang="en-GB" altLang="en-US"/>
          </a:p>
        </p:txBody>
      </p:sp>
      <p:sp>
        <p:nvSpPr>
          <p:cNvPr id="7" name="TextBox 6">
            <a:extLst>
              <a:ext uri="{FF2B5EF4-FFF2-40B4-BE49-F238E27FC236}">
                <a16:creationId xmlns:a16="http://schemas.microsoft.com/office/drawing/2014/main" id="{9A1932B8-FB6E-4514-BC1E-AE760E1A0BBF}"/>
              </a:ext>
            </a:extLst>
          </p:cNvPr>
          <p:cNvSpPr txBox="1"/>
          <p:nvPr/>
        </p:nvSpPr>
        <p:spPr>
          <a:xfrm>
            <a:off x="9616801" y="4960741"/>
            <a:ext cx="2393156"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(The Big Issue, 2021)</a:t>
            </a:r>
          </a:p>
        </p:txBody>
      </p:sp>
    </p:spTree>
    <p:extLst>
      <p:ext uri="{BB962C8B-B14F-4D97-AF65-F5344CB8AC3E}">
        <p14:creationId xmlns:p14="http://schemas.microsoft.com/office/powerpoint/2010/main" val="99778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801-E981-4999-84C5-6BB527A4327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Birmingham</a:t>
            </a:r>
          </a:p>
        </p:txBody>
      </p:sp>
      <p:sp>
        <p:nvSpPr>
          <p:cNvPr id="3" name="Content Placeholder 2">
            <a:extLst>
              <a:ext uri="{FF2B5EF4-FFF2-40B4-BE49-F238E27FC236}">
                <a16:creationId xmlns:a16="http://schemas.microsoft.com/office/drawing/2014/main" id="{AFAC1235-F3DB-4B25-865B-85913C9203F5}"/>
              </a:ext>
            </a:extLst>
          </p:cNvPr>
          <p:cNvSpPr>
            <a:spLocks noGrp="1"/>
          </p:cNvSpPr>
          <p:nvPr>
            <p:ph idx="1"/>
          </p:nvPr>
        </p:nvSpPr>
        <p:spPr/>
        <p:txBody>
          <a:bodyPr/>
          <a:lstStyle/>
          <a:p>
            <a:pPr marL="0" indent="0">
              <a:buNone/>
            </a:pPr>
            <a:r>
              <a:rPr lang="en-GB" sz="3600" b="1" dirty="0">
                <a:latin typeface="Arial" panose="020B0604020202020204" pitchFamily="34" charset="0"/>
                <a:cs typeface="Arial" panose="020B0604020202020204" pitchFamily="34" charset="0"/>
              </a:rPr>
              <a:t>TASK…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at  </a:t>
            </a:r>
            <a:r>
              <a:rPr lang="en-GB" b="1" dirty="0">
                <a:latin typeface="Arial" panose="020B0604020202020204" pitchFamily="34" charset="0"/>
                <a:cs typeface="Arial" panose="020B0604020202020204" pitchFamily="34" charset="0"/>
              </a:rPr>
              <a:t>Deprivation in Birmingham 2019 </a:t>
            </a:r>
          </a:p>
          <a:p>
            <a:r>
              <a:rPr lang="en-GB" dirty="0">
                <a:latin typeface="Arial" panose="020B0604020202020204" pitchFamily="34" charset="0"/>
                <a:cs typeface="Arial" panose="020B0604020202020204" pitchFamily="34" charset="0"/>
              </a:rPr>
              <a:t>See if you can find other articles/ videos on this topic</a:t>
            </a:r>
          </a:p>
          <a:p>
            <a:r>
              <a:rPr lang="en-GB" dirty="0">
                <a:latin typeface="Arial" panose="020B0604020202020204" pitchFamily="34" charset="0"/>
                <a:cs typeface="Arial" panose="020B0604020202020204" pitchFamily="34" charset="0"/>
              </a:rPr>
              <a:t>What are the poverty rates in Birmingham and what explanation can you give for this?</a:t>
            </a:r>
          </a:p>
        </p:txBody>
      </p:sp>
      <p:sp>
        <p:nvSpPr>
          <p:cNvPr id="4" name="Date Placeholder 3">
            <a:extLst>
              <a:ext uri="{FF2B5EF4-FFF2-40B4-BE49-F238E27FC236}">
                <a16:creationId xmlns:a16="http://schemas.microsoft.com/office/drawing/2014/main" id="{B442E1EF-9310-4E6E-BEA3-659C48C9346D}"/>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8AA9E906-7ED6-4550-907C-7F10291F5F36}"/>
              </a:ext>
            </a:extLst>
          </p:cNvPr>
          <p:cNvSpPr>
            <a:spLocks noGrp="1"/>
          </p:cNvSpPr>
          <p:nvPr>
            <p:ph type="sldNum" sz="quarter" idx="12"/>
          </p:nvPr>
        </p:nvSpPr>
        <p:spPr/>
        <p:txBody>
          <a:bodyPr/>
          <a:lstStyle/>
          <a:p>
            <a:pPr>
              <a:defRPr/>
            </a:pPr>
            <a:fld id="{B4C3F47E-DD02-FB45-82B3-7F77F7ED4894}" type="slidenum">
              <a:rPr lang="en-GB" altLang="en-US" smtClean="0"/>
              <a:pPr>
                <a:defRPr/>
              </a:pPr>
              <a:t>35</a:t>
            </a:fld>
            <a:endParaRPr lang="en-GB" altLang="en-US"/>
          </a:p>
        </p:txBody>
      </p:sp>
    </p:spTree>
    <p:extLst>
      <p:ext uri="{BB962C8B-B14F-4D97-AF65-F5344CB8AC3E}">
        <p14:creationId xmlns:p14="http://schemas.microsoft.com/office/powerpoint/2010/main" val="386411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51C2-CE04-4039-AFEF-B32831224B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the Answer???</a:t>
            </a:r>
          </a:p>
        </p:txBody>
      </p:sp>
      <p:sp>
        <p:nvSpPr>
          <p:cNvPr id="3" name="Content Placeholder 2">
            <a:extLst>
              <a:ext uri="{FF2B5EF4-FFF2-40B4-BE49-F238E27FC236}">
                <a16:creationId xmlns:a16="http://schemas.microsoft.com/office/drawing/2014/main" id="{B596140E-BBC7-4AC4-91DA-DD38FD57F836}"/>
              </a:ext>
            </a:extLst>
          </p:cNvPr>
          <p:cNvSpPr>
            <a:spLocks noGrp="1"/>
          </p:cNvSpPr>
          <p:nvPr>
            <p:ph idx="1"/>
          </p:nvPr>
        </p:nvSpPr>
        <p:spPr>
          <a:xfrm>
            <a:off x="609600" y="1013172"/>
            <a:ext cx="11308080" cy="4587312"/>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How do you think we can tackle poverty?</a:t>
            </a:r>
          </a:p>
          <a:p>
            <a:r>
              <a:rPr lang="en-GB" sz="2400" dirty="0">
                <a:latin typeface="Arial" panose="020B0604020202020204" pitchFamily="34" charset="0"/>
                <a:cs typeface="Arial" panose="020B0604020202020204" pitchFamily="34" charset="0"/>
              </a:rPr>
              <a:t>Is community development a way forward?</a:t>
            </a:r>
          </a:p>
          <a:p>
            <a:r>
              <a:rPr lang="en-GB" sz="2400" dirty="0">
                <a:latin typeface="Arial" panose="020B0604020202020204" pitchFamily="34" charset="0"/>
                <a:cs typeface="Arial" panose="020B0604020202020204" pitchFamily="34" charset="0"/>
              </a:rPr>
              <a:t>Community health interventions, such as social prescribing and integrated care, can help address the root causes of poverty.</a:t>
            </a:r>
          </a:p>
          <a:p>
            <a:r>
              <a:rPr lang="en-GB" sz="2400" dirty="0">
                <a:latin typeface="Arial" panose="020B0604020202020204" pitchFamily="34" charset="0"/>
                <a:cs typeface="Arial" panose="020B0604020202020204" pitchFamily="34" charset="0"/>
              </a:rPr>
              <a:t>Government policies (e.g., Universal Credit adjustments, housing support, employment programs) play a crucial role in tackling poverty.</a:t>
            </a:r>
          </a:p>
          <a:p>
            <a:endParaRPr lang="en-GB" sz="2400" dirty="0">
              <a:latin typeface="Arial" panose="020B0604020202020204" pitchFamily="34" charset="0"/>
              <a:cs typeface="Arial" panose="020B0604020202020204" pitchFamily="34" charset="0"/>
            </a:endParaRPr>
          </a:p>
          <a:p>
            <a:pPr marL="0" indent="0">
              <a:buNone/>
            </a:pPr>
            <a:r>
              <a:rPr lang="en-GB" sz="2400" b="1" dirty="0">
                <a:solidFill>
                  <a:srgbClr val="7030A0"/>
                </a:solidFill>
                <a:latin typeface="Arial" panose="020B0604020202020204" pitchFamily="34" charset="0"/>
                <a:cs typeface="Arial" panose="020B0604020202020204" pitchFamily="34" charset="0"/>
              </a:rPr>
              <a:t>In your opinion, what is the most effective approach to reducing poverty? Can community-led initiatives make a real impact?</a:t>
            </a:r>
          </a:p>
        </p:txBody>
      </p:sp>
      <p:sp>
        <p:nvSpPr>
          <p:cNvPr id="4" name="Date Placeholder 3">
            <a:extLst>
              <a:ext uri="{FF2B5EF4-FFF2-40B4-BE49-F238E27FC236}">
                <a16:creationId xmlns:a16="http://schemas.microsoft.com/office/drawing/2014/main" id="{51D1C951-32C1-4550-94CB-E418C67F43D9}"/>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FDDEDB2F-2788-4302-8D71-84255025820F}"/>
              </a:ext>
            </a:extLst>
          </p:cNvPr>
          <p:cNvSpPr>
            <a:spLocks noGrp="1"/>
          </p:cNvSpPr>
          <p:nvPr>
            <p:ph type="sldNum" sz="quarter" idx="12"/>
          </p:nvPr>
        </p:nvSpPr>
        <p:spPr/>
        <p:txBody>
          <a:bodyPr/>
          <a:lstStyle/>
          <a:p>
            <a:pPr>
              <a:defRPr/>
            </a:pPr>
            <a:fld id="{B4C3F47E-DD02-FB45-82B3-7F77F7ED4894}" type="slidenum">
              <a:rPr lang="en-GB" altLang="en-US" smtClean="0"/>
              <a:pPr>
                <a:defRPr/>
              </a:pPr>
              <a:t>36</a:t>
            </a:fld>
            <a:endParaRPr lang="en-GB" altLang="en-US"/>
          </a:p>
        </p:txBody>
      </p:sp>
    </p:spTree>
    <p:extLst>
      <p:ext uri="{BB962C8B-B14F-4D97-AF65-F5344CB8AC3E}">
        <p14:creationId xmlns:p14="http://schemas.microsoft.com/office/powerpoint/2010/main" val="216338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6F2B-3AA5-4AD0-A021-CF049478C3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B4B5737-F326-404F-B579-1F6F375C01A5}"/>
              </a:ext>
            </a:extLst>
          </p:cNvPr>
          <p:cNvSpPr>
            <a:spLocks noGrp="1"/>
          </p:cNvSpPr>
          <p:nvPr>
            <p:ph idx="1"/>
          </p:nvPr>
        </p:nvSpPr>
        <p:spPr>
          <a:xfrm>
            <a:off x="543697" y="1269357"/>
            <a:ext cx="11335265" cy="3917032"/>
          </a:xfrm>
        </p:spPr>
        <p:txBody>
          <a:bodyPr/>
          <a:lstStyle/>
          <a:p>
            <a:r>
              <a:rPr lang="en-GB" sz="1100" dirty="0">
                <a:latin typeface="Arial" panose="020B0604020202020204" pitchFamily="34" charset="0"/>
                <a:cs typeface="Arial" panose="020B0604020202020204" pitchFamily="34" charset="0"/>
              </a:rPr>
              <a:t>Britannica. (2020) </a:t>
            </a:r>
            <a:r>
              <a:rPr lang="en-GB" sz="1100" i="1" dirty="0">
                <a:latin typeface="Arial" panose="020B0604020202020204" pitchFamily="34" charset="0"/>
                <a:cs typeface="Arial" panose="020B0604020202020204" pitchFamily="34" charset="0"/>
              </a:rPr>
              <a:t>Poverty </a:t>
            </a:r>
            <a:r>
              <a:rPr lang="en-GB" sz="1100" dirty="0">
                <a:latin typeface="Arial" panose="020B0604020202020204" pitchFamily="34" charset="0"/>
                <a:cs typeface="Arial" panose="020B0604020202020204" pitchFamily="34" charset="0"/>
              </a:rPr>
              <a:t>Available at: </a:t>
            </a:r>
            <a:r>
              <a:rPr lang="en-GB" sz="1100" b="0" i="0" dirty="0">
                <a:solidFill>
                  <a:srgbClr val="1A1A1A"/>
                </a:solidFill>
                <a:effectLst/>
                <a:latin typeface="Arial" panose="020B0604020202020204" pitchFamily="34" charset="0"/>
                <a:cs typeface="Arial" panose="020B0604020202020204" pitchFamily="34" charset="0"/>
                <a:hlinkClick r:id="rId2"/>
              </a:rPr>
              <a:t>https://www.britannica.com/topic/poverty</a:t>
            </a:r>
            <a:r>
              <a:rPr lang="en-GB" sz="1100" b="0" dirty="0">
                <a:solidFill>
                  <a:srgbClr val="1A1A1A"/>
                </a:solidFill>
                <a:effectLst/>
                <a:latin typeface="Arial" panose="020B0604020202020204" pitchFamily="34" charset="0"/>
                <a:cs typeface="Arial" panose="020B0604020202020204" pitchFamily="34" charset="0"/>
              </a:rPr>
              <a:t> (Accessed: 18 </a:t>
            </a:r>
            <a:r>
              <a:rPr lang="en-GB" sz="1100" dirty="0">
                <a:solidFill>
                  <a:srgbClr val="1A1A1A"/>
                </a:solidFill>
                <a:latin typeface="Arial" panose="020B0604020202020204" pitchFamily="34" charset="0"/>
                <a:cs typeface="Arial" panose="020B0604020202020204" pitchFamily="34" charset="0"/>
              </a:rPr>
              <a:t>Dec</a:t>
            </a:r>
            <a:r>
              <a:rPr lang="en-GB" sz="1100" b="0" dirty="0">
                <a:solidFill>
                  <a:srgbClr val="1A1A1A"/>
                </a:solidFill>
                <a:effectLst/>
                <a:latin typeface="Arial" panose="020B0604020202020204" pitchFamily="34" charset="0"/>
                <a:cs typeface="Arial" panose="020B0604020202020204" pitchFamily="34" charset="0"/>
              </a:rPr>
              <a:t>ember 2024).</a:t>
            </a:r>
          </a:p>
          <a:p>
            <a:r>
              <a:rPr lang="en-GB" sz="1100" dirty="0">
                <a:solidFill>
                  <a:srgbClr val="1A1A1A"/>
                </a:solidFill>
                <a:latin typeface="Arial" panose="020B0604020202020204" pitchFamily="34" charset="0"/>
                <a:cs typeface="Arial" panose="020B0604020202020204" pitchFamily="34" charset="0"/>
              </a:rPr>
              <a:t>FCA (2024) </a:t>
            </a:r>
            <a:r>
              <a:rPr lang="en-GB" sz="1100" i="1" dirty="0">
                <a:solidFill>
                  <a:srgbClr val="1A1A1A"/>
                </a:solidFill>
                <a:latin typeface="Arial" panose="020B0604020202020204" pitchFamily="34" charset="0"/>
                <a:cs typeface="Arial" panose="020B0604020202020204" pitchFamily="34" charset="0"/>
              </a:rPr>
              <a:t>Financial Lives cost of living (Jan 2024) recontact survey </a:t>
            </a:r>
            <a:r>
              <a:rPr lang="en-GB" sz="1100" dirty="0">
                <a:solidFill>
                  <a:srgbClr val="1A1A1A"/>
                </a:solidFill>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financial-lives-cost-of-living-jan-2024-recontact-survey-findings.pdf</a:t>
            </a:r>
            <a:r>
              <a:rPr lang="en-GB" sz="1100" dirty="0">
                <a:solidFill>
                  <a:srgbClr val="1A1A1A"/>
                </a:solidFill>
                <a:latin typeface="Arial" panose="020B0604020202020204" pitchFamily="34" charset="0"/>
                <a:cs typeface="Arial" panose="020B0604020202020204" pitchFamily="34" charset="0"/>
              </a:rPr>
              <a:t>(Accessed: 6 January 2025).</a:t>
            </a:r>
            <a:endParaRPr lang="en-GB" sz="1100" b="0" i="1" dirty="0">
              <a:solidFill>
                <a:srgbClr val="1A1A1A"/>
              </a:solidFill>
              <a:effectLst/>
              <a:latin typeface="Arial" panose="020B0604020202020204" pitchFamily="34" charset="0"/>
              <a:cs typeface="Arial" panose="020B0604020202020204" pitchFamily="34" charset="0"/>
            </a:endParaRPr>
          </a:p>
          <a:p>
            <a:r>
              <a:rPr lang="en-GB" sz="1100" dirty="0">
                <a:solidFill>
                  <a:srgbClr val="1A1A1A"/>
                </a:solidFill>
                <a:latin typeface="Arial" panose="020B0604020202020204" pitchFamily="34" charset="0"/>
                <a:cs typeface="Arial" panose="020B0604020202020204" pitchFamily="34" charset="0"/>
              </a:rPr>
              <a:t>Full Fact (2024) </a:t>
            </a:r>
            <a:r>
              <a:rPr lang="en-GB" sz="1100" i="1" dirty="0">
                <a:solidFill>
                  <a:srgbClr val="1A1A1A"/>
                </a:solidFill>
                <a:latin typeface="Arial" panose="020B0604020202020204" pitchFamily="34" charset="0"/>
                <a:cs typeface="Arial" panose="020B0604020202020204" pitchFamily="34" charset="0"/>
              </a:rPr>
              <a:t>Government’s record on poverty depends on which measure you use. </a:t>
            </a:r>
            <a:r>
              <a:rPr lang="en-GB" sz="1100" dirty="0">
                <a:solidFill>
                  <a:srgbClr val="1A1A1A"/>
                </a:solidFill>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4"/>
              </a:rPr>
              <a:t>Government’s record on poverty depends on which measure you use – Full Fact</a:t>
            </a:r>
            <a:r>
              <a:rPr lang="en-GB" sz="1100" dirty="0">
                <a:solidFill>
                  <a:srgbClr val="1A1A1A"/>
                </a:solidFill>
                <a:latin typeface="Arial" panose="020B0604020202020204" pitchFamily="34" charset="0"/>
                <a:cs typeface="Arial" panose="020B0604020202020204" pitchFamily="34" charset="0"/>
              </a:rPr>
              <a:t> (Accessed: 6 February 2025).</a:t>
            </a:r>
          </a:p>
          <a:p>
            <a:r>
              <a:rPr lang="en-GB" sz="1100" dirty="0">
                <a:solidFill>
                  <a:srgbClr val="1A1A1A"/>
                </a:solidFill>
                <a:latin typeface="Arial" panose="020B0604020202020204" pitchFamily="34" charset="0"/>
                <a:cs typeface="Arial" panose="020B0604020202020204" pitchFamily="34" charset="0"/>
              </a:rPr>
              <a:t>Full Fact. (2019) </a:t>
            </a:r>
            <a:r>
              <a:rPr lang="en-GB" sz="1100" i="1" dirty="0">
                <a:latin typeface="Arial" panose="020B0604020202020204" pitchFamily="34" charset="0"/>
                <a:cs typeface="Arial" panose="020B0604020202020204" pitchFamily="34" charset="0"/>
              </a:rPr>
              <a:t>Poverty in the UK: a guide to the facts and figures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5"/>
              </a:rPr>
              <a:t>https://fullfact.org/economy/poverty-uk-guide-facts-and-figures/</a:t>
            </a:r>
            <a:r>
              <a:rPr lang="en-GB" sz="1100" dirty="0">
                <a:latin typeface="Arial" panose="020B0604020202020204" pitchFamily="34" charset="0"/>
                <a:cs typeface="Arial" panose="020B0604020202020204" pitchFamily="34" charset="0"/>
              </a:rPr>
              <a:t> (Accessed: 20 January 2025).</a:t>
            </a:r>
            <a:endParaRPr lang="en-GB" sz="1100" b="0" i="1" dirty="0">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Habitat for Humanity. (2017) </a:t>
            </a:r>
            <a:r>
              <a:rPr lang="en-GB" sz="1100" i="1" dirty="0">
                <a:latin typeface="Arial" panose="020B0604020202020204" pitchFamily="34" charset="0"/>
                <a:cs typeface="Arial" panose="020B0604020202020204" pitchFamily="34" charset="0"/>
              </a:rPr>
              <a:t>Relative vs Absolute Poverty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https://www.habitatforhumanity.org.uk/blog/2018/09/relative-absolute-poverty/</a:t>
            </a:r>
            <a:r>
              <a:rPr lang="en-GB" sz="1100" dirty="0">
                <a:latin typeface="Arial" panose="020B0604020202020204" pitchFamily="34" charset="0"/>
                <a:cs typeface="Arial" panose="020B0604020202020204" pitchFamily="34" charset="0"/>
              </a:rPr>
              <a:t> (Accessed: 23 September 2022).</a:t>
            </a:r>
          </a:p>
          <a:p>
            <a:r>
              <a:rPr lang="en-GB" sz="1100" dirty="0">
                <a:latin typeface="Arial" panose="020B0604020202020204" pitchFamily="34" charset="0"/>
                <a:cs typeface="Arial" panose="020B0604020202020204" pitchFamily="34" charset="0"/>
              </a:rPr>
              <a:t>HMSO (2016) </a:t>
            </a:r>
            <a:r>
              <a:rPr lang="en-GB" sz="1100" i="1" dirty="0">
                <a:latin typeface="Arial" panose="020B0604020202020204" pitchFamily="34" charset="0"/>
                <a:cs typeface="Arial" panose="020B0604020202020204" pitchFamily="34" charset="0"/>
              </a:rPr>
              <a:t>Rural Poverty in Wales: Existing Research and Evidence Gaps</a:t>
            </a:r>
            <a:r>
              <a:rPr lang="en-GB" sz="1100" dirty="0">
                <a:latin typeface="Arial" panose="020B0604020202020204" pitchFamily="34" charset="0"/>
                <a:cs typeface="Arial" panose="020B0604020202020204" pitchFamily="34" charset="0"/>
              </a:rPr>
              <a:t>, London: HMSO.</a:t>
            </a:r>
          </a:p>
          <a:p>
            <a:r>
              <a:rPr lang="en-GB" sz="1100" dirty="0">
                <a:latin typeface="Arial" panose="020B0604020202020204" pitchFamily="34" charset="0"/>
                <a:cs typeface="Arial" panose="020B0604020202020204" pitchFamily="34" charset="0"/>
              </a:rPr>
              <a:t>JRF (2024) </a:t>
            </a:r>
            <a:r>
              <a:rPr lang="en-GB" sz="1100" i="1" dirty="0">
                <a:latin typeface="Arial" panose="020B0604020202020204" pitchFamily="34" charset="0"/>
                <a:cs typeface="Arial" panose="020B0604020202020204" pitchFamily="34" charset="0"/>
              </a:rPr>
              <a:t>UK Poverty 2025 Report: Causes, Trends, and Solutions</a:t>
            </a:r>
            <a:r>
              <a:rPr lang="en-GB" sz="1100" dirty="0">
                <a:latin typeface="Arial" panose="020B0604020202020204" pitchFamily="34" charset="0"/>
                <a:cs typeface="Arial" panose="020B0604020202020204" pitchFamily="34" charset="0"/>
              </a:rPr>
              <a:t>. Available at: https://www.jrf.org.uk (Accessed: 6 February 2025).</a:t>
            </a:r>
          </a:p>
          <a:p>
            <a:r>
              <a:rPr lang="en-GB" sz="1100" dirty="0">
                <a:latin typeface="Arial" panose="020B0604020202020204" pitchFamily="34" charset="0"/>
                <a:cs typeface="Arial" panose="020B0604020202020204" pitchFamily="34" charset="0"/>
              </a:rPr>
              <a:t>JRF (2020) </a:t>
            </a:r>
            <a:r>
              <a:rPr lang="en-GB" sz="1100" i="1" dirty="0">
                <a:latin typeface="Arial" panose="020B0604020202020204" pitchFamily="34" charset="0"/>
                <a:cs typeface="Arial" panose="020B0604020202020204" pitchFamily="34" charset="0"/>
              </a:rPr>
              <a:t>Levels of Poverty </a:t>
            </a:r>
            <a:r>
              <a:rPr lang="en-GB" sz="1100" dirty="0">
                <a:latin typeface="Arial" panose="020B0604020202020204" pitchFamily="34" charset="0"/>
                <a:cs typeface="Arial" panose="020B0604020202020204" pitchFamily="34" charset="0"/>
              </a:rPr>
              <a:t>Available at:  </a:t>
            </a:r>
            <a:r>
              <a:rPr lang="en-GB" sz="1100" u="sng" dirty="0">
                <a:latin typeface="Arial" panose="020B0604020202020204" pitchFamily="34" charset="0"/>
                <a:cs typeface="Arial" panose="020B0604020202020204" pitchFamily="34" charset="0"/>
                <a:hlinkClick r:id="rId7"/>
              </a:rPr>
              <a:t>https://www.jrf.org.uk/our-work/what-is-poverty</a:t>
            </a:r>
            <a:r>
              <a:rPr lang="en-GB" sz="1100" dirty="0">
                <a:latin typeface="Arial" panose="020B0604020202020204" pitchFamily="34" charset="0"/>
                <a:cs typeface="Arial" panose="020B0604020202020204" pitchFamily="34" charset="0"/>
              </a:rPr>
              <a:t> (Accessed on: 28 January 2025). </a:t>
            </a:r>
          </a:p>
          <a:p>
            <a:r>
              <a:rPr lang="en-GB" sz="1100" dirty="0">
                <a:latin typeface="Arial" panose="020B0604020202020204" pitchFamily="34" charset="0"/>
                <a:cs typeface="Arial" panose="020B0604020202020204" pitchFamily="34" charset="0"/>
              </a:rPr>
              <a:t>Maggio, G. (2004) ‘Multidimensional Analysis of Poverty Dynamics in Great Britain’, Working Papers of the paper 2004-10. Colchester: University of Essex. Institute for Social and Economic Research.</a:t>
            </a:r>
          </a:p>
          <a:p>
            <a:r>
              <a:rPr lang="en-GB" sz="1100" kern="0" dirty="0">
                <a:effectLst/>
                <a:latin typeface="Arial" panose="020B0604020202020204" pitchFamily="34" charset="0"/>
                <a:ea typeface="Times New Roman" panose="02020603050405020304" pitchFamily="18" charset="0"/>
                <a:cs typeface="Arial" panose="020B0604020202020204" pitchFamily="34" charset="0"/>
              </a:rPr>
              <a:t>Ministry of Housing, Communities and Local Government. (2019)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English Indices of Deprivation 2019: Summary Report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8"/>
              </a:rPr>
              <a:t>https://www.gov.uk/government/statistics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(Accessed: 6 February 2025).</a:t>
            </a:r>
          </a:p>
          <a:p>
            <a:r>
              <a:rPr lang="en-GB" sz="1100" kern="0" dirty="0">
                <a:latin typeface="Arial" panose="020B0604020202020204" pitchFamily="34" charset="0"/>
                <a:cs typeface="Arial" panose="020B0604020202020204" pitchFamily="34" charset="0"/>
              </a:rPr>
              <a:t>ONS (2025) </a:t>
            </a:r>
            <a:r>
              <a:rPr lang="en-GB" sz="1100" i="1" kern="0" dirty="0">
                <a:latin typeface="Arial" panose="020B0604020202020204" pitchFamily="34" charset="0"/>
                <a:cs typeface="Arial" panose="020B0604020202020204" pitchFamily="34" charset="0"/>
              </a:rPr>
              <a:t>DCLG’s Indices of Deprivation </a:t>
            </a:r>
            <a:r>
              <a:rPr lang="en-GB" sz="1100" kern="0" dirty="0">
                <a:latin typeface="Arial" panose="020B0604020202020204" pitchFamily="34" charset="0"/>
                <a:cs typeface="Arial" panose="020B0604020202020204" pitchFamily="34" charset="0"/>
              </a:rPr>
              <a:t>Available </a:t>
            </a:r>
            <a:r>
              <a:rPr lang="en-GB" sz="1100" kern="0" dirty="0" err="1">
                <a:latin typeface="Arial" panose="020B0604020202020204" pitchFamily="34" charset="0"/>
                <a:cs typeface="Arial" panose="020B0604020202020204" pitchFamily="34" charset="0"/>
              </a:rPr>
              <a:t>at:</a:t>
            </a:r>
            <a:r>
              <a:rPr lang="en-GB" sz="1100" dirty="0" err="1">
                <a:latin typeface="Arial" panose="020B0604020202020204" pitchFamily="34" charset="0"/>
                <a:cs typeface="Arial" panose="020B0604020202020204" pitchFamily="34" charset="0"/>
                <a:hlinkClick r:id="rId9"/>
              </a:rPr>
              <a:t>Case</a:t>
            </a:r>
            <a:r>
              <a:rPr lang="en-GB" sz="1100" dirty="0">
                <a:latin typeface="Arial" panose="020B0604020202020204" pitchFamily="34" charset="0"/>
                <a:cs typeface="Arial" panose="020B0604020202020204" pitchFamily="34" charset="0"/>
                <a:hlinkClick r:id="rId9"/>
              </a:rPr>
              <a:t> example – DCLG’s Indices of Deprivation – Office for Statistics Regulation</a:t>
            </a:r>
            <a:r>
              <a:rPr lang="en-GB" sz="1100" kern="0" dirty="0">
                <a:latin typeface="Arial" panose="020B0604020202020204" pitchFamily="34" charset="0"/>
                <a:cs typeface="Arial" panose="020B0604020202020204" pitchFamily="34" charset="0"/>
              </a:rPr>
              <a:t> (Accessed: 5 February 2025).</a:t>
            </a:r>
            <a:endParaRPr lang="en-GB" sz="1100" i="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SMC (2024) </a:t>
            </a:r>
            <a:r>
              <a:rPr lang="en-GB" sz="1100" i="1" dirty="0">
                <a:latin typeface="Arial" panose="020B0604020202020204" pitchFamily="34" charset="0"/>
                <a:cs typeface="Arial" panose="020B0604020202020204" pitchFamily="34" charset="0"/>
              </a:rPr>
              <a:t>Measuring Poverty in the UK: A Multidimensional Approach.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0"/>
              </a:rPr>
              <a:t>https://socialmetricscommission.org.uk</a:t>
            </a:r>
            <a:r>
              <a:rPr lang="en-GB" sz="1100" dirty="0">
                <a:latin typeface="Arial" panose="020B0604020202020204" pitchFamily="34" charset="0"/>
                <a:cs typeface="Arial" panose="020B0604020202020204" pitchFamily="34" charset="0"/>
              </a:rPr>
              <a:t>  (Accessed: 6 February 2025).</a:t>
            </a:r>
          </a:p>
          <a:p>
            <a:r>
              <a:rPr lang="en-GB" sz="1100" dirty="0" err="1">
                <a:latin typeface="Arial" panose="020B0604020202020204" pitchFamily="34" charset="0"/>
                <a:cs typeface="Arial" panose="020B0604020202020204" pitchFamily="34" charset="0"/>
              </a:rPr>
              <a:t>Spicker</a:t>
            </a:r>
            <a:r>
              <a:rPr lang="en-GB" sz="1100" dirty="0">
                <a:latin typeface="Arial" panose="020B0604020202020204" pitchFamily="34" charset="0"/>
                <a:cs typeface="Arial" panose="020B0604020202020204" pitchFamily="34" charset="0"/>
              </a:rPr>
              <a:t>, P., Alverez </a:t>
            </a:r>
            <a:r>
              <a:rPr lang="en-GB" sz="1100" dirty="0" err="1">
                <a:latin typeface="Arial" panose="020B0604020202020204" pitchFamily="34" charset="0"/>
                <a:cs typeface="Arial" panose="020B0604020202020204" pitchFamily="34" charset="0"/>
              </a:rPr>
              <a:t>Leguizamon</a:t>
            </a:r>
            <a:r>
              <a:rPr lang="en-GB" sz="1100" dirty="0">
                <a:latin typeface="Arial" panose="020B0604020202020204" pitchFamily="34" charset="0"/>
                <a:cs typeface="Arial" panose="020B0604020202020204" pitchFamily="34" charset="0"/>
              </a:rPr>
              <a:t>. S. &amp; Gordon, D. (2007) </a:t>
            </a:r>
            <a:r>
              <a:rPr lang="en-GB" sz="1100" i="1" dirty="0">
                <a:latin typeface="Arial" panose="020B0604020202020204" pitchFamily="34" charset="0"/>
                <a:cs typeface="Arial" panose="020B0604020202020204" pitchFamily="34" charset="0"/>
              </a:rPr>
              <a:t>Poverty: An International  Glossary, </a:t>
            </a:r>
            <a:r>
              <a:rPr lang="en-GB" sz="1100" dirty="0">
                <a:latin typeface="Arial" panose="020B0604020202020204" pitchFamily="34" charset="0"/>
                <a:cs typeface="Arial" panose="020B0604020202020204" pitchFamily="34" charset="0"/>
              </a:rPr>
              <a:t>New York: International Studies in Poverty Research.</a:t>
            </a:r>
          </a:p>
          <a:p>
            <a:r>
              <a:rPr lang="en-GB" sz="1100" dirty="0">
                <a:latin typeface="Arial" panose="020B0604020202020204" pitchFamily="34" charset="0"/>
                <a:cs typeface="Arial" panose="020B0604020202020204" pitchFamily="34" charset="0"/>
              </a:rPr>
              <a:t>Step Change (2024) </a:t>
            </a:r>
            <a:r>
              <a:rPr lang="en-GB" sz="1100" i="1" dirty="0">
                <a:latin typeface="Arial" panose="020B0604020202020204" pitchFamily="34" charset="0"/>
                <a:cs typeface="Arial" panose="020B0604020202020204" pitchFamily="34" charset="0"/>
              </a:rPr>
              <a:t>Debt Research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1"/>
              </a:rPr>
              <a:t>Research into UK personal debt trends: </a:t>
            </a:r>
            <a:r>
              <a:rPr lang="en-GB" sz="1100" dirty="0" err="1">
                <a:latin typeface="Arial" panose="020B0604020202020204" pitchFamily="34" charset="0"/>
                <a:cs typeface="Arial" panose="020B0604020202020204" pitchFamily="34" charset="0"/>
                <a:hlinkClick r:id="rId11"/>
              </a:rPr>
              <a:t>StepChange</a:t>
            </a:r>
            <a:r>
              <a:rPr lang="en-GB" sz="1100" dirty="0">
                <a:latin typeface="Arial" panose="020B0604020202020204" pitchFamily="34" charset="0"/>
                <a:cs typeface="Arial" panose="020B0604020202020204" pitchFamily="34" charset="0"/>
              </a:rPr>
              <a:t> Accessed: 6 February 2025).</a:t>
            </a:r>
          </a:p>
          <a:p>
            <a:r>
              <a:rPr lang="en-GB" sz="1100" dirty="0">
                <a:latin typeface="Arial" panose="020B0604020202020204" pitchFamily="34" charset="0"/>
                <a:cs typeface="Arial" panose="020B0604020202020204" pitchFamily="34" charset="0"/>
              </a:rPr>
              <a:t>The Big Issue (2024) </a:t>
            </a:r>
            <a:r>
              <a:rPr lang="en-GB" sz="1100" i="1" dirty="0">
                <a:latin typeface="Arial" panose="020B0604020202020204" pitchFamily="34" charset="0"/>
                <a:cs typeface="Arial" panose="020B0604020202020204" pitchFamily="34" charset="0"/>
              </a:rPr>
              <a:t>UK poverty: The facts, effects and solutions in the cost of living crisis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2"/>
              </a:rPr>
              <a:t>UK poverty: the facts, figures and effects in the cost of living crisis</a:t>
            </a:r>
            <a:r>
              <a:rPr lang="en-GB" sz="1100" dirty="0">
                <a:latin typeface="Arial" panose="020B0604020202020204" pitchFamily="34" charset="0"/>
                <a:cs typeface="Arial" panose="020B0604020202020204" pitchFamily="34" charset="0"/>
              </a:rPr>
              <a:t> (Accessed: 23 September 2022).</a:t>
            </a:r>
          </a:p>
          <a:p>
            <a:r>
              <a:rPr lang="en-GB" sz="1100" dirty="0">
                <a:latin typeface="Arial" panose="020B0604020202020204" pitchFamily="34" charset="0"/>
                <a:cs typeface="Arial" panose="020B0604020202020204" pitchFamily="34" charset="0"/>
              </a:rPr>
              <a:t>The Money and Pensions Service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(2024) </a:t>
            </a:r>
            <a:r>
              <a:rPr lang="en-GB" sz="1100" i="1" dirty="0">
                <a:latin typeface="Arial" panose="020B0604020202020204" pitchFamily="34" charset="0"/>
                <a:cs typeface="Arial" panose="020B0604020202020204" pitchFamily="34" charset="0"/>
              </a:rPr>
              <a:t>The UK’s debt landscape in 2023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3"/>
              </a:rPr>
              <a:t>The UK’s debt landscape in 2023 | Money and Pensions Service</a:t>
            </a:r>
            <a:r>
              <a:rPr lang="en-GB" sz="1100" dirty="0">
                <a:latin typeface="Arial" panose="020B0604020202020204" pitchFamily="34" charset="0"/>
                <a:cs typeface="Arial" panose="020B0604020202020204" pitchFamily="34" charset="0"/>
              </a:rPr>
              <a:t> (Accessed: 7 February 2025).</a:t>
            </a:r>
          </a:p>
          <a:p>
            <a:endParaRPr lang="en-GB" sz="1100" b="0" dirty="0">
              <a:solidFill>
                <a:srgbClr val="1A1A1A"/>
              </a:solidFill>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1E02FB5-DBB1-43AA-895A-BFB5E580D44B}"/>
              </a:ext>
            </a:extLst>
          </p:cNvPr>
          <p:cNvSpPr>
            <a:spLocks noGrp="1"/>
          </p:cNvSpPr>
          <p:nvPr>
            <p:ph type="dt" sz="half" idx="10"/>
          </p:nvPr>
        </p:nvSpPr>
        <p:spPr/>
        <p:txBody>
          <a:bodyPr/>
          <a:lstStyle/>
          <a:p>
            <a:pPr>
              <a:defRPr/>
            </a:pPr>
            <a:fld id="{ADEE70DA-8F40-C645-B0B2-ACC5C58BB2BA}" type="datetime1">
              <a:rPr lang="en-GB" altLang="en-US" smtClean="0"/>
              <a:pPr>
                <a:defRPr/>
              </a:pPr>
              <a:t>06/02/2025</a:t>
            </a:fld>
            <a:endParaRPr lang="en-GB" altLang="en-US" dirty="0"/>
          </a:p>
        </p:txBody>
      </p:sp>
      <p:sp>
        <p:nvSpPr>
          <p:cNvPr id="5" name="Slide Number Placeholder 4">
            <a:extLst>
              <a:ext uri="{FF2B5EF4-FFF2-40B4-BE49-F238E27FC236}">
                <a16:creationId xmlns:a16="http://schemas.microsoft.com/office/drawing/2014/main" id="{E94EB80C-5476-40A5-8F42-2043B491D425}"/>
              </a:ext>
            </a:extLst>
          </p:cNvPr>
          <p:cNvSpPr>
            <a:spLocks noGrp="1"/>
          </p:cNvSpPr>
          <p:nvPr>
            <p:ph type="sldNum" sz="quarter" idx="12"/>
          </p:nvPr>
        </p:nvSpPr>
        <p:spPr/>
        <p:txBody>
          <a:bodyPr/>
          <a:lstStyle/>
          <a:p>
            <a:pPr>
              <a:defRPr/>
            </a:pPr>
            <a:fld id="{B4C3F47E-DD02-FB45-82B3-7F77F7ED4894}" type="slidenum">
              <a:rPr lang="en-GB" altLang="en-US" smtClean="0"/>
              <a:pPr>
                <a:defRPr/>
              </a:pPr>
              <a:t>37</a:t>
            </a:fld>
            <a:endParaRPr lang="en-GB" altLang="en-US"/>
          </a:p>
        </p:txBody>
      </p:sp>
    </p:spTree>
    <p:extLst>
      <p:ext uri="{BB962C8B-B14F-4D97-AF65-F5344CB8AC3E}">
        <p14:creationId xmlns:p14="http://schemas.microsoft.com/office/powerpoint/2010/main" val="78974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3697</Words>
  <Application>Microsoft Office PowerPoint</Application>
  <PresentationFormat>Widescreen</PresentationFormat>
  <Paragraphs>333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Myriad Pro</vt:lpstr>
      <vt:lpstr>Arial</vt:lpstr>
      <vt:lpstr>Calibri</vt:lpstr>
      <vt:lpstr>20140311PresentationUWTSDTemplate</vt:lpstr>
      <vt:lpstr>Poverty</vt:lpstr>
      <vt:lpstr>Poverty and its Impact on Communities</vt:lpstr>
      <vt:lpstr>Poverty Today</vt:lpstr>
      <vt:lpstr>What is Poverty</vt:lpstr>
      <vt:lpstr>Poverty</vt:lpstr>
      <vt:lpstr>What is Poverty and Disadvantage?</vt:lpstr>
      <vt:lpstr>Multi-Dimensional Policy Approach: What is Multi-dimensional Poverty? </vt:lpstr>
      <vt:lpstr>Multi-dimensional Poverty</vt:lpstr>
      <vt:lpstr>Types of Poverty </vt:lpstr>
      <vt:lpstr>Types of Poverty cont…</vt:lpstr>
      <vt:lpstr>Age Related Poverty</vt:lpstr>
      <vt:lpstr>Basic Life-Style Deprivation </vt:lpstr>
      <vt:lpstr>Secondary Life-style Deprivation </vt:lpstr>
      <vt:lpstr>How do we Measure Poverty?</vt:lpstr>
      <vt:lpstr>How do we Measure Poverty?</vt:lpstr>
      <vt:lpstr>How do we draw the Poverty Line?</vt:lpstr>
      <vt:lpstr>Absolute Poverty</vt:lpstr>
      <vt:lpstr>Absolute Poverty</vt:lpstr>
      <vt:lpstr>Relative Poverty</vt:lpstr>
      <vt:lpstr>Relative Poverty</vt:lpstr>
      <vt:lpstr>PowerPoint Presentation</vt:lpstr>
      <vt:lpstr>English Index of Deprivation</vt:lpstr>
      <vt:lpstr>Index of Deprivation</vt:lpstr>
      <vt:lpstr>Index of Deprivation</vt:lpstr>
      <vt:lpstr>The Impact of Poverty on Health</vt:lpstr>
      <vt:lpstr>Poverty in the UK- Videos</vt:lpstr>
      <vt:lpstr>Causes of Poverty</vt:lpstr>
      <vt:lpstr>Consequences of Poverty UK</vt:lpstr>
      <vt:lpstr>Causes and Consequences of Poverty</vt:lpstr>
      <vt:lpstr>Who is Most Affected by Poverty?</vt:lpstr>
      <vt:lpstr>Poverty and Debt</vt:lpstr>
      <vt:lpstr>Poverty and Debt</vt:lpstr>
      <vt:lpstr>Poverty and Covid19</vt:lpstr>
      <vt:lpstr>Poverty and Covid19</vt:lpstr>
      <vt:lpstr>Poverty in Birmingham</vt:lpstr>
      <vt:lpstr>What is the Answer???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Joanne Davies (Yr Athrofa)</cp:lastModifiedBy>
  <cp:revision>24</cp:revision>
  <dcterms:created xsi:type="dcterms:W3CDTF">2020-10-07T11:02:52Z</dcterms:created>
  <dcterms:modified xsi:type="dcterms:W3CDTF">2025-02-09T17:58:02Z</dcterms:modified>
</cp:coreProperties>
</file>