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 id="257" r:id="rId3"/>
    <p:sldId id="262" r:id="rId4"/>
    <p:sldId id="265" r:id="rId5"/>
    <p:sldId id="267" r:id="rId6"/>
    <p:sldId id="263" r:id="rId7"/>
    <p:sldId id="270" r:id="rId8"/>
    <p:sldId id="264" r:id="rId9"/>
    <p:sldId id="269" r:id="rId10"/>
    <p:sldId id="272" r:id="rId11"/>
    <p:sldId id="273" r:id="rId12"/>
    <p:sldId id="268" r:id="rId13"/>
    <p:sldId id="271"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09F18C-693C-482C-B3A3-5D322CE140AA}"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ACE0EE4C-6112-42EB-A776-CCA8BBF291B0}">
      <dgm:prSet phldrT="[Text]" phldr="0"/>
      <dgm:spPr/>
      <dgm:t>
        <a:bodyPr/>
        <a:lstStyle/>
        <a:p>
          <a:pPr rtl="0"/>
          <a:r>
            <a:rPr lang="en-GB" dirty="0">
              <a:latin typeface="Trade Gothic Next Cond"/>
            </a:rPr>
            <a:t>Emotional Barriers </a:t>
          </a:r>
          <a:endParaRPr lang="en-GB" dirty="0"/>
        </a:p>
      </dgm:t>
    </dgm:pt>
    <dgm:pt modelId="{DF286668-4110-4071-9D9D-21AF46749459}" type="parTrans" cxnId="{BD955860-F03B-4DDD-AAD0-C45A77C33438}">
      <dgm:prSet/>
      <dgm:spPr/>
      <dgm:t>
        <a:bodyPr/>
        <a:lstStyle/>
        <a:p>
          <a:endParaRPr lang="en-GB"/>
        </a:p>
      </dgm:t>
    </dgm:pt>
    <dgm:pt modelId="{E89747A7-4D5D-4CE9-BFFD-A07325FEB385}" type="sibTrans" cxnId="{BD955860-F03B-4DDD-AAD0-C45A77C33438}">
      <dgm:prSet/>
      <dgm:spPr/>
      <dgm:t>
        <a:bodyPr/>
        <a:lstStyle/>
        <a:p>
          <a:endParaRPr lang="en-GB"/>
        </a:p>
      </dgm:t>
    </dgm:pt>
    <dgm:pt modelId="{4757ACC9-866C-4486-ADA1-4DD16F4E8DB8}">
      <dgm:prSet phldrT="[Text]" phldr="0"/>
      <dgm:spPr/>
      <dgm:t>
        <a:bodyPr/>
        <a:lstStyle/>
        <a:p>
          <a:pPr rtl="0"/>
          <a:r>
            <a:rPr lang="en-GB" dirty="0">
              <a:latin typeface="Trade Gothic Next Cond"/>
            </a:rPr>
            <a:t>Cultural Barriers</a:t>
          </a:r>
          <a:endParaRPr lang="en-GB" dirty="0"/>
        </a:p>
      </dgm:t>
    </dgm:pt>
    <dgm:pt modelId="{82AA8985-9B33-4D50-B02B-C1DE75D29EE3}" type="parTrans" cxnId="{0909DAAB-CE9D-4AE4-80FC-79272A55B96B}">
      <dgm:prSet/>
      <dgm:spPr/>
      <dgm:t>
        <a:bodyPr/>
        <a:lstStyle/>
        <a:p>
          <a:endParaRPr lang="en-GB"/>
        </a:p>
      </dgm:t>
    </dgm:pt>
    <dgm:pt modelId="{26A1D9E0-3BCC-441B-925A-5DE9365AB34F}" type="sibTrans" cxnId="{0909DAAB-CE9D-4AE4-80FC-79272A55B96B}">
      <dgm:prSet/>
      <dgm:spPr/>
      <dgm:t>
        <a:bodyPr/>
        <a:lstStyle/>
        <a:p>
          <a:endParaRPr lang="en-GB"/>
        </a:p>
      </dgm:t>
    </dgm:pt>
    <dgm:pt modelId="{B3E35E25-7E62-449F-BD56-07B57F6E6ABB}">
      <dgm:prSet phldrT="[Text]" phldr="0"/>
      <dgm:spPr/>
      <dgm:t>
        <a:bodyPr/>
        <a:lstStyle/>
        <a:p>
          <a:pPr rtl="0"/>
          <a:r>
            <a:rPr lang="en-GB" dirty="0">
              <a:latin typeface="Trade Gothic Next Cond"/>
            </a:rPr>
            <a:t>Language Barriers</a:t>
          </a:r>
          <a:endParaRPr lang="en-GB" dirty="0"/>
        </a:p>
      </dgm:t>
    </dgm:pt>
    <dgm:pt modelId="{F3033032-C8E3-4DB5-9A8F-F4EE391D95A1}" type="parTrans" cxnId="{1C61201B-9E87-46BE-A3D8-CC857BB8F875}">
      <dgm:prSet/>
      <dgm:spPr/>
      <dgm:t>
        <a:bodyPr/>
        <a:lstStyle/>
        <a:p>
          <a:endParaRPr lang="en-GB"/>
        </a:p>
      </dgm:t>
    </dgm:pt>
    <dgm:pt modelId="{CB815D77-C991-4097-A5A2-4CD29019F14C}" type="sibTrans" cxnId="{1C61201B-9E87-46BE-A3D8-CC857BB8F875}">
      <dgm:prSet/>
      <dgm:spPr/>
      <dgm:t>
        <a:bodyPr/>
        <a:lstStyle/>
        <a:p>
          <a:endParaRPr lang="en-GB"/>
        </a:p>
      </dgm:t>
    </dgm:pt>
    <dgm:pt modelId="{A21DC3CC-FA8E-48C5-B57C-5B298D1B590B}">
      <dgm:prSet phldrT="[Text]" phldr="0"/>
      <dgm:spPr/>
      <dgm:t>
        <a:bodyPr/>
        <a:lstStyle/>
        <a:p>
          <a:pPr rtl="0"/>
          <a:r>
            <a:rPr lang="en-GB" dirty="0">
              <a:latin typeface="Trade Gothic Next Cond"/>
            </a:rPr>
            <a:t>Attitude Barriers</a:t>
          </a:r>
          <a:endParaRPr lang="en-GB" dirty="0"/>
        </a:p>
      </dgm:t>
    </dgm:pt>
    <dgm:pt modelId="{379174B5-94B7-4069-91D2-4C21630301E6}" type="parTrans" cxnId="{A19FF5A3-D978-4FF6-9A07-D6D42D26215A}">
      <dgm:prSet/>
      <dgm:spPr/>
      <dgm:t>
        <a:bodyPr/>
        <a:lstStyle/>
        <a:p>
          <a:endParaRPr lang="en-GB"/>
        </a:p>
      </dgm:t>
    </dgm:pt>
    <dgm:pt modelId="{A3A125B2-5C8D-401E-AFE8-1557E61D9625}" type="sibTrans" cxnId="{A19FF5A3-D978-4FF6-9A07-D6D42D26215A}">
      <dgm:prSet/>
      <dgm:spPr/>
      <dgm:t>
        <a:bodyPr/>
        <a:lstStyle/>
        <a:p>
          <a:endParaRPr lang="en-GB"/>
        </a:p>
      </dgm:t>
    </dgm:pt>
    <dgm:pt modelId="{655B095B-C8A1-43C0-B0BE-E2454840F0A1}">
      <dgm:prSet phldrT="[Text]" phldr="0"/>
      <dgm:spPr/>
      <dgm:t>
        <a:bodyPr/>
        <a:lstStyle/>
        <a:p>
          <a:pPr rtl="0"/>
          <a:r>
            <a:rPr lang="en-GB" dirty="0">
              <a:latin typeface="Trade Gothic Next Cond"/>
            </a:rPr>
            <a:t>Psychological Barriers</a:t>
          </a:r>
          <a:endParaRPr lang="en-GB" dirty="0"/>
        </a:p>
      </dgm:t>
    </dgm:pt>
    <dgm:pt modelId="{67B90326-3DBA-45FF-9EA0-FE4AF9358E86}" type="parTrans" cxnId="{2DBB4037-ADDC-423D-AFF8-3FBF0028339C}">
      <dgm:prSet/>
      <dgm:spPr/>
      <dgm:t>
        <a:bodyPr/>
        <a:lstStyle/>
        <a:p>
          <a:endParaRPr lang="en-GB"/>
        </a:p>
      </dgm:t>
    </dgm:pt>
    <dgm:pt modelId="{473FB08D-C5F7-492D-95AA-A8BD3DF4D007}" type="sibTrans" cxnId="{2DBB4037-ADDC-423D-AFF8-3FBF0028339C}">
      <dgm:prSet/>
      <dgm:spPr/>
      <dgm:t>
        <a:bodyPr/>
        <a:lstStyle/>
        <a:p>
          <a:endParaRPr lang="en-GB"/>
        </a:p>
      </dgm:t>
    </dgm:pt>
    <dgm:pt modelId="{B7B6B88C-B7C0-44BC-8AF9-3E0E878A7821}" type="pres">
      <dgm:prSet presAssocID="{AC09F18C-693C-482C-B3A3-5D322CE140AA}" presName="diagram" presStyleCnt="0">
        <dgm:presLayoutVars>
          <dgm:dir/>
          <dgm:resizeHandles val="exact"/>
        </dgm:presLayoutVars>
      </dgm:prSet>
      <dgm:spPr/>
    </dgm:pt>
    <dgm:pt modelId="{2FCF99FE-14A2-438B-9B92-8C5C6026CFBF}" type="pres">
      <dgm:prSet presAssocID="{ACE0EE4C-6112-42EB-A776-CCA8BBF291B0}" presName="node" presStyleLbl="node1" presStyleIdx="0" presStyleCnt="5">
        <dgm:presLayoutVars>
          <dgm:bulletEnabled val="1"/>
        </dgm:presLayoutVars>
      </dgm:prSet>
      <dgm:spPr/>
    </dgm:pt>
    <dgm:pt modelId="{1F13FCFD-3017-446A-89F5-A4EF447117A5}" type="pres">
      <dgm:prSet presAssocID="{E89747A7-4D5D-4CE9-BFFD-A07325FEB385}" presName="sibTrans" presStyleCnt="0"/>
      <dgm:spPr/>
    </dgm:pt>
    <dgm:pt modelId="{C825BC23-751C-4348-A4F3-C649B327F274}" type="pres">
      <dgm:prSet presAssocID="{4757ACC9-866C-4486-ADA1-4DD16F4E8DB8}" presName="node" presStyleLbl="node1" presStyleIdx="1" presStyleCnt="5">
        <dgm:presLayoutVars>
          <dgm:bulletEnabled val="1"/>
        </dgm:presLayoutVars>
      </dgm:prSet>
      <dgm:spPr/>
    </dgm:pt>
    <dgm:pt modelId="{713C2F92-55B6-4AF8-A8F4-6D53587E21D8}" type="pres">
      <dgm:prSet presAssocID="{26A1D9E0-3BCC-441B-925A-5DE9365AB34F}" presName="sibTrans" presStyleCnt="0"/>
      <dgm:spPr/>
    </dgm:pt>
    <dgm:pt modelId="{C8C2ABB5-15B7-467F-99E1-7415B99E5601}" type="pres">
      <dgm:prSet presAssocID="{B3E35E25-7E62-449F-BD56-07B57F6E6ABB}" presName="node" presStyleLbl="node1" presStyleIdx="2" presStyleCnt="5">
        <dgm:presLayoutVars>
          <dgm:bulletEnabled val="1"/>
        </dgm:presLayoutVars>
      </dgm:prSet>
      <dgm:spPr/>
    </dgm:pt>
    <dgm:pt modelId="{F9B820AC-0EAE-4A93-A653-6808F68AFCF5}" type="pres">
      <dgm:prSet presAssocID="{CB815D77-C991-4097-A5A2-4CD29019F14C}" presName="sibTrans" presStyleCnt="0"/>
      <dgm:spPr/>
    </dgm:pt>
    <dgm:pt modelId="{C10E3F7F-AB95-4ABC-9DE9-A09F021611DE}" type="pres">
      <dgm:prSet presAssocID="{A21DC3CC-FA8E-48C5-B57C-5B298D1B590B}" presName="node" presStyleLbl="node1" presStyleIdx="3" presStyleCnt="5">
        <dgm:presLayoutVars>
          <dgm:bulletEnabled val="1"/>
        </dgm:presLayoutVars>
      </dgm:prSet>
      <dgm:spPr/>
    </dgm:pt>
    <dgm:pt modelId="{FC1B5657-58B7-4BB9-8E55-BE2514607329}" type="pres">
      <dgm:prSet presAssocID="{A3A125B2-5C8D-401E-AFE8-1557E61D9625}" presName="sibTrans" presStyleCnt="0"/>
      <dgm:spPr/>
    </dgm:pt>
    <dgm:pt modelId="{DC214539-310E-4BEB-BFD4-801753B8C49F}" type="pres">
      <dgm:prSet presAssocID="{655B095B-C8A1-43C0-B0BE-E2454840F0A1}" presName="node" presStyleLbl="node1" presStyleIdx="4" presStyleCnt="5">
        <dgm:presLayoutVars>
          <dgm:bulletEnabled val="1"/>
        </dgm:presLayoutVars>
      </dgm:prSet>
      <dgm:spPr/>
    </dgm:pt>
  </dgm:ptLst>
  <dgm:cxnLst>
    <dgm:cxn modelId="{D59B8E02-88E6-4A4F-8823-D5A0D962C42D}" type="presOf" srcId="{A21DC3CC-FA8E-48C5-B57C-5B298D1B590B}" destId="{C10E3F7F-AB95-4ABC-9DE9-A09F021611DE}" srcOrd="0" destOrd="0" presId="urn:microsoft.com/office/officeart/2005/8/layout/default"/>
    <dgm:cxn modelId="{1C61201B-9E87-46BE-A3D8-CC857BB8F875}" srcId="{AC09F18C-693C-482C-B3A3-5D322CE140AA}" destId="{B3E35E25-7E62-449F-BD56-07B57F6E6ABB}" srcOrd="2" destOrd="0" parTransId="{F3033032-C8E3-4DB5-9A8F-F4EE391D95A1}" sibTransId="{CB815D77-C991-4097-A5A2-4CD29019F14C}"/>
    <dgm:cxn modelId="{2DBB4037-ADDC-423D-AFF8-3FBF0028339C}" srcId="{AC09F18C-693C-482C-B3A3-5D322CE140AA}" destId="{655B095B-C8A1-43C0-B0BE-E2454840F0A1}" srcOrd="4" destOrd="0" parTransId="{67B90326-3DBA-45FF-9EA0-FE4AF9358E86}" sibTransId="{473FB08D-C5F7-492D-95AA-A8BD3DF4D007}"/>
    <dgm:cxn modelId="{E484C15B-4685-4A30-AC3F-1EAE06181FF6}" type="presOf" srcId="{655B095B-C8A1-43C0-B0BE-E2454840F0A1}" destId="{DC214539-310E-4BEB-BFD4-801753B8C49F}" srcOrd="0" destOrd="0" presId="urn:microsoft.com/office/officeart/2005/8/layout/default"/>
    <dgm:cxn modelId="{1E08ED5B-86A4-49A4-AF74-8AD893CA8527}" type="presOf" srcId="{4757ACC9-866C-4486-ADA1-4DD16F4E8DB8}" destId="{C825BC23-751C-4348-A4F3-C649B327F274}" srcOrd="0" destOrd="0" presId="urn:microsoft.com/office/officeart/2005/8/layout/default"/>
    <dgm:cxn modelId="{BD955860-F03B-4DDD-AAD0-C45A77C33438}" srcId="{AC09F18C-693C-482C-B3A3-5D322CE140AA}" destId="{ACE0EE4C-6112-42EB-A776-CCA8BBF291B0}" srcOrd="0" destOrd="0" parTransId="{DF286668-4110-4071-9D9D-21AF46749459}" sibTransId="{E89747A7-4D5D-4CE9-BFFD-A07325FEB385}"/>
    <dgm:cxn modelId="{51436466-81E0-4B28-9F45-E4D7202D3EB2}" type="presOf" srcId="{B3E35E25-7E62-449F-BD56-07B57F6E6ABB}" destId="{C8C2ABB5-15B7-467F-99E1-7415B99E5601}" srcOrd="0" destOrd="0" presId="urn:microsoft.com/office/officeart/2005/8/layout/default"/>
    <dgm:cxn modelId="{798B4973-45D5-4813-806B-A1D75D651123}" type="presOf" srcId="{ACE0EE4C-6112-42EB-A776-CCA8BBF291B0}" destId="{2FCF99FE-14A2-438B-9B92-8C5C6026CFBF}" srcOrd="0" destOrd="0" presId="urn:microsoft.com/office/officeart/2005/8/layout/default"/>
    <dgm:cxn modelId="{A19FF5A3-D978-4FF6-9A07-D6D42D26215A}" srcId="{AC09F18C-693C-482C-B3A3-5D322CE140AA}" destId="{A21DC3CC-FA8E-48C5-B57C-5B298D1B590B}" srcOrd="3" destOrd="0" parTransId="{379174B5-94B7-4069-91D2-4C21630301E6}" sibTransId="{A3A125B2-5C8D-401E-AFE8-1557E61D9625}"/>
    <dgm:cxn modelId="{1792C7AB-A17E-4492-97E6-3FB5B98E8D32}" type="presOf" srcId="{AC09F18C-693C-482C-B3A3-5D322CE140AA}" destId="{B7B6B88C-B7C0-44BC-8AF9-3E0E878A7821}" srcOrd="0" destOrd="0" presId="urn:microsoft.com/office/officeart/2005/8/layout/default"/>
    <dgm:cxn modelId="{0909DAAB-CE9D-4AE4-80FC-79272A55B96B}" srcId="{AC09F18C-693C-482C-B3A3-5D322CE140AA}" destId="{4757ACC9-866C-4486-ADA1-4DD16F4E8DB8}" srcOrd="1" destOrd="0" parTransId="{82AA8985-9B33-4D50-B02B-C1DE75D29EE3}" sibTransId="{26A1D9E0-3BCC-441B-925A-5DE9365AB34F}"/>
    <dgm:cxn modelId="{4A50285D-090F-4679-80A9-EED4DF305707}" type="presParOf" srcId="{B7B6B88C-B7C0-44BC-8AF9-3E0E878A7821}" destId="{2FCF99FE-14A2-438B-9B92-8C5C6026CFBF}" srcOrd="0" destOrd="0" presId="urn:microsoft.com/office/officeart/2005/8/layout/default"/>
    <dgm:cxn modelId="{2AD4FC4D-EEC2-466C-8CF7-A5F32AB2176C}" type="presParOf" srcId="{B7B6B88C-B7C0-44BC-8AF9-3E0E878A7821}" destId="{1F13FCFD-3017-446A-89F5-A4EF447117A5}" srcOrd="1" destOrd="0" presId="urn:microsoft.com/office/officeart/2005/8/layout/default"/>
    <dgm:cxn modelId="{34CA1799-00E4-4C8D-9F4A-EA489CC04FB2}" type="presParOf" srcId="{B7B6B88C-B7C0-44BC-8AF9-3E0E878A7821}" destId="{C825BC23-751C-4348-A4F3-C649B327F274}" srcOrd="2" destOrd="0" presId="urn:microsoft.com/office/officeart/2005/8/layout/default"/>
    <dgm:cxn modelId="{D6FF8DB8-32BA-4AA7-94DE-B77A75577C3B}" type="presParOf" srcId="{B7B6B88C-B7C0-44BC-8AF9-3E0E878A7821}" destId="{713C2F92-55B6-4AF8-A8F4-6D53587E21D8}" srcOrd="3" destOrd="0" presId="urn:microsoft.com/office/officeart/2005/8/layout/default"/>
    <dgm:cxn modelId="{1A5B6BF7-E0A0-48B8-BC9F-E6027F7DAC6A}" type="presParOf" srcId="{B7B6B88C-B7C0-44BC-8AF9-3E0E878A7821}" destId="{C8C2ABB5-15B7-467F-99E1-7415B99E5601}" srcOrd="4" destOrd="0" presId="urn:microsoft.com/office/officeart/2005/8/layout/default"/>
    <dgm:cxn modelId="{7D1CF4C3-4CB2-4BD9-B0F9-29AB30AD4031}" type="presParOf" srcId="{B7B6B88C-B7C0-44BC-8AF9-3E0E878A7821}" destId="{F9B820AC-0EAE-4A93-A653-6808F68AFCF5}" srcOrd="5" destOrd="0" presId="urn:microsoft.com/office/officeart/2005/8/layout/default"/>
    <dgm:cxn modelId="{36786F43-DBAB-4CAD-8889-A2F5C5ABC2A9}" type="presParOf" srcId="{B7B6B88C-B7C0-44BC-8AF9-3E0E878A7821}" destId="{C10E3F7F-AB95-4ABC-9DE9-A09F021611DE}" srcOrd="6" destOrd="0" presId="urn:microsoft.com/office/officeart/2005/8/layout/default"/>
    <dgm:cxn modelId="{3B78EEDF-9664-4C25-8349-5E620F189AA3}" type="presParOf" srcId="{B7B6B88C-B7C0-44BC-8AF9-3E0E878A7821}" destId="{FC1B5657-58B7-4BB9-8E55-BE2514607329}" srcOrd="7" destOrd="0" presId="urn:microsoft.com/office/officeart/2005/8/layout/default"/>
    <dgm:cxn modelId="{32F1E769-8CD9-4B91-B126-A61152BD8CF2}" type="presParOf" srcId="{B7B6B88C-B7C0-44BC-8AF9-3E0E878A7821}" destId="{DC214539-310E-4BEB-BFD4-801753B8C49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CF99FE-14A2-438B-9B92-8C5C6026CFBF}">
      <dsp:nvSpPr>
        <dsp:cNvPr id="0" name=""/>
        <dsp:cNvSpPr/>
      </dsp:nvSpPr>
      <dsp:spPr>
        <a:xfrm>
          <a:off x="0" y="59240"/>
          <a:ext cx="3072366" cy="184341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rtl="0">
            <a:lnSpc>
              <a:spcPct val="90000"/>
            </a:lnSpc>
            <a:spcBef>
              <a:spcPct val="0"/>
            </a:spcBef>
            <a:spcAft>
              <a:spcPct val="35000"/>
            </a:spcAft>
            <a:buNone/>
          </a:pPr>
          <a:r>
            <a:rPr lang="en-GB" sz="4500" kern="1200" dirty="0">
              <a:latin typeface="Trade Gothic Next Cond"/>
            </a:rPr>
            <a:t>Emotional Barriers </a:t>
          </a:r>
          <a:endParaRPr lang="en-GB" sz="4500" kern="1200" dirty="0"/>
        </a:p>
      </dsp:txBody>
      <dsp:txXfrm>
        <a:off x="0" y="59240"/>
        <a:ext cx="3072366" cy="1843419"/>
      </dsp:txXfrm>
    </dsp:sp>
    <dsp:sp modelId="{C825BC23-751C-4348-A4F3-C649B327F274}">
      <dsp:nvSpPr>
        <dsp:cNvPr id="0" name=""/>
        <dsp:cNvSpPr/>
      </dsp:nvSpPr>
      <dsp:spPr>
        <a:xfrm>
          <a:off x="3379603" y="59240"/>
          <a:ext cx="3072366" cy="184341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rtl="0">
            <a:lnSpc>
              <a:spcPct val="90000"/>
            </a:lnSpc>
            <a:spcBef>
              <a:spcPct val="0"/>
            </a:spcBef>
            <a:spcAft>
              <a:spcPct val="35000"/>
            </a:spcAft>
            <a:buNone/>
          </a:pPr>
          <a:r>
            <a:rPr lang="en-GB" sz="4500" kern="1200" dirty="0">
              <a:latin typeface="Trade Gothic Next Cond"/>
            </a:rPr>
            <a:t>Cultural Barriers</a:t>
          </a:r>
          <a:endParaRPr lang="en-GB" sz="4500" kern="1200" dirty="0"/>
        </a:p>
      </dsp:txBody>
      <dsp:txXfrm>
        <a:off x="3379603" y="59240"/>
        <a:ext cx="3072366" cy="1843419"/>
      </dsp:txXfrm>
    </dsp:sp>
    <dsp:sp modelId="{C8C2ABB5-15B7-467F-99E1-7415B99E5601}">
      <dsp:nvSpPr>
        <dsp:cNvPr id="0" name=""/>
        <dsp:cNvSpPr/>
      </dsp:nvSpPr>
      <dsp:spPr>
        <a:xfrm>
          <a:off x="6759206" y="59240"/>
          <a:ext cx="3072366" cy="184341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rtl="0">
            <a:lnSpc>
              <a:spcPct val="90000"/>
            </a:lnSpc>
            <a:spcBef>
              <a:spcPct val="0"/>
            </a:spcBef>
            <a:spcAft>
              <a:spcPct val="35000"/>
            </a:spcAft>
            <a:buNone/>
          </a:pPr>
          <a:r>
            <a:rPr lang="en-GB" sz="4500" kern="1200" dirty="0">
              <a:latin typeface="Trade Gothic Next Cond"/>
            </a:rPr>
            <a:t>Language Barriers</a:t>
          </a:r>
          <a:endParaRPr lang="en-GB" sz="4500" kern="1200" dirty="0"/>
        </a:p>
      </dsp:txBody>
      <dsp:txXfrm>
        <a:off x="6759206" y="59240"/>
        <a:ext cx="3072366" cy="1843419"/>
      </dsp:txXfrm>
    </dsp:sp>
    <dsp:sp modelId="{C10E3F7F-AB95-4ABC-9DE9-A09F021611DE}">
      <dsp:nvSpPr>
        <dsp:cNvPr id="0" name=""/>
        <dsp:cNvSpPr/>
      </dsp:nvSpPr>
      <dsp:spPr>
        <a:xfrm>
          <a:off x="1689801" y="2209896"/>
          <a:ext cx="3072366" cy="184341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rtl="0">
            <a:lnSpc>
              <a:spcPct val="90000"/>
            </a:lnSpc>
            <a:spcBef>
              <a:spcPct val="0"/>
            </a:spcBef>
            <a:spcAft>
              <a:spcPct val="35000"/>
            </a:spcAft>
            <a:buNone/>
          </a:pPr>
          <a:r>
            <a:rPr lang="en-GB" sz="4500" kern="1200" dirty="0">
              <a:latin typeface="Trade Gothic Next Cond"/>
            </a:rPr>
            <a:t>Attitude Barriers</a:t>
          </a:r>
          <a:endParaRPr lang="en-GB" sz="4500" kern="1200" dirty="0"/>
        </a:p>
      </dsp:txBody>
      <dsp:txXfrm>
        <a:off x="1689801" y="2209896"/>
        <a:ext cx="3072366" cy="1843419"/>
      </dsp:txXfrm>
    </dsp:sp>
    <dsp:sp modelId="{DC214539-310E-4BEB-BFD4-801753B8C49F}">
      <dsp:nvSpPr>
        <dsp:cNvPr id="0" name=""/>
        <dsp:cNvSpPr/>
      </dsp:nvSpPr>
      <dsp:spPr>
        <a:xfrm>
          <a:off x="5069404" y="2209896"/>
          <a:ext cx="3072366" cy="184341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rtl="0">
            <a:lnSpc>
              <a:spcPct val="90000"/>
            </a:lnSpc>
            <a:spcBef>
              <a:spcPct val="0"/>
            </a:spcBef>
            <a:spcAft>
              <a:spcPct val="35000"/>
            </a:spcAft>
            <a:buNone/>
          </a:pPr>
          <a:r>
            <a:rPr lang="en-GB" sz="4500" kern="1200" dirty="0">
              <a:latin typeface="Trade Gothic Next Cond"/>
            </a:rPr>
            <a:t>Psychological Barriers</a:t>
          </a:r>
          <a:endParaRPr lang="en-GB" sz="4500" kern="1200" dirty="0"/>
        </a:p>
      </dsp:txBody>
      <dsp:txXfrm>
        <a:off x="5069404" y="2209896"/>
        <a:ext cx="3072366" cy="184341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8687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616277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185470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803909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6562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374632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521034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104717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p:cNvSpPr>
          <p:nvPr>
            <p:ph type="pic" idx="1"/>
          </p:nvPr>
        </p:nvSpPr>
        <p:spPr>
          <a:xfrm>
            <a:off x="5334001" y="762000"/>
            <a:ext cx="5333999" cy="53340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8623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226565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3C2B07E4-CDF9-4C88-A2F3-04620E58224D}" type="datetimeFigureOut">
              <a:rPr lang="en-US" smtClean="0"/>
              <a:t>3/27/22</a:t>
            </a:fld>
            <a:endParaRPr lang="en-US"/>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532617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3C2B07E4-CDF9-4C88-A2F3-04620E58224D}" type="datetimeFigureOut">
              <a:rPr lang="en-US" smtClean="0"/>
              <a:pPr/>
              <a:t>3/27/22</a:t>
            </a:fld>
            <a:endParaRPr lang="en-US" dirty="0"/>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2521912530"/>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04" r:id="rId6"/>
    <p:sldLayoutId id="2147483700" r:id="rId7"/>
    <p:sldLayoutId id="2147483701" r:id="rId8"/>
    <p:sldLayoutId id="2147483702" r:id="rId9"/>
    <p:sldLayoutId id="2147483703" r:id="rId10"/>
    <p:sldLayoutId id="2147483705"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smartinsights.com/digital-marketing-strategy/online-business-revenue-models/amazon-case-study/" TargetMode="External"/><Relationship Id="rId2" Type="http://schemas.openxmlformats.org/officeDocument/2006/relationships/hyperlink" Target="https://medium.com/@michaelangelo_q/amazon-coms-integrated-marketing-communications-901a6a2a77ef" TargetMode="External"/><Relationship Id="rId1" Type="http://schemas.openxmlformats.org/officeDocument/2006/relationships/slideLayout" Target="../slideLayouts/slideLayout2.xml"/><Relationship Id="rId6" Type="http://schemas.openxmlformats.org/officeDocument/2006/relationships/hyperlink" Target="https://research-methodology.net/amazon-marketing-communication-mix-2/" TargetMode="External"/><Relationship Id="rId5" Type="http://schemas.openxmlformats.org/officeDocument/2006/relationships/hyperlink" Target="https://www.toolshero.com/communication-skills/berlo%E2%80%99s-smcr-model-of-communication/" TargetMode="External"/><Relationship Id="rId4" Type="http://schemas.openxmlformats.org/officeDocument/2006/relationships/hyperlink" Target="https://www.indeed.com/career-advice/career-development/communication-benefit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newsmoor.com/smcr-model-of-communication-david-berlos-smcr-model-of-communication-example/" TargetMode="External"/><Relationship Id="rId2" Type="http://schemas.openxmlformats.org/officeDocument/2006/relationships/hyperlink" Target="https://www.businessinsider.com/10-mind-blowing-facts-about-amazoncom-2013-3?r=US&amp;IR=T" TargetMode="External"/><Relationship Id="rId1" Type="http://schemas.openxmlformats.org/officeDocument/2006/relationships/slideLayout" Target="../slideLayouts/slideLayout2.xml"/><Relationship Id="rId5" Type="http://schemas.openxmlformats.org/officeDocument/2006/relationships/hyperlink" Target="https://www.susanascher.com/avoid-communication-breakdowns-with-these-4-tips/" TargetMode="External"/><Relationship Id="rId4" Type="http://schemas.openxmlformats.org/officeDocument/2006/relationships/hyperlink" Target="https://medium.com/@michaelangelo_q/amazon-coms-integrated-marketing-communications-901a6a2a77ef"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 name="Rectangle 8">
            <a:extLst>
              <a:ext uri="{FF2B5EF4-FFF2-40B4-BE49-F238E27FC236}">
                <a16:creationId xmlns:a16="http://schemas.microsoft.com/office/drawing/2014/main" id="{B1C3281D-A46F-4842-9340-4CBC29E1B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8" name="Picture 3" descr="Metal surface with rust">
            <a:extLst>
              <a:ext uri="{FF2B5EF4-FFF2-40B4-BE49-F238E27FC236}">
                <a16:creationId xmlns:a16="http://schemas.microsoft.com/office/drawing/2014/main" id="{6BF0DB89-B318-4C1C-9F78-95390A1CE208}"/>
              </a:ext>
            </a:extLst>
          </p:cNvPr>
          <p:cNvPicPr>
            <a:picLocks noChangeAspect="1"/>
          </p:cNvPicPr>
          <p:nvPr/>
        </p:nvPicPr>
        <p:blipFill rotWithShape="1">
          <a:blip r:embed="rId2">
            <a:alphaModFix amt="50000"/>
          </a:blip>
          <a:srcRect l="1475" r="21181" b="1"/>
          <a:stretch/>
        </p:blipFill>
        <p:spPr>
          <a:xfrm>
            <a:off x="-1787" y="10"/>
            <a:ext cx="12191980" cy="6857990"/>
          </a:xfrm>
          <a:prstGeom prst="rect">
            <a:avLst/>
          </a:prstGeom>
        </p:spPr>
      </p:pic>
      <p:sp>
        <p:nvSpPr>
          <p:cNvPr id="2" name="Title 1"/>
          <p:cNvSpPr>
            <a:spLocks noGrp="1"/>
          </p:cNvSpPr>
          <p:nvPr>
            <p:ph type="ctrTitle"/>
          </p:nvPr>
        </p:nvSpPr>
        <p:spPr>
          <a:xfrm>
            <a:off x="3484266" y="738899"/>
            <a:ext cx="8588084" cy="2129925"/>
          </a:xfrm>
        </p:spPr>
        <p:txBody>
          <a:bodyPr>
            <a:noAutofit/>
          </a:bodyPr>
          <a:lstStyle/>
          <a:p>
            <a:endParaRPr lang="en-GB" dirty="0">
              <a:latin typeface="Arial Rounded MT Bold"/>
              <a:cs typeface="Aharoni"/>
            </a:endParaRPr>
          </a:p>
          <a:p>
            <a:endParaRPr lang="en-GB" dirty="0">
              <a:latin typeface="Arial"/>
              <a:cs typeface="Arial"/>
            </a:endParaRPr>
          </a:p>
          <a:p>
            <a:r>
              <a:rPr lang="en-GB" dirty="0">
                <a:ea typeface="+mj-lt"/>
                <a:cs typeface="+mj-lt"/>
              </a:rPr>
              <a:t>Strategies for Effective Communication in a Business Setting.</a:t>
            </a:r>
            <a:endParaRPr lang="en-GB" dirty="0"/>
          </a:p>
          <a:p>
            <a:pPr>
              <a:lnSpc>
                <a:spcPct val="100000"/>
              </a:lnSpc>
            </a:pPr>
            <a:endParaRPr lang="en-GB" dirty="0">
              <a:latin typeface="Calibri"/>
              <a:ea typeface="Cambria"/>
              <a:cs typeface="Calibri"/>
            </a:endParaRPr>
          </a:p>
        </p:txBody>
      </p:sp>
      <p:sp>
        <p:nvSpPr>
          <p:cNvPr id="3" name="Subtitle 2"/>
          <p:cNvSpPr>
            <a:spLocks noGrp="1"/>
          </p:cNvSpPr>
          <p:nvPr>
            <p:ph type="subTitle" idx="1"/>
          </p:nvPr>
        </p:nvSpPr>
        <p:spPr>
          <a:xfrm>
            <a:off x="4231805" y="3816077"/>
            <a:ext cx="7714388" cy="2520201"/>
          </a:xfrm>
        </p:spPr>
        <p:txBody>
          <a:bodyPr vert="horz" lIns="91440" tIns="45720" rIns="91440" bIns="45720" rtlCol="0" anchor="t">
            <a:normAutofit lnSpcReduction="10000"/>
          </a:bodyPr>
          <a:lstStyle/>
          <a:p>
            <a:pPr algn="r">
              <a:lnSpc>
                <a:spcPct val="90000"/>
              </a:lnSpc>
              <a:spcBef>
                <a:spcPts val="1400"/>
              </a:spcBef>
            </a:pPr>
            <a:r>
              <a:rPr lang="en-GB" dirty="0">
                <a:ea typeface="+mn-lt"/>
                <a:cs typeface="+mn-lt"/>
              </a:rPr>
              <a:t>Natalia </a:t>
            </a:r>
            <a:r>
              <a:rPr lang="en-GB" dirty="0" err="1">
                <a:ea typeface="+mn-lt"/>
                <a:cs typeface="+mn-lt"/>
              </a:rPr>
              <a:t>Rupet</a:t>
            </a:r>
            <a:r>
              <a:rPr lang="en-GB" dirty="0">
                <a:ea typeface="+mn-lt"/>
                <a:cs typeface="+mn-lt"/>
              </a:rPr>
              <a:t> 2109475</a:t>
            </a:r>
            <a:endParaRPr lang="en-US" dirty="0">
              <a:ea typeface="+mn-lt"/>
              <a:cs typeface="+mn-lt"/>
            </a:endParaRPr>
          </a:p>
          <a:p>
            <a:pPr algn="r">
              <a:lnSpc>
                <a:spcPct val="90000"/>
              </a:lnSpc>
              <a:spcBef>
                <a:spcPts val="1400"/>
              </a:spcBef>
            </a:pPr>
            <a:r>
              <a:rPr lang="en-GB" dirty="0">
                <a:ea typeface="+mn-lt"/>
                <a:cs typeface="+mn-lt"/>
              </a:rPr>
              <a:t>Avram Ciuca 2107672</a:t>
            </a:r>
          </a:p>
          <a:p>
            <a:pPr algn="r"/>
            <a:r>
              <a:rPr lang="en-GB" dirty="0">
                <a:ea typeface="+mn-lt"/>
                <a:cs typeface="+mn-lt"/>
              </a:rPr>
              <a:t>Andreea Ruse 2108815</a:t>
            </a:r>
          </a:p>
          <a:p>
            <a:pPr algn="r"/>
            <a:r>
              <a:rPr lang="en-GB" dirty="0">
                <a:ea typeface="+mn-lt"/>
                <a:cs typeface="+mn-lt"/>
              </a:rPr>
              <a:t>Andreea Oana </a:t>
            </a:r>
            <a:r>
              <a:rPr lang="en-GB" dirty="0" err="1">
                <a:ea typeface="+mn-lt"/>
                <a:cs typeface="+mn-lt"/>
              </a:rPr>
              <a:t>Valsceanu</a:t>
            </a:r>
            <a:r>
              <a:rPr lang="en-GB" dirty="0">
                <a:ea typeface="+mn-lt"/>
                <a:cs typeface="+mn-lt"/>
              </a:rPr>
              <a:t> 2108084</a:t>
            </a:r>
            <a:endParaRPr lang="en-GB" dirty="0"/>
          </a:p>
          <a:p>
            <a:pPr algn="r">
              <a:lnSpc>
                <a:spcPct val="90000"/>
              </a:lnSpc>
              <a:spcBef>
                <a:spcPts val="1400"/>
              </a:spcBef>
            </a:pPr>
            <a:r>
              <a:rPr lang="en-GB" dirty="0">
                <a:ea typeface="+mn-lt"/>
                <a:cs typeface="+mn-lt"/>
              </a:rPr>
              <a:t>Constantin Calin Daniel 2107673</a:t>
            </a:r>
          </a:p>
          <a:p>
            <a:pPr>
              <a:lnSpc>
                <a:spcPct val="90000"/>
              </a:lnSpc>
              <a:spcBef>
                <a:spcPts val="1400"/>
              </a:spcBef>
            </a:pPr>
            <a:r>
              <a:rPr lang="en-GB" dirty="0">
                <a:solidFill>
                  <a:srgbClr val="FFFFFF"/>
                </a:solidFill>
              </a:rPr>
              <a:t>Lecturer name: Akash  Puranik</a:t>
            </a:r>
          </a:p>
          <a:p>
            <a:endParaRPr lang="en-GB" dirty="0">
              <a:solidFill>
                <a:srgbClr val="FFFFFF"/>
              </a:solidFill>
            </a:endParaRPr>
          </a:p>
        </p:txBody>
      </p:sp>
      <p:cxnSp>
        <p:nvCxnSpPr>
          <p:cNvPr id="119" name="Straight Connector 10">
            <a:extLst>
              <a:ext uri="{FF2B5EF4-FFF2-40B4-BE49-F238E27FC236}">
                <a16:creationId xmlns:a16="http://schemas.microsoft.com/office/drawing/2014/main" id="{313FECB8-44EE-4A45-9F7B-66ECF1C3C8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8595"/>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pic>
        <p:nvPicPr>
          <p:cNvPr id="5" name="Picture 5" descr="Background pattern&#10;&#10;Description automatically generated">
            <a:extLst>
              <a:ext uri="{FF2B5EF4-FFF2-40B4-BE49-F238E27FC236}">
                <a16:creationId xmlns:a16="http://schemas.microsoft.com/office/drawing/2014/main" id="{DB58C098-313F-4166-8CE1-AA0EA3D0C181}"/>
              </a:ext>
            </a:extLst>
          </p:cNvPr>
          <p:cNvPicPr>
            <a:picLocks noChangeAspect="1"/>
          </p:cNvPicPr>
          <p:nvPr/>
        </p:nvPicPr>
        <p:blipFill>
          <a:blip r:embed="rId3"/>
          <a:stretch>
            <a:fillRect/>
          </a:stretch>
        </p:blipFill>
        <p:spPr>
          <a:xfrm>
            <a:off x="4916" y="-4916"/>
            <a:ext cx="3468327" cy="6867832"/>
          </a:xfrm>
          <a:prstGeom prst="rect">
            <a:avLst/>
          </a:prstGeom>
        </p:spPr>
      </p:pic>
      <p:sp>
        <p:nvSpPr>
          <p:cNvPr id="4" name="TextBox 3">
            <a:extLst>
              <a:ext uri="{FF2B5EF4-FFF2-40B4-BE49-F238E27FC236}">
                <a16:creationId xmlns:a16="http://schemas.microsoft.com/office/drawing/2014/main" id="{AA371CF6-F475-C376-6564-343FC0B757F7}"/>
              </a:ext>
            </a:extLst>
          </p:cNvPr>
          <p:cNvSpPr txBox="1"/>
          <p:nvPr/>
        </p:nvSpPr>
        <p:spPr>
          <a:xfrm>
            <a:off x="4578724" y="309282"/>
            <a:ext cx="577999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dirty="0">
                <a:ea typeface="+mn-lt"/>
                <a:cs typeface="+mn-lt"/>
              </a:rPr>
              <a:t>BMSW4002 Effective Team Working  and Communication</a:t>
            </a:r>
          </a:p>
          <a:p>
            <a:pPr algn="l"/>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10">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8202AC-51E8-4461-8099-29D4480317C4}"/>
              </a:ext>
            </a:extLst>
          </p:cNvPr>
          <p:cNvSpPr>
            <a:spLocks noGrp="1"/>
          </p:cNvSpPr>
          <p:nvPr>
            <p:ph type="title"/>
          </p:nvPr>
        </p:nvSpPr>
        <p:spPr>
          <a:xfrm>
            <a:off x="378322" y="221588"/>
            <a:ext cx="5333365" cy="692769"/>
          </a:xfrm>
        </p:spPr>
        <p:txBody>
          <a:bodyPr>
            <a:normAutofit/>
          </a:bodyPr>
          <a:lstStyle/>
          <a:p>
            <a:pPr>
              <a:lnSpc>
                <a:spcPct val="100000"/>
              </a:lnSpc>
            </a:pPr>
            <a:r>
              <a:rPr lang="en-GB" sz="3200" cap="none" dirty="0">
                <a:latin typeface="Arial"/>
                <a:cs typeface="Calibri"/>
              </a:rPr>
              <a:t>Introduction</a:t>
            </a:r>
            <a:endParaRPr lang="en-GB" sz="3200" dirty="0">
              <a:latin typeface="Arial"/>
              <a:cs typeface="Calibri"/>
            </a:endParaRPr>
          </a:p>
        </p:txBody>
      </p:sp>
      <p:sp>
        <p:nvSpPr>
          <p:cNvPr id="33" name="Content Placeholder 7">
            <a:extLst>
              <a:ext uri="{FF2B5EF4-FFF2-40B4-BE49-F238E27FC236}">
                <a16:creationId xmlns:a16="http://schemas.microsoft.com/office/drawing/2014/main" id="{2CEA21BF-095F-48F4-938B-2D7A341D782E}"/>
              </a:ext>
            </a:extLst>
          </p:cNvPr>
          <p:cNvSpPr>
            <a:spLocks noGrp="1"/>
          </p:cNvSpPr>
          <p:nvPr>
            <p:ph idx="1"/>
          </p:nvPr>
        </p:nvSpPr>
        <p:spPr>
          <a:xfrm>
            <a:off x="204451" y="1300691"/>
            <a:ext cx="6324601" cy="3836301"/>
          </a:xfrm>
        </p:spPr>
        <p:txBody>
          <a:bodyPr vert="horz" lIns="91440" tIns="45720" rIns="91440" bIns="45720" rtlCol="0" anchor="t">
            <a:noAutofit/>
          </a:bodyPr>
          <a:lstStyle/>
          <a:p>
            <a:r>
              <a:rPr lang="en-US" sz="2400" dirty="0">
                <a:latin typeface="Arial"/>
                <a:cs typeface="Arial"/>
              </a:rPr>
              <a:t>Amazon – Was founded in 1994 by Jeff Bezos. </a:t>
            </a:r>
          </a:p>
          <a:p>
            <a:r>
              <a:rPr lang="en-US" sz="2400" dirty="0">
                <a:latin typeface="Arial"/>
                <a:ea typeface="+mn-lt"/>
                <a:cs typeface="+mn-lt"/>
              </a:rPr>
              <a:t>Amazon had reached around $148 million in 1997, a significant jump from around $16 million in 1996. </a:t>
            </a:r>
            <a:endParaRPr lang="en-US" sz="2400" dirty="0">
              <a:latin typeface="Arial"/>
              <a:cs typeface="Arial"/>
            </a:endParaRPr>
          </a:p>
          <a:p>
            <a:r>
              <a:rPr lang="en-US" sz="2400" dirty="0">
                <a:latin typeface="Arial"/>
                <a:cs typeface="Arial"/>
              </a:rPr>
              <a:t>Is one of the biggest commerce company</a:t>
            </a:r>
          </a:p>
          <a:p>
            <a:r>
              <a:rPr lang="en-US" sz="2400" dirty="0">
                <a:latin typeface="Arial"/>
                <a:cs typeface="Arial"/>
              </a:rPr>
              <a:t>When amazon was first launched they only prioritize to sell books. </a:t>
            </a:r>
          </a:p>
          <a:p>
            <a:r>
              <a:rPr lang="en-US" sz="2400" dirty="0">
                <a:latin typeface="Arial"/>
                <a:cs typeface="Arial"/>
              </a:rPr>
              <a:t>More than 197 million customers visit its website each month. </a:t>
            </a:r>
            <a:endParaRPr lang="en-US" sz="2400" dirty="0">
              <a:latin typeface="Arial"/>
              <a:ea typeface="+mn-lt"/>
              <a:cs typeface="+mn-lt"/>
            </a:endParaRPr>
          </a:p>
          <a:p>
            <a:endParaRPr lang="en-US" sz="1600" dirty="0">
              <a:latin typeface="Arial"/>
              <a:cs typeface="Arial"/>
            </a:endParaRPr>
          </a:p>
          <a:p>
            <a:endParaRPr lang="en-US" sz="1600" dirty="0">
              <a:latin typeface="Arial"/>
              <a:cs typeface="Arial"/>
            </a:endParaRPr>
          </a:p>
        </p:txBody>
      </p:sp>
      <p:sp>
        <p:nvSpPr>
          <p:cNvPr id="34" name="Oval 12">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9965" y="1114197"/>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4" descr="Logo&#10;&#10;Description automatically generated">
            <a:extLst>
              <a:ext uri="{FF2B5EF4-FFF2-40B4-BE49-F238E27FC236}">
                <a16:creationId xmlns:a16="http://schemas.microsoft.com/office/drawing/2014/main" id="{76C2A850-4332-E77F-9FA7-52DFCFCB5E0C}"/>
              </a:ext>
            </a:extLst>
          </p:cNvPr>
          <p:cNvPicPr>
            <a:picLocks noChangeAspect="1"/>
          </p:cNvPicPr>
          <p:nvPr/>
        </p:nvPicPr>
        <p:blipFill>
          <a:blip r:embed="rId2"/>
          <a:stretch>
            <a:fillRect/>
          </a:stretch>
        </p:blipFill>
        <p:spPr>
          <a:xfrm>
            <a:off x="7121014" y="2594286"/>
            <a:ext cx="3640392" cy="1718590"/>
          </a:xfrm>
          <a:prstGeom prst="rect">
            <a:avLst/>
          </a:prstGeom>
        </p:spPr>
      </p:pic>
      <p:sp>
        <p:nvSpPr>
          <p:cNvPr id="4" name="TextBox 3">
            <a:extLst>
              <a:ext uri="{FF2B5EF4-FFF2-40B4-BE49-F238E27FC236}">
                <a16:creationId xmlns:a16="http://schemas.microsoft.com/office/drawing/2014/main" id="{9B4839C1-A3EA-B6EF-3526-AF7E50AB8A08}"/>
              </a:ext>
            </a:extLst>
          </p:cNvPr>
          <p:cNvSpPr txBox="1"/>
          <p:nvPr/>
        </p:nvSpPr>
        <p:spPr>
          <a:xfrm>
            <a:off x="9397253" y="629322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a:ea typeface="+mn-lt"/>
                <a:cs typeface="+mn-lt"/>
              </a:rPr>
              <a:t>Michael A. Quiroz (2018)</a:t>
            </a:r>
            <a:endParaRPr lang="en-US">
              <a:latin typeface="Arial"/>
              <a:cs typeface="Arial"/>
            </a:endParaRPr>
          </a:p>
        </p:txBody>
      </p:sp>
      <p:sp>
        <p:nvSpPr>
          <p:cNvPr id="5" name="TextBox 4">
            <a:extLst>
              <a:ext uri="{FF2B5EF4-FFF2-40B4-BE49-F238E27FC236}">
                <a16:creationId xmlns:a16="http://schemas.microsoft.com/office/drawing/2014/main" id="{98507697-6DEB-DF84-6107-152231FF9D65}"/>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4186994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6FC68-DFE5-4F1E-BCC0-16387B131063}"/>
              </a:ext>
            </a:extLst>
          </p:cNvPr>
          <p:cNvSpPr>
            <a:spLocks noGrp="1"/>
          </p:cNvSpPr>
          <p:nvPr>
            <p:ph type="title"/>
          </p:nvPr>
        </p:nvSpPr>
        <p:spPr>
          <a:xfrm>
            <a:off x="352717" y="-57069"/>
            <a:ext cx="10946788" cy="1998749"/>
          </a:xfrm>
        </p:spPr>
        <p:txBody>
          <a:bodyPr/>
          <a:lstStyle/>
          <a:p>
            <a:pPr>
              <a:lnSpc>
                <a:spcPct val="100000"/>
              </a:lnSpc>
              <a:spcBef>
                <a:spcPts val="0"/>
              </a:spcBef>
            </a:pPr>
            <a:r>
              <a:rPr lang="en-GB" sz="3200" cap="none" dirty="0">
                <a:latin typeface="Arial"/>
                <a:ea typeface="+mj-lt"/>
                <a:cs typeface="+mj-lt"/>
              </a:rPr>
              <a:t>Benefits of an effective communication in Amazon</a:t>
            </a:r>
            <a:endParaRPr lang="en-US"/>
          </a:p>
          <a:p>
            <a:endParaRPr lang="en-GB" dirty="0"/>
          </a:p>
        </p:txBody>
      </p:sp>
      <p:pic>
        <p:nvPicPr>
          <p:cNvPr id="13" name="Picture 13" descr="A picture containing graphical user interface&#10;&#10;Description automatically generated">
            <a:extLst>
              <a:ext uri="{FF2B5EF4-FFF2-40B4-BE49-F238E27FC236}">
                <a16:creationId xmlns:a16="http://schemas.microsoft.com/office/drawing/2014/main" id="{929CE9C4-70C8-C5F6-33E8-407B804C2C69}"/>
              </a:ext>
            </a:extLst>
          </p:cNvPr>
          <p:cNvPicPr>
            <a:picLocks noGrp="1" noChangeAspect="1"/>
          </p:cNvPicPr>
          <p:nvPr>
            <p:ph idx="1"/>
          </p:nvPr>
        </p:nvPicPr>
        <p:blipFill>
          <a:blip r:embed="rId2"/>
          <a:stretch>
            <a:fillRect/>
          </a:stretch>
        </p:blipFill>
        <p:spPr>
          <a:xfrm>
            <a:off x="708725" y="1596659"/>
            <a:ext cx="10723855" cy="4758883"/>
          </a:xfrm>
        </p:spPr>
      </p:pic>
      <p:sp>
        <p:nvSpPr>
          <p:cNvPr id="4" name="TextBox 3">
            <a:extLst>
              <a:ext uri="{FF2B5EF4-FFF2-40B4-BE49-F238E27FC236}">
                <a16:creationId xmlns:a16="http://schemas.microsoft.com/office/drawing/2014/main" id="{B864A643-A414-9177-E977-FB6ABA1EE1A8}"/>
              </a:ext>
            </a:extLst>
          </p:cNvPr>
          <p:cNvSpPr txBox="1"/>
          <p:nvPr/>
        </p:nvSpPr>
        <p:spPr>
          <a:xfrm>
            <a:off x="10021981" y="343292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5" name="TextBox 4">
            <a:extLst>
              <a:ext uri="{FF2B5EF4-FFF2-40B4-BE49-F238E27FC236}">
                <a16:creationId xmlns:a16="http://schemas.microsoft.com/office/drawing/2014/main" id="{89A5833F-8BD1-7A7F-01D0-2ACABD46D5F9}"/>
              </a:ext>
            </a:extLst>
          </p:cNvPr>
          <p:cNvSpPr txBox="1"/>
          <p:nvPr/>
        </p:nvSpPr>
        <p:spPr>
          <a:xfrm>
            <a:off x="9083489" y="6405282"/>
            <a:ext cx="32250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Indeed Editorial Team (2021)</a:t>
            </a:r>
            <a:endParaRPr lang="en-US" dirty="0"/>
          </a:p>
        </p:txBody>
      </p:sp>
    </p:spTree>
    <p:extLst>
      <p:ext uri="{BB962C8B-B14F-4D97-AF65-F5344CB8AC3E}">
        <p14:creationId xmlns:p14="http://schemas.microsoft.com/office/powerpoint/2010/main" val="218748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968EA-CA62-A5E8-26E7-DA0D297F8215}"/>
              </a:ext>
            </a:extLst>
          </p:cNvPr>
          <p:cNvSpPr>
            <a:spLocks noGrp="1"/>
          </p:cNvSpPr>
          <p:nvPr>
            <p:ph type="title"/>
          </p:nvPr>
        </p:nvSpPr>
        <p:spPr>
          <a:xfrm>
            <a:off x="432242" y="552386"/>
            <a:ext cx="10796051" cy="801530"/>
          </a:xfrm>
        </p:spPr>
        <p:txBody>
          <a:bodyPr/>
          <a:lstStyle/>
          <a:p>
            <a:pPr>
              <a:lnSpc>
                <a:spcPct val="100000"/>
              </a:lnSpc>
              <a:spcBef>
                <a:spcPts val="0"/>
              </a:spcBef>
            </a:pPr>
            <a:r>
              <a:rPr lang="en-GB" sz="3200" cap="none" dirty="0">
                <a:latin typeface="Arial"/>
                <a:cs typeface="Arial"/>
              </a:rPr>
              <a:t>Theories relating to models of communication</a:t>
            </a:r>
            <a:endParaRPr lang="en-US">
              <a:latin typeface="Arial"/>
              <a:cs typeface="Arial"/>
            </a:endParaRPr>
          </a:p>
        </p:txBody>
      </p:sp>
      <p:sp>
        <p:nvSpPr>
          <p:cNvPr id="3" name="Content Placeholder 2">
            <a:extLst>
              <a:ext uri="{FF2B5EF4-FFF2-40B4-BE49-F238E27FC236}">
                <a16:creationId xmlns:a16="http://schemas.microsoft.com/office/drawing/2014/main" id="{C310802D-0CCC-D46D-A719-37133E785158}"/>
              </a:ext>
            </a:extLst>
          </p:cNvPr>
          <p:cNvSpPr>
            <a:spLocks noGrp="1"/>
          </p:cNvSpPr>
          <p:nvPr>
            <p:ph idx="1"/>
          </p:nvPr>
        </p:nvSpPr>
        <p:spPr>
          <a:xfrm>
            <a:off x="73653" y="1580030"/>
            <a:ext cx="11737346" cy="3810000"/>
          </a:xfrm>
        </p:spPr>
        <p:txBody>
          <a:bodyPr vert="horz" lIns="91440" tIns="45720" rIns="91440" bIns="45720" rtlCol="0" anchor="t">
            <a:noAutofit/>
          </a:bodyPr>
          <a:lstStyle/>
          <a:p>
            <a:pPr algn="ctr"/>
            <a:r>
              <a:rPr lang="en-GB" sz="2400" dirty="0">
                <a:latin typeface="Arial"/>
                <a:ea typeface="+mn-lt"/>
                <a:cs typeface="+mn-lt"/>
              </a:rPr>
              <a:t>Amazon make use of different theories that is related to Berlo's communication model and with this effective interaction is developed about to enhance communication and it induce direct emphasis towards different part of communication. </a:t>
            </a:r>
            <a:endParaRPr lang="en-US">
              <a:latin typeface="Arial"/>
              <a:cs typeface="Arial"/>
            </a:endParaRPr>
          </a:p>
          <a:p>
            <a:pPr algn="ctr"/>
            <a:endParaRPr lang="en-GB" sz="2400" dirty="0">
              <a:latin typeface="Arial"/>
              <a:ea typeface="+mn-lt"/>
              <a:cs typeface="+mn-lt"/>
            </a:endParaRPr>
          </a:p>
          <a:p>
            <a:pPr algn="ctr">
              <a:spcBef>
                <a:spcPts val="900"/>
              </a:spcBef>
            </a:pPr>
            <a:r>
              <a:rPr lang="en-GB" sz="2400" dirty="0">
                <a:latin typeface="Arial"/>
                <a:ea typeface="+mn-lt"/>
                <a:cs typeface="+mn-lt"/>
              </a:rPr>
              <a:t>David Berlo's SMCR Model of Communication represents the process of communication in its simplest form. The acronym SMCR stands for Sender, Message, Channel and Receiver. Berlo's SMCR Model OF Communication (1960) describes the different components that form the basic process of communication.  (Janse, B.  2018)</a:t>
            </a:r>
          </a:p>
          <a:p>
            <a:pPr marL="0" indent="0" algn="just">
              <a:buNone/>
            </a:pPr>
            <a:endParaRPr lang="en-GB" sz="2400" dirty="0"/>
          </a:p>
          <a:p>
            <a:pPr algn="just"/>
            <a:endParaRPr lang="en-GB" dirty="0"/>
          </a:p>
          <a:p>
            <a:endParaRPr lang="en-GB" dirty="0"/>
          </a:p>
          <a:p>
            <a:endParaRPr lang="en-GB" dirty="0"/>
          </a:p>
        </p:txBody>
      </p:sp>
    </p:spTree>
    <p:extLst>
      <p:ext uri="{BB962C8B-B14F-4D97-AF65-F5344CB8AC3E}">
        <p14:creationId xmlns:p14="http://schemas.microsoft.com/office/powerpoint/2010/main" val="658088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D8D5F-56FF-E977-2E82-F013F4995572}"/>
              </a:ext>
            </a:extLst>
          </p:cNvPr>
          <p:cNvSpPr>
            <a:spLocks noGrp="1"/>
          </p:cNvSpPr>
          <p:nvPr>
            <p:ph type="title"/>
          </p:nvPr>
        </p:nvSpPr>
        <p:spPr>
          <a:xfrm>
            <a:off x="444535" y="311640"/>
            <a:ext cx="11440930" cy="1317000"/>
          </a:xfrm>
        </p:spPr>
        <p:txBody>
          <a:bodyPr/>
          <a:lstStyle/>
          <a:p>
            <a:r>
              <a:rPr lang="en-GB" sz="3200" cap="none" dirty="0">
                <a:latin typeface="Arial"/>
                <a:ea typeface="Calibri"/>
                <a:cs typeface="Arial"/>
              </a:rPr>
              <a:t>How the amazon organization should use communication theories</a:t>
            </a:r>
            <a:r>
              <a:rPr lang="en-GB" cap="none" dirty="0">
                <a:latin typeface="Arial"/>
                <a:cs typeface="Arial"/>
              </a:rPr>
              <a:t> </a:t>
            </a:r>
          </a:p>
        </p:txBody>
      </p:sp>
      <p:pic>
        <p:nvPicPr>
          <p:cNvPr id="9" name="Picture 9" descr="Diagram&#10;&#10;Description automatically generated">
            <a:extLst>
              <a:ext uri="{FF2B5EF4-FFF2-40B4-BE49-F238E27FC236}">
                <a16:creationId xmlns:a16="http://schemas.microsoft.com/office/drawing/2014/main" id="{C125805C-C36A-F2F7-7C70-454E4CFB192F}"/>
              </a:ext>
            </a:extLst>
          </p:cNvPr>
          <p:cNvPicPr>
            <a:picLocks noGrp="1" noChangeAspect="1"/>
          </p:cNvPicPr>
          <p:nvPr>
            <p:ph idx="1"/>
          </p:nvPr>
        </p:nvPicPr>
        <p:blipFill>
          <a:blip r:embed="rId2"/>
          <a:stretch>
            <a:fillRect/>
          </a:stretch>
        </p:blipFill>
        <p:spPr>
          <a:xfrm>
            <a:off x="1091649" y="1888372"/>
            <a:ext cx="10018422" cy="4336674"/>
          </a:xfrm>
        </p:spPr>
      </p:pic>
      <p:sp>
        <p:nvSpPr>
          <p:cNvPr id="3" name="TextBox 2">
            <a:extLst>
              <a:ext uri="{FF2B5EF4-FFF2-40B4-BE49-F238E27FC236}">
                <a16:creationId xmlns:a16="http://schemas.microsoft.com/office/drawing/2014/main" id="{ABA7847E-2DFE-5AE1-BAEA-87B20086274F}"/>
              </a:ext>
            </a:extLst>
          </p:cNvPr>
          <p:cNvSpPr txBox="1"/>
          <p:nvPr/>
        </p:nvSpPr>
        <p:spPr>
          <a:xfrm>
            <a:off x="9307606" y="6494929"/>
            <a:ext cx="28552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a:cs typeface="Arial"/>
              </a:rPr>
              <a:t>M.M </a:t>
            </a:r>
            <a:r>
              <a:rPr lang="en-GB" dirty="0" err="1">
                <a:latin typeface="Arial"/>
                <a:cs typeface="Arial"/>
              </a:rPr>
              <a:t>Kobiruzzman</a:t>
            </a:r>
            <a:r>
              <a:rPr lang="en-GB" dirty="0">
                <a:latin typeface="Arial"/>
                <a:cs typeface="Arial"/>
              </a:rPr>
              <a:t> (2021)</a:t>
            </a:r>
            <a:endParaRPr lang="en-US" dirty="0"/>
          </a:p>
        </p:txBody>
      </p:sp>
    </p:spTree>
    <p:extLst>
      <p:ext uri="{BB962C8B-B14F-4D97-AF65-F5344CB8AC3E}">
        <p14:creationId xmlns:p14="http://schemas.microsoft.com/office/powerpoint/2010/main" val="3160256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7521D-2C81-40DB-528F-4946AB77A801}"/>
              </a:ext>
            </a:extLst>
          </p:cNvPr>
          <p:cNvSpPr>
            <a:spLocks noGrp="1"/>
          </p:cNvSpPr>
          <p:nvPr>
            <p:ph type="title"/>
          </p:nvPr>
        </p:nvSpPr>
        <p:spPr>
          <a:xfrm>
            <a:off x="252949" y="183677"/>
            <a:ext cx="12163168" cy="1226268"/>
          </a:xfrm>
        </p:spPr>
        <p:txBody>
          <a:bodyPr/>
          <a:lstStyle/>
          <a:p>
            <a:r>
              <a:rPr lang="en-GB" sz="3200" cap="none" dirty="0">
                <a:latin typeface="Arial"/>
                <a:cs typeface="Arial"/>
              </a:rPr>
              <a:t>The barriers of an effective communication</a:t>
            </a:r>
            <a:br>
              <a:rPr lang="en-GB" sz="3200" cap="none" dirty="0">
                <a:latin typeface="Arial"/>
                <a:cs typeface="Arial"/>
              </a:rPr>
            </a:br>
            <a:r>
              <a:rPr lang="en-GB" sz="3200" cap="none" dirty="0">
                <a:latin typeface="Arial"/>
                <a:cs typeface="Arial"/>
              </a:rPr>
              <a:t>in the Amazon organization</a:t>
            </a:r>
          </a:p>
        </p:txBody>
      </p:sp>
      <p:graphicFrame>
        <p:nvGraphicFramePr>
          <p:cNvPr id="4" name="Diagram 4">
            <a:extLst>
              <a:ext uri="{FF2B5EF4-FFF2-40B4-BE49-F238E27FC236}">
                <a16:creationId xmlns:a16="http://schemas.microsoft.com/office/drawing/2014/main" id="{8E63D520-94E1-74E8-C0E5-1E3252F4BCE1}"/>
              </a:ext>
            </a:extLst>
          </p:cNvPr>
          <p:cNvGraphicFramePr>
            <a:graphicFrameLocks noGrp="1"/>
          </p:cNvGraphicFramePr>
          <p:nvPr>
            <p:ph idx="1"/>
            <p:extLst>
              <p:ext uri="{D42A27DB-BD31-4B8C-83A1-F6EECF244321}">
                <p14:modId xmlns:p14="http://schemas.microsoft.com/office/powerpoint/2010/main" val="3935841270"/>
              </p:ext>
            </p:extLst>
          </p:nvPr>
        </p:nvGraphicFramePr>
        <p:xfrm>
          <a:off x="1262250" y="2084295"/>
          <a:ext cx="9831573" cy="41125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3418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D086D-7479-75E2-333A-254A6D17100A}"/>
              </a:ext>
            </a:extLst>
          </p:cNvPr>
          <p:cNvSpPr>
            <a:spLocks noGrp="1"/>
          </p:cNvSpPr>
          <p:nvPr>
            <p:ph type="title"/>
          </p:nvPr>
        </p:nvSpPr>
        <p:spPr>
          <a:xfrm>
            <a:off x="768419" y="619622"/>
            <a:ext cx="9753904" cy="1216147"/>
          </a:xfrm>
        </p:spPr>
        <p:txBody>
          <a:bodyPr/>
          <a:lstStyle/>
          <a:p>
            <a:r>
              <a:rPr lang="en-GB" dirty="0">
                <a:latin typeface="Arial"/>
                <a:cs typeface="Arial"/>
              </a:rPr>
              <a:t>Avoid communication breakdowns with this these four tips </a:t>
            </a:r>
          </a:p>
        </p:txBody>
      </p:sp>
      <p:sp>
        <p:nvSpPr>
          <p:cNvPr id="3" name="Content Placeholder 2">
            <a:extLst>
              <a:ext uri="{FF2B5EF4-FFF2-40B4-BE49-F238E27FC236}">
                <a16:creationId xmlns:a16="http://schemas.microsoft.com/office/drawing/2014/main" id="{CBAAE91D-2A04-FB85-06F8-AA3B91F95105}"/>
              </a:ext>
            </a:extLst>
          </p:cNvPr>
          <p:cNvSpPr>
            <a:spLocks noGrp="1"/>
          </p:cNvSpPr>
          <p:nvPr>
            <p:ph idx="1"/>
          </p:nvPr>
        </p:nvSpPr>
        <p:spPr>
          <a:xfrm>
            <a:off x="611537" y="2286000"/>
            <a:ext cx="10056463" cy="3810000"/>
          </a:xfrm>
        </p:spPr>
        <p:txBody>
          <a:bodyPr vert="horz" lIns="91440" tIns="45720" rIns="91440" bIns="45720" rtlCol="0" anchor="t">
            <a:noAutofit/>
          </a:bodyPr>
          <a:lstStyle/>
          <a:p>
            <a:r>
              <a:rPr lang="en-GB" sz="2400" dirty="0">
                <a:latin typeface="Arial"/>
                <a:cs typeface="Arial"/>
              </a:rPr>
              <a:t>4 Communication Skills All employees need. The idea of public speaking fills even the most experienced of professionals with dread</a:t>
            </a:r>
            <a:endParaRPr lang="en-US"/>
          </a:p>
          <a:p>
            <a:r>
              <a:rPr lang="en-GB" sz="2400" dirty="0">
                <a:latin typeface="Arial"/>
                <a:cs typeface="Arial"/>
              </a:rPr>
              <a:t>Listen</a:t>
            </a:r>
          </a:p>
          <a:p>
            <a:r>
              <a:rPr lang="en-GB" sz="2400" dirty="0">
                <a:latin typeface="Arial"/>
                <a:cs typeface="Arial"/>
              </a:rPr>
              <a:t>Pay attention to body language </a:t>
            </a:r>
          </a:p>
          <a:p>
            <a:r>
              <a:rPr lang="en-GB" sz="2400" dirty="0">
                <a:latin typeface="Arial"/>
                <a:cs typeface="Arial"/>
              </a:rPr>
              <a:t>Consider Your tone </a:t>
            </a:r>
          </a:p>
          <a:p>
            <a:r>
              <a:rPr lang="en-GB" sz="2400" dirty="0">
                <a:latin typeface="Arial"/>
                <a:cs typeface="Arial"/>
              </a:rPr>
              <a:t>Recognize Stress. </a:t>
            </a:r>
          </a:p>
        </p:txBody>
      </p:sp>
      <p:sp>
        <p:nvSpPr>
          <p:cNvPr id="4" name="TextBox 3">
            <a:extLst>
              <a:ext uri="{FF2B5EF4-FFF2-40B4-BE49-F238E27FC236}">
                <a16:creationId xmlns:a16="http://schemas.microsoft.com/office/drawing/2014/main" id="{3968FB86-97AE-C7EA-B46D-0BDDE29D3D57}"/>
              </a:ext>
            </a:extLst>
          </p:cNvPr>
          <p:cNvSpPr txBox="1"/>
          <p:nvPr/>
        </p:nvSpPr>
        <p:spPr>
          <a:xfrm>
            <a:off x="8478371" y="6035488"/>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ea typeface="+mn-lt"/>
                <a:cs typeface="+mn-lt"/>
              </a:rPr>
              <a:t>Susan Ascher (2015)</a:t>
            </a:r>
            <a:endParaRPr lang="en-US" dirty="0">
              <a:latin typeface="Arial"/>
            </a:endParaRPr>
          </a:p>
        </p:txBody>
      </p:sp>
    </p:spTree>
    <p:extLst>
      <p:ext uri="{BB962C8B-B14F-4D97-AF65-F5344CB8AC3E}">
        <p14:creationId xmlns:p14="http://schemas.microsoft.com/office/powerpoint/2010/main" val="4136692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C8C73-FC5F-B74A-E0CC-6901525F5FCA}"/>
              </a:ext>
            </a:extLst>
          </p:cNvPr>
          <p:cNvSpPr>
            <a:spLocks noGrp="1"/>
          </p:cNvSpPr>
          <p:nvPr>
            <p:ph type="title"/>
          </p:nvPr>
        </p:nvSpPr>
        <p:spPr>
          <a:xfrm>
            <a:off x="778180" y="652155"/>
            <a:ext cx="9988143" cy="1201688"/>
          </a:xfrm>
        </p:spPr>
        <p:txBody>
          <a:bodyPr/>
          <a:lstStyle/>
          <a:p>
            <a:r>
              <a:rPr lang="en-GB" sz="3200" cap="none" dirty="0">
                <a:latin typeface="Arial"/>
                <a:ea typeface="+mj-lt"/>
                <a:cs typeface="+mj-lt"/>
              </a:rPr>
              <a:t>Channels of communication used by amazon</a:t>
            </a:r>
            <a:endParaRPr lang="en-US" sz="3200" dirty="0">
              <a:latin typeface="Arial"/>
            </a:endParaRPr>
          </a:p>
        </p:txBody>
      </p:sp>
      <p:sp>
        <p:nvSpPr>
          <p:cNvPr id="4" name="TextBox 3">
            <a:extLst>
              <a:ext uri="{FF2B5EF4-FFF2-40B4-BE49-F238E27FC236}">
                <a16:creationId xmlns:a16="http://schemas.microsoft.com/office/drawing/2014/main" id="{B75FACA3-572B-B41E-0378-C7A128CDD8AD}"/>
              </a:ext>
            </a:extLst>
          </p:cNvPr>
          <p:cNvSpPr txBox="1"/>
          <p:nvPr/>
        </p:nvSpPr>
        <p:spPr>
          <a:xfrm>
            <a:off x="914400" y="2610464"/>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solidFill>
                  <a:srgbClr val="FFFF00"/>
                </a:solidFill>
              </a:rPr>
              <a:t>Social media</a:t>
            </a:r>
          </a:p>
        </p:txBody>
      </p:sp>
      <p:sp>
        <p:nvSpPr>
          <p:cNvPr id="5" name="TextBox 4">
            <a:extLst>
              <a:ext uri="{FF2B5EF4-FFF2-40B4-BE49-F238E27FC236}">
                <a16:creationId xmlns:a16="http://schemas.microsoft.com/office/drawing/2014/main" id="{31EDDA2D-A7C8-FD41-C9CA-275288F10130}"/>
              </a:ext>
            </a:extLst>
          </p:cNvPr>
          <p:cNvSpPr txBox="1"/>
          <p:nvPr/>
        </p:nvSpPr>
        <p:spPr>
          <a:xfrm>
            <a:off x="2954594" y="3372463"/>
            <a:ext cx="448842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solidFill>
                  <a:srgbClr val="FFFF00"/>
                </a:solidFill>
              </a:rPr>
              <a:t>Electronic media advertising</a:t>
            </a:r>
          </a:p>
        </p:txBody>
      </p:sp>
      <p:sp>
        <p:nvSpPr>
          <p:cNvPr id="6" name="TextBox 5">
            <a:extLst>
              <a:ext uri="{FF2B5EF4-FFF2-40B4-BE49-F238E27FC236}">
                <a16:creationId xmlns:a16="http://schemas.microsoft.com/office/drawing/2014/main" id="{C9C60F17-32C2-354F-273A-854CC33B9246}"/>
              </a:ext>
            </a:extLst>
          </p:cNvPr>
          <p:cNvSpPr txBox="1"/>
          <p:nvPr/>
        </p:nvSpPr>
        <p:spPr>
          <a:xfrm>
            <a:off x="6998110" y="2352367"/>
            <a:ext cx="376329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solidFill>
                  <a:srgbClr val="FFFF00"/>
                </a:solidFill>
              </a:rPr>
              <a:t>Print media advertising</a:t>
            </a:r>
          </a:p>
        </p:txBody>
      </p:sp>
      <p:sp>
        <p:nvSpPr>
          <p:cNvPr id="7" name="TextBox 6">
            <a:extLst>
              <a:ext uri="{FF2B5EF4-FFF2-40B4-BE49-F238E27FC236}">
                <a16:creationId xmlns:a16="http://schemas.microsoft.com/office/drawing/2014/main" id="{A4F2DF99-835A-25A2-99C8-EFFA68B5EC57}"/>
              </a:ext>
            </a:extLst>
          </p:cNvPr>
          <p:cNvSpPr txBox="1"/>
          <p:nvPr/>
        </p:nvSpPr>
        <p:spPr>
          <a:xfrm>
            <a:off x="811469" y="4301919"/>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solidFill>
                  <a:srgbClr val="FFFF00"/>
                </a:solidFill>
              </a:rPr>
              <a:t>Emails</a:t>
            </a:r>
          </a:p>
        </p:txBody>
      </p:sp>
      <p:sp>
        <p:nvSpPr>
          <p:cNvPr id="8" name="TextBox 7">
            <a:extLst>
              <a:ext uri="{FF2B5EF4-FFF2-40B4-BE49-F238E27FC236}">
                <a16:creationId xmlns:a16="http://schemas.microsoft.com/office/drawing/2014/main" id="{53E8A598-8E77-2C3E-5E67-1581B1452804}"/>
              </a:ext>
            </a:extLst>
          </p:cNvPr>
          <p:cNvSpPr txBox="1"/>
          <p:nvPr/>
        </p:nvSpPr>
        <p:spPr>
          <a:xfrm>
            <a:off x="7664860" y="4493955"/>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solidFill>
                  <a:srgbClr val="FFFF00"/>
                </a:solidFill>
              </a:rPr>
              <a:t>Events</a:t>
            </a:r>
          </a:p>
        </p:txBody>
      </p:sp>
      <p:sp>
        <p:nvSpPr>
          <p:cNvPr id="9" name="TextBox 8">
            <a:extLst>
              <a:ext uri="{FF2B5EF4-FFF2-40B4-BE49-F238E27FC236}">
                <a16:creationId xmlns:a16="http://schemas.microsoft.com/office/drawing/2014/main" id="{2DB0D9B8-EBBA-A7A1-24F5-38B24B61CA11}"/>
              </a:ext>
            </a:extLst>
          </p:cNvPr>
          <p:cNvSpPr txBox="1"/>
          <p:nvPr/>
        </p:nvSpPr>
        <p:spPr>
          <a:xfrm>
            <a:off x="4071477" y="4833475"/>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solidFill>
                  <a:srgbClr val="FFFF00"/>
                </a:solidFill>
              </a:rPr>
              <a:t>Blogs</a:t>
            </a:r>
          </a:p>
        </p:txBody>
      </p:sp>
      <p:sp>
        <p:nvSpPr>
          <p:cNvPr id="10" name="TextBox 9">
            <a:extLst>
              <a:ext uri="{FF2B5EF4-FFF2-40B4-BE49-F238E27FC236}">
                <a16:creationId xmlns:a16="http://schemas.microsoft.com/office/drawing/2014/main" id="{F78DB9B8-525E-8C4B-1CB4-302C79C7F7F3}"/>
              </a:ext>
            </a:extLst>
          </p:cNvPr>
          <p:cNvSpPr txBox="1"/>
          <p:nvPr/>
        </p:nvSpPr>
        <p:spPr>
          <a:xfrm>
            <a:off x="773062" y="5455673"/>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solidFill>
                  <a:srgbClr val="FFFF00"/>
                </a:solidFill>
              </a:rPr>
              <a:t>Word of mouth </a:t>
            </a:r>
          </a:p>
        </p:txBody>
      </p:sp>
      <p:sp>
        <p:nvSpPr>
          <p:cNvPr id="11" name="TextBox 10">
            <a:extLst>
              <a:ext uri="{FF2B5EF4-FFF2-40B4-BE49-F238E27FC236}">
                <a16:creationId xmlns:a16="http://schemas.microsoft.com/office/drawing/2014/main" id="{F61EC883-1AAF-8A9E-39F6-6D6E79F55175}"/>
              </a:ext>
            </a:extLst>
          </p:cNvPr>
          <p:cNvSpPr txBox="1"/>
          <p:nvPr/>
        </p:nvSpPr>
        <p:spPr>
          <a:xfrm>
            <a:off x="8769452" y="3705839"/>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solidFill>
                  <a:srgbClr val="FFFF00"/>
                </a:solidFill>
              </a:rPr>
              <a:t>Messages</a:t>
            </a:r>
          </a:p>
        </p:txBody>
      </p:sp>
      <p:sp>
        <p:nvSpPr>
          <p:cNvPr id="12" name="TextBox 11">
            <a:extLst>
              <a:ext uri="{FF2B5EF4-FFF2-40B4-BE49-F238E27FC236}">
                <a16:creationId xmlns:a16="http://schemas.microsoft.com/office/drawing/2014/main" id="{3CF37B99-361D-CF6A-DD1A-E791EBA3DAF5}"/>
              </a:ext>
            </a:extLst>
          </p:cNvPr>
          <p:cNvSpPr txBox="1"/>
          <p:nvPr/>
        </p:nvSpPr>
        <p:spPr>
          <a:xfrm>
            <a:off x="8248650" y="5446457"/>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solidFill>
                  <a:srgbClr val="FFFF00"/>
                </a:solidFill>
              </a:rPr>
              <a:t>Billboard </a:t>
            </a:r>
          </a:p>
        </p:txBody>
      </p:sp>
      <p:sp>
        <p:nvSpPr>
          <p:cNvPr id="13" name="TextBox 12">
            <a:extLst>
              <a:ext uri="{FF2B5EF4-FFF2-40B4-BE49-F238E27FC236}">
                <a16:creationId xmlns:a16="http://schemas.microsoft.com/office/drawing/2014/main" id="{C0D10CA6-79DA-3162-FCE1-D4B8967FF512}"/>
              </a:ext>
            </a:extLst>
          </p:cNvPr>
          <p:cNvSpPr txBox="1"/>
          <p:nvPr/>
        </p:nvSpPr>
        <p:spPr>
          <a:xfrm>
            <a:off x="5208331" y="5540170"/>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solidFill>
                  <a:srgbClr val="FFFF00"/>
                </a:solidFill>
              </a:rPr>
              <a:t>Ads</a:t>
            </a:r>
          </a:p>
        </p:txBody>
      </p:sp>
      <p:sp>
        <p:nvSpPr>
          <p:cNvPr id="3" name="TextBox 2">
            <a:extLst>
              <a:ext uri="{FF2B5EF4-FFF2-40B4-BE49-F238E27FC236}">
                <a16:creationId xmlns:a16="http://schemas.microsoft.com/office/drawing/2014/main" id="{73D4141B-8540-FF33-F120-DBC5A76B7EA5}"/>
              </a:ext>
            </a:extLst>
          </p:cNvPr>
          <p:cNvSpPr txBox="1"/>
          <p:nvPr/>
        </p:nvSpPr>
        <p:spPr>
          <a:xfrm>
            <a:off x="9856694" y="624840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ea typeface="+mn-lt"/>
                <a:cs typeface="+mn-lt"/>
              </a:rPr>
              <a:t>Dave Chaffey ,(2022)</a:t>
            </a:r>
            <a:endParaRPr lang="en-US" sz="1600" dirty="0">
              <a:latin typeface="Arial"/>
            </a:endParaRPr>
          </a:p>
        </p:txBody>
      </p:sp>
      <p:sp>
        <p:nvSpPr>
          <p:cNvPr id="14" name="TextBox 13">
            <a:extLst>
              <a:ext uri="{FF2B5EF4-FFF2-40B4-BE49-F238E27FC236}">
                <a16:creationId xmlns:a16="http://schemas.microsoft.com/office/drawing/2014/main" id="{C4561F27-594E-0A0C-F5D7-4C6FA8571276}"/>
              </a:ext>
            </a:extLst>
          </p:cNvPr>
          <p:cNvSpPr txBox="1"/>
          <p:nvPr/>
        </p:nvSpPr>
        <p:spPr>
          <a:xfrm>
            <a:off x="398930" y="6282018"/>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ea typeface="+mn-lt"/>
                <a:cs typeface="+mn-lt"/>
              </a:rPr>
              <a:t>John Dudovskiy, (2020) </a:t>
            </a:r>
            <a:endParaRPr lang="en-US" sz="1600" dirty="0">
              <a:latin typeface="Arial"/>
            </a:endParaRPr>
          </a:p>
        </p:txBody>
      </p:sp>
    </p:spTree>
    <p:extLst>
      <p:ext uri="{BB962C8B-B14F-4D97-AF65-F5344CB8AC3E}">
        <p14:creationId xmlns:p14="http://schemas.microsoft.com/office/powerpoint/2010/main" val="609191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862E4-F285-AB14-7C72-F190AD97CD67}"/>
              </a:ext>
            </a:extLst>
          </p:cNvPr>
          <p:cNvSpPr>
            <a:spLocks noGrp="1"/>
          </p:cNvSpPr>
          <p:nvPr>
            <p:ph type="title"/>
          </p:nvPr>
        </p:nvSpPr>
        <p:spPr>
          <a:xfrm>
            <a:off x="1250272" y="664445"/>
            <a:ext cx="9238434" cy="1204941"/>
          </a:xfrm>
        </p:spPr>
        <p:txBody>
          <a:bodyPr/>
          <a:lstStyle/>
          <a:p>
            <a:r>
              <a:rPr lang="en-GB" sz="3200" dirty="0">
                <a:latin typeface="Arial"/>
                <a:cs typeface="Arial"/>
              </a:rPr>
              <a:t>CHANNELS THAT CAN BE USED TO IMPROVE COMMUNICATION</a:t>
            </a:r>
          </a:p>
        </p:txBody>
      </p:sp>
      <p:sp>
        <p:nvSpPr>
          <p:cNvPr id="3" name="Content Placeholder 2">
            <a:extLst>
              <a:ext uri="{FF2B5EF4-FFF2-40B4-BE49-F238E27FC236}">
                <a16:creationId xmlns:a16="http://schemas.microsoft.com/office/drawing/2014/main" id="{D502E77B-8993-2D5F-35A6-4E44650CAC30}"/>
              </a:ext>
            </a:extLst>
          </p:cNvPr>
          <p:cNvSpPr>
            <a:spLocks noGrp="1"/>
          </p:cNvSpPr>
          <p:nvPr>
            <p:ph idx="1"/>
          </p:nvPr>
        </p:nvSpPr>
        <p:spPr>
          <a:xfrm>
            <a:off x="734802" y="2330823"/>
            <a:ext cx="9238434" cy="3810000"/>
          </a:xfrm>
        </p:spPr>
        <p:txBody>
          <a:bodyPr vert="horz" lIns="91440" tIns="45720" rIns="91440" bIns="45720" rtlCol="0" anchor="t">
            <a:normAutofit/>
          </a:bodyPr>
          <a:lstStyle/>
          <a:p>
            <a:pPr algn="ctr"/>
            <a:r>
              <a:rPr lang="en-GB" sz="2800" dirty="0">
                <a:latin typeface="Arial"/>
                <a:cs typeface="Arial"/>
              </a:rPr>
              <a:t>Vlogging channels </a:t>
            </a:r>
            <a:endParaRPr lang="en-US" sz="2800"/>
          </a:p>
          <a:p>
            <a:pPr algn="ctr"/>
            <a:r>
              <a:rPr lang="en-GB" sz="2800" dirty="0">
                <a:latin typeface="Arial"/>
                <a:cs typeface="Arial"/>
              </a:rPr>
              <a:t>Session to meet Amazon employees </a:t>
            </a:r>
            <a:endParaRPr lang="en-GB" sz="2800">
              <a:latin typeface="Arial"/>
              <a:cs typeface="Arial"/>
            </a:endParaRPr>
          </a:p>
          <a:p>
            <a:pPr algn="ctr"/>
            <a:r>
              <a:rPr lang="en-GB" sz="2800" dirty="0">
                <a:latin typeface="Arial"/>
                <a:cs typeface="Arial"/>
              </a:rPr>
              <a:t>Improve presentation with advertising</a:t>
            </a:r>
            <a:endParaRPr lang="en-GB" sz="2800">
              <a:latin typeface="Arial"/>
              <a:cs typeface="Arial"/>
            </a:endParaRPr>
          </a:p>
          <a:p>
            <a:pPr algn="ctr"/>
            <a:r>
              <a:rPr lang="en-GB" sz="2800" dirty="0">
                <a:latin typeface="Arial"/>
                <a:cs typeface="Arial"/>
              </a:rPr>
              <a:t>External face to face meetings</a:t>
            </a:r>
            <a:endParaRPr lang="en-GB" sz="2800">
              <a:latin typeface="Arial"/>
              <a:cs typeface="Arial"/>
            </a:endParaRPr>
          </a:p>
          <a:p>
            <a:pPr algn="ctr"/>
            <a:r>
              <a:rPr lang="en-GB" sz="2800" dirty="0">
                <a:latin typeface="Arial"/>
                <a:cs typeface="Arial"/>
              </a:rPr>
              <a:t>Online messaging platforms 24/7</a:t>
            </a:r>
            <a:endParaRPr lang="en-GB" sz="2800">
              <a:latin typeface="Arial"/>
              <a:cs typeface="Arial"/>
            </a:endParaRPr>
          </a:p>
          <a:p>
            <a:endParaRPr lang="en-GB" sz="2800" dirty="0"/>
          </a:p>
          <a:p>
            <a:endParaRPr lang="en-GB" dirty="0"/>
          </a:p>
        </p:txBody>
      </p:sp>
    </p:spTree>
    <p:extLst>
      <p:ext uri="{BB962C8B-B14F-4D97-AF65-F5344CB8AC3E}">
        <p14:creationId xmlns:p14="http://schemas.microsoft.com/office/powerpoint/2010/main" val="4236665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7DB94-F397-6F87-F455-91DD26D92451}"/>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5D177E4-20DA-3C96-1511-7B781DB61F0D}"/>
              </a:ext>
            </a:extLst>
          </p:cNvPr>
          <p:cNvSpPr>
            <a:spLocks noGrp="1"/>
          </p:cNvSpPr>
          <p:nvPr>
            <p:ph idx="1"/>
          </p:nvPr>
        </p:nvSpPr>
        <p:spPr>
          <a:xfrm>
            <a:off x="488272" y="2286000"/>
            <a:ext cx="10179728" cy="4359088"/>
          </a:xfrm>
        </p:spPr>
        <p:txBody>
          <a:bodyPr vert="horz" lIns="91440" tIns="45720" rIns="91440" bIns="45720" rtlCol="0" anchor="t">
            <a:normAutofit fontScale="85000" lnSpcReduction="10000"/>
          </a:bodyPr>
          <a:lstStyle/>
          <a:p>
            <a:r>
              <a:rPr lang="en-GB" dirty="0">
                <a:latin typeface="Arial"/>
                <a:cs typeface="Arial"/>
              </a:rPr>
              <a:t>Christopher McFadden (2021) </a:t>
            </a:r>
            <a:r>
              <a:rPr lang="en-GB" i="1" dirty="0">
                <a:ea typeface="+mn-lt"/>
                <a:cs typeface="+mn-lt"/>
              </a:rPr>
              <a:t>A Very Brief History of Amazon: </a:t>
            </a:r>
            <a:r>
              <a:rPr lang="en-GB" dirty="0">
                <a:ea typeface="+mn-lt"/>
                <a:cs typeface="+mn-lt"/>
                <a:hlinkClick r:id="rId2"/>
              </a:rPr>
              <a:t>Amazon.com’s Integrated Marketing Communications 2018 | by Michael Angelo Quiroz | Medium</a:t>
            </a:r>
            <a:r>
              <a:rPr lang="en-GB" dirty="0">
                <a:ea typeface="+mn-lt"/>
                <a:cs typeface="+mn-lt"/>
              </a:rPr>
              <a:t> (Accessed on 24/03/2022)</a:t>
            </a:r>
            <a:endParaRPr lang="en-US"/>
          </a:p>
          <a:p>
            <a:r>
              <a:rPr lang="en-GB" dirty="0">
                <a:latin typeface="Arial"/>
                <a:cs typeface="Arial"/>
              </a:rPr>
              <a:t>Cornelissen, J., (2020). </a:t>
            </a:r>
            <a:r>
              <a:rPr lang="en-GB" i="1" dirty="0">
                <a:latin typeface="Arial"/>
                <a:cs typeface="Arial"/>
              </a:rPr>
              <a:t>Corporate communication:</a:t>
            </a:r>
            <a:r>
              <a:rPr lang="en-GB" dirty="0">
                <a:latin typeface="Arial"/>
                <a:cs typeface="Arial"/>
              </a:rPr>
              <a:t> A guide to theory and practice. Sage. (Accessed on 22/03/2022)</a:t>
            </a:r>
            <a:endParaRPr lang="en-GB" dirty="0">
              <a:ea typeface="+mn-lt"/>
              <a:cs typeface="+mn-lt"/>
            </a:endParaRPr>
          </a:p>
          <a:p>
            <a:r>
              <a:rPr lang="en-GB" i="1" dirty="0">
                <a:ea typeface="+mn-lt"/>
                <a:cs typeface="+mn-lt"/>
              </a:rPr>
              <a:t>Dave Chaffey (2022) Amazon.com marketing strategy 2022: E-commerce retail giant business case study </a:t>
            </a:r>
            <a:r>
              <a:rPr lang="en-GB" i="1" dirty="0">
                <a:ea typeface="+mn-lt"/>
                <a:cs typeface="+mn-lt"/>
                <a:hlinkClick r:id="rId3"/>
              </a:rPr>
              <a:t>https://www.smartinsights.com/digital-marketing-strategy/online-business-revenue-models/amazon-case-study/</a:t>
            </a:r>
            <a:r>
              <a:rPr lang="en-GB" i="1" dirty="0">
                <a:ea typeface="+mn-lt"/>
                <a:cs typeface="+mn-lt"/>
              </a:rPr>
              <a:t>   (Accessed on 20.03.2022 )</a:t>
            </a:r>
            <a:endParaRPr lang="en-GB" dirty="0">
              <a:ea typeface="+mn-lt"/>
              <a:cs typeface="+mn-lt"/>
            </a:endParaRPr>
          </a:p>
          <a:p>
            <a:r>
              <a:rPr lang="en-GB" dirty="0">
                <a:latin typeface="Arial"/>
                <a:ea typeface="+mn-lt"/>
                <a:cs typeface="Arial"/>
              </a:rPr>
              <a:t>Indeed Editorial Team (2021) </a:t>
            </a:r>
            <a:r>
              <a:rPr lang="en-GB" i="1" dirty="0">
                <a:ea typeface="+mn-lt"/>
                <a:cs typeface="+mn-lt"/>
              </a:rPr>
              <a:t>10 Benefits of Effective Communication in the Workplace  </a:t>
            </a:r>
            <a:r>
              <a:rPr lang="en-GB" dirty="0">
                <a:ea typeface="+mn-lt"/>
                <a:cs typeface="+mn-lt"/>
                <a:hlinkClick r:id="rId4"/>
              </a:rPr>
              <a:t>10 Benefits of Effective Communication in the Workplace | Indeed.com (Accessed on 26/03/2022)</a:t>
            </a:r>
            <a:endParaRPr lang="en-GB">
              <a:ea typeface="+mn-lt"/>
              <a:cs typeface="+mn-lt"/>
            </a:endParaRPr>
          </a:p>
          <a:p>
            <a:r>
              <a:rPr lang="en-GB" dirty="0">
                <a:ea typeface="+mn-lt"/>
                <a:cs typeface="+mn-lt"/>
              </a:rPr>
              <a:t>Janse, B. (2018). </a:t>
            </a:r>
            <a:r>
              <a:rPr lang="en-GB" i="1" dirty="0">
                <a:ea typeface="+mn-lt"/>
                <a:cs typeface="+mn-lt"/>
              </a:rPr>
              <a:t>Berlo’s SMCR Model of Communication</a:t>
            </a:r>
            <a:r>
              <a:rPr lang="en-GB" dirty="0">
                <a:ea typeface="+mn-lt"/>
                <a:cs typeface="+mn-lt"/>
              </a:rPr>
              <a:t>. Retrieved [insert date] from </a:t>
            </a:r>
            <a:r>
              <a:rPr lang="en-GB" dirty="0" err="1">
                <a:ea typeface="+mn-lt"/>
                <a:cs typeface="+mn-lt"/>
              </a:rPr>
              <a:t>ToolsHero</a:t>
            </a:r>
            <a:r>
              <a:rPr lang="en-GB" dirty="0">
                <a:ea typeface="+mn-lt"/>
                <a:cs typeface="+mn-lt"/>
              </a:rPr>
              <a:t>: </a:t>
            </a:r>
            <a:r>
              <a:rPr lang="en-GB" dirty="0">
                <a:ea typeface="+mn-lt"/>
                <a:cs typeface="+mn-lt"/>
                <a:hlinkClick r:id="rId5"/>
              </a:rPr>
              <a:t>https://www.toolshero.com/communication-skills/berlo’s-smcr-model-of-communication/ (Accessed on 26/03/2022)</a:t>
            </a:r>
            <a:endParaRPr lang="en-GB" dirty="0">
              <a:ea typeface="+mn-lt"/>
              <a:cs typeface="+mn-lt"/>
            </a:endParaRPr>
          </a:p>
          <a:p>
            <a:pPr algn="just"/>
            <a:r>
              <a:rPr lang="en-GB" i="1" dirty="0">
                <a:ea typeface="+mn-lt"/>
                <a:cs typeface="+mn-lt"/>
              </a:rPr>
              <a:t>John Dudovskiy (2020) Amazon Marketing Communication Mix </a:t>
            </a:r>
            <a:r>
              <a:rPr lang="en-GB" dirty="0">
                <a:ea typeface="+mn-lt"/>
                <a:cs typeface="+mn-lt"/>
                <a:hlinkClick r:id="rId6"/>
              </a:rPr>
              <a:t>https://research-methodology.net/amazon-marketing-communication-mix-2/</a:t>
            </a:r>
            <a:r>
              <a:rPr lang="en-GB" dirty="0">
                <a:ea typeface="+mn-lt"/>
                <a:cs typeface="+mn-lt"/>
              </a:rPr>
              <a:t>    ( Accessed om 21.03.2022)</a:t>
            </a:r>
          </a:p>
          <a:p>
            <a:endParaRPr lang="en-GB" dirty="0">
              <a:ea typeface="+mn-lt"/>
              <a:cs typeface="+mn-lt"/>
            </a:endParaRPr>
          </a:p>
          <a:p>
            <a:pPr algn="just"/>
            <a:endParaRPr lang="en-GB" dirty="0">
              <a:latin typeface="Trade Gothic Next Light"/>
              <a:cs typeface="Arial"/>
            </a:endParaRPr>
          </a:p>
          <a:p>
            <a:endParaRPr lang="en-GB" i="1" dirty="0">
              <a:latin typeface="Trade Gothic Next Light"/>
              <a:cs typeface="Arial"/>
            </a:endParaRPr>
          </a:p>
          <a:p>
            <a:pPr algn="just"/>
            <a:endParaRPr lang="en-GB" dirty="0">
              <a:latin typeface="Arial"/>
              <a:cs typeface="Arial"/>
            </a:endParaRPr>
          </a:p>
          <a:p>
            <a:pPr algn="just"/>
            <a:endParaRPr lang="en-GB" dirty="0"/>
          </a:p>
          <a:p>
            <a:endParaRPr lang="en-GB" dirty="0"/>
          </a:p>
        </p:txBody>
      </p:sp>
    </p:spTree>
    <p:extLst>
      <p:ext uri="{BB962C8B-B14F-4D97-AF65-F5344CB8AC3E}">
        <p14:creationId xmlns:p14="http://schemas.microsoft.com/office/powerpoint/2010/main" val="680850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E34F-9248-8503-43D0-829A030BFCF0}"/>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6F59BA7-0A96-D9A6-3B24-6AF0CD700C36}"/>
              </a:ext>
            </a:extLst>
          </p:cNvPr>
          <p:cNvSpPr>
            <a:spLocks noGrp="1"/>
          </p:cNvSpPr>
          <p:nvPr>
            <p:ph idx="1"/>
          </p:nvPr>
        </p:nvSpPr>
        <p:spPr>
          <a:xfrm>
            <a:off x="510684" y="2286000"/>
            <a:ext cx="10157316" cy="3810000"/>
          </a:xfrm>
        </p:spPr>
        <p:txBody>
          <a:bodyPr vert="horz" lIns="91440" tIns="45720" rIns="91440" bIns="45720" rtlCol="0" anchor="t">
            <a:normAutofit fontScale="92500" lnSpcReduction="20000"/>
          </a:bodyPr>
          <a:lstStyle/>
          <a:p>
            <a:pPr algn="just"/>
            <a:r>
              <a:rPr lang="en-GB" dirty="0">
                <a:latin typeface="Arial"/>
                <a:cs typeface="Arial"/>
              </a:rPr>
              <a:t>"Kevin Simth (2013) </a:t>
            </a:r>
            <a:r>
              <a:rPr lang="en-GB" i="1" dirty="0">
                <a:latin typeface="Arial"/>
                <a:cs typeface="Arial"/>
              </a:rPr>
              <a:t>10 Mind-Blowing Facts About Amazon.com </a:t>
            </a:r>
            <a:r>
              <a:rPr lang="en-GB" dirty="0">
                <a:latin typeface="Arial"/>
                <a:cs typeface="Arial"/>
              </a:rPr>
              <a:t>at </a:t>
            </a:r>
            <a:r>
              <a:rPr lang="en-GB" dirty="0">
                <a:latin typeface="Arial"/>
                <a:cs typeface="Arial"/>
                <a:hlinkClick r:id="rId2"/>
              </a:rPr>
              <a:t>10 Mind Blowing Facts About Amazon.com (businessinsider.com) (Accessed on 24/03/2022)#</a:t>
            </a:r>
            <a:endParaRPr lang="en-GB" dirty="0">
              <a:latin typeface="Trade Gothic Next Light"/>
              <a:cs typeface="Arial"/>
            </a:endParaRPr>
          </a:p>
          <a:p>
            <a:pPr algn="just"/>
            <a:r>
              <a:rPr lang="en-GB" dirty="0">
                <a:latin typeface="Arial"/>
                <a:ea typeface="+mn-lt"/>
                <a:cs typeface="Arial"/>
              </a:rPr>
              <a:t>¨Kuznar, L.A. and Yager, M.,  (2020). The Development of Communication Models, Quick Look. Joint Staff J39, Strategic Multi-layer Assessment Washington, DC United States. (Accessed on 22/03/2022</a:t>
            </a:r>
            <a:endParaRPr lang="en-GB" dirty="0">
              <a:ea typeface="+mn-lt"/>
              <a:cs typeface="+mn-lt"/>
            </a:endParaRPr>
          </a:p>
          <a:p>
            <a:pPr algn="just"/>
            <a:r>
              <a:rPr lang="en-GB" dirty="0">
                <a:latin typeface="Arial"/>
                <a:ea typeface="+mn-lt"/>
                <a:cs typeface="Arial"/>
              </a:rPr>
              <a:t>M.M </a:t>
            </a:r>
            <a:r>
              <a:rPr lang="en-GB" dirty="0" err="1">
                <a:latin typeface="Arial"/>
                <a:ea typeface="+mn-lt"/>
                <a:cs typeface="Arial"/>
              </a:rPr>
              <a:t>Kobiruzzman</a:t>
            </a:r>
            <a:r>
              <a:rPr lang="en-GB" dirty="0">
                <a:latin typeface="Arial"/>
                <a:ea typeface="+mn-lt"/>
                <a:cs typeface="Arial"/>
              </a:rPr>
              <a:t> (2021)</a:t>
            </a:r>
            <a:r>
              <a:rPr lang="en-GB" i="1" dirty="0">
                <a:latin typeface="Arial"/>
                <a:ea typeface="+mn-lt"/>
                <a:cs typeface="Arial"/>
              </a:rPr>
              <a:t> SMCR Model of Communication- David Berlo’s SMCR Model of Communication </a:t>
            </a:r>
            <a:r>
              <a:rPr lang="en-GB" dirty="0">
                <a:ea typeface="+mn-lt"/>
                <a:cs typeface="+mn-lt"/>
                <a:hlinkClick r:id="rId3"/>
              </a:rPr>
              <a:t>SMCR Model of Communication- Berlo's SMCR Model of Communication (newsmoor.com) (Accessed on 26/03/2022)</a:t>
            </a:r>
            <a:endParaRPr lang="en-GB">
              <a:ea typeface="+mn-lt"/>
              <a:cs typeface="+mn-lt"/>
            </a:endParaRPr>
          </a:p>
          <a:p>
            <a:pPr algn="just"/>
            <a:r>
              <a:rPr lang="en-GB" dirty="0">
                <a:ea typeface="+mn-lt"/>
                <a:cs typeface="+mn-lt"/>
              </a:rPr>
              <a:t>Michael A. Quiroz (2018) </a:t>
            </a:r>
            <a:r>
              <a:rPr lang="en-GB" dirty="0" err="1">
                <a:ea typeface="+mn-lt"/>
                <a:cs typeface="+mn-lt"/>
              </a:rPr>
              <a:t>A</a:t>
            </a:r>
            <a:r>
              <a:rPr lang="en-GB" i="1" dirty="0" err="1">
                <a:ea typeface="+mn-lt"/>
                <a:cs typeface="+mn-lt"/>
              </a:rPr>
              <a:t>mazon.com’s</a:t>
            </a:r>
            <a:r>
              <a:rPr lang="en-GB" i="1" dirty="0">
                <a:ea typeface="+mn-lt"/>
                <a:cs typeface="+mn-lt"/>
              </a:rPr>
              <a:t> Integrated Marketing Communications </a:t>
            </a:r>
            <a:r>
              <a:rPr lang="en-GB" dirty="0">
                <a:ea typeface="+mn-lt"/>
                <a:cs typeface="+mn-lt"/>
                <a:hlinkClick r:id="rId4"/>
              </a:rPr>
              <a:t>Amazon.com’s Integrated Marketing Communications 2018 | by Michael Angelo Quiroz | Medium Accessed</a:t>
            </a:r>
            <a:r>
              <a:rPr lang="en-GB" dirty="0">
                <a:ea typeface="+mn-lt"/>
                <a:cs typeface="+mn-lt"/>
              </a:rPr>
              <a:t> on 25.03.2022)</a:t>
            </a:r>
          </a:p>
          <a:p>
            <a:pPr algn="just"/>
            <a:r>
              <a:rPr lang="en-GB" i="1" dirty="0">
                <a:latin typeface="Arial"/>
                <a:ea typeface="+mn-lt"/>
                <a:cs typeface="Arial"/>
              </a:rPr>
              <a:t>Susan Ascher (2015) </a:t>
            </a:r>
            <a:r>
              <a:rPr lang="en-GB" i="1" dirty="0">
                <a:ea typeface="+mn-lt"/>
                <a:cs typeface="+mn-lt"/>
              </a:rPr>
              <a:t>Avoid Communication Breakdowns With These 4 Tips  </a:t>
            </a:r>
            <a:r>
              <a:rPr lang="en-GB" dirty="0">
                <a:ea typeface="+mn-lt"/>
                <a:cs typeface="+mn-lt"/>
                <a:hlinkClick r:id="rId5"/>
              </a:rPr>
              <a:t>» Avoid Communication Breakdowns With These 4 Tips (susanascher.com)  (Accessed on 26/03/2022)</a:t>
            </a:r>
            <a:endParaRPr lang="en-GB">
              <a:ea typeface="+mn-lt"/>
              <a:cs typeface="+mn-lt"/>
            </a:endParaRPr>
          </a:p>
          <a:p>
            <a:pPr algn="just"/>
            <a:endParaRPr lang="en-GB" dirty="0">
              <a:latin typeface="Trade Gothic Next Light"/>
              <a:ea typeface="+mn-lt"/>
              <a:cs typeface="Arial"/>
            </a:endParaRPr>
          </a:p>
          <a:p>
            <a:pPr algn="just"/>
            <a:endParaRPr lang="en-GB" dirty="0">
              <a:latin typeface="Trade Gothic Next Light"/>
              <a:cs typeface="Arial"/>
            </a:endParaRPr>
          </a:p>
          <a:p>
            <a:pPr algn="just"/>
            <a:endParaRPr lang="en-GB" dirty="0">
              <a:latin typeface="Arial"/>
              <a:cs typeface="Arial"/>
            </a:endParaRPr>
          </a:p>
          <a:p>
            <a:pPr algn="just"/>
            <a:endParaRPr lang="en-GB" dirty="0">
              <a:latin typeface="Arial"/>
              <a:cs typeface="Arial"/>
            </a:endParaRPr>
          </a:p>
          <a:p>
            <a:endParaRPr lang="en-GB" dirty="0"/>
          </a:p>
        </p:txBody>
      </p:sp>
    </p:spTree>
    <p:extLst>
      <p:ext uri="{BB962C8B-B14F-4D97-AF65-F5344CB8AC3E}">
        <p14:creationId xmlns:p14="http://schemas.microsoft.com/office/powerpoint/2010/main" val="2741343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06620-225D-429A-AAE7-CD0545EF1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Logo&#10;&#10;Description automatically generated">
            <a:extLst>
              <a:ext uri="{FF2B5EF4-FFF2-40B4-BE49-F238E27FC236}">
                <a16:creationId xmlns:a16="http://schemas.microsoft.com/office/drawing/2014/main" id="{AFCA79D1-5B12-2B28-264C-BC248BD63FE7}"/>
              </a:ext>
            </a:extLst>
          </p:cNvPr>
          <p:cNvPicPr>
            <a:picLocks noGrp="1" noChangeAspect="1"/>
          </p:cNvPicPr>
          <p:nvPr>
            <p:ph idx="1"/>
          </p:nvPr>
        </p:nvPicPr>
        <p:blipFill rotWithShape="1">
          <a:blip r:embed="rId2"/>
          <a:srcRect l="4099" r="10900" b="-1"/>
          <a:stretch/>
        </p:blipFill>
        <p:spPr>
          <a:xfrm>
            <a:off x="762000" y="762000"/>
            <a:ext cx="10668000" cy="5334000"/>
          </a:xfrm>
          <a:prstGeom prst="rect">
            <a:avLst/>
          </a:prstGeom>
        </p:spPr>
      </p:pic>
    </p:spTree>
    <p:extLst>
      <p:ext uri="{BB962C8B-B14F-4D97-AF65-F5344CB8AC3E}">
        <p14:creationId xmlns:p14="http://schemas.microsoft.com/office/powerpoint/2010/main" val="936636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501B1D77-2B8F-B074-DC4E-397AEECED500}"/>
              </a:ext>
            </a:extLst>
          </p:cNvPr>
          <p:cNvGraphicFramePr>
            <a:graphicFrameLocks noGrp="1"/>
          </p:cNvGraphicFramePr>
          <p:nvPr>
            <p:ph idx="1"/>
            <p:extLst>
              <p:ext uri="{D42A27DB-BD31-4B8C-83A1-F6EECF244321}">
                <p14:modId xmlns:p14="http://schemas.microsoft.com/office/powerpoint/2010/main" val="3134014297"/>
              </p:ext>
            </p:extLst>
          </p:nvPr>
        </p:nvGraphicFramePr>
        <p:xfrm>
          <a:off x="302558" y="358588"/>
          <a:ext cx="11720961" cy="7518826"/>
        </p:xfrm>
        <a:graphic>
          <a:graphicData uri="http://schemas.openxmlformats.org/drawingml/2006/table">
            <a:tbl>
              <a:tblPr firstRow="1" bandRow="1">
                <a:tableStyleId>{5C22544A-7EE6-4342-B048-85BDC9FD1C3A}</a:tableStyleId>
              </a:tblPr>
              <a:tblGrid>
                <a:gridCol w="7160167">
                  <a:extLst>
                    <a:ext uri="{9D8B030D-6E8A-4147-A177-3AD203B41FA5}">
                      <a16:colId xmlns:a16="http://schemas.microsoft.com/office/drawing/2014/main" val="3625205390"/>
                    </a:ext>
                  </a:extLst>
                </a:gridCol>
                <a:gridCol w="4560794">
                  <a:extLst>
                    <a:ext uri="{9D8B030D-6E8A-4147-A177-3AD203B41FA5}">
                      <a16:colId xmlns:a16="http://schemas.microsoft.com/office/drawing/2014/main" val="1496578716"/>
                    </a:ext>
                  </a:extLst>
                </a:gridCol>
              </a:tblGrid>
              <a:tr h="825454">
                <a:tc>
                  <a:txBody>
                    <a:bodyPr/>
                    <a:lstStyle/>
                    <a:p>
                      <a:pPr marL="0" algn="ctr" rtl="0" eaLnBrk="1" latinLnBrk="0" hangingPunct="1">
                        <a:spcBef>
                          <a:spcPts val="0"/>
                        </a:spcBef>
                        <a:spcAft>
                          <a:spcPts val="0"/>
                        </a:spcAft>
                      </a:pPr>
                      <a:r>
                        <a:rPr lang="en-GB" sz="3000" dirty="0">
                          <a:effectLst/>
                        </a:rPr>
                        <a:t>Teamwork Evaluation </a:t>
                      </a:r>
                      <a:endParaRPr lang="en-GB" sz="2200">
                        <a:effectLst/>
                      </a:endParaRPr>
                    </a:p>
                  </a:txBody>
                  <a:tcPr marL="0" marR="0" marT="0" marB="0" anchor="ctr"/>
                </a:tc>
                <a:tc>
                  <a:txBody>
                    <a:bodyPr/>
                    <a:lstStyle/>
                    <a:p>
                      <a:pPr marL="0" algn="ctr" rtl="0" eaLnBrk="1" latinLnBrk="0" hangingPunct="1">
                        <a:spcBef>
                          <a:spcPts val="0"/>
                        </a:spcBef>
                        <a:spcAft>
                          <a:spcPts val="0"/>
                        </a:spcAft>
                      </a:pPr>
                      <a:r>
                        <a:rPr lang="en-GB" sz="3000" dirty="0">
                          <a:effectLst/>
                        </a:rPr>
                        <a:t>Team responses. </a:t>
                      </a:r>
                      <a:endParaRPr lang="en-GB" sz="2200">
                        <a:effectLst/>
                      </a:endParaRPr>
                    </a:p>
                  </a:txBody>
                  <a:tcPr marL="0" marR="0" marT="0" marB="0" anchor="ctr"/>
                </a:tc>
                <a:extLst>
                  <a:ext uri="{0D108BD9-81ED-4DB2-BD59-A6C34878D82A}">
                    <a16:rowId xmlns:a16="http://schemas.microsoft.com/office/drawing/2014/main" val="705178487"/>
                  </a:ext>
                </a:extLst>
              </a:tr>
              <a:tr h="633225">
                <a:tc>
                  <a:txBody>
                    <a:bodyPr/>
                    <a:lstStyle/>
                    <a:p>
                      <a:pPr marL="0" rtl="0" latinLnBrk="0">
                        <a:spcBef>
                          <a:spcPts val="0"/>
                        </a:spcBef>
                        <a:spcAft>
                          <a:spcPts val="0"/>
                        </a:spcAft>
                      </a:pPr>
                      <a:r>
                        <a:rPr lang="en-GB" sz="2200" kern="1200" dirty="0">
                          <a:effectLst/>
                        </a:rPr>
                        <a:t>Who was in your team? </a:t>
                      </a:r>
                      <a:endParaRPr lang="en-GB" sz="2200" dirty="0">
                        <a:effectLst/>
                      </a:endParaRPr>
                    </a:p>
                  </a:txBody>
                  <a:tcPr marL="0" marR="0" marT="0" marB="0" anchor="ctr"/>
                </a:tc>
                <a:tc>
                  <a:txBody>
                    <a:bodyPr/>
                    <a:lstStyle/>
                    <a:p>
                      <a:pPr marL="0" marR="0" lvl="0" indent="0" algn="l">
                        <a:lnSpc>
                          <a:spcPct val="0"/>
                        </a:lnSpc>
                        <a:spcBef>
                          <a:spcPts val="1400"/>
                        </a:spcBef>
                        <a:spcAft>
                          <a:spcPts val="0"/>
                        </a:spcAft>
                        <a:buNone/>
                      </a:pPr>
                      <a:endParaRPr lang="en-GB" sz="2200" b="0" i="0" u="none" strike="noStrike" noProof="0" dirty="0">
                        <a:effectLst/>
                        <a:latin typeface="Trade Gothic Next Light"/>
                      </a:endParaRPr>
                    </a:p>
                    <a:p>
                      <a:pPr marL="0" marR="0" lvl="0" indent="0" algn="r">
                        <a:lnSpc>
                          <a:spcPct val="90000"/>
                        </a:lnSpc>
                        <a:spcBef>
                          <a:spcPts val="1400"/>
                        </a:spcBef>
                        <a:spcAft>
                          <a:spcPts val="0"/>
                        </a:spcAft>
                        <a:buNone/>
                      </a:pPr>
                      <a:r>
                        <a:rPr lang="ro-RO" sz="2200" b="0" i="0" u="none" strike="noStrike" noProof="0" dirty="0">
                          <a:effectLst/>
                          <a:latin typeface="Trade Gothic Next Light"/>
                        </a:rPr>
                        <a:t>Natalia </a:t>
                      </a:r>
                      <a:r>
                        <a:rPr lang="ro-RO" sz="2200" b="0" i="0" u="none" strike="noStrike" noProof="0" dirty="0" err="1">
                          <a:effectLst/>
                          <a:latin typeface="Trade Gothic Next Light"/>
                        </a:rPr>
                        <a:t>Rupet</a:t>
                      </a:r>
                      <a:r>
                        <a:rPr lang="ro-RO" sz="2200" b="0" i="0" u="none" strike="noStrike" noProof="0" dirty="0">
                          <a:effectLst/>
                          <a:latin typeface="Trade Gothic Next Light"/>
                        </a:rPr>
                        <a:t> </a:t>
                      </a:r>
                    </a:p>
                    <a:p>
                      <a:pPr marL="0" marR="0" lvl="0" indent="0" algn="r">
                        <a:lnSpc>
                          <a:spcPct val="90000"/>
                        </a:lnSpc>
                        <a:spcBef>
                          <a:spcPts val="1400"/>
                        </a:spcBef>
                        <a:spcAft>
                          <a:spcPts val="0"/>
                        </a:spcAft>
                        <a:buNone/>
                      </a:pPr>
                      <a:r>
                        <a:rPr lang="ro-RO" sz="2200" b="0" i="0" u="none" strike="noStrike" noProof="0" dirty="0">
                          <a:effectLst/>
                          <a:latin typeface="Trade Gothic Next Light"/>
                        </a:rPr>
                        <a:t>Andreea Ruse </a:t>
                      </a:r>
                    </a:p>
                    <a:p>
                      <a:pPr marL="0" marR="0" lvl="0" indent="0" algn="r">
                        <a:lnSpc>
                          <a:spcPct val="90000"/>
                        </a:lnSpc>
                        <a:spcBef>
                          <a:spcPts val="1400"/>
                        </a:spcBef>
                        <a:spcAft>
                          <a:spcPts val="0"/>
                        </a:spcAft>
                        <a:buNone/>
                      </a:pPr>
                      <a:r>
                        <a:rPr lang="ro-RO" sz="2200" b="0" i="0" u="none" strike="noStrike" noProof="0" dirty="0">
                          <a:effectLst/>
                          <a:latin typeface="Trade Gothic Next Light"/>
                        </a:rPr>
                        <a:t>Andreea Oana </a:t>
                      </a:r>
                      <a:r>
                        <a:rPr lang="ro-RO" sz="2200" b="0" i="0" u="none" strike="noStrike" noProof="0" dirty="0" err="1">
                          <a:effectLst/>
                          <a:latin typeface="Trade Gothic Next Light"/>
                        </a:rPr>
                        <a:t>Valsceanu</a:t>
                      </a:r>
                      <a:endParaRPr lang="ro-RO" sz="2200" b="0" i="0" u="none" strike="noStrike" noProof="0" dirty="0">
                        <a:effectLst/>
                        <a:latin typeface="Trade Gothic Next Light"/>
                      </a:endParaRPr>
                    </a:p>
                    <a:p>
                      <a:pPr marL="0" marR="0" lvl="0" indent="0" algn="r">
                        <a:lnSpc>
                          <a:spcPct val="90000"/>
                        </a:lnSpc>
                        <a:spcBef>
                          <a:spcPts val="1400"/>
                        </a:spcBef>
                        <a:spcAft>
                          <a:spcPts val="0"/>
                        </a:spcAft>
                        <a:buNone/>
                      </a:pPr>
                      <a:r>
                        <a:rPr lang="en-GB" sz="2200" b="0" i="0" u="none" strike="noStrike" noProof="0" dirty="0">
                          <a:effectLst/>
                          <a:latin typeface="Trade Gothic Next Light"/>
                        </a:rPr>
                        <a:t>Avram Ciuca </a:t>
                      </a:r>
                    </a:p>
                  </a:txBody>
                  <a:tcPr marL="0" marR="0" marT="0" marB="0" anchor="ctr"/>
                </a:tc>
                <a:extLst>
                  <a:ext uri="{0D108BD9-81ED-4DB2-BD59-A6C34878D82A}">
                    <a16:rowId xmlns:a16="http://schemas.microsoft.com/office/drawing/2014/main" val="418153202"/>
                  </a:ext>
                </a:extLst>
              </a:tr>
              <a:tr h="1187296">
                <a:tc>
                  <a:txBody>
                    <a:bodyPr/>
                    <a:lstStyle/>
                    <a:p>
                      <a:pPr marL="0" marR="0" indent="0" rtl="0" latinLnBrk="0">
                        <a:spcBef>
                          <a:spcPts val="0"/>
                        </a:spcBef>
                        <a:spcAft>
                          <a:spcPts val="0"/>
                        </a:spcAft>
                      </a:pPr>
                      <a:r>
                        <a:rPr lang="en-GB" sz="2200" kern="1200" dirty="0">
                          <a:effectLst/>
                        </a:rPr>
                        <a:t>What were the key strengths of your team? </a:t>
                      </a:r>
                      <a:endParaRPr lang="en-GB" sz="2200" dirty="0">
                        <a:effectLst/>
                      </a:endParaRPr>
                    </a:p>
                  </a:txBody>
                  <a:tcPr marL="0" marR="0" marT="0" marB="0" anchor="ctr"/>
                </a:tc>
                <a:tc>
                  <a:txBody>
                    <a:bodyPr/>
                    <a:lstStyle/>
                    <a:p>
                      <a:pPr marL="0" rtl="0" latinLnBrk="0">
                        <a:spcBef>
                          <a:spcPts val="0"/>
                        </a:spcBef>
                        <a:spcAft>
                          <a:spcPts val="0"/>
                        </a:spcAft>
                      </a:pPr>
                      <a:r>
                        <a:rPr lang="en-GB" sz="2200" dirty="0">
                          <a:effectLst/>
                        </a:rPr>
                        <a:t>The key strengths for our team were that each member worked hard and also had a great communication </a:t>
                      </a:r>
                    </a:p>
                  </a:txBody>
                  <a:tcPr marL="0" marR="0" marT="0" marB="0" anchor="ctr"/>
                </a:tc>
                <a:extLst>
                  <a:ext uri="{0D108BD9-81ED-4DB2-BD59-A6C34878D82A}">
                    <a16:rowId xmlns:a16="http://schemas.microsoft.com/office/drawing/2014/main" val="4203035885"/>
                  </a:ext>
                </a:extLst>
              </a:tr>
              <a:tr h="1209910">
                <a:tc>
                  <a:txBody>
                    <a:bodyPr/>
                    <a:lstStyle/>
                    <a:p>
                      <a:pPr marL="0" marR="0" indent="0" rtl="0" latinLnBrk="0">
                        <a:spcBef>
                          <a:spcPts val="0"/>
                        </a:spcBef>
                        <a:spcAft>
                          <a:spcPts val="0"/>
                        </a:spcAft>
                      </a:pPr>
                      <a:r>
                        <a:rPr lang="en-GB" sz="2200" kern="1200" dirty="0">
                          <a:effectLst/>
                        </a:rPr>
                        <a:t>What were the challenges that you overcame as a team?</a:t>
                      </a:r>
                      <a:endParaRPr lang="en-GB" sz="2200" dirty="0">
                        <a:effectLst/>
                      </a:endParaRPr>
                    </a:p>
                  </a:txBody>
                  <a:tcPr marL="0" marR="0" marT="0" marB="0" anchor="ctr"/>
                </a:tc>
                <a:tc>
                  <a:txBody>
                    <a:bodyPr/>
                    <a:lstStyle/>
                    <a:p>
                      <a:pPr marL="0" rtl="0" latinLnBrk="0">
                        <a:spcBef>
                          <a:spcPts val="0"/>
                        </a:spcBef>
                        <a:spcAft>
                          <a:spcPts val="0"/>
                        </a:spcAft>
                      </a:pPr>
                      <a:r>
                        <a:rPr lang="en-GB" sz="2200" dirty="0">
                          <a:effectLst/>
                        </a:rPr>
                        <a:t>One of the challenges for our team was that we had short time to submit the work</a:t>
                      </a:r>
                    </a:p>
                  </a:txBody>
                  <a:tcPr marL="0" marR="0" marT="0" marB="0" anchor="ctr"/>
                </a:tc>
                <a:extLst>
                  <a:ext uri="{0D108BD9-81ED-4DB2-BD59-A6C34878D82A}">
                    <a16:rowId xmlns:a16="http://schemas.microsoft.com/office/drawing/2014/main" val="1147308087"/>
                  </a:ext>
                </a:extLst>
              </a:tr>
              <a:tr h="1187296">
                <a:tc>
                  <a:txBody>
                    <a:bodyPr/>
                    <a:lstStyle/>
                    <a:p>
                      <a:pPr marL="0" marR="0" indent="0" rtl="0" latinLnBrk="0">
                        <a:spcBef>
                          <a:spcPts val="0"/>
                        </a:spcBef>
                        <a:spcAft>
                          <a:spcPts val="0"/>
                        </a:spcAft>
                      </a:pPr>
                      <a:r>
                        <a:rPr lang="en-GB" sz="2200" kern="1200" dirty="0">
                          <a:effectLst/>
                        </a:rPr>
                        <a:t>What would you do differently if you worked as a team again?</a:t>
                      </a:r>
                      <a:endParaRPr lang="en-GB" sz="2200" dirty="0">
                        <a:effectLst/>
                      </a:endParaRPr>
                    </a:p>
                  </a:txBody>
                  <a:tcPr marL="0" marR="0" marT="0" marB="0" anchor="ctr"/>
                </a:tc>
                <a:tc>
                  <a:txBody>
                    <a:bodyPr/>
                    <a:lstStyle/>
                    <a:p>
                      <a:pPr marL="0" rtl="0" latinLnBrk="0">
                        <a:spcBef>
                          <a:spcPts val="0"/>
                        </a:spcBef>
                        <a:spcAft>
                          <a:spcPts val="0"/>
                        </a:spcAft>
                      </a:pPr>
                      <a:r>
                        <a:rPr lang="en-GB" sz="2200" dirty="0">
                          <a:effectLst/>
                        </a:rPr>
                        <a:t> To do better then before</a:t>
                      </a:r>
                    </a:p>
                  </a:txBody>
                  <a:tcPr marL="0" marR="0" marT="0" marB="0" anchor="ctr"/>
                </a:tc>
                <a:extLst>
                  <a:ext uri="{0D108BD9-81ED-4DB2-BD59-A6C34878D82A}">
                    <a16:rowId xmlns:a16="http://schemas.microsoft.com/office/drawing/2014/main" val="2897956051"/>
                  </a:ext>
                </a:extLst>
              </a:tr>
              <a:tr h="1187296">
                <a:tc>
                  <a:txBody>
                    <a:bodyPr/>
                    <a:lstStyle/>
                    <a:p>
                      <a:pPr marL="0" rtl="0" latinLnBrk="0">
                        <a:spcBef>
                          <a:spcPts val="0"/>
                        </a:spcBef>
                        <a:spcAft>
                          <a:spcPts val="0"/>
                        </a:spcAft>
                      </a:pPr>
                      <a:r>
                        <a:rPr lang="en-GB" sz="2200" kern="1200" dirty="0">
                          <a:effectLst/>
                        </a:rPr>
                        <a:t>How would you rate your team working? Out of 10? </a:t>
                      </a:r>
                      <a:endParaRPr lang="en-GB" sz="2200" dirty="0">
                        <a:effectLst/>
                      </a:endParaRPr>
                    </a:p>
                  </a:txBody>
                  <a:tcPr marL="0" marR="0" marT="0" marB="0" anchor="ctr"/>
                </a:tc>
                <a:tc>
                  <a:txBody>
                    <a:bodyPr/>
                    <a:lstStyle/>
                    <a:p>
                      <a:pPr marL="0" rtl="0" latinLnBrk="0">
                        <a:spcBef>
                          <a:spcPts val="0"/>
                        </a:spcBef>
                        <a:spcAft>
                          <a:spcPts val="0"/>
                        </a:spcAft>
                      </a:pPr>
                      <a:r>
                        <a:rPr lang="en-GB" sz="2200" dirty="0">
                          <a:effectLst/>
                        </a:rPr>
                        <a:t>9 </a:t>
                      </a:r>
                    </a:p>
                  </a:txBody>
                  <a:tcPr marL="0" marR="0" marT="0" marB="0" anchor="ctr"/>
                </a:tc>
                <a:extLst>
                  <a:ext uri="{0D108BD9-81ED-4DB2-BD59-A6C34878D82A}">
                    <a16:rowId xmlns:a16="http://schemas.microsoft.com/office/drawing/2014/main" val="1797470232"/>
                  </a:ext>
                </a:extLst>
              </a:tr>
            </a:tbl>
          </a:graphicData>
        </a:graphic>
      </p:graphicFrame>
    </p:spTree>
    <p:extLst>
      <p:ext uri="{BB962C8B-B14F-4D97-AF65-F5344CB8AC3E}">
        <p14:creationId xmlns:p14="http://schemas.microsoft.com/office/powerpoint/2010/main" val="4108600390"/>
      </p:ext>
    </p:extLst>
  </p:cSld>
  <p:clrMapOvr>
    <a:masterClrMapping/>
  </p:clrMapOvr>
</p:sld>
</file>

<file path=ppt/theme/theme1.xml><?xml version="1.0" encoding="utf-8"?>
<a:theme xmlns:a="http://schemas.openxmlformats.org/drawingml/2006/main" name="Portal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Earth">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0E0D5035-C7F2-4607-91F4-D5D5F886A15A}" vid="{EAFF3D8B-AC13-4E90-80A9-182200FBC866}"/>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Ecran lat</PresentationFormat>
  <Paragraphs>0</Paragraphs>
  <Slides>13</Slides>
  <Notes>0</Notes>
  <HiddenSlides>0</HiddenSlides>
  <MMClips>0</MMClips>
  <ScaleCrop>false</ScaleCrop>
  <HeadingPairs>
    <vt:vector size="4" baseType="variant">
      <vt:variant>
        <vt:lpstr>Temă</vt:lpstr>
      </vt:variant>
      <vt:variant>
        <vt:i4>1</vt:i4>
      </vt:variant>
      <vt:variant>
        <vt:lpstr>Titluri diapozitive</vt:lpstr>
      </vt:variant>
      <vt:variant>
        <vt:i4>13</vt:i4>
      </vt:variant>
    </vt:vector>
  </HeadingPairs>
  <TitlesOfParts>
    <vt:vector size="14" baseType="lpstr">
      <vt:lpstr>PortalVTI</vt:lpstr>
      <vt:lpstr>  Strategies for Effective Communication in a Business Setting. </vt:lpstr>
      <vt:lpstr>Introduction</vt:lpstr>
      <vt:lpstr>Benefits of an effective communication in Amazon </vt:lpstr>
      <vt:lpstr>Theories relating to models of communication</vt:lpstr>
      <vt:lpstr>How the amazon organization should use communication theories </vt:lpstr>
      <vt:lpstr>The barriers of an effective communication in the Amazon organization</vt:lpstr>
      <vt:lpstr>Avoid communication breakdowns with this these four tips </vt:lpstr>
      <vt:lpstr>Channels of communication used by amazon</vt:lpstr>
      <vt:lpstr>CHANNELS THAT CAN BE USED TO IMPROVE COMMUNICATION</vt:lpstr>
      <vt:lpstr>references</vt:lpstr>
      <vt:lpstr>References</vt:lpstr>
      <vt:lpstr>Prezentare PowerPoint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avram ciuca</cp:lastModifiedBy>
  <cp:revision>1512</cp:revision>
  <dcterms:created xsi:type="dcterms:W3CDTF">2022-02-16T14:10:30Z</dcterms:created>
  <dcterms:modified xsi:type="dcterms:W3CDTF">2022-03-27T10:10:41Z</dcterms:modified>
</cp:coreProperties>
</file>