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Lst>
  <p:sldSz cx="15113000" cy="21374100"/>
  <p:notesSz cx="6858000" cy="9144000"/>
  <p:embeddedFontLst>
    <p:embeddedFont>
      <p:font typeface="Times New Roman Bold" panose="02020803070505020304"/>
      <p:bold r:id="rId7"/>
    </p:embeddedFont>
    <p:embeddedFont>
      <p:font typeface="Times New Roman Italics" panose="02020503050405090304"/>
      <p:italic r:id="rId8"/>
    </p:embeddedFont>
    <p:embeddedFont>
      <p:font typeface="Calibri" panose="020F0502020204030204"/>
      <p:regular r:id="rId9"/>
      <p:bold r:id="rId10"/>
      <p:italic r:id="rId11"/>
      <p:boldItalic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showGuides="1">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font" Target="fonts/font3.fntdata"/><Relationship Id="rId8" Type="http://schemas.openxmlformats.org/officeDocument/2006/relationships/font" Target="fonts/font2.fntdata"/><Relationship Id="rId7" Type="http://schemas.openxmlformats.org/officeDocument/2006/relationships/font" Target="fonts/font1.fntdata"/><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2" Type="http://schemas.openxmlformats.org/officeDocument/2006/relationships/font" Target="fonts/font6.fntdata"/><Relationship Id="rId11" Type="http://schemas.openxmlformats.org/officeDocument/2006/relationships/font" Target="fonts/font5.fntdata"/><Relationship Id="rId10" Type="http://schemas.openxmlformats.org/officeDocument/2006/relationships/font" Target="fonts/font4.fntdata"/><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hyperlink" Target="https://www.who.int/news-room/fact-sheets/detail/musculoskeletal-conditions" TargetMode="External"/><Relationship Id="rId8" Type="http://schemas.openxmlformats.org/officeDocument/2006/relationships/hyperlink" Target="https://journals.plos.org/plosmedicine/article/file?id=10.1371/journal.pmed.1004517&amp;type=printable" TargetMode="External"/><Relationship Id="rId7" Type="http://schemas.openxmlformats.org/officeDocument/2006/relationships/hyperlink" Target="https://questions-statements.parliament.uk/written-questions/detail/2025-02-27/34505" TargetMode="External"/><Relationship Id="rId6" Type="http://schemas.openxmlformats.org/officeDocument/2006/relationships/hyperlink" Target="https://www.jnacs.com/article_244888_6a12e2926862d2e520cbae89dd6e5baa.pdf" TargetMode="External"/><Relationship Id="rId5" Type="http://schemas.openxmlformats.org/officeDocument/2006/relationships/hyperlink" Target="https://humanfactors.jmir.org/2025/1/e68522" TargetMode="External"/><Relationship Id="rId4" Type="http://schemas.openxmlformats.org/officeDocument/2006/relationships/hyperlink" Target="https://lirias.kuleuven.be/retrieve/4a2030fe-ce65-4656-921d-c2933f4ed101" TargetMode="External"/><Relationship Id="rId3" Type="http://schemas.openxmlformats.org/officeDocument/2006/relationships/hyperlink" Target="https://www.myleswellbeing.com/blog/what-does-the-nhs-staff-survey-2023-tell-us-about-staff-wellbeing" TargetMode="External"/><Relationship Id="rId2" Type="http://schemas.openxmlformats.org/officeDocument/2006/relationships/image" Target="../media/image2.png"/><Relationship Id="rId10" Type="http://schemas.openxmlformats.org/officeDocument/2006/relationships/slideLayout" Target="../slideLayouts/slideLayout7.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7AD">
                <a:alpha val="100000"/>
              </a:srgbClr>
            </a:gs>
            <a:gs pos="100000">
              <a:srgbClr val="FFA9F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558468" y="6926892"/>
            <a:ext cx="5817022" cy="3076933"/>
          </a:xfrm>
          <a:custGeom>
            <a:avLst/>
            <a:gdLst/>
            <a:ahLst/>
            <a:cxnLst/>
            <a:rect l="l" t="t" r="r" b="b"/>
            <a:pathLst>
              <a:path w="5817022" h="3076933">
                <a:moveTo>
                  <a:pt x="0" y="0"/>
                </a:moveTo>
                <a:lnTo>
                  <a:pt x="5817022" y="0"/>
                </a:lnTo>
                <a:lnTo>
                  <a:pt x="5817022" y="3076933"/>
                </a:lnTo>
                <a:lnTo>
                  <a:pt x="0" y="3076933"/>
                </a:lnTo>
                <a:lnTo>
                  <a:pt x="0" y="0"/>
                </a:lnTo>
                <a:close/>
              </a:path>
            </a:pathLst>
          </a:custGeom>
          <a:blipFill>
            <a:blip r:embed="rId1"/>
            <a:stretch>
              <a:fillRect/>
            </a:stretch>
          </a:blipFill>
        </p:spPr>
      </p:sp>
      <p:sp>
        <p:nvSpPr>
          <p:cNvPr id="3" name="Freeform 3"/>
          <p:cNvSpPr/>
          <p:nvPr/>
        </p:nvSpPr>
        <p:spPr>
          <a:xfrm>
            <a:off x="475936" y="14699801"/>
            <a:ext cx="5899554" cy="2877154"/>
          </a:xfrm>
          <a:custGeom>
            <a:avLst/>
            <a:gdLst/>
            <a:ahLst/>
            <a:cxnLst/>
            <a:rect l="l" t="t" r="r" b="b"/>
            <a:pathLst>
              <a:path w="5899554" h="2877154">
                <a:moveTo>
                  <a:pt x="0" y="0"/>
                </a:moveTo>
                <a:lnTo>
                  <a:pt x="5899554" y="0"/>
                </a:lnTo>
                <a:lnTo>
                  <a:pt x="5899554" y="2877153"/>
                </a:lnTo>
                <a:lnTo>
                  <a:pt x="0" y="2877153"/>
                </a:lnTo>
                <a:lnTo>
                  <a:pt x="0" y="0"/>
                </a:lnTo>
                <a:close/>
              </a:path>
            </a:pathLst>
          </a:custGeom>
          <a:blipFill>
            <a:blip r:embed="rId2"/>
            <a:stretch>
              <a:fillRect t="-22475" b="-22475"/>
            </a:stretch>
          </a:blipFill>
        </p:spPr>
      </p:sp>
      <p:sp>
        <p:nvSpPr>
          <p:cNvPr id="4" name="TextBox 4"/>
          <p:cNvSpPr txBox="1"/>
          <p:nvPr/>
        </p:nvSpPr>
        <p:spPr>
          <a:xfrm>
            <a:off x="475936" y="2210583"/>
            <a:ext cx="6488788" cy="5342984"/>
          </a:xfrm>
          <a:prstGeom prst="rect">
            <a:avLst/>
          </a:prstGeom>
        </p:spPr>
        <p:txBody>
          <a:bodyPr lIns="0" tIns="0" rIns="0" bIns="0" rtlCol="0" anchor="t">
            <a:spAutoFit/>
          </a:bodyPr>
          <a:lstStyle/>
          <a:p>
            <a:pPr algn="just">
              <a:lnSpc>
                <a:spcPts val="210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1. Prevalence of the problem</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100"/>
              </a:lnSpc>
              <a:spcBef>
                <a:spcPct val="0"/>
              </a:spcBef>
            </a:pP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10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Musculoskeletal disorders are a significant occupational health issue in the UK health and social care sector. It includes work-related injuries and challenges that affect the back, neck, shoulders, arms and wrist areas. Common examples include neck, shoulder pain and low back pain. Current problems are also included with the evidence of international and national. Healthcare workers may be exposed to this through patient handling, repositioning and repetitive movement. The specific problem is faced by adults aged 40 years and above. Healthcare workers who care for mid-aged, such as nurses, healthcare assistants, care home workers and domestic carers. The problem is relevant to older people's care, as many mid-aged adults need assistance with activities of daily living, transfer between beds and chairs and mobility (Turkiewicz </a:t>
            </a:r>
            <a:r>
              <a:rPr lang="en-US" sz="1500" i="1">
                <a:solidFill>
                  <a:srgbClr val="000000"/>
                </a:solidFill>
                <a:latin typeface="Times New Roman Italics" panose="02020503050405090304"/>
                <a:ea typeface="Times New Roman Italics" panose="02020503050405090304"/>
                <a:cs typeface="Times New Roman Italics" panose="02020503050405090304"/>
                <a:sym typeface="Times New Roman Italics" panose="02020503050405090304"/>
              </a:rPr>
              <a:t>et al.,</a:t>
            </a: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2025). In case adequate equipment, staffing, or manual handling training is unavailable, then workers may experience repeated physical strain. In order to describe the prevalence of MSDs, it is essential to distinguish between MSDs among the UK workforce generally and MSDs specifically among workers caring for older people.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100"/>
              </a:lnSpc>
              <a:spcBef>
                <a:spcPct val="0"/>
              </a:spcBef>
            </a:pP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100"/>
              </a:lnSpc>
              <a:spcBef>
                <a:spcPct val="0"/>
              </a:spcBef>
            </a:pP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100"/>
              </a:lnSpc>
              <a:spcBef>
                <a:spcPct val="0"/>
              </a:spcBef>
            </a:pP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5" name="TextBox 5"/>
          <p:cNvSpPr txBox="1"/>
          <p:nvPr/>
        </p:nvSpPr>
        <p:spPr>
          <a:xfrm>
            <a:off x="156878" y="441797"/>
            <a:ext cx="14639642" cy="1841530"/>
          </a:xfrm>
          <a:prstGeom prst="rect">
            <a:avLst/>
          </a:prstGeom>
        </p:spPr>
        <p:txBody>
          <a:bodyPr wrap="square" lIns="0" tIns="0" rIns="0" bIns="0" rtlCol="0" anchor="t">
            <a:spAutoFit/>
          </a:bodyPr>
          <a:lstStyle/>
          <a:p>
            <a:pPr algn="ctr">
              <a:lnSpc>
                <a:spcPts val="4340"/>
              </a:lnSpc>
              <a:spcBef>
                <a:spcPct val="0"/>
              </a:spcBef>
            </a:pPr>
            <a:r>
              <a:rPr lang="en-US" sz="24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PREVALENCE AND RISK FACTORS OF MUSCULOSKELETAL DISORDERS AMONG HEALTHCARE WORKERS CARING FOR MID-AGED PEOPLE (40YEARS AND ABOVE) IN THE UK </a:t>
            </a:r>
            <a:endParaRPr lang="en-US" sz="2400" b="1">
              <a:solidFill>
                <a:srgbClr val="000000"/>
              </a:solidFill>
              <a:latin typeface="Times New Roman Bold" panose="02020803070505020304"/>
              <a:ea typeface="Times New Roman Bold" panose="02020803070505020304"/>
              <a:cs typeface="Times New Roman Bold" panose="02020803070505020304"/>
            </a:endParaRPr>
          </a:p>
          <a:p>
            <a:pPr algn="ctr"/>
            <a:r>
              <a:rPr lang="en-US" sz="1600" b="1" dirty="0">
                <a:solidFill>
                  <a:srgbClr val="000000"/>
                </a:solidFill>
                <a:latin typeface="Times New Roman" panose="02020603050405020304"/>
                <a:ea typeface="Calibri" panose="020F0502020204030204"/>
                <a:cs typeface="Times New Roman" panose="02020603050405020304"/>
              </a:rPr>
              <a:t>Name </a:t>
            </a:r>
            <a:r>
              <a:rPr lang="en-US" sz="1600" b="1" dirty="0">
                <a:solidFill>
                  <a:srgbClr val="000000"/>
                </a:solidFill>
                <a:latin typeface="Times New Roman" panose="02020603050405020304"/>
                <a:ea typeface="+mn-lt"/>
                <a:cs typeface="Times New Roman" panose="02020603050405020304"/>
              </a:rPr>
              <a:t>: </a:t>
            </a:r>
            <a:r>
              <a:rPr lang="en-US" sz="1600" b="1" dirty="0" err="1">
                <a:solidFill>
                  <a:srgbClr val="000000"/>
                </a:solidFill>
                <a:latin typeface="Times New Roman" panose="02020603050405020304"/>
                <a:ea typeface="+mn-lt"/>
                <a:cs typeface="Times New Roman" panose="02020603050405020304"/>
              </a:rPr>
              <a:t>Nayi</a:t>
            </a:r>
            <a:r>
              <a:rPr lang="en-US" sz="1600" b="1" dirty="0">
                <a:solidFill>
                  <a:srgbClr val="000000"/>
                </a:solidFill>
                <a:latin typeface="Times New Roman" panose="02020603050405020304"/>
                <a:ea typeface="+mn-lt"/>
                <a:cs typeface="Times New Roman" panose="02020603050405020304"/>
              </a:rPr>
              <a:t> Krupa </a:t>
            </a:r>
            <a:r>
              <a:rPr lang="en-US" sz="1600" b="1" dirty="0" err="1">
                <a:solidFill>
                  <a:srgbClr val="000000"/>
                </a:solidFill>
                <a:latin typeface="Times New Roman" panose="02020603050405020304"/>
                <a:ea typeface="+mn-lt"/>
                <a:cs typeface="Times New Roman" panose="02020603050405020304"/>
              </a:rPr>
              <a:t>Chetankumar</a:t>
            </a:r>
            <a:r>
              <a:rPr lang="en-US" sz="1600" b="1" dirty="0">
                <a:solidFill>
                  <a:srgbClr val="000000"/>
                </a:solidFill>
                <a:latin typeface="Times New Roman" panose="02020603050405020304"/>
                <a:ea typeface="+mn-lt"/>
                <a:cs typeface="Times New Roman" panose="02020603050405020304"/>
              </a:rPr>
              <a:t> </a:t>
            </a:r>
            <a:endParaRPr lang="en-US" sz="1600" b="1">
              <a:solidFill>
                <a:srgbClr val="000000"/>
              </a:solidFill>
              <a:latin typeface="Times New Roman" panose="02020603050405020304"/>
              <a:ea typeface="Times New Roman Bold" panose="02020803070505020304"/>
              <a:cs typeface="Times New Roman" panose="02020603050405020304"/>
            </a:endParaRPr>
          </a:p>
          <a:p>
            <a:pPr algn="ctr"/>
            <a:r>
              <a:rPr lang="en-US" sz="1600" b="1">
                <a:solidFill>
                  <a:srgbClr val="000000"/>
                </a:solidFill>
                <a:latin typeface="Times New Roman" panose="02020603050405020304"/>
                <a:ea typeface="+mn-lt"/>
                <a:cs typeface="Times New Roman" panose="02020603050405020304"/>
              </a:rPr>
              <a:t>Student ID : 2540964</a:t>
            </a:r>
            <a:endParaRPr lang="en-US" sz="1600" b="1">
              <a:latin typeface="Times New Roman" panose="02020603050405020304"/>
              <a:ea typeface="Calibri" panose="020F0502020204030204"/>
              <a:cs typeface="Times New Roman" panose="02020603050405020304"/>
            </a:endParaRPr>
          </a:p>
          <a:p>
            <a:pPr algn="ctr"/>
            <a:r>
              <a:rPr lang="en-US" sz="1600" b="1" dirty="0">
                <a:solidFill>
                  <a:srgbClr val="000000"/>
                </a:solidFill>
                <a:latin typeface="Times New Roman" panose="02020603050405020304"/>
                <a:ea typeface="+mn-lt"/>
                <a:cs typeface="Times New Roman" panose="02020603050405020304"/>
              </a:rPr>
              <a:t>Supervisor: </a:t>
            </a:r>
            <a:r>
              <a:rPr lang="en-US" sz="1600" b="1" err="1">
                <a:solidFill>
                  <a:srgbClr val="000000"/>
                </a:solidFill>
                <a:latin typeface="Times New Roman" panose="02020603050405020304"/>
                <a:ea typeface="+mn-lt"/>
                <a:cs typeface="Times New Roman" panose="02020603050405020304"/>
              </a:rPr>
              <a:t>diola</a:t>
            </a:r>
            <a:r>
              <a:rPr lang="en-US" sz="1600" b="1" dirty="0">
                <a:solidFill>
                  <a:srgbClr val="000000"/>
                </a:solidFill>
                <a:latin typeface="Times New Roman" panose="02020603050405020304"/>
                <a:ea typeface="+mn-lt"/>
                <a:cs typeface="Times New Roman" panose="02020603050405020304"/>
              </a:rPr>
              <a:t> </a:t>
            </a:r>
            <a:r>
              <a:rPr lang="en-US" sz="1600" b="1" err="1">
                <a:solidFill>
                  <a:srgbClr val="000000"/>
                </a:solidFill>
                <a:latin typeface="Times New Roman" panose="02020603050405020304"/>
                <a:ea typeface="+mn-lt"/>
                <a:cs typeface="Times New Roman" panose="02020603050405020304"/>
              </a:rPr>
              <a:t>bijhout</a:t>
            </a:r>
            <a:r>
              <a:rPr lang="en-US" sz="1600" b="1">
                <a:solidFill>
                  <a:srgbClr val="000000"/>
                </a:solidFill>
                <a:latin typeface="Times New Roman" panose="02020603050405020304"/>
                <a:ea typeface="+mn-lt"/>
                <a:cs typeface="Times New Roman" panose="02020603050405020304"/>
              </a:rPr>
              <a:t> LCHS7008</a:t>
            </a:r>
            <a:endParaRPr lang="en-US" sz="1600" b="1">
              <a:latin typeface="Times New Roman" panose="02020603050405020304"/>
              <a:ea typeface="Calibri" panose="020F0502020204030204"/>
              <a:cs typeface="Times New Roman" panose="02020603050405020304"/>
            </a:endParaRPr>
          </a:p>
        </p:txBody>
      </p:sp>
      <p:sp>
        <p:nvSpPr>
          <p:cNvPr id="6" name="TextBox 6"/>
          <p:cNvSpPr txBox="1"/>
          <p:nvPr/>
        </p:nvSpPr>
        <p:spPr>
          <a:xfrm>
            <a:off x="169749" y="17529329"/>
            <a:ext cx="14755213" cy="4438837"/>
          </a:xfrm>
          <a:prstGeom prst="rect">
            <a:avLst/>
          </a:prstGeom>
        </p:spPr>
        <p:txBody>
          <a:bodyPr lIns="0" tIns="0" rIns="0" bIns="0" rtlCol="0" anchor="t">
            <a:spAutoFit/>
          </a:bodyPr>
          <a:lstStyle/>
          <a:p>
            <a:pPr algn="just">
              <a:lnSpc>
                <a:spcPts val="2240"/>
              </a:lnSpc>
            </a:pPr>
            <a:r>
              <a:rPr lang="en-US" sz="16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References</a:t>
            </a:r>
            <a:endParaRPr lang="en-US" sz="16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Cannon, T. (2023). What does the NHS staff survey 2023 tell us about staff wellbeing? [online] Myleswellbeing.com. Available at: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3" tooltip="https://www.myleswellbeing.com/blog/what-does-the-nhs-staff-survey-2023-tell-us-about-staff-wellbeing"/>
              </a:rPr>
              <a:t>https://www.myleswellbeing.com/blog/what-does-the-nhs-staff-survey-2023-tell-us-about-staff-wellbeing</a:t>
            </a: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 [Accessed 23 Oct. 2026].</a:t>
            </a: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Clarke, M., Vroonhof, P., Snijders, J., de Winter, T., van Scheijndel, P., van Dorst, P., Kieffer, C., Buffet, M.A., Pluot, V., Lenaerts, K. and Vandekerckhove, S., 2025. Musculoskeletal health and risk factors in the health and social care sector–a review of existing information. Report, pp.1-111.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4" tooltip="https://lirias.kuleuven.be/retrieve/4a2030fe-ce65-4656-921d-c2933f4ed101"/>
              </a:rPr>
              <a:t>https://lirias.kuleuven.be/retrieve/4a2030fe-ce65-4656-921d-c2933f4ed101</a:t>
            </a:r>
            <a:endPar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Hse.gov.uk (2024). Health and safety at work Summary statistics for Great Britain 2024. Available at: https://www.hse.gov.uk/sTATIstics/assets/docs/hssh2324.pdf [Accessed on 19th October 2026] </a:t>
            </a: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Krishnanmoorthy, G., Rampal, S., Karuthan, S.R., Baharudin, F. and Krishna, R., 2025. Effectiveness of participatory ergonomic interventions on work-related musculoskeletal disorders, sick absenteeism, and work performance among nurses: systematic review. JMIR Human Factors, 12, p.e68522.</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5" tooltip="https://humanfactors.jmir.org/2025/1/e68522"/>
              </a:rPr>
              <a:t>https://humanfactors.jmir.org/2025/1/e68522</a:t>
            </a:r>
            <a:endPar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Lucky, D.C., Precious, O.I., Tiwalade, O.A., Oluwafemi, O.V. and Temilola, A.B., 2026. Work-related musculoskeletal disorders and their association with patient handling practices and repetitive movements among nurses at UNIOSUN Teaching Hospital, Osun State, Nigeria: A cross-sectional study. Journal of Nursing Advances in Clinical Sciences, p.e244888.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6" tooltip="https://www.jnacs.com/article_244888_6a12e2926862d2e520cbae89dd6e5baa.pdf"/>
              </a:rPr>
              <a:t>https://www.jnacs.com/article_244888_6a12e2926862d2e520cbae89dd6e5baa.pdf</a:t>
            </a:r>
            <a:endPar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Parliament.uk (2025). NHS: Musculoskeletal Disorders. Available at: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7" tooltip="https://questions-statements.parliament.uk/written-questions/detail/2025-02-27/34505"/>
              </a:rPr>
              <a:t>https://questions-statements.parliament.uk/written-questions/detail/2025-02-27/34505</a:t>
            </a: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 [Accessed on 23 October 2026] </a:t>
            </a: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Turkiewicz, A., Magnusson, K., Timpka, S., Kiadaliri, A., Dell’Isola, A. and Englund, M., 2025. Physical health in young males and risk of chronic musculoskeletal, cardiovascular, and respiratory diseases by middle age: A population-based cohort study. PLoS Medicine, 22(1), p.e1004517.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8" tooltip="https://journals.plos.org/plosmedicine/article/file?id=10.1371/journal.pmed.1004517&amp;type=printable"/>
              </a:rPr>
              <a:t>https://journals.plos.org/plosmedicine/article/file?id=10.1371/journal.pmed.1004517&amp;type=printable</a:t>
            </a:r>
            <a:endPar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WHO (2022). Musculoskeletal health. Available at: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9" tooltip="https://www.who.int/news-room/fact-sheets/detail/musculoskeletal-conditions"/>
              </a:rPr>
              <a:t>https://www.who.int/news-room/fact-sheets/detail/musculoskeletal-conditions</a:t>
            </a: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 [Accessed 23 Oct. 2026].</a:t>
            </a: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820"/>
              </a:lnSpc>
            </a:pP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820"/>
              </a:lnSpc>
            </a:pP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820"/>
              </a:lnSpc>
              <a:spcBef>
                <a:spcPct val="0"/>
              </a:spcBef>
            </a:pP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7" name="TextBox 7"/>
          <p:cNvSpPr txBox="1"/>
          <p:nvPr/>
        </p:nvSpPr>
        <p:spPr>
          <a:xfrm>
            <a:off x="222586" y="10111421"/>
            <a:ext cx="6488788" cy="4542965"/>
          </a:xfrm>
          <a:prstGeom prst="rect">
            <a:avLst/>
          </a:prstGeom>
        </p:spPr>
        <p:txBody>
          <a:bodyPr lIns="0" tIns="0" rIns="0" bIns="0" rtlCol="0" anchor="t">
            <a:spAutoFit/>
          </a:bodyPr>
          <a:lstStyle/>
          <a:p>
            <a:pPr algn="just">
              <a:lnSpc>
                <a:spcPts val="2100"/>
              </a:lnSpc>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1.7 million workers are suffering from work related health issues in 2023-2024 (Hse.gov.uk, 2024). The Health and Safety Executive (HSE) estimated that 543,000 workers experienced new or long-standing work-related MSDs in 2023/24. This demonstrates the substantial scale of occupational musculoskeletal problems across the workforce, although it is not a count exclusively of healthcare workers. NHS workforce data is also recorded as a significant issue. According to NHS England Staff Survey data, 28.69% of respondents had not experienced musculoskeletal problems as a result of work activities (Cannon, 2023). Besides that, NHS staff lost 317,167 full-time days in October 2024 because of musculoskeletal health issues (Parliament.uk, 2025). The current statistics indicate the effect of MSDs on organisational cost, service and workforce availability (Krishnanmoorthy </a:t>
            </a:r>
            <a:r>
              <a:rPr lang="en-US" sz="1500" i="1">
                <a:solidFill>
                  <a:srgbClr val="000000"/>
                </a:solidFill>
                <a:latin typeface="Times New Roman Italics" panose="02020503050405090304"/>
                <a:ea typeface="Times New Roman Italics" panose="02020503050405090304"/>
                <a:cs typeface="Times New Roman Italics" panose="02020503050405090304"/>
                <a:sym typeface="Times New Roman Italics" panose="02020503050405090304"/>
              </a:rPr>
              <a:t>et al.</a:t>
            </a: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2025). On the contrary, the World Health Organisation estimated that 1.71 billion people worldwide live with MSDs (WHO, 2022). Current conditions contribute to low back pain and disability. Healthcare workers aged 40 years and above may face physically demanding tasks such as rehabilitation, mobility and personal care. Meanwhile, the risk depends on the patient's individual mobility and care needs.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10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8" name="TextBox 8"/>
          <p:cNvSpPr txBox="1"/>
          <p:nvPr/>
        </p:nvSpPr>
        <p:spPr>
          <a:xfrm>
            <a:off x="7291746" y="2463946"/>
            <a:ext cx="7504774" cy="4644153"/>
          </a:xfrm>
          <a:prstGeom prst="rect">
            <a:avLst/>
          </a:prstGeom>
        </p:spPr>
        <p:txBody>
          <a:bodyPr lIns="0" tIns="0" rIns="0" bIns="0" rtlCol="0" anchor="t">
            <a:spAutoFit/>
          </a:bodyPr>
          <a:lstStyle/>
          <a:p>
            <a:pPr algn="just">
              <a:lnSpc>
                <a:spcPts val="1820"/>
              </a:lnSpc>
              <a:spcBef>
                <a:spcPct val="0"/>
              </a:spcBef>
            </a:pPr>
            <a:r>
              <a:rPr lang="en-US" sz="13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Rationale of your research</a:t>
            </a:r>
            <a:endParaRPr lang="en-US" sz="13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210"/>
              </a:lnSpc>
              <a:spcBef>
                <a:spcPct val="0"/>
              </a:spcBef>
            </a:pPr>
            <a:endParaRPr lang="en-US" sz="13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210"/>
              </a:lnSpc>
              <a:spcBef>
                <a:spcPct val="0"/>
              </a:spcBef>
            </a:pPr>
            <a:r>
              <a:rPr lang="en-US" sz="1400">
                <a:solidFill>
                  <a:srgbClr val="000000"/>
                </a:solidFill>
                <a:latin typeface="Times New Roman" panose="02020603050405020304"/>
                <a:ea typeface="Times New Roman" panose="02020603050405020304"/>
                <a:cs typeface="Times New Roman" panose="02020603050405020304"/>
                <a:sym typeface="Times New Roman" panose="02020603050405020304"/>
              </a:rPr>
              <a:t>Musculoskeletal disorder is an important occupational health concept because healthcare workers regularly engage in different physically demanding activities. Nurses, physiotherapists, healthcare workers as well as care workers assist patients with walking, personal hygiene and repositioning (Clarke </a:t>
            </a:r>
            <a:r>
              <a:rPr lang="en-US" sz="1400" i="1">
                <a:solidFill>
                  <a:srgbClr val="000000"/>
                </a:solidFill>
                <a:latin typeface="Times New Roman Italics" panose="02020503050405090304"/>
                <a:ea typeface="Times New Roman Italics" panose="02020503050405090304"/>
                <a:cs typeface="Times New Roman Italics" panose="02020503050405090304"/>
                <a:sym typeface="Times New Roman Italics" panose="02020503050405090304"/>
              </a:rPr>
              <a:t>et al.,</a:t>
            </a:r>
            <a:r>
              <a:rPr lang="en-US" sz="1400">
                <a:solidFill>
                  <a:srgbClr val="000000"/>
                </a:solidFill>
                <a:latin typeface="Times New Roman" panose="02020603050405020304"/>
                <a:ea typeface="Times New Roman" panose="02020603050405020304"/>
                <a:cs typeface="Times New Roman" panose="02020603050405020304"/>
                <a:sym typeface="Times New Roman" panose="02020603050405020304"/>
              </a:rPr>
              <a:t> 2025). All the activities involve various postures, risk of MSD injuries and excessive physical effort. Current research is effective because MSDs can impact health workers physically, job satisfaction and ability to deliver a high quality of care. Besides that, the research indicates that consistent pain may reduce work availability and mobility. The outcome can increase pressure on different staff and disrupt continuous care. The risk factors of musculoskeletal disorder help health care workers, mainly middle-aged people, identify the possible consequences and set proper strategies to eliminate the issues. These strategies may benefit the UK health and social care setting. Additionally, the population is relevant because care may involve supporting different mobility and personal care needs. The study is not only considering age but also workplace conditions and manual handling risk. Research originality depends on specific relationships between healthcare workers, care of adults aged 40 years and occupational exposure. National statistics provide some effective ideas about the current conditions. Therefore, findings of the study target staff training, patient handling procedures and occupational health support. </a:t>
            </a:r>
            <a:endParaRPr lang="en-US" sz="14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9" name="TextBox 9"/>
          <p:cNvSpPr txBox="1"/>
          <p:nvPr/>
        </p:nvSpPr>
        <p:spPr>
          <a:xfrm>
            <a:off x="7163303" y="7168287"/>
            <a:ext cx="7761659" cy="4127378"/>
          </a:xfrm>
          <a:prstGeom prst="rect">
            <a:avLst/>
          </a:prstGeom>
        </p:spPr>
        <p:txBody>
          <a:bodyPr lIns="0" tIns="0" rIns="0" bIns="0" rtlCol="0" anchor="t">
            <a:spAutoFit/>
          </a:bodyPr>
          <a:lstStyle/>
          <a:p>
            <a:pPr algn="just">
              <a:lnSpc>
                <a:spcPts val="237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Research question, aims and objectives</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37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Research aim</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The aim of the study is to identify the prevalence of musculoskeletal disorder and identify occupational and workplace risk factors among the healthcare workers for adults aged 40 years in the UK.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237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Objectives</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To identify the prevalence of musculoskeletal disorders among healthcare workers aged 40 years in the UK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To analyse occupational risk factors associated with musculoskeletal disorders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To recommend evidence-based strategies to reduce musculoskeletal disorders and improve quality of care</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237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Questions</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What is the prevalence of musculoskeletal disorders among healthcare workers aged 40 years in the UK and which occupational factors are associated with these disorders?</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0" name="TextBox 10"/>
          <p:cNvSpPr txBox="1"/>
          <p:nvPr/>
        </p:nvSpPr>
        <p:spPr>
          <a:xfrm>
            <a:off x="7163303" y="11676665"/>
            <a:ext cx="7633216" cy="5137785"/>
          </a:xfrm>
          <a:prstGeom prst="rect">
            <a:avLst/>
          </a:prstGeom>
        </p:spPr>
        <p:txBody>
          <a:bodyPr lIns="0" tIns="0" rIns="0" bIns="0" rtlCol="0" anchor="t">
            <a:spAutoFit/>
          </a:bodyPr>
          <a:lstStyle/>
          <a:p>
            <a:pPr algn="just">
              <a:lnSpc>
                <a:spcPts val="2295"/>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Research impact </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295"/>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The selected research must benefit health workers, employees, health and social care services and patients. The study benefits healthcare workers because the study evaluates common musculoskeletal problems and risk factors which support them to reporting and effective access. The findings may provide proper education and appropriate use of lifting equipment. Healthcare workers can use sufficient rest arrangements and safe working practices based on the study findings (Lucky </a:t>
            </a:r>
            <a:r>
              <a:rPr lang="en-US" sz="1500" i="1">
                <a:solidFill>
                  <a:srgbClr val="000000"/>
                </a:solidFill>
                <a:latin typeface="Times New Roman Italics" panose="02020503050405090304"/>
                <a:ea typeface="Times New Roman Italics" panose="02020503050405090304"/>
                <a:cs typeface="Times New Roman Italics" panose="02020503050405090304"/>
                <a:sym typeface="Times New Roman Italics" panose="02020503050405090304"/>
              </a:rPr>
              <a:t>et al.,</a:t>
            </a: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2026). Finding may help them to eliminate physical challenges and aids well-being.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295"/>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The study also benefits patients and service users because healthcare workers' less physical tiredness and pain may provide better support to deliver safe and consistent care. Effective handling processes may help reduce the risk of injuries during repositioning. Hence, the study provides such potential benefits to the patients and service users by acknowledging proper outcomes.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295"/>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It also benefits health and social care organisations because findings assist NHS trust, residential care service and other healthcare providers on how to improve risk assessment. The preventive measures may be implemented by organisations to improve staff retention and service continuity. Policy and public health also provided some sufficient benefits because research provides evidence from occupational health strategies, workforce well-being and safety policy programs.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295"/>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The expected outcome may strengthen work related musculoskeletal problems among healthcare workers. The findings must guide practical intervention and future research.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8923</Words>
  <Application>WPS Presentation</Application>
  <PresentationFormat>Custom</PresentationFormat>
  <Paragraphs>48</Paragraphs>
  <Slides>1</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vt:i4>
      </vt:variant>
    </vt:vector>
  </HeadingPairs>
  <TitlesOfParts>
    <vt:vector size="11" baseType="lpstr">
      <vt:lpstr>Arial</vt:lpstr>
      <vt:lpstr>SimSun</vt:lpstr>
      <vt:lpstr>Wingdings</vt:lpstr>
      <vt:lpstr>Times New Roman Bold</vt:lpstr>
      <vt:lpstr>Times New Roman</vt:lpstr>
      <vt:lpstr>Times New Roman Italics</vt:lpstr>
      <vt:lpstr>Calibri</vt:lpstr>
      <vt:lpstr>Microsoft YaHei</vt:lpstr>
      <vt:lpstr>Arial Unicode MS</vt:lpstr>
      <vt:lpstr>Office Theme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bi85nr</cp:lastModifiedBy>
  <cp:revision>18</cp:revision>
  <dcterms:created xsi:type="dcterms:W3CDTF">2006-08-16T00:00:00Z</dcterms:created>
  <dcterms:modified xsi:type="dcterms:W3CDTF">2026-10-24T14:04:11Z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4EFCD72015504F18B47C5B14561D3F2C_13</vt:lpwstr>
  </property>
  <property fmtid="{D5CDD505-2E9C-101B-9397-08002B2CF9AE}" pid="3" name="KSOProductBuildVer">
    <vt:lpwstr>1033-12.1.0.29162</vt:lpwstr>
  </property>
</Properties>
</file>