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xls" ContentType="application/vnd.ms-exce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doc" ContentType="application/msword"/>
  <Override PartName="/ppt/notesSlides/notesSlide7.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emf" ContentType="image/x-emf"/>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56"/>
  </p:notesMasterIdLst>
  <p:handoutMasterIdLst>
    <p:handoutMasterId r:id="rId57"/>
  </p:handoutMasterIdLst>
  <p:sldIdLst>
    <p:sldId id="356" r:id="rId2"/>
    <p:sldId id="391" r:id="rId3"/>
    <p:sldId id="351" r:id="rId4"/>
    <p:sldId id="348" r:id="rId5"/>
    <p:sldId id="257" r:id="rId6"/>
    <p:sldId id="392" r:id="rId7"/>
    <p:sldId id="259" r:id="rId8"/>
    <p:sldId id="393" r:id="rId9"/>
    <p:sldId id="394" r:id="rId10"/>
    <p:sldId id="395" r:id="rId11"/>
    <p:sldId id="396" r:id="rId12"/>
    <p:sldId id="397" r:id="rId13"/>
    <p:sldId id="398" r:id="rId14"/>
    <p:sldId id="399" r:id="rId15"/>
    <p:sldId id="400" r:id="rId16"/>
    <p:sldId id="401" r:id="rId17"/>
    <p:sldId id="402" r:id="rId18"/>
    <p:sldId id="403" r:id="rId19"/>
    <p:sldId id="404" r:id="rId20"/>
    <p:sldId id="405" r:id="rId21"/>
    <p:sldId id="406" r:id="rId22"/>
    <p:sldId id="407" r:id="rId23"/>
    <p:sldId id="408" r:id="rId24"/>
    <p:sldId id="424" r:id="rId25"/>
    <p:sldId id="425" r:id="rId26"/>
    <p:sldId id="426" r:id="rId27"/>
    <p:sldId id="427" r:id="rId28"/>
    <p:sldId id="409" r:id="rId29"/>
    <p:sldId id="410" r:id="rId30"/>
    <p:sldId id="411" r:id="rId31"/>
    <p:sldId id="412" r:id="rId32"/>
    <p:sldId id="413" r:id="rId33"/>
    <p:sldId id="260" r:id="rId34"/>
    <p:sldId id="352" r:id="rId35"/>
    <p:sldId id="262" r:id="rId36"/>
    <p:sldId id="353" r:id="rId37"/>
    <p:sldId id="370" r:id="rId38"/>
    <p:sldId id="383" r:id="rId39"/>
    <p:sldId id="384" r:id="rId40"/>
    <p:sldId id="381" r:id="rId41"/>
    <p:sldId id="344" r:id="rId42"/>
    <p:sldId id="360" r:id="rId43"/>
    <p:sldId id="389" r:id="rId44"/>
    <p:sldId id="314" r:id="rId45"/>
    <p:sldId id="414" r:id="rId46"/>
    <p:sldId id="415" r:id="rId47"/>
    <p:sldId id="416" r:id="rId48"/>
    <p:sldId id="417" r:id="rId49"/>
    <p:sldId id="418" r:id="rId50"/>
    <p:sldId id="419" r:id="rId51"/>
    <p:sldId id="420" r:id="rId52"/>
    <p:sldId id="421" r:id="rId53"/>
    <p:sldId id="423" r:id="rId54"/>
    <p:sldId id="422" r:id="rId55"/>
  </p:sldIdLst>
  <p:sldSz cx="9144000" cy="6858000" type="screen4x3"/>
  <p:notesSz cx="6784975" cy="9875838"/>
  <p:defaultTextStyle>
    <a:defPPr>
      <a:defRPr lang="en-GB"/>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ECFF"/>
    <a:srgbClr val="D80057"/>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27560" autoAdjust="0"/>
    <p:restoredTop sz="90929"/>
  </p:normalViewPr>
  <p:slideViewPr>
    <p:cSldViewPr>
      <p:cViewPr>
        <p:scale>
          <a:sx n="50" d="100"/>
          <a:sy n="50" d="100"/>
        </p:scale>
        <p:origin x="-564" y="-4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178"/>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21859" name="Rectangle 3"/>
          <p:cNvSpPr>
            <a:spLocks noGrp="1" noChangeArrowheads="1"/>
          </p:cNvSpPr>
          <p:nvPr>
            <p:ph type="dt" sz="quarter" idx="1"/>
          </p:nvPr>
        </p:nvSpPr>
        <p:spPr bwMode="auto">
          <a:xfrm>
            <a:off x="38100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21860" name="Rectangle 4"/>
          <p:cNvSpPr>
            <a:spLocks noGrp="1" noChangeArrowheads="1"/>
          </p:cNvSpPr>
          <p:nvPr>
            <p:ph type="ftr" sz="quarter" idx="2"/>
          </p:nvPr>
        </p:nvSpPr>
        <p:spPr bwMode="auto">
          <a:xfrm>
            <a:off x="0" y="9372600"/>
            <a:ext cx="2971800" cy="5334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21861" name="Rectangle 5"/>
          <p:cNvSpPr>
            <a:spLocks noGrp="1" noChangeArrowheads="1"/>
          </p:cNvSpPr>
          <p:nvPr>
            <p:ph type="sldNum" sz="quarter" idx="3"/>
          </p:nvPr>
        </p:nvSpPr>
        <p:spPr bwMode="auto">
          <a:xfrm>
            <a:off x="3810000" y="9372600"/>
            <a:ext cx="2971800" cy="5334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E726B42B-C005-47C4-A7EF-33788F9B5399}"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0050" cy="49371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3338" y="0"/>
            <a:ext cx="2940050" cy="493713"/>
          </a:xfrm>
          <a:prstGeom prst="rect">
            <a:avLst/>
          </a:prstGeom>
        </p:spPr>
        <p:txBody>
          <a:bodyPr vert="horz" lIns="91440" tIns="45720" rIns="91440" bIns="45720" rtlCol="0"/>
          <a:lstStyle>
            <a:lvl1pPr algn="r">
              <a:defRPr sz="1200"/>
            </a:lvl1pPr>
          </a:lstStyle>
          <a:p>
            <a:fld id="{A7164042-5F17-4823-90C8-3FEEF975C911}" type="datetimeFigureOut">
              <a:rPr lang="en-US" smtClean="0"/>
              <a:pPr/>
              <a:t>1/15/2013</a:t>
            </a:fld>
            <a:endParaRPr lang="en-GB"/>
          </a:p>
        </p:txBody>
      </p:sp>
      <p:sp>
        <p:nvSpPr>
          <p:cNvPr id="4" name="Slide Image Placeholder 3"/>
          <p:cNvSpPr>
            <a:spLocks noGrp="1" noRot="1" noChangeAspect="1"/>
          </p:cNvSpPr>
          <p:nvPr>
            <p:ph type="sldImg" idx="2"/>
          </p:nvPr>
        </p:nvSpPr>
        <p:spPr>
          <a:xfrm>
            <a:off x="925513" y="741363"/>
            <a:ext cx="4933950" cy="37020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7863" y="4691063"/>
            <a:ext cx="5429250" cy="444341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380538"/>
            <a:ext cx="2940050" cy="4937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3338" y="9380538"/>
            <a:ext cx="2940050" cy="493712"/>
          </a:xfrm>
          <a:prstGeom prst="rect">
            <a:avLst/>
          </a:prstGeom>
        </p:spPr>
        <p:txBody>
          <a:bodyPr vert="horz" lIns="91440" tIns="45720" rIns="91440" bIns="45720" rtlCol="0" anchor="b"/>
          <a:lstStyle>
            <a:lvl1pPr algn="r">
              <a:defRPr sz="1200"/>
            </a:lvl1pPr>
          </a:lstStyle>
          <a:p>
            <a:fld id="{54F15F5E-FAC2-48A3-ABF9-BA0D6056377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031"/>
          <p:cNvSpPr>
            <a:spLocks noGrp="1" noChangeArrowheads="1"/>
          </p:cNvSpPr>
          <p:nvPr>
            <p:ph type="sldNum" sz="quarter" idx="5"/>
          </p:nvPr>
        </p:nvSpPr>
        <p:spPr>
          <a:noFill/>
        </p:spPr>
        <p:txBody>
          <a:bodyPr/>
          <a:lstStyle/>
          <a:p>
            <a:fld id="{E5ED5763-9767-4822-8C0D-20446298C0DB}" type="slidenum">
              <a:rPr lang="en-US"/>
              <a:pPr/>
              <a:t>10</a:t>
            </a:fld>
            <a:endParaRPr 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lnSpc>
                <a:spcPct val="80000"/>
              </a:lnSpc>
            </a:pPr>
            <a:r>
              <a:rPr lang="en-GB" sz="800" b="1" dirty="0" smtClean="0"/>
              <a:t>Inform and influence the decision maker</a:t>
            </a:r>
          </a:p>
          <a:p>
            <a:pPr eaLnBrk="1" hangingPunct="1">
              <a:lnSpc>
                <a:spcPct val="80000"/>
              </a:lnSpc>
            </a:pPr>
            <a:r>
              <a:rPr lang="en-GB" sz="800" dirty="0" smtClean="0"/>
              <a:t>The overarching aim of HIA is to create conditions that encourage and support the protection and improvement of people’s health and wellbeing. </a:t>
            </a:r>
            <a:r>
              <a:rPr lang="en-AU" sz="800" dirty="0" smtClean="0"/>
              <a:t>The purpose of all HIA is to inform and influence decision making associated with either the development of healthy public </a:t>
            </a:r>
            <a:r>
              <a:rPr lang="en-GB" sz="800" dirty="0" smtClean="0"/>
              <a:t>policy, healthy strategy development or planning; the undertaking of programmes and projects; or </a:t>
            </a:r>
            <a:r>
              <a:rPr lang="en-AU" sz="800" dirty="0" smtClean="0"/>
              <a:t>other developments.</a:t>
            </a:r>
            <a:r>
              <a:rPr lang="en-GB" sz="800" dirty="0" smtClean="0"/>
              <a:t> </a:t>
            </a:r>
          </a:p>
          <a:p>
            <a:pPr eaLnBrk="1" hangingPunct="1">
              <a:lnSpc>
                <a:spcPct val="80000"/>
              </a:lnSpc>
            </a:pPr>
            <a:r>
              <a:rPr lang="en-GB" sz="800" dirty="0" smtClean="0"/>
              <a:t>HIA is a practical approach that can inform and influence decision makers about how a proposal (or variations) would impact on people’s health (and provide information to stakeholders and the public). It provides the decision maker with recommendations to mitigate or negate possible risks to health, and opportunities to improve people’s health.</a:t>
            </a:r>
          </a:p>
          <a:p>
            <a:pPr eaLnBrk="1" hangingPunct="1">
              <a:lnSpc>
                <a:spcPct val="80000"/>
              </a:lnSpc>
            </a:pPr>
            <a:r>
              <a:rPr lang="en-GB" sz="800" dirty="0" smtClean="0"/>
              <a:t>Decisions are not taken within the HIA; they are taken by the decision-makers who are typically politically accountable. To influence a proposal, an assessment of the proposals decision making context is required to identify opportunities and barriers that may be encountered for the presentation of recommendations. Obviously, there is no point in carrying out an HIA where a decision is not open to influence. Finally, there is often multiple decision points along the proposals process because the development is</a:t>
            </a:r>
            <a:r>
              <a:rPr lang="en-AU" sz="800" dirty="0" smtClean="0"/>
              <a:t> often incremental and so there are many opportunities for HIA to influence decisions – but at each stage the questions addressed by the HIA may be different</a:t>
            </a:r>
            <a:r>
              <a:rPr lang="en-GB" sz="800" dirty="0" smtClean="0"/>
              <a:t>.</a:t>
            </a:r>
          </a:p>
          <a:p>
            <a:pPr eaLnBrk="1" hangingPunct="1">
              <a:lnSpc>
                <a:spcPct val="80000"/>
              </a:lnSpc>
            </a:pPr>
            <a:endParaRPr lang="en-AU" sz="800" dirty="0" smtClean="0"/>
          </a:p>
          <a:p>
            <a:pPr eaLnBrk="1" hangingPunct="1">
              <a:lnSpc>
                <a:spcPct val="80000"/>
              </a:lnSpc>
            </a:pPr>
            <a:r>
              <a:rPr lang="en-AU" sz="800" b="1" dirty="0" smtClean="0"/>
              <a:t>Help address inequalities in health</a:t>
            </a:r>
          </a:p>
          <a:p>
            <a:pPr eaLnBrk="1" hangingPunct="1">
              <a:lnSpc>
                <a:spcPct val="80000"/>
              </a:lnSpc>
            </a:pPr>
            <a:r>
              <a:rPr lang="en-AU" sz="800" dirty="0" smtClean="0"/>
              <a:t>A major purpose for many HIAs to be undertaken is a desire to tackle inequalities. HIA attempts to reduce inequity that </a:t>
            </a:r>
            <a:r>
              <a:rPr lang="en-GB" sz="800" dirty="0" smtClean="0"/>
              <a:t>results from avoidable and unjust differences in health status between different peoples.</a:t>
            </a:r>
            <a:r>
              <a:rPr lang="en-AU" sz="800" dirty="0" smtClean="0"/>
              <a:t>To achieve this, HIA </a:t>
            </a:r>
            <a:r>
              <a:rPr lang="en-GB" sz="800" dirty="0" smtClean="0"/>
              <a:t>outlines inequalities that may arise from a proposal by determining whether health impacts are likely to be distributed unevenly within a population, or between groups, rather than just predicting the impact on the whole population. Because of this, HIA is able to identify both the ‘winners’ and ‘losers’ of a proposal, and recommend how the distribution of impacts can be changed, or how ‘losers’ may be compensated.</a:t>
            </a:r>
          </a:p>
          <a:p>
            <a:pPr eaLnBrk="1" hangingPunct="1">
              <a:lnSpc>
                <a:spcPct val="80000"/>
              </a:lnSpc>
            </a:pPr>
            <a:endParaRPr lang="en-GB" sz="800" dirty="0" smtClean="0"/>
          </a:p>
          <a:p>
            <a:pPr eaLnBrk="1" hangingPunct="1">
              <a:lnSpc>
                <a:spcPct val="80000"/>
              </a:lnSpc>
            </a:pPr>
            <a:r>
              <a:rPr lang="en-AU" sz="800" b="1" dirty="0" smtClean="0"/>
              <a:t>Promote joined up working</a:t>
            </a:r>
          </a:p>
          <a:p>
            <a:pPr eaLnBrk="1" hangingPunct="1">
              <a:lnSpc>
                <a:spcPct val="80000"/>
              </a:lnSpc>
            </a:pPr>
            <a:r>
              <a:rPr lang="en-GB" sz="800" dirty="0" smtClean="0"/>
              <a:t>Because of the broad nature of the determinants of health – HIA usually requires a broad range of stakeholders to participate. This sets the stage for joined up working within and between </a:t>
            </a:r>
            <a:r>
              <a:rPr lang="en-AU" sz="800" dirty="0" smtClean="0"/>
              <a:t>agencies. In some cases, agencies are already involved in interagency and multidisciplinary working before the HIA begins, but often with HIA ‘unusual links are formed’. Public health staff are able to build coalitions and links with policy makers and planners, and these have the potential to influence future work beyond the end of a single HIA.</a:t>
            </a:r>
          </a:p>
          <a:p>
            <a:pPr eaLnBrk="1" hangingPunct="1">
              <a:lnSpc>
                <a:spcPct val="80000"/>
              </a:lnSpc>
            </a:pPr>
            <a:endParaRPr lang="en-AU" sz="800" dirty="0" smtClean="0"/>
          </a:p>
          <a:p>
            <a:pPr eaLnBrk="1" hangingPunct="1">
              <a:lnSpc>
                <a:spcPct val="80000"/>
              </a:lnSpc>
            </a:pPr>
            <a:r>
              <a:rPr lang="en-AU" sz="800" b="1" dirty="0" smtClean="0"/>
              <a:t>Place public health on the agenda</a:t>
            </a:r>
          </a:p>
          <a:p>
            <a:pPr eaLnBrk="1" hangingPunct="1">
              <a:lnSpc>
                <a:spcPct val="80000"/>
              </a:lnSpc>
            </a:pPr>
            <a:r>
              <a:rPr lang="en-AU" sz="800" dirty="0" smtClean="0"/>
              <a:t>A further benefit to joined up working is that HIA can place public health issues on the agenda of many different agencies and individuals, and introduces the wider determinants of health to them. Tying HIA into a systematic process that promotes the determinants of health is recommended. HIA performs an educational role for policy makers, planners and developers (and vice versa for public health staff learning about how policy makers, planners and developers think and work). </a:t>
            </a:r>
            <a:r>
              <a:rPr lang="en-GB" sz="800" dirty="0" smtClean="0"/>
              <a:t>It is difficult to determine how important this is, but suffice to say this is considered to be a key component of building healthy communities, as recommended by the Ottawa Charter (First International Conference on Health Promotion, 1986) and Jakarta Declaration (Fourth International Conference on Health Promotion, 1997). Policy process research suggests that a network of actors are instrumental for developing sound policy and influencing decisions. Similarly, implementing decisions often requires the action of multiple actors.</a:t>
            </a:r>
          </a:p>
          <a:p>
            <a:pPr eaLnBrk="1" hangingPunct="1">
              <a:lnSpc>
                <a:spcPct val="80000"/>
              </a:lnSpc>
            </a:pPr>
            <a:endParaRPr lang="en-GB" sz="800" dirty="0" smtClean="0"/>
          </a:p>
          <a:p>
            <a:pPr eaLnBrk="1" hangingPunct="1">
              <a:lnSpc>
                <a:spcPct val="80000"/>
              </a:lnSpc>
            </a:pPr>
            <a:r>
              <a:rPr lang="en-GB" sz="800" b="1" dirty="0" smtClean="0"/>
              <a:t>Reduce conflict between stakeholders</a:t>
            </a:r>
          </a:p>
          <a:p>
            <a:pPr eaLnBrk="1" hangingPunct="1">
              <a:lnSpc>
                <a:spcPct val="80000"/>
              </a:lnSpc>
            </a:pPr>
            <a:r>
              <a:rPr lang="en-AU" sz="800" dirty="0" smtClean="0"/>
              <a:t>An advantage of stakeholder participation is that there is the opportunity for the airing of different views on a proposal, and sometimes conflicts can be resolved</a:t>
            </a:r>
          </a:p>
          <a:p>
            <a:pPr eaLnBrk="1" hangingPunct="1">
              <a:lnSpc>
                <a:spcPct val="80000"/>
              </a:lnSpc>
            </a:pPr>
            <a:endParaRPr lang="en-GB" sz="800" dirty="0" smtClean="0"/>
          </a:p>
          <a:p>
            <a:pPr eaLnBrk="1" hangingPunct="1">
              <a:lnSpc>
                <a:spcPct val="80000"/>
              </a:lnSpc>
            </a:pPr>
            <a:r>
              <a:rPr lang="en-GB" sz="800" b="1" dirty="0" smtClean="0"/>
              <a:t>Encourage sustainable development</a:t>
            </a:r>
          </a:p>
          <a:p>
            <a:pPr eaLnBrk="1" hangingPunct="1">
              <a:lnSpc>
                <a:spcPct val="80000"/>
              </a:lnSpc>
            </a:pPr>
            <a:r>
              <a:rPr lang="en-AU" sz="800" dirty="0" smtClean="0"/>
              <a:t>Undertaking HIA is one way to provide information and recommendations that can be used to pursue the goal of sustainability.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031"/>
          <p:cNvSpPr>
            <a:spLocks noGrp="1" noChangeArrowheads="1"/>
          </p:cNvSpPr>
          <p:nvPr>
            <p:ph type="sldNum" sz="quarter" idx="5"/>
          </p:nvPr>
        </p:nvSpPr>
        <p:spPr>
          <a:noFill/>
        </p:spPr>
        <p:txBody>
          <a:bodyPr/>
          <a:lstStyle/>
          <a:p>
            <a:fld id="{415A4501-8BB4-484A-9AF8-E9A968C9A0B3}" type="slidenum">
              <a:rPr lang="en-US"/>
              <a:pPr/>
              <a:t>17</a:t>
            </a:fld>
            <a:endParaRPr lang="en-US"/>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lnSpc>
                <a:spcPct val="80000"/>
              </a:lnSpc>
            </a:pPr>
            <a:r>
              <a:rPr lang="en-GB" sz="800" b="1" dirty="0" smtClean="0"/>
              <a:t>Using a broad understanding of health</a:t>
            </a:r>
          </a:p>
          <a:p>
            <a:pPr eaLnBrk="1" hangingPunct="1">
              <a:lnSpc>
                <a:spcPct val="80000"/>
              </a:lnSpc>
            </a:pPr>
            <a:r>
              <a:rPr lang="en-GB" sz="800" dirty="0" smtClean="0"/>
              <a:t>Described in detail in next slide</a:t>
            </a:r>
          </a:p>
          <a:p>
            <a:pPr eaLnBrk="1" hangingPunct="1">
              <a:lnSpc>
                <a:spcPct val="80000"/>
              </a:lnSpc>
            </a:pPr>
            <a:endParaRPr lang="en-GB" sz="800" dirty="0" smtClean="0"/>
          </a:p>
          <a:p>
            <a:pPr eaLnBrk="1" hangingPunct="1">
              <a:lnSpc>
                <a:spcPct val="80000"/>
              </a:lnSpc>
            </a:pPr>
            <a:r>
              <a:rPr lang="en-GB" sz="800" b="1" dirty="0" smtClean="0"/>
              <a:t>Using a participatory approach that considers which stakeholders need to be involved</a:t>
            </a:r>
          </a:p>
          <a:p>
            <a:pPr eaLnBrk="1" hangingPunct="1">
              <a:lnSpc>
                <a:spcPct val="80000"/>
              </a:lnSpc>
            </a:pPr>
            <a:r>
              <a:rPr lang="en-GB" sz="800" dirty="0" smtClean="0"/>
              <a:t>HIA should involve and engage stakeholders such as experts, proposers/developers, other key players and the community. Where there is any deviation from this situation, the rationale for the decision must be documented and made explicit. While this is not ideal, such a situation may occur where there are inappropriate skills and resources available to carry out consultation well. Therefore, decisions regarding whether stakeholders are merely informed about the proposal, whether they participate in the HIA, or whether they participate in the decision making itself, must be made before the stakeholders are approached, and clearly explained to all. Finally, if participation is required, agreeing the boundaries of useful public participation is important.</a:t>
            </a:r>
          </a:p>
          <a:p>
            <a:pPr eaLnBrk="1" hangingPunct="1">
              <a:lnSpc>
                <a:spcPct val="80000"/>
              </a:lnSpc>
            </a:pPr>
            <a:endParaRPr lang="en-GB" sz="800" dirty="0" smtClean="0"/>
          </a:p>
          <a:p>
            <a:pPr eaLnBrk="1" hangingPunct="1">
              <a:lnSpc>
                <a:spcPct val="80000"/>
              </a:lnSpc>
            </a:pPr>
            <a:r>
              <a:rPr lang="en-GB" sz="800" b="1" dirty="0" smtClean="0"/>
              <a:t>Involving local people in decisions and responding to community concerns about health</a:t>
            </a:r>
          </a:p>
          <a:p>
            <a:pPr eaLnBrk="1" hangingPunct="1">
              <a:lnSpc>
                <a:spcPct val="80000"/>
              </a:lnSpc>
            </a:pPr>
            <a:r>
              <a:rPr lang="en-AU" sz="800" dirty="0" smtClean="0"/>
              <a:t>The advantages of stakeholder participation is that it can lay a platform for inclusion of community voices in the decision making process. This will ensure the value of democracy is upheld, provides an opportunity for the airing of different views on a proposal and adds transparency to the process.</a:t>
            </a:r>
          </a:p>
          <a:p>
            <a:pPr eaLnBrk="1" hangingPunct="1">
              <a:lnSpc>
                <a:spcPct val="80000"/>
              </a:lnSpc>
            </a:pPr>
            <a:r>
              <a:rPr lang="en-GB" sz="800" dirty="0" smtClean="0"/>
              <a:t>When asked, communities typically rate a </a:t>
            </a:r>
            <a:r>
              <a:rPr lang="en-GB" sz="800" dirty="0" err="1" smtClean="0"/>
              <a:t>a</a:t>
            </a:r>
            <a:r>
              <a:rPr lang="en-GB" sz="800" dirty="0" smtClean="0"/>
              <a:t> healthy population as one of their highest priorities. HIA helps to address this concern for health – and places health alongside other important outcomes such as environment, economic and social.</a:t>
            </a:r>
          </a:p>
          <a:p>
            <a:pPr eaLnBrk="1" hangingPunct="1">
              <a:lnSpc>
                <a:spcPct val="80000"/>
              </a:lnSpc>
            </a:pPr>
            <a:endParaRPr lang="en-GB" sz="800" dirty="0" smtClean="0"/>
          </a:p>
          <a:p>
            <a:pPr eaLnBrk="1" hangingPunct="1">
              <a:lnSpc>
                <a:spcPct val="80000"/>
              </a:lnSpc>
            </a:pPr>
            <a:r>
              <a:rPr lang="en-GB" sz="800" b="1" dirty="0" smtClean="0"/>
              <a:t>Considering different types of evidence</a:t>
            </a:r>
          </a:p>
          <a:p>
            <a:pPr eaLnBrk="1" hangingPunct="1">
              <a:lnSpc>
                <a:spcPct val="80000"/>
              </a:lnSpc>
            </a:pPr>
            <a:r>
              <a:rPr lang="en-GB" sz="800" dirty="0" smtClean="0"/>
              <a:t>HIA uses evidence to predict impacts and inform recommendations. This evidence should be collected in a methodologically rigorous manner from a broad range of sources, all with their appropriate validity. The best available evidence is aimed for, but compromise is often required to deliver the HIA within available resource and time constraints. Again, stakeholders must decide at the beginning of each HIA what level and type of evidence is required to make the HIA acceptable and usable. The evidence should be able to assist with answering questions about how the proposal may affect the determinants of health, and with questions about potential affects on direct health outcomes. Ideally, part of this evidence - that outlining the chain of causation between proposals and health outcomes would be available in an ‘off the shelf’ format for practitioners to use, as such a rigorous process is difficult for small and rapid HIAs.</a:t>
            </a:r>
          </a:p>
          <a:p>
            <a:pPr eaLnBrk="1" hangingPunct="1">
              <a:lnSpc>
                <a:spcPct val="80000"/>
              </a:lnSpc>
            </a:pPr>
            <a:endParaRPr lang="en-GB" sz="800" dirty="0" smtClean="0"/>
          </a:p>
          <a:p>
            <a:pPr eaLnBrk="1" hangingPunct="1">
              <a:lnSpc>
                <a:spcPct val="80000"/>
              </a:lnSpc>
            </a:pPr>
            <a:r>
              <a:rPr lang="en-GB" sz="800" b="1" dirty="0" smtClean="0"/>
              <a:t>Assessing how the proposal will affect all members of the community</a:t>
            </a:r>
          </a:p>
          <a:p>
            <a:pPr eaLnBrk="1" hangingPunct="1">
              <a:lnSpc>
                <a:spcPct val="80000"/>
              </a:lnSpc>
            </a:pPr>
            <a:r>
              <a:rPr lang="en-AU" sz="800" dirty="0" smtClean="0"/>
              <a:t>HIA attempts to reduce inequity that </a:t>
            </a:r>
            <a:r>
              <a:rPr lang="en-GB" sz="800" dirty="0" smtClean="0"/>
              <a:t>results from avoidable and unjust differences in health status between different peoples.</a:t>
            </a:r>
            <a:r>
              <a:rPr lang="en-AU" sz="800" dirty="0" smtClean="0"/>
              <a:t>To achieve this, HIA </a:t>
            </a:r>
            <a:r>
              <a:rPr lang="en-GB" sz="800" dirty="0" smtClean="0"/>
              <a:t>outlines inequalities that may arise from a proposal by determining whether health impacts are likely to be distributed unevenly within a population, or between groups, rather than just predicting the impact on the whole </a:t>
            </a:r>
            <a:r>
              <a:rPr lang="en-GB" sz="800" dirty="0" err="1" smtClean="0"/>
              <a:t>populatio</a:t>
            </a:r>
            <a:r>
              <a:rPr lang="en-GB" sz="800" dirty="0" smtClean="0"/>
              <a:t>. Because of this, HIA is able to identify both the ‘winners’ and ‘losers’ of a proposal, and recommend how the distribution of impacts can be changed, or how ‘losers’ may be compensated.</a:t>
            </a:r>
            <a:r>
              <a:rPr lang="en-AU" sz="800" dirty="0" smtClean="0"/>
              <a:t> </a:t>
            </a:r>
          </a:p>
          <a:p>
            <a:pPr eaLnBrk="1" hangingPunct="1">
              <a:lnSpc>
                <a:spcPct val="80000"/>
              </a:lnSpc>
            </a:pPr>
            <a:endParaRPr lang="en-GB" sz="800" dirty="0" smtClean="0"/>
          </a:p>
          <a:p>
            <a:pPr eaLnBrk="1" hangingPunct="1">
              <a:lnSpc>
                <a:spcPct val="80000"/>
              </a:lnSpc>
            </a:pPr>
            <a:r>
              <a:rPr lang="en-GB" sz="800" b="1" dirty="0" smtClean="0"/>
              <a:t>Sustainable development</a:t>
            </a:r>
          </a:p>
          <a:p>
            <a:pPr eaLnBrk="1" hangingPunct="1">
              <a:lnSpc>
                <a:spcPct val="80000"/>
              </a:lnSpc>
            </a:pPr>
            <a:r>
              <a:rPr lang="en-AU" sz="800" dirty="0" smtClean="0"/>
              <a:t>Undertaking HIA is one way to provide information and recommendations that can be used to pursue the goal of sustainability. An HIA seeks to predict both the short and long-term impacts of a proposal, and consider the human health dimension of sustainability. The definition of ‘long term’ needs to be set by those undertaking the HIA, but it is worth noting that the definition of sustainability describes ‘the needs of future generations’, and so covers periods of at least 40 years or more. </a:t>
            </a:r>
            <a:endParaRPr lang="en-GB" sz="800" dirty="0" smtClean="0"/>
          </a:p>
          <a:p>
            <a:pPr eaLnBrk="1" hangingPunct="1">
              <a:lnSpc>
                <a:spcPct val="80000"/>
              </a:lnSpc>
            </a:pPr>
            <a:r>
              <a:rPr lang="en-GB" sz="800" dirty="0" smtClean="0"/>
              <a:t>To pursue the value of sustainability, and predict future impacts, HIA must be prospective. A prospective HIA can provide decision makers with information about how a proposal will impact on the health and wellbeing of people in the future.</a:t>
            </a:r>
            <a:r>
              <a:rPr lang="en-AU" sz="800" dirty="0" smtClean="0"/>
              <a:t> </a:t>
            </a:r>
          </a:p>
          <a:p>
            <a:pPr eaLnBrk="1" hangingPunct="1">
              <a:lnSpc>
                <a:spcPct val="80000"/>
              </a:lnSpc>
            </a:pPr>
            <a:endParaRPr lang="en-AU" sz="800"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31"/>
          <p:cNvSpPr>
            <a:spLocks noGrp="1" noChangeArrowheads="1"/>
          </p:cNvSpPr>
          <p:nvPr>
            <p:ph type="sldNum" sz="quarter" idx="5"/>
          </p:nvPr>
        </p:nvSpPr>
        <p:spPr>
          <a:noFill/>
        </p:spPr>
        <p:txBody>
          <a:bodyPr/>
          <a:lstStyle/>
          <a:p>
            <a:fld id="{CE723E10-6319-4B38-A964-DB8D27DA8028}" type="slidenum">
              <a:rPr lang="en-US"/>
              <a:pPr/>
              <a:t>18</a:t>
            </a:fld>
            <a:endParaRPr 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r>
              <a:rPr lang="en-US" b="1" dirty="0" smtClean="0"/>
              <a:t>A broad understanding of health.</a:t>
            </a:r>
          </a:p>
          <a:p>
            <a:pPr eaLnBrk="1" hangingPunct="1"/>
            <a:endParaRPr lang="en-US" dirty="0" smtClean="0"/>
          </a:p>
          <a:p>
            <a:pPr eaLnBrk="1" hangingPunct="1"/>
            <a:r>
              <a:rPr lang="en-GB" dirty="0" smtClean="0"/>
              <a:t>Health, determinants of health, pathways, and health impacts.</a:t>
            </a:r>
            <a:endParaRPr lang="en-AU" dirty="0" smtClean="0"/>
          </a:p>
          <a:p>
            <a:pPr eaLnBrk="1" hangingPunct="1"/>
            <a:r>
              <a:rPr lang="en-AU" dirty="0" smtClean="0"/>
              <a:t>From a population health perspective, health is defined quite broadly. The World Health Organization (WHO) has, rather ambitiously, defined good health as not merely the absence of disease, but a state of complete physical, mental and social well-being (WHO 1981). While this definition is disputed, it provides a better definition for basing HIA than a disease-based definition. Certainly, there are also different cultural interpretations of health, although the same view is not necessarily held by all members of a particular ethnic group.</a:t>
            </a:r>
          </a:p>
          <a:p>
            <a:pPr eaLnBrk="1" hangingPunct="1"/>
            <a:r>
              <a:rPr lang="en-AU" dirty="0" smtClean="0"/>
              <a:t>HIA considers the many factors that combine together to affect the health of individuals and communities, both positively and negatively. Whether people are healthy or not, is determined by our circumstances and the environment we live in. To a large extent, multiple causal factors such as where we live, the state of our environment, genetics, our income and education level, and our relationships with friends and family all have considerable impacts on health, whereas the more commonly considered factors such as access and use of health care services often have less of an impact. The determinants of health are presented in a number of ways by different people and countries, but all present a similar concept. One common method for presenting the wider determinants of health is that by the Dahlgren and Whitehead (1991) which displays the many layers of determinants. They include: </a:t>
            </a:r>
          </a:p>
          <a:p>
            <a:pPr eaLnBrk="1" hangingPunct="1">
              <a:buFontTx/>
              <a:buChar char="•"/>
            </a:pPr>
            <a:r>
              <a:rPr lang="en-AU" dirty="0" smtClean="0"/>
              <a:t>Age, sex and hereditary factors (genetics). Individual characteristics that are generally considered to be fixed, but that impact on final health potential.</a:t>
            </a:r>
          </a:p>
          <a:p>
            <a:pPr eaLnBrk="1" hangingPunct="1">
              <a:buFontTx/>
              <a:buChar char="•"/>
            </a:pPr>
            <a:r>
              <a:rPr lang="en-AU" dirty="0" smtClean="0"/>
              <a:t>Individual lifestyle factors. Personal behaviours and ways of life that individuals adopt that have health-damaging or health-promoting potential such as: diet; smoking; exercise; sexual practices; coping skills.</a:t>
            </a:r>
          </a:p>
          <a:p>
            <a:pPr eaLnBrk="1" hangingPunct="1">
              <a:buFontTx/>
              <a:buChar char="•"/>
            </a:pPr>
            <a:r>
              <a:rPr lang="en-AU" dirty="0" smtClean="0"/>
              <a:t>Social and community influences. Interactions between the individual and their friends, family and immediate community around them such as: social support networks; peer pressure; social status; dependence on benefits. </a:t>
            </a:r>
          </a:p>
          <a:p>
            <a:pPr eaLnBrk="1" hangingPunct="1">
              <a:buFontTx/>
              <a:buChar char="•"/>
            </a:pPr>
            <a:r>
              <a:rPr lang="en-AU" dirty="0" smtClean="0"/>
              <a:t>Living and working conditions. Factors in peoples immediate surroundings encountered as part of their daily lives such as: safe water and food; clean air; healthy workplaces, type of employment available and size of local businesses; safe communities and roads; quality and quantity of housing stock; access to essential facilities and services such as health care and schools. </a:t>
            </a:r>
          </a:p>
          <a:p>
            <a:pPr eaLnBrk="1" hangingPunct="1">
              <a:buFontTx/>
              <a:buChar char="•"/>
            </a:pPr>
            <a:r>
              <a:rPr lang="en-AU" dirty="0" smtClean="0"/>
              <a:t>General socioeconomic, cultural and environmental conditions. The conditions prevalent in society as a whole (gross domestic product, mean income levels, environmental conditions, employment rates, deprivation and inequalities, life-supporting eco-systems, standard of living; place of women in society; attitudes to ethnic minorities)</a:t>
            </a:r>
          </a:p>
          <a:p>
            <a:pPr eaLnBrk="1" hangingPunct="1"/>
            <a:r>
              <a:rPr lang="en-AU" dirty="0" smtClean="0"/>
              <a:t>The important point stressed by the model is that these determinants interact, and they are inter-related. A change in one layer may lead to a change in another layer; and a health problem/benefit focussed on one layer may be a symptom of a larger issue in some other layer. There are a great number of social determinants of health and the complexity of the causal networks is considerable. Providing public and private policy makers with information about such complexities is important for them to be able to consider health in their decisions.</a:t>
            </a:r>
          </a:p>
          <a:p>
            <a:pPr eaLnBrk="1" hangingPunct="1"/>
            <a:r>
              <a:rPr lang="en-AU" dirty="0" smtClean="0"/>
              <a:t>The pathways through which a proposal may impact on health are those that are presented in the determinants of health model above. The underlying causes (for example general socio economic conditions affect the other determinant of health layers (living and working conditions, social and community influences and individual lifestyle factors), which in turn affect health status. This simple model shows how a non-health sector proposal could ultimately impact on the health of the community. </a:t>
            </a:r>
            <a:r>
              <a:rPr lang="en-GB" dirty="0" smtClean="0"/>
              <a:t>In effect, HIA is concerned with all of the steps in the causal path from proposal to impact, including the ‘causes of the causes’ of health.</a:t>
            </a:r>
            <a:endParaRPr lang="en-AU" dirty="0" smtClean="0"/>
          </a:p>
          <a:p>
            <a:pPr eaLnBrk="1" hangingPunct="1"/>
            <a:r>
              <a:rPr lang="en-AU" dirty="0" smtClean="0"/>
              <a:t>The determinants of health can either directly, or indirectly impact on our health. Determinants that have indirect impacts affect intermediate factors that will ultimately impact on people’s health in the long term (long causal link to impact), whereas determinants that have direct impacts do not have an intermediary step (short causal link to impact). Determinants that have direct impacts are such things as smoking, diet and physical activity, etc. Determinants that have indirect health impacts are such things as social support, the environment, taxation policies on smoking, etc.</a:t>
            </a:r>
          </a:p>
          <a:p>
            <a:pPr eaLnBrk="1" hangingPunct="1"/>
            <a:r>
              <a:rPr lang="en-AU" dirty="0" smtClean="0"/>
              <a:t>A final important point about determinants is that they can also be cumulative and multiplicative – so that when more than one determinant is experienced, the health impact is far more significant than what may be expected from simply ‘adding one determinant to another’. For example, asbestos exposure has a far greater health impact on a smoking population than a non-smoking population. </a:t>
            </a:r>
            <a:endParaRPr lang="en-US"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031"/>
          <p:cNvSpPr>
            <a:spLocks noGrp="1" noChangeArrowheads="1"/>
          </p:cNvSpPr>
          <p:nvPr>
            <p:ph type="sldNum" sz="quarter" idx="5"/>
          </p:nvPr>
        </p:nvSpPr>
        <p:spPr>
          <a:noFill/>
        </p:spPr>
        <p:txBody>
          <a:bodyPr/>
          <a:lstStyle/>
          <a:p>
            <a:fld id="{96E46929-18E3-40C4-8C3D-93B5F3073CB9}" type="slidenum">
              <a:rPr lang="en-US"/>
              <a:pPr/>
              <a:t>45</a:t>
            </a:fld>
            <a:endParaRPr 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r>
              <a:rPr lang="en-AU" b="1" dirty="0" smtClean="0"/>
              <a:t>Article 152 of the Amsterdam Treaty </a:t>
            </a:r>
            <a:r>
              <a:rPr lang="en-AU" dirty="0" smtClean="0"/>
              <a:t/>
            </a:r>
            <a:br>
              <a:rPr lang="en-AU" dirty="0" smtClean="0"/>
            </a:br>
            <a:r>
              <a:rPr lang="en-AU" dirty="0" smtClean="0"/>
              <a:t>The Treaty calls for the European Union (EU) to examine the possible impact of major policies on health. HIAs are relevant as the treaty states that "A high level of health protection shall be ensured in connection with the formulation and implementation of all Community policies and all Community measures". The European Commissions Health Strategy proposal stresses that policies must ensure that public health aspects are considered in all EU decisions and actions – that is, that the EU should conduct health impact assessments.</a:t>
            </a:r>
            <a:br>
              <a:rPr lang="en-AU" dirty="0" smtClean="0"/>
            </a:br>
            <a:r>
              <a:rPr lang="en-AU" b="1" dirty="0" smtClean="0"/>
              <a:t>The new Strategic Environmental Assessment protocol </a:t>
            </a:r>
            <a:r>
              <a:rPr lang="en-AU" dirty="0" smtClean="0"/>
              <a:t/>
            </a:r>
            <a:br>
              <a:rPr lang="en-AU" dirty="0" smtClean="0"/>
            </a:br>
            <a:r>
              <a:rPr lang="en-AU" dirty="0" smtClean="0"/>
              <a:t>Health effects are generally poorly assessed within Environmental Impact Assessments (EIA), if at all. The establishment of a ‘Strategic Environment Assessment (SEA) Protocol’ – to supplement the UNECE ‘Convention on EIA’ is addressing this problem. Thirty-five Governments of European United Nations members signed the new SEA protocol in May 2003 – a political commitment to the protocol provisions. The protocol places a special emphasis on the consideration of human health, going beyond existing legislation. This reflects the political will of the Governments, and the technical support of the health section including WHO. The protocol also recommends that SEA is undertaken early in the decision-making process of proposals, allowing more time for environmental and health issues to be considered as part of a wider sustainability agenda. </a:t>
            </a:r>
          </a:p>
          <a:p>
            <a:pPr eaLnBrk="1" hangingPunct="1"/>
            <a:r>
              <a:rPr lang="en-AU" b="1" dirty="0" smtClean="0"/>
              <a:t>1997 Organisation of African Unity Harare Declaration on Malaria Prevention and Control in the Context of African Economic Recovery and Development </a:t>
            </a:r>
            <a:r>
              <a:rPr lang="en-AU" dirty="0" smtClean="0"/>
              <a:t/>
            </a:r>
            <a:br>
              <a:rPr lang="en-AU" dirty="0" smtClean="0"/>
            </a:br>
            <a:r>
              <a:rPr lang="en-AU" dirty="0" smtClean="0"/>
              <a:t>The Declaration pledged to support fully the implementation of the Global and Regional Strategies and approaches recommended by WHO to eradicate malaria, and called upon all members to take immediate and sustainable action. This included calls for EIA and HIA of all new developments in Africa. </a:t>
            </a:r>
          </a:p>
          <a:p>
            <a:pPr eaLnBrk="1" hangingPunct="1"/>
            <a:r>
              <a:rPr lang="en-AU" b="1" dirty="0" smtClean="0"/>
              <a:t>Health21 – The health for all policy framework </a:t>
            </a:r>
            <a:r>
              <a:rPr lang="en-AU" dirty="0" smtClean="0"/>
              <a:t/>
            </a:r>
            <a:br>
              <a:rPr lang="en-AU" dirty="0" smtClean="0"/>
            </a:br>
            <a:r>
              <a:rPr lang="en-AU" dirty="0" smtClean="0"/>
              <a:t>The 51 countries comprising WHO's European Region have embraced a common policy framework for health development that outlines strategies to turn national policies into practical operational programmes at a local level. After consultations with all Member States and numerous major organizations in the Region, four main strategies for action were chosen to ensure that scientific, economic, social and political sustainability drive the implementation of Health21. The first of which is ‘that </a:t>
            </a:r>
            <a:r>
              <a:rPr lang="en-AU" dirty="0" err="1" smtClean="0"/>
              <a:t>multisectoral</a:t>
            </a:r>
            <a:r>
              <a:rPr lang="en-AU" dirty="0" smtClean="0"/>
              <a:t> strategies tackle the determinants of health, taking into account physical, economic, social, cultural and gender perspectives and ensuring the use of health impact assessment’. </a:t>
            </a:r>
            <a:endParaRPr lang="en-US"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31"/>
          <p:cNvSpPr>
            <a:spLocks noGrp="1" noChangeArrowheads="1"/>
          </p:cNvSpPr>
          <p:nvPr>
            <p:ph type="sldNum" sz="quarter" idx="5"/>
          </p:nvPr>
        </p:nvSpPr>
        <p:spPr>
          <a:noFill/>
        </p:spPr>
        <p:txBody>
          <a:bodyPr/>
          <a:lstStyle/>
          <a:p>
            <a:fld id="{08A1C30B-D300-4E10-B2E7-04466AE57EE2}" type="slidenum">
              <a:rPr lang="en-US"/>
              <a:pPr/>
              <a:t>46</a:t>
            </a:fld>
            <a:endParaRPr 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r>
              <a:rPr lang="en-AU" b="1" smtClean="0"/>
              <a:t>The Strategic Environmental Directive </a:t>
            </a:r>
            <a:r>
              <a:rPr lang="en-AU" smtClean="0"/>
              <a:t/>
            </a:r>
            <a:br>
              <a:rPr lang="en-AU" smtClean="0"/>
            </a:br>
            <a:r>
              <a:rPr lang="en-AU" smtClean="0"/>
              <a:t>The European Commission began negotiations for a Directive on Environmental Assessment of plans and programmes in 1996. Several amendments to the proposal were made, on route to the SEA Directive being formally adopted by the European Council on 5 June 2001. The purpose of the SEA-Directive is to ensure that environmental consequences of certain plans and programmes are identified and assessed during their preparation and before their adoption. Member states are required to implement the directive into their own legislation by 27 June 2004. Again, the assessment of the health effects of proposals is not guaranteed, and when it is – it may be narrowly focused and solely quantitative in nature. </a:t>
            </a:r>
          </a:p>
          <a:p>
            <a:pPr eaLnBrk="1" hangingPunct="1"/>
            <a:endParaRPr lang="en-AU" b="1" smtClean="0"/>
          </a:p>
          <a:p>
            <a:pPr eaLnBrk="1" hangingPunct="1"/>
            <a:r>
              <a:rPr lang="en-AU" b="1" smtClean="0"/>
              <a:t>Environmental impact assessment </a:t>
            </a:r>
            <a:r>
              <a:rPr lang="en-AU" smtClean="0"/>
              <a:t/>
            </a:r>
            <a:br>
              <a:rPr lang="en-AU" smtClean="0"/>
            </a:br>
            <a:r>
              <a:rPr lang="en-AU" smtClean="0"/>
              <a:t>EIA began in the 1970s in America. There is a statutory requirement in many countries to undertake EIA. Similar to HIA, EIA explores the effect of policies, programmes and projects on the environment. There is now a statutory requirement for EIA to be undertaken in many countries in the world. The EIA Directive (EU legislation) on Environmental Impact Assessment of the effects of projects on the environment was introduced in 1985 and was amended in 1997. Unfortunately EIA does not typically include an assessment of the health effects of proposals, and when it does – it may be narrowly focused and solely quantitative in nature.</a:t>
            </a:r>
            <a:br>
              <a:rPr lang="en-AU" smtClean="0"/>
            </a:br>
            <a:endParaRPr lang="en-AU"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031"/>
          <p:cNvSpPr>
            <a:spLocks noGrp="1" noChangeArrowheads="1"/>
          </p:cNvSpPr>
          <p:nvPr>
            <p:ph type="sldNum" sz="quarter" idx="5"/>
          </p:nvPr>
        </p:nvSpPr>
        <p:spPr>
          <a:noFill/>
        </p:spPr>
        <p:txBody>
          <a:bodyPr/>
          <a:lstStyle/>
          <a:p>
            <a:fld id="{05B27A62-1CED-418A-AAC1-E5412BF18B2E}" type="slidenum">
              <a:rPr lang="en-US"/>
              <a:pPr/>
              <a:t>47</a:t>
            </a:fld>
            <a:endParaRPr 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r>
              <a:rPr lang="en-AU" dirty="0" smtClean="0"/>
              <a:t>If an HIA is to influence a proposal, it must meet the deadlines of any decisions regarding that proposal. The timing of an HIA is also influenced by the degree of development of the proposal – the HIA cannot be so early that the lack of detail in the proposal hinders good predictions of the health impacts and subsequent difficulty in generating concrete recommendations, but also not too late in the process that little influence is achieved with decision makers. There are examples of HIA that have been undertaken where the recommendations were delivered too late to inform the decision making process </a:t>
            </a:r>
            <a:endParaRPr lang="en-GB" dirty="0" smtClean="0"/>
          </a:p>
          <a:p>
            <a:pPr eaLnBrk="1" hangingPunct="1"/>
            <a:endParaRPr lang="en-GB" dirty="0" smtClean="0"/>
          </a:p>
          <a:p>
            <a:pPr eaLnBrk="1" hangingPunct="1"/>
            <a:r>
              <a:rPr lang="en-GB" dirty="0" smtClean="0"/>
              <a:t>A point of discussion in HIA is the role of </a:t>
            </a:r>
            <a:r>
              <a:rPr lang="en-AU" dirty="0" smtClean="0"/>
              <a:t>r</a:t>
            </a:r>
            <a:r>
              <a:rPr lang="en-GB" dirty="0" err="1" smtClean="0"/>
              <a:t>etrospective</a:t>
            </a:r>
            <a:r>
              <a:rPr lang="en-GB" dirty="0" smtClean="0"/>
              <a:t> HIA and concurrent HIA. Both of these descriptions are unhelpful and that it is time that we only discussed and used prospective HIA.  </a:t>
            </a:r>
            <a:r>
              <a:rPr lang="en-AU" dirty="0" smtClean="0"/>
              <a:t>The majority of the work carried out in the approaches known as </a:t>
            </a:r>
            <a:r>
              <a:rPr lang="en-GB" dirty="0" smtClean="0"/>
              <a:t>Retrospective HIA and Concurrent HIA are adequately covered by the usual terms of evaluation and surveillance, and those typically used in the other impact assessment fields. A further reason for not describing all three as impact assessment is that they involve different thought processes. Retrospective and concurrent work requires observation and induction, whereas prospective HIA uses deduction. It is sometimes considered that evaluation is different from retrospective HIA because evaluation generally ‘monitors the extent to which a proposal’s objectives were achieved’. While this is a critical aspect of evaluation, it reduces evaluation to only a fragment of its potential use – which </a:t>
            </a:r>
            <a:r>
              <a:rPr lang="en-AU" dirty="0" smtClean="0"/>
              <a:t>can ‘construct and provide the best possible information that might bear on the value of whatever is being evaluated’. This allows consideration of intended and unintended impacts to be considered in the evaluation, if the evaluator chooses to consider them.</a:t>
            </a:r>
          </a:p>
          <a:p>
            <a:pPr eaLnBrk="1" hangingPunct="1"/>
            <a:r>
              <a:rPr lang="en-AU" dirty="0" smtClean="0"/>
              <a:t/>
            </a:r>
            <a:br>
              <a:rPr lang="en-AU" dirty="0" smtClean="0"/>
            </a:br>
            <a:endParaRPr lang="en-US"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p:spPr>
        <p:txBody>
          <a:bodyPr/>
          <a:lstStyle/>
          <a:p>
            <a:fld id="{FEE30721-F13A-48D1-849D-6CE9BF34B8DA}" type="slidenum">
              <a:rPr lang="en-US"/>
              <a:pPr/>
              <a:t>51</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lnSpc>
                <a:spcPct val="80000"/>
              </a:lnSpc>
            </a:pPr>
            <a:r>
              <a:rPr lang="en-AU" sz="800" smtClean="0"/>
              <a:t>It is not possible to carry out an HIA on every project, policy or programme. Therefore screening is used to systematically decide when to do an HIA. to as the ‘</a:t>
            </a:r>
            <a:r>
              <a:rPr lang="en-AU" sz="800" b="1" smtClean="0"/>
              <a:t>appraisal </a:t>
            </a:r>
            <a:r>
              <a:rPr lang="en-AU" sz="800" smtClean="0"/>
              <a:t>or </a:t>
            </a:r>
            <a:r>
              <a:rPr lang="en-AU" sz="800" b="1" smtClean="0"/>
              <a:t>assessment</a:t>
            </a:r>
            <a:r>
              <a:rPr lang="en-AU" sz="800" smtClean="0"/>
              <a:t>’ stage. This first stage acts as a selection process, where proposals are quickly assessed or ‘</a:t>
            </a:r>
            <a:r>
              <a:rPr lang="en-AU" sz="800" b="1" smtClean="0"/>
              <a:t>screened</a:t>
            </a:r>
            <a:r>
              <a:rPr lang="en-AU" sz="800" smtClean="0"/>
              <a:t>’ for their potential to affect the population’s health. </a:t>
            </a:r>
          </a:p>
          <a:p>
            <a:pPr eaLnBrk="1" hangingPunct="1">
              <a:lnSpc>
                <a:spcPct val="80000"/>
              </a:lnSpc>
            </a:pPr>
            <a:endParaRPr lang="en-GB" sz="800" smtClean="0"/>
          </a:p>
          <a:p>
            <a:pPr eaLnBrk="1" hangingPunct="1">
              <a:lnSpc>
                <a:spcPct val="80000"/>
              </a:lnSpc>
            </a:pPr>
            <a:r>
              <a:rPr lang="en-AU" sz="800" smtClean="0"/>
              <a:t>Scoping sets the boundaries for, and considers how the HIA appraisal stage should be undertaken. </a:t>
            </a:r>
          </a:p>
          <a:p>
            <a:pPr eaLnBrk="1" hangingPunct="1">
              <a:lnSpc>
                <a:spcPct val="80000"/>
              </a:lnSpc>
            </a:pPr>
            <a:r>
              <a:rPr lang="en-AU" sz="800" smtClean="0"/>
              <a:t>If a decision is taken that an HIA would be useful, the next task is to consider how it can best be undertaken. This stage involves establishing the practical foundations for the</a:t>
            </a:r>
          </a:p>
          <a:p>
            <a:pPr eaLnBrk="1" hangingPunct="1">
              <a:lnSpc>
                <a:spcPct val="80000"/>
              </a:lnSpc>
            </a:pPr>
            <a:r>
              <a:rPr lang="en-AU" sz="800" smtClean="0"/>
              <a:t>assessment, and is often referred to as </a:t>
            </a:r>
            <a:r>
              <a:rPr lang="en-AU" sz="800" b="1" smtClean="0"/>
              <a:t>scoping</a:t>
            </a:r>
            <a:r>
              <a:rPr lang="en-AU" sz="800" smtClean="0"/>
              <a:t>. Key tasks involved in this stage may include</a:t>
            </a:r>
          </a:p>
          <a:p>
            <a:pPr eaLnBrk="1" hangingPunct="1">
              <a:lnSpc>
                <a:spcPct val="80000"/>
              </a:lnSpc>
            </a:pPr>
            <a:r>
              <a:rPr lang="en-AU" sz="800" smtClean="0"/>
              <a:t>• how and by whom will the HIA process be overseen?</a:t>
            </a:r>
          </a:p>
          <a:p>
            <a:pPr eaLnBrk="1" hangingPunct="1">
              <a:lnSpc>
                <a:spcPct val="80000"/>
              </a:lnSpc>
            </a:pPr>
            <a:r>
              <a:rPr lang="en-AU" sz="800" smtClean="0"/>
              <a:t>• which decision-makers need to be engaged?</a:t>
            </a:r>
          </a:p>
          <a:p>
            <a:pPr eaLnBrk="1" hangingPunct="1">
              <a:lnSpc>
                <a:spcPct val="80000"/>
              </a:lnSpc>
            </a:pPr>
            <a:r>
              <a:rPr lang="en-AU" sz="800" smtClean="0"/>
              <a:t>• when are the proposal’s key decision points, and what time is available to undertake the HIA?</a:t>
            </a:r>
          </a:p>
          <a:p>
            <a:pPr eaLnBrk="1" hangingPunct="1">
              <a:lnSpc>
                <a:spcPct val="80000"/>
              </a:lnSpc>
            </a:pPr>
            <a:r>
              <a:rPr lang="en-AU" sz="800" smtClean="0"/>
              <a:t>• to what extent can those who may be affected by the proposal be involved? </a:t>
            </a:r>
          </a:p>
          <a:p>
            <a:pPr eaLnBrk="1" hangingPunct="1">
              <a:lnSpc>
                <a:spcPct val="80000"/>
              </a:lnSpc>
            </a:pPr>
            <a:r>
              <a:rPr lang="en-AU" sz="800" smtClean="0"/>
              <a:t>• which specialists and practitioners could usefully be involved?</a:t>
            </a:r>
          </a:p>
          <a:p>
            <a:pPr eaLnBrk="1" hangingPunct="1">
              <a:lnSpc>
                <a:spcPct val="80000"/>
              </a:lnSpc>
            </a:pPr>
            <a:r>
              <a:rPr lang="en-AU" sz="800" smtClean="0"/>
              <a:t>• what skills and human and financial resources are required and available?</a:t>
            </a:r>
          </a:p>
          <a:p>
            <a:pPr eaLnBrk="1" hangingPunct="1">
              <a:lnSpc>
                <a:spcPct val="80000"/>
              </a:lnSpc>
            </a:pPr>
            <a:r>
              <a:rPr lang="en-AU" sz="800" smtClean="0"/>
              <a:t>• what are the boundaries for the appraisal of health impacts in terms of time, place and relevant population group and/or geographical area? </a:t>
            </a:r>
          </a:p>
          <a:p>
            <a:pPr eaLnBrk="1" hangingPunct="1">
              <a:lnSpc>
                <a:spcPct val="80000"/>
              </a:lnSpc>
            </a:pPr>
            <a:r>
              <a:rPr lang="en-AU" sz="800" smtClean="0"/>
              <a:t>• which potential health impacts need further consideration with regard to which population and/or geographical area?</a:t>
            </a:r>
          </a:p>
          <a:p>
            <a:pPr eaLnBrk="1" hangingPunct="1">
              <a:lnSpc>
                <a:spcPct val="80000"/>
              </a:lnSpc>
            </a:pPr>
            <a:r>
              <a:rPr lang="en-AU" sz="800" smtClean="0"/>
              <a:t>• what range of methods will be used, given the resources available, to gather the evidence base needed to undertake the HIA?</a:t>
            </a:r>
          </a:p>
          <a:p>
            <a:pPr eaLnBrk="1" hangingPunct="1">
              <a:lnSpc>
                <a:spcPct val="80000"/>
              </a:lnSpc>
            </a:pPr>
            <a:r>
              <a:rPr lang="en-AU" sz="800" smtClean="0"/>
              <a:t>• how will responsibility be divided up for different HIA tasks?</a:t>
            </a:r>
          </a:p>
          <a:p>
            <a:pPr eaLnBrk="1" hangingPunct="1">
              <a:lnSpc>
                <a:spcPct val="80000"/>
              </a:lnSpc>
            </a:pPr>
            <a:r>
              <a:rPr lang="en-AU" sz="800" smtClean="0"/>
              <a:t>• how will the HIA process be monitored and evaluated?</a:t>
            </a:r>
          </a:p>
          <a:p>
            <a:pPr eaLnBrk="1" hangingPunct="1">
              <a:lnSpc>
                <a:spcPct val="80000"/>
              </a:lnSpc>
            </a:pPr>
            <a:endParaRPr lang="en-GB" sz="800" smtClean="0"/>
          </a:p>
          <a:p>
            <a:pPr eaLnBrk="1" hangingPunct="1">
              <a:lnSpc>
                <a:spcPct val="80000"/>
              </a:lnSpc>
            </a:pPr>
            <a:r>
              <a:rPr lang="en-AU" sz="800" smtClean="0"/>
              <a:t>The third stage involves investigating, appraising and reporting on how the proposal’s implementation is likely to affect the health of the</a:t>
            </a:r>
          </a:p>
          <a:p>
            <a:pPr eaLnBrk="1" hangingPunct="1">
              <a:lnSpc>
                <a:spcPct val="80000"/>
              </a:lnSpc>
            </a:pPr>
            <a:r>
              <a:rPr lang="en-AU" sz="800" smtClean="0"/>
              <a:t>population/s. This usually involves the following.</a:t>
            </a:r>
          </a:p>
          <a:p>
            <a:pPr eaLnBrk="1" hangingPunct="1">
              <a:lnSpc>
                <a:spcPct val="80000"/>
              </a:lnSpc>
            </a:pPr>
            <a:r>
              <a:rPr lang="en-AU" sz="800" b="1" smtClean="0"/>
              <a:t>Examining the proposal </a:t>
            </a:r>
            <a:r>
              <a:rPr lang="en-AU" sz="800" smtClean="0"/>
              <a:t>– identifying key elements of the</a:t>
            </a:r>
          </a:p>
          <a:p>
            <a:pPr eaLnBrk="1" hangingPunct="1">
              <a:lnSpc>
                <a:spcPct val="80000"/>
              </a:lnSpc>
            </a:pPr>
            <a:r>
              <a:rPr lang="en-AU" sz="800" smtClean="0"/>
              <a:t>proposal and considering their relationship to the range of wider determinants of health and inequality. Appraisal often starts with considering potential positive and negative</a:t>
            </a:r>
          </a:p>
          <a:p>
            <a:pPr eaLnBrk="1" hangingPunct="1">
              <a:lnSpc>
                <a:spcPct val="80000"/>
              </a:lnSpc>
            </a:pPr>
            <a:r>
              <a:rPr lang="en-AU" sz="800" smtClean="0"/>
              <a:t>impacts of the proposal against a set of health determinants.</a:t>
            </a:r>
          </a:p>
          <a:p>
            <a:pPr eaLnBrk="1" hangingPunct="1">
              <a:lnSpc>
                <a:spcPct val="80000"/>
              </a:lnSpc>
            </a:pPr>
            <a:r>
              <a:rPr lang="en-AU" sz="800" b="1" smtClean="0"/>
              <a:t>Collecting and collating the best available qualitative and quantitative evidence </a:t>
            </a:r>
            <a:r>
              <a:rPr lang="en-AU" sz="800" smtClean="0"/>
              <a:t>– this can involve collating existing sources of evidence, or collecting and collating new data. Evidence sources and data can be collected using a range of qualitative and quantitative methods. </a:t>
            </a:r>
          </a:p>
          <a:p>
            <a:pPr eaLnBrk="1" hangingPunct="1">
              <a:lnSpc>
                <a:spcPct val="80000"/>
              </a:lnSpc>
            </a:pPr>
            <a:r>
              <a:rPr lang="en-AU" sz="800" b="1" smtClean="0"/>
              <a:t>Considering the evidence and appraising impact </a:t>
            </a:r>
            <a:r>
              <a:rPr lang="en-AU" sz="800" smtClean="0"/>
              <a:t>– this includes identifying and describing the nature and magnitude of the potential – and actual – beneficial and harmful health impacts associated with the proposal. However, considering evidence can be complex because of the interrelationship between different health determinants. Also, it is not always easy to isolate the influences of particular interventions on complex and dynamic social systems. It is therefore important to consider a range of different types of evidence and encourage discussion about their nature, value and potential limitations.</a:t>
            </a:r>
          </a:p>
          <a:p>
            <a:pPr eaLnBrk="1" hangingPunct="1">
              <a:lnSpc>
                <a:spcPct val="80000"/>
              </a:lnSpc>
            </a:pPr>
            <a:r>
              <a:rPr lang="en-AU" sz="800" b="1" smtClean="0"/>
              <a:t>Reporting on the impacts </a:t>
            </a:r>
            <a:r>
              <a:rPr lang="en-AU" sz="800" smtClean="0"/>
              <a:t>– this needs to be done in a way that helps people understand how the proposal might affect the different groups and communities potentially affected by the proposal, and to focus constructively on the most important health and equity aspects.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31"/>
          <p:cNvSpPr>
            <a:spLocks noGrp="1" noChangeArrowheads="1"/>
          </p:cNvSpPr>
          <p:nvPr>
            <p:ph type="sldNum" sz="quarter" idx="5"/>
          </p:nvPr>
        </p:nvSpPr>
        <p:spPr>
          <a:noFill/>
        </p:spPr>
        <p:txBody>
          <a:bodyPr/>
          <a:lstStyle/>
          <a:p>
            <a:fld id="{1FB85E93-EB06-480A-9E4B-9D9659C8201F}" type="slidenum">
              <a:rPr lang="en-US"/>
              <a:pPr/>
              <a:t>52</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lnSpc>
                <a:spcPct val="80000"/>
              </a:lnSpc>
            </a:pPr>
            <a:r>
              <a:rPr lang="en-AU" sz="900" smtClean="0"/>
              <a:t>Whether or not the steering group has the power to make direct decisions on the proposal, members will be in a position to recommend potential changes to the proposal,</a:t>
            </a:r>
          </a:p>
          <a:p>
            <a:pPr eaLnBrk="1" hangingPunct="1">
              <a:lnSpc>
                <a:spcPct val="80000"/>
              </a:lnSpc>
            </a:pPr>
            <a:r>
              <a:rPr lang="en-AU" sz="900" smtClean="0"/>
              <a:t>highlighting practical ways to maximise the health gain and to minimise any potentially harmful impacts. Prioritising the recommendations will also be important, so that decision-makers are clear about stakeholders’ views. This is particularly important if resources for implementing the proposal are limited, or there are competing priorities, such as economic or employment considerations. Reaching an agreed set of recommendations may also involve reconciling conflicting impacts. For example, a proposal to</a:t>
            </a:r>
          </a:p>
          <a:p>
            <a:pPr eaLnBrk="1" hangingPunct="1">
              <a:lnSpc>
                <a:spcPct val="80000"/>
              </a:lnSpc>
            </a:pPr>
            <a:r>
              <a:rPr lang="en-AU" sz="900" smtClean="0"/>
              <a:t>increase physical activity as part of a local transport strategy could lead to some health gain, but may also affect the rate of accidental injuries. In this situation you will not only have to assess the quality of the available evidence, but also consider action to remove or mitigate any potential negative impacts associated with the recommendation.</a:t>
            </a:r>
          </a:p>
          <a:p>
            <a:pPr eaLnBrk="1" hangingPunct="1">
              <a:lnSpc>
                <a:spcPct val="80000"/>
              </a:lnSpc>
            </a:pPr>
            <a:r>
              <a:rPr lang="en-AU" sz="900" smtClean="0"/>
              <a:t>Recommendations are usually produced in the form of a report. Consideration should also be given to feeding back the findings and recommendations from the HIA process to</a:t>
            </a:r>
          </a:p>
          <a:p>
            <a:pPr eaLnBrk="1" hangingPunct="1">
              <a:lnSpc>
                <a:spcPct val="80000"/>
              </a:lnSpc>
            </a:pPr>
            <a:r>
              <a:rPr lang="en-AU" sz="900" smtClean="0"/>
              <a:t>the local population affected by the proposal.</a:t>
            </a:r>
          </a:p>
          <a:p>
            <a:pPr eaLnBrk="1" hangingPunct="1">
              <a:lnSpc>
                <a:spcPct val="80000"/>
              </a:lnSpc>
            </a:pPr>
            <a:endParaRPr lang="en-AU" sz="900" smtClean="0"/>
          </a:p>
          <a:p>
            <a:pPr eaLnBrk="1" hangingPunct="1">
              <a:lnSpc>
                <a:spcPct val="80000"/>
              </a:lnSpc>
            </a:pPr>
            <a:r>
              <a:rPr lang="en-AU" sz="900" smtClean="0"/>
              <a:t>It is important to consider both how to monitor and evaluate the proposal’s development and implementation, and the effect of the HIA on the proposal (ie, did it make a</a:t>
            </a:r>
          </a:p>
          <a:p>
            <a:pPr eaLnBrk="1" hangingPunct="1">
              <a:lnSpc>
                <a:spcPct val="80000"/>
              </a:lnSpc>
            </a:pPr>
            <a:r>
              <a:rPr lang="en-AU" sz="900" smtClean="0"/>
              <a:t>difference?). A good HIA process will aim to monitor and evaluate its activities to help those involved in the assessment to:</a:t>
            </a:r>
          </a:p>
          <a:p>
            <a:pPr eaLnBrk="1" hangingPunct="1">
              <a:lnSpc>
                <a:spcPct val="80000"/>
              </a:lnSpc>
            </a:pPr>
            <a:r>
              <a:rPr lang="en-AU" sz="900" smtClean="0"/>
              <a:t>• improve the process of HIA</a:t>
            </a:r>
          </a:p>
          <a:p>
            <a:pPr eaLnBrk="1" hangingPunct="1">
              <a:lnSpc>
                <a:spcPct val="80000"/>
              </a:lnSpc>
            </a:pPr>
            <a:r>
              <a:rPr lang="en-AU" sz="900" smtClean="0"/>
              <a:t>• modify future proposals to achieve health gains</a:t>
            </a:r>
          </a:p>
          <a:p>
            <a:pPr eaLnBrk="1" hangingPunct="1">
              <a:lnSpc>
                <a:spcPct val="80000"/>
              </a:lnSpc>
            </a:pPr>
            <a:r>
              <a:rPr lang="en-AU" sz="900" smtClean="0"/>
              <a:t>• observe whether the recommendations were implemented</a:t>
            </a:r>
          </a:p>
          <a:p>
            <a:pPr eaLnBrk="1" hangingPunct="1">
              <a:lnSpc>
                <a:spcPct val="80000"/>
              </a:lnSpc>
            </a:pPr>
            <a:r>
              <a:rPr lang="en-AU" sz="900" smtClean="0"/>
              <a:t>• assess the accuracy of predictions made during appraisal.</a:t>
            </a:r>
          </a:p>
          <a:p>
            <a:pPr eaLnBrk="1" hangingPunct="1">
              <a:lnSpc>
                <a:spcPct val="80000"/>
              </a:lnSpc>
            </a:pPr>
            <a:endParaRPr lang="en-AU" sz="900" smtClean="0"/>
          </a:p>
          <a:p>
            <a:pPr eaLnBrk="1" hangingPunct="1">
              <a:lnSpc>
                <a:spcPct val="80000"/>
              </a:lnSpc>
            </a:pPr>
            <a:r>
              <a:rPr lang="en-AU" sz="900" smtClean="0"/>
              <a:t>This can be undertaken in a number of ways:</a:t>
            </a:r>
          </a:p>
          <a:p>
            <a:pPr eaLnBrk="1" hangingPunct="1">
              <a:lnSpc>
                <a:spcPct val="80000"/>
              </a:lnSpc>
            </a:pPr>
            <a:r>
              <a:rPr lang="en-AU" sz="900" smtClean="0"/>
              <a:t>• </a:t>
            </a:r>
            <a:r>
              <a:rPr lang="en-AU" sz="900" b="1" smtClean="0"/>
              <a:t>process </a:t>
            </a:r>
            <a:r>
              <a:rPr lang="en-AU" sz="900" smtClean="0"/>
              <a:t>– assessing how the HIA process was undertaken, who was involved, and how useful and valuable the process was</a:t>
            </a:r>
          </a:p>
          <a:p>
            <a:pPr eaLnBrk="1" hangingPunct="1">
              <a:lnSpc>
                <a:spcPct val="80000"/>
              </a:lnSpc>
            </a:pPr>
            <a:r>
              <a:rPr lang="en-AU" sz="900" smtClean="0"/>
              <a:t>• </a:t>
            </a:r>
            <a:r>
              <a:rPr lang="en-AU" sz="900" b="1" smtClean="0"/>
              <a:t>impact </a:t>
            </a:r>
            <a:r>
              <a:rPr lang="en-AU" sz="900" smtClean="0"/>
              <a:t>– tracking how far recommendations are subsequently accepted and implemented by the decision-makers – and if not, why not?</a:t>
            </a:r>
          </a:p>
          <a:p>
            <a:pPr eaLnBrk="1" hangingPunct="1">
              <a:lnSpc>
                <a:spcPct val="80000"/>
              </a:lnSpc>
            </a:pPr>
            <a:r>
              <a:rPr lang="en-AU" sz="900" smtClean="0"/>
              <a:t>• </a:t>
            </a:r>
            <a:r>
              <a:rPr lang="en-AU" sz="900" b="1" smtClean="0"/>
              <a:t>outcome </a:t>
            </a:r>
            <a:r>
              <a:rPr lang="en-AU" sz="900" smtClean="0"/>
              <a:t>– assessing whether the anticipated positive effects on health, wellbeing and equity were in fact enhanced, and any negative ones minimised – and if not,</a:t>
            </a:r>
          </a:p>
          <a:p>
            <a:pPr eaLnBrk="1" hangingPunct="1">
              <a:lnSpc>
                <a:spcPct val="80000"/>
              </a:lnSpc>
            </a:pPr>
            <a:r>
              <a:rPr lang="en-AU" sz="900" smtClean="0"/>
              <a:t>why not, and how can plans be further adapted?</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5E3EF0A-2259-4B53-883B-D0D3493D628A}"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A404D733-1B72-4768-A048-A5E7E0A8C9A3}"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8760BEF-D1EA-4D33-93C6-04501965C8F1}"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BB810503-4EEA-4CB4-B836-FBD4AB712F15}"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8C09C6A-7F85-4C3A-8A74-8C6169A0A2E8}"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F07F328-939E-43F2-A092-274FC1BF2F91}"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B13925F9-4F13-4B23-B3FC-8B5CB16C10A5}"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A7AF5B4B-AA2B-47EB-A4FA-ACF3F22AD9D8}"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4F5C416-3AF5-4FDB-A590-5F76C38626FA}"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2BE6903-F790-4AC6-917E-3A75C9D3C4B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1144793-F070-4DBA-B2BF-AE95182642E6}"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BD3DA1F4-F42C-4055-9EA4-6535A5D5501A}"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b="1">
          <a:solidFill>
            <a:schemeClr val="accent2"/>
          </a:solidFill>
          <a:latin typeface="+mj-lt"/>
          <a:ea typeface="+mj-ea"/>
          <a:cs typeface="+mj-cs"/>
        </a:defRPr>
      </a:lvl1pPr>
      <a:lvl2pPr algn="ctr" rtl="0" eaLnBrk="0" fontAlgn="base" hangingPunct="0">
        <a:spcBef>
          <a:spcPct val="0"/>
        </a:spcBef>
        <a:spcAft>
          <a:spcPct val="0"/>
        </a:spcAft>
        <a:defRPr sz="4400" b="1">
          <a:solidFill>
            <a:schemeClr val="accent2"/>
          </a:solidFill>
          <a:latin typeface="Arial" charset="0"/>
        </a:defRPr>
      </a:lvl2pPr>
      <a:lvl3pPr algn="ctr" rtl="0" eaLnBrk="0" fontAlgn="base" hangingPunct="0">
        <a:spcBef>
          <a:spcPct val="0"/>
        </a:spcBef>
        <a:spcAft>
          <a:spcPct val="0"/>
        </a:spcAft>
        <a:defRPr sz="4400" b="1">
          <a:solidFill>
            <a:schemeClr val="accent2"/>
          </a:solidFill>
          <a:latin typeface="Arial" charset="0"/>
        </a:defRPr>
      </a:lvl3pPr>
      <a:lvl4pPr algn="ctr" rtl="0" eaLnBrk="0" fontAlgn="base" hangingPunct="0">
        <a:spcBef>
          <a:spcPct val="0"/>
        </a:spcBef>
        <a:spcAft>
          <a:spcPct val="0"/>
        </a:spcAft>
        <a:defRPr sz="4400" b="1">
          <a:solidFill>
            <a:schemeClr val="accent2"/>
          </a:solidFill>
          <a:latin typeface="Arial" charset="0"/>
        </a:defRPr>
      </a:lvl4pPr>
      <a:lvl5pPr algn="ctr" rtl="0" eaLnBrk="0" fontAlgn="base" hangingPunct="0">
        <a:spcBef>
          <a:spcPct val="0"/>
        </a:spcBef>
        <a:spcAft>
          <a:spcPct val="0"/>
        </a:spcAft>
        <a:defRPr sz="4400" b="1">
          <a:solidFill>
            <a:schemeClr val="accent2"/>
          </a:solidFill>
          <a:latin typeface="Arial" charset="0"/>
        </a:defRPr>
      </a:lvl5pPr>
      <a:lvl6pPr marL="457200" algn="ctr" rtl="0" eaLnBrk="0" fontAlgn="base" hangingPunct="0">
        <a:spcBef>
          <a:spcPct val="0"/>
        </a:spcBef>
        <a:spcAft>
          <a:spcPct val="0"/>
        </a:spcAft>
        <a:defRPr sz="4400" b="1">
          <a:solidFill>
            <a:schemeClr val="accent2"/>
          </a:solidFill>
          <a:latin typeface="Arial" charset="0"/>
        </a:defRPr>
      </a:lvl6pPr>
      <a:lvl7pPr marL="914400" algn="ctr" rtl="0" eaLnBrk="0" fontAlgn="base" hangingPunct="0">
        <a:spcBef>
          <a:spcPct val="0"/>
        </a:spcBef>
        <a:spcAft>
          <a:spcPct val="0"/>
        </a:spcAft>
        <a:defRPr sz="4400" b="1">
          <a:solidFill>
            <a:schemeClr val="accent2"/>
          </a:solidFill>
          <a:latin typeface="Arial" charset="0"/>
        </a:defRPr>
      </a:lvl7pPr>
      <a:lvl8pPr marL="1371600" algn="ctr" rtl="0" eaLnBrk="0" fontAlgn="base" hangingPunct="0">
        <a:spcBef>
          <a:spcPct val="0"/>
        </a:spcBef>
        <a:spcAft>
          <a:spcPct val="0"/>
        </a:spcAft>
        <a:defRPr sz="4400" b="1">
          <a:solidFill>
            <a:schemeClr val="accent2"/>
          </a:solidFill>
          <a:latin typeface="Arial" charset="0"/>
        </a:defRPr>
      </a:lvl8pPr>
      <a:lvl9pPr marL="1828800" algn="ctr" rtl="0" eaLnBrk="0" fontAlgn="base" hangingPunct="0">
        <a:spcBef>
          <a:spcPct val="0"/>
        </a:spcBef>
        <a:spcAft>
          <a:spcPct val="0"/>
        </a:spcAft>
        <a:defRPr sz="44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3200">
          <a:solidFill>
            <a:srgbClr val="D80057"/>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oleObject" Target="../embeddings/Microsoft_Office_Word_97_-_2003_Document1.doc"/><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oleObject" Target="../embeddings/Microsoft_Office_Excel_97-2003_Worksheet2.xls"/><Relationship Id="rId2" Type="http://schemas.openxmlformats.org/officeDocument/2006/relationships/slideLayout" Target="../slideLayouts/slideLayout7.xml"/><Relationship Id="rId1" Type="http://schemas.openxmlformats.org/officeDocument/2006/relationships/vmlDrawing" Target="../drawings/vmlDrawing2.v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oleObject" Target="../embeddings/Microsoft_Office_Word_97_-_2003_Document3.doc"/><Relationship Id="rId2" Type="http://schemas.openxmlformats.org/officeDocument/2006/relationships/slideLayout" Target="../slideLayouts/slideLayout7.xml"/><Relationship Id="rId1" Type="http://schemas.openxmlformats.org/officeDocument/2006/relationships/vmlDrawing" Target="../drawings/vmlDrawing3.v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026"/>
          <p:cNvSpPr>
            <a:spLocks noGrp="1" noChangeArrowheads="1"/>
          </p:cNvSpPr>
          <p:nvPr>
            <p:ph type="ctrTitle"/>
          </p:nvPr>
        </p:nvSpPr>
        <p:spPr>
          <a:xfrm>
            <a:off x="762000" y="2286000"/>
            <a:ext cx="7772400" cy="1143000"/>
          </a:xfrm>
        </p:spPr>
        <p:txBody>
          <a:bodyPr/>
          <a:lstStyle/>
          <a:p>
            <a:r>
              <a:rPr lang="en-GB"/>
              <a:t>An introduction to HIA</a:t>
            </a:r>
          </a:p>
        </p:txBody>
      </p:sp>
      <p:sp>
        <p:nvSpPr>
          <p:cNvPr id="112643" name="Rectangle 1027"/>
          <p:cNvSpPr>
            <a:spLocks noGrp="1" noChangeArrowheads="1"/>
          </p:cNvSpPr>
          <p:nvPr>
            <p:ph type="subTitle" idx="1"/>
          </p:nvPr>
        </p:nvSpPr>
        <p:spPr/>
        <p:txBody>
          <a:bodyPr/>
          <a:lstStyle/>
          <a:p>
            <a:endParaRPr lang="en-GB"/>
          </a:p>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p:txBody>
          <a:bodyPr/>
          <a:lstStyle/>
          <a:p>
            <a:pPr>
              <a:defRPr/>
            </a:pPr>
            <a:r>
              <a:rPr lang="en-GB" sz="4000" smtClean="0"/>
              <a:t>Health Impact Assessment (HIA)</a:t>
            </a:r>
          </a:p>
        </p:txBody>
      </p:sp>
      <p:sp>
        <p:nvSpPr>
          <p:cNvPr id="184324" name="Rectangle 4"/>
          <p:cNvSpPr>
            <a:spLocks noChangeArrowheads="1"/>
          </p:cNvSpPr>
          <p:nvPr/>
        </p:nvSpPr>
        <p:spPr bwMode="auto">
          <a:xfrm>
            <a:off x="971550" y="1773238"/>
            <a:ext cx="7345363" cy="4751387"/>
          </a:xfrm>
          <a:prstGeom prst="rect">
            <a:avLst/>
          </a:prstGeom>
          <a:noFill/>
          <a:ln w="9525">
            <a:noFill/>
            <a:miter lim="800000"/>
            <a:headEnd/>
            <a:tailEnd/>
          </a:ln>
          <a:effectLst>
            <a:outerShdw dist="35921" dir="2700000" algn="ctr" rotWithShape="0">
              <a:schemeClr val="bg1"/>
            </a:outerShdw>
          </a:effectLst>
        </p:spPr>
        <p:txBody>
          <a:bodyPr/>
          <a:lstStyle/>
          <a:p>
            <a:pPr marL="342900" indent="-342900">
              <a:spcBef>
                <a:spcPct val="20000"/>
              </a:spcBef>
              <a:buClr>
                <a:schemeClr val="accent1"/>
              </a:buClr>
              <a:buSzPct val="75000"/>
              <a:buFont typeface="Wingdings" pitchFamily="2" charset="2"/>
              <a:buNone/>
              <a:defRPr/>
            </a:pPr>
            <a:r>
              <a:rPr kumimoji="1" lang="en-GB" sz="2800">
                <a:latin typeface="Tahoma" pitchFamily="34" charset="0"/>
              </a:rPr>
              <a:t>A combination of procedures, methods and tools by which a policy, programme or project may be </a:t>
            </a:r>
            <a:r>
              <a:rPr kumimoji="1" lang="en-GB" sz="2800" b="1" i="1">
                <a:latin typeface="Tahoma" pitchFamily="34" charset="0"/>
              </a:rPr>
              <a:t>judged</a:t>
            </a:r>
            <a:r>
              <a:rPr kumimoji="1" lang="en-GB" sz="2800" i="1">
                <a:latin typeface="Tahoma" pitchFamily="34" charset="0"/>
              </a:rPr>
              <a:t> </a:t>
            </a:r>
            <a:r>
              <a:rPr kumimoji="1" lang="en-GB" sz="2800">
                <a:latin typeface="Tahoma" pitchFamily="34" charset="0"/>
              </a:rPr>
              <a:t>as to its </a:t>
            </a:r>
            <a:r>
              <a:rPr kumimoji="1" lang="en-GB" sz="2800" i="1">
                <a:latin typeface="Tahoma" pitchFamily="34" charset="0"/>
              </a:rPr>
              <a:t>potential</a:t>
            </a:r>
            <a:r>
              <a:rPr kumimoji="1" lang="en-GB" sz="2800">
                <a:latin typeface="Tahoma" pitchFamily="34" charset="0"/>
              </a:rPr>
              <a:t> effects on the health of a population, and the </a:t>
            </a:r>
            <a:r>
              <a:rPr kumimoji="1" lang="en-GB" sz="2800" i="1">
                <a:latin typeface="Tahoma" pitchFamily="34" charset="0"/>
              </a:rPr>
              <a:t>distribution</a:t>
            </a:r>
            <a:r>
              <a:rPr kumimoji="1" lang="en-GB" sz="2800">
                <a:latin typeface="Tahoma" pitchFamily="34" charset="0"/>
              </a:rPr>
              <a:t> of those effects within the population</a:t>
            </a:r>
          </a:p>
          <a:p>
            <a:pPr marL="342900" indent="-342900">
              <a:spcBef>
                <a:spcPct val="20000"/>
              </a:spcBef>
              <a:buClr>
                <a:schemeClr val="accent1"/>
              </a:buClr>
              <a:buSzPct val="75000"/>
              <a:buFont typeface="Wingdings" pitchFamily="2" charset="2"/>
              <a:buNone/>
              <a:defRPr/>
            </a:pPr>
            <a:endParaRPr kumimoji="1" lang="en-GB" sz="2800">
              <a:latin typeface="Tahoma" pitchFamily="34" charset="0"/>
            </a:endParaRPr>
          </a:p>
          <a:p>
            <a:pPr marL="342900" indent="-342900">
              <a:spcBef>
                <a:spcPct val="20000"/>
              </a:spcBef>
              <a:buClr>
                <a:schemeClr val="accent1"/>
              </a:buClr>
              <a:buSzPct val="75000"/>
              <a:buFont typeface="Wingdings" pitchFamily="2" charset="2"/>
              <a:buNone/>
              <a:defRPr/>
            </a:pPr>
            <a:r>
              <a:rPr kumimoji="1" lang="en-GB" sz="1600">
                <a:latin typeface="Tahoma" pitchFamily="34" charset="0"/>
              </a:rPr>
              <a:t>WHO, European Centre for Health Policy.  Gothenburg Consensus Paper, Health Impact Assessment- main concepts and suggested approach.  Brussels, 1999.</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ctrTitle"/>
          </p:nvPr>
        </p:nvSpPr>
        <p:spPr>
          <a:xfrm>
            <a:off x="762000" y="609600"/>
            <a:ext cx="7772400" cy="1752600"/>
          </a:xfrm>
        </p:spPr>
        <p:txBody>
          <a:bodyPr/>
          <a:lstStyle/>
          <a:p>
            <a:r>
              <a:rPr lang="en-GB" sz="3200" b="0"/>
              <a:t>Health impact assessment</a:t>
            </a:r>
            <a:br>
              <a:rPr lang="en-GB" sz="3200" b="0"/>
            </a:br>
            <a:r>
              <a:rPr lang="en-GB" sz="3200" b="0"/>
              <a:t/>
            </a:r>
            <a:br>
              <a:rPr lang="en-GB" sz="3200" b="0"/>
            </a:br>
            <a:r>
              <a:rPr lang="en-GB" sz="3200"/>
              <a:t>Independent Inquiry into Inequalities in Health</a:t>
            </a:r>
          </a:p>
        </p:txBody>
      </p:sp>
      <p:sp>
        <p:nvSpPr>
          <p:cNvPr id="106499" name="Rectangle 3"/>
          <p:cNvSpPr>
            <a:spLocks noGrp="1" noChangeArrowheads="1"/>
          </p:cNvSpPr>
          <p:nvPr>
            <p:ph type="subTitle" idx="1"/>
          </p:nvPr>
        </p:nvSpPr>
        <p:spPr>
          <a:xfrm>
            <a:off x="1447800" y="2590800"/>
            <a:ext cx="6400800" cy="3124200"/>
          </a:xfrm>
        </p:spPr>
        <p:txBody>
          <a:bodyPr/>
          <a:lstStyle/>
          <a:p>
            <a:endParaRPr lang="en-GB"/>
          </a:p>
          <a:p>
            <a:r>
              <a:rPr lang="en-GB" i="1">
                <a:solidFill>
                  <a:schemeClr val="tx1"/>
                </a:solidFill>
                <a:latin typeface="Arial" charset="0"/>
              </a:rPr>
              <a:t>“All policies likely to have an impact on health should be evaluated in terms of their impact on health inequalities.”</a:t>
            </a:r>
            <a:endParaRPr lang="en-GB">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sz="3200" b="0"/>
              <a:t>Health impact assessment</a:t>
            </a:r>
            <a:br>
              <a:rPr lang="en-GB" sz="3200" b="0"/>
            </a:br>
            <a:r>
              <a:rPr lang="en-GB" sz="3200" b="0"/>
              <a:t/>
            </a:r>
            <a:br>
              <a:rPr lang="en-GB" sz="3200" b="0"/>
            </a:br>
            <a:r>
              <a:rPr lang="en-GB" sz="3200"/>
              <a:t>Saving Lives: Our Healthier Nation</a:t>
            </a:r>
          </a:p>
        </p:txBody>
      </p:sp>
      <p:sp>
        <p:nvSpPr>
          <p:cNvPr id="103427" name="Rectangle 3"/>
          <p:cNvSpPr>
            <a:spLocks noGrp="1" noChangeArrowheads="1"/>
          </p:cNvSpPr>
          <p:nvPr>
            <p:ph type="body" idx="1"/>
          </p:nvPr>
        </p:nvSpPr>
        <p:spPr>
          <a:xfrm>
            <a:off x="685800" y="2438400"/>
            <a:ext cx="7772400" cy="4114800"/>
          </a:xfrm>
        </p:spPr>
        <p:txBody>
          <a:bodyPr/>
          <a:lstStyle/>
          <a:p>
            <a:r>
              <a:rPr lang="en-GB" sz="1800" i="1">
                <a:solidFill>
                  <a:schemeClr val="tx1"/>
                </a:solidFill>
                <a:latin typeface="Arial" charset="0"/>
              </a:rPr>
              <a:t>"We need to ensure that ..... the actions that flow from our policies will contribute to our goals of improving the health of the population and reducing inequality. So we have decided that major new government policies should be assessed for their impact on health."</a:t>
            </a:r>
          </a:p>
          <a:p>
            <a:endParaRPr lang="en-GB" sz="1800" i="1">
              <a:solidFill>
                <a:schemeClr val="tx1"/>
              </a:solidFill>
              <a:latin typeface="Arial" charset="0"/>
            </a:endParaRPr>
          </a:p>
          <a:p>
            <a:r>
              <a:rPr lang="en-GB" sz="1800" i="1">
                <a:solidFill>
                  <a:schemeClr val="tx1"/>
                </a:solidFill>
                <a:latin typeface="Arial" charset="0"/>
              </a:rPr>
              <a:t>"Local decision makers must think about the effect which their policies have on health. An important part of this role will be to encourage all local agencies to make local health impact assessments when planning investment in, for example, amenities buildings or local communities and the location of services."</a:t>
            </a:r>
            <a:endParaRPr lang="en-GB" sz="1800">
              <a:solidFill>
                <a:schemeClr val="tx1"/>
              </a:solidFill>
              <a:latin typeface="Arial" charset="0"/>
            </a:endParaRPr>
          </a:p>
          <a:p>
            <a:endParaRPr lang="en-GB"/>
          </a:p>
          <a:p>
            <a:endParaRPr lang="en-GB"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838200" y="685800"/>
            <a:ext cx="7620000" cy="1600200"/>
          </a:xfrm>
        </p:spPr>
        <p:txBody>
          <a:bodyPr/>
          <a:lstStyle/>
          <a:p>
            <a:r>
              <a:rPr lang="en-GB" sz="3200" b="0"/>
              <a:t>Health Impact Assessment</a:t>
            </a:r>
            <a:r>
              <a:rPr lang="en-GB" sz="2400" b="0">
                <a:solidFill>
                  <a:schemeClr val="tx1"/>
                </a:solidFill>
              </a:rPr>
              <a:t/>
            </a:r>
            <a:br>
              <a:rPr lang="en-GB" sz="2400" b="0">
                <a:solidFill>
                  <a:schemeClr val="tx1"/>
                </a:solidFill>
              </a:rPr>
            </a:br>
            <a:r>
              <a:rPr lang="en-GB" sz="2400" b="0">
                <a:solidFill>
                  <a:schemeClr val="tx1"/>
                </a:solidFill>
              </a:rPr>
              <a:t/>
            </a:r>
            <a:br>
              <a:rPr lang="en-GB" sz="2400" b="0">
                <a:solidFill>
                  <a:schemeClr val="tx1"/>
                </a:solidFill>
              </a:rPr>
            </a:br>
            <a:r>
              <a:rPr lang="en-GB" sz="3200">
                <a:solidFill>
                  <a:srgbClr val="D80057"/>
                </a:solidFill>
              </a:rPr>
              <a:t>Definitions</a:t>
            </a:r>
            <a:endParaRPr lang="en-GB" b="0">
              <a:solidFill>
                <a:schemeClr val="tx1"/>
              </a:solidFill>
            </a:endParaRPr>
          </a:p>
        </p:txBody>
      </p:sp>
      <p:sp>
        <p:nvSpPr>
          <p:cNvPr id="3076" name="Text Box 4"/>
          <p:cNvSpPr txBox="1">
            <a:spLocks noChangeArrowheads="1"/>
          </p:cNvSpPr>
          <p:nvPr/>
        </p:nvSpPr>
        <p:spPr bwMode="auto">
          <a:xfrm>
            <a:off x="1066800" y="2362200"/>
            <a:ext cx="7010400" cy="4232275"/>
          </a:xfrm>
          <a:prstGeom prst="rect">
            <a:avLst/>
          </a:prstGeom>
          <a:noFill/>
          <a:ln w="9525">
            <a:noFill/>
            <a:miter lim="800000"/>
            <a:headEnd/>
            <a:tailEnd/>
          </a:ln>
          <a:effectLst/>
        </p:spPr>
        <p:txBody>
          <a:bodyPr>
            <a:spAutoFit/>
          </a:bodyPr>
          <a:lstStyle/>
          <a:p>
            <a:pPr algn="ctr"/>
            <a:endParaRPr lang="en-GB" sz="2800">
              <a:latin typeface="Arial" charset="0"/>
            </a:endParaRPr>
          </a:p>
          <a:p>
            <a:pPr algn="ctr"/>
            <a:r>
              <a:rPr lang="en-GB" b="1">
                <a:latin typeface="Arial" charset="0"/>
              </a:rPr>
              <a:t>The estimation of the effects of a specified action on the health of a defined population</a:t>
            </a:r>
          </a:p>
          <a:p>
            <a:pPr algn="ctr"/>
            <a:r>
              <a:rPr lang="en-GB" b="1">
                <a:latin typeface="Arial" charset="0"/>
              </a:rPr>
              <a:t>(Scott Samuel, 1998)</a:t>
            </a:r>
            <a:endParaRPr lang="en-GB">
              <a:latin typeface="Arial" charset="0"/>
            </a:endParaRPr>
          </a:p>
          <a:p>
            <a:pPr algn="ctr"/>
            <a:endParaRPr lang="en-GB">
              <a:latin typeface="Arial" charset="0"/>
            </a:endParaRPr>
          </a:p>
          <a:p>
            <a:pPr algn="ctr"/>
            <a:r>
              <a:rPr lang="en-GB" b="1">
                <a:latin typeface="Arial" charset="0"/>
              </a:rPr>
              <a:t>Any combination of procedures or methods by which a proposed policy or programme may be judged as to the effect(s) it may have on the health of a population</a:t>
            </a:r>
          </a:p>
          <a:p>
            <a:pPr algn="ctr"/>
            <a:r>
              <a:rPr lang="en-GB" b="1">
                <a:latin typeface="Arial" charset="0"/>
              </a:rPr>
              <a:t>(Frankish et al., 1996)</a:t>
            </a:r>
            <a:endParaRPr lang="en-GB" sz="3400" b="1">
              <a:latin typeface="Arial" charset="0"/>
            </a:endParaRPr>
          </a:p>
          <a:p>
            <a:pPr algn="ctr"/>
            <a:endParaRPr lang="en-GB" sz="2800" b="1"/>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a:defRPr/>
            </a:pPr>
            <a:r>
              <a:rPr lang="en-GB" smtClean="0"/>
              <a:t>Why use HIA?</a:t>
            </a:r>
            <a:endParaRPr lang="en-AU" smtClean="0"/>
          </a:p>
        </p:txBody>
      </p:sp>
      <p:sp>
        <p:nvSpPr>
          <p:cNvPr id="70659" name="Rectangle 3"/>
          <p:cNvSpPr>
            <a:spLocks noGrp="1" noChangeArrowheads="1"/>
          </p:cNvSpPr>
          <p:nvPr>
            <p:ph type="body" idx="1"/>
          </p:nvPr>
        </p:nvSpPr>
        <p:spPr>
          <a:xfrm>
            <a:off x="539750" y="2060575"/>
            <a:ext cx="8178800" cy="3919538"/>
          </a:xfrm>
        </p:spPr>
        <p:txBody>
          <a:bodyPr/>
          <a:lstStyle/>
          <a:p>
            <a:pPr>
              <a:lnSpc>
                <a:spcPct val="90000"/>
              </a:lnSpc>
              <a:buFont typeface="Wingdings" pitchFamily="2" charset="2"/>
              <a:buNone/>
              <a:defRPr/>
            </a:pPr>
            <a:r>
              <a:rPr lang="en-AU" smtClean="0"/>
              <a:t>We have to think about the effects policies have on health, and in particular, how they can alter the health of </a:t>
            </a:r>
            <a:r>
              <a:rPr lang="en-AU" i="1" smtClean="0"/>
              <a:t>all</a:t>
            </a:r>
            <a:r>
              <a:rPr lang="en-AU" smtClean="0"/>
              <a:t> people in the population. Non-health sector proposals, where health is not the main objective, may have major effects on the health and well-being of people, particularly vulnerable groups. </a:t>
            </a: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762000"/>
            <a:ext cx="7772400" cy="1371600"/>
          </a:xfrm>
        </p:spPr>
        <p:txBody>
          <a:bodyPr/>
          <a:lstStyle/>
          <a:p>
            <a:r>
              <a:rPr lang="en-GB" sz="3200" b="0"/>
              <a:t>Health Impact Assessment</a:t>
            </a:r>
            <a:r>
              <a:rPr lang="en-GB" sz="2400" b="0">
                <a:solidFill>
                  <a:schemeClr val="tx1"/>
                </a:solidFill>
              </a:rPr>
              <a:t/>
            </a:r>
            <a:br>
              <a:rPr lang="en-GB" sz="2400" b="0">
                <a:solidFill>
                  <a:schemeClr val="tx1"/>
                </a:solidFill>
              </a:rPr>
            </a:br>
            <a:r>
              <a:rPr lang="en-GB" sz="2400" b="0">
                <a:solidFill>
                  <a:schemeClr val="tx1"/>
                </a:solidFill>
              </a:rPr>
              <a:t/>
            </a:r>
            <a:br>
              <a:rPr lang="en-GB" sz="2400" b="0">
                <a:solidFill>
                  <a:schemeClr val="tx1"/>
                </a:solidFill>
              </a:rPr>
            </a:br>
            <a:r>
              <a:rPr lang="en-GB" sz="3200">
                <a:solidFill>
                  <a:srgbClr val="D80057"/>
                </a:solidFill>
              </a:rPr>
              <a:t>Aims</a:t>
            </a:r>
            <a:endParaRPr lang="en-GB" b="0">
              <a:solidFill>
                <a:schemeClr val="tx1"/>
              </a:solidFill>
            </a:endParaRPr>
          </a:p>
        </p:txBody>
      </p:sp>
      <p:sp>
        <p:nvSpPr>
          <p:cNvPr id="5123" name="Text Box 3"/>
          <p:cNvSpPr txBox="1">
            <a:spLocks noChangeArrowheads="1"/>
          </p:cNvSpPr>
          <p:nvPr/>
        </p:nvSpPr>
        <p:spPr bwMode="auto">
          <a:xfrm>
            <a:off x="304800" y="2667000"/>
            <a:ext cx="8534400" cy="2647950"/>
          </a:xfrm>
          <a:prstGeom prst="rect">
            <a:avLst/>
          </a:prstGeom>
          <a:noFill/>
          <a:ln w="9525">
            <a:noFill/>
            <a:miter lim="800000"/>
            <a:headEnd/>
            <a:tailEnd/>
          </a:ln>
          <a:effectLst/>
        </p:spPr>
        <p:txBody>
          <a:bodyPr>
            <a:spAutoFit/>
          </a:bodyPr>
          <a:lstStyle/>
          <a:p>
            <a:pPr marL="673100" indent="-673100">
              <a:buFont typeface="Symbol" pitchFamily="18" charset="2"/>
              <a:buChar char="·"/>
            </a:pPr>
            <a:r>
              <a:rPr lang="en-GB" b="1">
                <a:latin typeface="Arial" charset="0"/>
              </a:rPr>
              <a:t>to assess the potential health impacts – positive and negative – of policies, programmes and projects</a:t>
            </a:r>
          </a:p>
          <a:p>
            <a:pPr marL="673100" indent="-673100"/>
            <a:endParaRPr lang="en-GB" b="1">
              <a:latin typeface="Arial" charset="0"/>
            </a:endParaRPr>
          </a:p>
          <a:p>
            <a:pPr marL="673100" indent="-673100">
              <a:buFont typeface="Symbol" pitchFamily="18" charset="2"/>
              <a:buChar char="·"/>
            </a:pPr>
            <a:r>
              <a:rPr lang="en-GB" b="1">
                <a:latin typeface="Arial" charset="0"/>
              </a:rPr>
              <a:t>to improve the quality of public policy decision making through recommendations to enhance predicted positive health impacts and minimise negative ones</a:t>
            </a:r>
            <a:endParaRPr lang="en-GB" sz="3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a:defRPr/>
            </a:pPr>
            <a:r>
              <a:rPr lang="en-GB" smtClean="0"/>
              <a:t>HIA explained</a:t>
            </a:r>
          </a:p>
        </p:txBody>
      </p:sp>
      <p:sp>
        <p:nvSpPr>
          <p:cNvPr id="62467" name="Rectangle 3"/>
          <p:cNvSpPr>
            <a:spLocks noGrp="1" noChangeArrowheads="1"/>
          </p:cNvSpPr>
          <p:nvPr>
            <p:ph type="body" idx="1"/>
          </p:nvPr>
        </p:nvSpPr>
        <p:spPr/>
        <p:txBody>
          <a:bodyPr/>
          <a:lstStyle/>
          <a:p>
            <a:pPr>
              <a:defRPr/>
            </a:pPr>
            <a:r>
              <a:rPr lang="en-GB" sz="2800" smtClean="0"/>
              <a:t>HIA is an approach that gets people to think about what they are doing, and how it may alter people’s health. It promotes health – and in the long term contributes to the health of local people</a:t>
            </a:r>
          </a:p>
          <a:p>
            <a:pPr>
              <a:defRPr/>
            </a:pPr>
            <a:endParaRPr lang="en-GB" sz="2800" smtClean="0"/>
          </a:p>
          <a:p>
            <a:pPr>
              <a:defRPr/>
            </a:pPr>
            <a:r>
              <a:rPr lang="en-GB" sz="2800" smtClean="0"/>
              <a:t>Imagine someone was planning to build a new motorway. An HIA would answer ‘How would this new development affect people’s health?’</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type="body" idx="1"/>
          </p:nvPr>
        </p:nvSpPr>
        <p:spPr>
          <a:xfrm>
            <a:off x="539750" y="1700213"/>
            <a:ext cx="8178800" cy="4800600"/>
          </a:xfrm>
        </p:spPr>
        <p:txBody>
          <a:bodyPr/>
          <a:lstStyle/>
          <a:p>
            <a:pPr>
              <a:defRPr/>
            </a:pPr>
            <a:r>
              <a:rPr lang="en-GB" smtClean="0"/>
              <a:t>Would the new road increase or decrease noise, air or light pollution?</a:t>
            </a:r>
          </a:p>
          <a:p>
            <a:pPr>
              <a:defRPr/>
            </a:pPr>
            <a:r>
              <a:rPr lang="en-GB" smtClean="0"/>
              <a:t>How would the road affect local businesses and jobs?</a:t>
            </a:r>
          </a:p>
          <a:p>
            <a:pPr>
              <a:defRPr/>
            </a:pPr>
            <a:r>
              <a:rPr lang="en-GB" smtClean="0"/>
              <a:t>Would the new road reduce or increase the stress for local people?</a:t>
            </a:r>
          </a:p>
          <a:p>
            <a:pPr>
              <a:defRPr/>
            </a:pPr>
            <a:r>
              <a:rPr lang="en-GB" smtClean="0"/>
              <a:t>How would a new road change the local infrastructure needs - and would this be good or bad for local people?</a:t>
            </a:r>
          </a:p>
        </p:txBody>
      </p:sp>
      <p:sp>
        <p:nvSpPr>
          <p:cNvPr id="63492" name="Rectangle 4"/>
          <p:cNvSpPr>
            <a:spLocks noGrp="1" noChangeArrowheads="1"/>
          </p:cNvSpPr>
          <p:nvPr>
            <p:ph type="title"/>
          </p:nvPr>
        </p:nvSpPr>
        <p:spPr>
          <a:xfrm>
            <a:off x="762000" y="476250"/>
            <a:ext cx="7696200" cy="639763"/>
          </a:xfrm>
        </p:spPr>
        <p:txBody>
          <a:bodyPr anchor="b"/>
          <a:lstStyle/>
          <a:p>
            <a:pPr>
              <a:defRPr/>
            </a:pPr>
            <a:r>
              <a:rPr lang="en-GB" smtClean="0"/>
              <a:t>An HIA would ask….</a:t>
            </a: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a:defRPr/>
            </a:pPr>
            <a:r>
              <a:rPr lang="en-GB" sz="4000" smtClean="0"/>
              <a:t>The purpose/function of HIA is to:</a:t>
            </a:r>
          </a:p>
        </p:txBody>
      </p:sp>
      <p:sp>
        <p:nvSpPr>
          <p:cNvPr id="64515" name="Rectangle 3"/>
          <p:cNvSpPr>
            <a:spLocks noGrp="1" noChangeArrowheads="1"/>
          </p:cNvSpPr>
          <p:nvPr>
            <p:ph type="body" idx="1"/>
          </p:nvPr>
        </p:nvSpPr>
        <p:spPr/>
        <p:txBody>
          <a:bodyPr/>
          <a:lstStyle/>
          <a:p>
            <a:pPr>
              <a:defRPr/>
            </a:pPr>
            <a:r>
              <a:rPr lang="en-GB" smtClean="0"/>
              <a:t>Inform and influence the decision maker</a:t>
            </a:r>
          </a:p>
          <a:p>
            <a:pPr>
              <a:defRPr/>
            </a:pPr>
            <a:r>
              <a:rPr lang="en-GB" smtClean="0"/>
              <a:t>Help address inequalities in health.</a:t>
            </a:r>
          </a:p>
          <a:p>
            <a:pPr>
              <a:defRPr/>
            </a:pPr>
            <a:r>
              <a:rPr lang="en-GB" smtClean="0"/>
              <a:t>Promote joined-up working.</a:t>
            </a:r>
          </a:p>
          <a:p>
            <a:pPr>
              <a:defRPr/>
            </a:pPr>
            <a:r>
              <a:rPr lang="en-GB" smtClean="0"/>
              <a:t>Place public health on the agenda</a:t>
            </a:r>
          </a:p>
          <a:p>
            <a:pPr>
              <a:defRPr/>
            </a:pPr>
            <a:r>
              <a:rPr lang="en-GB" smtClean="0"/>
              <a:t>Reduce conflict between stakeholders</a:t>
            </a:r>
          </a:p>
          <a:p>
            <a:pPr>
              <a:defRPr/>
            </a:pPr>
            <a:r>
              <a:rPr lang="en-GB" smtClean="0"/>
              <a:t>Encourage sustainable development</a:t>
            </a:r>
          </a:p>
          <a:p>
            <a:pPr>
              <a:buFont typeface="Wingdings" pitchFamily="2" charset="2"/>
              <a:buNone/>
              <a:defRPr/>
            </a:pPr>
            <a:endParaRPr lang="en-GB" smtClean="0"/>
          </a:p>
          <a:p>
            <a:pPr>
              <a:defRPr/>
            </a:pPr>
            <a:endParaRPr lang="en-GB" smtClean="0"/>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609600"/>
            <a:ext cx="8501122" cy="962012"/>
          </a:xfrm>
        </p:spPr>
        <p:txBody>
          <a:bodyPr/>
          <a:lstStyle/>
          <a:p>
            <a:r>
              <a:rPr lang="en-GB" sz="3600" dirty="0" smtClean="0"/>
              <a:t>Inform and influence the decision maker</a:t>
            </a:r>
            <a:r>
              <a:rPr lang="en-GB" dirty="0" smtClean="0"/>
              <a:t/>
            </a:r>
            <a:br>
              <a:rPr lang="en-GB" dirty="0" smtClean="0"/>
            </a:br>
            <a:endParaRPr lang="en-GB" dirty="0"/>
          </a:p>
        </p:txBody>
      </p:sp>
      <p:sp>
        <p:nvSpPr>
          <p:cNvPr id="3" name="Content Placeholder 2"/>
          <p:cNvSpPr>
            <a:spLocks noGrp="1"/>
          </p:cNvSpPr>
          <p:nvPr>
            <p:ph idx="1"/>
          </p:nvPr>
        </p:nvSpPr>
        <p:spPr/>
        <p:txBody>
          <a:bodyPr/>
          <a:lstStyle/>
          <a:p>
            <a:pPr eaLnBrk="1" hangingPunct="1">
              <a:lnSpc>
                <a:spcPct val="80000"/>
              </a:lnSpc>
            </a:pPr>
            <a:r>
              <a:rPr lang="en-GB" dirty="0" smtClean="0"/>
              <a:t>The overarching aim of HIA is to create conditions that encourage and support the protection and improvement of people’s health and wellbeing. </a:t>
            </a:r>
          </a:p>
          <a:p>
            <a:pPr eaLnBrk="1" hangingPunct="1">
              <a:lnSpc>
                <a:spcPct val="80000"/>
              </a:lnSpc>
            </a:pPr>
            <a:r>
              <a:rPr lang="en-AU" dirty="0" smtClean="0"/>
              <a:t>The purpose of all HIA is to inform and influence decision making associated with either the development of healthy public </a:t>
            </a:r>
            <a:r>
              <a:rPr lang="en-GB" dirty="0" smtClean="0"/>
              <a:t>policy, healthy strategy development or planning; the undertaking of programmes and projects; or </a:t>
            </a:r>
            <a:r>
              <a:rPr lang="en-AU" dirty="0" smtClean="0"/>
              <a:t>other developments.</a:t>
            </a:r>
            <a:r>
              <a:rPr lang="en-GB" dirty="0" smtClean="0"/>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HIA (2)</a:t>
            </a:r>
            <a:endParaRPr lang="en-GB" dirty="0"/>
          </a:p>
        </p:txBody>
      </p:sp>
      <p:sp>
        <p:nvSpPr>
          <p:cNvPr id="3" name="Content Placeholder 2"/>
          <p:cNvSpPr>
            <a:spLocks noGrp="1"/>
          </p:cNvSpPr>
          <p:nvPr>
            <p:ph idx="1"/>
          </p:nvPr>
        </p:nvSpPr>
        <p:spPr/>
        <p:txBody>
          <a:bodyPr/>
          <a:lstStyle/>
          <a:p>
            <a:pPr eaLnBrk="1" hangingPunct="1">
              <a:lnSpc>
                <a:spcPct val="80000"/>
              </a:lnSpc>
            </a:pPr>
            <a:r>
              <a:rPr lang="en-GB" dirty="0" smtClean="0"/>
              <a:t>HIA is a practical approach that can inform and influence decision makers about how a proposal (or variations) would impact on people’s health (and provide information to stakeholders and the public). It provides the decision maker with recommendations to mitigate or negate possible risks to health, and opportunities to improve people’s health.</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HIA(3)</a:t>
            </a:r>
            <a:endParaRPr lang="en-GB" dirty="0"/>
          </a:p>
        </p:txBody>
      </p:sp>
      <p:sp>
        <p:nvSpPr>
          <p:cNvPr id="3" name="Content Placeholder 2"/>
          <p:cNvSpPr>
            <a:spLocks noGrp="1"/>
          </p:cNvSpPr>
          <p:nvPr>
            <p:ph idx="1"/>
          </p:nvPr>
        </p:nvSpPr>
        <p:spPr/>
        <p:txBody>
          <a:bodyPr/>
          <a:lstStyle/>
          <a:p>
            <a:pPr eaLnBrk="1" hangingPunct="1">
              <a:lnSpc>
                <a:spcPct val="80000"/>
              </a:lnSpc>
            </a:pPr>
            <a:r>
              <a:rPr lang="en-GB" dirty="0" smtClean="0"/>
              <a:t>Decisions are not taken within the HIA; they are taken by the decision-makers who are typically politically accountable. To influence a proposal, an assessment of the proposals decision making context is required to identify opportunities and barriers that may be encountered for the presentation of recommendations. </a:t>
            </a:r>
          </a:p>
          <a:p>
            <a:pPr eaLnBrk="1" hangingPunct="1">
              <a:lnSpc>
                <a:spcPct val="80000"/>
              </a:lnSpc>
            </a:pPr>
            <a:endParaRPr lang="en-AU"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HIA(4)</a:t>
            </a:r>
            <a:endParaRPr lang="en-GB" dirty="0"/>
          </a:p>
        </p:txBody>
      </p:sp>
      <p:sp>
        <p:nvSpPr>
          <p:cNvPr id="3" name="Content Placeholder 2"/>
          <p:cNvSpPr>
            <a:spLocks noGrp="1"/>
          </p:cNvSpPr>
          <p:nvPr>
            <p:ph idx="1"/>
          </p:nvPr>
        </p:nvSpPr>
        <p:spPr/>
        <p:txBody>
          <a:bodyPr/>
          <a:lstStyle/>
          <a:p>
            <a:r>
              <a:rPr lang="en-GB" dirty="0" smtClean="0"/>
              <a:t>Obviously, there is no point in carrying out an HIA where a decision is not open to influence. Finally, there is often multiple decision points along the proposals process because the development is</a:t>
            </a:r>
            <a:r>
              <a:rPr lang="en-AU" dirty="0" smtClean="0"/>
              <a:t> often incremental and so there are many opportunities for HIA to influence decisions – but at each stage the questions addressed by the HIA may be different</a:t>
            </a:r>
            <a:r>
              <a:rPr lang="en-GB" dirty="0" smtClean="0"/>
              <a:t>.</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48" y="285728"/>
            <a:ext cx="7772400" cy="1143000"/>
          </a:xfrm>
        </p:spPr>
        <p:txBody>
          <a:bodyPr/>
          <a:lstStyle/>
          <a:p>
            <a:r>
              <a:rPr lang="en-AU" sz="3600" dirty="0" smtClean="0"/>
              <a:t>Help address inequalities in health</a:t>
            </a:r>
            <a:r>
              <a:rPr lang="en-AU" dirty="0" smtClean="0"/>
              <a:t/>
            </a:r>
            <a:br>
              <a:rPr lang="en-AU" dirty="0" smtClean="0"/>
            </a:br>
            <a:endParaRPr lang="en-GB" dirty="0"/>
          </a:p>
        </p:txBody>
      </p:sp>
      <p:sp>
        <p:nvSpPr>
          <p:cNvPr id="3" name="Content Placeholder 2"/>
          <p:cNvSpPr>
            <a:spLocks noGrp="1"/>
          </p:cNvSpPr>
          <p:nvPr>
            <p:ph idx="1"/>
          </p:nvPr>
        </p:nvSpPr>
        <p:spPr>
          <a:xfrm>
            <a:off x="685800" y="1000108"/>
            <a:ext cx="7772400" cy="5095892"/>
          </a:xfrm>
        </p:spPr>
        <p:txBody>
          <a:bodyPr/>
          <a:lstStyle/>
          <a:p>
            <a:pPr eaLnBrk="1" hangingPunct="1">
              <a:lnSpc>
                <a:spcPct val="80000"/>
              </a:lnSpc>
            </a:pPr>
            <a:r>
              <a:rPr lang="en-AU" dirty="0" smtClean="0"/>
              <a:t>A major purpose for many HIAs to be undertaken is a desire to tackle inequalities. HIA attempts to reduce inequity that </a:t>
            </a:r>
            <a:r>
              <a:rPr lang="en-GB" dirty="0" smtClean="0"/>
              <a:t>results from avoidable and unjust differences in health status between different peoples.</a:t>
            </a:r>
            <a:r>
              <a:rPr lang="en-AU" dirty="0" smtClean="0"/>
              <a:t>To achieve this, HIA </a:t>
            </a:r>
            <a:r>
              <a:rPr lang="en-GB" dirty="0" smtClean="0"/>
              <a:t>outlines inequalities that may arise from a proposal by determining whether health impacts are likely to be distributed unevenly within a population, or between groups, rather than just predicting the impact on the whole population. </a:t>
            </a:r>
          </a:p>
          <a:p>
            <a:endParaRPr lang="en-GB" dirty="0" smtClean="0"/>
          </a:p>
          <a:p>
            <a:endParaRPr lang="en-GB" dirty="0" smtClean="0"/>
          </a:p>
          <a:p>
            <a:endParaRPr lang="en-GB" dirty="0" smtClean="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smtClean="0"/>
              <a:t>Help address inequalities in health (2)</a:t>
            </a:r>
            <a:endParaRPr lang="en-GB" dirty="0"/>
          </a:p>
        </p:txBody>
      </p:sp>
      <p:sp>
        <p:nvSpPr>
          <p:cNvPr id="3" name="Content Placeholder 2"/>
          <p:cNvSpPr>
            <a:spLocks noGrp="1"/>
          </p:cNvSpPr>
          <p:nvPr>
            <p:ph idx="1"/>
          </p:nvPr>
        </p:nvSpPr>
        <p:spPr/>
        <p:txBody>
          <a:bodyPr/>
          <a:lstStyle/>
          <a:p>
            <a:r>
              <a:rPr lang="en-GB" dirty="0" smtClean="0"/>
              <a:t>Because of this, HIA is able to identify both the ‘winners’ and ‘losers’ of a proposal, and recommend how the distribution of impacts can be changed, or how ‘losers’ may be compensated.</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a:defRPr/>
            </a:pPr>
            <a:r>
              <a:rPr lang="en-GB" smtClean="0"/>
              <a:t>HIA does this by:</a:t>
            </a:r>
            <a:endParaRPr lang="en-AU" smtClean="0"/>
          </a:p>
        </p:txBody>
      </p:sp>
      <p:sp>
        <p:nvSpPr>
          <p:cNvPr id="68611" name="Rectangle 3"/>
          <p:cNvSpPr>
            <a:spLocks noGrp="1" noChangeArrowheads="1"/>
          </p:cNvSpPr>
          <p:nvPr>
            <p:ph type="body" idx="1"/>
          </p:nvPr>
        </p:nvSpPr>
        <p:spPr>
          <a:xfrm>
            <a:off x="762000" y="1773238"/>
            <a:ext cx="7696200" cy="4535487"/>
          </a:xfrm>
        </p:spPr>
        <p:txBody>
          <a:bodyPr/>
          <a:lstStyle/>
          <a:p>
            <a:pPr>
              <a:lnSpc>
                <a:spcPct val="90000"/>
              </a:lnSpc>
              <a:defRPr/>
            </a:pPr>
            <a:r>
              <a:rPr lang="en-GB" sz="2600" smtClean="0"/>
              <a:t>Using a broad understanding of health.</a:t>
            </a:r>
          </a:p>
          <a:p>
            <a:pPr>
              <a:lnSpc>
                <a:spcPct val="90000"/>
              </a:lnSpc>
              <a:defRPr/>
            </a:pPr>
            <a:r>
              <a:rPr lang="en-GB" sz="2600" smtClean="0"/>
              <a:t>Using a participatory approach that considers which stakeholders need to be involved</a:t>
            </a:r>
          </a:p>
          <a:p>
            <a:pPr>
              <a:lnSpc>
                <a:spcPct val="90000"/>
              </a:lnSpc>
              <a:defRPr/>
            </a:pPr>
            <a:r>
              <a:rPr lang="en-GB" sz="2600" smtClean="0"/>
              <a:t>Helping involve local people in decisions and responding to their concerns about health.</a:t>
            </a:r>
          </a:p>
          <a:p>
            <a:pPr>
              <a:lnSpc>
                <a:spcPct val="90000"/>
              </a:lnSpc>
              <a:defRPr/>
            </a:pPr>
            <a:r>
              <a:rPr lang="en-GB" sz="2600" smtClean="0"/>
              <a:t>Considering different types of evidence - from local views to scientific information.</a:t>
            </a:r>
          </a:p>
          <a:p>
            <a:pPr>
              <a:lnSpc>
                <a:spcPct val="90000"/>
              </a:lnSpc>
              <a:defRPr/>
            </a:pPr>
            <a:r>
              <a:rPr lang="en-GB" sz="2600" smtClean="0"/>
              <a:t>Assessing how the proposal will affect all members of the community – particularly the most vulnerable.</a:t>
            </a:r>
          </a:p>
          <a:p>
            <a:pPr>
              <a:lnSpc>
                <a:spcPct val="90000"/>
              </a:lnSpc>
              <a:defRPr/>
            </a:pPr>
            <a:r>
              <a:rPr lang="en-GB" sz="2600" smtClean="0"/>
              <a:t>Assisting with sustainable development by considering short and long term impacts.</a:t>
            </a:r>
          </a:p>
          <a:p>
            <a:pPr>
              <a:lnSpc>
                <a:spcPct val="90000"/>
              </a:lnSpc>
              <a:defRPr/>
            </a:pPr>
            <a:endParaRPr lang="en-AU" sz="2600" smtClean="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a:defRPr/>
            </a:pPr>
            <a:r>
              <a:rPr lang="en-US" smtClean="0"/>
              <a:t>Many factors impact on your health</a:t>
            </a:r>
          </a:p>
        </p:txBody>
      </p:sp>
      <p:sp>
        <p:nvSpPr>
          <p:cNvPr id="15363" name="Rectangle 3"/>
          <p:cNvSpPr>
            <a:spLocks noGrp="1" noChangeArrowheads="1"/>
          </p:cNvSpPr>
          <p:nvPr>
            <p:ph type="body" idx="1"/>
          </p:nvPr>
        </p:nvSpPr>
        <p:spPr/>
        <p:txBody>
          <a:bodyPr/>
          <a:lstStyle/>
          <a:p>
            <a:pPr>
              <a:spcBef>
                <a:spcPts val="500"/>
              </a:spcBef>
              <a:spcAft>
                <a:spcPts val="500"/>
              </a:spcAft>
              <a:defRPr/>
            </a:pPr>
            <a:r>
              <a:rPr lang="en-GB" sz="2400" smtClean="0"/>
              <a:t>the social and economic environment</a:t>
            </a:r>
          </a:p>
          <a:p>
            <a:pPr>
              <a:spcBef>
                <a:spcPts val="500"/>
              </a:spcBef>
              <a:spcAft>
                <a:spcPts val="500"/>
              </a:spcAft>
              <a:defRPr/>
            </a:pPr>
            <a:r>
              <a:rPr lang="en-GB" sz="2400" smtClean="0"/>
              <a:t>the physical environment</a:t>
            </a:r>
          </a:p>
          <a:p>
            <a:pPr>
              <a:spcBef>
                <a:spcPts val="500"/>
              </a:spcBef>
              <a:spcAft>
                <a:spcPts val="500"/>
              </a:spcAft>
              <a:defRPr/>
            </a:pPr>
            <a:r>
              <a:rPr lang="en-GB" sz="2400" smtClean="0"/>
              <a:t>and the person’s individual characteristics and behaviours. </a:t>
            </a:r>
          </a:p>
          <a:p>
            <a:pPr>
              <a:spcBef>
                <a:spcPts val="500"/>
              </a:spcBef>
              <a:spcAft>
                <a:spcPts val="500"/>
              </a:spcAft>
              <a:buFont typeface="Wingdings" pitchFamily="2" charset="2"/>
              <a:buNone/>
              <a:defRPr/>
            </a:pPr>
            <a:r>
              <a:rPr lang="en-GB" sz="2400" smtClean="0"/>
              <a:t>For example, income and social status - higher income and social status are linked to better health. The greater the gap between the richest and poorest people, the greater the differences in health. </a:t>
            </a:r>
          </a:p>
          <a:p>
            <a:pPr>
              <a:spcBef>
                <a:spcPts val="500"/>
              </a:spcBef>
              <a:spcAft>
                <a:spcPts val="500"/>
              </a:spcAft>
              <a:buFont typeface="Wingdings" pitchFamily="2" charset="2"/>
              <a:buNone/>
              <a:defRPr/>
            </a:pPr>
            <a:r>
              <a:rPr lang="en-GB" sz="2400" smtClean="0"/>
              <a:t>For example, education – low education levels are linked with poor health, more stress and lower self-confidence.</a:t>
            </a:r>
            <a:r>
              <a:rPr lang="en-GB" smtClean="0"/>
              <a:t> </a:t>
            </a:r>
          </a:p>
          <a:p>
            <a:pPr>
              <a:spcBef>
                <a:spcPts val="500"/>
              </a:spcBef>
              <a:spcAft>
                <a:spcPts val="500"/>
              </a:spcAft>
              <a:defRPr/>
            </a:pPr>
            <a:endParaRPr lang="en-GB"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p:cTn id="7" dur="500" fill="hold"/>
                                        <p:tgtEl>
                                          <p:spTgt spid="15363">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15363">
                                            <p:txEl>
                                              <p:pRg st="0" end="0"/>
                                            </p:txEl>
                                          </p:spTgt>
                                        </p:tgtEl>
                                        <p:attrNameLst>
                                          <p:attrName>ppt_h</p:attrName>
                                        </p:attrNameLst>
                                      </p:cBhvr>
                                      <p:tavLst>
                                        <p:tav tm="0">
                                          <p:val>
                                            <p:strVal val="2/3*#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15363">
                                            <p:txEl>
                                              <p:pRg st="1" end="1"/>
                                            </p:txEl>
                                          </p:spTgt>
                                        </p:tgtEl>
                                        <p:attrNameLst>
                                          <p:attrName>style.visibility</p:attrName>
                                        </p:attrNameLst>
                                      </p:cBhvr>
                                      <p:to>
                                        <p:strVal val="visible"/>
                                      </p:to>
                                    </p:set>
                                    <p:anim calcmode="lin" valueType="num">
                                      <p:cBhvr>
                                        <p:cTn id="13" dur="500" fill="hold"/>
                                        <p:tgtEl>
                                          <p:spTgt spid="15363">
                                            <p:txEl>
                                              <p:pRg st="1" end="1"/>
                                            </p:txEl>
                                          </p:spTgt>
                                        </p:tgtEl>
                                        <p:attrNameLst>
                                          <p:attrName>ppt_w</p:attrName>
                                        </p:attrNameLst>
                                      </p:cBhvr>
                                      <p:tavLst>
                                        <p:tav tm="0">
                                          <p:val>
                                            <p:strVal val="2/3*#ppt_w"/>
                                          </p:val>
                                        </p:tav>
                                        <p:tav tm="100000">
                                          <p:val>
                                            <p:strVal val="#ppt_w"/>
                                          </p:val>
                                        </p:tav>
                                      </p:tavLst>
                                    </p:anim>
                                    <p:anim calcmode="lin" valueType="num">
                                      <p:cBhvr>
                                        <p:cTn id="14" dur="500" fill="hold"/>
                                        <p:tgtEl>
                                          <p:spTgt spid="15363">
                                            <p:txEl>
                                              <p:pRg st="1" end="1"/>
                                            </p:txEl>
                                          </p:spTgt>
                                        </p:tgtEl>
                                        <p:attrNameLst>
                                          <p:attrName>ppt_h</p:attrName>
                                        </p:attrNameLst>
                                      </p:cBhvr>
                                      <p:tavLst>
                                        <p:tav tm="0">
                                          <p:val>
                                            <p:strVal val="2/3*#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15363">
                                            <p:txEl>
                                              <p:pRg st="2" end="2"/>
                                            </p:txEl>
                                          </p:spTgt>
                                        </p:tgtEl>
                                        <p:attrNameLst>
                                          <p:attrName>style.visibility</p:attrName>
                                        </p:attrNameLst>
                                      </p:cBhvr>
                                      <p:to>
                                        <p:strVal val="visible"/>
                                      </p:to>
                                    </p:set>
                                    <p:anim calcmode="lin" valueType="num">
                                      <p:cBhvr>
                                        <p:cTn id="19" dur="500" fill="hold"/>
                                        <p:tgtEl>
                                          <p:spTgt spid="15363">
                                            <p:txEl>
                                              <p:pRg st="2" end="2"/>
                                            </p:txEl>
                                          </p:spTgt>
                                        </p:tgtEl>
                                        <p:attrNameLst>
                                          <p:attrName>ppt_w</p:attrName>
                                        </p:attrNameLst>
                                      </p:cBhvr>
                                      <p:tavLst>
                                        <p:tav tm="0">
                                          <p:val>
                                            <p:strVal val="2/3*#ppt_w"/>
                                          </p:val>
                                        </p:tav>
                                        <p:tav tm="100000">
                                          <p:val>
                                            <p:strVal val="#ppt_w"/>
                                          </p:val>
                                        </p:tav>
                                      </p:tavLst>
                                    </p:anim>
                                    <p:anim calcmode="lin" valueType="num">
                                      <p:cBhvr>
                                        <p:cTn id="20" dur="500" fill="hold"/>
                                        <p:tgtEl>
                                          <p:spTgt spid="15363">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15363">
                                            <p:txEl>
                                              <p:pRg st="3" end="3"/>
                                            </p:txEl>
                                          </p:spTgt>
                                        </p:tgtEl>
                                        <p:attrNameLst>
                                          <p:attrName>style.visibility</p:attrName>
                                        </p:attrNameLst>
                                      </p:cBhvr>
                                      <p:to>
                                        <p:strVal val="visible"/>
                                      </p:to>
                                    </p:set>
                                    <p:anim calcmode="lin" valueType="num">
                                      <p:cBhvr>
                                        <p:cTn id="25" dur="500" fill="hold"/>
                                        <p:tgtEl>
                                          <p:spTgt spid="15363">
                                            <p:txEl>
                                              <p:pRg st="3" end="3"/>
                                            </p:txEl>
                                          </p:spTgt>
                                        </p:tgtEl>
                                        <p:attrNameLst>
                                          <p:attrName>ppt_w</p:attrName>
                                        </p:attrNameLst>
                                      </p:cBhvr>
                                      <p:tavLst>
                                        <p:tav tm="0">
                                          <p:val>
                                            <p:strVal val="2/3*#ppt_w"/>
                                          </p:val>
                                        </p:tav>
                                        <p:tav tm="100000">
                                          <p:val>
                                            <p:strVal val="#ppt_w"/>
                                          </p:val>
                                        </p:tav>
                                      </p:tavLst>
                                    </p:anim>
                                    <p:anim calcmode="lin" valueType="num">
                                      <p:cBhvr>
                                        <p:cTn id="26" dur="500" fill="hold"/>
                                        <p:tgtEl>
                                          <p:spTgt spid="15363">
                                            <p:txEl>
                                              <p:pRg st="3" end="3"/>
                                            </p:txEl>
                                          </p:spTgt>
                                        </p:tgtEl>
                                        <p:attrNameLst>
                                          <p:attrName>ppt_h</p:attrName>
                                        </p:attrNameLst>
                                      </p:cBhvr>
                                      <p:tavLst>
                                        <p:tav tm="0">
                                          <p:val>
                                            <p:strVal val="2/3*#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272" fill="hold" grpId="0" nodeType="clickEffect">
                                  <p:stCondLst>
                                    <p:cond delay="0"/>
                                  </p:stCondLst>
                                  <p:childTnLst>
                                    <p:set>
                                      <p:cBhvr>
                                        <p:cTn id="30" dur="1" fill="hold">
                                          <p:stCondLst>
                                            <p:cond delay="0"/>
                                          </p:stCondLst>
                                        </p:cTn>
                                        <p:tgtEl>
                                          <p:spTgt spid="15363">
                                            <p:txEl>
                                              <p:pRg st="4" end="4"/>
                                            </p:txEl>
                                          </p:spTgt>
                                        </p:tgtEl>
                                        <p:attrNameLst>
                                          <p:attrName>style.visibility</p:attrName>
                                        </p:attrNameLst>
                                      </p:cBhvr>
                                      <p:to>
                                        <p:strVal val="visible"/>
                                      </p:to>
                                    </p:set>
                                    <p:anim calcmode="lin" valueType="num">
                                      <p:cBhvr>
                                        <p:cTn id="31" dur="500" fill="hold"/>
                                        <p:tgtEl>
                                          <p:spTgt spid="15363">
                                            <p:txEl>
                                              <p:pRg st="4" end="4"/>
                                            </p:txEl>
                                          </p:spTgt>
                                        </p:tgtEl>
                                        <p:attrNameLst>
                                          <p:attrName>ppt_w</p:attrName>
                                        </p:attrNameLst>
                                      </p:cBhvr>
                                      <p:tavLst>
                                        <p:tav tm="0">
                                          <p:val>
                                            <p:strVal val="2/3*#ppt_w"/>
                                          </p:val>
                                        </p:tav>
                                        <p:tav tm="100000">
                                          <p:val>
                                            <p:strVal val="#ppt_w"/>
                                          </p:val>
                                        </p:tav>
                                      </p:tavLst>
                                    </p:anim>
                                    <p:anim calcmode="lin" valueType="num">
                                      <p:cBhvr>
                                        <p:cTn id="32" dur="500" fill="hold"/>
                                        <p:tgtEl>
                                          <p:spTgt spid="15363">
                                            <p:txEl>
                                              <p:pRg st="4" end="4"/>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A broad understanding of health.</a:t>
            </a:r>
            <a:r>
              <a:rPr lang="en-US" dirty="0" smtClean="0"/>
              <a:t/>
            </a:r>
            <a:br>
              <a:rPr lang="en-US" dirty="0" smtClean="0"/>
            </a:br>
            <a:endParaRPr lang="en-GB" dirty="0"/>
          </a:p>
        </p:txBody>
      </p:sp>
      <p:sp>
        <p:nvSpPr>
          <p:cNvPr id="3" name="Content Placeholder 2"/>
          <p:cNvSpPr>
            <a:spLocks noGrp="1"/>
          </p:cNvSpPr>
          <p:nvPr>
            <p:ph idx="1"/>
          </p:nvPr>
        </p:nvSpPr>
        <p:spPr>
          <a:xfrm>
            <a:off x="685800" y="1214422"/>
            <a:ext cx="7772400" cy="4881578"/>
          </a:xfrm>
        </p:spPr>
        <p:txBody>
          <a:bodyPr/>
          <a:lstStyle/>
          <a:p>
            <a:pPr eaLnBrk="1" hangingPunct="1"/>
            <a:r>
              <a:rPr lang="en-GB" dirty="0" smtClean="0"/>
              <a:t>Health, determinants of health, pathways, and health impacts.</a:t>
            </a:r>
            <a:endParaRPr lang="en-AU" dirty="0" smtClean="0"/>
          </a:p>
          <a:p>
            <a:pPr eaLnBrk="1" hangingPunct="1"/>
            <a:r>
              <a:rPr lang="en-AU" dirty="0" smtClean="0"/>
              <a:t>From a population health perspective, health is defined quite broadly. The World Health Organization (WHO) defined good health as not merely the absence of disease, but a state of complete physical, mental and social well-being (WHO 1981). </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57158" y="428604"/>
            <a:ext cx="8429684" cy="5667396"/>
          </a:xfrm>
        </p:spPr>
        <p:txBody>
          <a:bodyPr/>
          <a:lstStyle/>
          <a:p>
            <a:pPr eaLnBrk="1" hangingPunct="1"/>
            <a:r>
              <a:rPr lang="en-AU" dirty="0" smtClean="0"/>
              <a:t>While this definition is disputed, it provides a better definition for basing HIA than a disease-based definition. </a:t>
            </a:r>
          </a:p>
          <a:p>
            <a:pPr eaLnBrk="1" hangingPunct="1"/>
            <a:r>
              <a:rPr lang="en-AU" dirty="0" smtClean="0"/>
              <a:t>Certainly, there are also different cultural interpretations of health, although the same view is not necessarily held by all members of a particular ethnic group.</a:t>
            </a:r>
          </a:p>
          <a:p>
            <a:pPr eaLnBrk="1" hangingPunct="1"/>
            <a:r>
              <a:rPr lang="en-AU" dirty="0" smtClean="0"/>
              <a:t>HIA considers the many factors that combine together to affect the health of individuals and communities, both positively and negatively. </a:t>
            </a:r>
          </a:p>
          <a:p>
            <a:pPr eaLnBrk="1" hangingPunct="1"/>
            <a:endParaRPr lang="en-AU" dirty="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1538" y="785795"/>
            <a:ext cx="7286676" cy="4832092"/>
          </a:xfrm>
          <a:prstGeom prst="rect">
            <a:avLst/>
          </a:prstGeom>
        </p:spPr>
        <p:txBody>
          <a:bodyPr wrap="square">
            <a:spAutoFit/>
          </a:bodyPr>
          <a:lstStyle/>
          <a:p>
            <a:r>
              <a:rPr lang="en-AU" sz="2800" dirty="0" smtClean="0"/>
              <a:t>Whether people are healthy or not, is determined by our circumstances and the environment we live in. </a:t>
            </a:r>
          </a:p>
          <a:p>
            <a:r>
              <a:rPr lang="en-AU" sz="2800" dirty="0" smtClean="0"/>
              <a:t>To a large extent, multiple causal factors such as where we live, the state of our environment, genetics, our income and education level, and our relationships with friends and family all have considerable impacts on health, whereas the more commonly considered factors such as access and use of health care services often have less of an impact. </a:t>
            </a:r>
            <a:endParaRPr lang="en-GB" sz="2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357166"/>
            <a:ext cx="7929618" cy="6555641"/>
          </a:xfrm>
          <a:prstGeom prst="rect">
            <a:avLst/>
          </a:prstGeom>
        </p:spPr>
        <p:txBody>
          <a:bodyPr wrap="square">
            <a:spAutoFit/>
          </a:bodyPr>
          <a:lstStyle/>
          <a:p>
            <a:pPr eaLnBrk="1" hangingPunct="1"/>
            <a:r>
              <a:rPr lang="en-AU" sz="2800" dirty="0" smtClean="0"/>
              <a:t>The determinants of health are presented in a number of ways by different people and countries, but all present a similar concept. </a:t>
            </a:r>
          </a:p>
          <a:p>
            <a:pPr eaLnBrk="1" hangingPunct="1"/>
            <a:r>
              <a:rPr lang="en-AU" sz="2800" dirty="0" smtClean="0"/>
              <a:t>One common method for presenting the wider determinants of health is that by the Dahlgren and Whitehead (1991) which displays the many layers of determinants. </a:t>
            </a:r>
          </a:p>
          <a:p>
            <a:pPr eaLnBrk="1" hangingPunct="1"/>
            <a:endParaRPr lang="en-AU" sz="2800" dirty="0" smtClean="0"/>
          </a:p>
          <a:p>
            <a:pPr eaLnBrk="1" hangingPunct="1"/>
            <a:r>
              <a:rPr lang="en-AU" sz="2800" dirty="0" smtClean="0"/>
              <a:t>They include: </a:t>
            </a:r>
          </a:p>
          <a:p>
            <a:pPr eaLnBrk="1" hangingPunct="1"/>
            <a:r>
              <a:rPr lang="en-AU" sz="2800" dirty="0" smtClean="0"/>
              <a:t>Age, sex and hereditary factors (genetics). </a:t>
            </a:r>
          </a:p>
          <a:p>
            <a:pPr eaLnBrk="1" hangingPunct="1"/>
            <a:endParaRPr lang="en-AU" sz="2800" dirty="0" smtClean="0"/>
          </a:p>
          <a:p>
            <a:pPr eaLnBrk="1" hangingPunct="1"/>
            <a:r>
              <a:rPr lang="en-AU" sz="2800" dirty="0" smtClean="0"/>
              <a:t>Individual characteristics that are generally considered to be fixed, but that impact on final health potential.</a:t>
            </a:r>
          </a:p>
          <a:p>
            <a:pPr eaLnBrk="1" hangingPunct="1"/>
            <a:endParaRPr lang="en-AU" sz="2800"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8662" y="714357"/>
            <a:ext cx="5929338" cy="5693866"/>
          </a:xfrm>
          <a:prstGeom prst="rect">
            <a:avLst/>
          </a:prstGeom>
        </p:spPr>
        <p:txBody>
          <a:bodyPr wrap="square">
            <a:spAutoFit/>
          </a:bodyPr>
          <a:lstStyle/>
          <a:p>
            <a:pPr eaLnBrk="1" hangingPunct="1"/>
            <a:r>
              <a:rPr lang="en-AU" sz="3200" b="1" dirty="0" smtClean="0"/>
              <a:t>Individual lifestyle factors. </a:t>
            </a:r>
          </a:p>
          <a:p>
            <a:pPr eaLnBrk="1" hangingPunct="1"/>
            <a:endParaRPr lang="en-AU" dirty="0" smtClean="0"/>
          </a:p>
          <a:p>
            <a:pPr eaLnBrk="1" hangingPunct="1"/>
            <a:r>
              <a:rPr lang="en-AU" sz="2800" dirty="0" smtClean="0"/>
              <a:t>Personal behaviours and ways of life that individuals adopt that have health-damaging or health-promoting potential such as: diet; smoking; exercise; sexual practices; coping skills.</a:t>
            </a:r>
          </a:p>
          <a:p>
            <a:pPr eaLnBrk="1" hangingPunct="1"/>
            <a:r>
              <a:rPr lang="en-AU" sz="2800" dirty="0" smtClean="0"/>
              <a:t>Social and community influences. Interactions between the individual and their friends, family and immediate community around them such as: social support networks; peer pressure; social status; dependence on benefits.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7224" y="1166843"/>
            <a:ext cx="7500990" cy="4401205"/>
          </a:xfrm>
          <a:prstGeom prst="rect">
            <a:avLst/>
          </a:prstGeom>
        </p:spPr>
        <p:txBody>
          <a:bodyPr wrap="square">
            <a:spAutoFit/>
          </a:bodyPr>
          <a:lstStyle/>
          <a:p>
            <a:pPr eaLnBrk="1" hangingPunct="1"/>
            <a:r>
              <a:rPr lang="en-AU" sz="3200" b="1" dirty="0" smtClean="0"/>
              <a:t>Living and working conditions</a:t>
            </a:r>
            <a:r>
              <a:rPr lang="en-AU" dirty="0" smtClean="0"/>
              <a:t>. </a:t>
            </a:r>
          </a:p>
          <a:p>
            <a:pPr eaLnBrk="1" hangingPunct="1"/>
            <a:endParaRPr lang="en-AU" dirty="0" smtClean="0"/>
          </a:p>
          <a:p>
            <a:pPr eaLnBrk="1" hangingPunct="1"/>
            <a:r>
              <a:rPr lang="en-AU" sz="2800" dirty="0" smtClean="0"/>
              <a:t>Factors in peoples immediate surroundings encountered as part of their daily lives such as: safe water and food; clean air; healthy workplaces, type of employment available and size of local businesses; safe communities and roads; quality and quantity of housing stock; access to essential facilities and services such as health care and schools.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7158" y="0"/>
            <a:ext cx="8143932" cy="4093428"/>
          </a:xfrm>
          <a:prstGeom prst="rect">
            <a:avLst/>
          </a:prstGeom>
        </p:spPr>
        <p:txBody>
          <a:bodyPr wrap="square">
            <a:spAutoFit/>
          </a:bodyPr>
          <a:lstStyle/>
          <a:p>
            <a:pPr eaLnBrk="1" hangingPunct="1"/>
            <a:r>
              <a:rPr lang="en-AU" sz="2800" b="1" dirty="0" smtClean="0"/>
              <a:t>General socioeconomic, cultural and environmental conditions. </a:t>
            </a:r>
          </a:p>
          <a:p>
            <a:pPr eaLnBrk="1" hangingPunct="1"/>
            <a:r>
              <a:rPr lang="en-AU" sz="2800" dirty="0" smtClean="0"/>
              <a:t>The conditions prevalent in society as a whole (gross domestic product, mean income levels, environmental conditions, employment rates, deprivation and inequalities, life-supporting eco-systems, standard of living; place of women in society; attitudes to ethnic minorities)</a:t>
            </a:r>
          </a:p>
          <a:p>
            <a:pPr eaLnBrk="1" hangingPunct="1"/>
            <a:endParaRPr lang="en-AU" sz="2800" dirty="0" smtClean="0"/>
          </a:p>
        </p:txBody>
      </p:sp>
      <p:sp>
        <p:nvSpPr>
          <p:cNvPr id="3" name="Rectangle 2"/>
          <p:cNvSpPr/>
          <p:nvPr/>
        </p:nvSpPr>
        <p:spPr>
          <a:xfrm>
            <a:off x="428596" y="3643314"/>
            <a:ext cx="8429684" cy="2246769"/>
          </a:xfrm>
          <a:prstGeom prst="rect">
            <a:avLst/>
          </a:prstGeom>
        </p:spPr>
        <p:txBody>
          <a:bodyPr wrap="square">
            <a:spAutoFit/>
          </a:bodyPr>
          <a:lstStyle/>
          <a:p>
            <a:pPr eaLnBrk="1" hangingPunct="1"/>
            <a:r>
              <a:rPr lang="en-AU" sz="2800" dirty="0" smtClean="0"/>
              <a:t>The important point stressed by the model is that these determinants interact, and they are inter-related. A change in one layer may lead to a change in another layer; and a health problem/benefit focussed on one layer may be a symptom of a larger issue in some other layer.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7224" y="928670"/>
            <a:ext cx="7715304" cy="4832092"/>
          </a:xfrm>
          <a:prstGeom prst="rect">
            <a:avLst/>
          </a:prstGeom>
        </p:spPr>
        <p:txBody>
          <a:bodyPr wrap="square">
            <a:spAutoFit/>
          </a:bodyPr>
          <a:lstStyle/>
          <a:p>
            <a:r>
              <a:rPr lang="en-AU" sz="2800" dirty="0" smtClean="0"/>
              <a:t>The pathways through which a proposal may impact on health are those that are presented in the determinants of health model . </a:t>
            </a:r>
          </a:p>
          <a:p>
            <a:r>
              <a:rPr lang="en-AU" sz="2800" dirty="0" smtClean="0"/>
              <a:t>The underlying causes (for example general socio economic conditions affect the other determinant of health layers (living and working conditions, social and community influences and individual lifestyle factors), which in turn affect health status. </a:t>
            </a:r>
          </a:p>
          <a:p>
            <a:r>
              <a:rPr lang="en-AU" sz="2800" dirty="0" smtClean="0"/>
              <a:t>This simple model shows how a non-health sector proposal could ultimately impact on the health of the community.</a:t>
            </a:r>
            <a:endParaRPr lang="en-GB" sz="2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034" y="0"/>
            <a:ext cx="8215370" cy="6555641"/>
          </a:xfrm>
          <a:prstGeom prst="rect">
            <a:avLst/>
          </a:prstGeom>
        </p:spPr>
        <p:txBody>
          <a:bodyPr wrap="square">
            <a:spAutoFit/>
          </a:bodyPr>
          <a:lstStyle/>
          <a:p>
            <a:pPr eaLnBrk="1" hangingPunct="1"/>
            <a:r>
              <a:rPr lang="en-GB" sz="2800" dirty="0" smtClean="0"/>
              <a:t>In effect, HIA is concerned with all of the steps in the causal path from proposal to impact, including the ‘causes of the causes’ of health.</a:t>
            </a:r>
          </a:p>
          <a:p>
            <a:pPr eaLnBrk="1" hangingPunct="1"/>
            <a:endParaRPr lang="en-AU" sz="2800" dirty="0" smtClean="0"/>
          </a:p>
          <a:p>
            <a:pPr eaLnBrk="1" hangingPunct="1"/>
            <a:r>
              <a:rPr lang="en-AU" sz="2800" dirty="0" smtClean="0"/>
              <a:t>The determinants of health can either directly, or indirectly impact on our health. Determinants that have indirect impacts affect intermediate factors that will ultimately impact on people’s health in the long term (long causal link to impact), whereas determinants that have direct impacts do not have an intermediary step (short causal link to impact). Determinants that have direct impacts are such things as smoking, diet and physical activity, etc. Determinants that have indirect health impacts are such things as social support, the environment, taxation policies on smoking, etc.</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57224" y="797511"/>
            <a:ext cx="7572428" cy="4401205"/>
          </a:xfrm>
          <a:prstGeom prst="rect">
            <a:avLst/>
          </a:prstGeom>
        </p:spPr>
        <p:txBody>
          <a:bodyPr wrap="square">
            <a:spAutoFit/>
          </a:bodyPr>
          <a:lstStyle/>
          <a:p>
            <a:pPr eaLnBrk="1" hangingPunct="1"/>
            <a:r>
              <a:rPr lang="en-AU" sz="2800" dirty="0" smtClean="0"/>
              <a:t>A final important point about determinants is that they can also be cumulative and multiplicative – so that when more than one determinant is experienced, the health impact is far more significant than what may be expected from simply ‘adding one determinant to another’. For example, asbestos exposure has a far greater health impact on a smoking population than a non-smoking population.</a:t>
            </a:r>
            <a:endParaRPr lang="en-GB" sz="2800" dirty="0" smtClean="0"/>
          </a:p>
          <a:p>
            <a:endParaRPr lang="en-GB" sz="28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762000" y="609600"/>
            <a:ext cx="7772400" cy="1447800"/>
          </a:xfrm>
        </p:spPr>
        <p:txBody>
          <a:bodyPr/>
          <a:lstStyle/>
          <a:p>
            <a:r>
              <a:rPr lang="en-GB" b="0"/>
              <a:t/>
            </a:r>
            <a:br>
              <a:rPr lang="en-GB" b="0"/>
            </a:br>
            <a:r>
              <a:rPr lang="en-GB" sz="3200" b="0"/>
              <a:t>Health Impact Assessment</a:t>
            </a:r>
            <a:r>
              <a:rPr lang="en-GB" sz="2400" b="0"/>
              <a:t/>
            </a:r>
            <a:br>
              <a:rPr lang="en-GB" sz="2400" b="0"/>
            </a:br>
            <a:r>
              <a:rPr lang="en-GB" sz="2400" b="0"/>
              <a:t/>
            </a:r>
            <a:br>
              <a:rPr lang="en-GB" sz="2400" b="0"/>
            </a:br>
            <a:r>
              <a:rPr lang="en-GB" sz="3200">
                <a:solidFill>
                  <a:srgbClr val="D80057"/>
                </a:solidFill>
              </a:rPr>
              <a:t>Key principles</a:t>
            </a:r>
            <a:r>
              <a:rPr lang="en-GB">
                <a:solidFill>
                  <a:schemeClr val="tx1"/>
                </a:solidFill>
              </a:rPr>
              <a:t/>
            </a:r>
            <a:br>
              <a:rPr lang="en-GB">
                <a:solidFill>
                  <a:schemeClr val="tx1"/>
                </a:solidFill>
              </a:rPr>
            </a:br>
            <a:endParaRPr lang="en-GB">
              <a:solidFill>
                <a:schemeClr val="tx1"/>
              </a:solidFill>
            </a:endParaRPr>
          </a:p>
        </p:txBody>
      </p:sp>
      <p:sp>
        <p:nvSpPr>
          <p:cNvPr id="6147" name="Text Box 3"/>
          <p:cNvSpPr txBox="1">
            <a:spLocks noChangeArrowheads="1"/>
          </p:cNvSpPr>
          <p:nvPr/>
        </p:nvSpPr>
        <p:spPr bwMode="auto">
          <a:xfrm>
            <a:off x="228600" y="2590800"/>
            <a:ext cx="8686800" cy="2720975"/>
          </a:xfrm>
          <a:prstGeom prst="rect">
            <a:avLst/>
          </a:prstGeom>
          <a:noFill/>
          <a:ln w="9525">
            <a:noFill/>
            <a:miter lim="800000"/>
            <a:headEnd/>
            <a:tailEnd/>
          </a:ln>
          <a:effectLst/>
        </p:spPr>
        <p:txBody>
          <a:bodyPr>
            <a:spAutoFit/>
          </a:bodyPr>
          <a:lstStyle/>
          <a:p>
            <a:pPr marL="487363" indent="-487363">
              <a:lnSpc>
                <a:spcPct val="80000"/>
              </a:lnSpc>
              <a:buFont typeface="Symbol" pitchFamily="18" charset="2"/>
              <a:buChar char="·"/>
            </a:pPr>
            <a:r>
              <a:rPr lang="en-GB" b="1">
                <a:latin typeface="Arial" charset="0"/>
              </a:rPr>
              <a:t>a social model of health and well-being</a:t>
            </a:r>
          </a:p>
          <a:p>
            <a:pPr marL="487363" indent="-487363">
              <a:lnSpc>
                <a:spcPct val="80000"/>
              </a:lnSpc>
            </a:pPr>
            <a:endParaRPr lang="en-GB" b="1">
              <a:latin typeface="Arial" charset="0"/>
            </a:endParaRPr>
          </a:p>
          <a:p>
            <a:pPr marL="487363" indent="-487363">
              <a:lnSpc>
                <a:spcPct val="80000"/>
              </a:lnSpc>
              <a:buFont typeface="Symbol" pitchFamily="18" charset="2"/>
              <a:buChar char="·"/>
            </a:pPr>
            <a:r>
              <a:rPr lang="en-GB" b="1">
                <a:latin typeface="Arial" charset="0"/>
              </a:rPr>
              <a:t>an explicit focus on equity and social justice</a:t>
            </a:r>
          </a:p>
          <a:p>
            <a:pPr marL="487363" indent="-487363">
              <a:lnSpc>
                <a:spcPct val="80000"/>
              </a:lnSpc>
            </a:pPr>
            <a:endParaRPr lang="en-GB" b="1">
              <a:latin typeface="Arial" charset="0"/>
            </a:endParaRPr>
          </a:p>
          <a:p>
            <a:pPr marL="487363" indent="-487363">
              <a:lnSpc>
                <a:spcPct val="80000"/>
              </a:lnSpc>
              <a:buFont typeface="Symbol" pitchFamily="18" charset="2"/>
              <a:buChar char="·"/>
            </a:pPr>
            <a:r>
              <a:rPr lang="en-GB" b="1">
                <a:latin typeface="Arial" charset="0"/>
              </a:rPr>
              <a:t>a multi-disciplinary, participatory approach</a:t>
            </a:r>
          </a:p>
          <a:p>
            <a:pPr marL="487363" indent="-487363">
              <a:lnSpc>
                <a:spcPct val="80000"/>
              </a:lnSpc>
            </a:pPr>
            <a:endParaRPr lang="en-GB" b="1">
              <a:latin typeface="Arial" charset="0"/>
            </a:endParaRPr>
          </a:p>
          <a:p>
            <a:pPr marL="487363" indent="-487363">
              <a:lnSpc>
                <a:spcPct val="80000"/>
              </a:lnSpc>
              <a:buFont typeface="Symbol" pitchFamily="18" charset="2"/>
              <a:buChar char="·"/>
            </a:pPr>
            <a:r>
              <a:rPr lang="en-GB" b="1">
                <a:latin typeface="Arial" charset="0"/>
              </a:rPr>
              <a:t>the use of qualitative as well as quantitative evidence</a:t>
            </a:r>
          </a:p>
          <a:p>
            <a:pPr marL="487363" indent="-487363">
              <a:lnSpc>
                <a:spcPct val="80000"/>
              </a:lnSpc>
            </a:pPr>
            <a:endParaRPr lang="en-GB" b="1">
              <a:latin typeface="Arial" charset="0"/>
            </a:endParaRPr>
          </a:p>
          <a:p>
            <a:pPr marL="487363" indent="-487363">
              <a:lnSpc>
                <a:spcPct val="80000"/>
              </a:lnSpc>
              <a:buFont typeface="Symbol" pitchFamily="18" charset="2"/>
              <a:buChar char="·"/>
            </a:pPr>
            <a:r>
              <a:rPr lang="en-GB" b="1">
                <a:latin typeface="Arial" charset="0"/>
              </a:rPr>
              <a:t>explicit values and openness to public scrutiny</a:t>
            </a:r>
            <a:endParaRPr lang="en-GB" sz="32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ctrTitle"/>
          </p:nvPr>
        </p:nvSpPr>
        <p:spPr>
          <a:xfrm>
            <a:off x="838200" y="762000"/>
            <a:ext cx="7772400" cy="1600200"/>
          </a:xfrm>
        </p:spPr>
        <p:txBody>
          <a:bodyPr/>
          <a:lstStyle/>
          <a:p>
            <a:r>
              <a:rPr lang="en-GB" sz="3200" b="0"/>
              <a:t>Health</a:t>
            </a:r>
            <a:br>
              <a:rPr lang="en-GB" sz="3200" b="0"/>
            </a:br>
            <a:r>
              <a:rPr lang="en-GB" sz="3200" b="0"/>
              <a:t/>
            </a:r>
            <a:br>
              <a:rPr lang="en-GB" sz="3200" b="0"/>
            </a:br>
            <a:r>
              <a:rPr lang="en-GB" sz="3200">
                <a:solidFill>
                  <a:srgbClr val="D80057"/>
                </a:solidFill>
              </a:rPr>
              <a:t>Definition</a:t>
            </a:r>
            <a:endParaRPr lang="en-GB" sz="3200" b="0"/>
          </a:p>
        </p:txBody>
      </p:sp>
      <p:sp>
        <p:nvSpPr>
          <p:cNvPr id="107523" name="Rectangle 3"/>
          <p:cNvSpPr>
            <a:spLocks noGrp="1" noChangeArrowheads="1"/>
          </p:cNvSpPr>
          <p:nvPr>
            <p:ph type="subTitle" idx="1"/>
          </p:nvPr>
        </p:nvSpPr>
        <p:spPr>
          <a:xfrm>
            <a:off x="1371600" y="2819400"/>
            <a:ext cx="6400800" cy="2819400"/>
          </a:xfrm>
        </p:spPr>
        <p:txBody>
          <a:bodyPr/>
          <a:lstStyle/>
          <a:p>
            <a:r>
              <a:rPr lang="en-GB" sz="2400" b="1">
                <a:solidFill>
                  <a:schemeClr val="tx1"/>
                </a:solidFill>
                <a:latin typeface="Arial" charset="0"/>
              </a:rPr>
              <a:t>Health is a state of complete physical, mental and social well-being and not merely the absence of disease</a:t>
            </a:r>
          </a:p>
          <a:p>
            <a:endParaRPr lang="en-GB" sz="2400" b="1">
              <a:solidFill>
                <a:schemeClr val="tx1"/>
              </a:solidFill>
              <a:latin typeface="Arial" charset="0"/>
            </a:endParaRPr>
          </a:p>
          <a:p>
            <a:r>
              <a:rPr lang="en-GB" sz="2400">
                <a:solidFill>
                  <a:schemeClr val="tx1"/>
                </a:solidFill>
                <a:latin typeface="Arial" charset="0"/>
              </a:rPr>
              <a:t>(WHO, 1947)</a:t>
            </a:r>
            <a:endParaRPr lang="en-GB">
              <a:latin typeface="Arial"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42" name="Object 2"/>
          <p:cNvGraphicFramePr>
            <a:graphicFrameLocks noChangeAspect="1"/>
          </p:cNvGraphicFramePr>
          <p:nvPr/>
        </p:nvGraphicFramePr>
        <p:xfrm>
          <a:off x="-990600" y="0"/>
          <a:ext cx="11353800" cy="6858000"/>
        </p:xfrm>
        <a:graphic>
          <a:graphicData uri="http://schemas.openxmlformats.org/presentationml/2006/ole">
            <p:oleObj spid="_x0000_s10242" name="Document" r:id="rId3" imgW="5906160" imgH="3826080" progId="Word.Document.8">
              <p:embed/>
            </p:oleObj>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ctrTitle"/>
          </p:nvPr>
        </p:nvSpPr>
        <p:spPr>
          <a:xfrm>
            <a:off x="838200" y="762000"/>
            <a:ext cx="7772400" cy="1676400"/>
          </a:xfrm>
        </p:spPr>
        <p:txBody>
          <a:bodyPr/>
          <a:lstStyle/>
          <a:p>
            <a:r>
              <a:rPr lang="en-GB" sz="3200" b="0"/>
              <a:t>Equity in health</a:t>
            </a:r>
            <a:br>
              <a:rPr lang="en-GB" sz="3200" b="0"/>
            </a:br>
            <a:r>
              <a:rPr lang="en-GB" sz="3200" b="0"/>
              <a:t/>
            </a:r>
            <a:br>
              <a:rPr lang="en-GB" sz="3200" b="0"/>
            </a:br>
            <a:r>
              <a:rPr lang="en-GB" sz="3200">
                <a:solidFill>
                  <a:srgbClr val="D80057"/>
                </a:solidFill>
              </a:rPr>
              <a:t>Definition</a:t>
            </a:r>
            <a:endParaRPr lang="en-GB"/>
          </a:p>
        </p:txBody>
      </p:sp>
      <p:sp>
        <p:nvSpPr>
          <p:cNvPr id="108547" name="Rectangle 3"/>
          <p:cNvSpPr>
            <a:spLocks noGrp="1" noChangeArrowheads="1"/>
          </p:cNvSpPr>
          <p:nvPr>
            <p:ph type="subTitle" idx="1"/>
          </p:nvPr>
        </p:nvSpPr>
        <p:spPr>
          <a:xfrm>
            <a:off x="1371600" y="2743200"/>
            <a:ext cx="6400800" cy="2895600"/>
          </a:xfrm>
        </p:spPr>
        <p:txBody>
          <a:bodyPr/>
          <a:lstStyle/>
          <a:p>
            <a:endParaRPr lang="en-GB" sz="2400" b="1">
              <a:solidFill>
                <a:schemeClr val="tx1"/>
              </a:solidFill>
              <a:latin typeface="Arial" charset="0"/>
            </a:endParaRPr>
          </a:p>
          <a:p>
            <a:r>
              <a:rPr lang="en-GB" sz="2400" b="1">
                <a:solidFill>
                  <a:schemeClr val="tx1"/>
                </a:solidFill>
                <a:latin typeface="Arial" charset="0"/>
              </a:rPr>
              <a:t>Equity is concerned with creating equal opportunities for health and with bringing health differentials down to the lowest possible level</a:t>
            </a:r>
          </a:p>
          <a:p>
            <a:endParaRPr lang="en-GB" sz="2400" b="1">
              <a:solidFill>
                <a:schemeClr val="tx1"/>
              </a:solidFill>
              <a:latin typeface="Arial" charset="0"/>
            </a:endParaRPr>
          </a:p>
          <a:p>
            <a:r>
              <a:rPr lang="en-GB" sz="2400">
                <a:solidFill>
                  <a:schemeClr val="tx1"/>
                </a:solidFill>
                <a:latin typeface="Arial" charset="0"/>
              </a:rPr>
              <a:t>(Whitehead, 1990)</a:t>
            </a:r>
            <a:endParaRPr lang="en-GB" sz="2400" b="1">
              <a:solidFill>
                <a:schemeClr val="tx1"/>
              </a:solidFill>
              <a:latin typeface="Arial"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3600" name="Object 1024"/>
          <p:cNvGraphicFramePr>
            <a:graphicFrameLocks noChangeAspect="1"/>
          </p:cNvGraphicFramePr>
          <p:nvPr/>
        </p:nvGraphicFramePr>
        <p:xfrm>
          <a:off x="381000" y="609600"/>
          <a:ext cx="8382000" cy="5791200"/>
        </p:xfrm>
        <a:graphic>
          <a:graphicData uri="http://schemas.openxmlformats.org/presentationml/2006/ole">
            <p:oleObj spid="_x0000_s153600" name="Worksheet" r:id="rId3" imgW="5887080" imgH="3232800" progId="Excel.Sheet.8">
              <p:embed/>
            </p:oleObj>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p:txBody>
          <a:bodyPr/>
          <a:lstStyle/>
          <a:p>
            <a:r>
              <a:rPr lang="en-US" sz="2800" b="0"/>
              <a:t>Community involvement and participation</a:t>
            </a:r>
            <a:br>
              <a:rPr lang="en-US" sz="2800" b="0"/>
            </a:br>
            <a:r>
              <a:rPr lang="en-US" sz="2800" b="0"/>
              <a:t/>
            </a:r>
            <a:br>
              <a:rPr lang="en-US" sz="2800" b="0"/>
            </a:br>
            <a:r>
              <a:rPr lang="en-US" sz="2800">
                <a:solidFill>
                  <a:srgbClr val="D80057"/>
                </a:solidFill>
              </a:rPr>
              <a:t>Advantages</a:t>
            </a:r>
            <a:endParaRPr lang="en-GB" sz="2800">
              <a:solidFill>
                <a:srgbClr val="D80057"/>
              </a:solidFill>
            </a:endParaRPr>
          </a:p>
        </p:txBody>
      </p:sp>
      <p:sp>
        <p:nvSpPr>
          <p:cNvPr id="143363" name="Rectangle 3"/>
          <p:cNvSpPr>
            <a:spLocks noGrp="1" noChangeArrowheads="1"/>
          </p:cNvSpPr>
          <p:nvPr>
            <p:ph type="body" idx="1"/>
          </p:nvPr>
        </p:nvSpPr>
        <p:spPr/>
        <p:txBody>
          <a:bodyPr/>
          <a:lstStyle/>
          <a:p>
            <a:pPr>
              <a:lnSpc>
                <a:spcPct val="90000"/>
              </a:lnSpc>
              <a:buFontTx/>
              <a:buNone/>
            </a:pPr>
            <a:r>
              <a:rPr lang="en-US" sz="2000" b="1" i="1">
                <a:solidFill>
                  <a:schemeClr val="tx1"/>
                </a:solidFill>
                <a:latin typeface="Arial" charset="0"/>
              </a:rPr>
              <a:t>For the HIA process</a:t>
            </a:r>
          </a:p>
          <a:p>
            <a:pPr>
              <a:lnSpc>
                <a:spcPct val="90000"/>
              </a:lnSpc>
              <a:buFontTx/>
              <a:buNone/>
            </a:pPr>
            <a:endParaRPr lang="en-US" sz="2000" b="1" i="1">
              <a:solidFill>
                <a:schemeClr val="tx1"/>
              </a:solidFill>
              <a:latin typeface="Arial" charset="0"/>
            </a:endParaRPr>
          </a:p>
          <a:p>
            <a:pPr>
              <a:lnSpc>
                <a:spcPct val="90000"/>
              </a:lnSpc>
            </a:pPr>
            <a:r>
              <a:rPr lang="en-US" sz="2000" b="1">
                <a:solidFill>
                  <a:schemeClr val="tx1"/>
                </a:solidFill>
                <a:latin typeface="Arial" charset="0"/>
              </a:rPr>
              <a:t>Gaining a broader perspective and insight</a:t>
            </a:r>
          </a:p>
          <a:p>
            <a:pPr>
              <a:lnSpc>
                <a:spcPct val="90000"/>
              </a:lnSpc>
            </a:pPr>
            <a:r>
              <a:rPr lang="en-US" sz="2000" b="1">
                <a:solidFill>
                  <a:schemeClr val="tx1"/>
                </a:solidFill>
                <a:latin typeface="Arial" charset="0"/>
              </a:rPr>
              <a:t>Obtaining something closer to a complete picture</a:t>
            </a:r>
          </a:p>
          <a:p>
            <a:pPr>
              <a:lnSpc>
                <a:spcPct val="90000"/>
              </a:lnSpc>
            </a:pPr>
            <a:r>
              <a:rPr lang="en-US" sz="2000" b="1">
                <a:solidFill>
                  <a:schemeClr val="tx1"/>
                </a:solidFill>
                <a:latin typeface="Arial" charset="0"/>
              </a:rPr>
              <a:t>Finding tailored solutions</a:t>
            </a:r>
          </a:p>
          <a:p>
            <a:pPr>
              <a:lnSpc>
                <a:spcPct val="90000"/>
              </a:lnSpc>
              <a:buFontTx/>
              <a:buNone/>
            </a:pPr>
            <a:endParaRPr lang="en-US" sz="2000" b="1">
              <a:solidFill>
                <a:schemeClr val="tx1"/>
              </a:solidFill>
              <a:latin typeface="Arial" charset="0"/>
            </a:endParaRPr>
          </a:p>
          <a:p>
            <a:pPr>
              <a:lnSpc>
                <a:spcPct val="90000"/>
              </a:lnSpc>
              <a:buFontTx/>
              <a:buNone/>
            </a:pPr>
            <a:r>
              <a:rPr lang="en-US" sz="2000" b="1" i="1">
                <a:solidFill>
                  <a:schemeClr val="tx1"/>
                </a:solidFill>
                <a:latin typeface="Arial" charset="0"/>
              </a:rPr>
              <a:t>For the community</a:t>
            </a:r>
          </a:p>
          <a:p>
            <a:pPr>
              <a:lnSpc>
                <a:spcPct val="90000"/>
              </a:lnSpc>
              <a:buFontTx/>
              <a:buNone/>
            </a:pPr>
            <a:endParaRPr lang="en-US" sz="2000" b="1" i="1">
              <a:solidFill>
                <a:schemeClr val="tx1"/>
              </a:solidFill>
              <a:latin typeface="Arial" charset="0"/>
            </a:endParaRPr>
          </a:p>
          <a:p>
            <a:pPr>
              <a:lnSpc>
                <a:spcPct val="90000"/>
              </a:lnSpc>
            </a:pPr>
            <a:r>
              <a:rPr lang="en-US" sz="2000" b="1">
                <a:solidFill>
                  <a:schemeClr val="tx1"/>
                </a:solidFill>
                <a:latin typeface="Arial" charset="0"/>
              </a:rPr>
              <a:t>Having a voice</a:t>
            </a:r>
          </a:p>
          <a:p>
            <a:pPr>
              <a:lnSpc>
                <a:spcPct val="90000"/>
              </a:lnSpc>
            </a:pPr>
            <a:r>
              <a:rPr lang="en-US" sz="2000" b="1">
                <a:solidFill>
                  <a:schemeClr val="tx1"/>
                </a:solidFill>
                <a:latin typeface="Arial" charset="0"/>
              </a:rPr>
              <a:t>Expressing choice and influencing policy development</a:t>
            </a:r>
          </a:p>
          <a:p>
            <a:pPr>
              <a:lnSpc>
                <a:spcPct val="90000"/>
              </a:lnSpc>
            </a:pPr>
            <a:r>
              <a:rPr lang="en-US" sz="2000" b="1">
                <a:solidFill>
                  <a:schemeClr val="tx1"/>
                </a:solidFill>
                <a:latin typeface="Arial" charset="0"/>
              </a:rPr>
              <a:t>Opportunities for involvement with neighbours</a:t>
            </a:r>
          </a:p>
          <a:p>
            <a:pPr>
              <a:lnSpc>
                <a:spcPct val="90000"/>
              </a:lnSpc>
            </a:pPr>
            <a:r>
              <a:rPr lang="en-US" sz="2000" b="1">
                <a:solidFill>
                  <a:schemeClr val="tx1"/>
                </a:solidFill>
                <a:latin typeface="Arial" charset="0"/>
              </a:rPr>
              <a:t>Opportunities for developing skills</a:t>
            </a:r>
            <a:endParaRPr lang="en-GB" sz="2000" b="1">
              <a:solidFill>
                <a:schemeClr val="tx1"/>
              </a:solidFill>
              <a:latin typeface="Arial" charset="0"/>
            </a:endParaRPr>
          </a:p>
          <a:p>
            <a:pPr>
              <a:lnSpc>
                <a:spcPct val="90000"/>
              </a:lnSpc>
            </a:pPr>
            <a:endParaRPr lang="en-GB" sz="28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p:txBody>
          <a:bodyPr/>
          <a:lstStyle/>
          <a:p>
            <a:r>
              <a:rPr lang="en-US" sz="2800" b="0"/>
              <a:t>Community involvement and participation</a:t>
            </a:r>
            <a:br>
              <a:rPr lang="en-US" sz="2800" b="0"/>
            </a:br>
            <a:r>
              <a:rPr lang="en-US" sz="2800" b="0"/>
              <a:t/>
            </a:r>
            <a:br>
              <a:rPr lang="en-US" sz="2800" b="0"/>
            </a:br>
            <a:r>
              <a:rPr lang="en-US" sz="2800">
                <a:solidFill>
                  <a:srgbClr val="D80057"/>
                </a:solidFill>
              </a:rPr>
              <a:t>Challenges</a:t>
            </a:r>
            <a:endParaRPr lang="en-GB" sz="2800">
              <a:solidFill>
                <a:srgbClr val="D80057"/>
              </a:solidFill>
            </a:endParaRPr>
          </a:p>
        </p:txBody>
      </p:sp>
      <p:sp>
        <p:nvSpPr>
          <p:cNvPr id="144387" name="Rectangle 3"/>
          <p:cNvSpPr>
            <a:spLocks noGrp="1" noChangeArrowheads="1"/>
          </p:cNvSpPr>
          <p:nvPr>
            <p:ph type="body" idx="1"/>
          </p:nvPr>
        </p:nvSpPr>
        <p:spPr/>
        <p:txBody>
          <a:bodyPr/>
          <a:lstStyle/>
          <a:p>
            <a:r>
              <a:rPr lang="en-US" sz="2000" b="1">
                <a:solidFill>
                  <a:schemeClr val="tx1"/>
                </a:solidFill>
                <a:latin typeface="Arial" charset="0"/>
              </a:rPr>
              <a:t>Identifying and accessing all sections of the community</a:t>
            </a:r>
          </a:p>
          <a:p>
            <a:endParaRPr lang="en-US" sz="2000" b="1">
              <a:solidFill>
                <a:schemeClr val="tx1"/>
              </a:solidFill>
              <a:latin typeface="Arial" charset="0"/>
            </a:endParaRPr>
          </a:p>
          <a:p>
            <a:r>
              <a:rPr lang="en-US" sz="2000" b="1">
                <a:solidFill>
                  <a:schemeClr val="tx1"/>
                </a:solidFill>
                <a:latin typeface="Arial" charset="0"/>
              </a:rPr>
              <a:t>Getting a balanced view</a:t>
            </a:r>
          </a:p>
          <a:p>
            <a:endParaRPr lang="en-US" sz="2000" b="1">
              <a:solidFill>
                <a:schemeClr val="tx1"/>
              </a:solidFill>
              <a:latin typeface="Arial" charset="0"/>
            </a:endParaRPr>
          </a:p>
          <a:p>
            <a:r>
              <a:rPr lang="en-US" sz="2000" b="1">
                <a:solidFill>
                  <a:schemeClr val="tx1"/>
                </a:solidFill>
                <a:latin typeface="Arial" charset="0"/>
              </a:rPr>
              <a:t>Finding ways of effective two-way communication</a:t>
            </a:r>
          </a:p>
          <a:p>
            <a:endParaRPr lang="en-US" sz="2000" b="1">
              <a:solidFill>
                <a:schemeClr val="tx1"/>
              </a:solidFill>
              <a:latin typeface="Arial" charset="0"/>
            </a:endParaRPr>
          </a:p>
          <a:p>
            <a:r>
              <a:rPr lang="en-US" sz="2000" b="1">
                <a:solidFill>
                  <a:schemeClr val="tx1"/>
                </a:solidFill>
                <a:latin typeface="Arial" charset="0"/>
              </a:rPr>
              <a:t>Time and other resources</a:t>
            </a:r>
          </a:p>
          <a:p>
            <a:endParaRPr lang="en-US" sz="2000" b="1">
              <a:solidFill>
                <a:schemeClr val="tx1"/>
              </a:solidFill>
              <a:latin typeface="Arial" charset="0"/>
            </a:endParaRPr>
          </a:p>
          <a:p>
            <a:r>
              <a:rPr lang="en-US" sz="2000" b="1">
                <a:solidFill>
                  <a:schemeClr val="tx1"/>
                </a:solidFill>
                <a:latin typeface="Arial" charset="0"/>
              </a:rPr>
              <a:t>Dealing with conflicts of interests</a:t>
            </a:r>
          </a:p>
          <a:p>
            <a:endParaRPr lang="en-US" sz="2000" b="1">
              <a:solidFill>
                <a:schemeClr val="tx1"/>
              </a:solidFill>
              <a:latin typeface="Arial" charset="0"/>
            </a:endParaRPr>
          </a:p>
          <a:p>
            <a:r>
              <a:rPr lang="en-US" sz="2000" b="1">
                <a:solidFill>
                  <a:schemeClr val="tx1"/>
                </a:solidFill>
                <a:latin typeface="Arial" charset="0"/>
              </a:rPr>
              <a:t>Raising expectations</a:t>
            </a:r>
          </a:p>
          <a:p>
            <a:endParaRPr lang="en-GB" sz="2000" b="1">
              <a:solidFill>
                <a:schemeClr val="tx1"/>
              </a:solidFill>
              <a:latin typeface="Arial" charset="0"/>
            </a:endParaRPr>
          </a:p>
          <a:p>
            <a:endParaRPr lang="en-GB" sz="28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r>
              <a:rPr lang="en-GB"/>
              <a:t> </a:t>
            </a:r>
            <a:r>
              <a:rPr lang="en-GB" sz="3200"/>
              <a:t>“Evidence” (or data) can be .....</a:t>
            </a:r>
          </a:p>
        </p:txBody>
      </p:sp>
      <p:sp>
        <p:nvSpPr>
          <p:cNvPr id="141315" name="Rectangle 3"/>
          <p:cNvSpPr>
            <a:spLocks noGrp="1" noChangeArrowheads="1"/>
          </p:cNvSpPr>
          <p:nvPr>
            <p:ph type="body" idx="1"/>
          </p:nvPr>
        </p:nvSpPr>
        <p:spPr>
          <a:xfrm>
            <a:off x="685800" y="2514600"/>
            <a:ext cx="7772400" cy="2819400"/>
          </a:xfrm>
        </p:spPr>
        <p:txBody>
          <a:bodyPr/>
          <a:lstStyle/>
          <a:p>
            <a:pPr lvl="2">
              <a:lnSpc>
                <a:spcPct val="90000"/>
              </a:lnSpc>
              <a:buFont typeface="Symbol" pitchFamily="18" charset="2"/>
              <a:buChar char="·"/>
            </a:pPr>
            <a:r>
              <a:rPr lang="en-GB" b="1" i="1">
                <a:latin typeface="Arial" charset="0"/>
              </a:rPr>
              <a:t>Quantitative</a:t>
            </a:r>
            <a:endParaRPr lang="en-GB" b="1">
              <a:latin typeface="Arial" charset="0"/>
            </a:endParaRPr>
          </a:p>
          <a:p>
            <a:pPr lvl="2">
              <a:lnSpc>
                <a:spcPct val="90000"/>
              </a:lnSpc>
              <a:buFont typeface="Symbol" pitchFamily="18" charset="2"/>
              <a:buNone/>
            </a:pPr>
            <a:r>
              <a:rPr lang="en-GB" b="1">
                <a:latin typeface="Arial" charset="0"/>
              </a:rPr>
              <a:t>	e.g.	based on existing routine and ad hoc 	data sources</a:t>
            </a:r>
          </a:p>
          <a:p>
            <a:pPr>
              <a:lnSpc>
                <a:spcPct val="90000"/>
              </a:lnSpc>
            </a:pPr>
            <a:endParaRPr lang="en-GB" sz="2400" b="1">
              <a:solidFill>
                <a:schemeClr val="tx1"/>
              </a:solidFill>
              <a:latin typeface="Arial" charset="0"/>
            </a:endParaRPr>
          </a:p>
          <a:p>
            <a:pPr lvl="2">
              <a:lnSpc>
                <a:spcPct val="90000"/>
              </a:lnSpc>
              <a:buFont typeface="Symbol" pitchFamily="18" charset="2"/>
              <a:buChar char="·"/>
            </a:pPr>
            <a:r>
              <a:rPr lang="en-GB" b="1" i="1">
                <a:latin typeface="Arial" charset="0"/>
              </a:rPr>
              <a:t>Qualitative</a:t>
            </a:r>
          </a:p>
          <a:p>
            <a:pPr lvl="2">
              <a:lnSpc>
                <a:spcPct val="90000"/>
              </a:lnSpc>
              <a:buFont typeface="Symbol" pitchFamily="18" charset="2"/>
              <a:buNone/>
            </a:pPr>
            <a:r>
              <a:rPr lang="en-GB" b="1">
                <a:latin typeface="Arial" charset="0"/>
              </a:rPr>
              <a:t>	e.g.	based on interviews and focus groups 	(workshops) with key stakeholders</a:t>
            </a:r>
          </a:p>
          <a:p>
            <a:pPr>
              <a:lnSpc>
                <a:spcPct val="90000"/>
              </a:lnSpc>
            </a:pPr>
            <a:endParaRPr lang="en-GB" sz="1400"/>
          </a:p>
          <a:p>
            <a:pPr>
              <a:lnSpc>
                <a:spcPct val="90000"/>
              </a:lnSpc>
            </a:pPr>
            <a:endParaRPr lang="en-GB"/>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ctrTitle"/>
          </p:nvPr>
        </p:nvSpPr>
        <p:spPr>
          <a:xfrm>
            <a:off x="838200" y="914400"/>
            <a:ext cx="7772400" cy="1143000"/>
          </a:xfrm>
        </p:spPr>
        <p:txBody>
          <a:bodyPr/>
          <a:lstStyle/>
          <a:p>
            <a:r>
              <a:rPr lang="en-GB" sz="3200" b="0"/>
              <a:t>Health impact assessment</a:t>
            </a:r>
            <a:r>
              <a:rPr lang="en-GB" sz="2400"/>
              <a:t/>
            </a:r>
            <a:br>
              <a:rPr lang="en-GB" sz="2400"/>
            </a:br>
            <a:r>
              <a:rPr lang="en-GB" sz="2400"/>
              <a:t/>
            </a:r>
            <a:br>
              <a:rPr lang="en-GB" sz="2400"/>
            </a:br>
            <a:r>
              <a:rPr lang="en-GB" sz="3200">
                <a:solidFill>
                  <a:srgbClr val="D80057"/>
                </a:solidFill>
              </a:rPr>
              <a:t>Summary: potential benefits</a:t>
            </a:r>
            <a:endParaRPr lang="en-GB"/>
          </a:p>
        </p:txBody>
      </p:sp>
      <p:sp>
        <p:nvSpPr>
          <p:cNvPr id="99331" name="Rectangle 3"/>
          <p:cNvSpPr>
            <a:spLocks noGrp="1" noChangeArrowheads="1"/>
          </p:cNvSpPr>
          <p:nvPr>
            <p:ph type="subTitle" idx="1"/>
          </p:nvPr>
        </p:nvSpPr>
        <p:spPr>
          <a:xfrm>
            <a:off x="609600" y="2667000"/>
            <a:ext cx="7848600" cy="3657600"/>
          </a:xfrm>
        </p:spPr>
        <p:txBody>
          <a:bodyPr/>
          <a:lstStyle/>
          <a:p>
            <a:pPr algn="l">
              <a:lnSpc>
                <a:spcPct val="75000"/>
              </a:lnSpc>
              <a:buFont typeface="Symbol" pitchFamily="18" charset="2"/>
              <a:buChar char="·"/>
            </a:pPr>
            <a:r>
              <a:rPr lang="en-GB" sz="2000" b="1">
                <a:solidFill>
                  <a:schemeClr val="tx1"/>
                </a:solidFill>
                <a:latin typeface="Arial" charset="0"/>
              </a:rPr>
              <a:t>    Identifying health impacts</a:t>
            </a:r>
          </a:p>
          <a:p>
            <a:pPr algn="l">
              <a:lnSpc>
                <a:spcPct val="75000"/>
              </a:lnSpc>
            </a:pPr>
            <a:endParaRPr lang="en-GB" sz="2000" b="1">
              <a:solidFill>
                <a:schemeClr val="tx1"/>
              </a:solidFill>
              <a:latin typeface="Arial" charset="0"/>
            </a:endParaRPr>
          </a:p>
          <a:p>
            <a:pPr algn="l">
              <a:lnSpc>
                <a:spcPct val="75000"/>
              </a:lnSpc>
            </a:pPr>
            <a:r>
              <a:rPr lang="en-GB" sz="2000" b="1">
                <a:solidFill>
                  <a:schemeClr val="tx1"/>
                </a:solidFill>
                <a:latin typeface="Arial" charset="0"/>
              </a:rPr>
              <a:t>      -  Process</a:t>
            </a:r>
          </a:p>
          <a:p>
            <a:pPr algn="l">
              <a:lnSpc>
                <a:spcPct val="75000"/>
              </a:lnSpc>
            </a:pPr>
            <a:r>
              <a:rPr lang="en-GB" sz="2000" b="1">
                <a:solidFill>
                  <a:schemeClr val="tx1"/>
                </a:solidFill>
                <a:latin typeface="Arial" charset="0"/>
              </a:rPr>
              <a:t>      -  Outcomes</a:t>
            </a:r>
          </a:p>
          <a:p>
            <a:pPr algn="l">
              <a:lnSpc>
                <a:spcPct val="75000"/>
              </a:lnSpc>
            </a:pPr>
            <a:endParaRPr lang="en-GB" sz="2000" b="1">
              <a:solidFill>
                <a:schemeClr val="tx1"/>
              </a:solidFill>
              <a:latin typeface="Arial" charset="0"/>
            </a:endParaRPr>
          </a:p>
          <a:p>
            <a:pPr algn="l">
              <a:lnSpc>
                <a:spcPct val="75000"/>
              </a:lnSpc>
              <a:buFont typeface="Symbol" pitchFamily="18" charset="2"/>
              <a:buChar char="·"/>
            </a:pPr>
            <a:r>
              <a:rPr lang="en-GB" sz="2000" b="1">
                <a:solidFill>
                  <a:schemeClr val="tx1"/>
                </a:solidFill>
                <a:latin typeface="Arial" charset="0"/>
              </a:rPr>
              <a:t>    Influencing health outcomes through input to policy</a:t>
            </a:r>
          </a:p>
          <a:p>
            <a:pPr algn="l">
              <a:lnSpc>
                <a:spcPct val="75000"/>
              </a:lnSpc>
              <a:buFont typeface="Symbol" pitchFamily="18" charset="2"/>
              <a:buNone/>
            </a:pPr>
            <a:r>
              <a:rPr lang="en-GB" sz="2000" b="1">
                <a:solidFill>
                  <a:schemeClr val="tx1"/>
                </a:solidFill>
                <a:latin typeface="Arial" charset="0"/>
              </a:rPr>
              <a:t>      development and implementation</a:t>
            </a:r>
          </a:p>
          <a:p>
            <a:pPr algn="l">
              <a:lnSpc>
                <a:spcPct val="75000"/>
              </a:lnSpc>
            </a:pPr>
            <a:endParaRPr lang="en-GB" sz="2000" b="1">
              <a:solidFill>
                <a:schemeClr val="tx1"/>
              </a:solidFill>
              <a:latin typeface="Arial" charset="0"/>
            </a:endParaRPr>
          </a:p>
          <a:p>
            <a:pPr algn="l">
              <a:lnSpc>
                <a:spcPct val="75000"/>
              </a:lnSpc>
              <a:buFont typeface="Symbol" pitchFamily="18" charset="2"/>
              <a:buChar char="·"/>
            </a:pPr>
            <a:r>
              <a:rPr lang="en-GB" sz="2000" b="1">
                <a:solidFill>
                  <a:schemeClr val="tx1"/>
                </a:solidFill>
                <a:latin typeface="Arial" charset="0"/>
              </a:rPr>
              <a:t>    Building partnerships</a:t>
            </a:r>
          </a:p>
          <a:p>
            <a:pPr algn="l">
              <a:lnSpc>
                <a:spcPct val="75000"/>
              </a:lnSpc>
            </a:pPr>
            <a:endParaRPr lang="en-GB" sz="2000" b="1">
              <a:solidFill>
                <a:schemeClr val="tx1"/>
              </a:solidFill>
              <a:latin typeface="Arial" charset="0"/>
            </a:endParaRPr>
          </a:p>
          <a:p>
            <a:pPr algn="l">
              <a:lnSpc>
                <a:spcPct val="75000"/>
              </a:lnSpc>
            </a:pPr>
            <a:r>
              <a:rPr lang="en-GB" sz="2000" b="1">
                <a:solidFill>
                  <a:schemeClr val="tx1"/>
                </a:solidFill>
                <a:latin typeface="Arial" charset="0"/>
              </a:rPr>
              <a:t>      -  Raising awareness</a:t>
            </a:r>
          </a:p>
          <a:p>
            <a:pPr algn="l">
              <a:lnSpc>
                <a:spcPct val="75000"/>
              </a:lnSpc>
            </a:pPr>
            <a:r>
              <a:rPr lang="en-GB" sz="2000" b="1">
                <a:solidFill>
                  <a:schemeClr val="tx1"/>
                </a:solidFill>
                <a:latin typeface="Arial" charset="0"/>
              </a:rPr>
              <a:t>      -  Developing a common agenda</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7696" name="Object 1024"/>
          <p:cNvGraphicFramePr>
            <a:graphicFrameLocks noChangeAspect="1"/>
          </p:cNvGraphicFramePr>
          <p:nvPr/>
        </p:nvGraphicFramePr>
        <p:xfrm>
          <a:off x="533400" y="533400"/>
          <a:ext cx="8305800" cy="5257800"/>
        </p:xfrm>
        <a:graphic>
          <a:graphicData uri="http://schemas.openxmlformats.org/presentationml/2006/ole">
            <p:oleObj spid="_x0000_s157696" name="Document" r:id="rId3" imgW="9396000" imgH="6280560" progId="Word.Document.8">
              <p:embed/>
            </p:oleObj>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p:txBody>
          <a:bodyPr/>
          <a:lstStyle/>
          <a:p>
            <a:r>
              <a:rPr lang="en-GB"/>
              <a:t>Risk of impact</a:t>
            </a:r>
          </a:p>
        </p:txBody>
      </p:sp>
      <p:sp>
        <p:nvSpPr>
          <p:cNvPr id="149507" name="Rectangle 3"/>
          <p:cNvSpPr>
            <a:spLocks noGrp="1" noChangeArrowheads="1"/>
          </p:cNvSpPr>
          <p:nvPr>
            <p:ph type="body" idx="1"/>
          </p:nvPr>
        </p:nvSpPr>
        <p:spPr>
          <a:xfrm>
            <a:off x="762000" y="2209800"/>
            <a:ext cx="7772400" cy="4114800"/>
          </a:xfrm>
        </p:spPr>
        <p:txBody>
          <a:bodyPr/>
          <a:lstStyle/>
          <a:p>
            <a:r>
              <a:rPr lang="en-GB">
                <a:latin typeface="Arial" charset="0"/>
              </a:rPr>
              <a:t>definite</a:t>
            </a:r>
          </a:p>
          <a:p>
            <a:pPr>
              <a:buFontTx/>
              <a:buNone/>
            </a:pPr>
            <a:endParaRPr lang="en-GB">
              <a:latin typeface="Arial" charset="0"/>
            </a:endParaRPr>
          </a:p>
          <a:p>
            <a:r>
              <a:rPr lang="en-GB">
                <a:latin typeface="Arial" charset="0"/>
              </a:rPr>
              <a:t>probable</a:t>
            </a:r>
          </a:p>
          <a:p>
            <a:pPr>
              <a:buFontTx/>
              <a:buNone/>
            </a:pPr>
            <a:endParaRPr lang="en-GB">
              <a:latin typeface="Arial" charset="0"/>
            </a:endParaRPr>
          </a:p>
          <a:p>
            <a:r>
              <a:rPr lang="en-GB">
                <a:latin typeface="Arial" charset="0"/>
              </a:rPr>
              <a:t>speculative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ChangeArrowheads="1"/>
          </p:cNvSpPr>
          <p:nvPr/>
        </p:nvSpPr>
        <p:spPr bwMode="auto">
          <a:xfrm>
            <a:off x="762000" y="914400"/>
            <a:ext cx="7924800" cy="5746750"/>
          </a:xfrm>
          <a:prstGeom prst="rect">
            <a:avLst/>
          </a:prstGeom>
          <a:noFill/>
          <a:ln w="9525">
            <a:noFill/>
            <a:miter lim="800000"/>
            <a:headEnd/>
            <a:tailEnd/>
          </a:ln>
          <a:effectLst/>
        </p:spPr>
        <p:txBody>
          <a:bodyPr>
            <a:spAutoFit/>
          </a:bodyPr>
          <a:lstStyle/>
          <a:p>
            <a:pPr algn="ctr">
              <a:lnSpc>
                <a:spcPct val="70000"/>
              </a:lnSpc>
            </a:pPr>
            <a:endParaRPr lang="en-GB" sz="2000" b="1">
              <a:latin typeface="Arial" charset="0"/>
            </a:endParaRPr>
          </a:p>
          <a:p>
            <a:pPr algn="ctr">
              <a:lnSpc>
                <a:spcPct val="70000"/>
              </a:lnSpc>
            </a:pPr>
            <a:r>
              <a:rPr lang="en-GB" sz="2000" b="1">
                <a:latin typeface="Arial" charset="0"/>
              </a:rPr>
              <a:t>Consequences</a:t>
            </a:r>
          </a:p>
          <a:p>
            <a:pPr algn="ctr">
              <a:lnSpc>
                <a:spcPct val="70000"/>
              </a:lnSpc>
            </a:pPr>
            <a:endParaRPr lang="en-GB" sz="2000" b="1">
              <a:latin typeface="Arial" charset="0"/>
            </a:endParaRPr>
          </a:p>
          <a:p>
            <a:pPr algn="ctr">
              <a:lnSpc>
                <a:spcPct val="70000"/>
              </a:lnSpc>
            </a:pPr>
            <a:r>
              <a:rPr lang="en-GB" sz="2000" b="1">
                <a:latin typeface="Arial" charset="0"/>
              </a:rPr>
              <a:t>e.g. differential mortality rates</a:t>
            </a:r>
          </a:p>
          <a:p>
            <a:pPr algn="ctr">
              <a:lnSpc>
                <a:spcPct val="70000"/>
              </a:lnSpc>
            </a:pPr>
            <a:endParaRPr lang="en-GB" sz="2000" b="1">
              <a:latin typeface="Arial" charset="0"/>
              <a:sym typeface="Wingdings 3" pitchFamily="18" charset="2"/>
            </a:endParaRPr>
          </a:p>
          <a:p>
            <a:pPr algn="ctr">
              <a:lnSpc>
                <a:spcPct val="70000"/>
              </a:lnSpc>
            </a:pPr>
            <a:r>
              <a:rPr lang="en-GB" sz="2000" b="1">
                <a:latin typeface="Arial" charset="0"/>
                <a:sym typeface="Wingdings 3" pitchFamily="18" charset="2"/>
              </a:rPr>
              <a:t></a:t>
            </a:r>
            <a:endParaRPr lang="en-GB" sz="2000" b="1">
              <a:latin typeface="Arial" charset="0"/>
            </a:endParaRPr>
          </a:p>
          <a:p>
            <a:pPr algn="ctr">
              <a:lnSpc>
                <a:spcPct val="70000"/>
              </a:lnSpc>
            </a:pPr>
            <a:endParaRPr lang="en-GB" sz="2000" b="1">
              <a:latin typeface="Arial" charset="0"/>
            </a:endParaRPr>
          </a:p>
          <a:p>
            <a:pPr algn="ctr">
              <a:lnSpc>
                <a:spcPct val="70000"/>
              </a:lnSpc>
            </a:pPr>
            <a:endParaRPr lang="en-GB" sz="2000" b="1">
              <a:latin typeface="Arial" charset="0"/>
            </a:endParaRPr>
          </a:p>
          <a:p>
            <a:pPr algn="ctr">
              <a:lnSpc>
                <a:spcPct val="70000"/>
              </a:lnSpc>
            </a:pPr>
            <a:r>
              <a:rPr lang="en-GB" sz="2000" b="1">
                <a:latin typeface="Arial" charset="0"/>
              </a:rPr>
              <a:t>Outcomes</a:t>
            </a:r>
          </a:p>
          <a:p>
            <a:pPr algn="ctr">
              <a:lnSpc>
                <a:spcPct val="70000"/>
              </a:lnSpc>
            </a:pPr>
            <a:endParaRPr lang="en-GB" sz="2000" b="1">
              <a:latin typeface="Arial" charset="0"/>
            </a:endParaRPr>
          </a:p>
          <a:p>
            <a:pPr algn="ctr">
              <a:lnSpc>
                <a:spcPct val="70000"/>
              </a:lnSpc>
            </a:pPr>
            <a:r>
              <a:rPr lang="en-GB" sz="2000" b="1">
                <a:latin typeface="Arial" charset="0"/>
              </a:rPr>
              <a:t>e.g. coronary heart disease</a:t>
            </a:r>
          </a:p>
          <a:p>
            <a:pPr algn="ctr">
              <a:lnSpc>
                <a:spcPct val="70000"/>
              </a:lnSpc>
            </a:pPr>
            <a:endParaRPr lang="en-GB" sz="2000" b="1">
              <a:latin typeface="Arial" charset="0"/>
            </a:endParaRPr>
          </a:p>
          <a:p>
            <a:pPr algn="ctr">
              <a:lnSpc>
                <a:spcPct val="70000"/>
              </a:lnSpc>
            </a:pPr>
            <a:r>
              <a:rPr lang="en-GB" sz="2000" b="1">
                <a:latin typeface="Arial" charset="0"/>
                <a:sym typeface="Wingdings 3" pitchFamily="18" charset="2"/>
              </a:rPr>
              <a:t></a:t>
            </a:r>
            <a:endParaRPr lang="en-GB" sz="2000" b="1">
              <a:latin typeface="Arial" charset="0"/>
            </a:endParaRPr>
          </a:p>
          <a:p>
            <a:pPr algn="ctr">
              <a:lnSpc>
                <a:spcPct val="70000"/>
              </a:lnSpc>
            </a:pPr>
            <a:endParaRPr lang="en-GB" sz="2000" b="1">
              <a:latin typeface="Arial" charset="0"/>
            </a:endParaRPr>
          </a:p>
          <a:p>
            <a:pPr algn="ctr">
              <a:lnSpc>
                <a:spcPct val="70000"/>
              </a:lnSpc>
            </a:pPr>
            <a:endParaRPr lang="en-GB" sz="2000" b="1">
              <a:latin typeface="Arial" charset="0"/>
            </a:endParaRPr>
          </a:p>
          <a:p>
            <a:pPr algn="ctr">
              <a:lnSpc>
                <a:spcPct val="70000"/>
              </a:lnSpc>
            </a:pPr>
            <a:r>
              <a:rPr lang="en-GB" sz="2000" b="1">
                <a:latin typeface="Arial" charset="0"/>
              </a:rPr>
              <a:t>Causes</a:t>
            </a:r>
          </a:p>
          <a:p>
            <a:pPr algn="ctr">
              <a:lnSpc>
                <a:spcPct val="70000"/>
              </a:lnSpc>
            </a:pPr>
            <a:endParaRPr lang="en-GB" sz="2000" b="1">
              <a:latin typeface="Arial" charset="0"/>
            </a:endParaRPr>
          </a:p>
          <a:p>
            <a:pPr algn="ctr">
              <a:lnSpc>
                <a:spcPct val="70000"/>
              </a:lnSpc>
            </a:pPr>
            <a:r>
              <a:rPr lang="en-GB" sz="2000" b="1">
                <a:latin typeface="Arial" charset="0"/>
              </a:rPr>
              <a:t>e.g. smoking, poor diet</a:t>
            </a:r>
          </a:p>
          <a:p>
            <a:pPr algn="ctr">
              <a:lnSpc>
                <a:spcPct val="70000"/>
              </a:lnSpc>
            </a:pPr>
            <a:endParaRPr lang="en-GB" sz="2000" b="1">
              <a:latin typeface="Arial" charset="0"/>
            </a:endParaRPr>
          </a:p>
          <a:p>
            <a:pPr algn="ctr">
              <a:lnSpc>
                <a:spcPct val="70000"/>
              </a:lnSpc>
            </a:pPr>
            <a:r>
              <a:rPr lang="en-GB" sz="2000" b="1">
                <a:latin typeface="Arial" charset="0"/>
                <a:sym typeface="Wingdings 3" pitchFamily="18" charset="2"/>
              </a:rPr>
              <a:t></a:t>
            </a:r>
            <a:endParaRPr lang="en-GB" sz="2000" b="1">
              <a:latin typeface="Arial" charset="0"/>
            </a:endParaRPr>
          </a:p>
          <a:p>
            <a:pPr algn="ctr">
              <a:lnSpc>
                <a:spcPct val="70000"/>
              </a:lnSpc>
            </a:pPr>
            <a:endParaRPr lang="en-GB" sz="2000" b="1">
              <a:latin typeface="Arial" charset="0"/>
            </a:endParaRPr>
          </a:p>
          <a:p>
            <a:pPr algn="ctr">
              <a:lnSpc>
                <a:spcPct val="70000"/>
              </a:lnSpc>
            </a:pPr>
            <a:r>
              <a:rPr lang="en-GB" sz="2000" b="1">
                <a:latin typeface="Arial" charset="0"/>
              </a:rPr>
              <a:t>Causes of the causes</a:t>
            </a:r>
          </a:p>
          <a:p>
            <a:pPr algn="ctr">
              <a:lnSpc>
                <a:spcPct val="70000"/>
              </a:lnSpc>
            </a:pPr>
            <a:endParaRPr lang="en-GB" sz="2000" b="1">
              <a:latin typeface="Arial" charset="0"/>
            </a:endParaRPr>
          </a:p>
          <a:p>
            <a:pPr algn="ctr">
              <a:lnSpc>
                <a:spcPct val="70000"/>
              </a:lnSpc>
            </a:pPr>
            <a:r>
              <a:rPr lang="en-GB" sz="2000" b="1">
                <a:latin typeface="Arial" charset="0"/>
              </a:rPr>
              <a:t>e.g. low income, poverty</a:t>
            </a:r>
            <a:endParaRPr lang="en-GB" sz="2900">
              <a:latin typeface="Arial" charset="0"/>
            </a:endParaRPr>
          </a:p>
          <a:p>
            <a:pPr algn="ctr">
              <a:lnSpc>
                <a:spcPct val="60000"/>
              </a:lnSpc>
            </a:pPr>
            <a:endParaRPr lang="en-GB" sz="3000">
              <a:latin typeface="Arial" charset="0"/>
            </a:endParaRPr>
          </a:p>
          <a:p>
            <a:pPr algn="ctr">
              <a:lnSpc>
                <a:spcPct val="60000"/>
              </a:lnSpc>
            </a:pPr>
            <a:endParaRPr lang="en-GB" sz="3000">
              <a:latin typeface="Arial" charset="0"/>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defRPr/>
            </a:pPr>
            <a:r>
              <a:rPr lang="en-GB" smtClean="0"/>
              <a:t>What international policies support HIA?</a:t>
            </a:r>
          </a:p>
        </p:txBody>
      </p:sp>
      <p:sp>
        <p:nvSpPr>
          <p:cNvPr id="7171" name="Rectangle 3"/>
          <p:cNvSpPr>
            <a:spLocks noGrp="1" noChangeArrowheads="1"/>
          </p:cNvSpPr>
          <p:nvPr>
            <p:ph type="body" idx="1"/>
          </p:nvPr>
        </p:nvSpPr>
        <p:spPr/>
        <p:txBody>
          <a:bodyPr/>
          <a:lstStyle/>
          <a:p>
            <a:pPr>
              <a:spcBef>
                <a:spcPts val="500"/>
              </a:spcBef>
              <a:spcAft>
                <a:spcPts val="500"/>
              </a:spcAft>
              <a:defRPr/>
            </a:pPr>
            <a:r>
              <a:rPr lang="en-GB" sz="2000" b="1" smtClean="0"/>
              <a:t>Article 152 of the Amsterdam Treaty - </a:t>
            </a:r>
            <a:r>
              <a:rPr lang="en-GB" sz="2000" smtClean="0"/>
              <a:t>the European Union (EU) should examine the possible impact of major policies on health. </a:t>
            </a:r>
          </a:p>
          <a:p>
            <a:pPr>
              <a:spcBef>
                <a:spcPts val="500"/>
              </a:spcBef>
              <a:spcAft>
                <a:spcPts val="500"/>
              </a:spcAft>
              <a:defRPr/>
            </a:pPr>
            <a:r>
              <a:rPr lang="en-GB" sz="2000" b="1" smtClean="0"/>
              <a:t>The new Strategic Environmental Assessment protocol - </a:t>
            </a:r>
            <a:r>
              <a:rPr lang="en-GB" sz="2000" smtClean="0"/>
              <a:t>places a special emphasis on the consideration of human health for Europe</a:t>
            </a:r>
          </a:p>
          <a:p>
            <a:pPr>
              <a:spcBef>
                <a:spcPts val="500"/>
              </a:spcBef>
              <a:spcAft>
                <a:spcPts val="500"/>
              </a:spcAft>
              <a:defRPr/>
            </a:pPr>
            <a:r>
              <a:rPr lang="en-GB" sz="2000" b="1" smtClean="0"/>
              <a:t>1997 Organisation of African Unity Harare Declaration on Malaria Prevention and Control in the Context of African Economic Recovery and Development</a:t>
            </a:r>
            <a:r>
              <a:rPr lang="en-GB" sz="2000" smtClean="0"/>
              <a:t> - included calls for EIA and HIA of all new developments in Africa.</a:t>
            </a:r>
          </a:p>
          <a:p>
            <a:pPr>
              <a:spcBef>
                <a:spcPts val="500"/>
              </a:spcBef>
              <a:spcAft>
                <a:spcPts val="500"/>
              </a:spcAft>
              <a:defRPr/>
            </a:pPr>
            <a:r>
              <a:rPr lang="en-GB" sz="2000" b="1" smtClean="0"/>
              <a:t>Health21 – The health for all policy framework </a:t>
            </a:r>
            <a:r>
              <a:rPr lang="en-GB" sz="2000" smtClean="0"/>
              <a:t>- outlines strategies to ensure the use of health impact assessment in Europe.</a:t>
            </a:r>
            <a:endParaRPr lang="en-GB" sz="24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171">
                                            <p:txEl>
                                              <p:pRg st="3" end="3"/>
                                            </p:txEl>
                                          </p:spTgt>
                                        </p:tgtEl>
                                        <p:attrNameLst>
                                          <p:attrName>style.visibility</p:attrName>
                                        </p:attrNameLst>
                                      </p:cBhvr>
                                      <p:to>
                                        <p:strVal val="visible"/>
                                      </p:to>
                                    </p:set>
                                    <p:anim calcmode="lin" valueType="num">
                                      <p:cBhvr additive="base">
                                        <p:cTn id="25" dur="500" fill="hold"/>
                                        <p:tgtEl>
                                          <p:spTgt spid="7171">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717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a:defRPr/>
            </a:pPr>
            <a:r>
              <a:rPr lang="en-GB" smtClean="0"/>
              <a:t>What international policies support HIA?</a:t>
            </a:r>
          </a:p>
        </p:txBody>
      </p:sp>
      <p:sp>
        <p:nvSpPr>
          <p:cNvPr id="65539" name="Rectangle 3"/>
          <p:cNvSpPr>
            <a:spLocks noGrp="1" noChangeArrowheads="1"/>
          </p:cNvSpPr>
          <p:nvPr>
            <p:ph type="body" idx="1"/>
          </p:nvPr>
        </p:nvSpPr>
        <p:spPr/>
        <p:txBody>
          <a:bodyPr/>
          <a:lstStyle/>
          <a:p>
            <a:pPr>
              <a:spcBef>
                <a:spcPts val="500"/>
              </a:spcBef>
              <a:spcAft>
                <a:spcPts val="500"/>
              </a:spcAft>
              <a:defRPr/>
            </a:pPr>
            <a:r>
              <a:rPr lang="en-GB" sz="2800" b="1" smtClean="0"/>
              <a:t>The Strategic Environmental Directive</a:t>
            </a:r>
            <a:r>
              <a:rPr lang="en-GB" sz="2800" smtClean="0"/>
              <a:t> -adopted by the European Commission to ensure that environmental consequences of certain plans and programmes are identified and assessed during their preparation and before their adoption. </a:t>
            </a:r>
          </a:p>
          <a:p>
            <a:pPr>
              <a:spcBef>
                <a:spcPts val="500"/>
              </a:spcBef>
              <a:spcAft>
                <a:spcPts val="500"/>
              </a:spcAft>
              <a:defRPr/>
            </a:pPr>
            <a:r>
              <a:rPr lang="en-GB" sz="2800" smtClean="0"/>
              <a:t> </a:t>
            </a:r>
            <a:r>
              <a:rPr lang="en-GB" sz="2800" b="1" smtClean="0"/>
              <a:t>Environmental impact assessment</a:t>
            </a:r>
            <a:r>
              <a:rPr lang="en-GB" sz="2800" smtClean="0"/>
              <a:t> - a statutory requirement in many countries. Similar to HIA, EIA explores the effect of policies, programmes and projects on the environment.</a:t>
            </a:r>
            <a:r>
              <a:rPr lang="en-GB" sz="2400" smtClean="0"/>
              <a:t> </a:t>
            </a:r>
            <a:br>
              <a:rPr lang="en-GB" sz="2400" smtClean="0"/>
            </a:br>
            <a:endParaRPr lang="en-GB" sz="2000" smtClean="0"/>
          </a:p>
        </p:txBody>
      </p:sp>
    </p:spTree>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06400" y="228600"/>
            <a:ext cx="8342313" cy="823913"/>
          </a:xfrm>
        </p:spPr>
        <p:txBody>
          <a:bodyPr/>
          <a:lstStyle/>
          <a:p>
            <a:pPr>
              <a:defRPr/>
            </a:pPr>
            <a:r>
              <a:rPr lang="en-GB" smtClean="0"/>
              <a:t>When is an HIA undertaken?</a:t>
            </a:r>
            <a:endParaRPr lang="en-US" smtClean="0"/>
          </a:p>
        </p:txBody>
      </p:sp>
      <p:sp>
        <p:nvSpPr>
          <p:cNvPr id="36871" name="Rectangle 7"/>
          <p:cNvSpPr>
            <a:spLocks noGrp="1" noChangeArrowheads="1"/>
          </p:cNvSpPr>
          <p:nvPr>
            <p:ph type="body" idx="1"/>
          </p:nvPr>
        </p:nvSpPr>
        <p:spPr>
          <a:xfrm>
            <a:off x="762000" y="1773238"/>
            <a:ext cx="3735388" cy="3316287"/>
          </a:xfrm>
        </p:spPr>
        <p:txBody>
          <a:bodyPr/>
          <a:lstStyle/>
          <a:p>
            <a:pPr>
              <a:defRPr/>
            </a:pPr>
            <a:r>
              <a:rPr lang="en-GB" smtClean="0"/>
              <a:t>Before implementation (prospective) </a:t>
            </a:r>
            <a:r>
              <a:rPr lang="en-GB" sz="2400" smtClean="0"/>
              <a:t>- to allow steps to be taken to change a proposal at the planning stage.</a:t>
            </a:r>
            <a:endParaRPr lang="en-GB" smtClean="0"/>
          </a:p>
        </p:txBody>
      </p:sp>
      <p:pic>
        <p:nvPicPr>
          <p:cNvPr id="14340" name="Picture 8"/>
          <p:cNvPicPr>
            <a:picLocks noChangeAspect="1" noChangeArrowheads="1"/>
          </p:cNvPicPr>
          <p:nvPr/>
        </p:nvPicPr>
        <p:blipFill>
          <a:blip r:embed="rId3"/>
          <a:srcRect/>
          <a:stretch>
            <a:fillRect/>
          </a:stretch>
        </p:blipFill>
        <p:spPr bwMode="auto">
          <a:xfrm>
            <a:off x="4637088" y="1628775"/>
            <a:ext cx="4068762" cy="496887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7158" y="285728"/>
            <a:ext cx="8572560" cy="4154984"/>
          </a:xfrm>
          <a:prstGeom prst="rect">
            <a:avLst/>
          </a:prstGeom>
        </p:spPr>
        <p:txBody>
          <a:bodyPr wrap="square">
            <a:spAutoFit/>
          </a:bodyPr>
          <a:lstStyle/>
          <a:p>
            <a:pPr eaLnBrk="1" hangingPunct="1"/>
            <a:r>
              <a:rPr lang="en-AU" dirty="0" smtClean="0"/>
              <a:t>If an HIA is to influence a proposal, it must meet the deadlines of any decisions regarding that proposal. The timing of an HIA is also influenced by the degree of development of the proposal – the HIA cannot be so early that the lack of detail in the proposal hinders good predictions of the health impacts and subsequent difficulty in generating concrete recommendations, but also not too late in the process that little influence is achieved with decision makers. There are examples of HIA that have been undertaken where the recommendations were delivered too late to inform the decision making process </a:t>
            </a:r>
            <a:endParaRPr lang="en-GB" dirty="0" smtClean="0"/>
          </a:p>
          <a:p>
            <a:pPr eaLnBrk="1" hangingPunct="1"/>
            <a:endParaRPr lang="en-GB" dirty="0" smtClean="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8662" y="1071546"/>
            <a:ext cx="7429552" cy="5262979"/>
          </a:xfrm>
          <a:prstGeom prst="rect">
            <a:avLst/>
          </a:prstGeom>
        </p:spPr>
        <p:txBody>
          <a:bodyPr wrap="square">
            <a:spAutoFit/>
          </a:bodyPr>
          <a:lstStyle/>
          <a:p>
            <a:pPr eaLnBrk="1" hangingPunct="1"/>
            <a:r>
              <a:rPr lang="en-GB" sz="2800" dirty="0" smtClean="0"/>
              <a:t>A point of discussion in HIA is the role of </a:t>
            </a:r>
            <a:r>
              <a:rPr lang="en-AU" sz="2800" dirty="0" smtClean="0"/>
              <a:t>r</a:t>
            </a:r>
            <a:r>
              <a:rPr lang="en-GB" sz="2800" dirty="0" err="1" smtClean="0"/>
              <a:t>etrospective</a:t>
            </a:r>
            <a:r>
              <a:rPr lang="en-GB" sz="2800" dirty="0" smtClean="0"/>
              <a:t> HIA and concurrent HIA. Both of these descriptions are unhelpful and that it is time that we only discussed and used prospective HIA.  </a:t>
            </a:r>
            <a:r>
              <a:rPr lang="en-AU" sz="2800" dirty="0" smtClean="0"/>
              <a:t>The majority of the work carried out in the approaches known as </a:t>
            </a:r>
            <a:r>
              <a:rPr lang="en-GB" sz="2800" dirty="0" smtClean="0"/>
              <a:t>Retrospective HIA and Concurrent HIA are adequately covered by the usual terms of evaluation and surveillance, and those typically used in the other impact assessment fields. A further reason for not describing all three as impact assessment is that they involve different thought processes. </a:t>
            </a:r>
            <a:endParaRPr lang="en-GB" sz="28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5852" y="285728"/>
            <a:ext cx="7072362" cy="6555641"/>
          </a:xfrm>
          <a:prstGeom prst="rect">
            <a:avLst/>
          </a:prstGeom>
        </p:spPr>
        <p:txBody>
          <a:bodyPr wrap="square">
            <a:spAutoFit/>
          </a:bodyPr>
          <a:lstStyle/>
          <a:p>
            <a:pPr eaLnBrk="1" hangingPunct="1"/>
            <a:r>
              <a:rPr lang="en-GB" sz="2800" dirty="0" smtClean="0"/>
              <a:t>Retrospective and concurrent work requires observation and induction, whereas prospective HIA uses deduction. It is sometimes considered that evaluation is different from retrospective HIA because evaluation generally ‘monitors the extent to which a proposal’s objectives were achieved’. While this is a critical aspect of evaluation, it reduces evaluation to only a fragment of its potential use – which </a:t>
            </a:r>
            <a:r>
              <a:rPr lang="en-AU" sz="2800" dirty="0" smtClean="0"/>
              <a:t>can ‘construct and provide the best possible information that might bear on the value of whatever is being evaluated’. This allows consideration of intended and unintended impacts to be considered in the evaluation, if the evaluator chooses to consider them.</a:t>
            </a:r>
            <a:endParaRPr lang="en-GB" sz="28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a:defRPr/>
            </a:pPr>
            <a:r>
              <a:rPr lang="en-GB" smtClean="0"/>
              <a:t>Steps in HIA</a:t>
            </a:r>
          </a:p>
        </p:txBody>
      </p:sp>
      <p:sp>
        <p:nvSpPr>
          <p:cNvPr id="66563" name="Rectangle 3"/>
          <p:cNvSpPr>
            <a:spLocks noGrp="1" noChangeArrowheads="1"/>
          </p:cNvSpPr>
          <p:nvPr>
            <p:ph type="body" idx="1"/>
          </p:nvPr>
        </p:nvSpPr>
        <p:spPr/>
        <p:txBody>
          <a:bodyPr/>
          <a:lstStyle/>
          <a:p>
            <a:pPr>
              <a:defRPr/>
            </a:pPr>
            <a:r>
              <a:rPr lang="en-GB" sz="2800" smtClean="0"/>
              <a:t>Identifying if an HIA should occur (screening) -</a:t>
            </a:r>
            <a:r>
              <a:rPr lang="en-GB" smtClean="0"/>
              <a:t> </a:t>
            </a:r>
            <a:r>
              <a:rPr lang="en-GB" sz="2400" smtClean="0"/>
              <a:t>systematically deciding if</a:t>
            </a:r>
            <a:r>
              <a:rPr lang="en-US" sz="2400" smtClean="0"/>
              <a:t> an HIA necessary.</a:t>
            </a:r>
            <a:endParaRPr lang="en-US" smtClean="0"/>
          </a:p>
          <a:p>
            <a:pPr>
              <a:defRPr/>
            </a:pPr>
            <a:r>
              <a:rPr lang="en-US" sz="2800" smtClean="0"/>
              <a:t>Identifying what to do and how to do it (scoping) -</a:t>
            </a:r>
            <a:r>
              <a:rPr lang="en-US" smtClean="0"/>
              <a:t> </a:t>
            </a:r>
            <a:r>
              <a:rPr lang="en-US" sz="2400" smtClean="0"/>
              <a:t>reviewing the issue in more detail, </a:t>
            </a:r>
            <a:r>
              <a:rPr lang="en-GB" sz="2400" smtClean="0"/>
              <a:t>setting the boundaries for the HIA, and considering how the HIA appraisal stage should be undertaken</a:t>
            </a:r>
          </a:p>
          <a:p>
            <a:pPr>
              <a:defRPr/>
            </a:pPr>
            <a:r>
              <a:rPr lang="en-GB" sz="2800" smtClean="0"/>
              <a:t>Identifying health hazards and considering evidence of impact -</a:t>
            </a:r>
            <a:r>
              <a:rPr lang="en-GB" sz="2400" smtClean="0"/>
              <a:t> considering a range of evidence between the determinants of health and key elements of the proposal.</a:t>
            </a:r>
            <a:endParaRPr lang="en-GB" smtClean="0"/>
          </a:p>
        </p:txBody>
      </p:sp>
    </p:spTree>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395288" y="0"/>
            <a:ext cx="7772400" cy="1143000"/>
          </a:xfrm>
        </p:spPr>
        <p:txBody>
          <a:bodyPr/>
          <a:lstStyle/>
          <a:p>
            <a:pPr>
              <a:defRPr/>
            </a:pPr>
            <a:r>
              <a:rPr lang="en-GB" smtClean="0"/>
              <a:t>Steps in HIA</a:t>
            </a:r>
          </a:p>
        </p:txBody>
      </p:sp>
      <p:sp>
        <p:nvSpPr>
          <p:cNvPr id="67587" name="Rectangle 3"/>
          <p:cNvSpPr>
            <a:spLocks noGrp="1" noChangeArrowheads="1"/>
          </p:cNvSpPr>
          <p:nvPr>
            <p:ph type="body" idx="1"/>
          </p:nvPr>
        </p:nvSpPr>
        <p:spPr>
          <a:xfrm>
            <a:off x="468313" y="1700213"/>
            <a:ext cx="8178800" cy="4968875"/>
          </a:xfrm>
        </p:spPr>
        <p:txBody>
          <a:bodyPr/>
          <a:lstStyle/>
          <a:p>
            <a:pPr>
              <a:lnSpc>
                <a:spcPct val="90000"/>
              </a:lnSpc>
              <a:spcBef>
                <a:spcPts val="500"/>
              </a:spcBef>
              <a:spcAft>
                <a:spcPts val="500"/>
              </a:spcAft>
              <a:defRPr/>
            </a:pPr>
            <a:r>
              <a:rPr lang="en-GB" sz="2800" smtClean="0"/>
              <a:t>Developing recommendations to reduce hazards and/or improve of health</a:t>
            </a:r>
            <a:r>
              <a:rPr lang="en-GB" sz="2400" smtClean="0"/>
              <a:t> - set of recommended changes/policy review questions to the proposal to the decision makers.</a:t>
            </a:r>
            <a:endParaRPr lang="en-GB" smtClean="0"/>
          </a:p>
          <a:p>
            <a:pPr>
              <a:lnSpc>
                <a:spcPct val="90000"/>
              </a:lnSpc>
              <a:spcBef>
                <a:spcPts val="500"/>
              </a:spcBef>
              <a:spcAft>
                <a:spcPts val="500"/>
              </a:spcAft>
              <a:defRPr/>
            </a:pPr>
            <a:r>
              <a:rPr lang="en-GB" sz="2800" smtClean="0"/>
              <a:t>Evaluation and monitoring</a:t>
            </a:r>
            <a:r>
              <a:rPr lang="en-GB" sz="2400" smtClean="0"/>
              <a:t>:</a:t>
            </a:r>
          </a:p>
          <a:p>
            <a:pPr lvl="1">
              <a:lnSpc>
                <a:spcPct val="90000"/>
              </a:lnSpc>
              <a:spcBef>
                <a:spcPts val="500"/>
              </a:spcBef>
              <a:spcAft>
                <a:spcPts val="500"/>
              </a:spcAft>
              <a:defRPr/>
            </a:pPr>
            <a:r>
              <a:rPr lang="en-GB" sz="2400" smtClean="0"/>
              <a:t>whether the HIA has influenced the decision making process (and the subsequent proposal);</a:t>
            </a:r>
          </a:p>
          <a:p>
            <a:pPr lvl="1">
              <a:lnSpc>
                <a:spcPct val="90000"/>
              </a:lnSpc>
              <a:spcBef>
                <a:spcPts val="500"/>
              </a:spcBef>
              <a:spcAft>
                <a:spcPts val="500"/>
              </a:spcAft>
              <a:defRPr/>
            </a:pPr>
            <a:r>
              <a:rPr lang="en-GB" sz="2400" smtClean="0"/>
              <a:t>monitoring the implementation of the proposal to ensure that any recommendations that decision-makers agreed to, actually occur;</a:t>
            </a:r>
          </a:p>
          <a:p>
            <a:pPr lvl="1">
              <a:lnSpc>
                <a:spcPct val="90000"/>
              </a:lnSpc>
              <a:spcBef>
                <a:spcPts val="500"/>
              </a:spcBef>
              <a:spcAft>
                <a:spcPts val="500"/>
              </a:spcAft>
              <a:defRPr/>
            </a:pPr>
            <a:r>
              <a:rPr lang="en-GB" sz="2400" smtClean="0"/>
              <a:t>longer term monitoring of the health of populations is sometimes a component of larger proposals. </a:t>
            </a:r>
            <a:endParaRPr lang="en-GB" smtClean="0"/>
          </a:p>
        </p:txBody>
      </p:sp>
    </p:spTree>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p:txBody>
          <a:bodyPr/>
          <a:lstStyle/>
          <a:p>
            <a:r>
              <a:rPr lang="en-GB"/>
              <a:t>Measurability</a:t>
            </a:r>
          </a:p>
        </p:txBody>
      </p:sp>
      <p:sp>
        <p:nvSpPr>
          <p:cNvPr id="150531" name="Rectangle 3"/>
          <p:cNvSpPr>
            <a:spLocks noGrp="1" noChangeArrowheads="1"/>
          </p:cNvSpPr>
          <p:nvPr>
            <p:ph type="body" idx="1"/>
          </p:nvPr>
        </p:nvSpPr>
        <p:spPr>
          <a:xfrm>
            <a:off x="685800" y="2362200"/>
            <a:ext cx="7772400" cy="4114800"/>
          </a:xfrm>
        </p:spPr>
        <p:txBody>
          <a:bodyPr/>
          <a:lstStyle/>
          <a:p>
            <a:r>
              <a:rPr lang="en-GB">
                <a:latin typeface="Arial" charset="0"/>
              </a:rPr>
              <a:t>qualitative</a:t>
            </a:r>
          </a:p>
          <a:p>
            <a:endParaRPr lang="en-GB">
              <a:latin typeface="Arial" charset="0"/>
            </a:endParaRPr>
          </a:p>
          <a:p>
            <a:r>
              <a:rPr lang="en-GB">
                <a:latin typeface="Arial" charset="0"/>
              </a:rPr>
              <a:t>estimable (quantitative)</a:t>
            </a:r>
          </a:p>
          <a:p>
            <a:endParaRPr lang="en-GB">
              <a:latin typeface="Arial" charset="0"/>
            </a:endParaRPr>
          </a:p>
          <a:p>
            <a:r>
              <a:rPr lang="en-GB">
                <a:latin typeface="Arial" charset="0"/>
              </a:rPr>
              <a:t>calculable (quantitative)</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pPr>
              <a:defRPr/>
            </a:pPr>
            <a:r>
              <a:rPr lang="en-GB" smtClean="0"/>
              <a:t>Tools for HIA?</a:t>
            </a:r>
            <a:endParaRPr lang="en-AU" smtClean="0"/>
          </a:p>
        </p:txBody>
      </p:sp>
      <p:sp>
        <p:nvSpPr>
          <p:cNvPr id="74755" name="Rectangle 3"/>
          <p:cNvSpPr>
            <a:spLocks noGrp="1" noChangeArrowheads="1"/>
          </p:cNvSpPr>
          <p:nvPr>
            <p:ph type="body" idx="1"/>
          </p:nvPr>
        </p:nvSpPr>
        <p:spPr/>
        <p:txBody>
          <a:bodyPr/>
          <a:lstStyle/>
          <a:p>
            <a:pPr>
              <a:lnSpc>
                <a:spcPct val="90000"/>
              </a:lnSpc>
              <a:buFont typeface="Wingdings" pitchFamily="2" charset="2"/>
              <a:buNone/>
              <a:defRPr/>
            </a:pPr>
            <a:r>
              <a:rPr lang="en-GB" smtClean="0"/>
              <a:t>Examples of HIA are available on www.who.int/hia  </a:t>
            </a:r>
          </a:p>
          <a:p>
            <a:pPr>
              <a:lnSpc>
                <a:spcPct val="90000"/>
              </a:lnSpc>
              <a:buFont typeface="Wingdings" pitchFamily="2" charset="2"/>
              <a:buNone/>
              <a:defRPr/>
            </a:pPr>
            <a:r>
              <a:rPr lang="en-GB" smtClean="0"/>
              <a:t>The site also provides information:</a:t>
            </a:r>
          </a:p>
          <a:p>
            <a:pPr>
              <a:lnSpc>
                <a:spcPct val="90000"/>
              </a:lnSpc>
              <a:defRPr/>
            </a:pPr>
            <a:r>
              <a:rPr lang="en-GB" smtClean="0"/>
              <a:t>About HIA</a:t>
            </a:r>
          </a:p>
          <a:p>
            <a:pPr>
              <a:lnSpc>
                <a:spcPct val="90000"/>
              </a:lnSpc>
              <a:defRPr/>
            </a:pPr>
            <a:r>
              <a:rPr lang="en-GB" smtClean="0"/>
              <a:t>Tools and methods to do HIA</a:t>
            </a:r>
          </a:p>
          <a:p>
            <a:pPr>
              <a:lnSpc>
                <a:spcPct val="90000"/>
              </a:lnSpc>
              <a:defRPr/>
            </a:pPr>
            <a:r>
              <a:rPr lang="en-GB" smtClean="0"/>
              <a:t>How HIA contributes to policy making</a:t>
            </a:r>
          </a:p>
          <a:p>
            <a:pPr>
              <a:lnSpc>
                <a:spcPct val="90000"/>
              </a:lnSpc>
              <a:defRPr/>
            </a:pPr>
            <a:r>
              <a:rPr lang="en-GB" smtClean="0"/>
              <a:t>The evidence used in HIA</a:t>
            </a:r>
          </a:p>
          <a:p>
            <a:pPr>
              <a:lnSpc>
                <a:spcPct val="90000"/>
              </a:lnSpc>
              <a:defRPr/>
            </a:pPr>
            <a:r>
              <a:rPr lang="en-GB" smtClean="0"/>
              <a:t>HIA related links and networks. </a:t>
            </a:r>
            <a:endParaRPr lang="en-AU" smtClean="0"/>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S:\msoffice\TEMPLATE\DESIGNS\HIGHVOLT.POT</Template>
  <TotalTime>959</TotalTime>
  <Words>6392</Words>
  <Application>Microsoft PowerPoint</Application>
  <PresentationFormat>On-screen Show (4:3)</PresentationFormat>
  <Paragraphs>344</Paragraphs>
  <Slides>54</Slides>
  <Notes>8</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54</vt:i4>
      </vt:variant>
    </vt:vector>
  </HeadingPairs>
  <TitlesOfParts>
    <vt:vector size="57" baseType="lpstr">
      <vt:lpstr>Default Design</vt:lpstr>
      <vt:lpstr>Document</vt:lpstr>
      <vt:lpstr>Worksheet</vt:lpstr>
      <vt:lpstr>An introduction to HIA</vt:lpstr>
      <vt:lpstr>Health Impact Assessment (HIA)</vt:lpstr>
      <vt:lpstr>Health impact assessment  Independent Inquiry into Inequalities in Health</vt:lpstr>
      <vt:lpstr>Health impact assessment  Saving Lives: Our Healthier Nation</vt:lpstr>
      <vt:lpstr>Health Impact Assessment  Definitions</vt:lpstr>
      <vt:lpstr>Why use HIA?</vt:lpstr>
      <vt:lpstr>Health Impact Assessment  Aims</vt:lpstr>
      <vt:lpstr>HIA explained</vt:lpstr>
      <vt:lpstr>An HIA would ask….</vt:lpstr>
      <vt:lpstr>The purpose/function of HIA is to:</vt:lpstr>
      <vt:lpstr>Inform and influence the decision maker </vt:lpstr>
      <vt:lpstr>HIA (2)</vt:lpstr>
      <vt:lpstr>HIA(3)</vt:lpstr>
      <vt:lpstr>HIA(4)</vt:lpstr>
      <vt:lpstr>Help address inequalities in health </vt:lpstr>
      <vt:lpstr>Help address inequalities in health (2)</vt:lpstr>
      <vt:lpstr>HIA does this by:</vt:lpstr>
      <vt:lpstr>Many factors impact on your health</vt:lpstr>
      <vt:lpstr>A broad understanding of health. </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 Health Impact Assessment  Key principles </vt:lpstr>
      <vt:lpstr>Health  Definition</vt:lpstr>
      <vt:lpstr>Slide 35</vt:lpstr>
      <vt:lpstr>Equity in health  Definition</vt:lpstr>
      <vt:lpstr>Slide 37</vt:lpstr>
      <vt:lpstr>Community involvement and participation  Advantages</vt:lpstr>
      <vt:lpstr>Community involvement and participation  Challenges</vt:lpstr>
      <vt:lpstr> “Evidence” (or data) can be .....</vt:lpstr>
      <vt:lpstr>Health impact assessment  Summary: potential benefits</vt:lpstr>
      <vt:lpstr>Slide 42</vt:lpstr>
      <vt:lpstr>Risk of impact</vt:lpstr>
      <vt:lpstr>Slide 44</vt:lpstr>
      <vt:lpstr>What international policies support HIA?</vt:lpstr>
      <vt:lpstr>What international policies support HIA?</vt:lpstr>
      <vt:lpstr>When is an HIA undertaken?</vt:lpstr>
      <vt:lpstr>Slide 48</vt:lpstr>
      <vt:lpstr>Slide 49</vt:lpstr>
      <vt:lpstr>Slide 50</vt:lpstr>
      <vt:lpstr>Steps in HIA</vt:lpstr>
      <vt:lpstr>Steps in HIA</vt:lpstr>
      <vt:lpstr>Measurability</vt:lpstr>
      <vt:lpstr>Tools for HIA?</vt:lpstr>
    </vt:vector>
  </TitlesOfParts>
  <Company>Department of Health</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Impact Assessment and regeneration  -  experience from London </dc:title>
  <dc:creator>OISIII</dc:creator>
  <cp:lastModifiedBy>bus-lr</cp:lastModifiedBy>
  <cp:revision>77</cp:revision>
  <cp:lastPrinted>2001-05-16T15:10:26Z</cp:lastPrinted>
  <dcterms:created xsi:type="dcterms:W3CDTF">2001-03-15T16:52:08Z</dcterms:created>
  <dcterms:modified xsi:type="dcterms:W3CDTF">2013-01-15T16:41:00Z</dcterms:modified>
</cp:coreProperties>
</file>