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59" r:id="rId6"/>
    <p:sldId id="260" r:id="rId7"/>
    <p:sldId id="261" r:id="rId8"/>
    <p:sldId id="262" r:id="rId9"/>
    <p:sldId id="263" r:id="rId10"/>
    <p:sldId id="264" r:id="rId11"/>
    <p:sldId id="267"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7BDFE5-7F6F-4ACC-B149-6598B6082FF3}" v="1" dt="2024-02-29T13:51:27.1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CF064E79-FFE4-42E2-B2E4-41DDD5410E7F}" type="datetimeFigureOut">
              <a:rPr lang="en-GB" smtClean="0"/>
              <a:t>29/02/2024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37AAE-6376-4BC0-855F-E2529657EE1B}" type="slidenum">
              <a:rPr lang="en-GB" smtClean="0"/>
              <a:t>‹#›</a:t>
            </a:fld>
            <a:endParaRPr lang="en-GB"/>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F064E79-FFE4-42E2-B2E4-41DDD5410E7F}" type="datetimeFigureOut">
              <a:rPr lang="en-GB" smtClean="0"/>
              <a:t>29/02/2024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457200" y="4463568"/>
            <a:ext cx="8305800" cy="1143000"/>
          </a:xfrm>
        </p:spPr>
        <p:txBody>
          <a:bodyPr/>
          <a:lstStyle/>
          <a:p>
            <a:r>
              <a:rPr lang="en-US"/>
              <a:t>Click to edit Master title style</a:t>
            </a:r>
          </a:p>
        </p:txBody>
      </p:sp>
      <p:sp>
        <p:nvSpPr>
          <p:cNvPr id="2" name="Date Placeholder 1"/>
          <p:cNvSpPr>
            <a:spLocks noGrp="1"/>
          </p:cNvSpPr>
          <p:nvPr>
            <p:ph type="dt" sz="half" idx="10"/>
          </p:nvPr>
        </p:nvSpPr>
        <p:spPr/>
        <p:txBody>
          <a:bodyPr/>
          <a:lstStyle/>
          <a:p>
            <a:fld id="{CF064E79-FFE4-42E2-B2E4-41DDD5410E7F}" type="datetimeFigureOut">
              <a:rPr lang="en-GB" smtClean="0"/>
              <a:t>29/02/2024</a:t>
            </a:fld>
            <a:endParaRPr lang="en-GB"/>
          </a:p>
        </p:txBody>
      </p:sp>
      <p:sp>
        <p:nvSpPr>
          <p:cNvPr id="91" name="Footer Placeholder 90"/>
          <p:cNvSpPr>
            <a:spLocks noGrp="1"/>
          </p:cNvSpPr>
          <p:nvPr>
            <p:ph type="ftr" sz="quarter" idx="11"/>
          </p:nvPr>
        </p:nvSpPr>
        <p:spPr/>
        <p:txBody>
          <a:bodyPr/>
          <a:lstStyle/>
          <a:p>
            <a:endParaRPr lang="en-GB"/>
          </a:p>
        </p:txBody>
      </p:sp>
      <p:sp>
        <p:nvSpPr>
          <p:cNvPr id="92" name="Slide Number Placeholder 91"/>
          <p:cNvSpPr>
            <a:spLocks noGrp="1"/>
          </p:cNvSpPr>
          <p:nvPr>
            <p:ph type="sldNum" sz="quarter" idx="12"/>
          </p:nvPr>
        </p:nvSpPr>
        <p:spPr/>
        <p:txBody>
          <a:bodyPr/>
          <a:lstStyle/>
          <a:p>
            <a:fld id="{BA337AAE-6376-4BC0-855F-E2529657EE1B}"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F064E79-FFE4-42E2-B2E4-41DDD5410E7F}" type="datetimeFigureOut">
              <a:rPr lang="en-GB" smtClean="0"/>
              <a:t>29/02/2024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F064E79-FFE4-42E2-B2E4-41DDD5410E7F}" type="datetimeFigureOut">
              <a:rPr lang="en-GB" smtClean="0"/>
              <a:t>29/02/2024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F064E79-FFE4-42E2-B2E4-41DDD5410E7F}" type="datetimeFigureOut">
              <a:rPr lang="en-GB" smtClean="0"/>
              <a:t>29/02/2024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064E79-FFE4-42E2-B2E4-41DDD5410E7F}" type="datetimeFigureOut">
              <a:rPr lang="en-GB" smtClean="0"/>
              <a:t>29/02/2024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F064E79-FFE4-42E2-B2E4-41DDD5410E7F}" type="datetimeFigureOut">
              <a:rPr lang="en-GB" smtClean="0"/>
              <a:t>29/02/2024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37AAE-6376-4BC0-855F-E2529657EE1B}" type="slidenum">
              <a:rPr lang="en-GB" smtClean="0"/>
              <a:t>‹#›</a:t>
            </a:fld>
            <a:endParaRPr lang="en-GB"/>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p:txBody>
          <a:bodyPr/>
          <a:lstStyle/>
          <a:p>
            <a:fld id="{CF064E79-FFE4-42E2-B2E4-41DDD5410E7F}" type="datetimeFigureOut">
              <a:rPr lang="en-GB" smtClean="0"/>
              <a:t>29/02/2024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37AAE-6376-4BC0-855F-E2529657EE1B}" type="slidenum">
              <a:rPr lang="en-GB" smtClean="0"/>
              <a:t>‹#›</a:t>
            </a:fld>
            <a:endParaRPr lang="en-GB"/>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F064E79-FFE4-42E2-B2E4-41DDD5410E7F}" type="datetimeFigureOut">
              <a:rPr lang="en-GB" smtClean="0"/>
              <a:t>29/02/2024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F064E79-FFE4-42E2-B2E4-41DDD5410E7F}" type="datetimeFigureOut">
              <a:rPr lang="en-GB" smtClean="0"/>
              <a:t>29/02/2024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37AAE-6376-4BC0-855F-E2529657EE1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CF064E79-FFE4-42E2-B2E4-41DDD5410E7F}" type="datetimeFigureOut">
              <a:rPr lang="en-GB" smtClean="0"/>
              <a:t>29/02/2024</a:t>
            </a:fld>
            <a:endParaRPr lang="en-GB"/>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BA337AAE-6376-4BC0-855F-E2529657EE1B}"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hse.gov.uk/riddor/report.htm" TargetMode="External"/><Relationship Id="rId2" Type="http://schemas.openxmlformats.org/officeDocument/2006/relationships/hyperlink" Target="https://www.hse.gov.uk/pubns/indg453.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24744"/>
            <a:ext cx="4419600" cy="4768679"/>
          </a:xfrm>
        </p:spPr>
        <p:txBody>
          <a:bodyPr>
            <a:normAutofit fontScale="90000"/>
          </a:bodyPr>
          <a:lstStyle/>
          <a:p>
            <a:br>
              <a:rPr lang="en-GB" dirty="0">
                <a:solidFill>
                  <a:srgbClr val="FF0000"/>
                </a:solidFill>
              </a:rPr>
            </a:br>
            <a:br>
              <a:rPr lang="en-GB" dirty="0">
                <a:solidFill>
                  <a:srgbClr val="FF0000"/>
                </a:solidFill>
              </a:rPr>
            </a:br>
            <a:r>
              <a:rPr lang="en-GB" sz="5300" dirty="0">
                <a:solidFill>
                  <a:srgbClr val="FF0000"/>
                </a:solidFill>
              </a:rPr>
              <a:t>RIDDOR</a:t>
            </a:r>
            <a:r>
              <a:rPr lang="en-GB" dirty="0"/>
              <a:t>  </a:t>
            </a:r>
            <a:br>
              <a:rPr lang="en-GB" dirty="0"/>
            </a:br>
            <a:br>
              <a:rPr lang="en-GB" dirty="0"/>
            </a:br>
            <a:r>
              <a:rPr lang="en-GB" dirty="0">
                <a:solidFill>
                  <a:srgbClr val="FF0000"/>
                </a:solidFill>
              </a:rPr>
              <a:t>R</a:t>
            </a:r>
            <a:r>
              <a:rPr lang="en-GB" dirty="0"/>
              <a:t>eporting of </a:t>
            </a:r>
            <a:br>
              <a:rPr lang="en-GB" dirty="0"/>
            </a:br>
            <a:r>
              <a:rPr lang="en-GB" dirty="0">
                <a:solidFill>
                  <a:srgbClr val="FF0000"/>
                </a:solidFill>
              </a:rPr>
              <a:t>I</a:t>
            </a:r>
            <a:r>
              <a:rPr lang="en-GB" dirty="0"/>
              <a:t>njuries, </a:t>
            </a:r>
            <a:br>
              <a:rPr lang="en-GB" dirty="0"/>
            </a:br>
            <a:r>
              <a:rPr lang="en-GB" dirty="0">
                <a:solidFill>
                  <a:srgbClr val="FF0000"/>
                </a:solidFill>
              </a:rPr>
              <a:t>D</a:t>
            </a:r>
            <a:r>
              <a:rPr lang="en-GB" dirty="0"/>
              <a:t>iseases and </a:t>
            </a:r>
            <a:r>
              <a:rPr lang="en-GB" dirty="0">
                <a:solidFill>
                  <a:srgbClr val="FF0000"/>
                </a:solidFill>
              </a:rPr>
              <a:t>D</a:t>
            </a:r>
            <a:r>
              <a:rPr lang="en-GB" dirty="0"/>
              <a:t>angerous </a:t>
            </a:r>
            <a:br>
              <a:rPr lang="en-GB" dirty="0"/>
            </a:br>
            <a:r>
              <a:rPr lang="en-GB" dirty="0">
                <a:solidFill>
                  <a:srgbClr val="FF0000"/>
                </a:solidFill>
              </a:rPr>
              <a:t>O</a:t>
            </a:r>
            <a:r>
              <a:rPr lang="en-GB" dirty="0"/>
              <a:t>ccurrences </a:t>
            </a:r>
            <a:r>
              <a:rPr lang="en-GB" dirty="0">
                <a:solidFill>
                  <a:srgbClr val="FF0000"/>
                </a:solidFill>
              </a:rPr>
              <a:t>R</a:t>
            </a:r>
            <a:r>
              <a:rPr lang="en-GB" dirty="0"/>
              <a:t>egulations 2013</a:t>
            </a:r>
            <a:br>
              <a:rPr lang="en-GB" dirty="0"/>
            </a:br>
            <a:br>
              <a:rPr lang="en-GB" dirty="0"/>
            </a:br>
            <a:r>
              <a:rPr lang="en-GB" dirty="0"/>
              <a:t>Rhodri Thomas</a:t>
            </a:r>
          </a:p>
        </p:txBody>
      </p:sp>
    </p:spTree>
    <p:extLst>
      <p:ext uri="{BB962C8B-B14F-4D97-AF65-F5344CB8AC3E}">
        <p14:creationId xmlns:p14="http://schemas.microsoft.com/office/powerpoint/2010/main" val="2804990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600" dirty="0">
                <a:solidFill>
                  <a:srgbClr val="FF0000"/>
                </a:solidFill>
              </a:rPr>
              <a:t>RIDDOR</a:t>
            </a:r>
            <a:r>
              <a:rPr lang="en-GB" sz="3600" dirty="0"/>
              <a:t> puts duties on employers, the self-employed and people in control of work premises to report certain </a:t>
            </a:r>
            <a:r>
              <a:rPr lang="en-GB" sz="3600" dirty="0">
                <a:solidFill>
                  <a:srgbClr val="FF0000"/>
                </a:solidFill>
              </a:rPr>
              <a:t>serious workplace accidents</a:t>
            </a:r>
            <a:r>
              <a:rPr lang="en-GB" sz="3600" dirty="0"/>
              <a:t>, </a:t>
            </a:r>
            <a:r>
              <a:rPr lang="en-GB" sz="3600" dirty="0">
                <a:solidFill>
                  <a:srgbClr val="FF0000"/>
                </a:solidFill>
              </a:rPr>
              <a:t>occupational diseases </a:t>
            </a:r>
            <a:r>
              <a:rPr lang="en-GB" sz="3600" dirty="0"/>
              <a:t>and specified </a:t>
            </a:r>
            <a:r>
              <a:rPr lang="en-GB" sz="3600" dirty="0">
                <a:solidFill>
                  <a:srgbClr val="FF0000"/>
                </a:solidFill>
              </a:rPr>
              <a:t>dangerous occurrences </a:t>
            </a:r>
            <a:r>
              <a:rPr lang="en-GB" sz="3600" dirty="0"/>
              <a:t>(near misses).</a:t>
            </a:r>
          </a:p>
        </p:txBody>
      </p:sp>
    </p:spTree>
    <p:extLst>
      <p:ext uri="{BB962C8B-B14F-4D97-AF65-F5344CB8AC3E}">
        <p14:creationId xmlns:p14="http://schemas.microsoft.com/office/powerpoint/2010/main" val="3609248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5300" dirty="0"/>
              <a:t>What is an ‘accident’?</a:t>
            </a:r>
            <a:br>
              <a:rPr lang="en-GB" dirty="0"/>
            </a:br>
            <a:endParaRPr lang="en-GB" dirty="0"/>
          </a:p>
        </p:txBody>
      </p:sp>
      <p:sp>
        <p:nvSpPr>
          <p:cNvPr id="3" name="Content Placeholder 2"/>
          <p:cNvSpPr>
            <a:spLocks noGrp="1"/>
          </p:cNvSpPr>
          <p:nvPr>
            <p:ph idx="1"/>
          </p:nvPr>
        </p:nvSpPr>
        <p:spPr/>
        <p:txBody>
          <a:bodyPr/>
          <a:lstStyle/>
          <a:p>
            <a:endParaRPr lang="en-GB" dirty="0"/>
          </a:p>
          <a:p>
            <a:r>
              <a:rPr lang="en-GB" sz="4000" dirty="0"/>
              <a:t>In relation to RIDDOR, an accident is a separate, identifiable, unintended incident, which causes physical injury. This specifically includes acts of non-consensual violence to people at work.</a:t>
            </a:r>
          </a:p>
          <a:p>
            <a:endParaRPr lang="en-GB" dirty="0"/>
          </a:p>
        </p:txBody>
      </p:sp>
    </p:spTree>
    <p:extLst>
      <p:ext uri="{BB962C8B-B14F-4D97-AF65-F5344CB8AC3E}">
        <p14:creationId xmlns:p14="http://schemas.microsoft.com/office/powerpoint/2010/main" val="334587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Types of reportable injury</a:t>
            </a:r>
          </a:p>
        </p:txBody>
      </p:sp>
      <p:sp>
        <p:nvSpPr>
          <p:cNvPr id="3" name="Content Placeholder 2"/>
          <p:cNvSpPr>
            <a:spLocks noGrp="1"/>
          </p:cNvSpPr>
          <p:nvPr>
            <p:ph idx="1"/>
          </p:nvPr>
        </p:nvSpPr>
        <p:spPr/>
        <p:txBody>
          <a:bodyPr/>
          <a:lstStyle/>
          <a:p>
            <a:pPr marL="0" indent="0">
              <a:buNone/>
            </a:pPr>
            <a:r>
              <a:rPr lang="en-GB" sz="3600" u="sng" dirty="0"/>
              <a:t>The death of any person</a:t>
            </a:r>
          </a:p>
          <a:p>
            <a:endParaRPr lang="en-GB" sz="3600" dirty="0"/>
          </a:p>
          <a:p>
            <a:r>
              <a:rPr lang="en-GB" sz="3600" dirty="0"/>
              <a:t>All deaths to workers and non-workers, with the exception of suicides, must be reported if they arise from a work-related accident, including an act of physical violence to a worker.</a:t>
            </a:r>
          </a:p>
          <a:p>
            <a:pPr marL="0" indent="0">
              <a:buNone/>
            </a:pPr>
            <a:endParaRPr lang="en-GB" dirty="0"/>
          </a:p>
        </p:txBody>
      </p:sp>
    </p:spTree>
    <p:extLst>
      <p:ext uri="{BB962C8B-B14F-4D97-AF65-F5344CB8AC3E}">
        <p14:creationId xmlns:p14="http://schemas.microsoft.com/office/powerpoint/2010/main" val="1592779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r>
              <a:rPr lang="en-GB" sz="4800" dirty="0"/>
              <a:t>Types of reportable injury</a:t>
            </a:r>
          </a:p>
        </p:txBody>
      </p:sp>
      <p:sp>
        <p:nvSpPr>
          <p:cNvPr id="3" name="Content Placeholder 2"/>
          <p:cNvSpPr>
            <a:spLocks noGrp="1"/>
          </p:cNvSpPr>
          <p:nvPr>
            <p:ph idx="1"/>
          </p:nvPr>
        </p:nvSpPr>
        <p:spPr>
          <a:xfrm>
            <a:off x="457200" y="1340768"/>
            <a:ext cx="8229600" cy="5328592"/>
          </a:xfrm>
        </p:spPr>
        <p:txBody>
          <a:bodyPr>
            <a:normAutofit fontScale="62500" lnSpcReduction="20000"/>
          </a:bodyPr>
          <a:lstStyle/>
          <a:p>
            <a:pPr marL="0" indent="0">
              <a:buNone/>
            </a:pPr>
            <a:r>
              <a:rPr lang="en-GB" sz="5800" u="sng" dirty="0"/>
              <a:t>Specified injuries to workers </a:t>
            </a:r>
          </a:p>
          <a:p>
            <a:endParaRPr lang="en-GB" dirty="0"/>
          </a:p>
          <a:p>
            <a:pPr marL="0" indent="0">
              <a:buNone/>
            </a:pPr>
            <a:endParaRPr lang="en-GB" dirty="0"/>
          </a:p>
          <a:p>
            <a:r>
              <a:rPr lang="en-GB" sz="2900" b="1" dirty="0"/>
              <a:t>Specified injuries are (regulation 4): </a:t>
            </a:r>
          </a:p>
          <a:p>
            <a:endParaRPr lang="en-GB" sz="2900" b="1" dirty="0"/>
          </a:p>
          <a:p>
            <a:r>
              <a:rPr lang="en-GB" sz="2900" b="1" dirty="0">
                <a:solidFill>
                  <a:srgbClr val="FF0000"/>
                </a:solidFill>
              </a:rPr>
              <a:t>fractures</a:t>
            </a:r>
            <a:r>
              <a:rPr lang="en-GB" sz="2900" b="1" dirty="0"/>
              <a:t>, other than to fingers, thumbs and toes</a:t>
            </a:r>
          </a:p>
          <a:p>
            <a:r>
              <a:rPr lang="en-GB" sz="2900" b="1" dirty="0">
                <a:solidFill>
                  <a:srgbClr val="FF0000"/>
                </a:solidFill>
              </a:rPr>
              <a:t>amputations</a:t>
            </a:r>
          </a:p>
          <a:p>
            <a:r>
              <a:rPr lang="en-GB" sz="2900" b="1" dirty="0"/>
              <a:t>any injury likely to lead to </a:t>
            </a:r>
            <a:r>
              <a:rPr lang="en-GB" sz="2900" b="1" dirty="0">
                <a:solidFill>
                  <a:srgbClr val="FF0000"/>
                </a:solidFill>
              </a:rPr>
              <a:t>permanent loss of sight </a:t>
            </a:r>
            <a:r>
              <a:rPr lang="en-GB" sz="2900" b="1" dirty="0"/>
              <a:t>or </a:t>
            </a:r>
            <a:r>
              <a:rPr lang="en-GB" sz="2900" b="1" dirty="0">
                <a:solidFill>
                  <a:srgbClr val="FF0000"/>
                </a:solidFill>
              </a:rPr>
              <a:t>reduction in sight</a:t>
            </a:r>
          </a:p>
          <a:p>
            <a:r>
              <a:rPr lang="en-GB" sz="2900" b="1" dirty="0"/>
              <a:t>any </a:t>
            </a:r>
            <a:r>
              <a:rPr lang="en-GB" sz="2900" b="1" dirty="0">
                <a:solidFill>
                  <a:srgbClr val="FF0000"/>
                </a:solidFill>
              </a:rPr>
              <a:t>crush injury </a:t>
            </a:r>
            <a:r>
              <a:rPr lang="en-GB" sz="2900" b="1" dirty="0"/>
              <a:t>to the head or torso causing damage to the brain or internal organs</a:t>
            </a:r>
          </a:p>
          <a:p>
            <a:r>
              <a:rPr lang="en-GB" sz="2900" b="1" dirty="0">
                <a:solidFill>
                  <a:srgbClr val="FF0000"/>
                </a:solidFill>
              </a:rPr>
              <a:t>serious burns </a:t>
            </a:r>
            <a:r>
              <a:rPr lang="en-GB" sz="2900" b="1" dirty="0"/>
              <a:t>(including scalding) which: covers more than 10% of the body</a:t>
            </a:r>
          </a:p>
          <a:p>
            <a:r>
              <a:rPr lang="en-GB" sz="2900" b="1" dirty="0"/>
              <a:t>causes significant damage to the </a:t>
            </a:r>
            <a:r>
              <a:rPr lang="en-GB" sz="2900" b="1" dirty="0">
                <a:solidFill>
                  <a:srgbClr val="FF0000"/>
                </a:solidFill>
              </a:rPr>
              <a:t>eyes</a:t>
            </a:r>
            <a:r>
              <a:rPr lang="en-GB" sz="2900" b="1" dirty="0"/>
              <a:t>, </a:t>
            </a:r>
            <a:r>
              <a:rPr lang="en-GB" sz="2900" b="1" dirty="0">
                <a:solidFill>
                  <a:srgbClr val="FF0000"/>
                </a:solidFill>
              </a:rPr>
              <a:t>respiratory</a:t>
            </a:r>
            <a:r>
              <a:rPr lang="en-GB" sz="2900" b="1" dirty="0"/>
              <a:t> system or other </a:t>
            </a:r>
            <a:r>
              <a:rPr lang="en-GB" sz="2900" b="1" dirty="0">
                <a:solidFill>
                  <a:srgbClr val="FF0000"/>
                </a:solidFill>
              </a:rPr>
              <a:t>vital organs</a:t>
            </a:r>
          </a:p>
          <a:p>
            <a:endParaRPr lang="en-GB" sz="2900" b="1" dirty="0"/>
          </a:p>
          <a:p>
            <a:r>
              <a:rPr lang="en-GB" sz="2900" b="1" dirty="0"/>
              <a:t>any </a:t>
            </a:r>
            <a:r>
              <a:rPr lang="en-GB" sz="2900" b="1" dirty="0">
                <a:solidFill>
                  <a:srgbClr val="FF0000"/>
                </a:solidFill>
              </a:rPr>
              <a:t>scalping</a:t>
            </a:r>
            <a:r>
              <a:rPr lang="en-GB" sz="2900" b="1" dirty="0"/>
              <a:t> requiring hospital treatment</a:t>
            </a:r>
          </a:p>
          <a:p>
            <a:r>
              <a:rPr lang="en-GB" sz="2900" b="1" dirty="0"/>
              <a:t>any </a:t>
            </a:r>
            <a:r>
              <a:rPr lang="en-GB" sz="2900" b="1" dirty="0">
                <a:solidFill>
                  <a:srgbClr val="FF0000"/>
                </a:solidFill>
              </a:rPr>
              <a:t>loss of consciousness</a:t>
            </a:r>
            <a:r>
              <a:rPr lang="en-GB" sz="2900" b="1" dirty="0"/>
              <a:t> caused by head injury or asphyxia</a:t>
            </a:r>
          </a:p>
          <a:p>
            <a:r>
              <a:rPr lang="en-GB" sz="2900" b="1" dirty="0"/>
              <a:t>any other injury arising from working in an enclosed space which: leads to </a:t>
            </a:r>
            <a:r>
              <a:rPr lang="en-GB" sz="2900" b="1" dirty="0">
                <a:solidFill>
                  <a:srgbClr val="FF0000"/>
                </a:solidFill>
              </a:rPr>
              <a:t>hypothermia or heat-induced illness </a:t>
            </a:r>
          </a:p>
          <a:p>
            <a:r>
              <a:rPr lang="en-GB" sz="2900" b="1" dirty="0"/>
              <a:t>requires </a:t>
            </a:r>
            <a:r>
              <a:rPr lang="en-GB" sz="2900" b="1" dirty="0">
                <a:solidFill>
                  <a:srgbClr val="FF0000"/>
                </a:solidFill>
              </a:rPr>
              <a:t>resuscitation</a:t>
            </a:r>
            <a:r>
              <a:rPr lang="en-GB" sz="2900" b="1" dirty="0"/>
              <a:t> or admittance to </a:t>
            </a:r>
            <a:r>
              <a:rPr lang="en-GB" sz="2900" b="1" dirty="0">
                <a:solidFill>
                  <a:srgbClr val="FF0000"/>
                </a:solidFill>
              </a:rPr>
              <a:t>hospital for more than 24 hours</a:t>
            </a:r>
          </a:p>
          <a:p>
            <a:endParaRPr lang="en-GB" dirty="0"/>
          </a:p>
          <a:p>
            <a:endParaRPr lang="en-GB" dirty="0"/>
          </a:p>
        </p:txBody>
      </p:sp>
    </p:spTree>
    <p:extLst>
      <p:ext uri="{BB962C8B-B14F-4D97-AF65-F5344CB8AC3E}">
        <p14:creationId xmlns:p14="http://schemas.microsoft.com/office/powerpoint/2010/main" val="850702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9600" cy="1143000"/>
          </a:xfrm>
        </p:spPr>
        <p:txBody>
          <a:bodyPr>
            <a:normAutofit fontScale="90000"/>
          </a:bodyPr>
          <a:lstStyle/>
          <a:p>
            <a:br>
              <a:rPr lang="en-GB" dirty="0"/>
            </a:br>
            <a:r>
              <a:rPr lang="en-GB" sz="4000" dirty="0"/>
              <a:t>Over-seven-day incapacitation of a worker </a:t>
            </a:r>
            <a:br>
              <a:rPr lang="en-GB" dirty="0"/>
            </a:b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endParaRPr lang="en-GB" dirty="0"/>
          </a:p>
          <a:p>
            <a:r>
              <a:rPr lang="en-GB" sz="3200" dirty="0"/>
              <a:t>Accidents must be reported where they result in an employee or self-employed person being away from work, or unable to perform their normal work duties, for more than seven consecutive days as the result of their injury. This seven day period does not include the day of the accident, but does include weekends and rest days. The report must be made within 15 days of the accident.</a:t>
            </a:r>
          </a:p>
          <a:p>
            <a:endParaRPr lang="en-GB" dirty="0"/>
          </a:p>
        </p:txBody>
      </p:sp>
    </p:spTree>
    <p:extLst>
      <p:ext uri="{BB962C8B-B14F-4D97-AF65-F5344CB8AC3E}">
        <p14:creationId xmlns:p14="http://schemas.microsoft.com/office/powerpoint/2010/main" val="771967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t>Over-three-day incapacitation</a:t>
            </a:r>
            <a:br>
              <a:rPr lang="en-GB" dirty="0"/>
            </a:br>
            <a:endParaRPr lang="en-GB" dirty="0"/>
          </a:p>
        </p:txBody>
      </p:sp>
      <p:sp>
        <p:nvSpPr>
          <p:cNvPr id="3" name="Content Placeholder 2"/>
          <p:cNvSpPr>
            <a:spLocks noGrp="1"/>
          </p:cNvSpPr>
          <p:nvPr>
            <p:ph idx="1"/>
          </p:nvPr>
        </p:nvSpPr>
        <p:spPr/>
        <p:txBody>
          <a:bodyPr>
            <a:normAutofit/>
          </a:bodyPr>
          <a:lstStyle/>
          <a:p>
            <a:endParaRPr lang="en-GB" dirty="0"/>
          </a:p>
          <a:p>
            <a:r>
              <a:rPr lang="en-GB" sz="3200" dirty="0"/>
              <a:t>Accidents must be recorded, but not reported where they result in a worker being incapacitated for more than three consecutive days. If you are an employer, who must keep an accident book under the Social Security (Claims and Payments) Regulations 1979, that record will be enough.</a:t>
            </a:r>
          </a:p>
          <a:p>
            <a:endParaRPr lang="en-GB" dirty="0"/>
          </a:p>
        </p:txBody>
      </p:sp>
    </p:spTree>
    <p:extLst>
      <p:ext uri="{BB962C8B-B14F-4D97-AF65-F5344CB8AC3E}">
        <p14:creationId xmlns:p14="http://schemas.microsoft.com/office/powerpoint/2010/main" val="3160047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900" dirty="0"/>
              <a:t>Occupational diseases</a:t>
            </a:r>
            <a:br>
              <a:rPr lang="en-GB" dirty="0"/>
            </a:br>
            <a:endParaRPr lang="en-GB" dirty="0"/>
          </a:p>
        </p:txBody>
      </p:sp>
      <p:sp>
        <p:nvSpPr>
          <p:cNvPr id="3" name="Content Placeholder 2"/>
          <p:cNvSpPr>
            <a:spLocks noGrp="1"/>
          </p:cNvSpPr>
          <p:nvPr>
            <p:ph idx="1"/>
          </p:nvPr>
        </p:nvSpPr>
        <p:spPr/>
        <p:txBody>
          <a:bodyPr/>
          <a:lstStyle/>
          <a:p>
            <a:endParaRPr lang="en-GB" dirty="0"/>
          </a:p>
          <a:p>
            <a:r>
              <a:rPr lang="en-GB" sz="3600" dirty="0"/>
              <a:t>Employers and self-employed people must report diagnoses of certain occupational diseases, where these are likely to have been caused or made worse by their work: These diseases include (regulations 8 and 9):</a:t>
            </a:r>
          </a:p>
          <a:p>
            <a:endParaRPr lang="en-GB" dirty="0"/>
          </a:p>
        </p:txBody>
      </p:sp>
    </p:spTree>
    <p:extLst>
      <p:ext uri="{BB962C8B-B14F-4D97-AF65-F5344CB8AC3E}">
        <p14:creationId xmlns:p14="http://schemas.microsoft.com/office/powerpoint/2010/main" val="1326375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lnSpcReduction="10000"/>
          </a:bodyPr>
          <a:lstStyle/>
          <a:p>
            <a:r>
              <a:rPr lang="en-GB" sz="3200" dirty="0"/>
              <a:t>carpal tunnel syndrome;</a:t>
            </a:r>
          </a:p>
          <a:p>
            <a:r>
              <a:rPr lang="en-GB" sz="3200" dirty="0"/>
              <a:t>severe cramp of the hand or forearm;</a:t>
            </a:r>
          </a:p>
          <a:p>
            <a:r>
              <a:rPr lang="en-GB" sz="3200" dirty="0"/>
              <a:t>occupational dermatitis;</a:t>
            </a:r>
          </a:p>
          <a:p>
            <a:r>
              <a:rPr lang="en-GB" sz="3200" dirty="0"/>
              <a:t>hand-arm vibration syndrome;</a:t>
            </a:r>
          </a:p>
          <a:p>
            <a:r>
              <a:rPr lang="en-GB" sz="3200" dirty="0"/>
              <a:t>occupational asthma;</a:t>
            </a:r>
          </a:p>
          <a:p>
            <a:r>
              <a:rPr lang="en-GB" sz="3200" dirty="0"/>
              <a:t>tendonitis or tenosynovitis of the hand or forearm;</a:t>
            </a:r>
          </a:p>
          <a:p>
            <a:r>
              <a:rPr lang="en-GB" sz="3200" dirty="0"/>
              <a:t>any occupational cancer;</a:t>
            </a:r>
          </a:p>
          <a:p>
            <a:r>
              <a:rPr lang="en-GB" sz="3200" dirty="0"/>
              <a:t>any disease attributed to an occupational exposure to a biological agent.</a:t>
            </a:r>
          </a:p>
          <a:p>
            <a:endParaRPr lang="en-GB" dirty="0"/>
          </a:p>
        </p:txBody>
      </p:sp>
    </p:spTree>
    <p:extLst>
      <p:ext uri="{BB962C8B-B14F-4D97-AF65-F5344CB8AC3E}">
        <p14:creationId xmlns:p14="http://schemas.microsoft.com/office/powerpoint/2010/main" val="296115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t>Dangerous occurrences </a:t>
            </a:r>
            <a:br>
              <a:rPr lang="en-GB" dirty="0"/>
            </a:br>
            <a:endParaRPr lang="en-GB" dirty="0"/>
          </a:p>
        </p:txBody>
      </p:sp>
      <p:sp>
        <p:nvSpPr>
          <p:cNvPr id="3" name="Content Placeholder 2"/>
          <p:cNvSpPr>
            <a:spLocks noGrp="1"/>
          </p:cNvSpPr>
          <p:nvPr>
            <p:ph idx="1"/>
          </p:nvPr>
        </p:nvSpPr>
        <p:spPr>
          <a:xfrm>
            <a:off x="457200" y="1268760"/>
            <a:ext cx="8229600" cy="4857403"/>
          </a:xfrm>
        </p:spPr>
        <p:txBody>
          <a:bodyPr>
            <a:noAutofit/>
          </a:bodyPr>
          <a:lstStyle/>
          <a:p>
            <a:endParaRPr lang="en-GB" sz="2800" dirty="0"/>
          </a:p>
          <a:p>
            <a:r>
              <a:rPr lang="en-GB" sz="2800" dirty="0"/>
              <a:t>Dangerous occurrences are certain, specified near-miss events. Not all such events require reporting. There are 27 categories of dangerous occurrences that are relevant to most workplaces, for example:</a:t>
            </a:r>
          </a:p>
          <a:p>
            <a:r>
              <a:rPr lang="en-GB" sz="2800" dirty="0"/>
              <a:t>the collapse, overturning or failure of load-bearing parts of lifts and lifting equipment; </a:t>
            </a:r>
          </a:p>
          <a:p>
            <a:r>
              <a:rPr lang="en-GB" sz="2800" dirty="0"/>
              <a:t>plant or equipment coming into contact with overhead power lines;</a:t>
            </a:r>
          </a:p>
          <a:p>
            <a:r>
              <a:rPr lang="en-GB" sz="2800" dirty="0"/>
              <a:t>the accidental release of any substance which could cause injury to any person. </a:t>
            </a:r>
          </a:p>
          <a:p>
            <a:endParaRPr lang="en-GB" sz="2800" dirty="0"/>
          </a:p>
        </p:txBody>
      </p:sp>
    </p:spTree>
    <p:extLst>
      <p:ext uri="{BB962C8B-B14F-4D97-AF65-F5344CB8AC3E}">
        <p14:creationId xmlns:p14="http://schemas.microsoft.com/office/powerpoint/2010/main" val="422729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C0E0A-EC5F-48CD-F837-8CFC5B934289}"/>
              </a:ext>
            </a:extLst>
          </p:cNvPr>
          <p:cNvSpPr>
            <a:spLocks noGrp="1"/>
          </p:cNvSpPr>
          <p:nvPr>
            <p:ph type="title"/>
          </p:nvPr>
        </p:nvSpPr>
        <p:spPr/>
        <p:txBody>
          <a:bodyPr/>
          <a:lstStyle/>
          <a:p>
            <a:r>
              <a:rPr lang="en-GB" dirty="0"/>
              <a:t>Records</a:t>
            </a:r>
          </a:p>
        </p:txBody>
      </p:sp>
      <p:sp>
        <p:nvSpPr>
          <p:cNvPr id="3" name="Content Placeholder 2">
            <a:extLst>
              <a:ext uri="{FF2B5EF4-FFF2-40B4-BE49-F238E27FC236}">
                <a16:creationId xmlns:a16="http://schemas.microsoft.com/office/drawing/2014/main" id="{E1EF1DAD-DCEC-80A7-C5FC-5E15873AF239}"/>
              </a:ext>
            </a:extLst>
          </p:cNvPr>
          <p:cNvSpPr>
            <a:spLocks noGrp="1"/>
          </p:cNvSpPr>
          <p:nvPr>
            <p:ph idx="1"/>
          </p:nvPr>
        </p:nvSpPr>
        <p:spPr/>
        <p:txBody>
          <a:bodyPr>
            <a:normAutofit lnSpcReduction="10000"/>
          </a:bodyPr>
          <a:lstStyle/>
          <a:p>
            <a:r>
              <a:rPr lang="en-GB" dirty="0"/>
              <a:t>It is vital that accurate records are kept of any incident. For example, records may be kept by:</a:t>
            </a:r>
          </a:p>
          <a:p>
            <a:r>
              <a:rPr lang="en-GB" dirty="0"/>
              <a:t>keeping copies of report forms in a filing system;</a:t>
            </a:r>
          </a:p>
          <a:p>
            <a:r>
              <a:rPr lang="en-GB" dirty="0"/>
              <a:t>recording the details on a computer;</a:t>
            </a:r>
          </a:p>
          <a:p>
            <a:r>
              <a:rPr lang="en-GB" dirty="0"/>
              <a:t>keeping a written log in a notebook</a:t>
            </a:r>
          </a:p>
          <a:p>
            <a:endParaRPr lang="en-GB" dirty="0"/>
          </a:p>
          <a:p>
            <a:r>
              <a:rPr lang="en-GB" dirty="0"/>
              <a:t>If you choose to report the incident by telephone or through the web site, the Incident Contact Centre will post you back a copy of the record held.</a:t>
            </a:r>
          </a:p>
          <a:p>
            <a:r>
              <a:rPr lang="en-GB" dirty="0"/>
              <a:t>You will be able to make amendments to the record if you feel the report is not fully accurate.</a:t>
            </a:r>
          </a:p>
          <a:p>
            <a:endParaRPr lang="en-GB" dirty="0"/>
          </a:p>
        </p:txBody>
      </p:sp>
    </p:spTree>
    <p:extLst>
      <p:ext uri="{BB962C8B-B14F-4D97-AF65-F5344CB8AC3E}">
        <p14:creationId xmlns:p14="http://schemas.microsoft.com/office/powerpoint/2010/main" val="1801615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0EE25-915E-DA23-827E-0A08623320EA}"/>
              </a:ext>
            </a:extLst>
          </p:cNvPr>
          <p:cNvSpPr>
            <a:spLocks noGrp="1"/>
          </p:cNvSpPr>
          <p:nvPr>
            <p:ph type="title"/>
          </p:nvPr>
        </p:nvSpPr>
        <p:spPr/>
        <p:txBody>
          <a:bodyPr/>
          <a:lstStyle/>
          <a:p>
            <a:pPr algn="ctr"/>
            <a:r>
              <a:rPr lang="en-GB" dirty="0"/>
              <a:t>Any Questions?</a:t>
            </a:r>
          </a:p>
        </p:txBody>
      </p:sp>
      <p:sp>
        <p:nvSpPr>
          <p:cNvPr id="3" name="Content Placeholder 2">
            <a:extLst>
              <a:ext uri="{FF2B5EF4-FFF2-40B4-BE49-F238E27FC236}">
                <a16:creationId xmlns:a16="http://schemas.microsoft.com/office/drawing/2014/main" id="{A7A8B4F4-5280-83CF-538F-744E274EE076}"/>
              </a:ext>
            </a:extLst>
          </p:cNvPr>
          <p:cNvSpPr>
            <a:spLocks noGrp="1"/>
          </p:cNvSpPr>
          <p:nvPr>
            <p:ph idx="1"/>
          </p:nvPr>
        </p:nvSpPr>
        <p:spPr>
          <a:xfrm>
            <a:off x="481771" y="1844824"/>
            <a:ext cx="8229600" cy="3561259"/>
          </a:xfrm>
        </p:spPr>
        <p:txBody>
          <a:bodyPr/>
          <a:lstStyle/>
          <a:p>
            <a:endParaRPr lang="en-GB" dirty="0"/>
          </a:p>
          <a:p>
            <a:r>
              <a:rPr lang="en-GB" dirty="0">
                <a:hlinkClick r:id="rId2"/>
              </a:rPr>
              <a:t>Reporting accidents and incidents at work: A brief guide to the Reporting of Injuries, Diseases and Dangerous Occurrences Regulations 2013 (RIDDOR) INDG453 (hse.gov.uk)</a:t>
            </a:r>
            <a:endParaRPr lang="en-GB" dirty="0"/>
          </a:p>
          <a:p>
            <a:endParaRPr lang="en-GB" dirty="0"/>
          </a:p>
          <a:p>
            <a:r>
              <a:rPr lang="en-GB" dirty="0">
                <a:hlinkClick r:id="rId3"/>
              </a:rPr>
              <a:t>How to make a RIDDOR report - RIDDOR - HSE</a:t>
            </a:r>
            <a:endParaRPr lang="en-GB" dirty="0"/>
          </a:p>
        </p:txBody>
      </p:sp>
    </p:spTree>
    <p:extLst>
      <p:ext uri="{BB962C8B-B14F-4D97-AF65-F5344CB8AC3E}">
        <p14:creationId xmlns:p14="http://schemas.microsoft.com/office/powerpoint/2010/main" val="2297673756"/>
      </p:ext>
    </p:extLst>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0</TotalTime>
  <Words>707</Words>
  <Application>Microsoft Office PowerPoint</Application>
  <PresentationFormat>On-screen Show (4:3)</PresentationFormat>
  <Paragraphs>62</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Tw Cen MT</vt:lpstr>
      <vt:lpstr>Thatch</vt:lpstr>
      <vt:lpstr>  RIDDOR    Reporting of  Injuries,  Diseases and Dangerous  Occurrences Regulations 2013  Rhodri Thomas</vt:lpstr>
      <vt:lpstr>PowerPoint Presentation</vt:lpstr>
      <vt:lpstr> What is an ‘accident’? </vt:lpstr>
      <vt:lpstr>Types of reportable injury</vt:lpstr>
      <vt:lpstr>Types of reportable injury</vt:lpstr>
      <vt:lpstr> Over-seven-day incapacitation of a worker  </vt:lpstr>
      <vt:lpstr>Over-three-day incapacitation </vt:lpstr>
      <vt:lpstr>Occupational diseases </vt:lpstr>
      <vt:lpstr>PowerPoint Presentation</vt:lpstr>
      <vt:lpstr>Dangerous occurrences  </vt:lpstr>
      <vt:lpstr>Records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RIDDOR    Reporting of Injuries, Diseases and Dangerous Occurrences Regulations 2013  Rhodri Thomas</dc:title>
  <dc:creator>Windows User</dc:creator>
  <cp:lastModifiedBy>Rhodri Thomas</cp:lastModifiedBy>
  <cp:revision>5</cp:revision>
  <dcterms:created xsi:type="dcterms:W3CDTF">2016-03-02T09:44:03Z</dcterms:created>
  <dcterms:modified xsi:type="dcterms:W3CDTF">2024-02-29T13:59:46Z</dcterms:modified>
</cp:coreProperties>
</file>