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4"/>
    <p:sldMasterId id="2147483666" r:id="rId5"/>
  </p:sldMasterIdLst>
  <p:notesMasterIdLst>
    <p:notesMasterId r:id="rId52"/>
  </p:notesMasterIdLst>
  <p:sldIdLst>
    <p:sldId id="259" r:id="rId6"/>
    <p:sldId id="258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57" r:id="rId16"/>
    <p:sldId id="288" r:id="rId17"/>
    <p:sldId id="289" r:id="rId18"/>
    <p:sldId id="260" r:id="rId19"/>
    <p:sldId id="261" r:id="rId20"/>
    <p:sldId id="262" r:id="rId21"/>
    <p:sldId id="290" r:id="rId22"/>
    <p:sldId id="291" r:id="rId23"/>
    <p:sldId id="292" r:id="rId24"/>
    <p:sldId id="293" r:id="rId25"/>
    <p:sldId id="294" r:id="rId26"/>
    <p:sldId id="295" r:id="rId27"/>
    <p:sldId id="296" r:id="rId28"/>
    <p:sldId id="263" r:id="rId29"/>
    <p:sldId id="264" r:id="rId30"/>
    <p:sldId id="313" r:id="rId31"/>
    <p:sldId id="297" r:id="rId32"/>
    <p:sldId id="298" r:id="rId33"/>
    <p:sldId id="299" r:id="rId34"/>
    <p:sldId id="300" r:id="rId35"/>
    <p:sldId id="301" r:id="rId36"/>
    <p:sldId id="302" r:id="rId37"/>
    <p:sldId id="303" r:id="rId38"/>
    <p:sldId id="304" r:id="rId39"/>
    <p:sldId id="305" r:id="rId40"/>
    <p:sldId id="306" r:id="rId41"/>
    <p:sldId id="307" r:id="rId42"/>
    <p:sldId id="308" r:id="rId43"/>
    <p:sldId id="309" r:id="rId44"/>
    <p:sldId id="310" r:id="rId45"/>
    <p:sldId id="311" r:id="rId46"/>
    <p:sldId id="312" r:id="rId47"/>
    <p:sldId id="314" r:id="rId48"/>
    <p:sldId id="315" r:id="rId49"/>
    <p:sldId id="316" r:id="rId50"/>
    <p:sldId id="285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78373" autoAdjust="0"/>
  </p:normalViewPr>
  <p:slideViewPr>
    <p:cSldViewPr snapToGrid="0" snapToObjects="1">
      <p:cViewPr varScale="1">
        <p:scale>
          <a:sx n="82" d="100"/>
          <a:sy n="82" d="100"/>
        </p:scale>
        <p:origin x="57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tableStyles" Target="tableStyle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microsoft.com/office/2016/11/relationships/changesInfo" Target="changesInfos/changesInfo1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Hutchings" userId="585bde28-eced-4edb-8f9c-713ef82e6f71" providerId="ADAL" clId="{68E57178-E163-4CBF-99E8-41840621237C}"/>
    <pc:docChg chg="modSld">
      <pc:chgData name="Paul Hutchings" userId="585bde28-eced-4edb-8f9c-713ef82e6f71" providerId="ADAL" clId="{68E57178-E163-4CBF-99E8-41840621237C}" dt="2026-09-25T09:37:33.407" v="37" actId="6549"/>
      <pc:docMkLst>
        <pc:docMk/>
      </pc:docMkLst>
      <pc:sldChg chg="modNotesTx">
        <pc:chgData name="Paul Hutchings" userId="585bde28-eced-4edb-8f9c-713ef82e6f71" providerId="ADAL" clId="{68E57178-E163-4CBF-99E8-41840621237C}" dt="2026-09-25T09:34:34.761" v="9" actId="6549"/>
        <pc:sldMkLst>
          <pc:docMk/>
          <pc:sldMk cId="0" sldId="257"/>
        </pc:sldMkLst>
      </pc:sldChg>
      <pc:sldChg chg="modNotesTx">
        <pc:chgData name="Paul Hutchings" userId="585bde28-eced-4edb-8f9c-713ef82e6f71" providerId="ADAL" clId="{68E57178-E163-4CBF-99E8-41840621237C}" dt="2026-09-25T09:33:31.977" v="0" actId="6549"/>
        <pc:sldMkLst>
          <pc:docMk/>
          <pc:sldMk cId="2469224491" sldId="258"/>
        </pc:sldMkLst>
      </pc:sldChg>
      <pc:sldChg chg="modNotesTx">
        <pc:chgData name="Paul Hutchings" userId="585bde28-eced-4edb-8f9c-713ef82e6f71" providerId="ADAL" clId="{68E57178-E163-4CBF-99E8-41840621237C}" dt="2026-09-25T09:34:51.427" v="12" actId="6549"/>
        <pc:sldMkLst>
          <pc:docMk/>
          <pc:sldMk cId="0" sldId="260"/>
        </pc:sldMkLst>
      </pc:sldChg>
      <pc:sldChg chg="modNotesTx">
        <pc:chgData name="Paul Hutchings" userId="585bde28-eced-4edb-8f9c-713ef82e6f71" providerId="ADAL" clId="{68E57178-E163-4CBF-99E8-41840621237C}" dt="2026-09-25T09:35:00.093" v="13" actId="6549"/>
        <pc:sldMkLst>
          <pc:docMk/>
          <pc:sldMk cId="0" sldId="261"/>
        </pc:sldMkLst>
      </pc:sldChg>
      <pc:sldChg chg="modNotesTx">
        <pc:chgData name="Paul Hutchings" userId="585bde28-eced-4edb-8f9c-713ef82e6f71" providerId="ADAL" clId="{68E57178-E163-4CBF-99E8-41840621237C}" dt="2026-09-25T09:35:05.044" v="14" actId="6549"/>
        <pc:sldMkLst>
          <pc:docMk/>
          <pc:sldMk cId="0" sldId="262"/>
        </pc:sldMkLst>
      </pc:sldChg>
      <pc:sldChg chg="modNotesTx">
        <pc:chgData name="Paul Hutchings" userId="585bde28-eced-4edb-8f9c-713ef82e6f71" providerId="ADAL" clId="{68E57178-E163-4CBF-99E8-41840621237C}" dt="2026-09-25T09:35:51.926" v="22" actId="6549"/>
        <pc:sldMkLst>
          <pc:docMk/>
          <pc:sldMk cId="0" sldId="263"/>
        </pc:sldMkLst>
      </pc:sldChg>
      <pc:sldChg chg="modNotesTx">
        <pc:chgData name="Paul Hutchings" userId="585bde28-eced-4edb-8f9c-713ef82e6f71" providerId="ADAL" clId="{68E57178-E163-4CBF-99E8-41840621237C}" dt="2026-09-25T09:33:38.471" v="1" actId="6549"/>
        <pc:sldMkLst>
          <pc:docMk/>
          <pc:sldMk cId="1206081033" sldId="275"/>
        </pc:sldMkLst>
      </pc:sldChg>
      <pc:sldChg chg="modNotesTx">
        <pc:chgData name="Paul Hutchings" userId="585bde28-eced-4edb-8f9c-713ef82e6f71" providerId="ADAL" clId="{68E57178-E163-4CBF-99E8-41840621237C}" dt="2026-09-25T09:33:44.910" v="2" actId="6549"/>
        <pc:sldMkLst>
          <pc:docMk/>
          <pc:sldMk cId="2511747048" sldId="276"/>
        </pc:sldMkLst>
      </pc:sldChg>
      <pc:sldChg chg="modNotesTx">
        <pc:chgData name="Paul Hutchings" userId="585bde28-eced-4edb-8f9c-713ef82e6f71" providerId="ADAL" clId="{68E57178-E163-4CBF-99E8-41840621237C}" dt="2026-09-25T09:33:53.280" v="4" actId="6549"/>
        <pc:sldMkLst>
          <pc:docMk/>
          <pc:sldMk cId="1063040346" sldId="277"/>
        </pc:sldMkLst>
      </pc:sldChg>
      <pc:sldChg chg="modNotesTx">
        <pc:chgData name="Paul Hutchings" userId="585bde28-eced-4edb-8f9c-713ef82e6f71" providerId="ADAL" clId="{68E57178-E163-4CBF-99E8-41840621237C}" dt="2026-09-25T09:34:00.542" v="5" actId="6549"/>
        <pc:sldMkLst>
          <pc:docMk/>
          <pc:sldMk cId="4150261527" sldId="278"/>
        </pc:sldMkLst>
      </pc:sldChg>
      <pc:sldChg chg="modNotesTx">
        <pc:chgData name="Paul Hutchings" userId="585bde28-eced-4edb-8f9c-713ef82e6f71" providerId="ADAL" clId="{68E57178-E163-4CBF-99E8-41840621237C}" dt="2026-09-25T09:34:08.451" v="6" actId="6549"/>
        <pc:sldMkLst>
          <pc:docMk/>
          <pc:sldMk cId="2099581030" sldId="279"/>
        </pc:sldMkLst>
      </pc:sldChg>
      <pc:sldChg chg="modNotesTx">
        <pc:chgData name="Paul Hutchings" userId="585bde28-eced-4edb-8f9c-713ef82e6f71" providerId="ADAL" clId="{68E57178-E163-4CBF-99E8-41840621237C}" dt="2026-09-25T09:34:15.563" v="7" actId="6549"/>
        <pc:sldMkLst>
          <pc:docMk/>
          <pc:sldMk cId="2039938081" sldId="280"/>
        </pc:sldMkLst>
      </pc:sldChg>
      <pc:sldChg chg="modNotesTx">
        <pc:chgData name="Paul Hutchings" userId="585bde28-eced-4edb-8f9c-713ef82e6f71" providerId="ADAL" clId="{68E57178-E163-4CBF-99E8-41840621237C}" dt="2026-09-25T09:34:28.626" v="8" actId="6549"/>
        <pc:sldMkLst>
          <pc:docMk/>
          <pc:sldMk cId="1058125623" sldId="282"/>
        </pc:sldMkLst>
      </pc:sldChg>
      <pc:sldChg chg="modNotesTx">
        <pc:chgData name="Paul Hutchings" userId="585bde28-eced-4edb-8f9c-713ef82e6f71" providerId="ADAL" clId="{68E57178-E163-4CBF-99E8-41840621237C}" dt="2026-09-25T09:34:40.562" v="10" actId="6549"/>
        <pc:sldMkLst>
          <pc:docMk/>
          <pc:sldMk cId="0" sldId="288"/>
        </pc:sldMkLst>
      </pc:sldChg>
      <pc:sldChg chg="modNotesTx">
        <pc:chgData name="Paul Hutchings" userId="585bde28-eced-4edb-8f9c-713ef82e6f71" providerId="ADAL" clId="{68E57178-E163-4CBF-99E8-41840621237C}" dt="2026-09-25T09:34:45.202" v="11" actId="6549"/>
        <pc:sldMkLst>
          <pc:docMk/>
          <pc:sldMk cId="0" sldId="289"/>
        </pc:sldMkLst>
      </pc:sldChg>
      <pc:sldChg chg="modNotesTx">
        <pc:chgData name="Paul Hutchings" userId="585bde28-eced-4edb-8f9c-713ef82e6f71" providerId="ADAL" clId="{68E57178-E163-4CBF-99E8-41840621237C}" dt="2026-09-25T09:35:11.969" v="15" actId="6549"/>
        <pc:sldMkLst>
          <pc:docMk/>
          <pc:sldMk cId="0" sldId="291"/>
        </pc:sldMkLst>
      </pc:sldChg>
      <pc:sldChg chg="modNotesTx">
        <pc:chgData name="Paul Hutchings" userId="585bde28-eced-4edb-8f9c-713ef82e6f71" providerId="ADAL" clId="{68E57178-E163-4CBF-99E8-41840621237C}" dt="2026-09-25T09:35:17.754" v="16" actId="6549"/>
        <pc:sldMkLst>
          <pc:docMk/>
          <pc:sldMk cId="0" sldId="292"/>
        </pc:sldMkLst>
      </pc:sldChg>
      <pc:sldChg chg="modNotesTx">
        <pc:chgData name="Paul Hutchings" userId="585bde28-eced-4edb-8f9c-713ef82e6f71" providerId="ADAL" clId="{68E57178-E163-4CBF-99E8-41840621237C}" dt="2026-09-25T09:35:23.757" v="17" actId="6549"/>
        <pc:sldMkLst>
          <pc:docMk/>
          <pc:sldMk cId="0" sldId="293"/>
        </pc:sldMkLst>
      </pc:sldChg>
      <pc:sldChg chg="modNotesTx">
        <pc:chgData name="Paul Hutchings" userId="585bde28-eced-4edb-8f9c-713ef82e6f71" providerId="ADAL" clId="{68E57178-E163-4CBF-99E8-41840621237C}" dt="2026-09-25T09:35:29.487" v="18" actId="6549"/>
        <pc:sldMkLst>
          <pc:docMk/>
          <pc:sldMk cId="0" sldId="294"/>
        </pc:sldMkLst>
      </pc:sldChg>
      <pc:sldChg chg="modNotesTx">
        <pc:chgData name="Paul Hutchings" userId="585bde28-eced-4edb-8f9c-713ef82e6f71" providerId="ADAL" clId="{68E57178-E163-4CBF-99E8-41840621237C}" dt="2026-09-25T09:35:35.757" v="19" actId="6549"/>
        <pc:sldMkLst>
          <pc:docMk/>
          <pc:sldMk cId="0" sldId="295"/>
        </pc:sldMkLst>
      </pc:sldChg>
      <pc:sldChg chg="modNotesTx">
        <pc:chgData name="Paul Hutchings" userId="585bde28-eced-4edb-8f9c-713ef82e6f71" providerId="ADAL" clId="{68E57178-E163-4CBF-99E8-41840621237C}" dt="2026-09-25T09:35:41.889" v="20" actId="6549"/>
        <pc:sldMkLst>
          <pc:docMk/>
          <pc:sldMk cId="0" sldId="296"/>
        </pc:sldMkLst>
      </pc:sldChg>
      <pc:sldChg chg="modNotesTx">
        <pc:chgData name="Paul Hutchings" userId="585bde28-eced-4edb-8f9c-713ef82e6f71" providerId="ADAL" clId="{68E57178-E163-4CBF-99E8-41840621237C}" dt="2026-09-25T09:36:02.186" v="23" actId="6549"/>
        <pc:sldMkLst>
          <pc:docMk/>
          <pc:sldMk cId="0" sldId="298"/>
        </pc:sldMkLst>
      </pc:sldChg>
      <pc:sldChg chg="modNotesTx">
        <pc:chgData name="Paul Hutchings" userId="585bde28-eced-4edb-8f9c-713ef82e6f71" providerId="ADAL" clId="{68E57178-E163-4CBF-99E8-41840621237C}" dt="2026-09-25T09:36:06.525" v="24" actId="6549"/>
        <pc:sldMkLst>
          <pc:docMk/>
          <pc:sldMk cId="0" sldId="299"/>
        </pc:sldMkLst>
      </pc:sldChg>
      <pc:sldChg chg="modNotesTx">
        <pc:chgData name="Paul Hutchings" userId="585bde28-eced-4edb-8f9c-713ef82e6f71" providerId="ADAL" clId="{68E57178-E163-4CBF-99E8-41840621237C}" dt="2026-09-25T09:36:12.136" v="25" actId="6549"/>
        <pc:sldMkLst>
          <pc:docMk/>
          <pc:sldMk cId="0" sldId="300"/>
        </pc:sldMkLst>
      </pc:sldChg>
      <pc:sldChg chg="modNotesTx">
        <pc:chgData name="Paul Hutchings" userId="585bde28-eced-4edb-8f9c-713ef82e6f71" providerId="ADAL" clId="{68E57178-E163-4CBF-99E8-41840621237C}" dt="2026-09-25T09:36:17.579" v="26" actId="6549"/>
        <pc:sldMkLst>
          <pc:docMk/>
          <pc:sldMk cId="0" sldId="301"/>
        </pc:sldMkLst>
      </pc:sldChg>
      <pc:sldChg chg="modNotesTx">
        <pc:chgData name="Paul Hutchings" userId="585bde28-eced-4edb-8f9c-713ef82e6f71" providerId="ADAL" clId="{68E57178-E163-4CBF-99E8-41840621237C}" dt="2026-09-25T09:36:22.072" v="27" actId="6549"/>
        <pc:sldMkLst>
          <pc:docMk/>
          <pc:sldMk cId="0" sldId="302"/>
        </pc:sldMkLst>
      </pc:sldChg>
      <pc:sldChg chg="modNotesTx">
        <pc:chgData name="Paul Hutchings" userId="585bde28-eced-4edb-8f9c-713ef82e6f71" providerId="ADAL" clId="{68E57178-E163-4CBF-99E8-41840621237C}" dt="2026-09-25T09:36:26.728" v="28" actId="6549"/>
        <pc:sldMkLst>
          <pc:docMk/>
          <pc:sldMk cId="0" sldId="303"/>
        </pc:sldMkLst>
      </pc:sldChg>
      <pc:sldChg chg="modNotesTx">
        <pc:chgData name="Paul Hutchings" userId="585bde28-eced-4edb-8f9c-713ef82e6f71" providerId="ADAL" clId="{68E57178-E163-4CBF-99E8-41840621237C}" dt="2026-09-25T09:36:34.309" v="29" actId="6549"/>
        <pc:sldMkLst>
          <pc:docMk/>
          <pc:sldMk cId="0" sldId="304"/>
        </pc:sldMkLst>
      </pc:sldChg>
      <pc:sldChg chg="modNotesTx">
        <pc:chgData name="Paul Hutchings" userId="585bde28-eced-4edb-8f9c-713ef82e6f71" providerId="ADAL" clId="{68E57178-E163-4CBF-99E8-41840621237C}" dt="2026-09-25T09:36:44.417" v="30" actId="6549"/>
        <pc:sldMkLst>
          <pc:docMk/>
          <pc:sldMk cId="0" sldId="306"/>
        </pc:sldMkLst>
      </pc:sldChg>
      <pc:sldChg chg="modNotesTx">
        <pc:chgData name="Paul Hutchings" userId="585bde28-eced-4edb-8f9c-713ef82e6f71" providerId="ADAL" clId="{68E57178-E163-4CBF-99E8-41840621237C}" dt="2026-09-25T09:36:49.644" v="31" actId="6549"/>
        <pc:sldMkLst>
          <pc:docMk/>
          <pc:sldMk cId="0" sldId="307"/>
        </pc:sldMkLst>
      </pc:sldChg>
      <pc:sldChg chg="modNotesTx">
        <pc:chgData name="Paul Hutchings" userId="585bde28-eced-4edb-8f9c-713ef82e6f71" providerId="ADAL" clId="{68E57178-E163-4CBF-99E8-41840621237C}" dt="2026-09-25T09:36:59.472" v="32" actId="6549"/>
        <pc:sldMkLst>
          <pc:docMk/>
          <pc:sldMk cId="0" sldId="308"/>
        </pc:sldMkLst>
      </pc:sldChg>
      <pc:sldChg chg="modNotesTx">
        <pc:chgData name="Paul Hutchings" userId="585bde28-eced-4edb-8f9c-713ef82e6f71" providerId="ADAL" clId="{68E57178-E163-4CBF-99E8-41840621237C}" dt="2026-09-25T09:37:04.384" v="33" actId="6549"/>
        <pc:sldMkLst>
          <pc:docMk/>
          <pc:sldMk cId="0" sldId="309"/>
        </pc:sldMkLst>
      </pc:sldChg>
      <pc:sldChg chg="modNotesTx">
        <pc:chgData name="Paul Hutchings" userId="585bde28-eced-4edb-8f9c-713ef82e6f71" providerId="ADAL" clId="{68E57178-E163-4CBF-99E8-41840621237C}" dt="2026-09-25T09:37:09.797" v="34" actId="6549"/>
        <pc:sldMkLst>
          <pc:docMk/>
          <pc:sldMk cId="0" sldId="310"/>
        </pc:sldMkLst>
      </pc:sldChg>
      <pc:sldChg chg="modNotesTx">
        <pc:chgData name="Paul Hutchings" userId="585bde28-eced-4edb-8f9c-713ef82e6f71" providerId="ADAL" clId="{68E57178-E163-4CBF-99E8-41840621237C}" dt="2026-09-25T09:37:14.871" v="35" actId="6549"/>
        <pc:sldMkLst>
          <pc:docMk/>
          <pc:sldMk cId="0" sldId="311"/>
        </pc:sldMkLst>
      </pc:sldChg>
      <pc:sldChg chg="modNotesTx">
        <pc:chgData name="Paul Hutchings" userId="585bde28-eced-4edb-8f9c-713ef82e6f71" providerId="ADAL" clId="{68E57178-E163-4CBF-99E8-41840621237C}" dt="2026-09-25T09:37:24.197" v="36" actId="6549"/>
        <pc:sldMkLst>
          <pc:docMk/>
          <pc:sldMk cId="0" sldId="312"/>
        </pc:sldMkLst>
      </pc:sldChg>
      <pc:sldChg chg="modNotesTx">
        <pc:chgData name="Paul Hutchings" userId="585bde28-eced-4edb-8f9c-713ef82e6f71" providerId="ADAL" clId="{68E57178-E163-4CBF-99E8-41840621237C}" dt="2026-09-25T09:37:33.407" v="37" actId="6549"/>
        <pc:sldMkLst>
          <pc:docMk/>
          <pc:sldMk cId="0" sldId="31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EF3A7C-F03C-4E80-ACF5-3243B1E1E1D0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675602-E2FC-4A29-9562-D642B7C7D4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570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75602-E2FC-4A29-9562-D642B7C7D49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547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75602-E2FC-4A29-9562-D642B7C7D49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25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75602-E2FC-4A29-9562-D642B7C7D49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818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75602-E2FC-4A29-9562-D642B7C7D49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7310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75602-E2FC-4A29-9562-D642B7C7D49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3499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75602-E2FC-4A29-9562-D642B7C7D49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4930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75602-E2FC-4A29-9562-D642B7C7D49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4134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75602-E2FC-4A29-9562-D642B7C7D49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6215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SLIDES_API139682626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SLIDES_API139682626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rtl="0">
              <a:spcBef>
                <a:spcPts val="0"/>
              </a:spcBef>
              <a:spcAft>
                <a:spcPts val="0"/>
              </a:spcAft>
            </a:pPr>
            <a:br>
              <a:rPr lang="en-GB" sz="1200" b="0" dirty="0">
                <a:effectLst/>
              </a:rPr>
            </a:br>
            <a:br>
              <a:rPr lang="en-GB" sz="1200" dirty="0"/>
            </a:br>
            <a:endParaRPr lang="en-GB" sz="9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SLIDES_API1396826264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SLIDES_API1396826264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SLIDES_API1396826264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6" name="Google Shape;236;SLIDES_API1396826264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SLIDES_API1396826264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3" name="Google Shape;243;SLIDES_API1396826264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SLIDES_API1396826264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9" name="Google Shape;249;SLIDES_API1396826264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SLIDES_API1396826264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7" name="Google Shape;257;SLIDES_API1396826264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D3D4CC-B044-72B7-1493-0978F90A12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D14E4E-35DB-3460-8B4F-6DF1237E6E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60B3E9-D971-9D12-30AE-A7706AB47E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7C2AFC-3841-8B51-65F9-2B42D583A4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75602-E2FC-4A29-9562-D642B7C7D49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8081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SLIDES_API180177615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SLIDES_API180177615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SLIDES_API180177615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SLIDES_API180177615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SLIDES_API1801776151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4" name="Google Shape;234;SLIDES_API1801776151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SLIDES_API1801776151_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2" name="Google Shape;242;SLIDES_API1801776151_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SLIDES_API1801776151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1" name="Google Shape;251;SLIDES_API1801776151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SLIDES_API1801776151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0" name="Google Shape;260;SLIDES_API1801776151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SLIDES_API1801776151_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7" name="Google Shape;267;SLIDES_API1801776151_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SLIDES_API1801776151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6" name="Google Shape;276;SLIDES_API1801776151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801C3F-6A03-D5FE-711D-AAFF755B8A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244566-CBCB-CD18-AE49-A4A9C1EC8B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2EF071-5AB3-8C11-BEE7-85E8949383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6EB850-50B7-DED2-50DB-CBC534E8C9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75602-E2FC-4A29-9562-D642B7C7D49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65990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SLIDES_API210437928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SLIDES_API210437928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SLIDES_API2104379281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0" name="Google Shape;200;SLIDES_API2104379281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SLIDES_API2104379281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7" name="Google Shape;207;SLIDES_API2104379281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SLIDES_API2104379281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5" name="Google Shape;215;SLIDES_API2104379281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SLIDES_API2104379281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" name="Google Shape;222;SLIDES_API2104379281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SLIDES_API2104379281_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1" name="Google Shape;231;SLIDES_API2104379281_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SLIDES_API2104379281_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7" name="Google Shape;237;SLIDES_API2104379281_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612934-FA13-569A-C641-98FCC99C85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30B579-2E33-7A6A-8EC8-E7D41BBF32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AB072A-3273-65D3-630A-8B66FD0FA4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1D685C-065C-74C0-DBC7-5922189FB4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75602-E2FC-4A29-9562-D642B7C7D49D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832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SLIDES_API274477258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7" name="Google Shape;187;SLIDES_API274477258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SLIDES_API274477258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" name="Google Shape;195;SLIDES_API274477258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SLIDES_API274477258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" name="Google Shape;204;SLIDES_API274477258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SLIDES_API274477258_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1" name="Google Shape;211;SLIDES_API274477258_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SLIDES_API274477258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SLIDES_API274477258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SLIDES_API274477258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8" name="Google Shape;228;SLIDES_API274477258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1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SLIDES_API274477258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6" name="Google Shape;236;SLIDES_API274477258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7B75E2-0A0C-AF97-68D0-F560897C60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B92D28-0EBE-9D92-5EBA-49053BF0C7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C207CE-D741-0511-ECF3-CFA3403130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E89E7-C65E-B832-CF37-814859E34C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675602-E2FC-4A29-9562-D642B7C7D49D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90272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SLIDES_API2066550184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6" name="Google Shape;416;SLIDES_API2066550184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796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ints 3_1">
  <p:cSld name="Points 3_1"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4"/>
          <p:cNvSpPr txBox="1">
            <a:spLocks noGrp="1"/>
          </p:cNvSpPr>
          <p:nvPr>
            <p:ph type="subTitle" idx="1"/>
          </p:nvPr>
        </p:nvSpPr>
        <p:spPr>
          <a:xfrm>
            <a:off x="8793433" y="3074467"/>
            <a:ext cx="2794800" cy="181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300"/>
              <a:buFont typeface="Open Sans Medium"/>
              <a:buNone/>
              <a:defRPr sz="1733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24"/>
          <p:cNvSpPr txBox="1">
            <a:spLocks noGrp="1"/>
          </p:cNvSpPr>
          <p:nvPr>
            <p:ph type="title"/>
          </p:nvPr>
        </p:nvSpPr>
        <p:spPr>
          <a:xfrm>
            <a:off x="2307800" y="535633"/>
            <a:ext cx="7576400" cy="56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9pPr>
          </a:lstStyle>
          <a:p>
            <a:endParaRPr/>
          </a:p>
        </p:txBody>
      </p:sp>
      <p:sp>
        <p:nvSpPr>
          <p:cNvPr id="143" name="Google Shape;143;p24"/>
          <p:cNvSpPr txBox="1">
            <a:spLocks noGrp="1"/>
          </p:cNvSpPr>
          <p:nvPr>
            <p:ph type="subTitle" idx="2"/>
          </p:nvPr>
        </p:nvSpPr>
        <p:spPr>
          <a:xfrm>
            <a:off x="623233" y="1859967"/>
            <a:ext cx="2931200" cy="109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300"/>
              <a:buFont typeface="Open Sans Medium"/>
              <a:buNone/>
              <a:defRPr sz="1733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4" name="Google Shape;144;p24"/>
          <p:cNvSpPr txBox="1">
            <a:spLocks noGrp="1"/>
          </p:cNvSpPr>
          <p:nvPr>
            <p:ph type="subTitle" idx="3"/>
          </p:nvPr>
        </p:nvSpPr>
        <p:spPr>
          <a:xfrm>
            <a:off x="608933" y="4540100"/>
            <a:ext cx="3148800" cy="118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300"/>
              <a:buFont typeface="Open Sans Medium"/>
              <a:buNone/>
              <a:defRPr sz="1733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24"/>
          <p:cNvSpPr/>
          <p:nvPr/>
        </p:nvSpPr>
        <p:spPr>
          <a:xfrm>
            <a:off x="5463052" y="1749402"/>
            <a:ext cx="2755849" cy="2762717"/>
          </a:xfrm>
          <a:custGeom>
            <a:avLst/>
            <a:gdLst/>
            <a:ahLst/>
            <a:cxnLst/>
            <a:rect l="l" t="t" r="r" b="b"/>
            <a:pathLst>
              <a:path w="958" h="1016" extrusionOk="0">
                <a:moveTo>
                  <a:pt x="453" y="0"/>
                </a:moveTo>
                <a:cubicBezTo>
                  <a:pt x="367" y="0"/>
                  <a:pt x="286" y="22"/>
                  <a:pt x="215" y="59"/>
                </a:cubicBezTo>
                <a:cubicBezTo>
                  <a:pt x="247" y="76"/>
                  <a:pt x="276" y="96"/>
                  <a:pt x="304" y="119"/>
                </a:cubicBezTo>
                <a:cubicBezTo>
                  <a:pt x="416" y="212"/>
                  <a:pt x="497" y="358"/>
                  <a:pt x="486" y="514"/>
                </a:cubicBezTo>
                <a:cubicBezTo>
                  <a:pt x="480" y="602"/>
                  <a:pt x="481" y="677"/>
                  <a:pt x="410" y="778"/>
                </a:cubicBezTo>
                <a:cubicBezTo>
                  <a:pt x="154" y="1002"/>
                  <a:pt x="0" y="732"/>
                  <a:pt x="0" y="732"/>
                </a:cubicBezTo>
                <a:cubicBezTo>
                  <a:pt x="27" y="877"/>
                  <a:pt x="209" y="960"/>
                  <a:pt x="209" y="960"/>
                </a:cubicBezTo>
                <a:cubicBezTo>
                  <a:pt x="278" y="996"/>
                  <a:pt x="370" y="1016"/>
                  <a:pt x="454" y="1016"/>
                </a:cubicBezTo>
                <a:cubicBezTo>
                  <a:pt x="553" y="1016"/>
                  <a:pt x="644" y="982"/>
                  <a:pt x="722" y="933"/>
                </a:cubicBezTo>
                <a:cubicBezTo>
                  <a:pt x="864" y="843"/>
                  <a:pt x="958" y="685"/>
                  <a:pt x="958" y="505"/>
                </a:cubicBezTo>
                <a:cubicBezTo>
                  <a:pt x="958" y="226"/>
                  <a:pt x="732" y="0"/>
                  <a:pt x="453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146067" tIns="73033" rIns="146067" bIns="73033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933">
              <a:solidFill>
                <a:schemeClr val="dk1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46" name="Google Shape;146;p24"/>
          <p:cNvSpPr/>
          <p:nvPr/>
        </p:nvSpPr>
        <p:spPr>
          <a:xfrm>
            <a:off x="3973100" y="1760889"/>
            <a:ext cx="2929685" cy="2563983"/>
          </a:xfrm>
          <a:custGeom>
            <a:avLst/>
            <a:gdLst/>
            <a:ahLst/>
            <a:cxnLst/>
            <a:rect l="l" t="t" r="r" b="b"/>
            <a:pathLst>
              <a:path w="1018" h="943" extrusionOk="0">
                <a:moveTo>
                  <a:pt x="692" y="395"/>
                </a:moveTo>
                <a:cubicBezTo>
                  <a:pt x="692" y="395"/>
                  <a:pt x="694" y="397"/>
                  <a:pt x="694" y="397"/>
                </a:cubicBezTo>
                <a:cubicBezTo>
                  <a:pt x="694" y="397"/>
                  <a:pt x="694" y="397"/>
                  <a:pt x="694" y="397"/>
                </a:cubicBezTo>
                <a:cubicBezTo>
                  <a:pt x="708" y="394"/>
                  <a:pt x="723" y="393"/>
                  <a:pt x="739" y="393"/>
                </a:cubicBezTo>
                <a:cubicBezTo>
                  <a:pt x="868" y="393"/>
                  <a:pt x="972" y="498"/>
                  <a:pt x="972" y="627"/>
                </a:cubicBezTo>
                <a:cubicBezTo>
                  <a:pt x="972" y="706"/>
                  <a:pt x="933" y="776"/>
                  <a:pt x="872" y="818"/>
                </a:cubicBezTo>
                <a:cubicBezTo>
                  <a:pt x="872" y="818"/>
                  <a:pt x="872" y="818"/>
                  <a:pt x="872" y="818"/>
                </a:cubicBezTo>
                <a:cubicBezTo>
                  <a:pt x="891" y="806"/>
                  <a:pt x="911" y="792"/>
                  <a:pt x="931" y="774"/>
                </a:cubicBezTo>
                <a:cubicBezTo>
                  <a:pt x="1002" y="673"/>
                  <a:pt x="1001" y="598"/>
                  <a:pt x="1007" y="510"/>
                </a:cubicBezTo>
                <a:cubicBezTo>
                  <a:pt x="1018" y="354"/>
                  <a:pt x="937" y="208"/>
                  <a:pt x="825" y="115"/>
                </a:cubicBezTo>
                <a:cubicBezTo>
                  <a:pt x="797" y="92"/>
                  <a:pt x="768" y="72"/>
                  <a:pt x="736" y="55"/>
                </a:cubicBezTo>
                <a:cubicBezTo>
                  <a:pt x="735" y="56"/>
                  <a:pt x="735" y="56"/>
                  <a:pt x="735" y="56"/>
                </a:cubicBezTo>
                <a:cubicBezTo>
                  <a:pt x="666" y="20"/>
                  <a:pt x="588" y="0"/>
                  <a:pt x="504" y="0"/>
                </a:cubicBezTo>
                <a:cubicBezTo>
                  <a:pt x="226" y="0"/>
                  <a:pt x="0" y="226"/>
                  <a:pt x="0" y="504"/>
                </a:cubicBezTo>
                <a:cubicBezTo>
                  <a:pt x="0" y="685"/>
                  <a:pt x="95" y="843"/>
                  <a:pt x="237" y="932"/>
                </a:cubicBezTo>
                <a:cubicBezTo>
                  <a:pt x="244" y="936"/>
                  <a:pt x="250" y="940"/>
                  <a:pt x="257" y="943"/>
                </a:cubicBezTo>
                <a:cubicBezTo>
                  <a:pt x="256" y="928"/>
                  <a:pt x="255" y="913"/>
                  <a:pt x="255" y="898"/>
                </a:cubicBezTo>
                <a:cubicBezTo>
                  <a:pt x="255" y="643"/>
                  <a:pt x="449" y="433"/>
                  <a:pt x="692" y="395"/>
                </a:cubicBezTo>
                <a:close/>
                <a:moveTo>
                  <a:pt x="963" y="713"/>
                </a:moveTo>
                <a:cubicBezTo>
                  <a:pt x="963" y="714"/>
                  <a:pt x="963" y="714"/>
                  <a:pt x="963" y="714"/>
                </a:cubicBezTo>
                <a:cubicBezTo>
                  <a:pt x="963" y="714"/>
                  <a:pt x="963" y="713"/>
                  <a:pt x="963" y="71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46067" tIns="73033" rIns="146067" bIns="73033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933">
              <a:solidFill>
                <a:schemeClr val="dk1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47" name="Google Shape;147;p24"/>
          <p:cNvSpPr/>
          <p:nvPr/>
        </p:nvSpPr>
        <p:spPr>
          <a:xfrm>
            <a:off x="4697199" y="2834959"/>
            <a:ext cx="2935764" cy="2754675"/>
          </a:xfrm>
          <a:custGeom>
            <a:avLst/>
            <a:gdLst/>
            <a:ahLst/>
            <a:cxnLst/>
            <a:rect l="l" t="t" r="r" b="b"/>
            <a:pathLst>
              <a:path w="1020" h="1013" extrusionOk="0">
                <a:moveTo>
                  <a:pt x="325" y="421"/>
                </a:moveTo>
                <a:cubicBezTo>
                  <a:pt x="325" y="421"/>
                  <a:pt x="249" y="349"/>
                  <a:pt x="249" y="230"/>
                </a:cubicBezTo>
                <a:cubicBezTo>
                  <a:pt x="249" y="116"/>
                  <a:pt x="322" y="34"/>
                  <a:pt x="439" y="2"/>
                </a:cubicBezTo>
                <a:cubicBezTo>
                  <a:pt x="439" y="2"/>
                  <a:pt x="437" y="0"/>
                  <a:pt x="437" y="0"/>
                </a:cubicBezTo>
                <a:cubicBezTo>
                  <a:pt x="194" y="38"/>
                  <a:pt x="0" y="248"/>
                  <a:pt x="0" y="503"/>
                </a:cubicBezTo>
                <a:cubicBezTo>
                  <a:pt x="0" y="785"/>
                  <a:pt x="228" y="1013"/>
                  <a:pt x="510" y="1013"/>
                </a:cubicBezTo>
                <a:cubicBezTo>
                  <a:pt x="792" y="1013"/>
                  <a:pt x="1020" y="785"/>
                  <a:pt x="1020" y="503"/>
                </a:cubicBezTo>
                <a:cubicBezTo>
                  <a:pt x="1020" y="503"/>
                  <a:pt x="679" y="804"/>
                  <a:pt x="325" y="42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46067" tIns="73033" rIns="146067" bIns="73033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933">
              <a:solidFill>
                <a:schemeClr val="dk1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48" name="Google Shape;148;p24"/>
          <p:cNvSpPr txBox="1"/>
          <p:nvPr/>
        </p:nvSpPr>
        <p:spPr>
          <a:xfrm>
            <a:off x="4583104" y="2316567"/>
            <a:ext cx="709600" cy="5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67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01</a:t>
            </a:r>
            <a:endParaRPr sz="667" b="1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49" name="Google Shape;149;p24"/>
          <p:cNvSpPr txBox="1"/>
          <p:nvPr/>
        </p:nvSpPr>
        <p:spPr>
          <a:xfrm>
            <a:off x="7230504" y="2917800"/>
            <a:ext cx="709600" cy="5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67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02</a:t>
            </a:r>
            <a:endParaRPr sz="667" b="1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50" name="Google Shape;150;p24"/>
          <p:cNvSpPr txBox="1"/>
          <p:nvPr/>
        </p:nvSpPr>
        <p:spPr>
          <a:xfrm>
            <a:off x="5292704" y="4540100"/>
            <a:ext cx="709600" cy="5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67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03</a:t>
            </a:r>
            <a:endParaRPr sz="667" b="1">
              <a:latin typeface="Montserrat"/>
              <a:ea typeface="Montserrat"/>
              <a:cs typeface="Montserrat"/>
              <a:sym typeface="Montserrat"/>
            </a:endParaRPr>
          </a:p>
        </p:txBody>
      </p:sp>
    </p:spTree>
    <p:extLst>
      <p:ext uri="{BB962C8B-B14F-4D97-AF65-F5344CB8AC3E}">
        <p14:creationId xmlns:p14="http://schemas.microsoft.com/office/powerpoint/2010/main" val="40237455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ints 3_2">
  <p:cSld name="Points 3_2"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1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algn="r"/>
            <a:fld id="{00000000-1234-1234-1234-123412341234}" type="slidenum">
              <a:rPr lang="en" smtClean="0"/>
              <a:pPr algn="r"/>
              <a:t>‹#›</a:t>
            </a:fld>
            <a:endParaRPr lang="en"/>
          </a:p>
        </p:txBody>
      </p:sp>
      <p:sp>
        <p:nvSpPr>
          <p:cNvPr id="118" name="Google Shape;118;p19"/>
          <p:cNvSpPr>
            <a:spLocks noGrp="1"/>
          </p:cNvSpPr>
          <p:nvPr>
            <p:ph type="pic" idx="2"/>
          </p:nvPr>
        </p:nvSpPr>
        <p:spPr>
          <a:xfrm>
            <a:off x="7615551" y="133"/>
            <a:ext cx="4576400" cy="68580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sp>
      <p:sp>
        <p:nvSpPr>
          <p:cNvPr id="119" name="Google Shape;119;p19"/>
          <p:cNvSpPr txBox="1">
            <a:spLocks noGrp="1"/>
          </p:cNvSpPr>
          <p:nvPr>
            <p:ph type="title"/>
          </p:nvPr>
        </p:nvSpPr>
        <p:spPr>
          <a:xfrm>
            <a:off x="856933" y="867000"/>
            <a:ext cx="5694000" cy="96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120" name="Google Shape;120;p19"/>
          <p:cNvSpPr txBox="1"/>
          <p:nvPr/>
        </p:nvSpPr>
        <p:spPr>
          <a:xfrm>
            <a:off x="856927" y="2321433"/>
            <a:ext cx="633200" cy="4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667" b="1">
                <a:solidFill>
                  <a:schemeClr val="accent4"/>
                </a:solidFill>
                <a:latin typeface="Poppins"/>
                <a:ea typeface="Poppins"/>
                <a:cs typeface="Poppins"/>
                <a:sym typeface="Poppins"/>
              </a:rPr>
              <a:t>01</a:t>
            </a:r>
            <a:endParaRPr sz="2667">
              <a:solidFill>
                <a:schemeClr val="accent4"/>
              </a:solidFill>
            </a:endParaRPr>
          </a:p>
        </p:txBody>
      </p:sp>
      <p:sp>
        <p:nvSpPr>
          <p:cNvPr id="121" name="Google Shape;121;p19"/>
          <p:cNvSpPr txBox="1">
            <a:spLocks noGrp="1"/>
          </p:cNvSpPr>
          <p:nvPr>
            <p:ph type="subTitle" idx="1"/>
          </p:nvPr>
        </p:nvSpPr>
        <p:spPr>
          <a:xfrm>
            <a:off x="1581233" y="2249500"/>
            <a:ext cx="4969600" cy="12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100"/>
              <a:buFont typeface="Open Sans Medium"/>
              <a:buNone/>
              <a:defRPr sz="1467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2pPr>
            <a:lvl3pPr lvl="2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3pPr>
            <a:lvl4pPr lvl="3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4pPr>
            <a:lvl5pPr lvl="4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5pPr>
            <a:lvl6pPr lvl="5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6pPr>
            <a:lvl7pPr lvl="6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7pPr>
            <a:lvl8pPr lvl="7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8pPr>
            <a:lvl9pPr lvl="8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9pPr>
          </a:lstStyle>
          <a:p>
            <a:endParaRPr/>
          </a:p>
        </p:txBody>
      </p:sp>
      <p:sp>
        <p:nvSpPr>
          <p:cNvPr id="122" name="Google Shape;122;p19"/>
          <p:cNvSpPr txBox="1"/>
          <p:nvPr/>
        </p:nvSpPr>
        <p:spPr>
          <a:xfrm>
            <a:off x="856927" y="3690800"/>
            <a:ext cx="633200" cy="4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667" b="1">
                <a:solidFill>
                  <a:schemeClr val="accent4"/>
                </a:solidFill>
                <a:latin typeface="Poppins"/>
                <a:ea typeface="Poppins"/>
                <a:cs typeface="Poppins"/>
                <a:sym typeface="Poppins"/>
              </a:rPr>
              <a:t>02</a:t>
            </a:r>
            <a:endParaRPr sz="2667">
              <a:solidFill>
                <a:schemeClr val="accent4"/>
              </a:solidFill>
            </a:endParaRPr>
          </a:p>
        </p:txBody>
      </p:sp>
      <p:sp>
        <p:nvSpPr>
          <p:cNvPr id="123" name="Google Shape;123;p19"/>
          <p:cNvSpPr txBox="1">
            <a:spLocks noGrp="1"/>
          </p:cNvSpPr>
          <p:nvPr>
            <p:ph type="subTitle" idx="3"/>
          </p:nvPr>
        </p:nvSpPr>
        <p:spPr>
          <a:xfrm>
            <a:off x="1581233" y="3635100"/>
            <a:ext cx="4969600" cy="12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100"/>
              <a:buFont typeface="Open Sans Medium"/>
              <a:buNone/>
              <a:defRPr sz="1467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2pPr>
            <a:lvl3pPr lvl="2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3pPr>
            <a:lvl4pPr lvl="3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4pPr>
            <a:lvl5pPr lvl="4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5pPr>
            <a:lvl6pPr lvl="5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6pPr>
            <a:lvl7pPr lvl="6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7pPr>
            <a:lvl8pPr lvl="7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8pPr>
            <a:lvl9pPr lvl="8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9pPr>
          </a:lstStyle>
          <a:p>
            <a:endParaRPr/>
          </a:p>
        </p:txBody>
      </p:sp>
      <p:sp>
        <p:nvSpPr>
          <p:cNvPr id="124" name="Google Shape;124;p19"/>
          <p:cNvSpPr txBox="1"/>
          <p:nvPr/>
        </p:nvSpPr>
        <p:spPr>
          <a:xfrm>
            <a:off x="856927" y="5076400"/>
            <a:ext cx="633200" cy="4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667" b="1">
                <a:solidFill>
                  <a:schemeClr val="accent4"/>
                </a:solidFill>
                <a:latin typeface="Poppins"/>
                <a:ea typeface="Poppins"/>
                <a:cs typeface="Poppins"/>
                <a:sym typeface="Poppins"/>
              </a:rPr>
              <a:t>03</a:t>
            </a:r>
            <a:endParaRPr sz="2667">
              <a:solidFill>
                <a:schemeClr val="accent4"/>
              </a:solidFill>
            </a:endParaRPr>
          </a:p>
        </p:txBody>
      </p:sp>
      <p:sp>
        <p:nvSpPr>
          <p:cNvPr id="125" name="Google Shape;125;p19"/>
          <p:cNvSpPr txBox="1">
            <a:spLocks noGrp="1"/>
          </p:cNvSpPr>
          <p:nvPr>
            <p:ph type="subTitle" idx="4"/>
          </p:nvPr>
        </p:nvSpPr>
        <p:spPr>
          <a:xfrm>
            <a:off x="1581233" y="5020700"/>
            <a:ext cx="4969600" cy="12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100"/>
              <a:buFont typeface="Open Sans Medium"/>
              <a:buNone/>
              <a:defRPr sz="1467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2pPr>
            <a:lvl3pPr lvl="2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3pPr>
            <a:lvl4pPr lvl="3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4pPr>
            <a:lvl5pPr lvl="4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5pPr>
            <a:lvl6pPr lvl="5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6pPr>
            <a:lvl7pPr lvl="6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7pPr>
            <a:lvl8pPr lvl="7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8pPr>
            <a:lvl9pPr lvl="8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40571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>
          <p15:clr>
            <a:srgbClr val="E46962"/>
          </p15:clr>
        </p15:guide>
        <p15:guide id="2" pos="2664">
          <p15:clr>
            <a:srgbClr val="E46962"/>
          </p15:clr>
        </p15:guide>
        <p15:guide id="3" pos="405">
          <p15:clr>
            <a:srgbClr val="E46962"/>
          </p15:clr>
        </p15:guide>
        <p15:guide id="4" pos="5328">
          <p15:clr>
            <a:srgbClr val="E46962"/>
          </p15:clr>
        </p15:guide>
        <p15:guide id="5" orient="horz" pos="409">
          <p15:clr>
            <a:srgbClr val="E46962"/>
          </p15:clr>
        </p15:guide>
        <p15:guide id="6" orient="horz" pos="1005">
          <p15:clr>
            <a:srgbClr val="E46962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A_Title_Body_2">
  <p:cSld name="SA_Title_Body_2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6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algn="r"/>
            <a:fld id="{00000000-1234-1234-1234-123412341234}" type="slidenum">
              <a:rPr lang="en" smtClean="0"/>
              <a:pPr algn="r"/>
              <a:t>‹#›</a:t>
            </a:fld>
            <a:endParaRPr lang="en"/>
          </a:p>
        </p:txBody>
      </p:sp>
      <p:sp>
        <p:nvSpPr>
          <p:cNvPr id="97" name="Google Shape;97;p16"/>
          <p:cNvSpPr>
            <a:spLocks noGrp="1"/>
          </p:cNvSpPr>
          <p:nvPr>
            <p:ph type="pic" idx="2"/>
          </p:nvPr>
        </p:nvSpPr>
        <p:spPr>
          <a:xfrm>
            <a:off x="0" y="133"/>
            <a:ext cx="4576400" cy="68580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sp>
      <p:sp>
        <p:nvSpPr>
          <p:cNvPr id="98" name="Google Shape;98;p16"/>
          <p:cNvSpPr txBox="1">
            <a:spLocks noGrp="1"/>
          </p:cNvSpPr>
          <p:nvPr>
            <p:ph type="subTitle" idx="1"/>
          </p:nvPr>
        </p:nvSpPr>
        <p:spPr>
          <a:xfrm>
            <a:off x="5513600" y="2126900"/>
            <a:ext cx="5568800" cy="261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16"/>
          <p:cNvSpPr txBox="1">
            <a:spLocks noGrp="1"/>
          </p:cNvSpPr>
          <p:nvPr>
            <p:ph type="title"/>
          </p:nvPr>
        </p:nvSpPr>
        <p:spPr>
          <a:xfrm>
            <a:off x="5513600" y="867000"/>
            <a:ext cx="5694000" cy="96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450669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>
          <p15:clr>
            <a:srgbClr val="E46962"/>
          </p15:clr>
        </p15:guide>
        <p15:guide id="2" pos="2664">
          <p15:clr>
            <a:srgbClr val="E46962"/>
          </p15:clr>
        </p15:guide>
        <p15:guide id="3" pos="405">
          <p15:clr>
            <a:srgbClr val="E46962"/>
          </p15:clr>
        </p15:guide>
        <p15:guide id="4" pos="5328">
          <p15:clr>
            <a:srgbClr val="E46962"/>
          </p15:clr>
        </p15:guide>
        <p15:guide id="5" orient="horz" pos="409">
          <p15:clr>
            <a:srgbClr val="E46962"/>
          </p15:clr>
        </p15:guide>
        <p15:guide id="6" orient="horz" pos="1005">
          <p15:clr>
            <a:srgbClr val="E46962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A_Title_Body_1_no_image">
  <p:cSld name="SA_Title_Body_1_no_image"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algn="r"/>
            <a:fld id="{00000000-1234-1234-1234-123412341234}" type="slidenum">
              <a:rPr lang="en" smtClean="0"/>
              <a:pPr algn="r"/>
              <a:t>‹#›</a:t>
            </a:fld>
            <a:endParaRPr lang="en"/>
          </a:p>
        </p:txBody>
      </p:sp>
      <p:sp>
        <p:nvSpPr>
          <p:cNvPr id="134" name="Google Shape;134;p21"/>
          <p:cNvSpPr txBox="1">
            <a:spLocks noGrp="1"/>
          </p:cNvSpPr>
          <p:nvPr>
            <p:ph type="subTitle" idx="1"/>
          </p:nvPr>
        </p:nvSpPr>
        <p:spPr>
          <a:xfrm>
            <a:off x="510767" y="2175300"/>
            <a:ext cx="10338000" cy="54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21"/>
          <p:cNvSpPr txBox="1">
            <a:spLocks noGrp="1"/>
          </p:cNvSpPr>
          <p:nvPr>
            <p:ph type="title"/>
          </p:nvPr>
        </p:nvSpPr>
        <p:spPr>
          <a:xfrm>
            <a:off x="510767" y="1311350"/>
            <a:ext cx="10338000" cy="62783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429164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>
          <p15:clr>
            <a:srgbClr val="E46962"/>
          </p15:clr>
        </p15:guide>
        <p15:guide id="2" pos="2880">
          <p15:clr>
            <a:srgbClr val="E46962"/>
          </p15:clr>
        </p15:guide>
        <p15:guide id="3" orient="horz" pos="628">
          <p15:clr>
            <a:srgbClr val="E46962"/>
          </p15:clr>
        </p15:guide>
        <p15:guide id="4" pos="5328">
          <p15:clr>
            <a:srgbClr val="E46962"/>
          </p15:clr>
        </p15:guide>
        <p15:guide id="5" pos="288">
          <p15:clr>
            <a:srgbClr val="E46962"/>
          </p15:clr>
        </p15:guide>
        <p15:guide id="6" pos="1758">
          <p15:clr>
            <a:srgbClr val="E46962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ints 2_1">
  <p:cSld name="Points 2_1"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algn="r"/>
            <a:fld id="{00000000-1234-1234-1234-123412341234}" type="slidenum">
              <a:rPr lang="en" smtClean="0"/>
              <a:pPr algn="r"/>
              <a:t>‹#›</a:t>
            </a:fld>
            <a:endParaRPr lang="en"/>
          </a:p>
        </p:txBody>
      </p:sp>
      <p:sp>
        <p:nvSpPr>
          <p:cNvPr id="102" name="Google Shape;102;p17"/>
          <p:cNvSpPr>
            <a:spLocks noGrp="1"/>
          </p:cNvSpPr>
          <p:nvPr>
            <p:ph type="pic" idx="2"/>
          </p:nvPr>
        </p:nvSpPr>
        <p:spPr>
          <a:xfrm>
            <a:off x="0" y="0"/>
            <a:ext cx="4576400" cy="68580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sp>
      <p:sp>
        <p:nvSpPr>
          <p:cNvPr id="103" name="Google Shape;103;p17"/>
          <p:cNvSpPr txBox="1">
            <a:spLocks noGrp="1"/>
          </p:cNvSpPr>
          <p:nvPr>
            <p:ph type="title"/>
          </p:nvPr>
        </p:nvSpPr>
        <p:spPr>
          <a:xfrm>
            <a:off x="5513600" y="867000"/>
            <a:ext cx="5694000" cy="96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104" name="Google Shape;104;p17"/>
          <p:cNvSpPr txBox="1"/>
          <p:nvPr/>
        </p:nvSpPr>
        <p:spPr>
          <a:xfrm>
            <a:off x="5513593" y="2321433"/>
            <a:ext cx="633200" cy="4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667" b="1">
                <a:solidFill>
                  <a:schemeClr val="accent4"/>
                </a:solidFill>
                <a:latin typeface="Poppins"/>
                <a:ea typeface="Poppins"/>
                <a:cs typeface="Poppins"/>
                <a:sym typeface="Poppins"/>
              </a:rPr>
              <a:t>01</a:t>
            </a:r>
            <a:endParaRPr sz="2667">
              <a:solidFill>
                <a:schemeClr val="accent4"/>
              </a:solidFill>
            </a:endParaRPr>
          </a:p>
        </p:txBody>
      </p:sp>
      <p:sp>
        <p:nvSpPr>
          <p:cNvPr id="105" name="Google Shape;105;p17"/>
          <p:cNvSpPr txBox="1">
            <a:spLocks noGrp="1"/>
          </p:cNvSpPr>
          <p:nvPr>
            <p:ph type="subTitle" idx="1"/>
          </p:nvPr>
        </p:nvSpPr>
        <p:spPr>
          <a:xfrm>
            <a:off x="6237900" y="2249500"/>
            <a:ext cx="4969600" cy="12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100"/>
              <a:buFont typeface="Open Sans Medium"/>
              <a:buNone/>
              <a:defRPr sz="1467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2pPr>
            <a:lvl3pPr lvl="2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3pPr>
            <a:lvl4pPr lvl="3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4pPr>
            <a:lvl5pPr lvl="4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5pPr>
            <a:lvl6pPr lvl="5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6pPr>
            <a:lvl7pPr lvl="6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7pPr>
            <a:lvl8pPr lvl="7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8pPr>
            <a:lvl9pPr lvl="8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9pPr>
          </a:lstStyle>
          <a:p>
            <a:endParaRPr/>
          </a:p>
        </p:txBody>
      </p:sp>
      <p:sp>
        <p:nvSpPr>
          <p:cNvPr id="106" name="Google Shape;106;p17"/>
          <p:cNvSpPr txBox="1"/>
          <p:nvPr/>
        </p:nvSpPr>
        <p:spPr>
          <a:xfrm>
            <a:off x="5513593" y="3690800"/>
            <a:ext cx="633200" cy="41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667" b="1">
                <a:solidFill>
                  <a:schemeClr val="accent4"/>
                </a:solidFill>
                <a:latin typeface="Poppins"/>
                <a:ea typeface="Poppins"/>
                <a:cs typeface="Poppins"/>
                <a:sym typeface="Poppins"/>
              </a:rPr>
              <a:t>02</a:t>
            </a:r>
            <a:endParaRPr sz="2667">
              <a:solidFill>
                <a:schemeClr val="accent4"/>
              </a:solidFill>
            </a:endParaRPr>
          </a:p>
        </p:txBody>
      </p:sp>
      <p:sp>
        <p:nvSpPr>
          <p:cNvPr id="107" name="Google Shape;107;p17"/>
          <p:cNvSpPr txBox="1">
            <a:spLocks noGrp="1"/>
          </p:cNvSpPr>
          <p:nvPr>
            <p:ph type="subTitle" idx="3"/>
          </p:nvPr>
        </p:nvSpPr>
        <p:spPr>
          <a:xfrm>
            <a:off x="6237900" y="3635100"/>
            <a:ext cx="4969600" cy="12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100"/>
              <a:buFont typeface="Open Sans Medium"/>
              <a:buNone/>
              <a:defRPr sz="1467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2pPr>
            <a:lvl3pPr lvl="2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3pPr>
            <a:lvl4pPr lvl="3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4pPr>
            <a:lvl5pPr lvl="4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5pPr>
            <a:lvl6pPr lvl="5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6pPr>
            <a:lvl7pPr lvl="6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7pPr>
            <a:lvl8pPr lvl="7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8pPr>
            <a:lvl9pPr lvl="8" algn="r">
              <a:spcBef>
                <a:spcPts val="0"/>
              </a:spcBef>
              <a:spcAft>
                <a:spcPts val="0"/>
              </a:spcAft>
              <a:buSzPts val="1100"/>
              <a:buNone/>
              <a:defRPr sz="1467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231885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>
          <p15:clr>
            <a:srgbClr val="E46962"/>
          </p15:clr>
        </p15:guide>
        <p15:guide id="2" pos="2664">
          <p15:clr>
            <a:srgbClr val="E46962"/>
          </p15:clr>
        </p15:guide>
        <p15:guide id="3" pos="405">
          <p15:clr>
            <a:srgbClr val="E46962"/>
          </p15:clr>
        </p15:guide>
        <p15:guide id="4" pos="5328">
          <p15:clr>
            <a:srgbClr val="E46962"/>
          </p15:clr>
        </p15:guide>
        <p15:guide id="5" orient="horz" pos="409">
          <p15:clr>
            <a:srgbClr val="E46962"/>
          </p15:clr>
        </p15:guide>
        <p15:guide id="6" orient="horz" pos="1005">
          <p15:clr>
            <a:srgbClr val="E46962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ints 4_1">
  <p:cSld name="Points 4_1"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5"/>
          <p:cNvSpPr/>
          <p:nvPr/>
        </p:nvSpPr>
        <p:spPr>
          <a:xfrm>
            <a:off x="4049051" y="1818704"/>
            <a:ext cx="2026616" cy="2622093"/>
          </a:xfrm>
          <a:custGeom>
            <a:avLst/>
            <a:gdLst/>
            <a:ahLst/>
            <a:cxnLst/>
            <a:rect l="l" t="t" r="r" b="b"/>
            <a:pathLst>
              <a:path w="4983482" h="6447770" extrusionOk="0">
                <a:moveTo>
                  <a:pt x="4983482" y="0"/>
                </a:moveTo>
                <a:lnTo>
                  <a:pt x="4983482" y="1152"/>
                </a:lnTo>
                <a:lnTo>
                  <a:pt x="4884042" y="6173"/>
                </a:lnTo>
                <a:cubicBezTo>
                  <a:pt x="4168136" y="78877"/>
                  <a:pt x="3609474" y="683482"/>
                  <a:pt x="3609474" y="1418570"/>
                </a:cubicBezTo>
                <a:cubicBezTo>
                  <a:pt x="3609474" y="2107715"/>
                  <a:pt x="4100486" y="2682178"/>
                  <a:pt x="4751750" y="2811200"/>
                </a:cubicBezTo>
                <a:lnTo>
                  <a:pt x="4877001" y="2829915"/>
                </a:lnTo>
                <a:lnTo>
                  <a:pt x="4799835" y="2833812"/>
                </a:lnTo>
                <a:cubicBezTo>
                  <a:pt x="3688520" y="2946672"/>
                  <a:pt x="2821298" y="3885212"/>
                  <a:pt x="2821298" y="5026303"/>
                </a:cubicBezTo>
                <a:lnTo>
                  <a:pt x="2829563" y="5189982"/>
                </a:lnTo>
                <a:lnTo>
                  <a:pt x="2810610" y="5314168"/>
                </a:lnTo>
                <a:cubicBezTo>
                  <a:pt x="2678226" y="5961114"/>
                  <a:pt x="2105809" y="6447770"/>
                  <a:pt x="1419727" y="6447770"/>
                </a:cubicBezTo>
                <a:cubicBezTo>
                  <a:pt x="635633" y="6447770"/>
                  <a:pt x="0" y="5812137"/>
                  <a:pt x="0" y="5028043"/>
                </a:cubicBezTo>
                <a:lnTo>
                  <a:pt x="2309" y="4982324"/>
                </a:lnTo>
                <a:lnTo>
                  <a:pt x="1157" y="4982324"/>
                </a:lnTo>
                <a:lnTo>
                  <a:pt x="6545" y="4769242"/>
                </a:lnTo>
                <a:cubicBezTo>
                  <a:pt x="136898" y="2197684"/>
                  <a:pt x="2198840" y="135741"/>
                  <a:pt x="4770399" y="5388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67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3" name="Google Shape;153;p25"/>
          <p:cNvSpPr/>
          <p:nvPr/>
        </p:nvSpPr>
        <p:spPr>
          <a:xfrm>
            <a:off x="5517387" y="1818233"/>
            <a:ext cx="2622093" cy="2026616"/>
          </a:xfrm>
          <a:custGeom>
            <a:avLst/>
            <a:gdLst/>
            <a:ahLst/>
            <a:cxnLst/>
            <a:rect l="l" t="t" r="r" b="b"/>
            <a:pathLst>
              <a:path w="6447769" h="4983482" extrusionOk="0">
                <a:moveTo>
                  <a:pt x="1419727" y="0"/>
                </a:moveTo>
                <a:lnTo>
                  <a:pt x="1465447" y="2309"/>
                </a:lnTo>
                <a:lnTo>
                  <a:pt x="1465447" y="1157"/>
                </a:lnTo>
                <a:lnTo>
                  <a:pt x="1678528" y="6545"/>
                </a:lnTo>
                <a:cubicBezTo>
                  <a:pt x="4250087" y="136898"/>
                  <a:pt x="6312029" y="2198841"/>
                  <a:pt x="6442381" y="4770399"/>
                </a:cubicBezTo>
                <a:lnTo>
                  <a:pt x="6447769" y="4983482"/>
                </a:lnTo>
                <a:lnTo>
                  <a:pt x="6446619" y="4983482"/>
                </a:lnTo>
                <a:lnTo>
                  <a:pt x="6441597" y="4884041"/>
                </a:lnTo>
                <a:cubicBezTo>
                  <a:pt x="6368893" y="4168135"/>
                  <a:pt x="5764288" y="3609473"/>
                  <a:pt x="5029200" y="3609473"/>
                </a:cubicBezTo>
                <a:cubicBezTo>
                  <a:pt x="4294112" y="3609473"/>
                  <a:pt x="3689507" y="4168135"/>
                  <a:pt x="3616803" y="4884041"/>
                </a:cubicBezTo>
                <a:lnTo>
                  <a:pt x="3614562" y="4928423"/>
                </a:lnTo>
                <a:lnTo>
                  <a:pt x="3608185" y="4802127"/>
                </a:lnTo>
                <a:cubicBezTo>
                  <a:pt x="3495325" y="3690812"/>
                  <a:pt x="2556784" y="2823590"/>
                  <a:pt x="1415693" y="2823590"/>
                </a:cubicBezTo>
                <a:lnTo>
                  <a:pt x="1267636" y="2831067"/>
                </a:lnTo>
                <a:lnTo>
                  <a:pt x="1133602" y="2810611"/>
                </a:lnTo>
                <a:cubicBezTo>
                  <a:pt x="486657" y="2678226"/>
                  <a:pt x="0" y="2105810"/>
                  <a:pt x="0" y="1419727"/>
                </a:cubicBezTo>
                <a:cubicBezTo>
                  <a:pt x="0" y="635633"/>
                  <a:pt x="635633" y="0"/>
                  <a:pt x="141972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67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4" name="Google Shape;154;p25"/>
          <p:cNvSpPr/>
          <p:nvPr/>
        </p:nvSpPr>
        <p:spPr>
          <a:xfrm>
            <a:off x="4049522" y="3882165"/>
            <a:ext cx="2622093" cy="2026616"/>
          </a:xfrm>
          <a:custGeom>
            <a:avLst/>
            <a:gdLst/>
            <a:ahLst/>
            <a:cxnLst/>
            <a:rect l="l" t="t" r="r" b="b"/>
            <a:pathLst>
              <a:path w="6447771" h="4983481" extrusionOk="0">
                <a:moveTo>
                  <a:pt x="0" y="0"/>
                </a:moveTo>
                <a:lnTo>
                  <a:pt x="1152" y="0"/>
                </a:lnTo>
                <a:lnTo>
                  <a:pt x="6173" y="99439"/>
                </a:lnTo>
                <a:cubicBezTo>
                  <a:pt x="78877" y="815345"/>
                  <a:pt x="683482" y="1374007"/>
                  <a:pt x="1418570" y="1374007"/>
                </a:cubicBezTo>
                <a:cubicBezTo>
                  <a:pt x="2107715" y="1374007"/>
                  <a:pt x="2682178" y="882996"/>
                  <a:pt x="2811200" y="231731"/>
                </a:cubicBezTo>
                <a:lnTo>
                  <a:pt x="2828419" y="116492"/>
                </a:lnTo>
                <a:lnTo>
                  <a:pt x="2831519" y="177872"/>
                </a:lnTo>
                <a:cubicBezTo>
                  <a:pt x="2944379" y="1289187"/>
                  <a:pt x="3882919" y="2156409"/>
                  <a:pt x="5024010" y="2156409"/>
                </a:cubicBezTo>
                <a:lnTo>
                  <a:pt x="5148631" y="2150116"/>
                </a:lnTo>
                <a:lnTo>
                  <a:pt x="5173203" y="2151357"/>
                </a:lnTo>
                <a:cubicBezTo>
                  <a:pt x="5889109" y="2224061"/>
                  <a:pt x="6447771" y="2828666"/>
                  <a:pt x="6447771" y="3563754"/>
                </a:cubicBezTo>
                <a:cubicBezTo>
                  <a:pt x="6447771" y="4347848"/>
                  <a:pt x="5812138" y="4983481"/>
                  <a:pt x="5028044" y="4983481"/>
                </a:cubicBezTo>
                <a:lnTo>
                  <a:pt x="4982325" y="4981172"/>
                </a:lnTo>
                <a:lnTo>
                  <a:pt x="4982325" y="4982324"/>
                </a:lnTo>
                <a:lnTo>
                  <a:pt x="4769242" y="4976936"/>
                </a:lnTo>
                <a:cubicBezTo>
                  <a:pt x="2197683" y="4846583"/>
                  <a:pt x="135741" y="2784641"/>
                  <a:pt x="5388" y="213082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67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25"/>
          <p:cNvSpPr/>
          <p:nvPr/>
        </p:nvSpPr>
        <p:spPr>
          <a:xfrm>
            <a:off x="6113531" y="3286179"/>
            <a:ext cx="2026615" cy="2622093"/>
          </a:xfrm>
          <a:custGeom>
            <a:avLst/>
            <a:gdLst/>
            <a:ahLst/>
            <a:cxnLst/>
            <a:rect l="l" t="t" r="r" b="b"/>
            <a:pathLst>
              <a:path w="4983480" h="6447772" extrusionOk="0">
                <a:moveTo>
                  <a:pt x="3563753" y="0"/>
                </a:moveTo>
                <a:cubicBezTo>
                  <a:pt x="4347847" y="0"/>
                  <a:pt x="4983480" y="635633"/>
                  <a:pt x="4983480" y="1419727"/>
                </a:cubicBezTo>
                <a:lnTo>
                  <a:pt x="4981172" y="1465449"/>
                </a:lnTo>
                <a:lnTo>
                  <a:pt x="4982322" y="1465449"/>
                </a:lnTo>
                <a:lnTo>
                  <a:pt x="4976934" y="1678530"/>
                </a:lnTo>
                <a:cubicBezTo>
                  <a:pt x="4846582" y="4250089"/>
                  <a:pt x="2784640" y="6312031"/>
                  <a:pt x="213081" y="6442384"/>
                </a:cubicBezTo>
                <a:lnTo>
                  <a:pt x="0" y="6447772"/>
                </a:lnTo>
                <a:lnTo>
                  <a:pt x="0" y="6446619"/>
                </a:lnTo>
                <a:lnTo>
                  <a:pt x="99439" y="6441598"/>
                </a:lnTo>
                <a:cubicBezTo>
                  <a:pt x="815345" y="6368894"/>
                  <a:pt x="1374007" y="5764289"/>
                  <a:pt x="1374007" y="5029201"/>
                </a:cubicBezTo>
                <a:cubicBezTo>
                  <a:pt x="1374007" y="4294113"/>
                  <a:pt x="815345" y="3689508"/>
                  <a:pt x="99439" y="3616804"/>
                </a:cubicBezTo>
                <a:lnTo>
                  <a:pt x="74876" y="3615564"/>
                </a:lnTo>
                <a:lnTo>
                  <a:pt x="175579" y="3610479"/>
                </a:lnTo>
                <a:cubicBezTo>
                  <a:pt x="1286894" y="3497619"/>
                  <a:pt x="2154116" y="2559078"/>
                  <a:pt x="2154116" y="1417987"/>
                </a:cubicBezTo>
                <a:lnTo>
                  <a:pt x="2149115" y="1318948"/>
                </a:lnTo>
                <a:lnTo>
                  <a:pt x="2151356" y="1274568"/>
                </a:lnTo>
                <a:cubicBezTo>
                  <a:pt x="2224060" y="558662"/>
                  <a:pt x="2828665" y="0"/>
                  <a:pt x="3563753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67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25"/>
          <p:cNvSpPr txBox="1">
            <a:spLocks noGrp="1"/>
          </p:cNvSpPr>
          <p:nvPr>
            <p:ph type="subTitle" idx="1"/>
          </p:nvPr>
        </p:nvSpPr>
        <p:spPr>
          <a:xfrm>
            <a:off x="623233" y="1859967"/>
            <a:ext cx="2931200" cy="162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300"/>
              <a:buFont typeface="Open Sans Medium"/>
              <a:buNone/>
              <a:defRPr sz="1733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7" name="Google Shape;157;p25"/>
          <p:cNvSpPr txBox="1"/>
          <p:nvPr/>
        </p:nvSpPr>
        <p:spPr>
          <a:xfrm>
            <a:off x="4320137" y="3523367"/>
            <a:ext cx="709600" cy="5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67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01</a:t>
            </a:r>
            <a:endParaRPr sz="667" b="1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58" name="Google Shape;158;p25"/>
          <p:cNvSpPr txBox="1"/>
          <p:nvPr/>
        </p:nvSpPr>
        <p:spPr>
          <a:xfrm>
            <a:off x="5740721" y="2149167"/>
            <a:ext cx="709600" cy="5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67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02</a:t>
            </a:r>
            <a:endParaRPr sz="667" b="1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59" name="Google Shape;159;p25"/>
          <p:cNvSpPr txBox="1"/>
          <p:nvPr/>
        </p:nvSpPr>
        <p:spPr>
          <a:xfrm>
            <a:off x="7228804" y="3523367"/>
            <a:ext cx="709600" cy="5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67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03</a:t>
            </a:r>
            <a:endParaRPr sz="667" b="1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60" name="Google Shape;160;p25"/>
          <p:cNvSpPr txBox="1"/>
          <p:nvPr/>
        </p:nvSpPr>
        <p:spPr>
          <a:xfrm>
            <a:off x="5740721" y="5089667"/>
            <a:ext cx="709600" cy="51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67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04</a:t>
            </a:r>
            <a:endParaRPr sz="667" b="1"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61" name="Google Shape;161;p25"/>
          <p:cNvSpPr txBox="1">
            <a:spLocks noGrp="1"/>
          </p:cNvSpPr>
          <p:nvPr>
            <p:ph type="subTitle" idx="2"/>
          </p:nvPr>
        </p:nvSpPr>
        <p:spPr>
          <a:xfrm>
            <a:off x="623233" y="4128567"/>
            <a:ext cx="2931200" cy="162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300"/>
              <a:buFont typeface="Open Sans Medium"/>
              <a:buNone/>
              <a:defRPr sz="1733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25"/>
          <p:cNvSpPr txBox="1">
            <a:spLocks noGrp="1"/>
          </p:cNvSpPr>
          <p:nvPr>
            <p:ph type="subTitle" idx="3"/>
          </p:nvPr>
        </p:nvSpPr>
        <p:spPr>
          <a:xfrm>
            <a:off x="8403900" y="1859967"/>
            <a:ext cx="3036400" cy="16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300"/>
              <a:buFont typeface="Open Sans Medium"/>
              <a:buNone/>
              <a:defRPr sz="1733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3" name="Google Shape;163;p25"/>
          <p:cNvSpPr txBox="1">
            <a:spLocks noGrp="1"/>
          </p:cNvSpPr>
          <p:nvPr>
            <p:ph type="subTitle" idx="4"/>
          </p:nvPr>
        </p:nvSpPr>
        <p:spPr>
          <a:xfrm>
            <a:off x="8403900" y="4128567"/>
            <a:ext cx="3036400" cy="16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300"/>
              <a:buFont typeface="Open Sans Medium"/>
              <a:buNone/>
              <a:defRPr sz="1733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4" name="Google Shape;164;p25"/>
          <p:cNvSpPr txBox="1">
            <a:spLocks noGrp="1"/>
          </p:cNvSpPr>
          <p:nvPr>
            <p:ph type="title"/>
          </p:nvPr>
        </p:nvSpPr>
        <p:spPr>
          <a:xfrm>
            <a:off x="1660200" y="535633"/>
            <a:ext cx="8871600" cy="56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087585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A_Title_Body_1">
  <p:cSld name="SA_Title_Body_1"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5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algn="r"/>
            <a:fld id="{00000000-1234-1234-1234-123412341234}" type="slidenum">
              <a:rPr lang="en" smtClean="0"/>
              <a:pPr algn="r"/>
              <a:t>‹#›</a:t>
            </a:fld>
            <a:endParaRPr lang="en"/>
          </a:p>
        </p:txBody>
      </p:sp>
      <p:sp>
        <p:nvSpPr>
          <p:cNvPr id="92" name="Google Shape;92;p15"/>
          <p:cNvSpPr>
            <a:spLocks noGrp="1"/>
          </p:cNvSpPr>
          <p:nvPr>
            <p:ph type="pic" idx="2"/>
          </p:nvPr>
        </p:nvSpPr>
        <p:spPr>
          <a:xfrm>
            <a:off x="7615677" y="0"/>
            <a:ext cx="4576400" cy="68580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sp>
      <p:sp>
        <p:nvSpPr>
          <p:cNvPr id="93" name="Google Shape;93;p15"/>
          <p:cNvSpPr txBox="1">
            <a:spLocks noGrp="1"/>
          </p:cNvSpPr>
          <p:nvPr>
            <p:ph type="title"/>
          </p:nvPr>
        </p:nvSpPr>
        <p:spPr>
          <a:xfrm>
            <a:off x="842900" y="1037683"/>
            <a:ext cx="6728000" cy="62783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sp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94" name="Google Shape;94;p15"/>
          <p:cNvSpPr txBox="1">
            <a:spLocks noGrp="1"/>
          </p:cNvSpPr>
          <p:nvPr>
            <p:ph type="subTitle" idx="1"/>
          </p:nvPr>
        </p:nvSpPr>
        <p:spPr>
          <a:xfrm>
            <a:off x="856933" y="2083333"/>
            <a:ext cx="5783200" cy="261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149806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>
          <p15:clr>
            <a:srgbClr val="E46962"/>
          </p15:clr>
        </p15:guide>
        <p15:guide id="2" pos="2880">
          <p15:clr>
            <a:srgbClr val="E46962"/>
          </p15:clr>
        </p15:guide>
        <p15:guide id="3" pos="405">
          <p15:clr>
            <a:srgbClr val="E46962"/>
          </p15:clr>
        </p15:guide>
        <p15:guide id="4" orient="horz" pos="628">
          <p15:clr>
            <a:srgbClr val="E46962"/>
          </p15:clr>
        </p15:guide>
        <p15:guide id="5" pos="5328">
          <p15:clr>
            <a:srgbClr val="E46962"/>
          </p15:clr>
        </p15:guide>
        <p15:guide id="6" orient="horz" pos="984">
          <p15:clr>
            <a:srgbClr val="E46962"/>
          </p15:clr>
        </p15:guide>
        <p15:guide id="7" orient="horz" pos="1080">
          <p15:clr>
            <a:srgbClr val="E46962"/>
          </p15:clr>
        </p15:guide>
        <p15:guide id="8" orient="horz" pos="410">
          <p15:clr>
            <a:srgbClr val="E46962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ints 4_2">
  <p:cSld name="Points 4_2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6"/>
          <p:cNvSpPr/>
          <p:nvPr/>
        </p:nvSpPr>
        <p:spPr>
          <a:xfrm>
            <a:off x="4979693" y="1705200"/>
            <a:ext cx="2211187" cy="2184768"/>
          </a:xfrm>
          <a:custGeom>
            <a:avLst/>
            <a:gdLst/>
            <a:ahLst/>
            <a:cxnLst/>
            <a:rect l="l" t="t" r="r" b="b"/>
            <a:pathLst>
              <a:path w="21429" h="20851" extrusionOk="0">
                <a:moveTo>
                  <a:pt x="1" y="10736"/>
                </a:moveTo>
                <a:cubicBezTo>
                  <a:pt x="-74" y="5791"/>
                  <a:pt x="3035" y="2106"/>
                  <a:pt x="7007" y="666"/>
                </a:cubicBezTo>
                <a:cubicBezTo>
                  <a:pt x="10907" y="-749"/>
                  <a:pt x="15586" y="18"/>
                  <a:pt x="18852" y="3666"/>
                </a:cubicBezTo>
                <a:cubicBezTo>
                  <a:pt x="19974" y="4919"/>
                  <a:pt x="20705" y="6356"/>
                  <a:pt x="21094" y="7850"/>
                </a:cubicBezTo>
                <a:cubicBezTo>
                  <a:pt x="21476" y="9323"/>
                  <a:pt x="21526" y="10854"/>
                  <a:pt x="21272" y="12327"/>
                </a:cubicBezTo>
                <a:cubicBezTo>
                  <a:pt x="20780" y="15178"/>
                  <a:pt x="19147" y="17844"/>
                  <a:pt x="16446" y="19576"/>
                </a:cubicBezTo>
                <a:lnTo>
                  <a:pt x="17659" y="20851"/>
                </a:lnTo>
                <a:lnTo>
                  <a:pt x="11189" y="20851"/>
                </a:lnTo>
                <a:lnTo>
                  <a:pt x="11189" y="14426"/>
                </a:lnTo>
                <a:lnTo>
                  <a:pt x="12489" y="15726"/>
                </a:lnTo>
                <a:cubicBezTo>
                  <a:pt x="14377" y="15044"/>
                  <a:pt x="15587" y="13538"/>
                  <a:pt x="16008" y="11843"/>
                </a:cubicBezTo>
                <a:cubicBezTo>
                  <a:pt x="16411" y="10218"/>
                  <a:pt x="16091" y="8391"/>
                  <a:pt x="14774" y="6995"/>
                </a:cubicBezTo>
                <a:cubicBezTo>
                  <a:pt x="12838" y="4944"/>
                  <a:pt x="10165" y="4773"/>
                  <a:pt x="8134" y="5864"/>
                </a:cubicBezTo>
                <a:cubicBezTo>
                  <a:pt x="7076" y="6433"/>
                  <a:pt x="6213" y="7336"/>
                  <a:pt x="5717" y="8432"/>
                </a:cubicBezTo>
                <a:cubicBezTo>
                  <a:pt x="5210" y="9552"/>
                  <a:pt x="5082" y="10878"/>
                  <a:pt x="5520" y="12293"/>
                </a:cubicBezTo>
                <a:cubicBezTo>
                  <a:pt x="4660" y="11758"/>
                  <a:pt x="3725" y="11352"/>
                  <a:pt x="2745" y="11089"/>
                </a:cubicBezTo>
                <a:cubicBezTo>
                  <a:pt x="1851" y="10849"/>
                  <a:pt x="928" y="10730"/>
                  <a:pt x="1" y="1073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25400" tIns="25400" rIns="25400" bIns="254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rgbClr val="00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67" name="Google Shape;167;p26"/>
          <p:cNvSpPr txBox="1">
            <a:spLocks noGrp="1"/>
          </p:cNvSpPr>
          <p:nvPr>
            <p:ph type="subTitle" idx="1"/>
          </p:nvPr>
        </p:nvSpPr>
        <p:spPr>
          <a:xfrm>
            <a:off x="8491567" y="1859967"/>
            <a:ext cx="3091200" cy="162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Font typeface="Open Sans Medium"/>
              <a:buNone/>
              <a:defRPr sz="1600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8" name="Google Shape;168;p26"/>
          <p:cNvSpPr/>
          <p:nvPr/>
        </p:nvSpPr>
        <p:spPr>
          <a:xfrm>
            <a:off x="3869516" y="2826404"/>
            <a:ext cx="2164435" cy="2220875"/>
          </a:xfrm>
          <a:custGeom>
            <a:avLst/>
            <a:gdLst/>
            <a:ahLst/>
            <a:cxnLst/>
            <a:rect l="l" t="t" r="r" b="b"/>
            <a:pathLst>
              <a:path w="21501" h="20867" extrusionOk="0">
                <a:moveTo>
                  <a:pt x="21501" y="3787"/>
                </a:moveTo>
                <a:lnTo>
                  <a:pt x="21501" y="9990"/>
                </a:lnTo>
                <a:lnTo>
                  <a:pt x="14929" y="9990"/>
                </a:lnTo>
                <a:lnTo>
                  <a:pt x="16281" y="8704"/>
                </a:lnTo>
                <a:cubicBezTo>
                  <a:pt x="14580" y="4140"/>
                  <a:pt x="7864" y="3920"/>
                  <a:pt x="5837" y="8362"/>
                </a:cubicBezTo>
                <a:cubicBezTo>
                  <a:pt x="4878" y="10464"/>
                  <a:pt x="5470" y="12605"/>
                  <a:pt x="6862" y="14040"/>
                </a:cubicBezTo>
                <a:cubicBezTo>
                  <a:pt x="8248" y="15468"/>
                  <a:pt x="10429" y="16200"/>
                  <a:pt x="12713" y="15502"/>
                </a:cubicBezTo>
                <a:cubicBezTo>
                  <a:pt x="12159" y="16331"/>
                  <a:pt x="11733" y="17232"/>
                  <a:pt x="11448" y="18175"/>
                </a:cubicBezTo>
                <a:cubicBezTo>
                  <a:pt x="11183" y="19051"/>
                  <a:pt x="11042" y="19956"/>
                  <a:pt x="11027" y="20867"/>
                </a:cubicBezTo>
                <a:cubicBezTo>
                  <a:pt x="7844" y="20900"/>
                  <a:pt x="4992" y="19642"/>
                  <a:pt x="2992" y="17624"/>
                </a:cubicBezTo>
                <a:cubicBezTo>
                  <a:pt x="1979" y="16603"/>
                  <a:pt x="1184" y="15386"/>
                  <a:pt x="666" y="14048"/>
                </a:cubicBezTo>
                <a:cubicBezTo>
                  <a:pt x="145" y="12705"/>
                  <a:pt x="-99" y="11235"/>
                  <a:pt x="38" y="9702"/>
                </a:cubicBezTo>
                <a:cubicBezTo>
                  <a:pt x="256" y="7262"/>
                  <a:pt x="1257" y="5184"/>
                  <a:pt x="2727" y="3588"/>
                </a:cubicBezTo>
                <a:cubicBezTo>
                  <a:pt x="4232" y="1956"/>
                  <a:pt x="6226" y="831"/>
                  <a:pt x="8406" y="316"/>
                </a:cubicBezTo>
                <a:cubicBezTo>
                  <a:pt x="12706" y="-700"/>
                  <a:pt x="17572" y="711"/>
                  <a:pt x="20335" y="4861"/>
                </a:cubicBezTo>
                <a:lnTo>
                  <a:pt x="21501" y="3787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25400" tIns="25400" rIns="25400" bIns="254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rgbClr val="00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69" name="Google Shape;169;p26"/>
          <p:cNvSpPr/>
          <p:nvPr/>
        </p:nvSpPr>
        <p:spPr>
          <a:xfrm>
            <a:off x="6135963" y="2826804"/>
            <a:ext cx="2186485" cy="2220831"/>
          </a:xfrm>
          <a:custGeom>
            <a:avLst/>
            <a:gdLst/>
            <a:ahLst/>
            <a:cxnLst/>
            <a:rect l="l" t="t" r="r" b="b"/>
            <a:pathLst>
              <a:path w="21467" h="21208" extrusionOk="0">
                <a:moveTo>
                  <a:pt x="10372" y="3"/>
                </a:moveTo>
                <a:cubicBezTo>
                  <a:pt x="10348" y="975"/>
                  <a:pt x="10194" y="1941"/>
                  <a:pt x="9914" y="2875"/>
                </a:cubicBezTo>
                <a:cubicBezTo>
                  <a:pt x="9631" y="3818"/>
                  <a:pt x="9222" y="4720"/>
                  <a:pt x="8697" y="5558"/>
                </a:cubicBezTo>
                <a:cubicBezTo>
                  <a:pt x="10843" y="4811"/>
                  <a:pt x="12957" y="5403"/>
                  <a:pt x="14390" y="6707"/>
                </a:cubicBezTo>
                <a:cubicBezTo>
                  <a:pt x="15803" y="7993"/>
                  <a:pt x="16564" y="9984"/>
                  <a:pt x="15935" y="12092"/>
                </a:cubicBezTo>
                <a:cubicBezTo>
                  <a:pt x="15185" y="14609"/>
                  <a:pt x="13018" y="15950"/>
                  <a:pt x="10791" y="16004"/>
                </a:cubicBezTo>
                <a:cubicBezTo>
                  <a:pt x="9683" y="16031"/>
                  <a:pt x="8573" y="15737"/>
                  <a:pt x="7616" y="15155"/>
                </a:cubicBezTo>
                <a:cubicBezTo>
                  <a:pt x="6612" y="14545"/>
                  <a:pt x="5769" y="13615"/>
                  <a:pt x="5249" y="12354"/>
                </a:cubicBezTo>
                <a:lnTo>
                  <a:pt x="6505" y="11107"/>
                </a:lnTo>
                <a:lnTo>
                  <a:pt x="0" y="11107"/>
                </a:lnTo>
                <a:lnTo>
                  <a:pt x="0" y="17436"/>
                </a:lnTo>
                <a:lnTo>
                  <a:pt x="1358" y="16110"/>
                </a:lnTo>
                <a:cubicBezTo>
                  <a:pt x="3668" y="19863"/>
                  <a:pt x="7726" y="21521"/>
                  <a:pt x="11614" y="21159"/>
                </a:cubicBezTo>
                <a:cubicBezTo>
                  <a:pt x="13439" y="20989"/>
                  <a:pt x="15221" y="20372"/>
                  <a:pt x="16771" y="19348"/>
                </a:cubicBezTo>
                <a:cubicBezTo>
                  <a:pt x="18313" y="18329"/>
                  <a:pt x="19638" y="16901"/>
                  <a:pt x="20512" y="15040"/>
                </a:cubicBezTo>
                <a:cubicBezTo>
                  <a:pt x="21361" y="13233"/>
                  <a:pt x="21600" y="11358"/>
                  <a:pt x="21401" y="9578"/>
                </a:cubicBezTo>
                <a:cubicBezTo>
                  <a:pt x="21204" y="7817"/>
                  <a:pt x="20575" y="6137"/>
                  <a:pt x="19586" y="4691"/>
                </a:cubicBezTo>
                <a:cubicBezTo>
                  <a:pt x="17644" y="1852"/>
                  <a:pt x="14322" y="-79"/>
                  <a:pt x="10372" y="3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25400" tIns="25400" rIns="25400" bIns="254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33">
              <a:solidFill>
                <a:srgbClr val="7F7F7F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70" name="Google Shape;170;p26"/>
          <p:cNvSpPr/>
          <p:nvPr/>
        </p:nvSpPr>
        <p:spPr>
          <a:xfrm>
            <a:off x="4977396" y="3987570"/>
            <a:ext cx="2216539" cy="2186348"/>
          </a:xfrm>
          <a:custGeom>
            <a:avLst/>
            <a:gdLst/>
            <a:ahLst/>
            <a:cxnLst/>
            <a:rect l="l" t="t" r="r" b="b"/>
            <a:pathLst>
              <a:path w="21501" h="21446" extrusionOk="0">
                <a:moveTo>
                  <a:pt x="3765" y="0"/>
                </a:moveTo>
                <a:lnTo>
                  <a:pt x="10283" y="0"/>
                </a:lnTo>
                <a:lnTo>
                  <a:pt x="10283" y="6590"/>
                </a:lnTo>
                <a:lnTo>
                  <a:pt x="8990" y="5343"/>
                </a:lnTo>
                <a:cubicBezTo>
                  <a:pt x="7519" y="5878"/>
                  <a:pt x="6512" y="6832"/>
                  <a:pt x="5929" y="7968"/>
                </a:cubicBezTo>
                <a:cubicBezTo>
                  <a:pt x="5337" y="9121"/>
                  <a:pt x="5179" y="10464"/>
                  <a:pt x="5446" y="11727"/>
                </a:cubicBezTo>
                <a:cubicBezTo>
                  <a:pt x="5970" y="14204"/>
                  <a:pt x="8090" y="16272"/>
                  <a:pt x="11243" y="16062"/>
                </a:cubicBezTo>
                <a:cubicBezTo>
                  <a:pt x="12115" y="16003"/>
                  <a:pt x="12895" y="15724"/>
                  <a:pt x="13572" y="15302"/>
                </a:cubicBezTo>
                <a:cubicBezTo>
                  <a:pt x="14286" y="14856"/>
                  <a:pt x="14889" y="14248"/>
                  <a:pt x="15335" y="13548"/>
                </a:cubicBezTo>
                <a:cubicBezTo>
                  <a:pt x="16207" y="12178"/>
                  <a:pt x="16504" y="10431"/>
                  <a:pt x="15928" y="8703"/>
                </a:cubicBezTo>
                <a:cubicBezTo>
                  <a:pt x="16792" y="9263"/>
                  <a:pt x="17732" y="9692"/>
                  <a:pt x="18718" y="9979"/>
                </a:cubicBezTo>
                <a:cubicBezTo>
                  <a:pt x="19623" y="10242"/>
                  <a:pt x="20559" y="10383"/>
                  <a:pt x="21501" y="10396"/>
                </a:cubicBezTo>
                <a:cubicBezTo>
                  <a:pt x="21505" y="12780"/>
                  <a:pt x="20816" y="14901"/>
                  <a:pt x="19662" y="16639"/>
                </a:cubicBezTo>
                <a:cubicBezTo>
                  <a:pt x="18516" y="18366"/>
                  <a:pt x="16908" y="19721"/>
                  <a:pt x="15053" y="20543"/>
                </a:cubicBezTo>
                <a:cubicBezTo>
                  <a:pt x="13325" y="21308"/>
                  <a:pt x="11408" y="21600"/>
                  <a:pt x="9505" y="21369"/>
                </a:cubicBezTo>
                <a:cubicBezTo>
                  <a:pt x="7408" y="21114"/>
                  <a:pt x="5325" y="20227"/>
                  <a:pt x="3541" y="18603"/>
                </a:cubicBezTo>
                <a:cubicBezTo>
                  <a:pt x="2210" y="17392"/>
                  <a:pt x="1279" y="15930"/>
                  <a:pt x="702" y="14376"/>
                </a:cubicBezTo>
                <a:cubicBezTo>
                  <a:pt x="131" y="12837"/>
                  <a:pt x="-95" y="11201"/>
                  <a:pt x="36" y="9594"/>
                </a:cubicBezTo>
                <a:cubicBezTo>
                  <a:pt x="300" y="6352"/>
                  <a:pt x="2013" y="3238"/>
                  <a:pt x="5065" y="1365"/>
                </a:cubicBezTo>
                <a:lnTo>
                  <a:pt x="3765" y="0"/>
                </a:lnTo>
                <a:close/>
              </a:path>
            </a:pathLst>
          </a:custGeom>
          <a:solidFill>
            <a:srgbClr val="437DB2"/>
          </a:solidFill>
          <a:ln>
            <a:noFill/>
          </a:ln>
        </p:spPr>
        <p:txBody>
          <a:bodyPr spcFirstLastPara="1" wrap="square" lIns="25400" tIns="25400" rIns="25400" bIns="254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rgbClr val="00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71" name="Google Shape;171;p26"/>
          <p:cNvSpPr/>
          <p:nvPr/>
        </p:nvSpPr>
        <p:spPr>
          <a:xfrm>
            <a:off x="4981741" y="2557153"/>
            <a:ext cx="565011" cy="421776"/>
          </a:xfrm>
          <a:custGeom>
            <a:avLst/>
            <a:gdLst/>
            <a:ahLst/>
            <a:cxnLst/>
            <a:rect l="l" t="t" r="r" b="b"/>
            <a:pathLst>
              <a:path w="21579" h="21600" extrusionOk="0">
                <a:moveTo>
                  <a:pt x="21579" y="21600"/>
                </a:moveTo>
                <a:cubicBezTo>
                  <a:pt x="20965" y="19090"/>
                  <a:pt x="20631" y="16471"/>
                  <a:pt x="20586" y="13829"/>
                </a:cubicBezTo>
                <a:cubicBezTo>
                  <a:pt x="20543" y="11244"/>
                  <a:pt x="20778" y="8664"/>
                  <a:pt x="21284" y="6170"/>
                </a:cubicBezTo>
                <a:cubicBezTo>
                  <a:pt x="18128" y="4224"/>
                  <a:pt x="14832" y="2720"/>
                  <a:pt x="11448" y="1683"/>
                </a:cubicBezTo>
                <a:cubicBezTo>
                  <a:pt x="8066" y="648"/>
                  <a:pt x="4614" y="84"/>
                  <a:pt x="1146" y="0"/>
                </a:cubicBezTo>
                <a:cubicBezTo>
                  <a:pt x="743" y="2263"/>
                  <a:pt x="445" y="4557"/>
                  <a:pt x="254" y="6870"/>
                </a:cubicBezTo>
                <a:cubicBezTo>
                  <a:pt x="62" y="9193"/>
                  <a:pt x="-21" y="11531"/>
                  <a:pt x="5" y="13868"/>
                </a:cubicBezTo>
                <a:cubicBezTo>
                  <a:pt x="3936" y="13809"/>
                  <a:pt x="7854" y="14499"/>
                  <a:pt x="11642" y="15919"/>
                </a:cubicBezTo>
                <a:cubicBezTo>
                  <a:pt x="15124" y="17224"/>
                  <a:pt x="18464" y="19134"/>
                  <a:pt x="21579" y="2160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25400" tIns="25400" rIns="25400" bIns="254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33">
              <a:solidFill>
                <a:srgbClr val="7F7F7F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72" name="Google Shape;172;p26"/>
          <p:cNvSpPr/>
          <p:nvPr/>
        </p:nvSpPr>
        <p:spPr>
          <a:xfrm>
            <a:off x="4710380" y="4477241"/>
            <a:ext cx="434016" cy="568679"/>
          </a:xfrm>
          <a:custGeom>
            <a:avLst/>
            <a:gdLst/>
            <a:ahLst/>
            <a:cxnLst/>
            <a:rect l="l" t="t" r="r" b="b"/>
            <a:pathLst>
              <a:path w="21600" h="21579" extrusionOk="0">
                <a:moveTo>
                  <a:pt x="21600" y="0"/>
                </a:moveTo>
                <a:cubicBezTo>
                  <a:pt x="19109" y="597"/>
                  <a:pt x="16522" y="932"/>
                  <a:pt x="13913" y="995"/>
                </a:cubicBezTo>
                <a:cubicBezTo>
                  <a:pt x="11327" y="1058"/>
                  <a:pt x="8742" y="853"/>
                  <a:pt x="6227" y="387"/>
                </a:cubicBezTo>
                <a:cubicBezTo>
                  <a:pt x="4357" y="3529"/>
                  <a:pt x="2888" y="6802"/>
                  <a:pt x="1843" y="10161"/>
                </a:cubicBezTo>
                <a:cubicBezTo>
                  <a:pt x="803" y="13498"/>
                  <a:pt x="186" y="16905"/>
                  <a:pt x="0" y="20333"/>
                </a:cubicBezTo>
                <a:cubicBezTo>
                  <a:pt x="2248" y="20780"/>
                  <a:pt x="4534" y="21109"/>
                  <a:pt x="6842" y="21316"/>
                </a:cubicBezTo>
                <a:cubicBezTo>
                  <a:pt x="9039" y="21513"/>
                  <a:pt x="11250" y="21600"/>
                  <a:pt x="13462" y="21575"/>
                </a:cubicBezTo>
                <a:cubicBezTo>
                  <a:pt x="13546" y="17890"/>
                  <a:pt x="14247" y="14228"/>
                  <a:pt x="15549" y="10679"/>
                </a:cubicBezTo>
                <a:cubicBezTo>
                  <a:pt x="16926" y="6926"/>
                  <a:pt x="18961" y="3334"/>
                  <a:pt x="21600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25400" tIns="25400" rIns="25400" bIns="254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33">
              <a:solidFill>
                <a:srgbClr val="7F7F7F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73" name="Google Shape;173;p26"/>
          <p:cNvSpPr/>
          <p:nvPr/>
        </p:nvSpPr>
        <p:spPr>
          <a:xfrm>
            <a:off x="6620332" y="4872441"/>
            <a:ext cx="569553" cy="449928"/>
          </a:xfrm>
          <a:custGeom>
            <a:avLst/>
            <a:gdLst/>
            <a:ahLst/>
            <a:cxnLst/>
            <a:rect l="l" t="t" r="r" b="b"/>
            <a:pathLst>
              <a:path w="21574" h="21600" extrusionOk="0">
                <a:moveTo>
                  <a:pt x="21568" y="8485"/>
                </a:moveTo>
                <a:cubicBezTo>
                  <a:pt x="21600" y="10739"/>
                  <a:pt x="21515" y="12993"/>
                  <a:pt x="21313" y="15232"/>
                </a:cubicBezTo>
                <a:cubicBezTo>
                  <a:pt x="21120" y="17377"/>
                  <a:pt x="20820" y="19504"/>
                  <a:pt x="20415" y="21600"/>
                </a:cubicBezTo>
                <a:cubicBezTo>
                  <a:pt x="17022" y="21426"/>
                  <a:pt x="13651" y="20820"/>
                  <a:pt x="10352" y="19792"/>
                </a:cubicBezTo>
                <a:cubicBezTo>
                  <a:pt x="7008" y="18749"/>
                  <a:pt x="3756" y="17277"/>
                  <a:pt x="646" y="15398"/>
                </a:cubicBezTo>
                <a:cubicBezTo>
                  <a:pt x="1044" y="12939"/>
                  <a:pt x="1202" y="10426"/>
                  <a:pt x="1114" y="7918"/>
                </a:cubicBezTo>
                <a:cubicBezTo>
                  <a:pt x="1020" y="5228"/>
                  <a:pt x="646" y="2565"/>
                  <a:pt x="0" y="0"/>
                </a:cubicBezTo>
                <a:cubicBezTo>
                  <a:pt x="3333" y="2760"/>
                  <a:pt x="6962" y="4892"/>
                  <a:pt x="10774" y="6331"/>
                </a:cubicBezTo>
                <a:cubicBezTo>
                  <a:pt x="14281" y="7655"/>
                  <a:pt x="17911" y="8379"/>
                  <a:pt x="21568" y="8485"/>
                </a:cubicBezTo>
                <a:close/>
              </a:path>
            </a:pathLst>
          </a:custGeom>
          <a:solidFill>
            <a:srgbClr val="325D85"/>
          </a:solidFill>
          <a:ln>
            <a:noFill/>
          </a:ln>
        </p:spPr>
        <p:txBody>
          <a:bodyPr spcFirstLastPara="1" wrap="square" lIns="25400" tIns="25400" rIns="25400" bIns="254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33">
              <a:solidFill>
                <a:srgbClr val="7F7F7F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74" name="Google Shape;174;p26"/>
          <p:cNvSpPr/>
          <p:nvPr/>
        </p:nvSpPr>
        <p:spPr>
          <a:xfrm>
            <a:off x="7017628" y="2826432"/>
            <a:ext cx="443520" cy="582641"/>
          </a:xfrm>
          <a:custGeom>
            <a:avLst/>
            <a:gdLst/>
            <a:ahLst/>
            <a:cxnLst/>
            <a:rect l="l" t="t" r="r" b="b"/>
            <a:pathLst>
              <a:path w="21600" h="21566" extrusionOk="0">
                <a:moveTo>
                  <a:pt x="21600" y="971"/>
                </a:moveTo>
                <a:cubicBezTo>
                  <a:pt x="21515" y="4369"/>
                  <a:pt x="20965" y="7751"/>
                  <a:pt x="19961" y="11062"/>
                </a:cubicBezTo>
                <a:cubicBezTo>
                  <a:pt x="18948" y="14404"/>
                  <a:pt x="17476" y="17656"/>
                  <a:pt x="15571" y="20764"/>
                </a:cubicBezTo>
                <a:cubicBezTo>
                  <a:pt x="13115" y="20381"/>
                  <a:pt x="10605" y="20240"/>
                  <a:pt x="8102" y="20343"/>
                </a:cubicBezTo>
                <a:cubicBezTo>
                  <a:pt x="5339" y="20458"/>
                  <a:pt x="2612" y="20869"/>
                  <a:pt x="0" y="21566"/>
                </a:cubicBezTo>
                <a:cubicBezTo>
                  <a:pt x="2626" y="18367"/>
                  <a:pt x="4673" y="14912"/>
                  <a:pt x="6083" y="11294"/>
                </a:cubicBezTo>
                <a:cubicBezTo>
                  <a:pt x="7509" y="7635"/>
                  <a:pt x="8272" y="3844"/>
                  <a:pt x="8350" y="27"/>
                </a:cubicBezTo>
                <a:cubicBezTo>
                  <a:pt x="10487" y="-34"/>
                  <a:pt x="12628" y="8"/>
                  <a:pt x="14759" y="151"/>
                </a:cubicBezTo>
                <a:cubicBezTo>
                  <a:pt x="17061" y="306"/>
                  <a:pt x="19346" y="580"/>
                  <a:pt x="21600" y="97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25400" tIns="25400" rIns="25400" bIns="254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733">
              <a:solidFill>
                <a:srgbClr val="7F7F7F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75" name="Google Shape;175;p26"/>
          <p:cNvSpPr txBox="1"/>
          <p:nvPr/>
        </p:nvSpPr>
        <p:spPr>
          <a:xfrm>
            <a:off x="5891308" y="2591035"/>
            <a:ext cx="427600" cy="3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01</a:t>
            </a:r>
            <a:endParaRPr sz="2000" b="1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76" name="Google Shape;176;p26"/>
          <p:cNvSpPr txBox="1"/>
          <p:nvPr/>
        </p:nvSpPr>
        <p:spPr>
          <a:xfrm>
            <a:off x="5849901" y="4903757"/>
            <a:ext cx="504400" cy="3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03</a:t>
            </a:r>
            <a:endParaRPr sz="2000" b="1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77" name="Google Shape;177;p26"/>
          <p:cNvSpPr txBox="1"/>
          <p:nvPr/>
        </p:nvSpPr>
        <p:spPr>
          <a:xfrm>
            <a:off x="6992579" y="3759833"/>
            <a:ext cx="493600" cy="3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02</a:t>
            </a:r>
            <a:endParaRPr sz="2000" b="1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78" name="Google Shape;178;p26"/>
          <p:cNvSpPr txBox="1"/>
          <p:nvPr/>
        </p:nvSpPr>
        <p:spPr>
          <a:xfrm>
            <a:off x="4662791" y="3759833"/>
            <a:ext cx="529200" cy="35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33" tIns="22867" rIns="45733" bIns="22867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b="1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rPr>
              <a:t>04</a:t>
            </a:r>
            <a:endParaRPr sz="2000" b="1">
              <a:solidFill>
                <a:schemeClr val="dk2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79" name="Google Shape;179;p26"/>
          <p:cNvSpPr txBox="1">
            <a:spLocks noGrp="1"/>
          </p:cNvSpPr>
          <p:nvPr>
            <p:ph type="subTitle" idx="2"/>
          </p:nvPr>
        </p:nvSpPr>
        <p:spPr>
          <a:xfrm>
            <a:off x="8491567" y="4429300"/>
            <a:ext cx="3091200" cy="162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200"/>
              <a:buFont typeface="Open Sans Medium"/>
              <a:buNone/>
              <a:defRPr sz="1600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0" name="Google Shape;180;p26"/>
          <p:cNvSpPr txBox="1">
            <a:spLocks noGrp="1"/>
          </p:cNvSpPr>
          <p:nvPr>
            <p:ph type="subTitle" idx="3"/>
          </p:nvPr>
        </p:nvSpPr>
        <p:spPr>
          <a:xfrm>
            <a:off x="627633" y="1859967"/>
            <a:ext cx="3091200" cy="162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200"/>
              <a:buFont typeface="Open Sans Medium"/>
              <a:buNone/>
              <a:defRPr sz="1600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1" name="Google Shape;181;p26"/>
          <p:cNvSpPr txBox="1">
            <a:spLocks noGrp="1"/>
          </p:cNvSpPr>
          <p:nvPr>
            <p:ph type="subTitle" idx="4"/>
          </p:nvPr>
        </p:nvSpPr>
        <p:spPr>
          <a:xfrm>
            <a:off x="627633" y="4429300"/>
            <a:ext cx="3091200" cy="162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200"/>
              <a:buFont typeface="Open Sans Medium"/>
              <a:buNone/>
              <a:defRPr sz="1600">
                <a:latin typeface="Open Sans Medium"/>
                <a:ea typeface="Open Sans Medium"/>
                <a:cs typeface="Open Sans Medium"/>
                <a:sym typeface="Open Sans Medium"/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2" name="Google Shape;182;p26"/>
          <p:cNvSpPr txBox="1">
            <a:spLocks noGrp="1"/>
          </p:cNvSpPr>
          <p:nvPr>
            <p:ph type="title"/>
          </p:nvPr>
        </p:nvSpPr>
        <p:spPr>
          <a:xfrm>
            <a:off x="1660200" y="535633"/>
            <a:ext cx="8871600" cy="56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Lato Light"/>
                <a:ea typeface="Lato Light"/>
                <a:cs typeface="Lato Light"/>
                <a:sym typeface="Lato Ligh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553419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  <p:sldLayoutId id="2147483649" r:id="rId6"/>
    <p:sldLayoutId id="2147483650" r:id="rId7"/>
    <p:sldLayoutId id="2147483708" r:id="rId8"/>
    <p:sldLayoutId id="2147483709" r:id="rId9"/>
    <p:sldLayoutId id="2147483710" r:id="rId10"/>
    <p:sldLayoutId id="2147483711" r:id="rId11"/>
    <p:sldLayoutId id="2147483712" r:id="rId12"/>
    <p:sldLayoutId id="2147483713" r:id="rId13"/>
    <p:sldLayoutId id="2147483714" r:id="rId14"/>
    <p:sldLayoutId id="214748371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8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508F0A2-62A9-E9DF-BBD8-FFBFE439B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1320539"/>
            <a:ext cx="11594969" cy="365134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8000" dirty="0"/>
              <a:t>Genocide </a:t>
            </a:r>
          </a:p>
          <a:p>
            <a:pPr marL="0" indent="0" algn="ctr">
              <a:buNone/>
            </a:pPr>
            <a:r>
              <a:rPr lang="en-GB" sz="8000" dirty="0"/>
              <a:t>And</a:t>
            </a:r>
          </a:p>
          <a:p>
            <a:pPr marL="0" indent="0" algn="ctr">
              <a:buNone/>
            </a:pPr>
            <a:r>
              <a:rPr lang="en-GB" sz="8000" dirty="0"/>
              <a:t>Intergroup Conflict</a:t>
            </a:r>
            <a:endParaRPr lang="en-US" sz="8000" dirty="0"/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C301E929-8519-FD80-8EB1-3669C7F0B506}"/>
              </a:ext>
            </a:extLst>
          </p:cNvPr>
          <p:cNvSpPr txBox="1">
            <a:spLocks/>
          </p:cNvSpPr>
          <p:nvPr/>
        </p:nvSpPr>
        <p:spPr>
          <a:xfrm>
            <a:off x="1809749" y="5547609"/>
            <a:ext cx="8572501" cy="8686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Assoc Prof Paul B. Hutchings 		     Dr Katie Sullivan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31018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010BC1FC-29C1-7109-89F6-C3EC33B1AC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28144" y="613960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224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1A07C-844F-2C11-5C28-4CEC755BF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F5763824-0EE6-221F-B9EF-486A91EE13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56251" y="2010559"/>
            <a:ext cx="5028665" cy="35766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182EF96-2F02-077D-461F-80B44FB0BF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7085" y="2010559"/>
            <a:ext cx="5304336" cy="357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081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8219" y="1969464"/>
            <a:ext cx="2462093" cy="35766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3FB7521-E048-6DC4-1B05-0681363827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9737" y="2577571"/>
            <a:ext cx="5512525" cy="24545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CA123FE-00BD-D467-4895-8E2192FB68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41873" y="1969465"/>
            <a:ext cx="2557838" cy="357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747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-1" r="-791" b="16278"/>
          <a:stretch/>
        </p:blipFill>
        <p:spPr>
          <a:xfrm>
            <a:off x="167371" y="562214"/>
            <a:ext cx="11966403" cy="4677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040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8614E7A-59BA-BEB5-EE60-E1A39C0051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160" y="1271898"/>
            <a:ext cx="5358356" cy="30199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0845" y="386140"/>
            <a:ext cx="2801233" cy="4791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26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58775" y="365125"/>
            <a:ext cx="114808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Baum’s Eight Stages of Genocide Formation (Antecedents)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4591285"/>
              </p:ext>
            </p:extLst>
          </p:nvPr>
        </p:nvGraphicFramePr>
        <p:xfrm>
          <a:off x="650966" y="1356360"/>
          <a:ext cx="10890068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8680">
                  <a:extLst>
                    <a:ext uri="{9D8B030D-6E8A-4147-A177-3AD203B41FA5}">
                      <a16:colId xmlns:a16="http://schemas.microsoft.com/office/drawing/2014/main" val="169895600"/>
                    </a:ext>
                  </a:extLst>
                </a:gridCol>
                <a:gridCol w="2229395">
                  <a:extLst>
                    <a:ext uri="{9D8B030D-6E8A-4147-A177-3AD203B41FA5}">
                      <a16:colId xmlns:a16="http://schemas.microsoft.com/office/drawing/2014/main" val="3921719760"/>
                    </a:ext>
                  </a:extLst>
                </a:gridCol>
                <a:gridCol w="7791993">
                  <a:extLst>
                    <a:ext uri="{9D8B030D-6E8A-4147-A177-3AD203B41FA5}">
                      <a16:colId xmlns:a16="http://schemas.microsoft.com/office/drawing/2014/main" val="123310888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Brief 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76840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Classification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All cultures categorise into ‘us’ and ‘them’ based upon some form of classification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165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Symbolisation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Cultures use names</a:t>
                      </a:r>
                      <a:r>
                        <a:rPr lang="en-GB" baseline="0" dirty="0"/>
                        <a:t> and physical symbols to identify members of groups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379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Dehumanisation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Denial of humanity to the stigmatised group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07259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Organisation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Organisation by government,</a:t>
                      </a:r>
                      <a:r>
                        <a:rPr lang="en-GB" baseline="0" dirty="0"/>
                        <a:t> militia, or some form of group – not individual or ad hoc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95238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Polarisation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Extremists drive groups apart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86813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Identification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Potential victims are identified and separated from other</a:t>
                      </a:r>
                      <a:r>
                        <a:rPr lang="en-GB" baseline="0" dirty="0"/>
                        <a:t> groups based on their identity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6280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Extermination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Killing of group members takes place (‘extermination’ because victims are not human [see ‘Dehumanisation])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3050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Denial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Mass graves, destruction</a:t>
                      </a:r>
                      <a:r>
                        <a:rPr lang="en-GB" baseline="0" dirty="0"/>
                        <a:t> of evidence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12127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9581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3714233-7275-F3B8-6E2A-FC8AD4ABBE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6358" y="202984"/>
            <a:ext cx="4079283" cy="5254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938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F21FE-FD25-3662-6BAD-3419FCB5A9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7200" dirty="0"/>
          </a:p>
          <a:p>
            <a:pPr marL="0" indent="0" algn="ctr">
              <a:buNone/>
            </a:pPr>
            <a:r>
              <a:rPr lang="en-GB" sz="72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3079307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587E5-114B-F1D6-16A7-FFDFFF80C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74469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Potential Psychological Explanations: Conformity and Obedience</a:t>
            </a:r>
          </a:p>
        </p:txBody>
      </p:sp>
    </p:spTree>
    <p:extLst>
      <p:ext uri="{BB962C8B-B14F-4D97-AF65-F5344CB8AC3E}">
        <p14:creationId xmlns:p14="http://schemas.microsoft.com/office/powerpoint/2010/main" val="10581256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30"/>
          <p:cNvSpPr txBox="1">
            <a:spLocks noGrp="1"/>
          </p:cNvSpPr>
          <p:nvPr>
            <p:ph type="subTitle" idx="1"/>
          </p:nvPr>
        </p:nvSpPr>
        <p:spPr>
          <a:xfrm>
            <a:off x="8793433" y="3074467"/>
            <a:ext cx="2794800" cy="1814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233E30"/>
                </a:solidFill>
                <a:latin typeface="Roboto Medium"/>
                <a:ea typeface="Roboto Medium"/>
                <a:cs typeface="Roboto Medium"/>
                <a:sym typeface="Roboto Medium"/>
              </a:rPr>
              <a:t>Remarkably high level of obedience displayed even when shocks reached potentially lethal levels</a:t>
            </a:r>
            <a:endParaRPr>
              <a:solidFill>
                <a:srgbClr val="233E30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  <p:sp>
        <p:nvSpPr>
          <p:cNvPr id="222" name="Google Shape;222;p30"/>
          <p:cNvSpPr txBox="1">
            <a:spLocks noGrp="1"/>
          </p:cNvSpPr>
          <p:nvPr>
            <p:ph type="title"/>
          </p:nvPr>
        </p:nvSpPr>
        <p:spPr>
          <a:xfrm>
            <a:off x="2307800" y="535633"/>
            <a:ext cx="7576400" cy="564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 dirty="0">
                <a:solidFill>
                  <a:srgbClr val="08170F"/>
                </a:solidFill>
                <a:latin typeface="Krona One"/>
                <a:ea typeface="Krona One"/>
                <a:cs typeface="Krona One"/>
                <a:sym typeface="Krona One"/>
              </a:rPr>
              <a:t>Milgram's Obedience Studies</a:t>
            </a:r>
            <a:endParaRPr dirty="0">
              <a:solidFill>
                <a:srgbClr val="08170F"/>
              </a:solidFill>
              <a:latin typeface="Krona One"/>
              <a:ea typeface="Krona One"/>
              <a:cs typeface="Krona One"/>
              <a:sym typeface="Krona One"/>
            </a:endParaRPr>
          </a:p>
        </p:txBody>
      </p:sp>
      <p:sp>
        <p:nvSpPr>
          <p:cNvPr id="223" name="Google Shape;223;p30"/>
          <p:cNvSpPr txBox="1">
            <a:spLocks noGrp="1"/>
          </p:cNvSpPr>
          <p:nvPr>
            <p:ph type="subTitle" idx="2"/>
          </p:nvPr>
        </p:nvSpPr>
        <p:spPr>
          <a:xfrm>
            <a:off x="623233" y="1859967"/>
            <a:ext cx="2931200" cy="1096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233E30"/>
                </a:solidFill>
                <a:latin typeface="Roboto Medium"/>
                <a:ea typeface="Roboto Medium"/>
                <a:cs typeface="Roboto Medium"/>
                <a:sym typeface="Roboto Medium"/>
              </a:rPr>
              <a:t>Participants were instructed to administer electric shocks to an unseen learner</a:t>
            </a:r>
            <a:endParaRPr dirty="0">
              <a:solidFill>
                <a:srgbClr val="233E30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  <p:sp>
        <p:nvSpPr>
          <p:cNvPr id="224" name="Google Shape;224;p30"/>
          <p:cNvSpPr txBox="1">
            <a:spLocks noGrp="1"/>
          </p:cNvSpPr>
          <p:nvPr>
            <p:ph type="subTitle" idx="3"/>
          </p:nvPr>
        </p:nvSpPr>
        <p:spPr>
          <a:xfrm>
            <a:off x="608933" y="4540100"/>
            <a:ext cx="3148800" cy="118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233E30"/>
                </a:solidFill>
                <a:latin typeface="Roboto Medium"/>
                <a:ea typeface="Roboto Medium"/>
                <a:cs typeface="Roboto Medium"/>
                <a:sym typeface="Roboto Medium"/>
              </a:rPr>
              <a:t>Revealed the powerful impact of societal norms and authority figures on shaping individual conduct</a:t>
            </a:r>
            <a:endParaRPr>
              <a:solidFill>
                <a:srgbClr val="233E30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31"/>
          <p:cNvSpPr txBox="1">
            <a:spLocks noGrp="1"/>
          </p:cNvSpPr>
          <p:nvPr>
            <p:ph type="title"/>
          </p:nvPr>
        </p:nvSpPr>
        <p:spPr>
          <a:xfrm>
            <a:off x="856933" y="867000"/>
            <a:ext cx="5694000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>
                <a:solidFill>
                  <a:srgbClr val="08170F"/>
                </a:solidFill>
                <a:latin typeface="Krona One"/>
                <a:ea typeface="Krona One"/>
                <a:cs typeface="Krona One"/>
                <a:sym typeface="Krona One"/>
              </a:rPr>
              <a:t>Social Influence and Conformity</a:t>
            </a:r>
            <a:endParaRPr>
              <a:solidFill>
                <a:srgbClr val="08170F"/>
              </a:solidFill>
              <a:latin typeface="Krona One"/>
              <a:ea typeface="Krona One"/>
              <a:cs typeface="Krona One"/>
              <a:sym typeface="Krona One"/>
            </a:endParaRPr>
          </a:p>
        </p:txBody>
      </p:sp>
      <p:sp>
        <p:nvSpPr>
          <p:cNvPr id="231" name="Google Shape;231;p31"/>
          <p:cNvSpPr txBox="1">
            <a:spLocks noGrp="1"/>
          </p:cNvSpPr>
          <p:nvPr>
            <p:ph type="subTitle" idx="1"/>
          </p:nvPr>
        </p:nvSpPr>
        <p:spPr>
          <a:xfrm>
            <a:off x="1581233" y="2249500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233E30"/>
                </a:solidFill>
                <a:latin typeface="Roboto Medium"/>
                <a:ea typeface="Roboto Medium"/>
                <a:cs typeface="Roboto Medium"/>
                <a:sym typeface="Roboto Medium"/>
              </a:rPr>
              <a:t>Authority figures hold significant influence over individuals</a:t>
            </a:r>
            <a:endParaRPr>
              <a:solidFill>
                <a:srgbClr val="233E30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  <p:sp>
        <p:nvSpPr>
          <p:cNvPr id="232" name="Google Shape;232;p31"/>
          <p:cNvSpPr txBox="1">
            <a:spLocks noGrp="1"/>
          </p:cNvSpPr>
          <p:nvPr>
            <p:ph type="subTitle" idx="3"/>
          </p:nvPr>
        </p:nvSpPr>
        <p:spPr>
          <a:xfrm>
            <a:off x="1581233" y="3635100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233E30"/>
                </a:solidFill>
                <a:latin typeface="Roboto Medium"/>
                <a:ea typeface="Roboto Medium"/>
                <a:cs typeface="Roboto Medium"/>
                <a:sym typeface="Roboto Medium"/>
              </a:rPr>
              <a:t>Society establishes norms that dictate acceptable behaviors</a:t>
            </a:r>
            <a:endParaRPr>
              <a:solidFill>
                <a:srgbClr val="233E30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  <p:sp>
        <p:nvSpPr>
          <p:cNvPr id="233" name="Google Shape;233;p31"/>
          <p:cNvSpPr txBox="1">
            <a:spLocks noGrp="1"/>
          </p:cNvSpPr>
          <p:nvPr>
            <p:ph type="subTitle" idx="4"/>
          </p:nvPr>
        </p:nvSpPr>
        <p:spPr>
          <a:xfrm>
            <a:off x="1581233" y="5020700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233E30"/>
                </a:solidFill>
                <a:latin typeface="Roboto Medium"/>
                <a:ea typeface="Roboto Medium"/>
                <a:cs typeface="Roboto Medium"/>
                <a:sym typeface="Roboto Medium"/>
              </a:rPr>
              <a:t>Individuals often conform to these norms to gain social approval and avoid disapproval</a:t>
            </a:r>
            <a:endParaRPr>
              <a:solidFill>
                <a:srgbClr val="233E30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56AA1C-7AB0-6CDF-FCDE-A08B87198A7C}"/>
              </a:ext>
            </a:extLst>
          </p:cNvPr>
          <p:cNvSpPr>
            <a:spLocks noGrp="1"/>
          </p:cNvSpPr>
          <p:nvPr>
            <p:ph type="pic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Conformity: A Powerful Force in Pharmaceutical Markets - BioVid">
            <a:extLst>
              <a:ext uri="{FF2B5EF4-FFF2-40B4-BE49-F238E27FC236}">
                <a16:creationId xmlns:a16="http://schemas.microsoft.com/office/drawing/2014/main" id="{8D25B983-6228-BE44-1D0D-1C3C228C11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5550" y="133"/>
            <a:ext cx="4576449" cy="570027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32"/>
          <p:cNvSpPr txBox="1">
            <a:spLocks noGrp="1"/>
          </p:cNvSpPr>
          <p:nvPr>
            <p:ph type="subTitle" idx="1"/>
          </p:nvPr>
        </p:nvSpPr>
        <p:spPr>
          <a:xfrm>
            <a:off x="1697800" y="2282543"/>
            <a:ext cx="8796400" cy="2619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609585" indent="-414856">
              <a:lnSpc>
                <a:spcPct val="110000"/>
              </a:lnSpc>
              <a:buClr>
                <a:srgbClr val="233E30"/>
              </a:buClr>
              <a:buFont typeface="Roboto Medium"/>
              <a:buChar char="●"/>
            </a:pPr>
            <a:r>
              <a:rPr lang="en" sz="2400" dirty="0">
                <a:solidFill>
                  <a:srgbClr val="233E30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Physical proximity and legitimacy of authority influence level of obedience</a:t>
            </a:r>
            <a:endParaRPr sz="2400" dirty="0">
              <a:solidFill>
                <a:srgbClr val="233E30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  <a:p>
            <a:pPr marL="609585" indent="-414856">
              <a:lnSpc>
                <a:spcPct val="110000"/>
              </a:lnSpc>
              <a:buClr>
                <a:srgbClr val="233E30"/>
              </a:buClr>
              <a:buFont typeface="Roboto Medium"/>
              <a:buChar char="●"/>
            </a:pPr>
            <a:r>
              <a:rPr lang="en" sz="2400" dirty="0">
                <a:solidFill>
                  <a:srgbClr val="233E30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Gradual commitment to escalating situations increases likelihood of obedience</a:t>
            </a:r>
            <a:endParaRPr sz="2400" dirty="0">
              <a:solidFill>
                <a:srgbClr val="233E30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</p:txBody>
      </p:sp>
      <p:sp>
        <p:nvSpPr>
          <p:cNvPr id="240" name="Google Shape;240;p32"/>
          <p:cNvSpPr txBox="1">
            <a:spLocks noGrp="1"/>
          </p:cNvSpPr>
          <p:nvPr>
            <p:ph type="title"/>
          </p:nvPr>
        </p:nvSpPr>
        <p:spPr>
          <a:xfrm>
            <a:off x="1741251" y="867000"/>
            <a:ext cx="9466349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 dirty="0">
                <a:solidFill>
                  <a:srgbClr val="08170F"/>
                </a:solidFill>
                <a:latin typeface="Krona One"/>
                <a:ea typeface="Krona One"/>
                <a:cs typeface="Krona One"/>
                <a:sym typeface="Krona One"/>
              </a:rPr>
              <a:t>Factors Influencing Obedience</a:t>
            </a:r>
            <a:endParaRPr dirty="0">
              <a:solidFill>
                <a:srgbClr val="08170F"/>
              </a:solidFill>
              <a:latin typeface="Krona One"/>
              <a:ea typeface="Krona One"/>
              <a:cs typeface="Krona One"/>
              <a:sym typeface="Krona One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3"/>
          <p:cNvSpPr txBox="1">
            <a:spLocks noGrp="1"/>
          </p:cNvSpPr>
          <p:nvPr>
            <p:ph type="subTitle" idx="1"/>
          </p:nvPr>
        </p:nvSpPr>
        <p:spPr>
          <a:xfrm>
            <a:off x="510767" y="2175300"/>
            <a:ext cx="10338000" cy="543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609585" indent="-406390">
              <a:lnSpc>
                <a:spcPct val="110000"/>
              </a:lnSpc>
              <a:buClr>
                <a:srgbClr val="233E30"/>
              </a:buClr>
              <a:buFont typeface="Roboto Medium"/>
              <a:buChar char="●"/>
            </a:pPr>
            <a:r>
              <a:rPr lang="en" sz="2400" dirty="0">
                <a:solidFill>
                  <a:srgbClr val="233E30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Milgram's studies remain relevant in understanding obedience in institutional settings, workplace dynamics, and political structures</a:t>
            </a:r>
          </a:p>
          <a:p>
            <a:pPr marL="609585" indent="-406390">
              <a:lnSpc>
                <a:spcPct val="110000"/>
              </a:lnSpc>
              <a:buClr>
                <a:srgbClr val="233E30"/>
              </a:buClr>
              <a:buFont typeface="Roboto Medium"/>
              <a:buChar char="●"/>
            </a:pPr>
            <a:endParaRPr lang="en" sz="2400" dirty="0">
              <a:solidFill>
                <a:srgbClr val="233E30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  <a:p>
            <a:pPr marL="609585" indent="-406390">
              <a:lnSpc>
                <a:spcPct val="110000"/>
              </a:lnSpc>
              <a:buClr>
                <a:srgbClr val="233E30"/>
              </a:buClr>
              <a:buFont typeface="Roboto Medium"/>
              <a:buChar char="●"/>
            </a:pPr>
            <a:r>
              <a:rPr lang="en" sz="2400" dirty="0">
                <a:solidFill>
                  <a:srgbClr val="233E30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Can they potentially explain genocide and intergroup hostility?</a:t>
            </a:r>
          </a:p>
          <a:p>
            <a:pPr marL="1066785" lvl="1" indent="-406390">
              <a:lnSpc>
                <a:spcPct val="110000"/>
              </a:lnSpc>
              <a:buClr>
                <a:srgbClr val="233E30"/>
              </a:buClr>
              <a:buFont typeface="Roboto Medium"/>
              <a:buChar char="●"/>
            </a:pPr>
            <a:r>
              <a:rPr lang="en" dirty="0">
                <a:solidFill>
                  <a:srgbClr val="233E30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At least in part</a:t>
            </a:r>
            <a:endParaRPr dirty="0">
              <a:solidFill>
                <a:srgbClr val="233E30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</p:txBody>
      </p:sp>
      <p:sp>
        <p:nvSpPr>
          <p:cNvPr id="246" name="Google Shape;246;p33"/>
          <p:cNvSpPr txBox="1">
            <a:spLocks noGrp="1"/>
          </p:cNvSpPr>
          <p:nvPr>
            <p:ph type="title"/>
          </p:nvPr>
        </p:nvSpPr>
        <p:spPr>
          <a:xfrm>
            <a:off x="510767" y="1201267"/>
            <a:ext cx="10338000" cy="848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>
                <a:solidFill>
                  <a:srgbClr val="08170F"/>
                </a:solidFill>
                <a:latin typeface="Krona One"/>
                <a:ea typeface="Krona One"/>
                <a:cs typeface="Krona One"/>
                <a:sym typeface="Krona One"/>
              </a:rPr>
              <a:t>Real-World Implications</a:t>
            </a:r>
            <a:endParaRPr>
              <a:solidFill>
                <a:srgbClr val="08170F"/>
              </a:solidFill>
              <a:latin typeface="Krona One"/>
              <a:ea typeface="Krona One"/>
              <a:cs typeface="Krona One"/>
              <a:sym typeface="Krona One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34"/>
          <p:cNvSpPr txBox="1">
            <a:spLocks noGrp="1"/>
          </p:cNvSpPr>
          <p:nvPr>
            <p:ph type="subTitle" idx="1"/>
          </p:nvPr>
        </p:nvSpPr>
        <p:spPr>
          <a:xfrm>
            <a:off x="8793433" y="3074467"/>
            <a:ext cx="2794800" cy="1814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233E30"/>
                </a:solidFill>
                <a:latin typeface="Roboto Medium"/>
                <a:ea typeface="Roboto Medium"/>
                <a:cs typeface="Roboto Medium"/>
                <a:sym typeface="Roboto Medium"/>
              </a:rPr>
              <a:t>Understanding factors influencing compliance can inform training and policies</a:t>
            </a:r>
            <a:endParaRPr>
              <a:solidFill>
                <a:srgbClr val="233E30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  <p:sp>
        <p:nvSpPr>
          <p:cNvPr id="252" name="Google Shape;252;p34"/>
          <p:cNvSpPr txBox="1">
            <a:spLocks noGrp="1"/>
          </p:cNvSpPr>
          <p:nvPr>
            <p:ph type="title"/>
          </p:nvPr>
        </p:nvSpPr>
        <p:spPr>
          <a:xfrm>
            <a:off x="2307800" y="535633"/>
            <a:ext cx="7576400" cy="564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>
                <a:solidFill>
                  <a:srgbClr val="08170F"/>
                </a:solidFill>
                <a:latin typeface="Krona One"/>
                <a:ea typeface="Krona One"/>
                <a:cs typeface="Krona One"/>
                <a:sym typeface="Krona One"/>
              </a:rPr>
              <a:t>Application to Societal Contexts</a:t>
            </a:r>
            <a:endParaRPr>
              <a:solidFill>
                <a:srgbClr val="08170F"/>
              </a:solidFill>
              <a:latin typeface="Krona One"/>
              <a:ea typeface="Krona One"/>
              <a:cs typeface="Krona One"/>
              <a:sym typeface="Krona One"/>
            </a:endParaRPr>
          </a:p>
        </p:txBody>
      </p:sp>
      <p:sp>
        <p:nvSpPr>
          <p:cNvPr id="253" name="Google Shape;253;p34"/>
          <p:cNvSpPr txBox="1">
            <a:spLocks noGrp="1"/>
          </p:cNvSpPr>
          <p:nvPr>
            <p:ph type="subTitle" idx="2"/>
          </p:nvPr>
        </p:nvSpPr>
        <p:spPr>
          <a:xfrm>
            <a:off x="623233" y="1859967"/>
            <a:ext cx="2931200" cy="1096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233E30"/>
                </a:solidFill>
                <a:latin typeface="Roboto Medium"/>
                <a:ea typeface="Roboto Medium"/>
                <a:cs typeface="Roboto Medium"/>
                <a:sym typeface="Roboto Medium"/>
              </a:rPr>
              <a:t>Relevance of authority figures and obedience in law enforcement</a:t>
            </a:r>
            <a:endParaRPr>
              <a:solidFill>
                <a:srgbClr val="233E30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  <p:sp>
        <p:nvSpPr>
          <p:cNvPr id="254" name="Google Shape;254;p34"/>
          <p:cNvSpPr txBox="1">
            <a:spLocks noGrp="1"/>
          </p:cNvSpPr>
          <p:nvPr>
            <p:ph type="subTitle" idx="3"/>
          </p:nvPr>
        </p:nvSpPr>
        <p:spPr>
          <a:xfrm>
            <a:off x="608933" y="4540100"/>
            <a:ext cx="3148800" cy="118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233E30"/>
                </a:solidFill>
                <a:latin typeface="Roboto Medium"/>
                <a:ea typeface="Roboto Medium"/>
                <a:cs typeface="Roboto Medium"/>
                <a:sym typeface="Roboto Medium"/>
              </a:rPr>
              <a:t>Impact of societal norms and authority figures in fostering social change and activism</a:t>
            </a:r>
            <a:endParaRPr>
              <a:solidFill>
                <a:srgbClr val="233E30"/>
              </a:solidFill>
              <a:latin typeface="Roboto Medium"/>
              <a:ea typeface="Roboto Medium"/>
              <a:cs typeface="Roboto Medium"/>
              <a:sym typeface="Roboto Medium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35"/>
          <p:cNvSpPr txBox="1">
            <a:spLocks noGrp="1"/>
          </p:cNvSpPr>
          <p:nvPr>
            <p:ph type="title"/>
          </p:nvPr>
        </p:nvSpPr>
        <p:spPr>
          <a:xfrm>
            <a:off x="5513600" y="867000"/>
            <a:ext cx="5694000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pPr algn="ctr"/>
            <a:r>
              <a:rPr lang="en" dirty="0">
                <a:solidFill>
                  <a:srgbClr val="08170F"/>
                </a:solidFill>
                <a:latin typeface="Krona One"/>
                <a:ea typeface="Krona One"/>
                <a:cs typeface="Krona One"/>
                <a:sym typeface="Krona One"/>
              </a:rPr>
              <a:t>Conclusion</a:t>
            </a:r>
            <a:endParaRPr dirty="0">
              <a:solidFill>
                <a:srgbClr val="08170F"/>
              </a:solidFill>
              <a:latin typeface="Krona One"/>
              <a:ea typeface="Krona One"/>
              <a:cs typeface="Krona One"/>
              <a:sym typeface="Krona One"/>
            </a:endParaRPr>
          </a:p>
        </p:txBody>
      </p:sp>
      <p:sp>
        <p:nvSpPr>
          <p:cNvPr id="261" name="Google Shape;261;p35"/>
          <p:cNvSpPr txBox="1">
            <a:spLocks noGrp="1"/>
          </p:cNvSpPr>
          <p:nvPr>
            <p:ph type="subTitle" idx="1"/>
          </p:nvPr>
        </p:nvSpPr>
        <p:spPr>
          <a:xfrm>
            <a:off x="6238000" y="1988638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sz="2400" dirty="0">
                <a:solidFill>
                  <a:srgbClr val="233E30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Encourage critical thinking, moral autonomy, and responsible leadership to mitigate negative effects of blind obedience</a:t>
            </a:r>
            <a:endParaRPr sz="2400" dirty="0">
              <a:solidFill>
                <a:srgbClr val="233E30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</p:txBody>
      </p:sp>
      <p:sp>
        <p:nvSpPr>
          <p:cNvPr id="262" name="Google Shape;262;p35"/>
          <p:cNvSpPr txBox="1">
            <a:spLocks noGrp="1"/>
          </p:cNvSpPr>
          <p:nvPr>
            <p:ph type="subTitle" idx="3"/>
          </p:nvPr>
        </p:nvSpPr>
        <p:spPr>
          <a:xfrm>
            <a:off x="6237900" y="3547551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sz="2400" dirty="0">
                <a:solidFill>
                  <a:srgbClr val="233E30"/>
                </a:solidFill>
                <a:latin typeface="Arial" panose="020B0604020202020204" pitchFamily="34" charset="0"/>
                <a:ea typeface="Roboto Medium"/>
                <a:cs typeface="Arial" panose="020B0604020202020204" pitchFamily="34" charset="0"/>
                <a:sym typeface="Roboto Medium"/>
              </a:rPr>
              <a:t>Milgram's studies highlight the interplay between societal norms, authority figures, and individual behaviour</a:t>
            </a:r>
            <a:endParaRPr sz="2400" dirty="0">
              <a:solidFill>
                <a:srgbClr val="233E30"/>
              </a:solidFill>
              <a:latin typeface="Arial" panose="020B0604020202020204" pitchFamily="34" charset="0"/>
              <a:ea typeface="Roboto Medium"/>
              <a:cs typeface="Arial" panose="020B0604020202020204" pitchFamily="34" charset="0"/>
              <a:sym typeface="Roboto Medium"/>
            </a:endParaRPr>
          </a:p>
        </p:txBody>
      </p:sp>
      <p:pic>
        <p:nvPicPr>
          <p:cNvPr id="5" name="Picture 4" descr="Historically, the most terrible things - war, genocide, and slavery - have resulted not from disobedience, but from obedience.” - Howard Zinn [960 X 948] : r/QuotesPorn">
            <a:extLst>
              <a:ext uri="{FF2B5EF4-FFF2-40B4-BE49-F238E27FC236}">
                <a16:creationId xmlns:a16="http://schemas.microsoft.com/office/drawing/2014/main" id="{351D1F2B-5E28-FE38-45FD-03D73F8DC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037" y="409778"/>
            <a:ext cx="5208963" cy="51435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1B2CFB-3A5F-7D67-E16E-C3BDD19BFC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484EB-C383-5FF2-10F9-5CCA54670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74469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Potential Psychological Explanations: Dehumanisation</a:t>
            </a:r>
          </a:p>
        </p:txBody>
      </p:sp>
    </p:spTree>
    <p:extLst>
      <p:ext uri="{BB962C8B-B14F-4D97-AF65-F5344CB8AC3E}">
        <p14:creationId xmlns:p14="http://schemas.microsoft.com/office/powerpoint/2010/main" val="19206345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30"/>
          <p:cNvSpPr txBox="1">
            <a:spLocks noGrp="1"/>
          </p:cNvSpPr>
          <p:nvPr>
            <p:ph type="subTitle" idx="1"/>
          </p:nvPr>
        </p:nvSpPr>
        <p:spPr>
          <a:xfrm>
            <a:off x="8793433" y="3074467"/>
            <a:ext cx="2794800" cy="1814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Genocide is deeply rooted in the human psyche.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23" name="Google Shape;223;p30"/>
          <p:cNvSpPr txBox="1">
            <a:spLocks noGrp="1"/>
          </p:cNvSpPr>
          <p:nvPr>
            <p:ph type="subTitle" idx="2"/>
          </p:nvPr>
        </p:nvSpPr>
        <p:spPr>
          <a:xfrm>
            <a:off x="623233" y="1859967"/>
            <a:ext cx="2931200" cy="1096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 algn="ctr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Genocide involves acts committed with intent to destroy a national, ethnical, racial, or religious group.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24" name="Google Shape;224;p30"/>
          <p:cNvSpPr txBox="1">
            <a:spLocks noGrp="1"/>
          </p:cNvSpPr>
          <p:nvPr>
            <p:ph type="subTitle" idx="3"/>
          </p:nvPr>
        </p:nvSpPr>
        <p:spPr>
          <a:xfrm>
            <a:off x="608933" y="4540100"/>
            <a:ext cx="3148800" cy="118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 algn="ctr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Psychological mechanisms contribute to the perpetration, endorsement, and prevention of genocide.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31"/>
          <p:cNvSpPr txBox="1">
            <a:spLocks noGrp="1"/>
          </p:cNvSpPr>
          <p:nvPr>
            <p:ph type="subTitle" idx="1"/>
          </p:nvPr>
        </p:nvSpPr>
        <p:spPr>
          <a:xfrm>
            <a:off x="5513600" y="2126900"/>
            <a:ext cx="5568800" cy="2619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609585" indent="-414856">
              <a:lnSpc>
                <a:spcPct val="110000"/>
              </a:lnSpc>
              <a:buClr>
                <a:srgbClr val="062932"/>
              </a:buClr>
              <a:buFont typeface="Fredoka Medium"/>
              <a:buChar char="●"/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Albert Bandura's theory of moral disengagement explains how individuals distance themselves from the moral consequences of their actions.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  <a:p>
            <a:pPr marL="609585" indent="0">
              <a:lnSpc>
                <a:spcPct val="110000"/>
              </a:lnSpc>
              <a:spcBef>
                <a:spcPts val="1600"/>
              </a:spcBef>
            </a:pP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  <a:p>
            <a:pPr marL="609585" indent="-414856">
              <a:lnSpc>
                <a:spcPct val="110000"/>
              </a:lnSpc>
              <a:spcBef>
                <a:spcPts val="1600"/>
              </a:spcBef>
              <a:buClr>
                <a:srgbClr val="062932"/>
              </a:buClr>
              <a:buFont typeface="Fredoka Medium"/>
              <a:buChar char="●"/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Moral disengagement mechanisms include moral justification, euphemistic labeling, advantageous comparison, displacement of responsibility, and diffusion of responsibility.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31" name="Google Shape;231;p31"/>
          <p:cNvSpPr txBox="1">
            <a:spLocks noGrp="1"/>
          </p:cNvSpPr>
          <p:nvPr>
            <p:ph type="title"/>
          </p:nvPr>
        </p:nvSpPr>
        <p:spPr>
          <a:xfrm>
            <a:off x="5513600" y="867000"/>
            <a:ext cx="5694000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 dirty="0">
                <a:solidFill>
                  <a:srgbClr val="062932"/>
                </a:solidFill>
                <a:latin typeface="Nunito"/>
                <a:ea typeface="Nunito"/>
                <a:cs typeface="Nunito"/>
                <a:sym typeface="Nunito"/>
              </a:rPr>
              <a:t>Dehumanisation: Moral Disengagement</a:t>
            </a:r>
            <a:endParaRPr dirty="0">
              <a:solidFill>
                <a:srgbClr val="062932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pic>
        <p:nvPicPr>
          <p:cNvPr id="4" name="Picture 3" descr="Moral Disengagement as a Moderating Factor in the Relationship between the Perception of Dating Violence and Victimization">
            <a:extLst>
              <a:ext uri="{FF2B5EF4-FFF2-40B4-BE49-F238E27FC236}">
                <a16:creationId xmlns:a16="http://schemas.microsoft.com/office/drawing/2014/main" id="{33B08D74-A5CC-CE29-BFE7-A413B598EE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519" y="1836200"/>
            <a:ext cx="4703324" cy="28334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AC99B2-43CC-DC72-0003-50BB10015405}"/>
              </a:ext>
            </a:extLst>
          </p:cNvPr>
          <p:cNvSpPr txBox="1"/>
          <p:nvPr/>
        </p:nvSpPr>
        <p:spPr>
          <a:xfrm>
            <a:off x="603115" y="4961106"/>
            <a:ext cx="4163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Bandura (2002)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" name="Google Shape;236;p32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27876" r="27876"/>
          <a:stretch/>
        </p:blipFill>
        <p:spPr>
          <a:xfrm>
            <a:off x="0" y="0"/>
            <a:ext cx="4576400" cy="6858000"/>
          </a:xfrm>
          <a:prstGeom prst="roundRect">
            <a:avLst>
              <a:gd name="adj" fmla="val 16667"/>
            </a:avLst>
          </a:prstGeom>
        </p:spPr>
      </p:pic>
      <p:sp>
        <p:nvSpPr>
          <p:cNvPr id="237" name="Google Shape;237;p32"/>
          <p:cNvSpPr txBox="1">
            <a:spLocks noGrp="1"/>
          </p:cNvSpPr>
          <p:nvPr>
            <p:ph type="title"/>
          </p:nvPr>
        </p:nvSpPr>
        <p:spPr>
          <a:xfrm>
            <a:off x="5513600" y="867000"/>
            <a:ext cx="5694000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>
                <a:solidFill>
                  <a:srgbClr val="062932"/>
                </a:solidFill>
                <a:latin typeface="Nunito"/>
                <a:ea typeface="Nunito"/>
                <a:cs typeface="Nunito"/>
                <a:sym typeface="Nunito"/>
              </a:rPr>
              <a:t>Moral Disengagement in Historical Examples</a:t>
            </a:r>
            <a:endParaRPr>
              <a:solidFill>
                <a:srgbClr val="062932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238" name="Google Shape;238;p32"/>
          <p:cNvSpPr txBox="1">
            <a:spLocks noGrp="1"/>
          </p:cNvSpPr>
          <p:nvPr>
            <p:ph type="subTitle" idx="1"/>
          </p:nvPr>
        </p:nvSpPr>
        <p:spPr>
          <a:xfrm>
            <a:off x="6237900" y="2249500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Milgram Experiment: examination of moral disengagement in the context of obedience to authority.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39" name="Google Shape;239;p32"/>
          <p:cNvSpPr txBox="1">
            <a:spLocks noGrp="1"/>
          </p:cNvSpPr>
          <p:nvPr>
            <p:ph type="subTitle" idx="3"/>
          </p:nvPr>
        </p:nvSpPr>
        <p:spPr>
          <a:xfrm>
            <a:off x="6237900" y="3635100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Nazi Germany: analysis of how moral disengagement mechanisms were employed during the Holocaust.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3"/>
          <p:cNvSpPr txBox="1">
            <a:spLocks noGrp="1"/>
          </p:cNvSpPr>
          <p:nvPr>
            <p:ph type="title"/>
          </p:nvPr>
        </p:nvSpPr>
        <p:spPr>
          <a:xfrm>
            <a:off x="856933" y="867000"/>
            <a:ext cx="5694000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>
                <a:solidFill>
                  <a:srgbClr val="062932"/>
                </a:solidFill>
                <a:latin typeface="Nunito"/>
                <a:ea typeface="Nunito"/>
                <a:cs typeface="Nunito"/>
                <a:sym typeface="Nunito"/>
              </a:rPr>
              <a:t>Contemporary Relevance of Moral Disengagement</a:t>
            </a:r>
            <a:endParaRPr>
              <a:solidFill>
                <a:srgbClr val="062932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246" name="Google Shape;246;p33"/>
          <p:cNvSpPr txBox="1">
            <a:spLocks noGrp="1"/>
          </p:cNvSpPr>
          <p:nvPr>
            <p:ph type="subTitle" idx="1"/>
          </p:nvPr>
        </p:nvSpPr>
        <p:spPr>
          <a:xfrm>
            <a:off x="1581233" y="2249500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Moral disengagement mechanisms observed in terrorism include moral justification, euphemistic labeling, and diffusion of responsibility.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47" name="Google Shape;247;p33"/>
          <p:cNvSpPr txBox="1">
            <a:spLocks noGrp="1"/>
          </p:cNvSpPr>
          <p:nvPr>
            <p:ph type="subTitle" idx="3"/>
          </p:nvPr>
        </p:nvSpPr>
        <p:spPr>
          <a:xfrm>
            <a:off x="1581233" y="3635100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Analysis of moral disengagement in modern-day conflicts, terrorism, and acts of aggression.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48" name="Google Shape;248;p33"/>
          <p:cNvSpPr txBox="1">
            <a:spLocks noGrp="1"/>
          </p:cNvSpPr>
          <p:nvPr>
            <p:ph type="subTitle" idx="4"/>
          </p:nvPr>
        </p:nvSpPr>
        <p:spPr>
          <a:xfrm>
            <a:off x="1581233" y="5020700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Focus on terrorism, modern-day conflicts, and acts of aggression.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pic>
        <p:nvPicPr>
          <p:cNvPr id="4" name="Picture 3" descr="Confirmatory Factor Analysis and Factorial Invariance of the Mechanisms of  the Moral Disengagement Scale">
            <a:extLst>
              <a:ext uri="{FF2B5EF4-FFF2-40B4-BE49-F238E27FC236}">
                <a16:creationId xmlns:a16="http://schemas.microsoft.com/office/drawing/2014/main" id="{3C8B0214-4F9E-C112-4272-2D34BC9BD9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1856" y="1071500"/>
            <a:ext cx="4762500" cy="3810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5DF3E1-75FF-E118-8AFB-529FE7898C16}"/>
              </a:ext>
            </a:extLst>
          </p:cNvPr>
          <p:cNvSpPr txBox="1"/>
          <p:nvPr/>
        </p:nvSpPr>
        <p:spPr>
          <a:xfrm>
            <a:off x="7548664" y="5020700"/>
            <a:ext cx="43656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Gómez-Tabare et al. (2023)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34"/>
          <p:cNvSpPr txBox="1">
            <a:spLocks noGrp="1"/>
          </p:cNvSpPr>
          <p:nvPr>
            <p:ph type="subTitle" idx="1"/>
          </p:nvPr>
        </p:nvSpPr>
        <p:spPr>
          <a:xfrm>
            <a:off x="623233" y="1859967"/>
            <a:ext cx="2931200" cy="1621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In conflicts, moral disengagement mechanisms can contribute to the perpetuation of violence and aggression.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54" name="Google Shape;254;p34"/>
          <p:cNvSpPr txBox="1">
            <a:spLocks noGrp="1"/>
          </p:cNvSpPr>
          <p:nvPr>
            <p:ph type="subTitle" idx="2"/>
          </p:nvPr>
        </p:nvSpPr>
        <p:spPr>
          <a:xfrm>
            <a:off x="623233" y="4128567"/>
            <a:ext cx="2931200" cy="1621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Moral justification and displacement of responsibility observed in modern-day conflicts.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55" name="Google Shape;255;p34"/>
          <p:cNvSpPr txBox="1">
            <a:spLocks noGrp="1"/>
          </p:cNvSpPr>
          <p:nvPr>
            <p:ph type="subTitle" idx="3"/>
          </p:nvPr>
        </p:nvSpPr>
        <p:spPr>
          <a:xfrm>
            <a:off x="8403900" y="1859967"/>
            <a:ext cx="3036400" cy="161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Individuals justify their actions based on national security or the greater good.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56" name="Google Shape;256;p34"/>
          <p:cNvSpPr txBox="1">
            <a:spLocks noGrp="1"/>
          </p:cNvSpPr>
          <p:nvPr>
            <p:ph type="subTitle" idx="4"/>
          </p:nvPr>
        </p:nvSpPr>
        <p:spPr>
          <a:xfrm>
            <a:off x="8403900" y="4128567"/>
            <a:ext cx="3036400" cy="161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Soldiers displace responsibility onto higher-ranking officers or the government.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57" name="Google Shape;257;p34"/>
          <p:cNvSpPr txBox="1">
            <a:spLocks noGrp="1"/>
          </p:cNvSpPr>
          <p:nvPr>
            <p:ph type="title"/>
          </p:nvPr>
        </p:nvSpPr>
        <p:spPr>
          <a:xfrm>
            <a:off x="1660200" y="535633"/>
            <a:ext cx="8871600" cy="564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>
                <a:solidFill>
                  <a:srgbClr val="062932"/>
                </a:solidFill>
                <a:latin typeface="Nunito"/>
                <a:ea typeface="Nunito"/>
                <a:cs typeface="Nunito"/>
                <a:sym typeface="Nunito"/>
              </a:rPr>
              <a:t>Moral Disengagement in Modern-Day Conflicts</a:t>
            </a:r>
            <a:endParaRPr>
              <a:solidFill>
                <a:srgbClr val="062932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35"/>
          <p:cNvSpPr txBox="1">
            <a:spLocks noGrp="1"/>
          </p:cNvSpPr>
          <p:nvPr>
            <p:ph type="title"/>
          </p:nvPr>
        </p:nvSpPr>
        <p:spPr>
          <a:xfrm>
            <a:off x="842900" y="867000"/>
            <a:ext cx="8476198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 dirty="0">
                <a:solidFill>
                  <a:srgbClr val="062932"/>
                </a:solidFill>
                <a:latin typeface="Nunito"/>
                <a:ea typeface="Nunito"/>
                <a:cs typeface="Nunito"/>
                <a:sym typeface="Nunito"/>
              </a:rPr>
              <a:t>Moral Disengagement in Acts of Aggression</a:t>
            </a:r>
            <a:endParaRPr dirty="0">
              <a:solidFill>
                <a:srgbClr val="062932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264" name="Google Shape;264;p35"/>
          <p:cNvSpPr txBox="1">
            <a:spLocks noGrp="1"/>
          </p:cNvSpPr>
          <p:nvPr>
            <p:ph type="subTitle" idx="1"/>
          </p:nvPr>
        </p:nvSpPr>
        <p:spPr>
          <a:xfrm>
            <a:off x="350196" y="2083332"/>
            <a:ext cx="8900808" cy="3334973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609585" indent="-414856">
              <a:lnSpc>
                <a:spcPct val="110000"/>
              </a:lnSpc>
              <a:buClr>
                <a:srgbClr val="062932"/>
              </a:buClr>
              <a:buFont typeface="Fredoka Medium"/>
              <a:buChar char="●"/>
            </a:pPr>
            <a:r>
              <a:rPr lang="en" dirty="0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In nonmilitary settings, moral disengagement mechanisms can be observed in interpersonal aggression or criminal behaviour.</a:t>
            </a:r>
          </a:p>
          <a:p>
            <a:pPr marL="194729" indent="0">
              <a:lnSpc>
                <a:spcPct val="110000"/>
              </a:lnSpc>
              <a:buClr>
                <a:srgbClr val="062932"/>
              </a:buClr>
            </a:pPr>
            <a:endParaRPr dirty="0"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  <a:p>
            <a:pPr marL="609585" indent="-414856">
              <a:lnSpc>
                <a:spcPct val="110000"/>
              </a:lnSpc>
              <a:buClr>
                <a:srgbClr val="062932"/>
              </a:buClr>
              <a:buFont typeface="Fredoka Medium"/>
              <a:buChar char="●"/>
            </a:pPr>
            <a:r>
              <a:rPr lang="en" dirty="0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Moral justification and advantageous comparison are common in acts of aggression.</a:t>
            </a:r>
          </a:p>
          <a:p>
            <a:pPr marL="194729" indent="0">
              <a:lnSpc>
                <a:spcPct val="110000"/>
              </a:lnSpc>
              <a:buClr>
                <a:srgbClr val="062932"/>
              </a:buClr>
            </a:pPr>
            <a:endParaRPr dirty="0"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  <a:p>
            <a:pPr marL="609585" indent="-414856">
              <a:lnSpc>
                <a:spcPct val="110000"/>
              </a:lnSpc>
              <a:buClr>
                <a:srgbClr val="062932"/>
              </a:buClr>
              <a:buFont typeface="Fredoka Medium"/>
              <a:buChar char="●"/>
            </a:pPr>
            <a:r>
              <a:rPr lang="en" dirty="0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Individuals may rationalise their aggression as self defense or retaliation.</a:t>
            </a:r>
          </a:p>
          <a:p>
            <a:pPr marL="194729" indent="0">
              <a:lnSpc>
                <a:spcPct val="110000"/>
              </a:lnSpc>
              <a:buClr>
                <a:srgbClr val="062932"/>
              </a:buClr>
            </a:pPr>
            <a:endParaRPr dirty="0"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  <a:p>
            <a:pPr marL="609585" indent="-414856">
              <a:lnSpc>
                <a:spcPct val="110000"/>
              </a:lnSpc>
              <a:buClr>
                <a:srgbClr val="062932"/>
              </a:buClr>
              <a:buFont typeface="Fredoka Medium"/>
              <a:buChar char="●"/>
            </a:pPr>
            <a:r>
              <a:rPr lang="en" dirty="0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Comparing their actions to more extreme behaviours helps minimise the perceived severity.</a:t>
            </a:r>
            <a:endParaRPr dirty="0"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36"/>
          <p:cNvSpPr txBox="1">
            <a:spLocks noGrp="1"/>
          </p:cNvSpPr>
          <p:nvPr>
            <p:ph type="subTitle" idx="1"/>
          </p:nvPr>
        </p:nvSpPr>
        <p:spPr>
          <a:xfrm>
            <a:off x="8491567" y="1859967"/>
            <a:ext cx="3091200" cy="1621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The digital age has introduced new platforms for spreading propaganda and justifying acts of violence.</a:t>
            </a:r>
            <a:endParaRPr dirty="0"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70" name="Google Shape;270;p36"/>
          <p:cNvSpPr txBox="1">
            <a:spLocks noGrp="1"/>
          </p:cNvSpPr>
          <p:nvPr>
            <p:ph type="subTitle" idx="2"/>
          </p:nvPr>
        </p:nvSpPr>
        <p:spPr>
          <a:xfrm>
            <a:off x="8491567" y="4429300"/>
            <a:ext cx="3091200" cy="1621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Euphemistic labeling and displacement of responsibility are evident in social media and propaganda.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71" name="Google Shape;271;p36"/>
          <p:cNvSpPr txBox="1">
            <a:spLocks noGrp="1"/>
          </p:cNvSpPr>
          <p:nvPr>
            <p:ph type="subTitle" idx="3"/>
          </p:nvPr>
        </p:nvSpPr>
        <p:spPr>
          <a:xfrm>
            <a:off x="627633" y="1859967"/>
            <a:ext cx="3091200" cy="1621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Extremist groups use coded language and euphemisms to normalise violent ideologies.</a:t>
            </a:r>
            <a:endParaRPr dirty="0"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72" name="Google Shape;272;p36"/>
          <p:cNvSpPr txBox="1">
            <a:spLocks noGrp="1"/>
          </p:cNvSpPr>
          <p:nvPr>
            <p:ph type="subTitle" idx="4"/>
          </p:nvPr>
        </p:nvSpPr>
        <p:spPr>
          <a:xfrm>
            <a:off x="627633" y="4429300"/>
            <a:ext cx="3091200" cy="1621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Social media platforms facilitate the diffusion of responsibility and reduce personal accountability.</a:t>
            </a:r>
            <a:endParaRPr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73" name="Google Shape;273;p36"/>
          <p:cNvSpPr txBox="1">
            <a:spLocks noGrp="1"/>
          </p:cNvSpPr>
          <p:nvPr>
            <p:ph type="title"/>
          </p:nvPr>
        </p:nvSpPr>
        <p:spPr>
          <a:xfrm>
            <a:off x="1660200" y="535633"/>
            <a:ext cx="8871600" cy="564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>
                <a:solidFill>
                  <a:srgbClr val="062932"/>
                </a:solidFill>
                <a:latin typeface="Nunito"/>
                <a:ea typeface="Nunito"/>
                <a:cs typeface="Nunito"/>
                <a:sym typeface="Nunito"/>
              </a:rPr>
              <a:t>Moral Disengagement in Social Media and Propaganda</a:t>
            </a:r>
            <a:endParaRPr>
              <a:solidFill>
                <a:srgbClr val="062932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37"/>
          <p:cNvSpPr txBox="1">
            <a:spLocks noGrp="1"/>
          </p:cNvSpPr>
          <p:nvPr>
            <p:ph type="subTitle" idx="1"/>
          </p:nvPr>
        </p:nvSpPr>
        <p:spPr>
          <a:xfrm>
            <a:off x="8793433" y="3074467"/>
            <a:ext cx="2794800" cy="1814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Ethical implications of understanding and manipulating moral disengagement mechanisms.</a:t>
            </a:r>
            <a:endParaRPr dirty="0"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79" name="Google Shape;279;p37"/>
          <p:cNvSpPr txBox="1">
            <a:spLocks noGrp="1"/>
          </p:cNvSpPr>
          <p:nvPr>
            <p:ph type="title"/>
          </p:nvPr>
        </p:nvSpPr>
        <p:spPr>
          <a:xfrm>
            <a:off x="2307800" y="535633"/>
            <a:ext cx="7576400" cy="564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>
                <a:solidFill>
                  <a:srgbClr val="062932"/>
                </a:solidFill>
                <a:latin typeface="Nunito"/>
                <a:ea typeface="Nunito"/>
                <a:cs typeface="Nunito"/>
                <a:sym typeface="Nunito"/>
              </a:rPr>
              <a:t>Implications and Ethical Considerations</a:t>
            </a:r>
            <a:endParaRPr>
              <a:solidFill>
                <a:srgbClr val="062932"/>
              </a:solidFill>
              <a:latin typeface="Nunito"/>
              <a:ea typeface="Nunito"/>
              <a:cs typeface="Nunito"/>
              <a:sym typeface="Nunito"/>
            </a:endParaRPr>
          </a:p>
        </p:txBody>
      </p:sp>
      <p:sp>
        <p:nvSpPr>
          <p:cNvPr id="280" name="Google Shape;280;p37"/>
          <p:cNvSpPr txBox="1">
            <a:spLocks noGrp="1"/>
          </p:cNvSpPr>
          <p:nvPr>
            <p:ph type="subTitle" idx="2"/>
          </p:nvPr>
        </p:nvSpPr>
        <p:spPr>
          <a:xfrm>
            <a:off x="623233" y="1859967"/>
            <a:ext cx="2931200" cy="1096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Psychological consequences of moral disengagement.</a:t>
            </a:r>
            <a:endParaRPr dirty="0"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  <p:sp>
        <p:nvSpPr>
          <p:cNvPr id="281" name="Google Shape;281;p37"/>
          <p:cNvSpPr txBox="1">
            <a:spLocks noGrp="1"/>
          </p:cNvSpPr>
          <p:nvPr>
            <p:ph type="subTitle" idx="3"/>
          </p:nvPr>
        </p:nvSpPr>
        <p:spPr>
          <a:xfrm>
            <a:off x="1202320" y="4150994"/>
            <a:ext cx="3148800" cy="118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062932"/>
                </a:solidFill>
                <a:latin typeface="Fredoka Medium"/>
                <a:ea typeface="Fredoka Medium"/>
                <a:cs typeface="Fredoka Medium"/>
                <a:sym typeface="Fredoka Medium"/>
              </a:rPr>
              <a:t>Promoting moral responsibility, ethical conduct, critical thinking, and empathy is crucial in countering the influence of moral disengagement.</a:t>
            </a:r>
            <a:endParaRPr dirty="0">
              <a:solidFill>
                <a:srgbClr val="062932"/>
              </a:solidFill>
              <a:latin typeface="Fredoka Medium"/>
              <a:ea typeface="Fredoka Medium"/>
              <a:cs typeface="Fredoka Medium"/>
              <a:sym typeface="Fredoka Medium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4AC20B-9B5F-FFD2-E01B-D2B9C230E9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2E828-16AB-37C7-AB76-D6E58B739A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7200" dirty="0"/>
          </a:p>
          <a:p>
            <a:pPr marL="0" indent="0" algn="ctr">
              <a:buNone/>
            </a:pPr>
            <a:r>
              <a:rPr lang="en-GB" sz="72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31301328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B65795-3500-C695-E37B-906CE4E6AA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18E99-1433-FEDC-9873-A976DCC38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74469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Potential Psychological Explanations: Integrated Threat Theory</a:t>
            </a:r>
          </a:p>
        </p:txBody>
      </p:sp>
    </p:spTree>
    <p:extLst>
      <p:ext uri="{BB962C8B-B14F-4D97-AF65-F5344CB8AC3E}">
        <p14:creationId xmlns:p14="http://schemas.microsoft.com/office/powerpoint/2010/main" val="14282063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31"/>
          <p:cNvSpPr txBox="1">
            <a:spLocks noGrp="1"/>
          </p:cNvSpPr>
          <p:nvPr>
            <p:ph type="subTitle" idx="1"/>
          </p:nvPr>
        </p:nvSpPr>
        <p:spPr>
          <a:xfrm>
            <a:off x="623233" y="1859967"/>
            <a:ext cx="2931200" cy="1621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ITT is a framework developed by Stephan and Stephan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194" name="Google Shape;194;p31"/>
          <p:cNvSpPr txBox="1">
            <a:spLocks noGrp="1"/>
          </p:cNvSpPr>
          <p:nvPr>
            <p:ph type="subTitle" idx="2"/>
          </p:nvPr>
        </p:nvSpPr>
        <p:spPr>
          <a:xfrm>
            <a:off x="623233" y="4128567"/>
            <a:ext cx="2931200" cy="1621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ITT explains how perceived threats from outgroups can lead to intergroup anxiety, negative attitudes, and potentially violence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195" name="Google Shape;195;p31"/>
          <p:cNvSpPr txBox="1">
            <a:spLocks noGrp="1"/>
          </p:cNvSpPr>
          <p:nvPr>
            <p:ph type="subTitle" idx="3"/>
          </p:nvPr>
        </p:nvSpPr>
        <p:spPr>
          <a:xfrm>
            <a:off x="8403900" y="1859967"/>
            <a:ext cx="3036400" cy="161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ITT distinguishes between realistic threats and symbolic threats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196" name="Google Shape;196;p31"/>
          <p:cNvSpPr txBox="1">
            <a:spLocks noGrp="1"/>
          </p:cNvSpPr>
          <p:nvPr>
            <p:ph type="subTitle" idx="4"/>
          </p:nvPr>
        </p:nvSpPr>
        <p:spPr>
          <a:xfrm>
            <a:off x="8403900" y="4128567"/>
            <a:ext cx="3036400" cy="161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Intergroup anxiety and negative stereotypes contribute to intergroup hostility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197" name="Google Shape;197;p31"/>
          <p:cNvSpPr txBox="1">
            <a:spLocks noGrp="1"/>
          </p:cNvSpPr>
          <p:nvPr>
            <p:ph type="title"/>
          </p:nvPr>
        </p:nvSpPr>
        <p:spPr>
          <a:xfrm>
            <a:off x="1660200" y="535633"/>
            <a:ext cx="8871600" cy="564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 dirty="0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Integrated Threat Theory (ITT)</a:t>
            </a:r>
            <a:endParaRPr dirty="0"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32"/>
          <p:cNvSpPr txBox="1">
            <a:spLocks noGrp="1"/>
          </p:cNvSpPr>
          <p:nvPr>
            <p:ph type="subTitle" idx="1"/>
          </p:nvPr>
        </p:nvSpPr>
        <p:spPr>
          <a:xfrm>
            <a:off x="768485" y="2126900"/>
            <a:ext cx="10313915" cy="2619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Studies link perceived threats to negative attitudes and behaviours towards outgroups.</a:t>
            </a:r>
          </a:p>
          <a:p>
            <a:pPr marL="194729" indent="0">
              <a:lnSpc>
                <a:spcPct val="110000"/>
              </a:lnSpc>
              <a:buClr>
                <a:srgbClr val="1E293B"/>
              </a:buClr>
            </a:pP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Perceived threats to job security or cultural values result in xenophobia, support for restrictive policies, and discriminatory/violent acts.</a:t>
            </a:r>
          </a:p>
          <a:p>
            <a:pPr marL="194729" indent="0">
              <a:lnSpc>
                <a:spcPct val="110000"/>
              </a:lnSpc>
              <a:buClr>
                <a:srgbClr val="1E293B"/>
              </a:buClr>
            </a:pP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Empirical evidence highlights the relevance of perceived threats in fueling intergroup hostility.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04" name="Google Shape;204;p32"/>
          <p:cNvSpPr txBox="1">
            <a:spLocks noGrp="1"/>
          </p:cNvSpPr>
          <p:nvPr>
            <p:ph type="title"/>
          </p:nvPr>
        </p:nvSpPr>
        <p:spPr>
          <a:xfrm>
            <a:off x="768485" y="867000"/>
            <a:ext cx="10439115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pPr algn="ctr"/>
            <a:r>
              <a:rPr lang="en" dirty="0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Empirical Evidence Supporting ITT</a:t>
            </a:r>
            <a:endParaRPr dirty="0"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33"/>
          <p:cNvSpPr txBox="1">
            <a:spLocks noGrp="1"/>
          </p:cNvSpPr>
          <p:nvPr>
            <p:ph type="subTitle" idx="1"/>
          </p:nvPr>
        </p:nvSpPr>
        <p:spPr>
          <a:xfrm>
            <a:off x="8793433" y="3074467"/>
            <a:ext cx="2794800" cy="1814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Focuses primarily on conscious perceptions, potentially underestimating unconscious biases and societal narratives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10" name="Google Shape;210;p33"/>
          <p:cNvSpPr txBox="1">
            <a:spLocks noGrp="1"/>
          </p:cNvSpPr>
          <p:nvPr>
            <p:ph type="title"/>
          </p:nvPr>
        </p:nvSpPr>
        <p:spPr>
          <a:xfrm>
            <a:off x="2307800" y="535633"/>
            <a:ext cx="7576400" cy="564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 dirty="0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Oversimplification of Threat Perception</a:t>
            </a:r>
            <a:endParaRPr dirty="0"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  <p:sp>
        <p:nvSpPr>
          <p:cNvPr id="211" name="Google Shape;211;p33"/>
          <p:cNvSpPr txBox="1">
            <a:spLocks noGrp="1"/>
          </p:cNvSpPr>
          <p:nvPr>
            <p:ph type="subTitle" idx="2"/>
          </p:nvPr>
        </p:nvSpPr>
        <p:spPr>
          <a:xfrm>
            <a:off x="623233" y="1859967"/>
            <a:ext cx="2931200" cy="1096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ITT may oversimplify threat perception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12" name="Google Shape;212;p33"/>
          <p:cNvSpPr txBox="1">
            <a:spLocks noGrp="1"/>
          </p:cNvSpPr>
          <p:nvPr>
            <p:ph type="subTitle" idx="3"/>
          </p:nvPr>
        </p:nvSpPr>
        <p:spPr>
          <a:xfrm>
            <a:off x="608933" y="4540100"/>
            <a:ext cx="3148800" cy="118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Incorporating insights from cognitive and social psychology is necessary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34"/>
          <p:cNvSpPr txBox="1">
            <a:spLocks noGrp="1"/>
          </p:cNvSpPr>
          <p:nvPr>
            <p:ph type="subTitle" idx="1"/>
          </p:nvPr>
        </p:nvSpPr>
        <p:spPr>
          <a:xfrm>
            <a:off x="457199" y="2126900"/>
            <a:ext cx="10625201" cy="2619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ITT explains negative attitudes and discrimination, but may struggle to account for escalation to physical violence.</a:t>
            </a:r>
          </a:p>
          <a:p>
            <a:pPr marL="194729" indent="0">
              <a:lnSpc>
                <a:spcPct val="110000"/>
              </a:lnSpc>
              <a:buClr>
                <a:srgbClr val="1E293B"/>
              </a:buClr>
            </a:pP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Intergroup violence involves complex factors like leadership dynamics, group mobilisation, and situational triggers.</a:t>
            </a:r>
          </a:p>
          <a:p>
            <a:pPr marL="194729" indent="0">
              <a:lnSpc>
                <a:spcPct val="110000"/>
              </a:lnSpc>
              <a:buClr>
                <a:srgbClr val="1E293B"/>
              </a:buClr>
            </a:pP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Integrating ITT with other theories can provide a more comprehensive understanding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19" name="Google Shape;219;p34"/>
          <p:cNvSpPr txBox="1">
            <a:spLocks noGrp="1"/>
          </p:cNvSpPr>
          <p:nvPr>
            <p:ph type="title"/>
          </p:nvPr>
        </p:nvSpPr>
        <p:spPr>
          <a:xfrm>
            <a:off x="457199" y="867000"/>
            <a:ext cx="11284085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pPr algn="ctr"/>
            <a:r>
              <a:rPr lang="en" dirty="0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Limited Scope in Explaining Violence</a:t>
            </a:r>
            <a:endParaRPr dirty="0"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35"/>
          <p:cNvSpPr txBox="1">
            <a:spLocks noGrp="1"/>
          </p:cNvSpPr>
          <p:nvPr>
            <p:ph type="title"/>
          </p:nvPr>
        </p:nvSpPr>
        <p:spPr>
          <a:xfrm>
            <a:off x="856932" y="867000"/>
            <a:ext cx="8394071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 dirty="0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Cultural and Contextual Variability</a:t>
            </a:r>
            <a:endParaRPr dirty="0"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  <p:sp>
        <p:nvSpPr>
          <p:cNvPr id="226" name="Google Shape;226;p35"/>
          <p:cNvSpPr txBox="1">
            <a:spLocks noGrp="1"/>
          </p:cNvSpPr>
          <p:nvPr>
            <p:ph type="subTitle" idx="1"/>
          </p:nvPr>
        </p:nvSpPr>
        <p:spPr>
          <a:xfrm>
            <a:off x="1581233" y="2249500"/>
            <a:ext cx="7368214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Importance of contextualizing ITT within specific cultural and historical backgrounds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27" name="Google Shape;227;p35"/>
          <p:cNvSpPr txBox="1">
            <a:spLocks noGrp="1"/>
          </p:cNvSpPr>
          <p:nvPr>
            <p:ph type="subTitle" idx="3"/>
          </p:nvPr>
        </p:nvSpPr>
        <p:spPr>
          <a:xfrm>
            <a:off x="1581233" y="3635100"/>
            <a:ext cx="6103618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ITT's generalisability across cultures and contexts is limited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28" name="Google Shape;228;p35"/>
          <p:cNvSpPr txBox="1">
            <a:spLocks noGrp="1"/>
          </p:cNvSpPr>
          <p:nvPr>
            <p:ph type="subTitle" idx="4"/>
          </p:nvPr>
        </p:nvSpPr>
        <p:spPr>
          <a:xfrm>
            <a:off x="1581232" y="5020700"/>
            <a:ext cx="6833193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Impact of threats varies based on historical relationships, societal norms, and intergroup interactions.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36"/>
          <p:cNvSpPr txBox="1">
            <a:spLocks noGrp="1"/>
          </p:cNvSpPr>
          <p:nvPr>
            <p:ph type="title"/>
          </p:nvPr>
        </p:nvSpPr>
        <p:spPr>
          <a:xfrm>
            <a:off x="842899" y="867000"/>
            <a:ext cx="7542343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 dirty="0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Neglect of Positive Intergroup Relations</a:t>
            </a:r>
            <a:endParaRPr dirty="0"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  <p:sp>
        <p:nvSpPr>
          <p:cNvPr id="234" name="Google Shape;234;p36"/>
          <p:cNvSpPr txBox="1">
            <a:spLocks noGrp="1"/>
          </p:cNvSpPr>
          <p:nvPr>
            <p:ph type="subTitle" idx="1"/>
          </p:nvPr>
        </p:nvSpPr>
        <p:spPr>
          <a:xfrm>
            <a:off x="856932" y="2083333"/>
            <a:ext cx="7528309" cy="2619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ITT primarily focuses on negative outcomes of threat perceptions.</a:t>
            </a:r>
          </a:p>
          <a:p>
            <a:pPr marL="194729" indent="0">
              <a:lnSpc>
                <a:spcPct val="110000"/>
              </a:lnSpc>
              <a:buClr>
                <a:srgbClr val="1E293B"/>
              </a:buClr>
            </a:pP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Neglects conditions that foster positive intergroup relations.</a:t>
            </a:r>
          </a:p>
          <a:p>
            <a:pPr marL="194729" indent="0">
              <a:lnSpc>
                <a:spcPct val="110000"/>
              </a:lnSpc>
              <a:buClr>
                <a:srgbClr val="1E293B"/>
              </a:buClr>
            </a:pP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Contact Hypothesis suggests intergroup contact can reduce threats and improve relations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37"/>
          <p:cNvSpPr txBox="1">
            <a:spLocks noGrp="1"/>
          </p:cNvSpPr>
          <p:nvPr>
            <p:ph type="subTitle" idx="1"/>
          </p:nvPr>
        </p:nvSpPr>
        <p:spPr>
          <a:xfrm>
            <a:off x="8793433" y="3074467"/>
            <a:ext cx="2794800" cy="1814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Structural inequalities, historical injustices, and power imbalances underlie threat perceptions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40" name="Google Shape;240;p37"/>
          <p:cNvSpPr txBox="1">
            <a:spLocks noGrp="1"/>
          </p:cNvSpPr>
          <p:nvPr>
            <p:ph type="title"/>
          </p:nvPr>
        </p:nvSpPr>
        <p:spPr>
          <a:xfrm>
            <a:off x="608933" y="535633"/>
            <a:ext cx="10979300" cy="564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 dirty="0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Addressing Root Causes of Perceived Threats</a:t>
            </a:r>
            <a:endParaRPr dirty="0"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  <p:sp>
        <p:nvSpPr>
          <p:cNvPr id="241" name="Google Shape;241;p37"/>
          <p:cNvSpPr txBox="1">
            <a:spLocks noGrp="1"/>
          </p:cNvSpPr>
          <p:nvPr>
            <p:ph type="subTitle" idx="2"/>
          </p:nvPr>
        </p:nvSpPr>
        <p:spPr>
          <a:xfrm>
            <a:off x="623233" y="1859967"/>
            <a:ext cx="2931200" cy="1096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ITT emphasizes symptoms (perceived threats) rather than root causes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42" name="Google Shape;242;p37"/>
          <p:cNvSpPr txBox="1">
            <a:spLocks noGrp="1"/>
          </p:cNvSpPr>
          <p:nvPr>
            <p:ph type="subTitle" idx="3"/>
          </p:nvPr>
        </p:nvSpPr>
        <p:spPr>
          <a:xfrm>
            <a:off x="608933" y="4540100"/>
            <a:ext cx="3148800" cy="118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Addressing root causes is crucial for long-term solutions to intergroup violence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B649D0-B260-BDE8-183D-C2BB32A0DC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D76B7-6FD5-6FBC-75E7-21464E1F2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74469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Potential Psychological Explanations: Social Identity Theory</a:t>
            </a:r>
          </a:p>
        </p:txBody>
      </p:sp>
    </p:spTree>
    <p:extLst>
      <p:ext uri="{BB962C8B-B14F-4D97-AF65-F5344CB8AC3E}">
        <p14:creationId xmlns:p14="http://schemas.microsoft.com/office/powerpoint/2010/main" val="162108084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30"/>
          <p:cNvSpPr txBox="1">
            <a:spLocks noGrp="1"/>
          </p:cNvSpPr>
          <p:nvPr>
            <p:ph type="subTitle" idx="1"/>
          </p:nvPr>
        </p:nvSpPr>
        <p:spPr>
          <a:xfrm>
            <a:off x="8793433" y="3074467"/>
            <a:ext cx="2794800" cy="1814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Individuals derive part of their self-concept from their membership in social groups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190" name="Google Shape;190;p30"/>
          <p:cNvSpPr txBox="1">
            <a:spLocks noGrp="1"/>
          </p:cNvSpPr>
          <p:nvPr>
            <p:ph type="title"/>
          </p:nvPr>
        </p:nvSpPr>
        <p:spPr>
          <a:xfrm>
            <a:off x="2307800" y="535633"/>
            <a:ext cx="7576400" cy="564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Introduction</a:t>
            </a:r>
            <a:endParaRPr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  <p:sp>
        <p:nvSpPr>
          <p:cNvPr id="191" name="Google Shape;191;p30"/>
          <p:cNvSpPr txBox="1">
            <a:spLocks noGrp="1"/>
          </p:cNvSpPr>
          <p:nvPr>
            <p:ph type="subTitle" idx="2"/>
          </p:nvPr>
        </p:nvSpPr>
        <p:spPr>
          <a:xfrm>
            <a:off x="623233" y="1859967"/>
            <a:ext cx="2931200" cy="1096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Social Identity Theory (SIT), developed by Henri Tajfel and John Turner in the 1970s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192" name="Google Shape;192;p30"/>
          <p:cNvSpPr txBox="1">
            <a:spLocks noGrp="1"/>
          </p:cNvSpPr>
          <p:nvPr>
            <p:ph type="subTitle" idx="3"/>
          </p:nvPr>
        </p:nvSpPr>
        <p:spPr>
          <a:xfrm>
            <a:off x="608933" y="4540100"/>
            <a:ext cx="3148800" cy="118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Leading to in-group favouritism and out-group discrimination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31"/>
          <p:cNvSpPr txBox="1">
            <a:spLocks noGrp="1"/>
          </p:cNvSpPr>
          <p:nvPr>
            <p:ph type="title"/>
          </p:nvPr>
        </p:nvSpPr>
        <p:spPr>
          <a:xfrm>
            <a:off x="3249000" y="756521"/>
            <a:ext cx="5694000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 dirty="0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SIT and Intergroup Violence</a:t>
            </a:r>
            <a:endParaRPr dirty="0"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  <p:sp>
        <p:nvSpPr>
          <p:cNvPr id="199" name="Google Shape;199;p31"/>
          <p:cNvSpPr txBox="1">
            <a:spLocks noGrp="1"/>
          </p:cNvSpPr>
          <p:nvPr>
            <p:ph type="subTitle" idx="1"/>
          </p:nvPr>
        </p:nvSpPr>
        <p:spPr>
          <a:xfrm>
            <a:off x="1581233" y="2249500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Support from empirical evidence and experiments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00" name="Google Shape;200;p31"/>
          <p:cNvSpPr txBox="1">
            <a:spLocks noGrp="1"/>
          </p:cNvSpPr>
          <p:nvPr>
            <p:ph type="subTitle" idx="3"/>
          </p:nvPr>
        </p:nvSpPr>
        <p:spPr>
          <a:xfrm>
            <a:off x="1581232" y="3635100"/>
            <a:ext cx="5860427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SIT explains the psychological underpinnings of intergroup violence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01" name="Google Shape;201;p31"/>
          <p:cNvSpPr txBox="1">
            <a:spLocks noGrp="1"/>
          </p:cNvSpPr>
          <p:nvPr>
            <p:ph type="subTitle" idx="4"/>
          </p:nvPr>
        </p:nvSpPr>
        <p:spPr>
          <a:xfrm>
            <a:off x="1581233" y="5020700"/>
            <a:ext cx="5646418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Identification with a group can lead to out-group discrimination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32"/>
          <p:cNvSpPr txBox="1">
            <a:spLocks noGrp="1"/>
          </p:cNvSpPr>
          <p:nvPr>
            <p:ph type="title"/>
          </p:nvPr>
        </p:nvSpPr>
        <p:spPr>
          <a:xfrm>
            <a:off x="842900" y="867000"/>
            <a:ext cx="6728000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Empirical Support and Limitations</a:t>
            </a:r>
            <a:endParaRPr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  <p:sp>
        <p:nvSpPr>
          <p:cNvPr id="208" name="Google Shape;208;p32"/>
          <p:cNvSpPr txBox="1">
            <a:spLocks noGrp="1"/>
          </p:cNvSpPr>
          <p:nvPr>
            <p:ph type="subTitle" idx="1"/>
          </p:nvPr>
        </p:nvSpPr>
        <p:spPr>
          <a:xfrm>
            <a:off x="107005" y="2083333"/>
            <a:ext cx="6728000" cy="2619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Experiments and field studies support SIT's core proposition</a:t>
            </a:r>
          </a:p>
          <a:p>
            <a:pPr marL="194729" indent="0">
              <a:lnSpc>
                <a:spcPct val="110000"/>
              </a:lnSpc>
              <a:buClr>
                <a:srgbClr val="1E293B"/>
              </a:buClr>
            </a:pP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Minimal group experiments demonstrate how easily intergroup bias can be induced</a:t>
            </a:r>
          </a:p>
          <a:p>
            <a:pPr marL="194729" indent="0">
              <a:lnSpc>
                <a:spcPct val="110000"/>
              </a:lnSpc>
              <a:buClr>
                <a:srgbClr val="1E293B"/>
              </a:buClr>
            </a:pP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Limitations in explaining the escalation to violence</a:t>
            </a:r>
          </a:p>
          <a:p>
            <a:pPr marL="194729" indent="0">
              <a:lnSpc>
                <a:spcPct val="110000"/>
              </a:lnSpc>
              <a:buClr>
                <a:srgbClr val="1E293B"/>
              </a:buClr>
            </a:pP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Influence of economic, political, and historical contexts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pic>
        <p:nvPicPr>
          <p:cNvPr id="1028" name="Picture 4" descr="1 A Schematic Diagram of Social Identity Theory's Basic Principles |  Download Scientific Diagram">
            <a:extLst>
              <a:ext uri="{FF2B5EF4-FFF2-40B4-BE49-F238E27FC236}">
                <a16:creationId xmlns:a16="http://schemas.microsoft.com/office/drawing/2014/main" id="{2722954C-BF70-76F3-4D22-727703C2FCA1}"/>
              </a:ext>
            </a:extLst>
          </p:cNvPr>
          <p:cNvPicPr preferRelativeResize="0">
            <a:picLocks noGrp="1" noChangeArrowheads="1"/>
          </p:cNvPicPr>
          <p:nvPr>
            <p:ph type="pic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08005" y="2900457"/>
            <a:ext cx="5683995" cy="26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33"/>
          <p:cNvSpPr txBox="1">
            <a:spLocks noGrp="1"/>
          </p:cNvSpPr>
          <p:nvPr>
            <p:ph type="subTitle" idx="1"/>
          </p:nvPr>
        </p:nvSpPr>
        <p:spPr>
          <a:xfrm>
            <a:off x="8793433" y="3074467"/>
            <a:ext cx="2794800" cy="1814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Argument for the inclusion of emotional and motivational dimensions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14" name="Google Shape;214;p33"/>
          <p:cNvSpPr txBox="1">
            <a:spLocks noGrp="1"/>
          </p:cNvSpPr>
          <p:nvPr>
            <p:ph type="title"/>
          </p:nvPr>
        </p:nvSpPr>
        <p:spPr>
          <a:xfrm>
            <a:off x="2307800" y="535633"/>
            <a:ext cx="7576400" cy="564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Overemphasis on Cognitive Processes</a:t>
            </a:r>
            <a:endParaRPr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  <p:sp>
        <p:nvSpPr>
          <p:cNvPr id="215" name="Google Shape;215;p33"/>
          <p:cNvSpPr txBox="1">
            <a:spLocks noGrp="1"/>
          </p:cNvSpPr>
          <p:nvPr>
            <p:ph type="subTitle" idx="2"/>
          </p:nvPr>
        </p:nvSpPr>
        <p:spPr>
          <a:xfrm>
            <a:off x="623233" y="1859967"/>
            <a:ext cx="2931200" cy="1096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SIT primarily focuses on cognitive processes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16" name="Google Shape;216;p33"/>
          <p:cNvSpPr txBox="1">
            <a:spLocks noGrp="1"/>
          </p:cNvSpPr>
          <p:nvPr>
            <p:ph type="subTitle" idx="3"/>
          </p:nvPr>
        </p:nvSpPr>
        <p:spPr>
          <a:xfrm>
            <a:off x="608933" y="4540100"/>
            <a:ext cx="3148800" cy="118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Intergroup Emotions Theory (IET; Mackie et al., 2002) offers an integrated approach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4"/>
          <p:cNvSpPr txBox="1">
            <a:spLocks noGrp="1"/>
          </p:cNvSpPr>
          <p:nvPr>
            <p:ph type="title"/>
          </p:nvPr>
        </p:nvSpPr>
        <p:spPr>
          <a:xfrm>
            <a:off x="856933" y="867000"/>
            <a:ext cx="5694000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Contextual and Cultural Variability</a:t>
            </a:r>
            <a:endParaRPr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  <p:sp>
        <p:nvSpPr>
          <p:cNvPr id="223" name="Google Shape;223;p34"/>
          <p:cNvSpPr txBox="1">
            <a:spLocks noGrp="1"/>
          </p:cNvSpPr>
          <p:nvPr>
            <p:ph type="subTitle" idx="1"/>
          </p:nvPr>
        </p:nvSpPr>
        <p:spPr>
          <a:xfrm>
            <a:off x="1581233" y="2249500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Need for cultural sensitivity and cross-cultural research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24" name="Google Shape;224;p34"/>
          <p:cNvSpPr txBox="1">
            <a:spLocks noGrp="1"/>
          </p:cNvSpPr>
          <p:nvPr>
            <p:ph type="subTitle" idx="3"/>
          </p:nvPr>
        </p:nvSpPr>
        <p:spPr>
          <a:xfrm>
            <a:off x="1581233" y="3635100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SIT's generalizability across different contexts is criticised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25" name="Google Shape;225;p34"/>
          <p:cNvSpPr txBox="1">
            <a:spLocks noGrp="1"/>
          </p:cNvSpPr>
          <p:nvPr>
            <p:ph type="subTitle" idx="4"/>
          </p:nvPr>
        </p:nvSpPr>
        <p:spPr>
          <a:xfrm>
            <a:off x="1581233" y="5020700"/>
            <a:ext cx="4969600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Variations in social identities and intergroup dynamics across cultures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pic>
        <p:nvPicPr>
          <p:cNvPr id="2050" name="Picture 2" descr="Social) Identity Theory in an Era of Identity Politics: Theory and Practice  | Published in AIB Insights">
            <a:extLst>
              <a:ext uri="{FF2B5EF4-FFF2-40B4-BE49-F238E27FC236}">
                <a16:creationId xmlns:a16="http://schemas.microsoft.com/office/drawing/2014/main" id="{F32D22DE-F40E-0EE7-2ED4-B8AEF81AC1B8}"/>
              </a:ext>
            </a:extLst>
          </p:cNvPr>
          <p:cNvPicPr>
            <a:picLocks noGrp="1" noChangeAspect="1" noChangeArrowheads="1"/>
          </p:cNvPicPr>
          <p:nvPr>
            <p:ph type="pic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31496" y="1587140"/>
            <a:ext cx="4766512" cy="368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35"/>
          <p:cNvSpPr txBox="1">
            <a:spLocks noGrp="1"/>
          </p:cNvSpPr>
          <p:nvPr>
            <p:ph type="subTitle" idx="1"/>
          </p:nvPr>
        </p:nvSpPr>
        <p:spPr>
          <a:xfrm>
            <a:off x="8793433" y="3074467"/>
            <a:ext cx="2794800" cy="1814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Systemic inequality, state policies, and historical conflicts</a:t>
            </a:r>
            <a:endParaRPr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31" name="Google Shape;231;p35"/>
          <p:cNvSpPr txBox="1">
            <a:spLocks noGrp="1"/>
          </p:cNvSpPr>
          <p:nvPr>
            <p:ph type="title"/>
          </p:nvPr>
        </p:nvSpPr>
        <p:spPr>
          <a:xfrm>
            <a:off x="2307800" y="535633"/>
            <a:ext cx="7576400" cy="564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r>
              <a:rPr lang="en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Neglect of Structural and Institutional Factors</a:t>
            </a:r>
            <a:endParaRPr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  <p:sp>
        <p:nvSpPr>
          <p:cNvPr id="232" name="Google Shape;232;p35"/>
          <p:cNvSpPr txBox="1">
            <a:spLocks noGrp="1"/>
          </p:cNvSpPr>
          <p:nvPr>
            <p:ph type="subTitle" idx="2"/>
          </p:nvPr>
        </p:nvSpPr>
        <p:spPr>
          <a:xfrm>
            <a:off x="623233" y="1859967"/>
            <a:ext cx="2931200" cy="1096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SIT criticised for overlooking structural and institutional influences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33" name="Google Shape;233;p35"/>
          <p:cNvSpPr txBox="1">
            <a:spLocks noGrp="1"/>
          </p:cNvSpPr>
          <p:nvPr>
            <p:ph type="subTitle" idx="3"/>
          </p:nvPr>
        </p:nvSpPr>
        <p:spPr>
          <a:xfrm>
            <a:off x="608933" y="4540100"/>
            <a:ext cx="3148800" cy="118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>
              <a:spcAft>
                <a:spcPts val="1600"/>
              </a:spcAft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Importance of power dynamics in perpetuating violence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36"/>
          <p:cNvSpPr txBox="1">
            <a:spLocks noGrp="1"/>
          </p:cNvSpPr>
          <p:nvPr>
            <p:ph type="subTitle" idx="1"/>
          </p:nvPr>
        </p:nvSpPr>
        <p:spPr>
          <a:xfrm>
            <a:off x="896204" y="2126900"/>
            <a:ext cx="10186196" cy="2619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SIT insights for intervention in intergroup violence.</a:t>
            </a:r>
          </a:p>
          <a:p>
            <a:pPr marL="194729" indent="0">
              <a:lnSpc>
                <a:spcPct val="110000"/>
              </a:lnSpc>
              <a:buClr>
                <a:srgbClr val="1E293B"/>
              </a:buClr>
            </a:pP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Challenges in translating theory into effective interventions.</a:t>
            </a:r>
          </a:p>
          <a:p>
            <a:pPr marL="194729" indent="0">
              <a:lnSpc>
                <a:spcPct val="110000"/>
              </a:lnSpc>
              <a:buClr>
                <a:srgbClr val="1E293B"/>
              </a:buClr>
            </a:pP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  <a:p>
            <a:pPr marL="609585" indent="-414856">
              <a:lnSpc>
                <a:spcPct val="110000"/>
              </a:lnSpc>
              <a:buClr>
                <a:srgbClr val="1E293B"/>
              </a:buClr>
              <a:buFont typeface="Nunito Medium"/>
              <a:buChar char="●"/>
            </a:pPr>
            <a:r>
              <a:rPr lang="en" dirty="0">
                <a:solidFill>
                  <a:srgbClr val="1E293B"/>
                </a:solidFill>
                <a:latin typeface="Nunito Medium"/>
                <a:ea typeface="Nunito Medium"/>
                <a:cs typeface="Nunito Medium"/>
                <a:sym typeface="Nunito Medium"/>
              </a:rPr>
              <a:t>Importance of comprehensive strategies integrating psychological, sociopolitical, and economic interventions</a:t>
            </a:r>
            <a:endParaRPr dirty="0">
              <a:solidFill>
                <a:srgbClr val="1E293B"/>
              </a:solidFill>
              <a:latin typeface="Nunito Medium"/>
              <a:ea typeface="Nunito Medium"/>
              <a:cs typeface="Nunito Medium"/>
              <a:sym typeface="Nunito Medium"/>
            </a:endParaRPr>
          </a:p>
        </p:txBody>
      </p:sp>
      <p:sp>
        <p:nvSpPr>
          <p:cNvPr id="240" name="Google Shape;240;p36"/>
          <p:cNvSpPr txBox="1">
            <a:spLocks noGrp="1"/>
          </p:cNvSpPr>
          <p:nvPr>
            <p:ph type="title"/>
          </p:nvPr>
        </p:nvSpPr>
        <p:spPr>
          <a:xfrm>
            <a:off x="1021404" y="867000"/>
            <a:ext cx="10186196" cy="969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ctr" anchorCtr="0">
            <a:noAutofit/>
          </a:bodyPr>
          <a:lstStyle/>
          <a:p>
            <a:pPr algn="ctr"/>
            <a:r>
              <a:rPr lang="en" dirty="0">
                <a:solidFill>
                  <a:srgbClr val="000000"/>
                </a:solidFill>
                <a:latin typeface="Gaegu"/>
                <a:ea typeface="Gaegu"/>
                <a:cs typeface="Gaegu"/>
                <a:sym typeface="Gaegu"/>
              </a:rPr>
              <a:t>Implications for Intervention</a:t>
            </a:r>
            <a:endParaRPr dirty="0">
              <a:solidFill>
                <a:srgbClr val="000000"/>
              </a:solidFill>
              <a:latin typeface="Gaegu"/>
              <a:ea typeface="Gaegu"/>
              <a:cs typeface="Gaegu"/>
              <a:sym typeface="Gaegu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B7DAF3-F103-5F67-9A28-52DB483E3F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A8DBF-4AD0-D052-B763-D4D5406B7F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7200" dirty="0"/>
          </a:p>
          <a:p>
            <a:pPr marL="0" indent="0" algn="ctr">
              <a:buNone/>
            </a:pPr>
            <a:r>
              <a:rPr lang="en-GB" sz="72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191863374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365D4-E811-C48B-8978-39C59FBEA9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DB6E6-71E7-07D6-3418-01E7DE3E0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74469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Psychological Impact on Perpetrators</a:t>
            </a:r>
          </a:p>
        </p:txBody>
      </p:sp>
    </p:spTree>
    <p:extLst>
      <p:ext uri="{BB962C8B-B14F-4D97-AF65-F5344CB8AC3E}">
        <p14:creationId xmlns:p14="http://schemas.microsoft.com/office/powerpoint/2010/main" val="286050309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8" name="Google Shape;418;p35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6635" r="16635"/>
          <a:stretch/>
        </p:blipFill>
        <p:spPr>
          <a:xfrm>
            <a:off x="164933" y="212300"/>
            <a:ext cx="4303200" cy="6448800"/>
          </a:xfrm>
          <a:prstGeom prst="roundRect">
            <a:avLst>
              <a:gd name="adj" fmla="val 16667"/>
            </a:avLst>
          </a:prstGeom>
        </p:spPr>
      </p:pic>
      <p:sp>
        <p:nvSpPr>
          <p:cNvPr id="419" name="Google Shape;419;p35"/>
          <p:cNvSpPr txBox="1">
            <a:spLocks noGrp="1"/>
          </p:cNvSpPr>
          <p:nvPr>
            <p:ph type="subTitle" idx="1"/>
          </p:nvPr>
        </p:nvSpPr>
        <p:spPr>
          <a:xfrm>
            <a:off x="5513600" y="2126900"/>
            <a:ext cx="5568800" cy="2619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609585" indent="-414856">
              <a:lnSpc>
                <a:spcPct val="110000"/>
              </a:lnSpc>
              <a:buClr>
                <a:srgbClr val="233E30"/>
              </a:buClr>
              <a:buFont typeface="Roboto"/>
              <a:buChar char="●"/>
            </a:pPr>
            <a:r>
              <a:rPr lang="en" dirty="0">
                <a:solidFill>
                  <a:srgbClr val="233E30"/>
                </a:solidFill>
                <a:latin typeface="Roboto"/>
                <a:ea typeface="Roboto"/>
                <a:cs typeface="Roboto"/>
                <a:sym typeface="Roboto"/>
              </a:rPr>
              <a:t>Perpetrators may suffer from posttraumatic stress disorder (PTSD) characterised by flashbacks, nightmares, and emotional numbing.</a:t>
            </a:r>
          </a:p>
          <a:p>
            <a:pPr marL="194728" indent="0">
              <a:lnSpc>
                <a:spcPct val="110000"/>
              </a:lnSpc>
              <a:buClr>
                <a:srgbClr val="233E30"/>
              </a:buClr>
            </a:pPr>
            <a:endParaRPr dirty="0">
              <a:solidFill>
                <a:srgbClr val="233E3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609585" indent="-414856">
              <a:lnSpc>
                <a:spcPct val="110000"/>
              </a:lnSpc>
              <a:buClr>
                <a:srgbClr val="233E30"/>
              </a:buClr>
              <a:buFont typeface="Roboto"/>
              <a:buChar char="●"/>
            </a:pPr>
            <a:r>
              <a:rPr lang="en" dirty="0">
                <a:solidFill>
                  <a:srgbClr val="233E30"/>
                </a:solidFill>
                <a:latin typeface="Roboto"/>
                <a:ea typeface="Roboto"/>
                <a:cs typeface="Roboto"/>
                <a:sym typeface="Roboto"/>
              </a:rPr>
              <a:t>Moral injury, a concept introduced by Lifton, refers to the profound psychological wounds resulting from the violation of one's moral code.</a:t>
            </a:r>
            <a:endParaRPr dirty="0">
              <a:solidFill>
                <a:srgbClr val="233E3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20" name="Google Shape;420;p35"/>
          <p:cNvSpPr txBox="1">
            <a:spLocks noGrp="1"/>
          </p:cNvSpPr>
          <p:nvPr>
            <p:ph type="title"/>
          </p:nvPr>
        </p:nvSpPr>
        <p:spPr>
          <a:xfrm>
            <a:off x="5513600" y="867000"/>
            <a:ext cx="5694000" cy="969200"/>
          </a:xfrm>
          <a:prstGeom prst="rect">
            <a:avLst/>
          </a:prstGeom>
        </p:spPr>
        <p:txBody>
          <a:bodyPr spcFirstLastPara="1" vert="horz" wrap="square" lIns="45700" tIns="45700" rIns="45700" bIns="45700" rtlCol="0" anchor="ctr" anchorCtr="0">
            <a:noAutofit/>
          </a:bodyPr>
          <a:lstStyle/>
          <a:p>
            <a:r>
              <a:rPr lang="en">
                <a:solidFill>
                  <a:srgbClr val="08170F"/>
                </a:solidFill>
                <a:latin typeface="Krona One"/>
                <a:ea typeface="Krona One"/>
                <a:cs typeface="Krona One"/>
                <a:sym typeface="Krona One"/>
              </a:rPr>
              <a:t>Long-Term Psychological Effects</a:t>
            </a:r>
            <a:endParaRPr>
              <a:solidFill>
                <a:srgbClr val="08170F"/>
              </a:solidFill>
              <a:latin typeface="Krona One"/>
              <a:ea typeface="Krona One"/>
              <a:cs typeface="Krona One"/>
              <a:sym typeface="Krona One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1F29D-EA8A-A557-62F5-F7E603426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26" name="Google Shape;426;p36"/>
          <p:cNvSpPr txBox="1">
            <a:spLocks noGrp="1"/>
          </p:cNvSpPr>
          <p:nvPr>
            <p:ph idx="1"/>
          </p:nvPr>
        </p:nvSpPr>
        <p:spPr>
          <a:xfrm>
            <a:off x="358775" y="1825625"/>
            <a:ext cx="11480800" cy="3576638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" dirty="0">
                <a:solidFill>
                  <a:srgbClr val="233E30"/>
                </a:solidFill>
                <a:latin typeface="Roboto"/>
                <a:ea typeface="Roboto"/>
                <a:cs typeface="Roboto"/>
                <a:sym typeface="Roboto"/>
              </a:rPr>
              <a:t>Prevention, intervention, and psychological rehabilitation are essential to address the profound human cost of genocidal acts.</a:t>
            </a:r>
          </a:p>
          <a:p>
            <a:pPr marL="0" indent="0"/>
            <a:endParaRPr lang="en" dirty="0">
              <a:solidFill>
                <a:srgbClr val="233E30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0" indent="0"/>
            <a:endParaRPr dirty="0">
              <a:solidFill>
                <a:srgbClr val="233E3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427" name="Google Shape;427;p36"/>
          <p:cNvSpPr txBox="1">
            <a:spLocks/>
          </p:cNvSpPr>
          <p:nvPr/>
        </p:nvSpPr>
        <p:spPr>
          <a:xfrm>
            <a:off x="358774" y="3635100"/>
            <a:ext cx="11294961" cy="1246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/>
            <a:r>
              <a:rPr lang="en-GB">
                <a:solidFill>
                  <a:srgbClr val="233E30"/>
                </a:solidFill>
                <a:latin typeface="Roboto"/>
                <a:ea typeface="Roboto"/>
                <a:cs typeface="Roboto"/>
                <a:sym typeface="Roboto"/>
              </a:rPr>
              <a:t>The psychological impact on perpetrators is a complex and troubling phenomenon.</a:t>
            </a:r>
            <a:endParaRPr lang="en-GB" dirty="0">
              <a:solidFill>
                <a:srgbClr val="233E30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85015180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ab2a199a1a827bb2a776a2aab96a8706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8f65977e4c16e8d6e64cbf3bcd3168e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980E6990-2BAD-4C9B-94C1-F2D088B167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1380</Words>
  <Application>Microsoft Office PowerPoint</Application>
  <PresentationFormat>Widescreen</PresentationFormat>
  <Paragraphs>193</Paragraphs>
  <Slides>46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46</vt:i4>
      </vt:variant>
    </vt:vector>
  </HeadingPairs>
  <TitlesOfParts>
    <vt:vector size="63" baseType="lpstr">
      <vt:lpstr>Fredoka Medium</vt:lpstr>
      <vt:lpstr>Aptos</vt:lpstr>
      <vt:lpstr>Arial</vt:lpstr>
      <vt:lpstr>Calibri</vt:lpstr>
      <vt:lpstr>Calibri Light</vt:lpstr>
      <vt:lpstr>Gaegu</vt:lpstr>
      <vt:lpstr>Krona One</vt:lpstr>
      <vt:lpstr>Lato Light</vt:lpstr>
      <vt:lpstr>Montserrat</vt:lpstr>
      <vt:lpstr>Nunito</vt:lpstr>
      <vt:lpstr>Nunito Medium</vt:lpstr>
      <vt:lpstr>Open Sans Medium</vt:lpstr>
      <vt:lpstr>Poppins</vt:lpstr>
      <vt:lpstr>Roboto</vt:lpstr>
      <vt:lpstr>Roboto Medium</vt:lpstr>
      <vt:lpstr>UWTSD Text 2</vt:lpstr>
      <vt:lpstr>UWTSD Logo Variations place image in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Baum’s Eight Stages of Genocide Formation (Antecedents)</vt:lpstr>
      <vt:lpstr>PowerPoint Presentation</vt:lpstr>
      <vt:lpstr>PowerPoint Presentation</vt:lpstr>
      <vt:lpstr>Potential Psychological Explanations: Conformity and Obedience</vt:lpstr>
      <vt:lpstr>Milgram's Obedience Studies</vt:lpstr>
      <vt:lpstr>Social Influence and Conformity</vt:lpstr>
      <vt:lpstr>Factors Influencing Obedience</vt:lpstr>
      <vt:lpstr>Real-World Implications</vt:lpstr>
      <vt:lpstr>Application to Societal Contexts</vt:lpstr>
      <vt:lpstr>Conclusion</vt:lpstr>
      <vt:lpstr>Potential Psychological Explanations: Dehumanisation</vt:lpstr>
      <vt:lpstr>PowerPoint Presentation</vt:lpstr>
      <vt:lpstr>Dehumanisation: Moral Disengagement</vt:lpstr>
      <vt:lpstr>Moral Disengagement in Historical Examples</vt:lpstr>
      <vt:lpstr>Contemporary Relevance of Moral Disengagement</vt:lpstr>
      <vt:lpstr>Moral Disengagement in Modern-Day Conflicts</vt:lpstr>
      <vt:lpstr>Moral Disengagement in Acts of Aggression</vt:lpstr>
      <vt:lpstr>Moral Disengagement in Social Media and Propaganda</vt:lpstr>
      <vt:lpstr>Implications and Ethical Considerations</vt:lpstr>
      <vt:lpstr>PowerPoint Presentation</vt:lpstr>
      <vt:lpstr>Potential Psychological Explanations: Integrated Threat Theory</vt:lpstr>
      <vt:lpstr>Integrated Threat Theory (ITT)</vt:lpstr>
      <vt:lpstr>Empirical Evidence Supporting ITT</vt:lpstr>
      <vt:lpstr>Oversimplification of Threat Perception</vt:lpstr>
      <vt:lpstr>Limited Scope in Explaining Violence</vt:lpstr>
      <vt:lpstr>Cultural and Contextual Variability</vt:lpstr>
      <vt:lpstr>Neglect of Positive Intergroup Relations</vt:lpstr>
      <vt:lpstr>Addressing Root Causes of Perceived Threats</vt:lpstr>
      <vt:lpstr>Potential Psychological Explanations: Social Identity Theory</vt:lpstr>
      <vt:lpstr>Introduction</vt:lpstr>
      <vt:lpstr>SIT and Intergroup Violence</vt:lpstr>
      <vt:lpstr>Empirical Support and Limitations</vt:lpstr>
      <vt:lpstr>Overemphasis on Cognitive Processes</vt:lpstr>
      <vt:lpstr>Contextual and Cultural Variability</vt:lpstr>
      <vt:lpstr>Neglect of Structural and Institutional Factors</vt:lpstr>
      <vt:lpstr>Implications for Intervention</vt:lpstr>
      <vt:lpstr>PowerPoint Presentation</vt:lpstr>
      <vt:lpstr>Psychological Impact on Perpetrators</vt:lpstr>
      <vt:lpstr>Long-Term Psychological Effects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Paul Hutchings</cp:lastModifiedBy>
  <cp:revision>22</cp:revision>
  <dcterms:created xsi:type="dcterms:W3CDTF">2021-03-09T15:35:42Z</dcterms:created>
  <dcterms:modified xsi:type="dcterms:W3CDTF">2026-09-25T09:37:33Z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