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  <p:sldMasterId id="2147483708" r:id="rId2"/>
  </p:sldMasterIdLst>
  <p:notesMasterIdLst>
    <p:notesMasterId r:id="rId17"/>
  </p:notesMasterIdLst>
  <p:sldIdLst>
    <p:sldId id="258" r:id="rId3"/>
    <p:sldId id="259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85696" autoAdjust="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966C26-2E4C-4194-995E-843C9013ACE1}" type="doc">
      <dgm:prSet loTypeId="urn:microsoft.com/office/officeart/2005/8/layout/cycle2" loCatId="cycle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74B448C-A118-4A24-A957-F31AF6F79450}">
      <dgm:prSet/>
      <dgm:spPr/>
      <dgm:t>
        <a:bodyPr/>
        <a:lstStyle/>
        <a:p>
          <a:r>
            <a:rPr lang="en-GB"/>
            <a:t>Communication between departments and managers</a:t>
          </a:r>
          <a:endParaRPr lang="en-US" dirty="0"/>
        </a:p>
      </dgm:t>
    </dgm:pt>
    <dgm:pt modelId="{2E78FA06-F913-4064-B6C4-38970E0705D1}" type="parTrans" cxnId="{E4529EF8-B5BF-44AE-9F08-26EB0AAAFA95}">
      <dgm:prSet/>
      <dgm:spPr/>
      <dgm:t>
        <a:bodyPr/>
        <a:lstStyle/>
        <a:p>
          <a:endParaRPr lang="en-US"/>
        </a:p>
      </dgm:t>
    </dgm:pt>
    <dgm:pt modelId="{EA10650E-6203-4862-AE80-8B9C14832110}" type="sibTrans" cxnId="{E4529EF8-B5BF-44AE-9F08-26EB0AAAFA95}">
      <dgm:prSet/>
      <dgm:spPr/>
      <dgm:t>
        <a:bodyPr/>
        <a:lstStyle/>
        <a:p>
          <a:endParaRPr lang="en-US"/>
        </a:p>
      </dgm:t>
    </dgm:pt>
    <dgm:pt modelId="{1DD75422-C411-4B2B-BA8D-554DC4FD4847}">
      <dgm:prSet/>
      <dgm:spPr/>
      <dgm:t>
        <a:bodyPr/>
        <a:lstStyle/>
        <a:p>
          <a:r>
            <a:rPr lang="en-GB"/>
            <a:t>Introduce more incentives for employees</a:t>
          </a:r>
          <a:endParaRPr lang="en-US"/>
        </a:p>
      </dgm:t>
    </dgm:pt>
    <dgm:pt modelId="{7F85FAE1-B7B3-4211-96DD-399FADFF9C9E}" type="parTrans" cxnId="{CEF91BCD-BE3C-48B0-9626-489082EB1CFD}">
      <dgm:prSet/>
      <dgm:spPr/>
      <dgm:t>
        <a:bodyPr/>
        <a:lstStyle/>
        <a:p>
          <a:endParaRPr lang="en-US"/>
        </a:p>
      </dgm:t>
    </dgm:pt>
    <dgm:pt modelId="{CD7A99D8-B078-418C-B90D-322200F3E690}" type="sibTrans" cxnId="{CEF91BCD-BE3C-48B0-9626-489082EB1CFD}">
      <dgm:prSet/>
      <dgm:spPr/>
      <dgm:t>
        <a:bodyPr/>
        <a:lstStyle/>
        <a:p>
          <a:endParaRPr lang="en-US"/>
        </a:p>
      </dgm:t>
    </dgm:pt>
    <dgm:pt modelId="{CB6CA08E-7656-44C6-956F-751CBE7063FF}">
      <dgm:prSet/>
      <dgm:spPr/>
      <dgm:t>
        <a:bodyPr/>
        <a:lstStyle/>
        <a:p>
          <a:r>
            <a:rPr lang="en-GB"/>
            <a:t>Bring in new ways of developing the company</a:t>
          </a:r>
          <a:endParaRPr lang="en-US"/>
        </a:p>
      </dgm:t>
    </dgm:pt>
    <dgm:pt modelId="{8D350047-208E-480B-AAC5-2330A5D6CB45}" type="parTrans" cxnId="{D5A9D557-1832-45CC-94B7-E81415C36DFC}">
      <dgm:prSet/>
      <dgm:spPr/>
      <dgm:t>
        <a:bodyPr/>
        <a:lstStyle/>
        <a:p>
          <a:endParaRPr lang="en-US"/>
        </a:p>
      </dgm:t>
    </dgm:pt>
    <dgm:pt modelId="{941359F7-4BC8-4F07-97F4-0EF82C1144F9}" type="sibTrans" cxnId="{D5A9D557-1832-45CC-94B7-E81415C36DFC}">
      <dgm:prSet/>
      <dgm:spPr/>
      <dgm:t>
        <a:bodyPr/>
        <a:lstStyle/>
        <a:p>
          <a:endParaRPr lang="en-US"/>
        </a:p>
      </dgm:t>
    </dgm:pt>
    <dgm:pt modelId="{BFFAE5E7-D8AC-410E-B5A6-6083EF321567}">
      <dgm:prSet/>
      <dgm:spPr/>
      <dgm:t>
        <a:bodyPr/>
        <a:lstStyle/>
        <a:p>
          <a:r>
            <a:rPr lang="en-GB"/>
            <a:t>Contribute to the redesign of the business to accommodate market challenges</a:t>
          </a:r>
          <a:endParaRPr lang="en-US"/>
        </a:p>
      </dgm:t>
    </dgm:pt>
    <dgm:pt modelId="{3128C0FF-7DDB-474C-9E3A-1E7796E67F1C}" type="parTrans" cxnId="{B668EE28-14D2-4B4D-8A0E-3C2204DFBA2B}">
      <dgm:prSet/>
      <dgm:spPr/>
      <dgm:t>
        <a:bodyPr/>
        <a:lstStyle/>
        <a:p>
          <a:endParaRPr lang="en-US"/>
        </a:p>
      </dgm:t>
    </dgm:pt>
    <dgm:pt modelId="{2C399F81-2604-40EA-A309-582DB95A7F59}" type="sibTrans" cxnId="{B668EE28-14D2-4B4D-8A0E-3C2204DFBA2B}">
      <dgm:prSet/>
      <dgm:spPr/>
      <dgm:t>
        <a:bodyPr/>
        <a:lstStyle/>
        <a:p>
          <a:endParaRPr lang="en-US"/>
        </a:p>
      </dgm:t>
    </dgm:pt>
    <dgm:pt modelId="{53AEA5F6-EF12-4FB4-B7D5-9CCE6FAA9FDC}">
      <dgm:prSet/>
      <dgm:spPr/>
      <dgm:t>
        <a:bodyPr/>
        <a:lstStyle/>
        <a:p>
          <a:r>
            <a:rPr lang="en-GB"/>
            <a:t>Implement management programmes to easily accommodate the changes</a:t>
          </a:r>
          <a:endParaRPr lang="en-US"/>
        </a:p>
      </dgm:t>
    </dgm:pt>
    <dgm:pt modelId="{053AC3F6-DB59-4C61-9D29-9148A28871B1}" type="parTrans" cxnId="{2627C32C-1056-4FD2-B016-774830ACEF37}">
      <dgm:prSet/>
      <dgm:spPr/>
      <dgm:t>
        <a:bodyPr/>
        <a:lstStyle/>
        <a:p>
          <a:endParaRPr lang="en-US"/>
        </a:p>
      </dgm:t>
    </dgm:pt>
    <dgm:pt modelId="{A598FC8A-8B73-4595-935D-A4673D0CA8D1}" type="sibTrans" cxnId="{2627C32C-1056-4FD2-B016-774830ACEF37}">
      <dgm:prSet/>
      <dgm:spPr/>
      <dgm:t>
        <a:bodyPr/>
        <a:lstStyle/>
        <a:p>
          <a:endParaRPr lang="en-US"/>
        </a:p>
      </dgm:t>
    </dgm:pt>
    <dgm:pt modelId="{773C1843-C182-4A3A-A386-1F359233BE74}">
      <dgm:prSet/>
      <dgm:spPr/>
      <dgm:t>
        <a:bodyPr/>
        <a:lstStyle/>
        <a:p>
          <a:r>
            <a:rPr lang="en-GB"/>
            <a:t>Plan and manage management and employees training and development</a:t>
          </a:r>
          <a:endParaRPr lang="en-US"/>
        </a:p>
      </dgm:t>
    </dgm:pt>
    <dgm:pt modelId="{2DC79A47-C599-4B0A-866B-560C23D45FC7}" type="parTrans" cxnId="{0AC9B034-0256-4131-85A5-145B06A2DC4B}">
      <dgm:prSet/>
      <dgm:spPr/>
      <dgm:t>
        <a:bodyPr/>
        <a:lstStyle/>
        <a:p>
          <a:endParaRPr lang="en-US"/>
        </a:p>
      </dgm:t>
    </dgm:pt>
    <dgm:pt modelId="{47EE713F-08CD-4F6F-ADAF-8D973FC5A86E}" type="sibTrans" cxnId="{0AC9B034-0256-4131-85A5-145B06A2DC4B}">
      <dgm:prSet/>
      <dgm:spPr/>
      <dgm:t>
        <a:bodyPr/>
        <a:lstStyle/>
        <a:p>
          <a:endParaRPr lang="en-US"/>
        </a:p>
      </dgm:t>
    </dgm:pt>
    <dgm:pt modelId="{EE1491E5-17FC-4589-A45D-6C74ECA9F72A}">
      <dgm:prSet/>
      <dgm:spPr/>
      <dgm:t>
        <a:bodyPr/>
        <a:lstStyle/>
        <a:p>
          <a:r>
            <a:rPr lang="en-GB"/>
            <a:t>Plan, manage and store knowledge and experience so it’s more accessible </a:t>
          </a:r>
          <a:endParaRPr lang="en-US"/>
        </a:p>
      </dgm:t>
    </dgm:pt>
    <dgm:pt modelId="{790AB4D1-FE48-4F20-81B3-21A78B640C9C}" type="parTrans" cxnId="{FA3CD2E5-0DD7-446E-966F-E2D4463F008E}">
      <dgm:prSet/>
      <dgm:spPr/>
      <dgm:t>
        <a:bodyPr/>
        <a:lstStyle/>
        <a:p>
          <a:endParaRPr lang="en-US"/>
        </a:p>
      </dgm:t>
    </dgm:pt>
    <dgm:pt modelId="{900E8C07-0BE5-4831-A1D7-51A37D4FDE06}" type="sibTrans" cxnId="{FA3CD2E5-0DD7-446E-966F-E2D4463F008E}">
      <dgm:prSet/>
      <dgm:spPr/>
      <dgm:t>
        <a:bodyPr/>
        <a:lstStyle/>
        <a:p>
          <a:endParaRPr lang="en-US"/>
        </a:p>
      </dgm:t>
    </dgm:pt>
    <dgm:pt modelId="{750D32DD-6665-4F71-8998-E6FBDA021AF4}" type="pres">
      <dgm:prSet presAssocID="{CC966C26-2E4C-4194-995E-843C9013ACE1}" presName="cycle" presStyleCnt="0">
        <dgm:presLayoutVars>
          <dgm:dir/>
          <dgm:resizeHandles val="exact"/>
        </dgm:presLayoutVars>
      </dgm:prSet>
      <dgm:spPr/>
    </dgm:pt>
    <dgm:pt modelId="{BDFB2EC2-1874-450D-9EC5-45DF61CD319D}" type="pres">
      <dgm:prSet presAssocID="{A74B448C-A118-4A24-A957-F31AF6F79450}" presName="node" presStyleLbl="node1" presStyleIdx="0" presStyleCnt="7">
        <dgm:presLayoutVars>
          <dgm:bulletEnabled val="1"/>
        </dgm:presLayoutVars>
      </dgm:prSet>
      <dgm:spPr/>
    </dgm:pt>
    <dgm:pt modelId="{074D46B3-417B-4B18-BB6B-7303D29D99AF}" type="pres">
      <dgm:prSet presAssocID="{EA10650E-6203-4862-AE80-8B9C14832110}" presName="sibTrans" presStyleLbl="sibTrans2D1" presStyleIdx="0" presStyleCnt="7"/>
      <dgm:spPr/>
    </dgm:pt>
    <dgm:pt modelId="{EB6B0C21-A1C1-4ABF-890B-EC0EAF92709C}" type="pres">
      <dgm:prSet presAssocID="{EA10650E-6203-4862-AE80-8B9C14832110}" presName="connectorText" presStyleLbl="sibTrans2D1" presStyleIdx="0" presStyleCnt="7"/>
      <dgm:spPr/>
    </dgm:pt>
    <dgm:pt modelId="{D6FFFDFF-4A69-419D-ABD5-FABCE1E69E17}" type="pres">
      <dgm:prSet presAssocID="{1DD75422-C411-4B2B-BA8D-554DC4FD4847}" presName="node" presStyleLbl="node1" presStyleIdx="1" presStyleCnt="7">
        <dgm:presLayoutVars>
          <dgm:bulletEnabled val="1"/>
        </dgm:presLayoutVars>
      </dgm:prSet>
      <dgm:spPr/>
    </dgm:pt>
    <dgm:pt modelId="{07FF8B94-B5F8-4ABB-B251-131A9AAB7B0B}" type="pres">
      <dgm:prSet presAssocID="{CD7A99D8-B078-418C-B90D-322200F3E690}" presName="sibTrans" presStyleLbl="sibTrans2D1" presStyleIdx="1" presStyleCnt="7"/>
      <dgm:spPr/>
    </dgm:pt>
    <dgm:pt modelId="{9BC88749-9711-466F-A80B-19B8F61D8229}" type="pres">
      <dgm:prSet presAssocID="{CD7A99D8-B078-418C-B90D-322200F3E690}" presName="connectorText" presStyleLbl="sibTrans2D1" presStyleIdx="1" presStyleCnt="7"/>
      <dgm:spPr/>
    </dgm:pt>
    <dgm:pt modelId="{7914F735-EF38-4287-818E-C5CF5D1F8238}" type="pres">
      <dgm:prSet presAssocID="{CB6CA08E-7656-44C6-956F-751CBE7063FF}" presName="node" presStyleLbl="node1" presStyleIdx="2" presStyleCnt="7">
        <dgm:presLayoutVars>
          <dgm:bulletEnabled val="1"/>
        </dgm:presLayoutVars>
      </dgm:prSet>
      <dgm:spPr/>
    </dgm:pt>
    <dgm:pt modelId="{59DFF8A2-8010-40F6-B599-651B2F71109B}" type="pres">
      <dgm:prSet presAssocID="{941359F7-4BC8-4F07-97F4-0EF82C1144F9}" presName="sibTrans" presStyleLbl="sibTrans2D1" presStyleIdx="2" presStyleCnt="7"/>
      <dgm:spPr/>
    </dgm:pt>
    <dgm:pt modelId="{F48FBC02-42F6-402C-B340-F277EDA6F33C}" type="pres">
      <dgm:prSet presAssocID="{941359F7-4BC8-4F07-97F4-0EF82C1144F9}" presName="connectorText" presStyleLbl="sibTrans2D1" presStyleIdx="2" presStyleCnt="7"/>
      <dgm:spPr/>
    </dgm:pt>
    <dgm:pt modelId="{7E831199-D145-4F38-B2D7-8AE110DD55FB}" type="pres">
      <dgm:prSet presAssocID="{BFFAE5E7-D8AC-410E-B5A6-6083EF321567}" presName="node" presStyleLbl="node1" presStyleIdx="3" presStyleCnt="7">
        <dgm:presLayoutVars>
          <dgm:bulletEnabled val="1"/>
        </dgm:presLayoutVars>
      </dgm:prSet>
      <dgm:spPr/>
    </dgm:pt>
    <dgm:pt modelId="{555795DD-10A0-41CB-BB1D-7976659CC7B2}" type="pres">
      <dgm:prSet presAssocID="{2C399F81-2604-40EA-A309-582DB95A7F59}" presName="sibTrans" presStyleLbl="sibTrans2D1" presStyleIdx="3" presStyleCnt="7"/>
      <dgm:spPr/>
    </dgm:pt>
    <dgm:pt modelId="{35E5C9A5-0963-4999-8230-24A61FE766BA}" type="pres">
      <dgm:prSet presAssocID="{2C399F81-2604-40EA-A309-582DB95A7F59}" presName="connectorText" presStyleLbl="sibTrans2D1" presStyleIdx="3" presStyleCnt="7"/>
      <dgm:spPr/>
    </dgm:pt>
    <dgm:pt modelId="{413DDD1D-7DCF-4E60-9705-3D6FE26504F8}" type="pres">
      <dgm:prSet presAssocID="{53AEA5F6-EF12-4FB4-B7D5-9CCE6FAA9FDC}" presName="node" presStyleLbl="node1" presStyleIdx="4" presStyleCnt="7">
        <dgm:presLayoutVars>
          <dgm:bulletEnabled val="1"/>
        </dgm:presLayoutVars>
      </dgm:prSet>
      <dgm:spPr/>
    </dgm:pt>
    <dgm:pt modelId="{8E9C23A2-90A9-4B02-B4B2-EDABE2DD55AD}" type="pres">
      <dgm:prSet presAssocID="{A598FC8A-8B73-4595-935D-A4673D0CA8D1}" presName="sibTrans" presStyleLbl="sibTrans2D1" presStyleIdx="4" presStyleCnt="7"/>
      <dgm:spPr/>
    </dgm:pt>
    <dgm:pt modelId="{26DF2914-CDE5-49A9-99CB-810E422A7A3E}" type="pres">
      <dgm:prSet presAssocID="{A598FC8A-8B73-4595-935D-A4673D0CA8D1}" presName="connectorText" presStyleLbl="sibTrans2D1" presStyleIdx="4" presStyleCnt="7"/>
      <dgm:spPr/>
    </dgm:pt>
    <dgm:pt modelId="{B3364868-3AA8-4E87-80CD-62030E43A3B3}" type="pres">
      <dgm:prSet presAssocID="{773C1843-C182-4A3A-A386-1F359233BE74}" presName="node" presStyleLbl="node1" presStyleIdx="5" presStyleCnt="7">
        <dgm:presLayoutVars>
          <dgm:bulletEnabled val="1"/>
        </dgm:presLayoutVars>
      </dgm:prSet>
      <dgm:spPr/>
    </dgm:pt>
    <dgm:pt modelId="{79DE3DDE-AFD7-4AC9-840D-95782137D14E}" type="pres">
      <dgm:prSet presAssocID="{47EE713F-08CD-4F6F-ADAF-8D973FC5A86E}" presName="sibTrans" presStyleLbl="sibTrans2D1" presStyleIdx="5" presStyleCnt="7"/>
      <dgm:spPr/>
    </dgm:pt>
    <dgm:pt modelId="{32593AC7-11B7-4F35-8CD9-8B317493731B}" type="pres">
      <dgm:prSet presAssocID="{47EE713F-08CD-4F6F-ADAF-8D973FC5A86E}" presName="connectorText" presStyleLbl="sibTrans2D1" presStyleIdx="5" presStyleCnt="7"/>
      <dgm:spPr/>
    </dgm:pt>
    <dgm:pt modelId="{A0955E87-61BD-4CCA-A9FA-D007BED92FF7}" type="pres">
      <dgm:prSet presAssocID="{EE1491E5-17FC-4589-A45D-6C74ECA9F72A}" presName="node" presStyleLbl="node1" presStyleIdx="6" presStyleCnt="7">
        <dgm:presLayoutVars>
          <dgm:bulletEnabled val="1"/>
        </dgm:presLayoutVars>
      </dgm:prSet>
      <dgm:spPr/>
    </dgm:pt>
    <dgm:pt modelId="{D34A0DF2-975F-4AF5-B43D-863B73928167}" type="pres">
      <dgm:prSet presAssocID="{900E8C07-0BE5-4831-A1D7-51A37D4FDE06}" presName="sibTrans" presStyleLbl="sibTrans2D1" presStyleIdx="6" presStyleCnt="7"/>
      <dgm:spPr/>
    </dgm:pt>
    <dgm:pt modelId="{10632309-07F5-423F-B04D-314693F36201}" type="pres">
      <dgm:prSet presAssocID="{900E8C07-0BE5-4831-A1D7-51A37D4FDE06}" presName="connectorText" presStyleLbl="sibTrans2D1" presStyleIdx="6" presStyleCnt="7"/>
      <dgm:spPr/>
    </dgm:pt>
  </dgm:ptLst>
  <dgm:cxnLst>
    <dgm:cxn modelId="{4B238002-DB5A-4397-8871-56B9D2E199DF}" type="presOf" srcId="{53AEA5F6-EF12-4FB4-B7D5-9CCE6FAA9FDC}" destId="{413DDD1D-7DCF-4E60-9705-3D6FE26504F8}" srcOrd="0" destOrd="0" presId="urn:microsoft.com/office/officeart/2005/8/layout/cycle2"/>
    <dgm:cxn modelId="{0961FD10-D53C-4928-B408-0D13284B6BC9}" type="presOf" srcId="{CC966C26-2E4C-4194-995E-843C9013ACE1}" destId="{750D32DD-6665-4F71-8998-E6FBDA021AF4}" srcOrd="0" destOrd="0" presId="urn:microsoft.com/office/officeart/2005/8/layout/cycle2"/>
    <dgm:cxn modelId="{54E63B12-83EC-4F61-9B78-E89AE751FB9B}" type="presOf" srcId="{A598FC8A-8B73-4595-935D-A4673D0CA8D1}" destId="{8E9C23A2-90A9-4B02-B4B2-EDABE2DD55AD}" srcOrd="0" destOrd="0" presId="urn:microsoft.com/office/officeart/2005/8/layout/cycle2"/>
    <dgm:cxn modelId="{54719D19-F390-4CF6-9E9C-E70C9033CC30}" type="presOf" srcId="{CD7A99D8-B078-418C-B90D-322200F3E690}" destId="{07FF8B94-B5F8-4ABB-B251-131A9AAB7B0B}" srcOrd="0" destOrd="0" presId="urn:microsoft.com/office/officeart/2005/8/layout/cycle2"/>
    <dgm:cxn modelId="{EC5D0420-80B3-4AB0-9504-08646E733F60}" type="presOf" srcId="{A74B448C-A118-4A24-A957-F31AF6F79450}" destId="{BDFB2EC2-1874-450D-9EC5-45DF61CD319D}" srcOrd="0" destOrd="0" presId="urn:microsoft.com/office/officeart/2005/8/layout/cycle2"/>
    <dgm:cxn modelId="{B668EE28-14D2-4B4D-8A0E-3C2204DFBA2B}" srcId="{CC966C26-2E4C-4194-995E-843C9013ACE1}" destId="{BFFAE5E7-D8AC-410E-B5A6-6083EF321567}" srcOrd="3" destOrd="0" parTransId="{3128C0FF-7DDB-474C-9E3A-1E7796E67F1C}" sibTransId="{2C399F81-2604-40EA-A309-582DB95A7F59}"/>
    <dgm:cxn modelId="{2627C32C-1056-4FD2-B016-774830ACEF37}" srcId="{CC966C26-2E4C-4194-995E-843C9013ACE1}" destId="{53AEA5F6-EF12-4FB4-B7D5-9CCE6FAA9FDC}" srcOrd="4" destOrd="0" parTransId="{053AC3F6-DB59-4C61-9D29-9148A28871B1}" sibTransId="{A598FC8A-8B73-4595-935D-A4673D0CA8D1}"/>
    <dgm:cxn modelId="{7C394D30-3DA5-4F93-BAE8-77E1B6A7A6CF}" type="presOf" srcId="{941359F7-4BC8-4F07-97F4-0EF82C1144F9}" destId="{59DFF8A2-8010-40F6-B599-651B2F71109B}" srcOrd="0" destOrd="0" presId="urn:microsoft.com/office/officeart/2005/8/layout/cycle2"/>
    <dgm:cxn modelId="{0AC9B034-0256-4131-85A5-145B06A2DC4B}" srcId="{CC966C26-2E4C-4194-995E-843C9013ACE1}" destId="{773C1843-C182-4A3A-A386-1F359233BE74}" srcOrd="5" destOrd="0" parTransId="{2DC79A47-C599-4B0A-866B-560C23D45FC7}" sibTransId="{47EE713F-08CD-4F6F-ADAF-8D973FC5A86E}"/>
    <dgm:cxn modelId="{0DFD1635-7AFE-4413-90C1-AA7B26DB7760}" type="presOf" srcId="{BFFAE5E7-D8AC-410E-B5A6-6083EF321567}" destId="{7E831199-D145-4F38-B2D7-8AE110DD55FB}" srcOrd="0" destOrd="0" presId="urn:microsoft.com/office/officeart/2005/8/layout/cycle2"/>
    <dgm:cxn modelId="{913E0E3C-1E47-4A14-9287-6CD23017877F}" type="presOf" srcId="{2C399F81-2604-40EA-A309-582DB95A7F59}" destId="{555795DD-10A0-41CB-BB1D-7976659CC7B2}" srcOrd="0" destOrd="0" presId="urn:microsoft.com/office/officeart/2005/8/layout/cycle2"/>
    <dgm:cxn modelId="{4D368047-B79B-473E-B755-F65DA6A5122B}" type="presOf" srcId="{1DD75422-C411-4B2B-BA8D-554DC4FD4847}" destId="{D6FFFDFF-4A69-419D-ABD5-FABCE1E69E17}" srcOrd="0" destOrd="0" presId="urn:microsoft.com/office/officeart/2005/8/layout/cycle2"/>
    <dgm:cxn modelId="{042C446C-E1E4-4C43-8B1B-8AAC58D28C32}" type="presOf" srcId="{CD7A99D8-B078-418C-B90D-322200F3E690}" destId="{9BC88749-9711-466F-A80B-19B8F61D8229}" srcOrd="1" destOrd="0" presId="urn:microsoft.com/office/officeart/2005/8/layout/cycle2"/>
    <dgm:cxn modelId="{D5A9D557-1832-45CC-94B7-E81415C36DFC}" srcId="{CC966C26-2E4C-4194-995E-843C9013ACE1}" destId="{CB6CA08E-7656-44C6-956F-751CBE7063FF}" srcOrd="2" destOrd="0" parTransId="{8D350047-208E-480B-AAC5-2330A5D6CB45}" sibTransId="{941359F7-4BC8-4F07-97F4-0EF82C1144F9}"/>
    <dgm:cxn modelId="{E72C917A-720B-48F0-9245-38DDC543232A}" type="presOf" srcId="{773C1843-C182-4A3A-A386-1F359233BE74}" destId="{B3364868-3AA8-4E87-80CD-62030E43A3B3}" srcOrd="0" destOrd="0" presId="urn:microsoft.com/office/officeart/2005/8/layout/cycle2"/>
    <dgm:cxn modelId="{60F5AD83-1C67-4C4A-AA77-5A672B1A8A1E}" type="presOf" srcId="{941359F7-4BC8-4F07-97F4-0EF82C1144F9}" destId="{F48FBC02-42F6-402C-B340-F277EDA6F33C}" srcOrd="1" destOrd="0" presId="urn:microsoft.com/office/officeart/2005/8/layout/cycle2"/>
    <dgm:cxn modelId="{5FBF6CA0-113D-4536-8590-E4E798B7E05C}" type="presOf" srcId="{EE1491E5-17FC-4589-A45D-6C74ECA9F72A}" destId="{A0955E87-61BD-4CCA-A9FA-D007BED92FF7}" srcOrd="0" destOrd="0" presId="urn:microsoft.com/office/officeart/2005/8/layout/cycle2"/>
    <dgm:cxn modelId="{154BCEA2-5DAF-44FB-A714-121A87446734}" type="presOf" srcId="{EA10650E-6203-4862-AE80-8B9C14832110}" destId="{074D46B3-417B-4B18-BB6B-7303D29D99AF}" srcOrd="0" destOrd="0" presId="urn:microsoft.com/office/officeart/2005/8/layout/cycle2"/>
    <dgm:cxn modelId="{D0060AA6-EB1A-4708-9755-84D77CBC45FB}" type="presOf" srcId="{47EE713F-08CD-4F6F-ADAF-8D973FC5A86E}" destId="{32593AC7-11B7-4F35-8CD9-8B317493731B}" srcOrd="1" destOrd="0" presId="urn:microsoft.com/office/officeart/2005/8/layout/cycle2"/>
    <dgm:cxn modelId="{95514EA7-EC47-469B-985C-20814F902B82}" type="presOf" srcId="{A598FC8A-8B73-4595-935D-A4673D0CA8D1}" destId="{26DF2914-CDE5-49A9-99CB-810E422A7A3E}" srcOrd="1" destOrd="0" presId="urn:microsoft.com/office/officeart/2005/8/layout/cycle2"/>
    <dgm:cxn modelId="{9CE724B4-8EA7-4F5F-BDFC-BB4FDD82ACBD}" type="presOf" srcId="{900E8C07-0BE5-4831-A1D7-51A37D4FDE06}" destId="{D34A0DF2-975F-4AF5-B43D-863B73928167}" srcOrd="0" destOrd="0" presId="urn:microsoft.com/office/officeart/2005/8/layout/cycle2"/>
    <dgm:cxn modelId="{C54723C5-30C8-4CE2-8549-1841FC827281}" type="presOf" srcId="{900E8C07-0BE5-4831-A1D7-51A37D4FDE06}" destId="{10632309-07F5-423F-B04D-314693F36201}" srcOrd="1" destOrd="0" presId="urn:microsoft.com/office/officeart/2005/8/layout/cycle2"/>
    <dgm:cxn modelId="{CEF91BCD-BE3C-48B0-9626-489082EB1CFD}" srcId="{CC966C26-2E4C-4194-995E-843C9013ACE1}" destId="{1DD75422-C411-4B2B-BA8D-554DC4FD4847}" srcOrd="1" destOrd="0" parTransId="{7F85FAE1-B7B3-4211-96DD-399FADFF9C9E}" sibTransId="{CD7A99D8-B078-418C-B90D-322200F3E690}"/>
    <dgm:cxn modelId="{A7499FD9-4EB6-4EA7-AAE2-4DE6D2A4874A}" type="presOf" srcId="{EA10650E-6203-4862-AE80-8B9C14832110}" destId="{EB6B0C21-A1C1-4ABF-890B-EC0EAF92709C}" srcOrd="1" destOrd="0" presId="urn:microsoft.com/office/officeart/2005/8/layout/cycle2"/>
    <dgm:cxn modelId="{FA3CD2E5-0DD7-446E-966F-E2D4463F008E}" srcId="{CC966C26-2E4C-4194-995E-843C9013ACE1}" destId="{EE1491E5-17FC-4589-A45D-6C74ECA9F72A}" srcOrd="6" destOrd="0" parTransId="{790AB4D1-FE48-4F20-81B3-21A78B640C9C}" sibTransId="{900E8C07-0BE5-4831-A1D7-51A37D4FDE06}"/>
    <dgm:cxn modelId="{66DFF7E7-29A1-4409-95B8-6129F7A8BA95}" type="presOf" srcId="{47EE713F-08CD-4F6F-ADAF-8D973FC5A86E}" destId="{79DE3DDE-AFD7-4AC9-840D-95782137D14E}" srcOrd="0" destOrd="0" presId="urn:microsoft.com/office/officeart/2005/8/layout/cycle2"/>
    <dgm:cxn modelId="{2B5231E9-CB30-4B7B-9A46-AFE532BFE6F6}" type="presOf" srcId="{CB6CA08E-7656-44C6-956F-751CBE7063FF}" destId="{7914F735-EF38-4287-818E-C5CF5D1F8238}" srcOrd="0" destOrd="0" presId="urn:microsoft.com/office/officeart/2005/8/layout/cycle2"/>
    <dgm:cxn modelId="{96C6A3F5-70A9-4EF5-AC86-486B46504C6E}" type="presOf" srcId="{2C399F81-2604-40EA-A309-582DB95A7F59}" destId="{35E5C9A5-0963-4999-8230-24A61FE766BA}" srcOrd="1" destOrd="0" presId="urn:microsoft.com/office/officeart/2005/8/layout/cycle2"/>
    <dgm:cxn modelId="{E4529EF8-B5BF-44AE-9F08-26EB0AAAFA95}" srcId="{CC966C26-2E4C-4194-995E-843C9013ACE1}" destId="{A74B448C-A118-4A24-A957-F31AF6F79450}" srcOrd="0" destOrd="0" parTransId="{2E78FA06-F913-4064-B6C4-38970E0705D1}" sibTransId="{EA10650E-6203-4862-AE80-8B9C14832110}"/>
    <dgm:cxn modelId="{4450F4A5-5C94-4C23-B016-3BFA65F95D4F}" type="presParOf" srcId="{750D32DD-6665-4F71-8998-E6FBDA021AF4}" destId="{BDFB2EC2-1874-450D-9EC5-45DF61CD319D}" srcOrd="0" destOrd="0" presId="urn:microsoft.com/office/officeart/2005/8/layout/cycle2"/>
    <dgm:cxn modelId="{6A3DB586-7C23-45F9-B354-D1D29D344930}" type="presParOf" srcId="{750D32DD-6665-4F71-8998-E6FBDA021AF4}" destId="{074D46B3-417B-4B18-BB6B-7303D29D99AF}" srcOrd="1" destOrd="0" presId="urn:microsoft.com/office/officeart/2005/8/layout/cycle2"/>
    <dgm:cxn modelId="{0243B40F-8BB8-4690-B435-27E49B643FFF}" type="presParOf" srcId="{074D46B3-417B-4B18-BB6B-7303D29D99AF}" destId="{EB6B0C21-A1C1-4ABF-890B-EC0EAF92709C}" srcOrd="0" destOrd="0" presId="urn:microsoft.com/office/officeart/2005/8/layout/cycle2"/>
    <dgm:cxn modelId="{87E6D46B-2FD8-4E95-846F-3E68FC4C180B}" type="presParOf" srcId="{750D32DD-6665-4F71-8998-E6FBDA021AF4}" destId="{D6FFFDFF-4A69-419D-ABD5-FABCE1E69E17}" srcOrd="2" destOrd="0" presId="urn:microsoft.com/office/officeart/2005/8/layout/cycle2"/>
    <dgm:cxn modelId="{60DC2D5B-F1FA-46BF-8B9C-B33BEFE9DC79}" type="presParOf" srcId="{750D32DD-6665-4F71-8998-E6FBDA021AF4}" destId="{07FF8B94-B5F8-4ABB-B251-131A9AAB7B0B}" srcOrd="3" destOrd="0" presId="urn:microsoft.com/office/officeart/2005/8/layout/cycle2"/>
    <dgm:cxn modelId="{56D6A222-D2C5-42C4-B2CF-899FFF575C04}" type="presParOf" srcId="{07FF8B94-B5F8-4ABB-B251-131A9AAB7B0B}" destId="{9BC88749-9711-466F-A80B-19B8F61D8229}" srcOrd="0" destOrd="0" presId="urn:microsoft.com/office/officeart/2005/8/layout/cycle2"/>
    <dgm:cxn modelId="{93989DF8-DA9A-473B-8272-039D845776D0}" type="presParOf" srcId="{750D32DD-6665-4F71-8998-E6FBDA021AF4}" destId="{7914F735-EF38-4287-818E-C5CF5D1F8238}" srcOrd="4" destOrd="0" presId="urn:microsoft.com/office/officeart/2005/8/layout/cycle2"/>
    <dgm:cxn modelId="{D7509CDE-5739-4774-8517-93A88A217A55}" type="presParOf" srcId="{750D32DD-6665-4F71-8998-E6FBDA021AF4}" destId="{59DFF8A2-8010-40F6-B599-651B2F71109B}" srcOrd="5" destOrd="0" presId="urn:microsoft.com/office/officeart/2005/8/layout/cycle2"/>
    <dgm:cxn modelId="{F893C5F0-890C-41D3-A989-09808C58361D}" type="presParOf" srcId="{59DFF8A2-8010-40F6-B599-651B2F71109B}" destId="{F48FBC02-42F6-402C-B340-F277EDA6F33C}" srcOrd="0" destOrd="0" presId="urn:microsoft.com/office/officeart/2005/8/layout/cycle2"/>
    <dgm:cxn modelId="{A06BEA66-77C8-4560-908E-BD198D047EC1}" type="presParOf" srcId="{750D32DD-6665-4F71-8998-E6FBDA021AF4}" destId="{7E831199-D145-4F38-B2D7-8AE110DD55FB}" srcOrd="6" destOrd="0" presId="urn:microsoft.com/office/officeart/2005/8/layout/cycle2"/>
    <dgm:cxn modelId="{0F4E57BB-835B-4F54-8288-83E46A927550}" type="presParOf" srcId="{750D32DD-6665-4F71-8998-E6FBDA021AF4}" destId="{555795DD-10A0-41CB-BB1D-7976659CC7B2}" srcOrd="7" destOrd="0" presId="urn:microsoft.com/office/officeart/2005/8/layout/cycle2"/>
    <dgm:cxn modelId="{B6970CCB-88E6-41C6-B033-C868198C6DC2}" type="presParOf" srcId="{555795DD-10A0-41CB-BB1D-7976659CC7B2}" destId="{35E5C9A5-0963-4999-8230-24A61FE766BA}" srcOrd="0" destOrd="0" presId="urn:microsoft.com/office/officeart/2005/8/layout/cycle2"/>
    <dgm:cxn modelId="{DCE4C147-F57D-4384-A072-E4616A66DC86}" type="presParOf" srcId="{750D32DD-6665-4F71-8998-E6FBDA021AF4}" destId="{413DDD1D-7DCF-4E60-9705-3D6FE26504F8}" srcOrd="8" destOrd="0" presId="urn:microsoft.com/office/officeart/2005/8/layout/cycle2"/>
    <dgm:cxn modelId="{BB4DBF9D-A781-4822-9DF9-ED410773A90E}" type="presParOf" srcId="{750D32DD-6665-4F71-8998-E6FBDA021AF4}" destId="{8E9C23A2-90A9-4B02-B4B2-EDABE2DD55AD}" srcOrd="9" destOrd="0" presId="urn:microsoft.com/office/officeart/2005/8/layout/cycle2"/>
    <dgm:cxn modelId="{33308B44-9E25-4F10-8E11-E3F410A41484}" type="presParOf" srcId="{8E9C23A2-90A9-4B02-B4B2-EDABE2DD55AD}" destId="{26DF2914-CDE5-49A9-99CB-810E422A7A3E}" srcOrd="0" destOrd="0" presId="urn:microsoft.com/office/officeart/2005/8/layout/cycle2"/>
    <dgm:cxn modelId="{7CA1A21A-69CC-4B86-AE08-800991CD3BC5}" type="presParOf" srcId="{750D32DD-6665-4F71-8998-E6FBDA021AF4}" destId="{B3364868-3AA8-4E87-80CD-62030E43A3B3}" srcOrd="10" destOrd="0" presId="urn:microsoft.com/office/officeart/2005/8/layout/cycle2"/>
    <dgm:cxn modelId="{EE4CA8EB-9200-49DC-8D30-7F983C7282CE}" type="presParOf" srcId="{750D32DD-6665-4F71-8998-E6FBDA021AF4}" destId="{79DE3DDE-AFD7-4AC9-840D-95782137D14E}" srcOrd="11" destOrd="0" presId="urn:microsoft.com/office/officeart/2005/8/layout/cycle2"/>
    <dgm:cxn modelId="{8942D235-DEA9-481A-9B63-5FB7FD50029E}" type="presParOf" srcId="{79DE3DDE-AFD7-4AC9-840D-95782137D14E}" destId="{32593AC7-11B7-4F35-8CD9-8B317493731B}" srcOrd="0" destOrd="0" presId="urn:microsoft.com/office/officeart/2005/8/layout/cycle2"/>
    <dgm:cxn modelId="{D60F9934-0409-40A2-81B6-00834BC9577C}" type="presParOf" srcId="{750D32DD-6665-4F71-8998-E6FBDA021AF4}" destId="{A0955E87-61BD-4CCA-A9FA-D007BED92FF7}" srcOrd="12" destOrd="0" presId="urn:microsoft.com/office/officeart/2005/8/layout/cycle2"/>
    <dgm:cxn modelId="{44027F66-C52D-4269-8D50-6DDAFFFB5A65}" type="presParOf" srcId="{750D32DD-6665-4F71-8998-E6FBDA021AF4}" destId="{D34A0DF2-975F-4AF5-B43D-863B73928167}" srcOrd="13" destOrd="0" presId="urn:microsoft.com/office/officeart/2005/8/layout/cycle2"/>
    <dgm:cxn modelId="{3E9CDFAE-5A72-47D2-8777-21F18023163E}" type="presParOf" srcId="{D34A0DF2-975F-4AF5-B43D-863B73928167}" destId="{10632309-07F5-423F-B04D-314693F3620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B2EC2-1874-450D-9EC5-45DF61CD319D}">
      <dsp:nvSpPr>
        <dsp:cNvPr id="0" name=""/>
        <dsp:cNvSpPr/>
      </dsp:nvSpPr>
      <dsp:spPr>
        <a:xfrm>
          <a:off x="2610882" y="1295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Communication between departments and managers</a:t>
          </a:r>
          <a:endParaRPr lang="en-US" sz="1100" kern="1200" dirty="0"/>
        </a:p>
      </dsp:txBody>
      <dsp:txXfrm>
        <a:off x="2816510" y="206923"/>
        <a:ext cx="992861" cy="992861"/>
      </dsp:txXfrm>
    </dsp:sp>
    <dsp:sp modelId="{074D46B3-417B-4B18-BB6B-7303D29D99AF}">
      <dsp:nvSpPr>
        <dsp:cNvPr id="0" name=""/>
        <dsp:cNvSpPr/>
      </dsp:nvSpPr>
      <dsp:spPr>
        <a:xfrm rot="1542857">
          <a:off x="4066237" y="918795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071766" y="989350"/>
        <a:ext cx="260528" cy="284333"/>
      </dsp:txXfrm>
    </dsp:sp>
    <dsp:sp modelId="{D6FFFDFF-4A69-419D-ABD5-FABCE1E69E17}">
      <dsp:nvSpPr>
        <dsp:cNvPr id="0" name=""/>
        <dsp:cNvSpPr/>
      </dsp:nvSpPr>
      <dsp:spPr>
        <a:xfrm>
          <a:off x="4508638" y="915207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-39979"/>
                <a:satOff val="-1483"/>
                <a:lumOff val="235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39979"/>
                <a:satOff val="-1483"/>
                <a:lumOff val="235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39979"/>
                <a:satOff val="-1483"/>
                <a:lumOff val="235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Introduce more incentives for employees</a:t>
          </a:r>
          <a:endParaRPr lang="en-US" sz="1100" kern="1200"/>
        </a:p>
      </dsp:txBody>
      <dsp:txXfrm>
        <a:off x="4714266" y="1120835"/>
        <a:ext cx="992861" cy="992861"/>
      </dsp:txXfrm>
    </dsp:sp>
    <dsp:sp modelId="{07FF8B94-B5F8-4ABB-B251-131A9AAB7B0B}">
      <dsp:nvSpPr>
        <dsp:cNvPr id="0" name=""/>
        <dsp:cNvSpPr/>
      </dsp:nvSpPr>
      <dsp:spPr>
        <a:xfrm rot="4628571">
          <a:off x="5256615" y="2396821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39979"/>
                <a:satOff val="-1483"/>
                <a:lumOff val="235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39979"/>
                <a:satOff val="-1483"/>
                <a:lumOff val="235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39979"/>
                <a:satOff val="-1483"/>
                <a:lumOff val="235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5300020" y="2437171"/>
        <a:ext cx="260528" cy="284333"/>
      </dsp:txXfrm>
    </dsp:sp>
    <dsp:sp modelId="{7914F735-EF38-4287-818E-C5CF5D1F8238}">
      <dsp:nvSpPr>
        <dsp:cNvPr id="0" name=""/>
        <dsp:cNvSpPr/>
      </dsp:nvSpPr>
      <dsp:spPr>
        <a:xfrm>
          <a:off x="4977345" y="2968747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-79958"/>
                <a:satOff val="-2966"/>
                <a:lumOff val="470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79958"/>
                <a:satOff val="-2966"/>
                <a:lumOff val="470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79958"/>
                <a:satOff val="-2966"/>
                <a:lumOff val="470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Bring in new ways of developing the company</a:t>
          </a:r>
          <a:endParaRPr lang="en-US" sz="1100" kern="1200"/>
        </a:p>
      </dsp:txBody>
      <dsp:txXfrm>
        <a:off x="5182973" y="3174375"/>
        <a:ext cx="992861" cy="992861"/>
      </dsp:txXfrm>
    </dsp:sp>
    <dsp:sp modelId="{59DFF8A2-8010-40F6-B599-651B2F71109B}">
      <dsp:nvSpPr>
        <dsp:cNvPr id="0" name=""/>
        <dsp:cNvSpPr/>
      </dsp:nvSpPr>
      <dsp:spPr>
        <a:xfrm rot="7714286">
          <a:off x="4843236" y="4249031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79958"/>
                <a:satOff val="-2966"/>
                <a:lumOff val="470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79958"/>
                <a:satOff val="-2966"/>
                <a:lumOff val="470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79958"/>
                <a:satOff val="-2966"/>
                <a:lumOff val="470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933871" y="4300161"/>
        <a:ext cx="260528" cy="284333"/>
      </dsp:txXfrm>
    </dsp:sp>
    <dsp:sp modelId="{7E831199-D145-4F38-B2D7-8AE110DD55FB}">
      <dsp:nvSpPr>
        <dsp:cNvPr id="0" name=""/>
        <dsp:cNvSpPr/>
      </dsp:nvSpPr>
      <dsp:spPr>
        <a:xfrm>
          <a:off x="3664057" y="4615558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-119936"/>
                <a:satOff val="-4449"/>
                <a:lumOff val="7059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19936"/>
                <a:satOff val="-4449"/>
                <a:lumOff val="7059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19936"/>
                <a:satOff val="-4449"/>
                <a:lumOff val="7059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Contribute to the redesign of the business to accommodate market challenges</a:t>
          </a:r>
          <a:endParaRPr lang="en-US" sz="1100" kern="1200"/>
        </a:p>
      </dsp:txBody>
      <dsp:txXfrm>
        <a:off x="3869685" y="4821186"/>
        <a:ext cx="992861" cy="992861"/>
      </dsp:txXfrm>
    </dsp:sp>
    <dsp:sp modelId="{555795DD-10A0-41CB-BB1D-7976659CC7B2}">
      <dsp:nvSpPr>
        <dsp:cNvPr id="0" name=""/>
        <dsp:cNvSpPr/>
      </dsp:nvSpPr>
      <dsp:spPr>
        <a:xfrm rot="10800000">
          <a:off x="3137382" y="5080672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119936"/>
                <a:satOff val="-4449"/>
                <a:lumOff val="7059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19936"/>
                <a:satOff val="-4449"/>
                <a:lumOff val="7059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19936"/>
                <a:satOff val="-4449"/>
                <a:lumOff val="7059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3249037" y="5175450"/>
        <a:ext cx="260528" cy="284333"/>
      </dsp:txXfrm>
    </dsp:sp>
    <dsp:sp modelId="{413DDD1D-7DCF-4E60-9705-3D6FE26504F8}">
      <dsp:nvSpPr>
        <dsp:cNvPr id="0" name=""/>
        <dsp:cNvSpPr/>
      </dsp:nvSpPr>
      <dsp:spPr>
        <a:xfrm>
          <a:off x="1557706" y="4615558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-159915"/>
                <a:satOff val="-5931"/>
                <a:lumOff val="941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59915"/>
                <a:satOff val="-5931"/>
                <a:lumOff val="941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59915"/>
                <a:satOff val="-5931"/>
                <a:lumOff val="941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Implement management programmes to easily accommodate the changes</a:t>
          </a:r>
          <a:endParaRPr lang="en-US" sz="1100" kern="1200"/>
        </a:p>
      </dsp:txBody>
      <dsp:txXfrm>
        <a:off x="1763334" y="4821186"/>
        <a:ext cx="992861" cy="992861"/>
      </dsp:txXfrm>
    </dsp:sp>
    <dsp:sp modelId="{8E9C23A2-90A9-4B02-B4B2-EDABE2DD55AD}">
      <dsp:nvSpPr>
        <dsp:cNvPr id="0" name=""/>
        <dsp:cNvSpPr/>
      </dsp:nvSpPr>
      <dsp:spPr>
        <a:xfrm rot="13885714">
          <a:off x="1423597" y="4265502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159915"/>
                <a:satOff val="-5931"/>
                <a:lumOff val="941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59915"/>
                <a:satOff val="-5931"/>
                <a:lumOff val="941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59915"/>
                <a:satOff val="-5931"/>
                <a:lumOff val="941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1514232" y="4403928"/>
        <a:ext cx="260528" cy="284333"/>
      </dsp:txXfrm>
    </dsp:sp>
    <dsp:sp modelId="{B3364868-3AA8-4E87-80CD-62030E43A3B3}">
      <dsp:nvSpPr>
        <dsp:cNvPr id="0" name=""/>
        <dsp:cNvSpPr/>
      </dsp:nvSpPr>
      <dsp:spPr>
        <a:xfrm>
          <a:off x="244418" y="2968747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-199894"/>
                <a:satOff val="-7414"/>
                <a:lumOff val="117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99894"/>
                <a:satOff val="-7414"/>
                <a:lumOff val="117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99894"/>
                <a:satOff val="-7414"/>
                <a:lumOff val="117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Plan and manage management and employees training and development</a:t>
          </a:r>
          <a:endParaRPr lang="en-US" sz="1100" kern="1200"/>
        </a:p>
      </dsp:txBody>
      <dsp:txXfrm>
        <a:off x="450046" y="3174375"/>
        <a:ext cx="992861" cy="992861"/>
      </dsp:txXfrm>
    </dsp:sp>
    <dsp:sp modelId="{79DE3DDE-AFD7-4AC9-840D-95782137D14E}">
      <dsp:nvSpPr>
        <dsp:cNvPr id="0" name=""/>
        <dsp:cNvSpPr/>
      </dsp:nvSpPr>
      <dsp:spPr>
        <a:xfrm rot="16971429">
          <a:off x="992395" y="2417360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199894"/>
                <a:satOff val="-7414"/>
                <a:lumOff val="117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199894"/>
                <a:satOff val="-7414"/>
                <a:lumOff val="117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199894"/>
                <a:satOff val="-7414"/>
                <a:lumOff val="117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035800" y="2566566"/>
        <a:ext cx="260528" cy="284333"/>
      </dsp:txXfrm>
    </dsp:sp>
    <dsp:sp modelId="{A0955E87-61BD-4CCA-A9FA-D007BED92FF7}">
      <dsp:nvSpPr>
        <dsp:cNvPr id="0" name=""/>
        <dsp:cNvSpPr/>
      </dsp:nvSpPr>
      <dsp:spPr>
        <a:xfrm>
          <a:off x="713125" y="915207"/>
          <a:ext cx="1404117" cy="1404117"/>
        </a:xfrm>
        <a:prstGeom prst="ellipse">
          <a:avLst/>
        </a:prstGeom>
        <a:gradFill rotWithShape="0">
          <a:gsLst>
            <a:gs pos="0">
              <a:schemeClr val="accent5">
                <a:hueOff val="-239873"/>
                <a:satOff val="-8897"/>
                <a:lumOff val="14117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239873"/>
                <a:satOff val="-8897"/>
                <a:lumOff val="14117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239873"/>
                <a:satOff val="-8897"/>
                <a:lumOff val="14117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Plan, manage and store knowledge and experience so it’s more accessible </a:t>
          </a:r>
          <a:endParaRPr lang="en-US" sz="1100" kern="1200"/>
        </a:p>
      </dsp:txBody>
      <dsp:txXfrm>
        <a:off x="918753" y="1120835"/>
        <a:ext cx="992861" cy="992861"/>
      </dsp:txXfrm>
    </dsp:sp>
    <dsp:sp modelId="{D34A0DF2-975F-4AF5-B43D-863B73928167}">
      <dsp:nvSpPr>
        <dsp:cNvPr id="0" name=""/>
        <dsp:cNvSpPr/>
      </dsp:nvSpPr>
      <dsp:spPr>
        <a:xfrm rot="20057143">
          <a:off x="2168480" y="927935"/>
          <a:ext cx="372183" cy="47388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239873"/>
                <a:satOff val="-8897"/>
                <a:lumOff val="14117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-239873"/>
                <a:satOff val="-8897"/>
                <a:lumOff val="14117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-239873"/>
                <a:satOff val="-8897"/>
                <a:lumOff val="14117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2174009" y="1046936"/>
        <a:ext cx="260528" cy="284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396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708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QuickStarter has created an outline to help you get started on your presentation. Some slides include information here in the notes to provide additional topics for you to research.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39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4659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970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891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60" y="462455"/>
            <a:ext cx="10515600" cy="822263"/>
          </a:xfrm>
        </p:spPr>
        <p:txBody>
          <a:bodyPr>
            <a:normAutofit/>
          </a:bodyPr>
          <a:lstStyle>
            <a:lvl1pPr>
              <a:defRPr sz="3600">
                <a:solidFill>
                  <a:srgbClr val="D24726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5936"/>
            <a:ext cx="10515600" cy="4351338"/>
          </a:xfrm>
        </p:spPr>
        <p:txBody>
          <a:bodyPr/>
          <a:lstStyle>
            <a:lvl1pPr>
              <a:defRPr sz="14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CD92-9D15-43B4-8516-073FCDAC90D4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952500" y="1284718"/>
            <a:ext cx="103632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525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60000" t="2000" r="3000" b="8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099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60000" t="2000" r="3000" b="8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2CD92-9D15-43B4-8516-073FCDAC90D4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2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98590" y="988741"/>
            <a:ext cx="5888754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Marius </a:t>
            </a:r>
            <a:r>
              <a:rPr lang="en-US" sz="1800" dirty="0" err="1">
                <a:solidFill>
                  <a:schemeClr val="bg1"/>
                </a:solidFill>
              </a:rPr>
              <a:t>constantin</a:t>
            </a:r>
            <a:r>
              <a:rPr lang="en-US" sz="1800" dirty="0">
                <a:solidFill>
                  <a:schemeClr val="bg1"/>
                </a:solidFill>
              </a:rPr>
              <a:t> Ciaunica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Student number: 1917410</a:t>
            </a:r>
            <a:br>
              <a:rPr lang="en-US" sz="1800" dirty="0">
                <a:solidFill>
                  <a:schemeClr val="bg1"/>
                </a:solidFill>
              </a:rPr>
            </a:b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lecturer: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Gregory </a:t>
            </a:r>
            <a:r>
              <a:rPr lang="en-US" sz="1800" dirty="0" err="1">
                <a:solidFill>
                  <a:schemeClr val="bg1"/>
                </a:solidFill>
              </a:rPr>
              <a:t>Cowan</a:t>
            </a:r>
            <a:r>
              <a:rPr lang="en-US" sz="1800" dirty="0" err="1">
                <a:solidFill>
                  <a:schemeClr val="tx1"/>
                </a:solidFill>
              </a:rPr>
              <a:t>Human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4800" dirty="0">
                <a:solidFill>
                  <a:schemeClr val="tx1"/>
                </a:solidFill>
              </a:rPr>
              <a:t>Resources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867700" y="2007220"/>
            <a:ext cx="2357553" cy="2843560"/>
          </a:xfrm>
        </p:spPr>
        <p:txBody>
          <a:bodyPr anchor="ctr">
            <a:normAutofit lnSpcReduction="10000"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r>
              <a:rPr lang="en-US" sz="2800" b="1" dirty="0">
                <a:latin typeface="Segoe UI Light" panose="020B0702040204020203" pitchFamily="34" charset="0"/>
                <a:ea typeface="Segoe UI Light" panose="020B0702040204020203" pitchFamily="34" charset="0"/>
                <a:cs typeface="Segoe UI" panose="020B0502040204020203" pitchFamily="34" charset="0"/>
              </a:rPr>
              <a:t>Developing Relationships and Workplace Achievements</a:t>
            </a:r>
            <a:br>
              <a:rPr lang="en-US" sz="2800" b="1" dirty="0">
                <a:latin typeface="Segoe UI Light" panose="020B0702040204020203" pitchFamily="34" charset="0"/>
                <a:ea typeface="Segoe UI Light" panose="020B0702040204020203" pitchFamily="34" charset="0"/>
                <a:cs typeface="Segoe UI" panose="020B0502040204020203" pitchFamily="34" charset="0"/>
              </a:rPr>
            </a:br>
            <a:r>
              <a:rPr lang="en-US" sz="2800" b="1" dirty="0">
                <a:latin typeface="Segoe UI Light" panose="020B0702040204020203" pitchFamily="34" charset="0"/>
                <a:ea typeface="Segoe UI Light" panose="020B0702040204020203" pitchFamily="34" charset="0"/>
                <a:cs typeface="Segoe UI" panose="020B0502040204020203" pitchFamily="34" charset="0"/>
              </a:rPr>
              <a:t>BMSW 5102 </a:t>
            </a:r>
            <a:endParaRPr sz="2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10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2100">
                <a:solidFill>
                  <a:srgbClr val="FFFFFF"/>
                </a:solidFill>
              </a:rPr>
              <a:t>Training and development needs for an hr officer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Introduction </a:t>
            </a:r>
          </a:p>
          <a:p>
            <a:pPr>
              <a:lnSpc>
                <a:spcPct val="90000"/>
              </a:lnSpc>
            </a:pPr>
            <a:r>
              <a:rPr lang="en-US" sz="1700"/>
              <a:t>About company</a:t>
            </a:r>
          </a:p>
          <a:p>
            <a:pPr>
              <a:lnSpc>
                <a:spcPct val="90000"/>
              </a:lnSpc>
            </a:pPr>
            <a:r>
              <a:rPr lang="en-US" sz="1700"/>
              <a:t>Knowledge Skills and Behavior (KSB)</a:t>
            </a:r>
          </a:p>
          <a:p>
            <a:pPr>
              <a:lnSpc>
                <a:spcPct val="90000"/>
              </a:lnSpc>
            </a:pPr>
            <a:r>
              <a:rPr lang="en-US" sz="1700"/>
              <a:t>Skills</a:t>
            </a:r>
          </a:p>
          <a:p>
            <a:pPr>
              <a:lnSpc>
                <a:spcPct val="90000"/>
              </a:lnSpc>
            </a:pPr>
            <a:r>
              <a:rPr lang="en-US" sz="1700"/>
              <a:t>Behavior</a:t>
            </a:r>
          </a:p>
          <a:p>
            <a:pPr>
              <a:lnSpc>
                <a:spcPct val="90000"/>
              </a:lnSpc>
            </a:pPr>
            <a:r>
              <a:rPr lang="en-US" sz="1700"/>
              <a:t>Personal SWOT analysis  </a:t>
            </a:r>
          </a:p>
          <a:p>
            <a:pPr>
              <a:lnSpc>
                <a:spcPct val="90000"/>
              </a:lnSpc>
            </a:pPr>
            <a:r>
              <a:rPr lang="en-US" sz="1700"/>
              <a:t>SWOT for company</a:t>
            </a:r>
          </a:p>
          <a:p>
            <a:pPr>
              <a:lnSpc>
                <a:spcPct val="90000"/>
              </a:lnSpc>
            </a:pPr>
            <a:r>
              <a:rPr lang="en-US" sz="1700"/>
              <a:t>European model</a:t>
            </a:r>
          </a:p>
          <a:p>
            <a:pPr>
              <a:lnSpc>
                <a:spcPct val="90000"/>
              </a:lnSpc>
            </a:pPr>
            <a:r>
              <a:rPr lang="en-US" sz="1700"/>
              <a:t>Model Implementation </a:t>
            </a:r>
          </a:p>
          <a:p>
            <a:pPr>
              <a:lnSpc>
                <a:spcPct val="90000"/>
              </a:lnSpc>
            </a:pPr>
            <a:r>
              <a:rPr lang="en-US" sz="1700"/>
              <a:t>Appendix – Personal Skills Audit</a:t>
            </a:r>
          </a:p>
          <a:p>
            <a:pPr>
              <a:lnSpc>
                <a:spcPct val="90000"/>
              </a:lnSpc>
            </a:pPr>
            <a:r>
              <a:rPr lang="en-US" sz="1700"/>
              <a:t>References 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133201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B76E6-8E55-4532-B4C9-362459A30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Relationships and Workplace Achievements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BMSW 5102 </a:t>
            </a:r>
          </a:p>
        </p:txBody>
      </p:sp>
      <p:sp>
        <p:nvSpPr>
          <p:cNvPr id="51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Content Placeholder 2"/>
          <p:cNvSpPr txBox="1">
            <a:spLocks/>
          </p:cNvSpPr>
          <p:nvPr/>
        </p:nvSpPr>
        <p:spPr>
          <a:xfrm>
            <a:off x="5221862" y="1719618"/>
            <a:ext cx="5948831" cy="4334629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EFFFF"/>
              </a:solidFill>
            </a:endParaRPr>
          </a:p>
          <a:p>
            <a:pPr marL="34290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EFFFF"/>
                </a:solidFill>
              </a:rPr>
              <a:t>HR (Human Resources) is a very important department within an organization, and it plays a key role. HR department role is to find, recruit, screen, train new personnel and administers employee benefit, compensations and wages.</a:t>
            </a:r>
          </a:p>
          <a:p>
            <a:pPr marL="34290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EFFFF"/>
                </a:solidFill>
              </a:rPr>
              <a:t>It also provide all the tools and everything that the employees need to perform they’re day by day tasks</a:t>
            </a:r>
          </a:p>
          <a:p>
            <a:pPr marL="34290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EFFFF"/>
                </a:solidFill>
              </a:rPr>
              <a:t>HR it’s also responsible for providing a healthy work environment which it will help the organization into attracting and retaining peoples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EFFFF"/>
              </a:solidFill>
            </a:endParaRPr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EFFFF"/>
              </a:solidFill>
            </a:endParaRPr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EFFFF"/>
              </a:solidFill>
            </a:endParaRPr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667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About company</a:t>
            </a:r>
            <a:br>
              <a:rPr lang="en-US" sz="2400"/>
            </a:b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elveden estates</a:t>
            </a:r>
            <a:endParaRPr lang="en-US" sz="24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Situated near Thetford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farms around 10000 acres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Has been transformed for agricultural use in 1927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Founded by Rupert Guinness (great grandson of Arthur Guinness – brewery founder)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It’s formed by restaurants, hotel, pubs, property estate and not last farm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Employs around100 people</a:t>
            </a:r>
          </a:p>
        </p:txBody>
      </p:sp>
      <p:pic>
        <p:nvPicPr>
          <p:cNvPr id="15" name="Picture 14" descr="Green building in a cornfield">
            <a:extLst>
              <a:ext uri="{FF2B5EF4-FFF2-40B4-BE49-F238E27FC236}">
                <a16:creationId xmlns:a16="http://schemas.microsoft.com/office/drawing/2014/main" id="{DE4FFA15-A21B-0A1A-C59C-25C8847590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67" r="35001" b="-1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808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ksb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/>
          </a:bodyPr>
          <a:lstStyle/>
          <a:p>
            <a:r>
              <a:rPr lang="en-GB"/>
              <a:t>Know and apply the procedures of employing, training and compensate personnel</a:t>
            </a:r>
          </a:p>
          <a:p>
            <a:r>
              <a:rPr lang="en-GB"/>
              <a:t>Good communication skills</a:t>
            </a:r>
          </a:p>
          <a:p>
            <a:r>
              <a:rPr lang="en-GB"/>
              <a:t>Managing resources and personnel</a:t>
            </a:r>
          </a:p>
          <a:p>
            <a:r>
              <a:rPr lang="en-GB"/>
              <a:t>Know the law and regulations </a:t>
            </a:r>
          </a:p>
          <a:p>
            <a:r>
              <a:rPr lang="en-GB"/>
              <a:t>Good knowledge of human psychology</a:t>
            </a:r>
          </a:p>
          <a:p>
            <a:r>
              <a:rPr lang="en-GB"/>
              <a:t>Know economics and accounting principles  		</a:t>
            </a:r>
          </a:p>
        </p:txBody>
      </p:sp>
      <p:pic>
        <p:nvPicPr>
          <p:cNvPr id="15" name="Picture 14" descr="Person holding a puzzle piece">
            <a:extLst>
              <a:ext uri="{FF2B5EF4-FFF2-40B4-BE49-F238E27FC236}">
                <a16:creationId xmlns:a16="http://schemas.microsoft.com/office/drawing/2014/main" id="{DE2186A5-21AB-B16F-C51D-6D6CE6B9EF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58" r="26832" b="-1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695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Personal SWOT analysis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1153A9C6-6319-65C2-2E0B-C2A7C87D6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7941988"/>
              </p:ext>
            </p:extLst>
          </p:nvPr>
        </p:nvGraphicFramePr>
        <p:xfrm>
          <a:off x="2230438" y="1952786"/>
          <a:ext cx="7731124" cy="36260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65562">
                  <a:extLst>
                    <a:ext uri="{9D8B030D-6E8A-4147-A177-3AD203B41FA5}">
                      <a16:colId xmlns:a16="http://schemas.microsoft.com/office/drawing/2014/main" val="3380499373"/>
                    </a:ext>
                  </a:extLst>
                </a:gridCol>
                <a:gridCol w="3865562">
                  <a:extLst>
                    <a:ext uri="{9D8B030D-6E8A-4147-A177-3AD203B41FA5}">
                      <a16:colId xmlns:a16="http://schemas.microsoft.com/office/drawing/2014/main" val="3027063032"/>
                    </a:ext>
                  </a:extLst>
                </a:gridCol>
              </a:tblGrid>
              <a:tr h="1766807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Strengths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Self motivated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Good communication skills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Leadership skills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Decision making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Problem solving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Impulsive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No patience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Always in a rush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5878184"/>
                  </a:ext>
                </a:extLst>
              </a:tr>
              <a:tr h="176680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Becoming a good leader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Would like to build a career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Would like to start my own business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Threats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Not having the know how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Not tolerating failure very well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3079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8638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Swot </a:t>
            </a:r>
            <a:br>
              <a:rPr lang="en-US" dirty="0"/>
            </a:br>
            <a:r>
              <a:rPr lang="en-US" dirty="0"/>
              <a:t>company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8A3394E-C95B-688A-9583-CB804796A7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3455826"/>
              </p:ext>
            </p:extLst>
          </p:nvPr>
        </p:nvGraphicFramePr>
        <p:xfrm>
          <a:off x="2230438" y="1999281"/>
          <a:ext cx="7731124" cy="3664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65562">
                  <a:extLst>
                    <a:ext uri="{9D8B030D-6E8A-4147-A177-3AD203B41FA5}">
                      <a16:colId xmlns:a16="http://schemas.microsoft.com/office/drawing/2014/main" val="2301631672"/>
                    </a:ext>
                  </a:extLst>
                </a:gridCol>
                <a:gridCol w="3865562">
                  <a:extLst>
                    <a:ext uri="{9D8B030D-6E8A-4147-A177-3AD203B41FA5}">
                      <a16:colId xmlns:a16="http://schemas.microsoft.com/office/drawing/2014/main" val="246774095"/>
                    </a:ext>
                  </a:extLst>
                </a:gridCol>
              </a:tblGrid>
              <a:tr h="180528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Strengths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Strong history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Experience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Diversity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Great fresh food at the Inn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Lack in management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Lack in communication between departments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Lack of planning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Lack of incentives for </a:t>
                      </a:r>
                      <a:r>
                        <a:rPr lang="en-GB" sz="1600" dirty="0" err="1"/>
                        <a:t>emplyees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965218"/>
                  </a:ext>
                </a:extLst>
              </a:tr>
              <a:tr h="180528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Good workplace to start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Opportunities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 expand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Diversification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Good geographical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Threats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For farming is low quality soil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Big players competing with the Inn and Restaurant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Traditional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01691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8293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European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err="1"/>
              <a:t>Brewester</a:t>
            </a:r>
            <a:r>
              <a:rPr lang="en-GB"/>
              <a:t> in 1993 he described his model as: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/>
              <a:t>Environment: </a:t>
            </a:r>
            <a:r>
              <a:rPr lang="en-GB"/>
              <a:t>legal basis of the company and it’s activities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/>
              <a:t>Objectives:</a:t>
            </a:r>
            <a:r>
              <a:rPr lang="en-GB"/>
              <a:t> the objectives that company has and it’s social impact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/>
              <a:t>Focus:</a:t>
            </a:r>
            <a:r>
              <a:rPr lang="en-GB"/>
              <a:t> the analysis between cost, benefits and environment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/>
              <a:t>Relationship with employees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/>
              <a:t>Relationship with line managers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/>
              <a:t>Role of HR specialist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b="1"/>
          </a:p>
          <a:p>
            <a:pPr marL="2286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444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Model implementation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6C9EE4E-D13F-DABC-A204-9C88AEF69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4303123"/>
              </p:ext>
            </p:extLst>
          </p:nvPr>
        </p:nvGraphicFramePr>
        <p:xfrm>
          <a:off x="5022167" y="506437"/>
          <a:ext cx="6625882" cy="6020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1222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17886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Appendix </a:t>
            </a:r>
            <a:br>
              <a:rPr lang="en-US" dirty="0"/>
            </a:br>
            <a:r>
              <a:rPr lang="en-US" sz="1800" dirty="0"/>
              <a:t>personal skills audit</a:t>
            </a:r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EB902FF-A17C-3BDC-2682-0DE7D0F095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544150"/>
              </p:ext>
            </p:extLst>
          </p:nvPr>
        </p:nvGraphicFramePr>
        <p:xfrm>
          <a:off x="650929" y="2570519"/>
          <a:ext cx="11112284" cy="39081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3280">
                  <a:extLst>
                    <a:ext uri="{9D8B030D-6E8A-4147-A177-3AD203B41FA5}">
                      <a16:colId xmlns:a16="http://schemas.microsoft.com/office/drawing/2014/main" val="72873725"/>
                    </a:ext>
                  </a:extLst>
                </a:gridCol>
                <a:gridCol w="2221222">
                  <a:extLst>
                    <a:ext uri="{9D8B030D-6E8A-4147-A177-3AD203B41FA5}">
                      <a16:colId xmlns:a16="http://schemas.microsoft.com/office/drawing/2014/main" val="3366391031"/>
                    </a:ext>
                  </a:extLst>
                </a:gridCol>
                <a:gridCol w="2223280">
                  <a:extLst>
                    <a:ext uri="{9D8B030D-6E8A-4147-A177-3AD203B41FA5}">
                      <a16:colId xmlns:a16="http://schemas.microsoft.com/office/drawing/2014/main" val="2439317119"/>
                    </a:ext>
                  </a:extLst>
                </a:gridCol>
                <a:gridCol w="2221222">
                  <a:extLst>
                    <a:ext uri="{9D8B030D-6E8A-4147-A177-3AD203B41FA5}">
                      <a16:colId xmlns:a16="http://schemas.microsoft.com/office/drawing/2014/main" val="1314754346"/>
                    </a:ext>
                  </a:extLst>
                </a:gridCol>
                <a:gridCol w="2223280">
                  <a:extLst>
                    <a:ext uri="{9D8B030D-6E8A-4147-A177-3AD203B41FA5}">
                      <a16:colId xmlns:a16="http://schemas.microsoft.com/office/drawing/2014/main" val="1026983109"/>
                    </a:ext>
                  </a:extLst>
                </a:gridCol>
              </a:tblGrid>
              <a:tr h="526575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Very good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Good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Adequate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just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Little or no experience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2703055339"/>
                  </a:ext>
                </a:extLst>
              </a:tr>
              <a:tr h="461204">
                <a:tc gridSpan="2"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Information Technology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820234502"/>
                  </a:ext>
                </a:extLst>
              </a:tr>
              <a:tr h="350551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Microsoft Office  Word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2540502225"/>
                  </a:ext>
                </a:extLst>
              </a:tr>
              <a:tr h="398571">
                <a:tc>
                  <a:txBody>
                    <a:bodyPr/>
                    <a:lstStyle/>
                    <a:p>
                      <a:pPr marL="1270" marR="169545" indent="-6350" algn="just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Excel spreadsheet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3435241484"/>
                  </a:ext>
                </a:extLst>
              </a:tr>
              <a:tr h="433162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a Database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3547951068"/>
                  </a:ext>
                </a:extLst>
              </a:tr>
              <a:tr h="526575">
                <a:tc>
                  <a:txBody>
                    <a:bodyPr/>
                    <a:lstStyle/>
                    <a:p>
                      <a:pPr marL="1270" marR="369570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specialist HR software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2809618243"/>
                  </a:ext>
                </a:extLst>
              </a:tr>
              <a:tr h="350374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the internet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2690311208"/>
                  </a:ext>
                </a:extLst>
              </a:tr>
              <a:tr h="402956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e-mail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3314340558"/>
                  </a:ext>
                </a:extLst>
              </a:tr>
              <a:tr h="356461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Use PowerPoint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0" marT="10795" marB="0"/>
                </a:tc>
                <a:extLst>
                  <a:ext uri="{0D108BD9-81ED-4DB2-BD59-A6C34878D82A}">
                    <a16:rowId xmlns:a16="http://schemas.microsoft.com/office/drawing/2014/main" val="164116017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AC5520B0-93C7-D742-A531-32713702C6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964581"/>
              </p:ext>
            </p:extLst>
          </p:nvPr>
        </p:nvGraphicFramePr>
        <p:xfrm>
          <a:off x="650929" y="1468958"/>
          <a:ext cx="11112284" cy="9685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112284">
                  <a:extLst>
                    <a:ext uri="{9D8B030D-6E8A-4147-A177-3AD203B41FA5}">
                      <a16:colId xmlns:a16="http://schemas.microsoft.com/office/drawing/2014/main" val="3163320446"/>
                    </a:ext>
                  </a:extLst>
                </a:gridCol>
              </a:tblGrid>
              <a:tr h="350520"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</a:p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Name  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Marius Ciaunica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55" marR="73025" marT="9525" marB="0"/>
                </a:tc>
                <a:extLst>
                  <a:ext uri="{0D108BD9-81ED-4DB2-BD59-A6C34878D82A}">
                    <a16:rowId xmlns:a16="http://schemas.microsoft.com/office/drawing/2014/main" val="3545826340"/>
                  </a:ext>
                </a:extLst>
              </a:tr>
              <a:tr h="454025"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Job role: Human Resource </a:t>
                      </a: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Officer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8255" marR="73025" marT="9525" marB="0"/>
                </a:tc>
                <a:extLst>
                  <a:ext uri="{0D108BD9-81ED-4DB2-BD59-A6C34878D82A}">
                    <a16:rowId xmlns:a16="http://schemas.microsoft.com/office/drawing/2014/main" val="2735140238"/>
                  </a:ext>
                </a:extLst>
              </a:tr>
            </a:tbl>
          </a:graphicData>
        </a:graphic>
      </p:graphicFrame>
      <p:pic>
        <p:nvPicPr>
          <p:cNvPr id="16" name="Graphic 15" descr="Checkmark with solid fill">
            <a:extLst>
              <a:ext uri="{FF2B5EF4-FFF2-40B4-BE49-F238E27FC236}">
                <a16:creationId xmlns:a16="http://schemas.microsoft.com/office/drawing/2014/main" id="{C7719393-36F2-76AF-591F-8859E718F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95980" y="3548667"/>
            <a:ext cx="457200" cy="457200"/>
          </a:xfrm>
          <a:prstGeom prst="rect">
            <a:avLst/>
          </a:prstGeom>
        </p:spPr>
      </p:pic>
      <p:pic>
        <p:nvPicPr>
          <p:cNvPr id="17" name="Graphic 16" descr="Checkmark with solid fill">
            <a:extLst>
              <a:ext uri="{FF2B5EF4-FFF2-40B4-BE49-F238E27FC236}">
                <a16:creationId xmlns:a16="http://schemas.microsoft.com/office/drawing/2014/main" id="{B70DB3C1-322B-8F81-97C8-952C3AD91B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67400" y="3976434"/>
            <a:ext cx="457200" cy="457200"/>
          </a:xfrm>
          <a:prstGeom prst="rect">
            <a:avLst/>
          </a:prstGeom>
        </p:spPr>
      </p:pic>
      <p:pic>
        <p:nvPicPr>
          <p:cNvPr id="18" name="Graphic 17" descr="Checkmark with solid fill">
            <a:extLst>
              <a:ext uri="{FF2B5EF4-FFF2-40B4-BE49-F238E27FC236}">
                <a16:creationId xmlns:a16="http://schemas.microsoft.com/office/drawing/2014/main" id="{C068A79E-EDAF-E15D-82CE-FB9408F243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95980" y="4457535"/>
            <a:ext cx="457200" cy="457200"/>
          </a:xfrm>
          <a:prstGeom prst="rect">
            <a:avLst/>
          </a:prstGeom>
        </p:spPr>
      </p:pic>
      <p:pic>
        <p:nvPicPr>
          <p:cNvPr id="19" name="Graphic 18" descr="Checkmark with solid fill">
            <a:extLst>
              <a:ext uri="{FF2B5EF4-FFF2-40B4-BE49-F238E27FC236}">
                <a16:creationId xmlns:a16="http://schemas.microsoft.com/office/drawing/2014/main" id="{BEFA403C-359D-D048-55F8-CCF64E4EA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14469" y="4914735"/>
            <a:ext cx="457200" cy="457200"/>
          </a:xfrm>
          <a:prstGeom prst="rect">
            <a:avLst/>
          </a:prstGeom>
        </p:spPr>
      </p:pic>
      <p:pic>
        <p:nvPicPr>
          <p:cNvPr id="20" name="Graphic 19" descr="Checkmark with solid fill">
            <a:extLst>
              <a:ext uri="{FF2B5EF4-FFF2-40B4-BE49-F238E27FC236}">
                <a16:creationId xmlns:a16="http://schemas.microsoft.com/office/drawing/2014/main" id="{115BEB18-AB02-B3B0-0535-AABAE005C4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95980" y="5368819"/>
            <a:ext cx="457200" cy="457200"/>
          </a:xfrm>
          <a:prstGeom prst="rect">
            <a:avLst/>
          </a:prstGeom>
        </p:spPr>
      </p:pic>
      <p:pic>
        <p:nvPicPr>
          <p:cNvPr id="21" name="Graphic 20" descr="Checkmark with solid fill">
            <a:extLst>
              <a:ext uri="{FF2B5EF4-FFF2-40B4-BE49-F238E27FC236}">
                <a16:creationId xmlns:a16="http://schemas.microsoft.com/office/drawing/2014/main" id="{DA24D83B-8286-D819-2336-EFF8999059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95980" y="5731472"/>
            <a:ext cx="457200" cy="457200"/>
          </a:xfrm>
          <a:prstGeom prst="rect">
            <a:avLst/>
          </a:prstGeom>
        </p:spPr>
      </p:pic>
      <p:pic>
        <p:nvPicPr>
          <p:cNvPr id="22" name="Graphic 21" descr="Checkmark with solid fill">
            <a:extLst>
              <a:ext uri="{FF2B5EF4-FFF2-40B4-BE49-F238E27FC236}">
                <a16:creationId xmlns:a16="http://schemas.microsoft.com/office/drawing/2014/main" id="{F3D52CAC-A8B4-7E3F-B1F1-F1789E51F4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67400" y="5985164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775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C384A-AE03-E5A8-DBE9-710A7A4E4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323" y="143282"/>
            <a:ext cx="6354924" cy="1188720"/>
          </a:xfrm>
        </p:spPr>
        <p:txBody>
          <a:bodyPr/>
          <a:lstStyle/>
          <a:p>
            <a:r>
              <a:rPr lang="en-GB" dirty="0"/>
              <a:t>APPENDIX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3FAFD1-3F65-2D8E-4252-922AAC8622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230690"/>
              </p:ext>
            </p:extLst>
          </p:nvPr>
        </p:nvGraphicFramePr>
        <p:xfrm>
          <a:off x="526323" y="1704814"/>
          <a:ext cx="11314381" cy="50059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63715">
                  <a:extLst>
                    <a:ext uri="{9D8B030D-6E8A-4147-A177-3AD203B41FA5}">
                      <a16:colId xmlns:a16="http://schemas.microsoft.com/office/drawing/2014/main" val="1498144944"/>
                    </a:ext>
                  </a:extLst>
                </a:gridCol>
                <a:gridCol w="2261618">
                  <a:extLst>
                    <a:ext uri="{9D8B030D-6E8A-4147-A177-3AD203B41FA5}">
                      <a16:colId xmlns:a16="http://schemas.microsoft.com/office/drawing/2014/main" val="1023172549"/>
                    </a:ext>
                  </a:extLst>
                </a:gridCol>
                <a:gridCol w="2263715">
                  <a:extLst>
                    <a:ext uri="{9D8B030D-6E8A-4147-A177-3AD203B41FA5}">
                      <a16:colId xmlns:a16="http://schemas.microsoft.com/office/drawing/2014/main" val="1997361796"/>
                    </a:ext>
                  </a:extLst>
                </a:gridCol>
                <a:gridCol w="2261618">
                  <a:extLst>
                    <a:ext uri="{9D8B030D-6E8A-4147-A177-3AD203B41FA5}">
                      <a16:colId xmlns:a16="http://schemas.microsoft.com/office/drawing/2014/main" val="3727018584"/>
                    </a:ext>
                  </a:extLst>
                </a:gridCol>
                <a:gridCol w="2263715">
                  <a:extLst>
                    <a:ext uri="{9D8B030D-6E8A-4147-A177-3AD203B41FA5}">
                      <a16:colId xmlns:a16="http://schemas.microsoft.com/office/drawing/2014/main" val="3389393344"/>
                    </a:ext>
                  </a:extLst>
                </a:gridCol>
              </a:tblGrid>
              <a:tr h="424479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Very good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Good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Adequate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just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Little or no experience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255623943"/>
                  </a:ext>
                </a:extLst>
              </a:tr>
              <a:tr h="411340">
                <a:tc gridSpan="2"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Communication Skills  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2236060842"/>
                  </a:ext>
                </a:extLst>
              </a:tr>
              <a:tr h="424479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Drafting contracts of employment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677806501"/>
                  </a:ext>
                </a:extLst>
              </a:tr>
              <a:tr h="424479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Taking notes of disciplinary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4243263126"/>
                  </a:ext>
                </a:extLst>
              </a:tr>
              <a:tr h="640122"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10"/>
                        </a:spcAft>
                      </a:pPr>
                      <a:r>
                        <a:rPr lang="en-GB" sz="1400" dirty="0">
                          <a:effectLst/>
                        </a:rPr>
                        <a:t>Write hearings reports </a:t>
                      </a:r>
                    </a:p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	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148037767"/>
                  </a:ext>
                </a:extLst>
              </a:tr>
              <a:tr h="855763"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45"/>
                        </a:spcAft>
                        <a:tabLst>
                          <a:tab pos="862330" algn="ctr"/>
                          <a:tab pos="1356360" algn="r"/>
                        </a:tabLst>
                      </a:pPr>
                      <a:r>
                        <a:rPr lang="en-GB" sz="1400">
                          <a:effectLst/>
                        </a:rPr>
                        <a:t>Produce 	material 	to</a:t>
                      </a:r>
                    </a:p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support presentations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1974335137"/>
                  </a:ext>
                </a:extLst>
              </a:tr>
              <a:tr h="424479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Delivering a training session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167034616"/>
                  </a:ext>
                </a:extLst>
              </a:tr>
              <a:tr h="420243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Resolving disputes/complaints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772781002"/>
                  </a:ext>
                </a:extLst>
              </a:tr>
              <a:tr h="463627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Interviewing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3204133917"/>
                  </a:ext>
                </a:extLst>
              </a:tr>
              <a:tr h="424479">
                <a:tc>
                  <a:txBody>
                    <a:bodyPr/>
                    <a:lstStyle/>
                    <a:p>
                      <a:pPr marL="3175" marR="169545" indent="-6350" algn="just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Advising on HR issues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3383" marT="5019" marB="0"/>
                </a:tc>
                <a:extLst>
                  <a:ext uri="{0D108BD9-81ED-4DB2-BD59-A6C34878D82A}">
                    <a16:rowId xmlns:a16="http://schemas.microsoft.com/office/drawing/2014/main" val="2953257382"/>
                  </a:ext>
                </a:extLst>
              </a:tr>
            </a:tbl>
          </a:graphicData>
        </a:graphic>
      </p:graphicFrame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C6E6B484-48C7-3546-F113-8CAAD29F26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7400" y="2529042"/>
            <a:ext cx="457200" cy="457200"/>
          </a:xfrm>
          <a:prstGeom prst="rect">
            <a:avLst/>
          </a:prstGeom>
        </p:spPr>
      </p:pic>
      <p:pic>
        <p:nvPicPr>
          <p:cNvPr id="6" name="Graphic 5" descr="Checkmark with solid fill">
            <a:extLst>
              <a:ext uri="{FF2B5EF4-FFF2-40B4-BE49-F238E27FC236}">
                <a16:creationId xmlns:a16="http://schemas.microsoft.com/office/drawing/2014/main" id="{B1D8B66F-C461-184E-B806-D15B70D69E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7400" y="2986242"/>
            <a:ext cx="457200" cy="457200"/>
          </a:xfrm>
          <a:prstGeom prst="rect">
            <a:avLst/>
          </a:prstGeom>
        </p:spPr>
      </p:pic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5EC35B3D-C441-6F40-39D8-9AE09DE2A8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7400" y="3581870"/>
            <a:ext cx="457200" cy="457200"/>
          </a:xfrm>
          <a:prstGeom prst="rect">
            <a:avLst/>
          </a:prstGeom>
        </p:spPr>
      </p:pic>
      <p:pic>
        <p:nvPicPr>
          <p:cNvPr id="8" name="Graphic 7" descr="Checkmark with solid fill">
            <a:extLst>
              <a:ext uri="{FF2B5EF4-FFF2-40B4-BE49-F238E27FC236}">
                <a16:creationId xmlns:a16="http://schemas.microsoft.com/office/drawing/2014/main" id="{729B5917-6DEC-8A8C-E937-72F1A57454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7400" y="4411882"/>
            <a:ext cx="457200" cy="457200"/>
          </a:xfrm>
          <a:prstGeom prst="rect">
            <a:avLst/>
          </a:prstGeom>
        </p:spPr>
      </p:pic>
      <p:pic>
        <p:nvPicPr>
          <p:cNvPr id="10" name="Graphic 9" descr="Checkmark with solid fill">
            <a:extLst>
              <a:ext uri="{FF2B5EF4-FFF2-40B4-BE49-F238E27FC236}">
                <a16:creationId xmlns:a16="http://schemas.microsoft.com/office/drawing/2014/main" id="{15360808-19E7-1F50-9AC6-696241899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93453" y="4924586"/>
            <a:ext cx="457200" cy="457200"/>
          </a:xfrm>
          <a:prstGeom prst="rect">
            <a:avLst/>
          </a:prstGeom>
        </p:spPr>
      </p:pic>
      <p:pic>
        <p:nvPicPr>
          <p:cNvPr id="11" name="Graphic 10" descr="Checkmark with solid fill">
            <a:extLst>
              <a:ext uri="{FF2B5EF4-FFF2-40B4-BE49-F238E27FC236}">
                <a16:creationId xmlns:a16="http://schemas.microsoft.com/office/drawing/2014/main" id="{250DFC6A-804A-CBBF-C491-268576225F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93453" y="5381786"/>
            <a:ext cx="457200" cy="457200"/>
          </a:xfrm>
          <a:prstGeom prst="rect">
            <a:avLst/>
          </a:prstGeom>
        </p:spPr>
      </p:pic>
      <p:pic>
        <p:nvPicPr>
          <p:cNvPr id="12" name="Graphic 11" descr="Checkmark with solid fill">
            <a:extLst>
              <a:ext uri="{FF2B5EF4-FFF2-40B4-BE49-F238E27FC236}">
                <a16:creationId xmlns:a16="http://schemas.microsoft.com/office/drawing/2014/main" id="{141CD557-024D-B2EE-52D8-243DEE3521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67622" y="5838986"/>
            <a:ext cx="457200" cy="457200"/>
          </a:xfrm>
          <a:prstGeom prst="rect">
            <a:avLst/>
          </a:prstGeom>
        </p:spPr>
      </p:pic>
      <p:pic>
        <p:nvPicPr>
          <p:cNvPr id="13" name="Graphic 12" descr="Checkmark with solid fill">
            <a:extLst>
              <a:ext uri="{FF2B5EF4-FFF2-40B4-BE49-F238E27FC236}">
                <a16:creationId xmlns:a16="http://schemas.microsoft.com/office/drawing/2014/main" id="{0F9AA1F6-FA3C-796B-993A-70E9708E13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7400" y="6296186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929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4F4E-9183-DE6E-9C0D-6714002F8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801" y="158780"/>
            <a:ext cx="6215440" cy="1188720"/>
          </a:xfrm>
        </p:spPr>
        <p:txBody>
          <a:bodyPr/>
          <a:lstStyle/>
          <a:p>
            <a:r>
              <a:rPr lang="en-GB" dirty="0"/>
              <a:t>APPENDIX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0CE3471-68D2-E88D-1F8C-AACCC1AC2E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071557"/>
              </p:ext>
            </p:extLst>
          </p:nvPr>
        </p:nvGraphicFramePr>
        <p:xfrm>
          <a:off x="727802" y="1813302"/>
          <a:ext cx="10957915" cy="29096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77012">
                  <a:extLst>
                    <a:ext uri="{9D8B030D-6E8A-4147-A177-3AD203B41FA5}">
                      <a16:colId xmlns:a16="http://schemas.microsoft.com/office/drawing/2014/main" val="514876006"/>
                    </a:ext>
                  </a:extLst>
                </a:gridCol>
                <a:gridCol w="2577974">
                  <a:extLst>
                    <a:ext uri="{9D8B030D-6E8A-4147-A177-3AD203B41FA5}">
                      <a16:colId xmlns:a16="http://schemas.microsoft.com/office/drawing/2014/main" val="3847947265"/>
                    </a:ext>
                  </a:extLst>
                </a:gridCol>
                <a:gridCol w="1777493">
                  <a:extLst>
                    <a:ext uri="{9D8B030D-6E8A-4147-A177-3AD203B41FA5}">
                      <a16:colId xmlns:a16="http://schemas.microsoft.com/office/drawing/2014/main" val="2573155"/>
                    </a:ext>
                  </a:extLst>
                </a:gridCol>
                <a:gridCol w="1777493">
                  <a:extLst>
                    <a:ext uri="{9D8B030D-6E8A-4147-A177-3AD203B41FA5}">
                      <a16:colId xmlns:a16="http://schemas.microsoft.com/office/drawing/2014/main" val="1167450474"/>
                    </a:ext>
                  </a:extLst>
                </a:gridCol>
                <a:gridCol w="1777493">
                  <a:extLst>
                    <a:ext uri="{9D8B030D-6E8A-4147-A177-3AD203B41FA5}">
                      <a16:colId xmlns:a16="http://schemas.microsoft.com/office/drawing/2014/main" val="2245638176"/>
                    </a:ext>
                  </a:extLst>
                </a:gridCol>
                <a:gridCol w="1777493">
                  <a:extLst>
                    <a:ext uri="{9D8B030D-6E8A-4147-A177-3AD203B41FA5}">
                      <a16:colId xmlns:a16="http://schemas.microsoft.com/office/drawing/2014/main" val="3392944977"/>
                    </a:ext>
                  </a:extLst>
                </a:gridCol>
                <a:gridCol w="292957">
                  <a:extLst>
                    <a:ext uri="{9D8B030D-6E8A-4147-A177-3AD203B41FA5}">
                      <a16:colId xmlns:a16="http://schemas.microsoft.com/office/drawing/2014/main" val="3562988330"/>
                    </a:ext>
                  </a:extLst>
                </a:gridCol>
              </a:tblGrid>
              <a:tr h="186693">
                <a:tc gridSpan="7">
                  <a:txBody>
                    <a:bodyPr/>
                    <a:lstStyle/>
                    <a:p>
                      <a:pPr marL="24828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7511972"/>
                  </a:ext>
                </a:extLst>
              </a:tr>
              <a:tr h="396115">
                <a:tc rowSpan="4"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Very good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Good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Adequate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3175" marR="169545" indent="-6350" algn="ctr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Little or no experience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 rowSpan="4"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extLst>
                  <a:ext uri="{0D108BD9-81ED-4DB2-BD59-A6C34878D82A}">
                    <a16:rowId xmlns:a16="http://schemas.microsoft.com/office/drawing/2014/main" val="3825668394"/>
                  </a:ext>
                </a:extLst>
              </a:tr>
              <a:tr h="52998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  <a:tabLst>
                          <a:tab pos="2743835" algn="ctr"/>
                          <a:tab pos="4115435" algn="ctr"/>
                        </a:tabLst>
                      </a:pPr>
                      <a:r>
                        <a:rPr lang="en-GB" sz="1400" dirty="0">
                          <a:effectLst/>
                        </a:rPr>
                        <a:t>Problem solving skills  	 	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0429869"/>
                  </a:ext>
                </a:extLst>
              </a:tr>
              <a:tr h="82577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175" marR="5016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Make good use of verbal reasoning skills, able to </a:t>
                      </a:r>
                      <a:r>
                        <a:rPr lang="en-GB" sz="1400" baseline="0" dirty="0">
                          <a:solidFill>
                            <a:schemeClr val="tx1"/>
                          </a:solidFill>
                          <a:effectLst/>
                        </a:rPr>
                        <a:t>handle</a:t>
                      </a:r>
                      <a:r>
                        <a:rPr lang="en-GB" sz="1400" dirty="0">
                          <a:effectLst/>
                        </a:rPr>
                        <a:t> complex data and make selective use of information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247081"/>
                  </a:ext>
                </a:extLst>
              </a:tr>
              <a:tr h="7906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175" marR="7175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Explore more than one solution in order to solve a problem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1585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</a:p>
                    <a:p>
                      <a:pPr marL="15240" marR="179705" indent="-6350" algn="r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" marT="12065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240629"/>
                  </a:ext>
                </a:extLst>
              </a:tr>
            </a:tbl>
          </a:graphicData>
        </a:graphic>
      </p:graphicFrame>
      <p:pic>
        <p:nvPicPr>
          <p:cNvPr id="5" name="Graphic 4" descr="Checkmark with solid fill">
            <a:extLst>
              <a:ext uri="{FF2B5EF4-FFF2-40B4-BE49-F238E27FC236}">
                <a16:creationId xmlns:a16="http://schemas.microsoft.com/office/drawing/2014/main" id="{0051836E-2DB1-68F4-3D30-D5CD765F7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4641" y="2437108"/>
            <a:ext cx="457200" cy="457200"/>
          </a:xfrm>
          <a:prstGeom prst="rect">
            <a:avLst/>
          </a:prstGeom>
        </p:spPr>
      </p:pic>
      <p:pic>
        <p:nvPicPr>
          <p:cNvPr id="6" name="Graphic 5" descr="Checkmark with solid fill">
            <a:extLst>
              <a:ext uri="{FF2B5EF4-FFF2-40B4-BE49-F238E27FC236}">
                <a16:creationId xmlns:a16="http://schemas.microsoft.com/office/drawing/2014/main" id="{D3142B52-F187-84E3-CC96-38FA3314A7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1488" y="3200400"/>
            <a:ext cx="457200" cy="457200"/>
          </a:xfrm>
          <a:prstGeom prst="rect">
            <a:avLst/>
          </a:prstGeom>
        </p:spPr>
      </p:pic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726ACA2E-B55D-C8C4-FDE4-226D41F30D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4641" y="4172741"/>
            <a:ext cx="457200" cy="457200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51B39F4-BD60-2694-10AB-15713FCA30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6833870"/>
              </p:ext>
            </p:extLst>
          </p:nvPr>
        </p:nvGraphicFramePr>
        <p:xfrm>
          <a:off x="727801" y="4629941"/>
          <a:ext cx="10957914" cy="6575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65230">
                  <a:extLst>
                    <a:ext uri="{9D8B030D-6E8A-4147-A177-3AD203B41FA5}">
                      <a16:colId xmlns:a16="http://schemas.microsoft.com/office/drawing/2014/main" val="524557501"/>
                    </a:ext>
                  </a:extLst>
                </a:gridCol>
                <a:gridCol w="1782305">
                  <a:extLst>
                    <a:ext uri="{9D8B030D-6E8A-4147-A177-3AD203B41FA5}">
                      <a16:colId xmlns:a16="http://schemas.microsoft.com/office/drawing/2014/main" val="2118829985"/>
                    </a:ext>
                  </a:extLst>
                </a:gridCol>
                <a:gridCol w="1735810">
                  <a:extLst>
                    <a:ext uri="{9D8B030D-6E8A-4147-A177-3AD203B41FA5}">
                      <a16:colId xmlns:a16="http://schemas.microsoft.com/office/drawing/2014/main" val="73367917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424216656"/>
                    </a:ext>
                  </a:extLst>
                </a:gridCol>
                <a:gridCol w="2045769">
                  <a:extLst>
                    <a:ext uri="{9D8B030D-6E8A-4147-A177-3AD203B41FA5}">
                      <a16:colId xmlns:a16="http://schemas.microsoft.com/office/drawing/2014/main" val="3575389401"/>
                    </a:ext>
                  </a:extLst>
                </a:gridCol>
              </a:tblGrid>
              <a:tr h="657519">
                <a:tc>
                  <a:txBody>
                    <a:bodyPr/>
                    <a:lstStyle/>
                    <a:p>
                      <a:pPr marL="1270" marR="9842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Consider the ideas of others to help solve problems  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333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000">
                          <a:effectLst/>
                        </a:rPr>
                        <a:t>  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333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000" dirty="0">
                          <a:effectLst/>
                        </a:rPr>
                        <a:t>  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3335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000">
                          <a:effectLst/>
                        </a:rPr>
                        <a:t>  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3335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000" dirty="0">
                          <a:effectLst/>
                        </a:rPr>
                        <a:t>  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3335" marB="0"/>
                </a:tc>
                <a:extLst>
                  <a:ext uri="{0D108BD9-81ED-4DB2-BD59-A6C34878D82A}">
                    <a16:rowId xmlns:a16="http://schemas.microsoft.com/office/drawing/2014/main" val="722275092"/>
                  </a:ext>
                </a:extLst>
              </a:tr>
            </a:tbl>
          </a:graphicData>
        </a:graphic>
      </p:graphicFrame>
      <p:pic>
        <p:nvPicPr>
          <p:cNvPr id="9" name="Graphic 8" descr="Checkmark with solid fill">
            <a:extLst>
              <a:ext uri="{FF2B5EF4-FFF2-40B4-BE49-F238E27FC236}">
                <a16:creationId xmlns:a16="http://schemas.microsoft.com/office/drawing/2014/main" id="{5963214D-C0C3-152F-492F-E5CD22A659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1488" y="4776595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609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C3FBF-B301-A8C7-C24F-0B5AFB0BE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814" y="174278"/>
            <a:ext cx="6292932" cy="1188720"/>
          </a:xfrm>
        </p:spPr>
        <p:txBody>
          <a:bodyPr/>
          <a:lstStyle/>
          <a:p>
            <a:r>
              <a:rPr lang="en-GB" dirty="0"/>
              <a:t>APPENDIX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046365F-45FA-D97B-5296-D1A707C1F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377357"/>
              </p:ext>
            </p:extLst>
          </p:nvPr>
        </p:nvGraphicFramePr>
        <p:xfrm>
          <a:off x="462056" y="1841198"/>
          <a:ext cx="11267888" cy="25572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52117">
                  <a:extLst>
                    <a:ext uri="{9D8B030D-6E8A-4147-A177-3AD203B41FA5}">
                      <a16:colId xmlns:a16="http://schemas.microsoft.com/office/drawing/2014/main" val="4120684835"/>
                    </a:ext>
                  </a:extLst>
                </a:gridCol>
                <a:gridCol w="2259422">
                  <a:extLst>
                    <a:ext uri="{9D8B030D-6E8A-4147-A177-3AD203B41FA5}">
                      <a16:colId xmlns:a16="http://schemas.microsoft.com/office/drawing/2014/main" val="1048800508"/>
                    </a:ext>
                  </a:extLst>
                </a:gridCol>
                <a:gridCol w="2241680">
                  <a:extLst>
                    <a:ext uri="{9D8B030D-6E8A-4147-A177-3AD203B41FA5}">
                      <a16:colId xmlns:a16="http://schemas.microsoft.com/office/drawing/2014/main" val="1062095135"/>
                    </a:ext>
                  </a:extLst>
                </a:gridCol>
                <a:gridCol w="4514669">
                  <a:extLst>
                    <a:ext uri="{9D8B030D-6E8A-4147-A177-3AD203B41FA5}">
                      <a16:colId xmlns:a16="http://schemas.microsoft.com/office/drawing/2014/main" val="3318621258"/>
                    </a:ext>
                  </a:extLst>
                </a:gridCol>
              </a:tblGrid>
              <a:tr h="486831">
                <a:tc gridSpan="2"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Supervisory Management  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extLst>
                  <a:ext uri="{0D108BD9-81ED-4DB2-BD59-A6C34878D82A}">
                    <a16:rowId xmlns:a16="http://schemas.microsoft.com/office/drawing/2014/main" val="706829358"/>
                  </a:ext>
                </a:extLst>
              </a:tr>
              <a:tr h="1295533">
                <a:tc>
                  <a:txBody>
                    <a:bodyPr/>
                    <a:lstStyle/>
                    <a:p>
                      <a:pPr marL="3175" marR="40005" indent="-6350" algn="l">
                        <a:lnSpc>
                          <a:spcPct val="101000"/>
                        </a:lnSpc>
                        <a:spcAft>
                          <a:spcPts val="20"/>
                        </a:spcAft>
                      </a:pPr>
                      <a:r>
                        <a:rPr lang="en-GB" sz="1400">
                          <a:effectLst/>
                        </a:rPr>
                        <a:t>How much experience have you had in your role?   </a:t>
                      </a:r>
                    </a:p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</a:p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  &lt; 1 month  </a:t>
                      </a:r>
                    </a:p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1-3 months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&gt; 3 months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extLst>
                  <a:ext uri="{0D108BD9-81ED-4DB2-BD59-A6C34878D82A}">
                    <a16:rowId xmlns:a16="http://schemas.microsoft.com/office/drawing/2014/main" val="507032763"/>
                  </a:ext>
                </a:extLst>
              </a:tr>
              <a:tr h="774856">
                <a:tc>
                  <a:txBody>
                    <a:bodyPr/>
                    <a:lstStyle/>
                    <a:p>
                      <a:pPr marL="3175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How many people have you managed at any one time?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405"/>
                        </a:spcAft>
                      </a:pPr>
                      <a:r>
                        <a:rPr lang="en-GB" sz="1400">
                          <a:effectLst/>
                        </a:rPr>
                        <a:t>  None  </a:t>
                      </a:r>
                    </a:p>
                    <a:p>
                      <a:pPr marL="1270" marR="1056005" indent="7620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 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27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1-5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Above 5  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73025" marT="7620" marB="0"/>
                </a:tc>
                <a:extLst>
                  <a:ext uri="{0D108BD9-81ED-4DB2-BD59-A6C34878D82A}">
                    <a16:rowId xmlns:a16="http://schemas.microsoft.com/office/drawing/2014/main" val="2561109297"/>
                  </a:ext>
                </a:extLst>
              </a:tr>
            </a:tbl>
          </a:graphicData>
        </a:graphic>
      </p:graphicFrame>
      <p:grpSp>
        <p:nvGrpSpPr>
          <p:cNvPr id="5" name="Group 4">
            <a:extLst>
              <a:ext uri="{FF2B5EF4-FFF2-40B4-BE49-F238E27FC236}">
                <a16:creationId xmlns:a16="http://schemas.microsoft.com/office/drawing/2014/main" id="{0D1A8F8A-02AC-E1F0-99CA-F55B9599468B}"/>
              </a:ext>
            </a:extLst>
          </p:cNvPr>
          <p:cNvGrpSpPr/>
          <p:nvPr/>
        </p:nvGrpSpPr>
        <p:grpSpPr>
          <a:xfrm>
            <a:off x="2626863" y="3315019"/>
            <a:ext cx="219138" cy="45719"/>
            <a:chOff x="0" y="0"/>
            <a:chExt cx="134493" cy="7620"/>
          </a:xfrm>
        </p:grpSpPr>
        <p:sp>
          <p:nvSpPr>
            <p:cNvPr id="6" name="Shape 51109">
              <a:extLst>
                <a:ext uri="{FF2B5EF4-FFF2-40B4-BE49-F238E27FC236}">
                  <a16:creationId xmlns:a16="http://schemas.microsoft.com/office/drawing/2014/main" id="{73B23DCD-6623-6967-181D-366CA0F98D76}"/>
                </a:ext>
              </a:extLst>
            </p:cNvPr>
            <p:cNvSpPr/>
            <p:nvPr/>
          </p:nvSpPr>
          <p:spPr>
            <a:xfrm>
              <a:off x="0" y="0"/>
              <a:ext cx="9144" cy="9144"/>
            </a:xfrm>
            <a:custGeom>
              <a:avLst/>
              <a:gdLst/>
              <a:ahLst/>
              <a:cxnLst/>
              <a:rect l="0" t="0" r="0" b="0"/>
              <a:pathLst>
                <a:path w="9144" h="9144">
                  <a:moveTo>
                    <a:pt x="0" y="0"/>
                  </a:moveTo>
                  <a:lnTo>
                    <a:pt x="9144" y="0"/>
                  </a:lnTo>
                  <a:lnTo>
                    <a:pt x="9144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Shape 51110">
              <a:extLst>
                <a:ext uri="{FF2B5EF4-FFF2-40B4-BE49-F238E27FC236}">
                  <a16:creationId xmlns:a16="http://schemas.microsoft.com/office/drawing/2014/main" id="{A372089C-4194-2C24-C1D0-1F9FF108792C}"/>
                </a:ext>
              </a:extLst>
            </p:cNvPr>
            <p:cNvSpPr/>
            <p:nvPr/>
          </p:nvSpPr>
          <p:spPr>
            <a:xfrm>
              <a:off x="7620" y="0"/>
              <a:ext cx="9144" cy="9144"/>
            </a:xfrm>
            <a:custGeom>
              <a:avLst/>
              <a:gdLst/>
              <a:ahLst/>
              <a:cxnLst/>
              <a:rect l="0" t="0" r="0" b="0"/>
              <a:pathLst>
                <a:path w="9144" h="9144">
                  <a:moveTo>
                    <a:pt x="0" y="0"/>
                  </a:moveTo>
                  <a:lnTo>
                    <a:pt x="9144" y="0"/>
                  </a:lnTo>
                  <a:lnTo>
                    <a:pt x="9144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Shape 51111">
              <a:extLst>
                <a:ext uri="{FF2B5EF4-FFF2-40B4-BE49-F238E27FC236}">
                  <a16:creationId xmlns:a16="http://schemas.microsoft.com/office/drawing/2014/main" id="{E7033230-307F-0BDA-5647-225A462E0EF8}"/>
                </a:ext>
              </a:extLst>
            </p:cNvPr>
            <p:cNvSpPr/>
            <p:nvPr/>
          </p:nvSpPr>
          <p:spPr>
            <a:xfrm>
              <a:off x="15240" y="0"/>
              <a:ext cx="111557" cy="9144"/>
            </a:xfrm>
            <a:custGeom>
              <a:avLst/>
              <a:gdLst/>
              <a:ahLst/>
              <a:cxnLst/>
              <a:rect l="0" t="0" r="0" b="0"/>
              <a:pathLst>
                <a:path w="111557" h="9144">
                  <a:moveTo>
                    <a:pt x="0" y="0"/>
                  </a:moveTo>
                  <a:lnTo>
                    <a:pt x="111557" y="0"/>
                  </a:lnTo>
                  <a:lnTo>
                    <a:pt x="111557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Shape 51112">
              <a:extLst>
                <a:ext uri="{FF2B5EF4-FFF2-40B4-BE49-F238E27FC236}">
                  <a16:creationId xmlns:a16="http://schemas.microsoft.com/office/drawing/2014/main" id="{35D39C69-604F-C871-4252-EBDE9ECCED70}"/>
                </a:ext>
              </a:extLst>
            </p:cNvPr>
            <p:cNvSpPr/>
            <p:nvPr/>
          </p:nvSpPr>
          <p:spPr>
            <a:xfrm>
              <a:off x="126873" y="0"/>
              <a:ext cx="9144" cy="9144"/>
            </a:xfrm>
            <a:custGeom>
              <a:avLst/>
              <a:gdLst/>
              <a:ahLst/>
              <a:cxnLst/>
              <a:rect l="0" t="0" r="0" b="0"/>
              <a:pathLst>
                <a:path w="9144" h="9144">
                  <a:moveTo>
                    <a:pt x="0" y="0"/>
                  </a:moveTo>
                  <a:lnTo>
                    <a:pt x="9144" y="0"/>
                  </a:lnTo>
                  <a:lnTo>
                    <a:pt x="9144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193319-4473-C88E-3C51-20467471B955}"/>
              </a:ext>
            </a:extLst>
          </p:cNvPr>
          <p:cNvGrpSpPr/>
          <p:nvPr/>
        </p:nvGrpSpPr>
        <p:grpSpPr>
          <a:xfrm>
            <a:off x="2626385" y="3316606"/>
            <a:ext cx="221748" cy="45719"/>
            <a:chOff x="0" y="0"/>
            <a:chExt cx="135509" cy="9144"/>
          </a:xfrm>
        </p:grpSpPr>
        <p:sp>
          <p:nvSpPr>
            <p:cNvPr id="11" name="Shape 51117">
              <a:extLst>
                <a:ext uri="{FF2B5EF4-FFF2-40B4-BE49-F238E27FC236}">
                  <a16:creationId xmlns:a16="http://schemas.microsoft.com/office/drawing/2014/main" id="{6C7D01E3-2A56-337D-8DF5-D560081BD16F}"/>
                </a:ext>
              </a:extLst>
            </p:cNvPr>
            <p:cNvSpPr/>
            <p:nvPr/>
          </p:nvSpPr>
          <p:spPr>
            <a:xfrm>
              <a:off x="0" y="0"/>
              <a:ext cx="9144" cy="9144"/>
            </a:xfrm>
            <a:custGeom>
              <a:avLst/>
              <a:gdLst/>
              <a:ahLst/>
              <a:cxnLst/>
              <a:rect l="0" t="0" r="0" b="0"/>
              <a:pathLst>
                <a:path w="9144" h="9144">
                  <a:moveTo>
                    <a:pt x="0" y="0"/>
                  </a:moveTo>
                  <a:lnTo>
                    <a:pt x="9144" y="0"/>
                  </a:lnTo>
                  <a:lnTo>
                    <a:pt x="9144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Shape 51118">
              <a:extLst>
                <a:ext uri="{FF2B5EF4-FFF2-40B4-BE49-F238E27FC236}">
                  <a16:creationId xmlns:a16="http://schemas.microsoft.com/office/drawing/2014/main" id="{543BC60D-0A1C-C904-786D-78244CA486F9}"/>
                </a:ext>
              </a:extLst>
            </p:cNvPr>
            <p:cNvSpPr/>
            <p:nvPr/>
          </p:nvSpPr>
          <p:spPr>
            <a:xfrm>
              <a:off x="7620" y="0"/>
              <a:ext cx="118745" cy="9144"/>
            </a:xfrm>
            <a:custGeom>
              <a:avLst/>
              <a:gdLst/>
              <a:ahLst/>
              <a:cxnLst/>
              <a:rect l="0" t="0" r="0" b="0"/>
              <a:pathLst>
                <a:path w="118745" h="9144">
                  <a:moveTo>
                    <a:pt x="0" y="0"/>
                  </a:moveTo>
                  <a:lnTo>
                    <a:pt x="118745" y="0"/>
                  </a:lnTo>
                  <a:lnTo>
                    <a:pt x="118745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Shape 51119">
              <a:extLst>
                <a:ext uri="{FF2B5EF4-FFF2-40B4-BE49-F238E27FC236}">
                  <a16:creationId xmlns:a16="http://schemas.microsoft.com/office/drawing/2014/main" id="{B44CE402-E944-A20A-D6C2-97822FC6015D}"/>
                </a:ext>
              </a:extLst>
            </p:cNvPr>
            <p:cNvSpPr/>
            <p:nvPr/>
          </p:nvSpPr>
          <p:spPr>
            <a:xfrm>
              <a:off x="126365" y="0"/>
              <a:ext cx="9144" cy="9144"/>
            </a:xfrm>
            <a:custGeom>
              <a:avLst/>
              <a:gdLst/>
              <a:ahLst/>
              <a:cxnLst/>
              <a:rect l="0" t="0" r="0" b="0"/>
              <a:pathLst>
                <a:path w="9144" h="9144">
                  <a:moveTo>
                    <a:pt x="0" y="0"/>
                  </a:moveTo>
                  <a:lnTo>
                    <a:pt x="9144" y="0"/>
                  </a:lnTo>
                  <a:lnTo>
                    <a:pt x="9144" y="9144"/>
                  </a:lnTo>
                  <a:lnTo>
                    <a:pt x="0" y="9144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00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6933849-E143-E7D2-18D0-AAA2CF294B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670963"/>
              </p:ext>
            </p:extLst>
          </p:nvPr>
        </p:nvGraphicFramePr>
        <p:xfrm>
          <a:off x="492742" y="4837733"/>
          <a:ext cx="11237202" cy="14080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328">
                  <a:extLst>
                    <a:ext uri="{9D8B030D-6E8A-4147-A177-3AD203B41FA5}">
                      <a16:colId xmlns:a16="http://schemas.microsoft.com/office/drawing/2014/main" val="2916047410"/>
                    </a:ext>
                  </a:extLst>
                </a:gridCol>
                <a:gridCol w="9452874">
                  <a:extLst>
                    <a:ext uri="{9D8B030D-6E8A-4147-A177-3AD203B41FA5}">
                      <a16:colId xmlns:a16="http://schemas.microsoft.com/office/drawing/2014/main" val="590016561"/>
                    </a:ext>
                  </a:extLst>
                </a:gridCol>
              </a:tblGrid>
              <a:tr h="437516">
                <a:tc gridSpan="2"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I declare that the information given in this form is true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143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448731"/>
                  </a:ext>
                </a:extLst>
              </a:tr>
              <a:tr h="484198"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Signed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1430" marB="0"/>
                </a:tc>
                <a:tc>
                  <a:txBody>
                    <a:bodyPr/>
                    <a:lstStyle/>
                    <a:p>
                      <a:pPr marL="381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r>
                        <a:rPr lang="en-GB" sz="1800" dirty="0">
                          <a:effectLst/>
                        </a:rPr>
                        <a:t>Marius Ciaunica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1430" marB="0"/>
                </a:tc>
                <a:extLst>
                  <a:ext uri="{0D108BD9-81ED-4DB2-BD59-A6C34878D82A}">
                    <a16:rowId xmlns:a16="http://schemas.microsoft.com/office/drawing/2014/main" val="1894353850"/>
                  </a:ext>
                </a:extLst>
              </a:tr>
              <a:tr h="486369">
                <a:tc>
                  <a:txBody>
                    <a:bodyPr/>
                    <a:lstStyle/>
                    <a:p>
                      <a:pPr marL="1524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>
                          <a:effectLst/>
                        </a:rPr>
                        <a:t>Date  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1430" marB="0"/>
                </a:tc>
                <a:tc>
                  <a:txBody>
                    <a:bodyPr/>
                    <a:lstStyle/>
                    <a:p>
                      <a:pPr marL="3810" marR="169545" indent="-6350" algn="l">
                        <a:lnSpc>
                          <a:spcPct val="107000"/>
                        </a:lnSpc>
                        <a:spcAft>
                          <a:spcPts val="510"/>
                        </a:spcAft>
                      </a:pPr>
                      <a:r>
                        <a:rPr lang="en-GB" sz="1400" dirty="0">
                          <a:effectLst/>
                        </a:rPr>
                        <a:t>  </a:t>
                      </a:r>
                      <a:r>
                        <a:rPr lang="en-GB" sz="1800" dirty="0">
                          <a:effectLst/>
                        </a:rPr>
                        <a:t>21/07/2022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11430" marB="0"/>
                </a:tc>
                <a:extLst>
                  <a:ext uri="{0D108BD9-81ED-4DB2-BD59-A6C34878D82A}">
                    <a16:rowId xmlns:a16="http://schemas.microsoft.com/office/drawing/2014/main" val="2482187800"/>
                  </a:ext>
                </a:extLst>
              </a:tr>
            </a:tbl>
          </a:graphicData>
        </a:graphic>
      </p:graphicFrame>
      <p:pic>
        <p:nvPicPr>
          <p:cNvPr id="15" name="Graphic 14" descr="Checkmark with solid fill">
            <a:extLst>
              <a:ext uri="{FF2B5EF4-FFF2-40B4-BE49-F238E27FC236}">
                <a16:creationId xmlns:a16="http://schemas.microsoft.com/office/drawing/2014/main" id="{2D994759-CA93-3337-13AC-12533F1D5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13177" y="2662608"/>
            <a:ext cx="457200" cy="457200"/>
          </a:xfrm>
          <a:prstGeom prst="rect">
            <a:avLst/>
          </a:prstGeom>
        </p:spPr>
      </p:pic>
      <p:pic>
        <p:nvPicPr>
          <p:cNvPr id="16" name="Graphic 15" descr="Checkmark with solid fill">
            <a:extLst>
              <a:ext uri="{FF2B5EF4-FFF2-40B4-BE49-F238E27FC236}">
                <a16:creationId xmlns:a16="http://schemas.microsoft.com/office/drawing/2014/main" id="{99DB5EE5-BE40-B65A-94AA-19E49D713E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54143" y="3784703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974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/>
              <a:t>referencies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804671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Armstrong, M. and Taylor, S. (2020) &lt;i&gt;Armstrong’s Handbook of Human Resource Management Practice&lt;/i&gt;. [BibliU version] 15th ed. London, Kogan Page</a:t>
            </a:r>
          </a:p>
          <a:p>
            <a:r>
              <a:rPr lang="en-GB">
                <a:solidFill>
                  <a:srgbClr val="FFFFFF"/>
                </a:solidFill>
              </a:rPr>
              <a:t>https://www.elveden.com/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Cheers">
            <a:extLst>
              <a:ext uri="{FF2B5EF4-FFF2-40B4-BE49-F238E27FC236}">
                <a16:creationId xmlns:a16="http://schemas.microsoft.com/office/drawing/2014/main" id="{E45FA23A-81E2-90D2-514D-EC74AD7F6D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5364" y="1592741"/>
            <a:ext cx="3355848" cy="335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67662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QuickStarter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4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Web8121</Template>
  <TotalTime>2956</TotalTime>
  <Words>842</Words>
  <Application>Microsoft Office PowerPoint</Application>
  <PresentationFormat>Widescreen</PresentationFormat>
  <Paragraphs>248</Paragraphs>
  <Slides>14</Slides>
  <Notes>5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Calibri</vt:lpstr>
      <vt:lpstr>Gill Sans MT</vt:lpstr>
      <vt:lpstr>Segoe UI</vt:lpstr>
      <vt:lpstr>Segoe UI Light</vt:lpstr>
      <vt:lpstr>Segoe UI Semilight</vt:lpstr>
      <vt:lpstr>Wingdings</vt:lpstr>
      <vt:lpstr>Parcel</vt:lpstr>
      <vt:lpstr>QuickStarter Theme</vt:lpstr>
      <vt:lpstr> Marius constantin Ciaunica Student number: 1917410  lecturer: Gregory CowanHuman Resources</vt:lpstr>
      <vt:lpstr>Training and development needs for an hr officer</vt:lpstr>
      <vt:lpstr>Developing Relationships and Workplace Achievements BMSW 5102 </vt:lpstr>
      <vt:lpstr>About company elveden estates</vt:lpstr>
      <vt:lpstr>ksb</vt:lpstr>
      <vt:lpstr>Personal SWOT analysis</vt:lpstr>
      <vt:lpstr>Swot  company</vt:lpstr>
      <vt:lpstr>European model</vt:lpstr>
      <vt:lpstr>Model implementation</vt:lpstr>
      <vt:lpstr>Appendix  personal skills audit</vt:lpstr>
      <vt:lpstr>APPENDIX</vt:lpstr>
      <vt:lpstr>APPENDIX</vt:lpstr>
      <vt:lpstr>APPENDIX</vt:lpstr>
      <vt:lpstr>referencies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Marius constantin Ciaunica Student number: 1917410Human Resources</dc:title>
  <dc:creator>marius ciaunica</dc:creator>
  <cp:lastModifiedBy>marius ciaunica</cp:lastModifiedBy>
  <cp:revision>8</cp:revision>
  <dcterms:created xsi:type="dcterms:W3CDTF">2022-07-19T12:15:47Z</dcterms:created>
  <dcterms:modified xsi:type="dcterms:W3CDTF">2022-07-22T10:00:53Z</dcterms:modified>
</cp:coreProperties>
</file>