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8" r:id="rId3"/>
    <p:sldId id="259" r:id="rId4"/>
    <p:sldId id="260" r:id="rId5"/>
    <p:sldId id="261" r:id="rId6"/>
    <p:sldId id="262" r:id="rId7"/>
    <p:sldId id="263" r:id="rId8"/>
    <p:sldId id="264" r:id="rId9"/>
    <p:sldId id="265" r:id="rId10"/>
    <p:sldId id="273" r:id="rId11"/>
    <p:sldId id="266" r:id="rId12"/>
    <p:sldId id="271" r:id="rId13"/>
    <p:sldId id="267" r:id="rId14"/>
    <p:sldId id="269"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C1B6BA-3C21-4FB4-934D-BA91BCDFB725}" v="90" dt="2018-04-30T19:25:02.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FCB186-51CA-479D-9D78-D76B6839C084}"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1DA80C97-81C9-4E1C-A91E-0227E32C7C29}">
      <dgm:prSet phldrT="[Text]" phldr="1"/>
      <dgm:spPr/>
      <dgm:t>
        <a:bodyPr/>
        <a:lstStyle/>
        <a:p>
          <a:endParaRPr lang="en-GB"/>
        </a:p>
      </dgm:t>
    </dgm:pt>
    <dgm:pt modelId="{C386262B-54ED-498E-916F-C4B83B9ADEE8}" type="parTrans" cxnId="{D38286CE-7398-4D2C-BD43-6DBCFB5BA904}">
      <dgm:prSet/>
      <dgm:spPr/>
      <dgm:t>
        <a:bodyPr/>
        <a:lstStyle/>
        <a:p>
          <a:endParaRPr lang="en-GB"/>
        </a:p>
      </dgm:t>
    </dgm:pt>
    <dgm:pt modelId="{28A8475A-A975-45A4-8A08-604EADF8E268}" type="sibTrans" cxnId="{D38286CE-7398-4D2C-BD43-6DBCFB5BA904}">
      <dgm:prSet/>
      <dgm:spPr/>
      <dgm:t>
        <a:bodyPr/>
        <a:lstStyle/>
        <a:p>
          <a:endParaRPr lang="en-GB"/>
        </a:p>
      </dgm:t>
    </dgm:pt>
    <dgm:pt modelId="{25C6F1F4-DB94-4013-81A9-78FD85E9E3B6}">
      <dgm:prSet phldrT="[Text]" phldr="1"/>
      <dgm:spPr/>
      <dgm:t>
        <a:bodyPr/>
        <a:lstStyle/>
        <a:p>
          <a:endParaRPr lang="en-GB"/>
        </a:p>
      </dgm:t>
    </dgm:pt>
    <dgm:pt modelId="{59E67395-7655-46FA-8AC0-E62DC3CC4F55}" type="parTrans" cxnId="{562C6C15-026A-41EF-9452-BFDB11755441}">
      <dgm:prSet/>
      <dgm:spPr/>
      <dgm:t>
        <a:bodyPr/>
        <a:lstStyle/>
        <a:p>
          <a:endParaRPr lang="en-GB"/>
        </a:p>
      </dgm:t>
    </dgm:pt>
    <dgm:pt modelId="{02AB9513-1861-4EF1-8B28-D1726F528F64}" type="sibTrans" cxnId="{562C6C15-026A-41EF-9452-BFDB11755441}">
      <dgm:prSet/>
      <dgm:spPr/>
      <dgm:t>
        <a:bodyPr/>
        <a:lstStyle/>
        <a:p>
          <a:endParaRPr lang="en-GB"/>
        </a:p>
      </dgm:t>
    </dgm:pt>
    <dgm:pt modelId="{09ABDFE8-C343-4291-B431-B35E7A140C6E}">
      <dgm:prSet phldrT="[Text]" phldr="1"/>
      <dgm:spPr/>
      <dgm:t>
        <a:bodyPr/>
        <a:lstStyle/>
        <a:p>
          <a:endParaRPr lang="en-GB"/>
        </a:p>
      </dgm:t>
    </dgm:pt>
    <dgm:pt modelId="{BFE650B6-CF41-4310-AC08-2D4FEF9569A9}" type="parTrans" cxnId="{66934E1E-61E6-4437-8C75-BEDB411A353B}">
      <dgm:prSet/>
      <dgm:spPr/>
      <dgm:t>
        <a:bodyPr/>
        <a:lstStyle/>
        <a:p>
          <a:endParaRPr lang="en-GB"/>
        </a:p>
      </dgm:t>
    </dgm:pt>
    <dgm:pt modelId="{8E898D19-ED27-40C8-B7F6-233BBE60AA75}" type="sibTrans" cxnId="{66934E1E-61E6-4437-8C75-BEDB411A353B}">
      <dgm:prSet/>
      <dgm:spPr/>
      <dgm:t>
        <a:bodyPr/>
        <a:lstStyle/>
        <a:p>
          <a:endParaRPr lang="en-GB"/>
        </a:p>
      </dgm:t>
    </dgm:pt>
    <dgm:pt modelId="{F49327CD-41B9-4935-904F-16DB56694E87}">
      <dgm:prSet phldrT="[Text]" phldr="1"/>
      <dgm:spPr/>
      <dgm:t>
        <a:bodyPr/>
        <a:lstStyle/>
        <a:p>
          <a:endParaRPr lang="en-GB"/>
        </a:p>
      </dgm:t>
    </dgm:pt>
    <dgm:pt modelId="{AC6AA07D-484D-4CD5-902E-C639148E82BB}" type="parTrans" cxnId="{C9A3E57F-65CB-4818-B212-039810A009D6}">
      <dgm:prSet/>
      <dgm:spPr/>
      <dgm:t>
        <a:bodyPr/>
        <a:lstStyle/>
        <a:p>
          <a:endParaRPr lang="en-GB"/>
        </a:p>
      </dgm:t>
    </dgm:pt>
    <dgm:pt modelId="{7CBFB7C8-89CA-4A89-AB42-6F717715CEF7}" type="sibTrans" cxnId="{C9A3E57F-65CB-4818-B212-039810A009D6}">
      <dgm:prSet/>
      <dgm:spPr/>
      <dgm:t>
        <a:bodyPr/>
        <a:lstStyle/>
        <a:p>
          <a:endParaRPr lang="en-GB"/>
        </a:p>
      </dgm:t>
    </dgm:pt>
    <dgm:pt modelId="{FFCC6ECD-BE3A-4E0E-ADC4-5A0BC385387F}">
      <dgm:prSet phldrT="[Text]" phldr="1"/>
      <dgm:spPr/>
      <dgm:t>
        <a:bodyPr/>
        <a:lstStyle/>
        <a:p>
          <a:endParaRPr lang="en-GB"/>
        </a:p>
      </dgm:t>
    </dgm:pt>
    <dgm:pt modelId="{6A28226F-6A3D-428E-88DE-9AC25C217850}" type="parTrans" cxnId="{AE4D9E1B-9C97-45D0-B189-6FB0E3600E9A}">
      <dgm:prSet/>
      <dgm:spPr/>
      <dgm:t>
        <a:bodyPr/>
        <a:lstStyle/>
        <a:p>
          <a:endParaRPr lang="en-GB"/>
        </a:p>
      </dgm:t>
    </dgm:pt>
    <dgm:pt modelId="{02AE7076-13AA-41F4-BE75-27FD6B8FEE28}" type="sibTrans" cxnId="{AE4D9E1B-9C97-45D0-B189-6FB0E3600E9A}">
      <dgm:prSet/>
      <dgm:spPr/>
      <dgm:t>
        <a:bodyPr/>
        <a:lstStyle/>
        <a:p>
          <a:endParaRPr lang="en-GB"/>
        </a:p>
      </dgm:t>
    </dgm:pt>
    <dgm:pt modelId="{A507B9F5-D519-4CC1-AFA8-263047B0AD80}" type="pres">
      <dgm:prSet presAssocID="{B2FCB186-51CA-479D-9D78-D76B6839C084}" presName="diagram" presStyleCnt="0">
        <dgm:presLayoutVars>
          <dgm:dir/>
          <dgm:resizeHandles val="exact"/>
        </dgm:presLayoutVars>
      </dgm:prSet>
      <dgm:spPr/>
    </dgm:pt>
    <dgm:pt modelId="{45557B4B-65FD-4B86-8581-3E26C3970EF8}" type="pres">
      <dgm:prSet presAssocID="{1DA80C97-81C9-4E1C-A91E-0227E32C7C29}" presName="node" presStyleLbl="node1" presStyleIdx="0" presStyleCnt="5">
        <dgm:presLayoutVars>
          <dgm:bulletEnabled val="1"/>
        </dgm:presLayoutVars>
      </dgm:prSet>
      <dgm:spPr/>
    </dgm:pt>
    <dgm:pt modelId="{C5FB1100-CA1D-4BBA-9DAE-E4A3E4BB8866}" type="pres">
      <dgm:prSet presAssocID="{28A8475A-A975-45A4-8A08-604EADF8E268}" presName="sibTrans" presStyleCnt="0"/>
      <dgm:spPr/>
    </dgm:pt>
    <dgm:pt modelId="{7EDA4317-F995-4E5E-BB5C-77AE1F811310}" type="pres">
      <dgm:prSet presAssocID="{25C6F1F4-DB94-4013-81A9-78FD85E9E3B6}" presName="node" presStyleLbl="node1" presStyleIdx="1" presStyleCnt="5">
        <dgm:presLayoutVars>
          <dgm:bulletEnabled val="1"/>
        </dgm:presLayoutVars>
      </dgm:prSet>
      <dgm:spPr/>
    </dgm:pt>
    <dgm:pt modelId="{1E2EAAA4-070B-4254-ABDD-E0D41650A438}" type="pres">
      <dgm:prSet presAssocID="{02AB9513-1861-4EF1-8B28-D1726F528F64}" presName="sibTrans" presStyleCnt="0"/>
      <dgm:spPr/>
    </dgm:pt>
    <dgm:pt modelId="{3FD3E026-71EA-4AB7-A7D1-6B4A9AA030CA}" type="pres">
      <dgm:prSet presAssocID="{09ABDFE8-C343-4291-B431-B35E7A140C6E}" presName="node" presStyleLbl="node1" presStyleIdx="2" presStyleCnt="5">
        <dgm:presLayoutVars>
          <dgm:bulletEnabled val="1"/>
        </dgm:presLayoutVars>
      </dgm:prSet>
      <dgm:spPr/>
    </dgm:pt>
    <dgm:pt modelId="{3E6E2300-C62D-465F-9F33-7D6117FB4696}" type="pres">
      <dgm:prSet presAssocID="{8E898D19-ED27-40C8-B7F6-233BBE60AA75}" presName="sibTrans" presStyleCnt="0"/>
      <dgm:spPr/>
    </dgm:pt>
    <dgm:pt modelId="{9BD7FDF9-00E3-47E2-A904-E5BD4309B8ED}" type="pres">
      <dgm:prSet presAssocID="{F49327CD-41B9-4935-904F-16DB56694E87}" presName="node" presStyleLbl="node1" presStyleIdx="3" presStyleCnt="5">
        <dgm:presLayoutVars>
          <dgm:bulletEnabled val="1"/>
        </dgm:presLayoutVars>
      </dgm:prSet>
      <dgm:spPr/>
    </dgm:pt>
    <dgm:pt modelId="{E8867311-646C-4F03-9EC9-03C9399D874E}" type="pres">
      <dgm:prSet presAssocID="{7CBFB7C8-89CA-4A89-AB42-6F717715CEF7}" presName="sibTrans" presStyleCnt="0"/>
      <dgm:spPr/>
    </dgm:pt>
    <dgm:pt modelId="{94D59EB1-CA46-4C42-A2E5-1B9E3BF0EC95}" type="pres">
      <dgm:prSet presAssocID="{FFCC6ECD-BE3A-4E0E-ADC4-5A0BC385387F}" presName="node" presStyleLbl="node1" presStyleIdx="4" presStyleCnt="5">
        <dgm:presLayoutVars>
          <dgm:bulletEnabled val="1"/>
        </dgm:presLayoutVars>
      </dgm:prSet>
      <dgm:spPr/>
    </dgm:pt>
  </dgm:ptLst>
  <dgm:cxnLst>
    <dgm:cxn modelId="{ADB55409-E47F-4B5E-9D95-5BEB18D4E4CD}" type="presOf" srcId="{F49327CD-41B9-4935-904F-16DB56694E87}" destId="{9BD7FDF9-00E3-47E2-A904-E5BD4309B8ED}" srcOrd="0" destOrd="0" presId="urn:microsoft.com/office/officeart/2005/8/layout/default"/>
    <dgm:cxn modelId="{B98C0614-A98B-4F23-BBA6-728488FDA03D}" type="presOf" srcId="{1DA80C97-81C9-4E1C-A91E-0227E32C7C29}" destId="{45557B4B-65FD-4B86-8581-3E26C3970EF8}" srcOrd="0" destOrd="0" presId="urn:microsoft.com/office/officeart/2005/8/layout/default"/>
    <dgm:cxn modelId="{562C6C15-026A-41EF-9452-BFDB11755441}" srcId="{B2FCB186-51CA-479D-9D78-D76B6839C084}" destId="{25C6F1F4-DB94-4013-81A9-78FD85E9E3B6}" srcOrd="1" destOrd="0" parTransId="{59E67395-7655-46FA-8AC0-E62DC3CC4F55}" sibTransId="{02AB9513-1861-4EF1-8B28-D1726F528F64}"/>
    <dgm:cxn modelId="{AE4D9E1B-9C97-45D0-B189-6FB0E3600E9A}" srcId="{B2FCB186-51CA-479D-9D78-D76B6839C084}" destId="{FFCC6ECD-BE3A-4E0E-ADC4-5A0BC385387F}" srcOrd="4" destOrd="0" parTransId="{6A28226F-6A3D-428E-88DE-9AC25C217850}" sibTransId="{02AE7076-13AA-41F4-BE75-27FD6B8FEE28}"/>
    <dgm:cxn modelId="{66934E1E-61E6-4437-8C75-BEDB411A353B}" srcId="{B2FCB186-51CA-479D-9D78-D76B6839C084}" destId="{09ABDFE8-C343-4291-B431-B35E7A140C6E}" srcOrd="2" destOrd="0" parTransId="{BFE650B6-CF41-4310-AC08-2D4FEF9569A9}" sibTransId="{8E898D19-ED27-40C8-B7F6-233BBE60AA75}"/>
    <dgm:cxn modelId="{7551CD46-7CA8-46D1-832F-62B1B0DD8CDC}" type="presOf" srcId="{09ABDFE8-C343-4291-B431-B35E7A140C6E}" destId="{3FD3E026-71EA-4AB7-A7D1-6B4A9AA030CA}" srcOrd="0" destOrd="0" presId="urn:microsoft.com/office/officeart/2005/8/layout/default"/>
    <dgm:cxn modelId="{7144CE51-BB90-480E-8EC6-BCAC1031FAA8}" type="presOf" srcId="{25C6F1F4-DB94-4013-81A9-78FD85E9E3B6}" destId="{7EDA4317-F995-4E5E-BB5C-77AE1F811310}" srcOrd="0" destOrd="0" presId="urn:microsoft.com/office/officeart/2005/8/layout/default"/>
    <dgm:cxn modelId="{50F4867E-0076-4BC3-9720-8EC88E7507D7}" type="presOf" srcId="{B2FCB186-51CA-479D-9D78-D76B6839C084}" destId="{A507B9F5-D519-4CC1-AFA8-263047B0AD80}" srcOrd="0" destOrd="0" presId="urn:microsoft.com/office/officeart/2005/8/layout/default"/>
    <dgm:cxn modelId="{C9A3E57F-65CB-4818-B212-039810A009D6}" srcId="{B2FCB186-51CA-479D-9D78-D76B6839C084}" destId="{F49327CD-41B9-4935-904F-16DB56694E87}" srcOrd="3" destOrd="0" parTransId="{AC6AA07D-484D-4CD5-902E-C639148E82BB}" sibTransId="{7CBFB7C8-89CA-4A89-AB42-6F717715CEF7}"/>
    <dgm:cxn modelId="{D38286CE-7398-4D2C-BD43-6DBCFB5BA904}" srcId="{B2FCB186-51CA-479D-9D78-D76B6839C084}" destId="{1DA80C97-81C9-4E1C-A91E-0227E32C7C29}" srcOrd="0" destOrd="0" parTransId="{C386262B-54ED-498E-916F-C4B83B9ADEE8}" sibTransId="{28A8475A-A975-45A4-8A08-604EADF8E268}"/>
    <dgm:cxn modelId="{16532EFB-54FB-430E-B8A0-C205AA98E51E}" type="presOf" srcId="{FFCC6ECD-BE3A-4E0E-ADC4-5A0BC385387F}" destId="{94D59EB1-CA46-4C42-A2E5-1B9E3BF0EC95}" srcOrd="0" destOrd="0" presId="urn:microsoft.com/office/officeart/2005/8/layout/default"/>
    <dgm:cxn modelId="{88294AE5-684C-480E-8CB4-82ACEDBA2EE5}" type="presParOf" srcId="{A507B9F5-D519-4CC1-AFA8-263047B0AD80}" destId="{45557B4B-65FD-4B86-8581-3E26C3970EF8}" srcOrd="0" destOrd="0" presId="urn:microsoft.com/office/officeart/2005/8/layout/default"/>
    <dgm:cxn modelId="{8666E396-A182-45D0-92A0-3BC0D78CD697}" type="presParOf" srcId="{A507B9F5-D519-4CC1-AFA8-263047B0AD80}" destId="{C5FB1100-CA1D-4BBA-9DAE-E4A3E4BB8866}" srcOrd="1" destOrd="0" presId="urn:microsoft.com/office/officeart/2005/8/layout/default"/>
    <dgm:cxn modelId="{6C4AC35E-943D-4A4E-BF4A-48AA87AA317F}" type="presParOf" srcId="{A507B9F5-D519-4CC1-AFA8-263047B0AD80}" destId="{7EDA4317-F995-4E5E-BB5C-77AE1F811310}" srcOrd="2" destOrd="0" presId="urn:microsoft.com/office/officeart/2005/8/layout/default"/>
    <dgm:cxn modelId="{D68AAC48-621F-44E4-9C8B-EA4A9F8D99FE}" type="presParOf" srcId="{A507B9F5-D519-4CC1-AFA8-263047B0AD80}" destId="{1E2EAAA4-070B-4254-ABDD-E0D41650A438}" srcOrd="3" destOrd="0" presId="urn:microsoft.com/office/officeart/2005/8/layout/default"/>
    <dgm:cxn modelId="{D17D1A7E-6C98-4B3D-BF80-F9534CC98317}" type="presParOf" srcId="{A507B9F5-D519-4CC1-AFA8-263047B0AD80}" destId="{3FD3E026-71EA-4AB7-A7D1-6B4A9AA030CA}" srcOrd="4" destOrd="0" presId="urn:microsoft.com/office/officeart/2005/8/layout/default"/>
    <dgm:cxn modelId="{CEA717BC-B315-45F6-B220-8358660D6706}" type="presParOf" srcId="{A507B9F5-D519-4CC1-AFA8-263047B0AD80}" destId="{3E6E2300-C62D-465F-9F33-7D6117FB4696}" srcOrd="5" destOrd="0" presId="urn:microsoft.com/office/officeart/2005/8/layout/default"/>
    <dgm:cxn modelId="{E7E5154C-CC88-4823-9F9F-A0445B18CE86}" type="presParOf" srcId="{A507B9F5-D519-4CC1-AFA8-263047B0AD80}" destId="{9BD7FDF9-00E3-47E2-A904-E5BD4309B8ED}" srcOrd="6" destOrd="0" presId="urn:microsoft.com/office/officeart/2005/8/layout/default"/>
    <dgm:cxn modelId="{2D354B53-C182-4FA9-A1BC-35F4E6B18D10}" type="presParOf" srcId="{A507B9F5-D519-4CC1-AFA8-263047B0AD80}" destId="{E8867311-646C-4F03-9EC9-03C9399D874E}" srcOrd="7" destOrd="0" presId="urn:microsoft.com/office/officeart/2005/8/layout/default"/>
    <dgm:cxn modelId="{B9788F29-98E3-48DB-8535-C3EFA8F7B63E}" type="presParOf" srcId="{A507B9F5-D519-4CC1-AFA8-263047B0AD80}" destId="{94D59EB1-CA46-4C42-A2E5-1B9E3BF0EC9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57B4B-65FD-4B86-8581-3E26C3970EF8}">
      <dsp:nvSpPr>
        <dsp:cNvPr id="0" name=""/>
        <dsp:cNvSpPr/>
      </dsp:nvSpPr>
      <dsp:spPr>
        <a:xfrm>
          <a:off x="357507" y="834"/>
          <a:ext cx="2010528" cy="120631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a:p>
      </dsp:txBody>
      <dsp:txXfrm>
        <a:off x="357507" y="834"/>
        <a:ext cx="2010528" cy="1206317"/>
      </dsp:txXfrm>
    </dsp:sp>
    <dsp:sp modelId="{7EDA4317-F995-4E5E-BB5C-77AE1F811310}">
      <dsp:nvSpPr>
        <dsp:cNvPr id="0" name=""/>
        <dsp:cNvSpPr/>
      </dsp:nvSpPr>
      <dsp:spPr>
        <a:xfrm>
          <a:off x="2569088" y="834"/>
          <a:ext cx="2010528" cy="120631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a:p>
      </dsp:txBody>
      <dsp:txXfrm>
        <a:off x="2569088" y="834"/>
        <a:ext cx="2010528" cy="1206317"/>
      </dsp:txXfrm>
    </dsp:sp>
    <dsp:sp modelId="{3FD3E026-71EA-4AB7-A7D1-6B4A9AA030CA}">
      <dsp:nvSpPr>
        <dsp:cNvPr id="0" name=""/>
        <dsp:cNvSpPr/>
      </dsp:nvSpPr>
      <dsp:spPr>
        <a:xfrm>
          <a:off x="357507" y="1408203"/>
          <a:ext cx="2010528" cy="120631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a:p>
      </dsp:txBody>
      <dsp:txXfrm>
        <a:off x="357507" y="1408203"/>
        <a:ext cx="2010528" cy="1206317"/>
      </dsp:txXfrm>
    </dsp:sp>
    <dsp:sp modelId="{9BD7FDF9-00E3-47E2-A904-E5BD4309B8ED}">
      <dsp:nvSpPr>
        <dsp:cNvPr id="0" name=""/>
        <dsp:cNvSpPr/>
      </dsp:nvSpPr>
      <dsp:spPr>
        <a:xfrm>
          <a:off x="2569088" y="1408203"/>
          <a:ext cx="2010528" cy="120631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a:p>
      </dsp:txBody>
      <dsp:txXfrm>
        <a:off x="2569088" y="1408203"/>
        <a:ext cx="2010528" cy="1206317"/>
      </dsp:txXfrm>
    </dsp:sp>
    <dsp:sp modelId="{94D59EB1-CA46-4C42-A2E5-1B9E3BF0EC95}">
      <dsp:nvSpPr>
        <dsp:cNvPr id="0" name=""/>
        <dsp:cNvSpPr/>
      </dsp:nvSpPr>
      <dsp:spPr>
        <a:xfrm>
          <a:off x="1463298" y="2815573"/>
          <a:ext cx="2010528" cy="120631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a:p>
      </dsp:txBody>
      <dsp:txXfrm>
        <a:off x="1463298" y="2815573"/>
        <a:ext cx="2010528" cy="12063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56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0768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128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2328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07/05/2018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8596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07/05/2018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85052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07/05/2018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97933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dirty="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07/05/2018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051158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92119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779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07/05/2018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063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dirty="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07/05/2018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584529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i="1">
                <a:latin typeface="Book Antiqua"/>
              </a:rPr>
              <a:t>Musings amongst the Misericords: </a:t>
            </a:r>
            <a:r>
              <a:rPr lang="en-GB" sz="7200" i="1">
                <a:latin typeface="Book Antiqua"/>
              </a:rPr>
              <a:t>Medieval Church Graffiti in England</a:t>
            </a:r>
            <a:endParaRPr lang="en-GB" sz="7200"/>
          </a:p>
        </p:txBody>
      </p:sp>
      <p:sp>
        <p:nvSpPr>
          <p:cNvPr id="3" name="Subtitle 2"/>
          <p:cNvSpPr>
            <a:spLocks noGrp="1"/>
          </p:cNvSpPr>
          <p:nvPr>
            <p:ph type="subTitle" idx="1"/>
          </p:nvPr>
        </p:nvSpPr>
        <p:spPr/>
        <p:txBody>
          <a:bodyPr vert="horz" lIns="91440" tIns="45720" rIns="91440" bIns="45720" rtlCol="0" anchor="t">
            <a:normAutofit/>
          </a:bodyPr>
          <a:lstStyle/>
          <a:p>
            <a:r>
              <a:rPr lang="en-GB" i="1">
                <a:latin typeface="Book Antiqua"/>
              </a:rPr>
              <a:t>A. Butler</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8A3EB-CE5A-429A-932F-E285FD783798}"/>
              </a:ext>
            </a:extLst>
          </p:cNvPr>
          <p:cNvSpPr>
            <a:spLocks noGrp="1"/>
          </p:cNvSpPr>
          <p:nvPr>
            <p:ph type="title"/>
          </p:nvPr>
        </p:nvSpPr>
        <p:spPr/>
        <p:txBody>
          <a:bodyPr vert="horz" lIns="91440" tIns="45720" rIns="91440" bIns="45720" rtlCol="0" anchor="b">
            <a:noAutofit/>
          </a:bodyPr>
          <a:lstStyle/>
          <a:p>
            <a:r>
              <a:rPr lang="en-US" sz="3600" b="0" i="1" u="none" strike="noStrike" dirty="0">
                <a:solidFill>
                  <a:srgbClr val="404040"/>
                </a:solidFill>
                <a:latin typeface="Book Antiqua"/>
              </a:rPr>
              <a:t> </a:t>
            </a:r>
            <a:r>
              <a:rPr lang="en-US" sz="3600" b="0" i="0" u="none" strike="noStrike" dirty="0">
                <a:solidFill>
                  <a:srgbClr val="404040"/>
                </a:solidFill>
                <a:latin typeface="Book Antiqua"/>
              </a:rPr>
              <a:t>[</a:t>
            </a:r>
            <a:r>
              <a:rPr lang="en-US" sz="3600" b="0" i="0" u="none" strike="noStrike" dirty="0" err="1">
                <a:solidFill>
                  <a:srgbClr val="404040"/>
                </a:solidFill>
                <a:latin typeface="Calibri"/>
              </a:rPr>
              <a:t>ɡrəˈfiːti</a:t>
            </a:r>
            <a:r>
              <a:rPr lang="en-US" sz="3600" b="0" i="0" u="none" strike="noStrike" dirty="0">
                <a:solidFill>
                  <a:srgbClr val="404040"/>
                </a:solidFill>
                <a:latin typeface="Book Antiqua"/>
              </a:rPr>
              <a:t>]</a:t>
            </a:r>
            <a:r>
              <a:rPr lang="en-US" sz="3600" b="0" i="1" u="none" strike="noStrike" dirty="0">
                <a:solidFill>
                  <a:srgbClr val="404040"/>
                </a:solidFill>
                <a:latin typeface="Book Antiqua"/>
              </a:rPr>
              <a:t> writing or drawings scribbled, scratched, or sprayed illicitly on a wall or other surface in a public place.</a:t>
            </a:r>
            <a:endParaRPr lang="en-US" sz="3600" dirty="0"/>
          </a:p>
        </p:txBody>
      </p:sp>
      <p:sp>
        <p:nvSpPr>
          <p:cNvPr id="3" name="Content Placeholder 2">
            <a:extLst>
              <a:ext uri="{FF2B5EF4-FFF2-40B4-BE49-F238E27FC236}">
                <a16:creationId xmlns:a16="http://schemas.microsoft.com/office/drawing/2014/main" id="{EB720101-3D34-40B6-BD7E-3E0C00761A2B}"/>
              </a:ext>
            </a:extLst>
          </p:cNvPr>
          <p:cNvSpPr>
            <a:spLocks noGrp="1"/>
          </p:cNvSpPr>
          <p:nvPr>
            <p:ph idx="1"/>
          </p:nvPr>
        </p:nvSpPr>
        <p:spPr/>
        <p:txBody>
          <a:bodyPr vert="horz" lIns="0" tIns="45720" rIns="0" bIns="45720" rtlCol="0" anchor="t">
            <a:normAutofit fontScale="85000" lnSpcReduction="20000"/>
          </a:bodyPr>
          <a:lstStyle/>
          <a:p>
            <a:pPr algn="just"/>
            <a:endParaRPr lang="en-US" sz="3200" i="1" dirty="0">
              <a:latin typeface="Book Antiqua"/>
              <a:cs typeface="Calibri"/>
            </a:endParaRPr>
          </a:p>
          <a:p>
            <a:pPr algn="just"/>
            <a:r>
              <a:rPr lang="en-US" sz="3200" i="1" dirty="0">
                <a:latin typeface="Book Antiqua"/>
                <a:cs typeface="Calibri"/>
              </a:rPr>
              <a:t>Ancient cave art, hieroglyphics on the walls of the pyramids, these are amongst the many examples of graffiti found throughout the world, and it is only in recent times that it has been viewed as vandalism, as an anti-social action. Long before we had pen and paper and social media to record our thoughts and feelings and beliefs, society used the surfaces of buildings to scratch such things and it was an acceptable thing to do. </a:t>
            </a:r>
            <a:endParaRPr lang="en-US" sz="3200" dirty="0">
              <a:latin typeface="Book Antiqua"/>
              <a:cs typeface="Calibri"/>
            </a:endParaRPr>
          </a:p>
          <a:p>
            <a:pPr algn="just"/>
            <a:r>
              <a:rPr lang="en-US" sz="3200" i="1" dirty="0">
                <a:latin typeface="Book Antiqua"/>
                <a:cs typeface="Calibri"/>
              </a:rPr>
              <a:t>Graffiti was also surprisingly acceptable in the church and the parish priest joined his parishioners in leaving his mark. He might also have scratched protection marks in the lintel over his fireplace or the beams in his home to ward off evil spirits, as was commonplace in Medieval times</a:t>
            </a:r>
            <a:r>
              <a:rPr lang="en-US" sz="3200" i="1" dirty="0">
                <a:solidFill>
                  <a:srgbClr val="404040"/>
                </a:solidFill>
                <a:latin typeface="Book Antiqua"/>
              </a:rPr>
              <a:t>.</a:t>
            </a:r>
            <a:endParaRPr lang="en-US" dirty="0">
              <a:solidFill>
                <a:schemeClr val="tx1"/>
              </a:solidFill>
            </a:endParaRPr>
          </a:p>
        </p:txBody>
      </p:sp>
    </p:spTree>
    <p:extLst>
      <p:ext uri="{BB962C8B-B14F-4D97-AF65-F5344CB8AC3E}">
        <p14:creationId xmlns:p14="http://schemas.microsoft.com/office/powerpoint/2010/main" val="45038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360FC-C2FD-4CB6-92B0-8261806EBC0E}"/>
              </a:ext>
            </a:extLst>
          </p:cNvPr>
          <p:cNvSpPr>
            <a:spLocks noGrp="1"/>
          </p:cNvSpPr>
          <p:nvPr>
            <p:ph type="title"/>
          </p:nvPr>
        </p:nvSpPr>
        <p:spPr/>
        <p:txBody>
          <a:bodyPr/>
          <a:lstStyle/>
          <a:p>
            <a:r>
              <a:rPr lang="en-US" i="1" dirty="0">
                <a:latin typeface="Book Antiqua"/>
              </a:rPr>
              <a:t>The Church in Medieval Times</a:t>
            </a:r>
          </a:p>
        </p:txBody>
      </p:sp>
      <p:sp>
        <p:nvSpPr>
          <p:cNvPr id="3" name="Content Placeholder 2">
            <a:extLst>
              <a:ext uri="{FF2B5EF4-FFF2-40B4-BE49-F238E27FC236}">
                <a16:creationId xmlns:a16="http://schemas.microsoft.com/office/drawing/2014/main" id="{B2228313-B104-4D9C-B913-86AD6D5F3E6F}"/>
              </a:ext>
            </a:extLst>
          </p:cNvPr>
          <p:cNvSpPr>
            <a:spLocks noGrp="1"/>
          </p:cNvSpPr>
          <p:nvPr>
            <p:ph idx="1"/>
          </p:nvPr>
        </p:nvSpPr>
        <p:spPr/>
        <p:txBody>
          <a:bodyPr vert="horz" lIns="0" tIns="45720" rIns="0" bIns="45720" rtlCol="0" anchor="t">
            <a:normAutofit fontScale="77500" lnSpcReduction="20000"/>
          </a:bodyPr>
          <a:lstStyle/>
          <a:p>
            <a:pPr marL="0" indent="0">
              <a:buNone/>
            </a:pPr>
            <a:endParaRPr lang="en-US" sz="2800" i="1">
              <a:latin typeface="Book Antiqua"/>
              <a:cs typeface="Calibri"/>
            </a:endParaRPr>
          </a:p>
          <a:p>
            <a:pPr marL="0" indent="0">
              <a:buNone/>
            </a:pPr>
            <a:r>
              <a:rPr lang="en-US" sz="2800" i="1" dirty="0">
                <a:latin typeface="Book Antiqua"/>
                <a:cs typeface="Calibri"/>
              </a:rPr>
              <a:t>The church in Medieval times was not just a place of worship but also a community meeting place, and this is also true of the ancient burial sites that these buildings were usually built upon. </a:t>
            </a:r>
          </a:p>
          <a:p>
            <a:pPr marL="0" indent="0">
              <a:buNone/>
            </a:pPr>
            <a:r>
              <a:rPr lang="en-US" sz="2800" i="1" dirty="0">
                <a:latin typeface="Book Antiqua"/>
                <a:cs typeface="Calibri"/>
              </a:rPr>
              <a:t>The church and the churchyard were the focal point of the community and in the Middle Ages the church was a riot of noise and </a:t>
            </a:r>
            <a:r>
              <a:rPr lang="en-US" sz="2800" i="1" dirty="0" err="1">
                <a:latin typeface="Book Antiqua"/>
                <a:cs typeface="Calibri"/>
              </a:rPr>
              <a:t>colour</a:t>
            </a:r>
            <a:r>
              <a:rPr lang="en-US" sz="2800" i="1" dirty="0">
                <a:latin typeface="Book Antiqua"/>
                <a:cs typeface="Calibri"/>
              </a:rPr>
              <a:t>, with the inside of the building being gaily painted and hosting feasts to mark important occasions and the ale brewed by the Churchwardens being consumed. The church was also a place to conduct parish and business transactions with the parish chest containing all important documentation and finances.</a:t>
            </a:r>
          </a:p>
          <a:p>
            <a:pPr marL="0" indent="0">
              <a:buNone/>
            </a:pPr>
            <a:r>
              <a:rPr lang="en-US" sz="2800" i="1" dirty="0">
                <a:latin typeface="Book Antiqua"/>
                <a:cs typeface="Calibri"/>
              </a:rPr>
              <a:t>Outside in the churchyard games and competitions would take place and the priest would frequently act as referee, there would also be Morris Dancers and cockfighting even took place here, therefore graffiti would be just as acceptable in a church as all of these activities.</a:t>
            </a:r>
          </a:p>
          <a:p>
            <a:pPr marL="0" indent="0">
              <a:buNone/>
            </a:pPr>
            <a:endParaRPr lang="en-US" sz="2800" i="1" dirty="0">
              <a:latin typeface="Book Antiqua"/>
              <a:cs typeface="Calibri"/>
            </a:endParaRPr>
          </a:p>
          <a:p>
            <a:pPr marL="0" indent="0">
              <a:buNone/>
            </a:pPr>
            <a:endParaRPr lang="en-US" sz="2800" i="1" dirty="0">
              <a:latin typeface="Book Antiqua"/>
              <a:cs typeface="Calibri"/>
            </a:endParaRPr>
          </a:p>
          <a:p>
            <a:pPr marL="0" indent="0">
              <a:buNone/>
            </a:pPr>
            <a:endParaRPr lang="en-US" sz="2800" i="1" dirty="0">
              <a:latin typeface="Book Antiqua"/>
              <a:cs typeface="Calibri"/>
            </a:endParaRPr>
          </a:p>
          <a:p>
            <a:pPr marL="0" indent="0">
              <a:buNone/>
            </a:pPr>
            <a:endParaRPr lang="en-US" sz="2800" i="1" dirty="0">
              <a:latin typeface="Book Antiqua"/>
              <a:cs typeface="Calibri"/>
            </a:endParaRPr>
          </a:p>
          <a:p>
            <a:pPr marL="0" indent="0">
              <a:buNone/>
            </a:pPr>
            <a:endParaRPr lang="en-US" sz="2800" i="1" dirty="0">
              <a:latin typeface="Book Antiqua"/>
              <a:cs typeface="Calibri"/>
            </a:endParaRPr>
          </a:p>
        </p:txBody>
      </p:sp>
    </p:spTree>
    <p:extLst>
      <p:ext uri="{BB962C8B-B14F-4D97-AF65-F5344CB8AC3E}">
        <p14:creationId xmlns:p14="http://schemas.microsoft.com/office/powerpoint/2010/main" val="381716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954A8-EE77-4016-94C2-7968F0F5E910}"/>
              </a:ext>
            </a:extLst>
          </p:cNvPr>
          <p:cNvSpPr>
            <a:spLocks noGrp="1"/>
          </p:cNvSpPr>
          <p:nvPr>
            <p:ph type="title"/>
          </p:nvPr>
        </p:nvSpPr>
        <p:spPr/>
        <p:txBody>
          <a:bodyPr/>
          <a:lstStyle/>
          <a:p>
            <a:r>
              <a:rPr lang="en-US" i="1" dirty="0">
                <a:latin typeface="Book Antiqua"/>
              </a:rPr>
              <a:t>The importance of the Porch </a:t>
            </a:r>
          </a:p>
        </p:txBody>
      </p:sp>
      <p:sp>
        <p:nvSpPr>
          <p:cNvPr id="3" name="Content Placeholder 2">
            <a:extLst>
              <a:ext uri="{FF2B5EF4-FFF2-40B4-BE49-F238E27FC236}">
                <a16:creationId xmlns:a16="http://schemas.microsoft.com/office/drawing/2014/main" id="{12C293C0-99F6-4F46-A9D4-3EEE061E36A7}"/>
              </a:ext>
            </a:extLst>
          </p:cNvPr>
          <p:cNvSpPr>
            <a:spLocks noGrp="1"/>
          </p:cNvSpPr>
          <p:nvPr>
            <p:ph idx="1"/>
          </p:nvPr>
        </p:nvSpPr>
        <p:spPr/>
        <p:txBody>
          <a:bodyPr vert="horz" lIns="0" tIns="45720" rIns="0" bIns="45720" rtlCol="0" anchor="t">
            <a:normAutofit fontScale="92500" lnSpcReduction="20000"/>
          </a:bodyPr>
          <a:lstStyle/>
          <a:p>
            <a:r>
              <a:rPr lang="en-US" sz="2800" i="1" dirty="0">
                <a:latin typeface="Book Antiqua"/>
              </a:rPr>
              <a:t>The church porch nowadays is not much more than a covered entrance which often houses a noticeboard and parish leaflets, but if you look closer you will notice that there may still be seating, or remains of an altar or a stone basin that would have held holy water. It was here that many ceremonies took place such as marriages and baptisms, and important legal documents were drawn up and council meetings were held here, hence the requirement for seating. Some porches were two-</a:t>
            </a:r>
            <a:r>
              <a:rPr lang="en-US" sz="2800" i="1" dirty="0" err="1">
                <a:latin typeface="Book Antiqua"/>
              </a:rPr>
              <a:t>storeyed</a:t>
            </a:r>
            <a:r>
              <a:rPr lang="en-US" sz="2800" i="1" dirty="0">
                <a:latin typeface="Book Antiqua"/>
              </a:rPr>
              <a:t> and housed a school room or an </a:t>
            </a:r>
            <a:r>
              <a:rPr lang="en-US" sz="2800" i="1" dirty="0" err="1">
                <a:latin typeface="Book Antiqua"/>
              </a:rPr>
              <a:t>Armoury</a:t>
            </a:r>
            <a:r>
              <a:rPr lang="en-US" sz="2800" i="1" dirty="0">
                <a:latin typeface="Book Antiqua"/>
              </a:rPr>
              <a:t>, and sometimes provided a place for a weary traveler to rest for the night. </a:t>
            </a:r>
          </a:p>
          <a:p>
            <a:r>
              <a:rPr lang="en-US" sz="2800" i="1" dirty="0">
                <a:latin typeface="Book Antiqua"/>
              </a:rPr>
              <a:t>Graffiti is found frequently in the porch because of the various important uses in this part of the church, and examples of this are Mass dials, protection marks such as crosses or Swastikas, the VV mark of the Virgin Mary, and names and initials of parish priests are often found here too. </a:t>
            </a:r>
          </a:p>
          <a:p>
            <a:endParaRPr lang="en-US" sz="2800" i="1" dirty="0">
              <a:latin typeface="Book Antiqua"/>
            </a:endParaRPr>
          </a:p>
        </p:txBody>
      </p:sp>
    </p:spTree>
    <p:extLst>
      <p:ext uri="{BB962C8B-B14F-4D97-AF65-F5344CB8AC3E}">
        <p14:creationId xmlns:p14="http://schemas.microsoft.com/office/powerpoint/2010/main" val="2460716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2741-EE23-4182-8D41-9800A1CCC6D2}"/>
              </a:ext>
            </a:extLst>
          </p:cNvPr>
          <p:cNvSpPr>
            <a:spLocks noGrp="1"/>
          </p:cNvSpPr>
          <p:nvPr>
            <p:ph type="title"/>
          </p:nvPr>
        </p:nvSpPr>
        <p:spPr/>
        <p:txBody>
          <a:bodyPr/>
          <a:lstStyle/>
          <a:p>
            <a:r>
              <a:rPr lang="en-US" i="1" dirty="0">
                <a:latin typeface="Book Antiqua"/>
              </a:rPr>
              <a:t>Mass Dials</a:t>
            </a:r>
          </a:p>
        </p:txBody>
      </p:sp>
      <p:sp>
        <p:nvSpPr>
          <p:cNvPr id="3" name="Content Placeholder 2">
            <a:extLst>
              <a:ext uri="{FF2B5EF4-FFF2-40B4-BE49-F238E27FC236}">
                <a16:creationId xmlns:a16="http://schemas.microsoft.com/office/drawing/2014/main" id="{24071746-8598-4502-82D3-FB12C31E1048}"/>
              </a:ext>
            </a:extLst>
          </p:cNvPr>
          <p:cNvSpPr>
            <a:spLocks noGrp="1"/>
          </p:cNvSpPr>
          <p:nvPr>
            <p:ph sz="half" idx="1"/>
          </p:nvPr>
        </p:nvSpPr>
        <p:spPr>
          <a:xfrm>
            <a:off x="766600" y="1946375"/>
            <a:ext cx="5325949" cy="4325284"/>
          </a:xfrm>
        </p:spPr>
        <p:txBody>
          <a:bodyPr vert="horz" lIns="0" tIns="45720" rIns="0" bIns="45720" rtlCol="0" anchor="t">
            <a:normAutofit fontScale="55000" lnSpcReduction="20000"/>
          </a:bodyPr>
          <a:lstStyle/>
          <a:p>
            <a:endParaRPr lang="en-US" sz="3200" i="1" dirty="0">
              <a:latin typeface="Book Antiqua"/>
            </a:endParaRPr>
          </a:p>
          <a:p>
            <a:r>
              <a:rPr lang="en-US" sz="3200" i="1" dirty="0">
                <a:latin typeface="Book Antiqua"/>
              </a:rPr>
              <a:t>Mass dials, or Scratch dials, were a form of sundial and they were frequently found on</a:t>
            </a:r>
            <a:r>
              <a:rPr lang="en-US" sz="3200" i="1" dirty="0">
                <a:latin typeface="Book Antiqua"/>
                <a:cs typeface="Calibri"/>
              </a:rPr>
              <a:t> the church porch, their purpose being to inform parishioners of the times of church services. Churches originally did not have clocks, and the ringing of bells could not inform too far in advance, therefore a simple dial that could be etched over or drawn again was used. They were sometimes painted onto the walls but not many of these have survived to the present day.</a:t>
            </a:r>
            <a:endParaRPr lang="en-US" sz="3200" i="1">
              <a:latin typeface="Book Antiqua"/>
              <a:cs typeface="Calibri"/>
            </a:endParaRPr>
          </a:p>
          <a:p>
            <a:pPr marL="0" indent="0">
              <a:buNone/>
            </a:pPr>
            <a:endParaRPr lang="en-US" sz="3600" i="1" dirty="0">
              <a:latin typeface="Book Antiqua"/>
              <a:cs typeface="Calibri"/>
            </a:endParaRPr>
          </a:p>
          <a:p>
            <a:pPr marL="0" indent="0">
              <a:buNone/>
            </a:pPr>
            <a:endParaRPr lang="en-US" sz="3600" i="1" dirty="0">
              <a:latin typeface="Book Antiqua"/>
              <a:cs typeface="Calibri"/>
            </a:endParaRPr>
          </a:p>
          <a:p>
            <a:endParaRPr lang="en-US" sz="2800" i="1" dirty="0">
              <a:latin typeface="Book Antiqua"/>
              <a:cs typeface="Calibri"/>
            </a:endParaRPr>
          </a:p>
          <a:p>
            <a:endParaRPr lang="en-US" sz="2800" i="1" dirty="0">
              <a:latin typeface="Book Antiqua"/>
              <a:cs typeface="Calibri"/>
            </a:endParaRPr>
          </a:p>
          <a:p>
            <a:endParaRPr lang="en-US">
              <a:latin typeface="Calibri"/>
              <a:cs typeface="Calibri"/>
            </a:endParaRPr>
          </a:p>
          <a:p>
            <a:r>
              <a:rPr lang="en-US" sz="2800" i="1" dirty="0">
                <a:latin typeface="Book Antiqua"/>
                <a:cs typeface="Calibri"/>
              </a:rPr>
              <a:t>  </a:t>
            </a:r>
            <a:endParaRPr lang="en-US" dirty="0">
              <a:cs typeface="Calibri"/>
            </a:endParaRPr>
          </a:p>
        </p:txBody>
      </p:sp>
      <p:graphicFrame>
        <p:nvGraphicFramePr>
          <p:cNvPr id="10" name="Diagram 10">
            <a:extLst>
              <a:ext uri="{FF2B5EF4-FFF2-40B4-BE49-F238E27FC236}">
                <a16:creationId xmlns:a16="http://schemas.microsoft.com/office/drawing/2014/main" id="{E88D5200-090D-4087-BBB5-F01C467150CE}"/>
              </a:ext>
            </a:extLst>
          </p:cNvPr>
          <p:cNvGraphicFramePr>
            <a:graphicFrameLocks noGrp="1"/>
          </p:cNvGraphicFramePr>
          <p:nvPr>
            <p:ph sz="half" idx="2"/>
          </p:nvPr>
        </p:nvGraphicFramePr>
        <p:xfrm>
          <a:off x="6218238" y="1846263"/>
          <a:ext cx="4937125"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Picture 12" descr="A picture containing ground, building&#10;&#10;Description generated with high confidence">
            <a:extLst>
              <a:ext uri="{FF2B5EF4-FFF2-40B4-BE49-F238E27FC236}">
                <a16:creationId xmlns:a16="http://schemas.microsoft.com/office/drawing/2014/main" id="{62AFD818-CDB4-4862-922C-1B087A449AB9}"/>
              </a:ext>
            </a:extLst>
          </p:cNvPr>
          <p:cNvPicPr>
            <a:picLocks noChangeAspect="1"/>
          </p:cNvPicPr>
          <p:nvPr/>
        </p:nvPicPr>
        <p:blipFill>
          <a:blip r:embed="rId7"/>
          <a:stretch>
            <a:fillRect/>
          </a:stretch>
        </p:blipFill>
        <p:spPr>
          <a:xfrm>
            <a:off x="6420930" y="1851959"/>
            <a:ext cx="4367841" cy="4433668"/>
          </a:xfrm>
          <a:prstGeom prst="rect">
            <a:avLst/>
          </a:prstGeom>
        </p:spPr>
      </p:pic>
    </p:spTree>
    <p:extLst>
      <p:ext uri="{BB962C8B-B14F-4D97-AF65-F5344CB8AC3E}">
        <p14:creationId xmlns:p14="http://schemas.microsoft.com/office/powerpoint/2010/main" val="82049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p:txBody>
          <a:bodyPr/>
          <a:lstStyle/>
          <a:p>
            <a:r>
              <a:rPr lang="en-US" i="1" dirty="0">
                <a:latin typeface="Book Antiqua"/>
              </a:rPr>
              <a:t>Protection marks</a:t>
            </a:r>
            <a:endParaRPr lang="en-US" i="1" dirty="0" err="1">
              <a:latin typeface="Book Antiqua"/>
            </a:endParaRPr>
          </a:p>
        </p:txBody>
      </p:sp>
      <p:sp>
        <p:nvSpPr>
          <p:cNvPr id="3" name="Content Placeholder 2">
            <a:extLst>
              <a:ext uri="{FF2B5EF4-FFF2-40B4-BE49-F238E27FC236}">
                <a16:creationId xmlns:a16="http://schemas.microsoft.com/office/drawing/2014/main" id="{B182FE70-29FB-467B-82A4-B75977EA32DE}"/>
              </a:ext>
            </a:extLst>
          </p:cNvPr>
          <p:cNvSpPr>
            <a:spLocks noGrp="1"/>
          </p:cNvSpPr>
          <p:nvPr>
            <p:ph idx="1"/>
          </p:nvPr>
        </p:nvSpPr>
        <p:spPr>
          <a:xfrm>
            <a:off x="1097280" y="2104526"/>
            <a:ext cx="10058400" cy="4023360"/>
          </a:xfrm>
        </p:spPr>
        <p:txBody>
          <a:bodyPr vert="horz" lIns="0" tIns="45720" rIns="0" bIns="45720" rtlCol="0" anchor="t">
            <a:normAutofit lnSpcReduction="10000"/>
          </a:bodyPr>
          <a:lstStyle/>
          <a:p>
            <a:r>
              <a:rPr lang="en-US" sz="3200" i="1" dirty="0">
                <a:latin typeface="Book Antiqua"/>
                <a:cs typeface="Calibri"/>
              </a:rPr>
              <a:t>Protection marks or 'witch marks' were frequently found in various types of buildings in Medieval times, with their use going back even further in history. The common ones found in our churches were the Swastika-</a:t>
            </a:r>
            <a:r>
              <a:rPr lang="en-US" sz="3200" i="1" dirty="0" err="1">
                <a:latin typeface="Book Antiqua"/>
                <a:cs typeface="Calibri"/>
              </a:rPr>
              <a:t>pelta</a:t>
            </a:r>
            <a:r>
              <a:rPr lang="en-US" sz="3200" i="1" dirty="0">
                <a:latin typeface="Book Antiqua"/>
                <a:cs typeface="Calibri"/>
              </a:rPr>
              <a:t>, crosses, and the Hexafoil, also known as the Daisy wheel, and the VV sign of the Virgin Mary. These were scratched into various surfaces at the entrance to and within the church, and their function was to ward off evil spirits and to bring good luck. The font area was a common place to place these, aiming to provide protection to the infant being </a:t>
            </a:r>
            <a:r>
              <a:rPr lang="en-US" sz="3200" i="1" dirty="0" err="1">
                <a:latin typeface="Book Antiqua"/>
                <a:cs typeface="Calibri"/>
              </a:rPr>
              <a:t>baptised</a:t>
            </a:r>
            <a:r>
              <a:rPr lang="en-US" sz="3200" i="1" dirty="0">
                <a:latin typeface="Book Antiqua"/>
                <a:cs typeface="Calibri"/>
              </a:rPr>
              <a:t>.</a:t>
            </a:r>
          </a:p>
          <a:p>
            <a:endParaRPr lang="en-US" sz="3200" i="1">
              <a:latin typeface="Book Antiqua"/>
              <a:cs typeface="Calibri"/>
            </a:endParaRPr>
          </a:p>
        </p:txBody>
      </p:sp>
    </p:spTree>
    <p:extLst>
      <p:ext uri="{BB962C8B-B14F-4D97-AF65-F5344CB8AC3E}">
        <p14:creationId xmlns:p14="http://schemas.microsoft.com/office/powerpoint/2010/main" val="526395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4" descr="A close up of a brick wall&#10;&#10;Description generated with high confidence">
            <a:extLst>
              <a:ext uri="{FF2B5EF4-FFF2-40B4-BE49-F238E27FC236}">
                <a16:creationId xmlns:a16="http://schemas.microsoft.com/office/drawing/2014/main" id="{AD5C1AC7-3F12-4D4A-A86C-88853C0BDB5A}"/>
              </a:ext>
            </a:extLst>
          </p:cNvPr>
          <p:cNvPicPr>
            <a:picLocks noChangeAspect="1"/>
          </p:cNvPicPr>
          <p:nvPr/>
        </p:nvPicPr>
        <p:blipFill>
          <a:blip r:embed="rId2"/>
          <a:stretch>
            <a:fillRect/>
          </a:stretch>
        </p:blipFill>
        <p:spPr>
          <a:xfrm>
            <a:off x="5032965" y="857368"/>
            <a:ext cx="6798082" cy="5115556"/>
          </a:xfrm>
          <a:prstGeom prst="rect">
            <a:avLst/>
          </a:prstGeom>
        </p:spPr>
      </p:pic>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a:xfrm>
            <a:off x="1097280" y="286603"/>
            <a:ext cx="3380510" cy="1450757"/>
          </a:xfrm>
        </p:spPr>
        <p:txBody>
          <a:bodyPr>
            <a:normAutofit/>
          </a:bodyPr>
          <a:lstStyle/>
          <a:p>
            <a:r>
              <a:rPr lang="en-US" sz="3600" i="1" dirty="0">
                <a:solidFill>
                  <a:srgbClr val="000000"/>
                </a:solidFill>
                <a:latin typeface="Book Antiqua"/>
              </a:rPr>
              <a:t>Hexafoil or Daisy wheel design</a:t>
            </a:r>
            <a:r>
              <a:rPr lang="en-US" sz="3600" i="1" dirty="0">
                <a:solidFill>
                  <a:srgbClr val="FFFFFF"/>
                </a:solidFill>
                <a:latin typeface="Book Antiqua"/>
              </a:rPr>
              <a:t> </a:t>
            </a:r>
          </a:p>
        </p:txBody>
      </p:sp>
      <p:sp>
        <p:nvSpPr>
          <p:cNvPr id="3" name="Content Placeholder 2">
            <a:extLst>
              <a:ext uri="{FF2B5EF4-FFF2-40B4-BE49-F238E27FC236}">
                <a16:creationId xmlns:a16="http://schemas.microsoft.com/office/drawing/2014/main" id="{B182FE70-29FB-467B-82A4-B75977EA32DE}"/>
              </a:ext>
            </a:extLst>
          </p:cNvPr>
          <p:cNvSpPr>
            <a:spLocks noGrp="1"/>
          </p:cNvSpPr>
          <p:nvPr>
            <p:ph idx="1"/>
          </p:nvPr>
        </p:nvSpPr>
        <p:spPr>
          <a:xfrm>
            <a:off x="1097280" y="2219806"/>
            <a:ext cx="3325091" cy="3649288"/>
          </a:xfrm>
        </p:spPr>
        <p:txBody>
          <a:bodyPr vert="horz" lIns="0" tIns="45720" rIns="0" bIns="45720" rtlCol="0" anchor="t">
            <a:normAutofit/>
          </a:bodyPr>
          <a:lstStyle/>
          <a:p>
            <a:endParaRPr lang="en-US" sz="1500">
              <a:solidFill>
                <a:srgbClr val="FFFFFF"/>
              </a:solidFill>
              <a:cs typeface="Calibri"/>
            </a:endParaRPr>
          </a:p>
          <a:p>
            <a:r>
              <a:rPr lang="en-US" sz="2400" i="1" dirty="0">
                <a:solidFill>
                  <a:srgbClr val="000000"/>
                </a:solidFill>
                <a:latin typeface="Book Antiqua"/>
                <a:cs typeface="Calibri"/>
              </a:rPr>
              <a:t>Offering protection and promoting good luck</a:t>
            </a:r>
            <a:r>
              <a:rPr lang="en-US" sz="2400" i="1" dirty="0">
                <a:solidFill>
                  <a:srgbClr val="FFFFFF"/>
                </a:solidFill>
                <a:latin typeface="Book Antiqua"/>
                <a:cs typeface="Calibri"/>
              </a:rPr>
              <a:t> </a:t>
            </a:r>
          </a:p>
          <a:p>
            <a:r>
              <a:rPr lang="en-US" sz="2400" i="1" dirty="0">
                <a:solidFill>
                  <a:srgbClr val="000000"/>
                </a:solidFill>
                <a:latin typeface="Book Antiqua"/>
                <a:cs typeface="Calibri"/>
              </a:rPr>
              <a:t>Drawn using a stonemason's compass, small shears, or a more crudely made sharpened stick with string </a:t>
            </a:r>
            <a:endParaRPr lang="en-US" sz="2400" i="1" dirty="0">
              <a:solidFill>
                <a:srgbClr val="FFFFFF"/>
              </a:solidFill>
              <a:latin typeface="Book Antiqua"/>
              <a:cs typeface="Calibri"/>
            </a:endParaRPr>
          </a:p>
        </p:txBody>
      </p:sp>
    </p:spTree>
    <p:extLst>
      <p:ext uri="{BB962C8B-B14F-4D97-AF65-F5344CB8AC3E}">
        <p14:creationId xmlns:p14="http://schemas.microsoft.com/office/powerpoint/2010/main" val="1839775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a:xfrm>
            <a:off x="1152694" y="314313"/>
            <a:ext cx="7703128" cy="1062830"/>
          </a:xfrm>
        </p:spPr>
        <p:txBody>
          <a:bodyPr/>
          <a:lstStyle/>
          <a:p>
            <a:r>
              <a:rPr lang="en-US" sz="3600" i="1" dirty="0">
                <a:solidFill>
                  <a:schemeClr val="tx1"/>
                </a:solidFill>
                <a:latin typeface="Book Antiqua"/>
              </a:rPr>
              <a:t>Swastika-</a:t>
            </a:r>
            <a:r>
              <a:rPr lang="en-US" sz="3600" i="1" dirty="0" err="1">
                <a:solidFill>
                  <a:schemeClr val="tx1"/>
                </a:solidFill>
                <a:latin typeface="Book Antiqua"/>
              </a:rPr>
              <a:t>pelta</a:t>
            </a:r>
            <a:r>
              <a:rPr lang="en-US" sz="3600" i="1" dirty="0">
                <a:solidFill>
                  <a:schemeClr val="tx1"/>
                </a:solidFill>
                <a:latin typeface="Book Antiqua"/>
              </a:rPr>
              <a:t>, or Solomon's knot</a:t>
            </a:r>
          </a:p>
        </p:txBody>
      </p:sp>
      <p:sp>
        <p:nvSpPr>
          <p:cNvPr id="8" name="Content Placeholder 7">
            <a:extLst>
              <a:ext uri="{FF2B5EF4-FFF2-40B4-BE49-F238E27FC236}">
                <a16:creationId xmlns:a16="http://schemas.microsoft.com/office/drawing/2014/main" id="{549F457C-C2CA-4D25-9812-C97FEAD415B0}"/>
              </a:ext>
            </a:extLst>
          </p:cNvPr>
          <p:cNvSpPr>
            <a:spLocks noGrp="1"/>
          </p:cNvSpPr>
          <p:nvPr>
            <p:ph idx="1"/>
          </p:nvPr>
        </p:nvSpPr>
        <p:spPr>
          <a:xfrm>
            <a:off x="1263535" y="2649298"/>
            <a:ext cx="3740728" cy="2499360"/>
          </a:xfrm>
        </p:spPr>
        <p:txBody>
          <a:bodyPr vert="horz" lIns="0" tIns="45720" rIns="0" bIns="45720" rtlCol="0" anchor="t">
            <a:normAutofit fontScale="92500"/>
          </a:bodyPr>
          <a:lstStyle/>
          <a:p>
            <a:pPr marL="0" indent="0">
              <a:buNone/>
            </a:pPr>
            <a:r>
              <a:rPr lang="en-US" sz="2400" i="1" dirty="0">
                <a:solidFill>
                  <a:srgbClr val="000000"/>
                </a:solidFill>
                <a:latin typeface="Book Antiqua"/>
                <a:cs typeface="Calibri"/>
              </a:rPr>
              <a:t>An ancient symbol of the sun and good fortune</a:t>
            </a:r>
          </a:p>
          <a:p>
            <a:pPr marL="0" indent="0">
              <a:buNone/>
            </a:pPr>
            <a:r>
              <a:rPr lang="en-US" sz="2400" i="1" dirty="0">
                <a:solidFill>
                  <a:srgbClr val="000000"/>
                </a:solidFill>
                <a:latin typeface="Book Antiqua"/>
                <a:cs typeface="Calibri"/>
              </a:rPr>
              <a:t>This symbol has been used throughout history and also the world in varying forms...the most recent having much more negative connotations</a:t>
            </a:r>
            <a:endParaRPr lang="en-US" dirty="0">
              <a:solidFill>
                <a:schemeClr val="tx1"/>
              </a:solidFill>
            </a:endParaRPr>
          </a:p>
        </p:txBody>
      </p:sp>
      <p:pic>
        <p:nvPicPr>
          <p:cNvPr id="4" name="Picture 5" descr="A close up of a stone wall&#10;&#10;Description generated with high confidence">
            <a:extLst>
              <a:ext uri="{FF2B5EF4-FFF2-40B4-BE49-F238E27FC236}">
                <a16:creationId xmlns:a16="http://schemas.microsoft.com/office/drawing/2014/main" id="{D121B8DA-BE15-463A-B951-FCE5FDABF950}"/>
              </a:ext>
            </a:extLst>
          </p:cNvPr>
          <p:cNvPicPr>
            <a:picLocks noChangeAspect="1"/>
          </p:cNvPicPr>
          <p:nvPr/>
        </p:nvPicPr>
        <p:blipFill>
          <a:blip r:embed="rId2"/>
          <a:stretch>
            <a:fillRect/>
          </a:stretch>
        </p:blipFill>
        <p:spPr>
          <a:xfrm>
            <a:off x="5126181" y="1776817"/>
            <a:ext cx="5957455" cy="4523564"/>
          </a:xfrm>
          <a:prstGeom prst="rect">
            <a:avLst/>
          </a:prstGeom>
        </p:spPr>
      </p:pic>
    </p:spTree>
    <p:extLst>
      <p:ext uri="{BB962C8B-B14F-4D97-AF65-F5344CB8AC3E}">
        <p14:creationId xmlns:p14="http://schemas.microsoft.com/office/powerpoint/2010/main" val="3508151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p:txBody>
          <a:bodyPr/>
          <a:lstStyle/>
          <a:p>
            <a:r>
              <a:rPr lang="en-US" i="1" dirty="0">
                <a:latin typeface="Book Antiqua"/>
              </a:rPr>
              <a:t>Mason's and Merchant's marks</a:t>
            </a:r>
          </a:p>
        </p:txBody>
      </p:sp>
      <p:sp>
        <p:nvSpPr>
          <p:cNvPr id="3" name="Content Placeholder 2">
            <a:extLst>
              <a:ext uri="{FF2B5EF4-FFF2-40B4-BE49-F238E27FC236}">
                <a16:creationId xmlns:a16="http://schemas.microsoft.com/office/drawing/2014/main" id="{B182FE70-29FB-467B-82A4-B75977EA32DE}"/>
              </a:ext>
            </a:extLst>
          </p:cNvPr>
          <p:cNvSpPr>
            <a:spLocks noGrp="1"/>
          </p:cNvSpPr>
          <p:nvPr>
            <p:ph idx="1"/>
          </p:nvPr>
        </p:nvSpPr>
        <p:spPr>
          <a:xfrm>
            <a:off x="1097280" y="2104526"/>
            <a:ext cx="10058400" cy="4023360"/>
          </a:xfrm>
        </p:spPr>
        <p:txBody>
          <a:bodyPr vert="horz" lIns="0" tIns="45720" rIns="0" bIns="45720" rtlCol="0" anchor="t">
            <a:normAutofit fontScale="92500" lnSpcReduction="20000"/>
          </a:bodyPr>
          <a:lstStyle/>
          <a:p>
            <a:r>
              <a:rPr lang="en-US" sz="3200" i="1" dirty="0">
                <a:latin typeface="Book Antiqua"/>
                <a:cs typeface="Calibri"/>
              </a:rPr>
              <a:t>Throughout the church there is a record of the craftsmen who built it, and their marks can be found not just on the walls but also etched into the stained glass and carved into the wooden furnishings. </a:t>
            </a:r>
          </a:p>
          <a:p>
            <a:r>
              <a:rPr lang="en-US" sz="3200" i="1" dirty="0">
                <a:latin typeface="Book Antiqua"/>
                <a:cs typeface="Calibri"/>
              </a:rPr>
              <a:t>Not only did they leave their own particular mark, but also diagrams of how the buildings were designed and built. This was more often in place of manuscript documentation, and also this may have been a very informal way of designing and recording architectural plans, it has left us with some very rare and fascinating graffiti which tells us much about the construction of such beautiful buildings.   </a:t>
            </a:r>
          </a:p>
          <a:p>
            <a:endParaRPr lang="en-US" sz="3200" i="1">
              <a:latin typeface="Book Antiqua"/>
              <a:cs typeface="Calibri"/>
            </a:endParaRPr>
          </a:p>
        </p:txBody>
      </p:sp>
    </p:spTree>
    <p:extLst>
      <p:ext uri="{BB962C8B-B14F-4D97-AF65-F5344CB8AC3E}">
        <p14:creationId xmlns:p14="http://schemas.microsoft.com/office/powerpoint/2010/main" val="1194190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2" descr="An old brick building&#10;&#10;Description generated with high confidence">
            <a:extLst>
              <a:ext uri="{FF2B5EF4-FFF2-40B4-BE49-F238E27FC236}">
                <a16:creationId xmlns:a16="http://schemas.microsoft.com/office/drawing/2014/main" id="{BB593F53-9BD4-4DA6-8B87-21E4BDF3DB8E}"/>
              </a:ext>
            </a:extLst>
          </p:cNvPr>
          <p:cNvPicPr>
            <a:picLocks noChangeAspect="1"/>
          </p:cNvPicPr>
          <p:nvPr/>
        </p:nvPicPr>
        <p:blipFill>
          <a:blip r:embed="rId2"/>
          <a:stretch>
            <a:fillRect/>
          </a:stretch>
        </p:blipFill>
        <p:spPr>
          <a:xfrm>
            <a:off x="4428082" y="499693"/>
            <a:ext cx="7246475" cy="5380904"/>
          </a:xfrm>
          <a:prstGeom prst="rect">
            <a:avLst/>
          </a:prstGeom>
        </p:spPr>
      </p:pic>
      <p:sp>
        <p:nvSpPr>
          <p:cNvPr id="4" name="TextBox 3">
            <a:extLst>
              <a:ext uri="{FF2B5EF4-FFF2-40B4-BE49-F238E27FC236}">
                <a16:creationId xmlns:a16="http://schemas.microsoft.com/office/drawing/2014/main" id="{A4492019-9970-4DE0-9604-C09E8F158D80}"/>
              </a:ext>
            </a:extLst>
          </p:cNvPr>
          <p:cNvSpPr txBox="1"/>
          <p:nvPr/>
        </p:nvSpPr>
        <p:spPr>
          <a:xfrm flipH="1">
            <a:off x="180111" y="228600"/>
            <a:ext cx="4114798" cy="40934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i="1" dirty="0">
                <a:latin typeface="Book Antiqua"/>
                <a:cs typeface="Calibri"/>
              </a:rPr>
              <a:t>Mason's marks</a:t>
            </a:r>
            <a:r>
              <a:rPr lang="en-US" sz="2800" i="1" dirty="0">
                <a:latin typeface="Book Antiqua"/>
                <a:cs typeface="Calibri"/>
              </a:rPr>
              <a:t> </a:t>
            </a:r>
            <a:endParaRPr lang="en-US" sz="2800" dirty="0">
              <a:latin typeface="Book Antiqua"/>
              <a:cs typeface="Calibri"/>
            </a:endParaRPr>
          </a:p>
          <a:p>
            <a:endParaRPr lang="en-US" sz="2800" i="1" dirty="0">
              <a:latin typeface="Book Antiqua"/>
              <a:cs typeface="Calibri"/>
            </a:endParaRPr>
          </a:p>
          <a:p>
            <a:endParaRPr lang="en-US" sz="2800" i="1" dirty="0">
              <a:latin typeface="Book Antiqua"/>
              <a:cs typeface="Calibri"/>
            </a:endParaRPr>
          </a:p>
          <a:p>
            <a:r>
              <a:rPr lang="en-US" sz="2800" i="1" dirty="0">
                <a:latin typeface="Book Antiqua"/>
                <a:cs typeface="Calibri"/>
              </a:rPr>
              <a:t>Sometimes these marks included mathematical and architectural workings, but often they were just a symbol that each craftsman used wherever he worked</a:t>
            </a:r>
            <a:endParaRPr lang="en-US" sz="2800" dirty="0">
              <a:latin typeface="Book Antiqua"/>
            </a:endParaRPr>
          </a:p>
        </p:txBody>
      </p:sp>
    </p:spTree>
    <p:extLst>
      <p:ext uri="{BB962C8B-B14F-4D97-AF65-F5344CB8AC3E}">
        <p14:creationId xmlns:p14="http://schemas.microsoft.com/office/powerpoint/2010/main" val="2931611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p:txBody>
          <a:bodyPr/>
          <a:lstStyle/>
          <a:p>
            <a:r>
              <a:rPr lang="en-US" i="1" dirty="0">
                <a:latin typeface="Book Antiqua"/>
              </a:rPr>
              <a:t>Take a pew...and carve your name into it too! </a:t>
            </a:r>
            <a:endParaRPr lang="en-US" dirty="0">
              <a:solidFill>
                <a:schemeClr val="tx1"/>
              </a:solidFill>
            </a:endParaRPr>
          </a:p>
        </p:txBody>
      </p:sp>
      <p:sp>
        <p:nvSpPr>
          <p:cNvPr id="3" name="Content Placeholder 2">
            <a:extLst>
              <a:ext uri="{FF2B5EF4-FFF2-40B4-BE49-F238E27FC236}">
                <a16:creationId xmlns:a16="http://schemas.microsoft.com/office/drawing/2014/main" id="{B182FE70-29FB-467B-82A4-B75977EA32DE}"/>
              </a:ext>
            </a:extLst>
          </p:cNvPr>
          <p:cNvSpPr>
            <a:spLocks noGrp="1"/>
          </p:cNvSpPr>
          <p:nvPr>
            <p:ph idx="1"/>
          </p:nvPr>
        </p:nvSpPr>
        <p:spPr>
          <a:xfrm>
            <a:off x="1097280" y="2104526"/>
            <a:ext cx="10058400" cy="4023360"/>
          </a:xfrm>
        </p:spPr>
        <p:txBody>
          <a:bodyPr vert="horz" lIns="0" tIns="45720" rIns="0" bIns="45720" rtlCol="0" anchor="t">
            <a:normAutofit fontScale="92500" lnSpcReduction="10000"/>
          </a:bodyPr>
          <a:lstStyle/>
          <a:p>
            <a:r>
              <a:rPr lang="en-US" sz="2800" i="1" dirty="0">
                <a:latin typeface="Book Antiqua"/>
                <a:cs typeface="Calibri"/>
              </a:rPr>
              <a:t>Choirboys and clergy were expected to remain standing for the duration of long services, but incorporated into the underside of the choir stall was a small, often elaborately carved shelf known as a </a:t>
            </a:r>
            <a:r>
              <a:rPr lang="en-US" sz="2800" b="1" i="1" dirty="0">
                <a:latin typeface="Book Antiqua"/>
                <a:cs typeface="Calibri"/>
              </a:rPr>
              <a:t>misericord</a:t>
            </a:r>
            <a:r>
              <a:rPr lang="en-US" sz="2800" i="1" dirty="0">
                <a:latin typeface="Book Antiqua"/>
                <a:cs typeface="Calibri"/>
              </a:rPr>
              <a:t> or sometimes a </a:t>
            </a:r>
            <a:r>
              <a:rPr lang="en-US" sz="2800" b="1" i="1" dirty="0">
                <a:latin typeface="Book Antiqua"/>
                <a:cs typeface="Calibri"/>
              </a:rPr>
              <a:t>mercy seat </a:t>
            </a:r>
            <a:r>
              <a:rPr lang="en-US" sz="2800" i="1" dirty="0">
                <a:latin typeface="Book Antiqua"/>
                <a:cs typeface="Calibri"/>
              </a:rPr>
              <a:t>or</a:t>
            </a:r>
            <a:r>
              <a:rPr lang="en-US" sz="2800" b="1" i="1" dirty="0">
                <a:latin typeface="Book Antiqua"/>
                <a:cs typeface="Calibri"/>
              </a:rPr>
              <a:t> pity seat, </a:t>
            </a:r>
            <a:r>
              <a:rPr lang="en-US" sz="2800" i="1" dirty="0">
                <a:latin typeface="Book Antiqua"/>
                <a:cs typeface="Calibri"/>
              </a:rPr>
              <a:t>the name deriving from the word </a:t>
            </a:r>
            <a:r>
              <a:rPr lang="en-US" sz="2800" b="1" i="1" dirty="0">
                <a:latin typeface="Book Antiqua"/>
                <a:cs typeface="Calibri"/>
              </a:rPr>
              <a:t>miserere</a:t>
            </a:r>
            <a:r>
              <a:rPr lang="en-US" sz="2800" i="1" dirty="0">
                <a:latin typeface="Book Antiqua"/>
                <a:cs typeface="Calibri"/>
              </a:rPr>
              <a:t>, so that when the seat was tipped up, they could rest discretely.</a:t>
            </a:r>
            <a:endParaRPr lang="en-US" sz="3200" i="1" dirty="0">
              <a:latin typeface="Book Antiqua"/>
              <a:cs typeface="Calibri"/>
            </a:endParaRPr>
          </a:p>
          <a:p>
            <a:r>
              <a:rPr lang="en-US" sz="2800" i="1" dirty="0">
                <a:latin typeface="Book Antiqua"/>
                <a:cs typeface="Calibri"/>
              </a:rPr>
              <a:t>Graffiti has been found on the stalls and also on the misericords and not all of it has been identified as having a meaning, so maybe some of the graffiti found in churches had no particular function or meaning, and there are markings of which there seems to be no explanation...it may simply have been a bored choirboy passing time during a sermon by scratching his name on the stalls. </a:t>
            </a:r>
          </a:p>
          <a:p>
            <a:endParaRPr lang="en-US" sz="3200" i="1">
              <a:latin typeface="Book Antiqua"/>
              <a:cs typeface="Calibri"/>
            </a:endParaRPr>
          </a:p>
          <a:p>
            <a:endParaRPr lang="en-US" sz="3200" i="1" dirty="0">
              <a:latin typeface="Book Antiqua"/>
              <a:cs typeface="Calibri"/>
            </a:endParaRPr>
          </a:p>
          <a:p>
            <a:endParaRPr lang="en-US" sz="3200" i="1">
              <a:latin typeface="Book Antiqua"/>
              <a:cs typeface="Calibri"/>
            </a:endParaRPr>
          </a:p>
        </p:txBody>
      </p:sp>
    </p:spTree>
    <p:extLst>
      <p:ext uri="{BB962C8B-B14F-4D97-AF65-F5344CB8AC3E}">
        <p14:creationId xmlns:p14="http://schemas.microsoft.com/office/powerpoint/2010/main" val="1393848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26B3-FC7D-4012-BFD7-0FBC627C058A}"/>
              </a:ext>
            </a:extLst>
          </p:cNvPr>
          <p:cNvSpPr>
            <a:spLocks noGrp="1"/>
          </p:cNvSpPr>
          <p:nvPr>
            <p:ph type="title"/>
          </p:nvPr>
        </p:nvSpPr>
        <p:spPr/>
        <p:txBody>
          <a:bodyPr>
            <a:normAutofit/>
          </a:bodyPr>
          <a:lstStyle/>
          <a:p>
            <a:r>
              <a:rPr lang="en-US" sz="4000" i="1" dirty="0">
                <a:latin typeface="Book Antiqua"/>
                <a:cs typeface="Calibri Light"/>
              </a:rPr>
              <a:t>Misericords</a:t>
            </a:r>
            <a:endParaRPr lang="en-US" sz="4000" i="1" dirty="0">
              <a:latin typeface="Book Antiqua"/>
            </a:endParaRPr>
          </a:p>
        </p:txBody>
      </p:sp>
      <p:pic>
        <p:nvPicPr>
          <p:cNvPr id="6" name="Picture 6" descr="A picture containing brown, sitting, leather, old&#10;&#10;Description generated with high confidence">
            <a:extLst>
              <a:ext uri="{FF2B5EF4-FFF2-40B4-BE49-F238E27FC236}">
                <a16:creationId xmlns:a16="http://schemas.microsoft.com/office/drawing/2014/main" id="{062E0C43-493E-4D3B-9CE7-D5ED39F4FBE6}"/>
              </a:ext>
            </a:extLst>
          </p:cNvPr>
          <p:cNvPicPr>
            <a:picLocks noGrp="1" noChangeAspect="1"/>
          </p:cNvPicPr>
          <p:nvPr>
            <p:ph sz="half" idx="1"/>
          </p:nvPr>
        </p:nvPicPr>
        <p:blipFill>
          <a:blip r:embed="rId2"/>
          <a:stretch>
            <a:fillRect/>
          </a:stretch>
        </p:blipFill>
        <p:spPr>
          <a:xfrm>
            <a:off x="1097279" y="2005754"/>
            <a:ext cx="4937760" cy="3703320"/>
          </a:xfrm>
          <a:prstGeom prst="rect">
            <a:avLst/>
          </a:prstGeom>
        </p:spPr>
      </p:pic>
      <p:pic>
        <p:nvPicPr>
          <p:cNvPr id="8" name="Picture 8" descr="A picture containing indoor, sitting, furniture&#10;&#10;Description generated with high confidence">
            <a:extLst>
              <a:ext uri="{FF2B5EF4-FFF2-40B4-BE49-F238E27FC236}">
                <a16:creationId xmlns:a16="http://schemas.microsoft.com/office/drawing/2014/main" id="{6D281CFA-42F2-46EE-9692-D169CA85BCD1}"/>
              </a:ext>
            </a:extLst>
          </p:cNvPr>
          <p:cNvPicPr>
            <a:picLocks noGrp="1" noChangeAspect="1"/>
          </p:cNvPicPr>
          <p:nvPr>
            <p:ph sz="half" idx="2"/>
          </p:nvPr>
        </p:nvPicPr>
        <p:blipFill>
          <a:blip r:embed="rId3"/>
          <a:stretch>
            <a:fillRect/>
          </a:stretch>
        </p:blipFill>
        <p:spPr>
          <a:xfrm>
            <a:off x="6124755" y="2005611"/>
            <a:ext cx="5239108" cy="3646098"/>
          </a:xfrm>
          <a:prstGeom prst="rect">
            <a:avLst/>
          </a:prstGeom>
        </p:spPr>
      </p:pic>
    </p:spTree>
    <p:extLst>
      <p:ext uri="{BB962C8B-B14F-4D97-AF65-F5344CB8AC3E}">
        <p14:creationId xmlns:p14="http://schemas.microsoft.com/office/powerpoint/2010/main" val="18580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BD61-4102-4954-AC36-C29CC82A49EE}"/>
              </a:ext>
            </a:extLst>
          </p:cNvPr>
          <p:cNvSpPr>
            <a:spLocks noGrp="1"/>
          </p:cNvSpPr>
          <p:nvPr>
            <p:ph type="title"/>
          </p:nvPr>
        </p:nvSpPr>
        <p:spPr/>
        <p:txBody>
          <a:bodyPr/>
          <a:lstStyle/>
          <a:p>
            <a:r>
              <a:rPr lang="en-US" i="1">
                <a:latin typeface="Book Antiqua"/>
              </a:rPr>
              <a:t>'Gaius </a:t>
            </a:r>
            <a:r>
              <a:rPr lang="en-US" i="1" err="1">
                <a:latin typeface="Book Antiqua"/>
              </a:rPr>
              <a:t>Pumidius</a:t>
            </a:r>
            <a:r>
              <a:rPr lang="en-US" i="1">
                <a:latin typeface="Book Antiqua"/>
              </a:rPr>
              <a:t> </a:t>
            </a:r>
            <a:r>
              <a:rPr lang="en-US" i="1" err="1">
                <a:latin typeface="Book Antiqua"/>
              </a:rPr>
              <a:t>Diphilus</a:t>
            </a:r>
            <a:r>
              <a:rPr lang="en-US" i="1">
                <a:latin typeface="Book Antiqua"/>
              </a:rPr>
              <a:t> was here'</a:t>
            </a:r>
            <a:endParaRPr lang="en-US"/>
          </a:p>
        </p:txBody>
      </p:sp>
      <p:sp>
        <p:nvSpPr>
          <p:cNvPr id="3" name="Content Placeholder 2">
            <a:extLst>
              <a:ext uri="{FF2B5EF4-FFF2-40B4-BE49-F238E27FC236}">
                <a16:creationId xmlns:a16="http://schemas.microsoft.com/office/drawing/2014/main" id="{B182FE70-29FB-467B-82A4-B75977EA32DE}"/>
              </a:ext>
            </a:extLst>
          </p:cNvPr>
          <p:cNvSpPr>
            <a:spLocks noGrp="1"/>
          </p:cNvSpPr>
          <p:nvPr>
            <p:ph idx="1"/>
          </p:nvPr>
        </p:nvSpPr>
        <p:spPr>
          <a:xfrm>
            <a:off x="1097280" y="2104526"/>
            <a:ext cx="10058400" cy="4023360"/>
          </a:xfrm>
        </p:spPr>
        <p:txBody>
          <a:bodyPr vert="horz" lIns="0" tIns="45720" rIns="0" bIns="45720" rtlCol="0" anchor="t">
            <a:normAutofit fontScale="85000" lnSpcReduction="20000"/>
          </a:bodyPr>
          <a:lstStyle/>
          <a:p>
            <a:r>
              <a:rPr lang="en-US" sz="3200" i="1" dirty="0">
                <a:latin typeface="Book Antiqua"/>
              </a:rPr>
              <a:t>In Pompeii in 78 BC, Gaius </a:t>
            </a:r>
            <a:r>
              <a:rPr lang="en-US" sz="3200" i="1" dirty="0" err="1">
                <a:latin typeface="Book Antiqua"/>
              </a:rPr>
              <a:t>Pumidius</a:t>
            </a:r>
            <a:r>
              <a:rPr lang="en-US" sz="3200" i="1" dirty="0">
                <a:latin typeface="Book Antiqua"/>
              </a:rPr>
              <a:t> </a:t>
            </a:r>
            <a:r>
              <a:rPr lang="en-US" sz="3200" i="1" dirty="0" err="1">
                <a:latin typeface="Book Antiqua"/>
              </a:rPr>
              <a:t>Diphilus</a:t>
            </a:r>
            <a:r>
              <a:rPr lang="en-US" sz="3200" i="1" dirty="0">
                <a:latin typeface="Book Antiqua"/>
              </a:rPr>
              <a:t> inscribed a record of his presence in the Basilica</a:t>
            </a:r>
            <a:r>
              <a:rPr lang="en-US" sz="3200" i="1" dirty="0">
                <a:solidFill>
                  <a:srgbClr val="404040"/>
                </a:solidFill>
                <a:latin typeface="Book Antiqua"/>
              </a:rPr>
              <a:t>,</a:t>
            </a:r>
            <a:r>
              <a:rPr lang="en-US" sz="3200" i="1" dirty="0">
                <a:latin typeface="Book Antiqua"/>
              </a:rPr>
              <a:t> and in the </a:t>
            </a:r>
            <a:r>
              <a:rPr lang="en-US" sz="3200" i="1" dirty="0" err="1">
                <a:latin typeface="Book Antiqua"/>
              </a:rPr>
              <a:t>neighbouring</a:t>
            </a:r>
            <a:r>
              <a:rPr lang="en-US" sz="3200" i="1" dirty="0">
                <a:latin typeface="Book Antiqua"/>
              </a:rPr>
              <a:t> brothels the clients left various crude comments about their exploits, whilst in the Hagia Sophia in Istanbul the words '</a:t>
            </a:r>
            <a:r>
              <a:rPr lang="en-US" sz="3200" i="1" dirty="0" err="1">
                <a:latin typeface="Book Antiqua"/>
              </a:rPr>
              <a:t>Halfdan</a:t>
            </a:r>
            <a:r>
              <a:rPr lang="en-US" sz="3200" i="1" dirty="0">
                <a:latin typeface="Book Antiqua"/>
              </a:rPr>
              <a:t> was here' were set in stone on a parapet by a Viking in the 9th century BC. </a:t>
            </a:r>
            <a:endParaRPr lang="en-US">
              <a:latin typeface="Calibri"/>
              <a:cs typeface="Calibri"/>
            </a:endParaRPr>
          </a:p>
          <a:p>
            <a:r>
              <a:rPr lang="en-US" sz="3200" i="1" dirty="0">
                <a:latin typeface="Book Antiqua"/>
              </a:rPr>
              <a:t>There are many more seemingly meaningless types of graffiti such as this that have been discovered and maybe they are just that; they don't commemorate an event or the life of someone recently passed, and there is no mark of protection </a:t>
            </a:r>
            <a:r>
              <a:rPr lang="en-US" sz="3200" i="1" dirty="0">
                <a:latin typeface="Book Antiqua"/>
                <a:cs typeface="Calibri"/>
              </a:rPr>
              <a:t>to ward off evil or a mass dial to communicate times of worship. Such graffiti is no different to that which we see today, with the same sentiments written on the doors of public toilets, or sprayed painted on the walls of buildings. </a:t>
            </a:r>
            <a:endParaRPr lang="en-US" dirty="0">
              <a:latin typeface="Calibri"/>
              <a:cs typeface="Calibri"/>
            </a:endParaRPr>
          </a:p>
          <a:p>
            <a:endParaRPr lang="en-US" sz="3200" i="1" dirty="0">
              <a:latin typeface="Book Antiqua"/>
              <a:cs typeface="Calibri"/>
            </a:endParaRPr>
          </a:p>
          <a:p>
            <a:endParaRPr lang="en-US" sz="3200" i="1" dirty="0">
              <a:latin typeface="Book Antiqua"/>
              <a:cs typeface="Calibri"/>
            </a:endParaRPr>
          </a:p>
          <a:p>
            <a:endParaRPr lang="en-US" sz="3200" i="1">
              <a:latin typeface="Book Antiqua"/>
              <a:cs typeface="Calibri"/>
            </a:endParaRPr>
          </a:p>
        </p:txBody>
      </p:sp>
    </p:spTree>
    <p:extLst>
      <p:ext uri="{BB962C8B-B14F-4D97-AF65-F5344CB8AC3E}">
        <p14:creationId xmlns:p14="http://schemas.microsoft.com/office/powerpoint/2010/main" val="180665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6E31-3476-4237-869E-2A9BDE227FC2}"/>
              </a:ext>
            </a:extLst>
          </p:cNvPr>
          <p:cNvSpPr>
            <a:spLocks noGrp="1"/>
          </p:cNvSpPr>
          <p:nvPr>
            <p:ph type="title" idx="4294967295"/>
          </p:nvPr>
        </p:nvSpPr>
        <p:spPr>
          <a:xfrm>
            <a:off x="201282" y="453096"/>
            <a:ext cx="3845404" cy="5804230"/>
          </a:xfrm>
        </p:spPr>
        <p:txBody>
          <a:bodyPr vert="horz" lIns="91440" tIns="45720" rIns="91440" bIns="45720" rtlCol="0" anchor="ctr">
            <a:noAutofit/>
          </a:bodyPr>
          <a:lstStyle/>
          <a:p>
            <a:pPr marL="91440" indent="-91440">
              <a:lnSpc>
                <a:spcPct val="90000"/>
              </a:lnSpc>
              <a:spcBef>
                <a:spcPts val="1200"/>
              </a:spcBef>
              <a:spcAft>
                <a:spcPts val="200"/>
              </a:spcAft>
              <a:buChar char="•"/>
            </a:pPr>
            <a:endParaRPr lang="en-US" sz="2000" dirty="0">
              <a:solidFill>
                <a:srgbClr val="000000"/>
              </a:solidFill>
              <a:latin typeface="Times New Roman"/>
              <a:cs typeface="Times New Roman"/>
            </a:endParaRPr>
          </a:p>
          <a:p>
            <a:pPr>
              <a:lnSpc>
                <a:spcPct val="90000"/>
              </a:lnSpc>
              <a:spcBef>
                <a:spcPts val="1200"/>
              </a:spcBef>
              <a:spcAft>
                <a:spcPts val="200"/>
              </a:spcAft>
            </a:pPr>
            <a:r>
              <a:rPr lang="en-US" sz="2800" i="1" dirty="0">
                <a:solidFill>
                  <a:srgbClr val="000000"/>
                </a:solidFill>
                <a:latin typeface="Times New Roman"/>
                <a:cs typeface="Times New Roman"/>
              </a:rPr>
              <a:t>Graffiti has been used as </a:t>
            </a:r>
            <a:r>
              <a:rPr lang="en-US" sz="2400" i="1" dirty="0">
                <a:solidFill>
                  <a:srgbClr val="000000"/>
                </a:solidFill>
                <a:latin typeface="Times New Roman"/>
                <a:cs typeface="Times New Roman"/>
              </a:rPr>
              <a:t>a tool for recording events, influencing the spirits, as a memorial, and in modern society as a mark of territory or as defacement by a bored youth, and sometimes it is presented as art, therefore we can interpret it in many ways...'we document things for certain reasons, but they become important for different reasons' (Patel, 2007)</a:t>
            </a:r>
            <a:endParaRPr lang="en-GB" sz="2400" dirty="0">
              <a:solidFill>
                <a:schemeClr val="tx1"/>
              </a:solidFill>
              <a:cs typeface="Calibri Light"/>
            </a:endParaRPr>
          </a:p>
        </p:txBody>
      </p:sp>
      <p:pic>
        <p:nvPicPr>
          <p:cNvPr id="4" name="Picture 4" descr="A picture containing building, wall, floor&#10;&#10;Description generated with very high confidence">
            <a:extLst>
              <a:ext uri="{FF2B5EF4-FFF2-40B4-BE49-F238E27FC236}">
                <a16:creationId xmlns:a16="http://schemas.microsoft.com/office/drawing/2014/main" id="{5267C564-9A93-48DA-A7CA-05F7CD961C66}"/>
              </a:ext>
            </a:extLst>
          </p:cNvPr>
          <p:cNvPicPr>
            <a:picLocks noGrp="1" noChangeAspect="1"/>
          </p:cNvPicPr>
          <p:nvPr>
            <p:ph idx="4294967295"/>
          </p:nvPr>
        </p:nvPicPr>
        <p:blipFill>
          <a:blip r:embed="rId2"/>
          <a:stretch>
            <a:fillRect/>
          </a:stretch>
        </p:blipFill>
        <p:spPr>
          <a:xfrm>
            <a:off x="4134990" y="352305"/>
            <a:ext cx="7798219" cy="5705925"/>
          </a:xfrm>
          <a:prstGeom prst="rect">
            <a:avLst/>
          </a:prstGeom>
        </p:spPr>
      </p:pic>
    </p:spTree>
    <p:extLst>
      <p:ext uri="{BB962C8B-B14F-4D97-AF65-F5344CB8AC3E}">
        <p14:creationId xmlns:p14="http://schemas.microsoft.com/office/powerpoint/2010/main" val="3720374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9DC330-654C-4DF0-9B0B-B6D40A0EBDF7}"/>
              </a:ext>
            </a:extLst>
          </p:cNvPr>
          <p:cNvSpPr>
            <a:spLocks noGrp="1"/>
          </p:cNvSpPr>
          <p:nvPr>
            <p:ph type="title" idx="4294967295"/>
          </p:nvPr>
        </p:nvSpPr>
        <p:spPr>
          <a:xfrm>
            <a:off x="2133600" y="493713"/>
            <a:ext cx="10058400" cy="468312"/>
          </a:xfrm>
        </p:spPr>
        <p:txBody>
          <a:bodyPr>
            <a:normAutofit fontScale="90000"/>
          </a:bodyPr>
          <a:lstStyle/>
          <a:p>
            <a:r>
              <a:rPr lang="en-US" sz="3200" i="1" dirty="0">
                <a:latin typeface="Book Antiqua"/>
                <a:cs typeface="Calibri Light"/>
              </a:rPr>
              <a:t>Bibliography</a:t>
            </a:r>
            <a:endParaRPr lang="en-US" sz="3200" i="1" dirty="0">
              <a:latin typeface="Book Antiqua"/>
            </a:endParaRPr>
          </a:p>
        </p:txBody>
      </p:sp>
      <p:sp>
        <p:nvSpPr>
          <p:cNvPr id="5" name="Content Placeholder 4">
            <a:extLst>
              <a:ext uri="{FF2B5EF4-FFF2-40B4-BE49-F238E27FC236}">
                <a16:creationId xmlns:a16="http://schemas.microsoft.com/office/drawing/2014/main" id="{9516EE28-FAA2-462E-8294-4CF04C12712E}"/>
              </a:ext>
            </a:extLst>
          </p:cNvPr>
          <p:cNvSpPr>
            <a:spLocks noGrp="1"/>
          </p:cNvSpPr>
          <p:nvPr>
            <p:ph idx="4294967295"/>
          </p:nvPr>
        </p:nvSpPr>
        <p:spPr>
          <a:xfrm>
            <a:off x="287548" y="1055689"/>
            <a:ext cx="11582399" cy="5347027"/>
          </a:xfrm>
        </p:spPr>
        <p:txBody>
          <a:bodyPr vert="horz" lIns="0" tIns="45720" rIns="0" bIns="45720" rtlCol="0" anchor="t">
            <a:normAutofit fontScale="92500" lnSpcReduction="20000"/>
          </a:bodyPr>
          <a:lstStyle/>
          <a:p>
            <a:pPr marL="0" indent="0">
              <a:buNone/>
            </a:pPr>
            <a:r>
              <a:rPr lang="en-GB" i="1" dirty="0">
                <a:latin typeface="Book Antiqua"/>
                <a:cs typeface="Calibri"/>
              </a:rPr>
              <a:t>Champion, M. 2015. Medieval Graffiti: The Lost Voices of England's Churches. London: Ebury Press. </a:t>
            </a:r>
            <a:endParaRPr lang="en-US" i="1">
              <a:latin typeface="Book Antiqua"/>
              <a:cs typeface="Calibri"/>
            </a:endParaRPr>
          </a:p>
          <a:p>
            <a:pPr marL="0" indent="0">
              <a:buNone/>
            </a:pPr>
            <a:r>
              <a:rPr lang="en-GB" i="1" dirty="0">
                <a:latin typeface="Book Antiqua"/>
                <a:cs typeface="Calibri"/>
              </a:rPr>
              <a:t>Cohen, N. Scratches and Storytelling: Graffiti and interpretation at National Trust sites in Kent and East Sussex, England. Peregrinations: Journal of Medieval Art and Architecture 6 (1): 119-131. </a:t>
            </a:r>
          </a:p>
          <a:p>
            <a:pPr marL="0" indent="0">
              <a:buNone/>
            </a:pPr>
            <a:r>
              <a:rPr lang="en-GB" i="1" dirty="0">
                <a:latin typeface="Book Antiqua"/>
                <a:cs typeface="Calibri"/>
              </a:rPr>
              <a:t>Davis, R.H.C. 2017. A Catalogue of Masons' Marks as an Aid to Architectural History, Journal of the British Archaeological  Association, 17(1): 43-76.</a:t>
            </a:r>
            <a:endParaRPr lang="en-US" i="1">
              <a:latin typeface="Book Antiqua"/>
              <a:cs typeface="Calibri"/>
            </a:endParaRPr>
          </a:p>
          <a:p>
            <a:pPr marL="0" indent="0">
              <a:buNone/>
            </a:pPr>
            <a:r>
              <a:rPr lang="en-GB" i="1" dirty="0">
                <a:latin typeface="Book Antiqua"/>
                <a:cs typeface="Calibri"/>
              </a:rPr>
              <a:t>Gibson, C. 2009. How to read Symbols. London: Herbert Press.</a:t>
            </a:r>
            <a:endParaRPr lang="en-US" i="1">
              <a:latin typeface="Book Antiqua"/>
              <a:cs typeface="Calibri"/>
            </a:endParaRPr>
          </a:p>
          <a:p>
            <a:pPr marL="0" indent="0">
              <a:buNone/>
            </a:pPr>
            <a:r>
              <a:rPr lang="en-GB" i="1" dirty="0">
                <a:latin typeface="Book Antiqua"/>
                <a:cs typeface="Calibri"/>
              </a:rPr>
              <a:t>Gregory, D. 1989. Yesterday in Village Church and Churchyard. </a:t>
            </a:r>
            <a:r>
              <a:rPr lang="en-GB" i="1" dirty="0" err="1">
                <a:latin typeface="Book Antiqua"/>
                <a:cs typeface="Calibri"/>
              </a:rPr>
              <a:t>Llandysul</a:t>
            </a:r>
            <a:r>
              <a:rPr lang="en-GB" i="1" dirty="0">
                <a:latin typeface="Book Antiqua"/>
                <a:cs typeface="Calibri"/>
              </a:rPr>
              <a:t>, Dyfed: Gomer Press.</a:t>
            </a:r>
            <a:endParaRPr lang="en-US" i="1" dirty="0">
              <a:latin typeface="Book Antiqua"/>
              <a:cs typeface="Calibri"/>
            </a:endParaRPr>
          </a:p>
          <a:p>
            <a:pPr marL="0" indent="0">
              <a:buNone/>
            </a:pPr>
            <a:r>
              <a:rPr lang="en-GB" i="1" dirty="0" err="1">
                <a:latin typeface="Book Antiqua"/>
                <a:cs typeface="Calibri"/>
              </a:rPr>
              <a:t>Januszczak</a:t>
            </a:r>
            <a:r>
              <a:rPr lang="en-GB" i="1" dirty="0">
                <a:latin typeface="Book Antiqua"/>
                <a:cs typeface="Calibri"/>
              </a:rPr>
              <a:t>, W. 2014. The Vikings are lost in space. Sunday Times, 09 Mar: 8.</a:t>
            </a:r>
          </a:p>
          <a:p>
            <a:pPr marL="0" indent="0">
              <a:buNone/>
            </a:pPr>
            <a:r>
              <a:rPr lang="en-GB" i="1" dirty="0" err="1">
                <a:latin typeface="Book Antiqua"/>
                <a:cs typeface="Calibri"/>
              </a:rPr>
              <a:t>Kwapisz</a:t>
            </a:r>
            <a:r>
              <a:rPr lang="en-GB" i="1" dirty="0">
                <a:latin typeface="Book Antiqua"/>
                <a:cs typeface="Calibri"/>
              </a:rPr>
              <a:t>, J, </a:t>
            </a:r>
            <a:r>
              <a:rPr lang="en-GB" i="1" dirty="0" err="1">
                <a:latin typeface="Book Antiqua"/>
                <a:cs typeface="Calibri"/>
              </a:rPr>
              <a:t>Petrain</a:t>
            </a:r>
            <a:r>
              <a:rPr lang="en-GB" i="1" dirty="0">
                <a:latin typeface="Book Antiqua"/>
                <a:cs typeface="Calibri"/>
              </a:rPr>
              <a:t>, D, Szymanski, M. (eds) 2012. The Muse at Play: Riddles and Wordplay in Greek and Latin Poetry. Berlin: Walter de Gruyter</a:t>
            </a:r>
          </a:p>
          <a:p>
            <a:pPr marL="0" indent="0">
              <a:buNone/>
            </a:pPr>
            <a:r>
              <a:rPr lang="en-GB" i="1" dirty="0">
                <a:latin typeface="Book Antiqua"/>
                <a:cs typeface="Calibri"/>
              </a:rPr>
              <a:t>McNamara, D.R. 2011. How to read Churches. London: Herbert </a:t>
            </a:r>
            <a:r>
              <a:rPr lang="en-GB" i="1" dirty="0" err="1">
                <a:latin typeface="Book Antiqua"/>
                <a:cs typeface="Calibri"/>
              </a:rPr>
              <a:t>PressRavilious</a:t>
            </a:r>
            <a:r>
              <a:rPr lang="en-GB" i="1" dirty="0">
                <a:latin typeface="Book Antiqua"/>
                <a:cs typeface="Calibri"/>
              </a:rPr>
              <a:t>, K. 2015.Ravilious, K., 2015. Writing on the Church Wall. Archaeology, 68(5), pp.52-62.</a:t>
            </a:r>
            <a:endParaRPr lang="en-US" i="1">
              <a:latin typeface="Book Antiqua"/>
              <a:cs typeface="Calibri"/>
            </a:endParaRPr>
          </a:p>
          <a:p>
            <a:pPr marL="0" indent="0">
              <a:buNone/>
            </a:pPr>
            <a:r>
              <a:rPr lang="en-GB" i="1" dirty="0" err="1">
                <a:latin typeface="Book Antiqua"/>
                <a:cs typeface="Calibri"/>
              </a:rPr>
              <a:t>Roswell,W</a:t>
            </a:r>
            <a:r>
              <a:rPr lang="en-GB" i="1" dirty="0">
                <a:latin typeface="Book Antiqua"/>
                <a:cs typeface="Calibri"/>
              </a:rPr>
              <a:t>. 1989. Church Archaeology. London: Herbert Press. (2</a:t>
            </a:r>
            <a:r>
              <a:rPr lang="en-GB" i="1" baseline="30000" dirty="0">
                <a:latin typeface="Book Antiqua"/>
                <a:cs typeface="Calibri"/>
              </a:rPr>
              <a:t>nd</a:t>
            </a:r>
            <a:r>
              <a:rPr lang="en-GB" i="1" dirty="0">
                <a:latin typeface="Book Antiqua"/>
                <a:cs typeface="Calibri"/>
              </a:rPr>
              <a:t> edition).</a:t>
            </a:r>
          </a:p>
          <a:p>
            <a:pPr marL="0" indent="0">
              <a:buNone/>
            </a:pPr>
            <a:r>
              <a:rPr lang="en-GB" i="1" dirty="0">
                <a:latin typeface="Book Antiqua"/>
                <a:cs typeface="Calibri"/>
              </a:rPr>
              <a:t>Taylor, R. 2007. How to read a Church. London: Rider. (2</a:t>
            </a:r>
            <a:r>
              <a:rPr lang="en-GB" i="1" baseline="30000" dirty="0">
                <a:latin typeface="Book Antiqua"/>
                <a:cs typeface="Calibri"/>
              </a:rPr>
              <a:t>nd</a:t>
            </a:r>
            <a:r>
              <a:rPr lang="en-GB" i="1" dirty="0">
                <a:latin typeface="Book Antiqua"/>
                <a:cs typeface="Calibri"/>
              </a:rPr>
              <a:t> edition).</a:t>
            </a:r>
            <a:endParaRPr lang="en-US" i="1" dirty="0">
              <a:latin typeface="Book Antiqua"/>
              <a:cs typeface="Calibri"/>
            </a:endParaRPr>
          </a:p>
          <a:p>
            <a:pPr marL="0" indent="0">
              <a:buNone/>
            </a:pPr>
            <a:r>
              <a:rPr lang="en-GB" i="1" dirty="0">
                <a:latin typeface="Book Antiqua"/>
                <a:cs typeface="Calibri"/>
              </a:rPr>
              <a:t>Williams, B. Monsters, Masons, and Markers: An overview of the graffiti at All Saints Church, Leighton Buzzard. Peregrinations: Journal of Medieval Art and Architecture 6, 1 (2017): 38-64. </a:t>
            </a:r>
          </a:p>
          <a:p>
            <a:endParaRPr lang="en-US" i="1" dirty="0">
              <a:latin typeface="Book Antiqua"/>
              <a:cs typeface="Calibri"/>
            </a:endParaRPr>
          </a:p>
        </p:txBody>
      </p:sp>
    </p:spTree>
    <p:extLst>
      <p:ext uri="{BB962C8B-B14F-4D97-AF65-F5344CB8AC3E}">
        <p14:creationId xmlns:p14="http://schemas.microsoft.com/office/powerpoint/2010/main" val="310614818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Retrospect</vt:lpstr>
      <vt:lpstr>Musings amongst the Misericords: Medieval Church Graffiti in England</vt:lpstr>
      <vt:lpstr> [ɡrəˈfiːti] writing or drawings scribbled, scratched, or sprayed illicitly on a wall or other surface in a public place.</vt:lpstr>
      <vt:lpstr>The Church in Medieval Times</vt:lpstr>
      <vt:lpstr>The importance of the Porch </vt:lpstr>
      <vt:lpstr>Mass Dials</vt:lpstr>
      <vt:lpstr>Protection marks</vt:lpstr>
      <vt:lpstr>Hexafoil or Daisy wheel design </vt:lpstr>
      <vt:lpstr>Swastika-pelta, or Solomon's knot</vt:lpstr>
      <vt:lpstr>Mason's and Merchant's marks</vt:lpstr>
      <vt:lpstr>PowerPoint Presentation</vt:lpstr>
      <vt:lpstr>Take a pew...and carve your name into it too! </vt:lpstr>
      <vt:lpstr>Misericords</vt:lpstr>
      <vt:lpstr>'Gaius Pumidius Diphilus was here'</vt:lpstr>
      <vt:lpstr> Graffiti has been used as a tool for recording events, influencing the spirits, as a memorial, and in modern society as a mark of territory or as defacement by a bored youth, and sometimes it is presented as art, therefore we can interpret it in many ways...'we document things for certain reasons, but they become important for different reasons' (Patel, 2007)</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Musings amongst the Misericords: Medieval Church Graffiti in England</dc:title>
  <cp:revision>483</cp:revision>
  <dcterms:modified xsi:type="dcterms:W3CDTF">2018-05-07T19:56:22Z</dcterms:modified>
</cp:coreProperties>
</file>