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17C53-29B7-43A2-8053-20E690C3DA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DC5C77-2F00-429B-9729-BE0DCA1A12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687204-DA5C-4CFD-BC4B-49E04AFE6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826DC-4F02-4E15-B9E1-B663F6B0F9B4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A50B3E-14B3-4DC7-B5EF-DFC47A7A8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40E650-A063-4608-B8A4-E8B63B878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68379-1CCF-4BFD-8699-3C0DCB1A1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376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2A7C4-E5FE-42D7-8D56-B982F7716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3EB0F-0995-400D-81CA-3E03865B12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8189E8-268B-4FF3-B328-4EBF3FCDD8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826DC-4F02-4E15-B9E1-B663F6B0F9B4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AFB4B-85FD-4714-A769-13172632E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070B6-79E0-4855-8018-2CA8C17CC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68379-1CCF-4BFD-8699-3C0DCB1A1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875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9F312-5736-4BB3-81E4-4F90F2CF5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5D4164-DDF2-47AE-BE1F-B825570A5B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D19C63-7B23-412B-ACCE-867E3FFE69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826DC-4F02-4E15-B9E1-B663F6B0F9B4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68F0BC-4919-41EE-A5AF-AFF52B66E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95FBAB-345B-4236-AFB2-EFF3A4550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68379-1CCF-4BFD-8699-3C0DCB1A1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775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E5560-5B00-4958-9610-B7C35E0D2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69E81-1A76-42EF-8E14-0A90A11232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B5A016-1CA7-4604-8CF3-3F1AA2DA61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1E6D9-ECBA-46CC-8149-9F63E7CAD5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826DC-4F02-4E15-B9E1-B663F6B0F9B4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691673-B31D-46A3-85FA-652E13525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AA67E9-4EC8-46AF-B8C9-6BB89F8FFE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68379-1CCF-4BFD-8699-3C0DCB1A1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0455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121CD-677A-4890-ACE5-8A9991A96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DBFDDF-F793-4E12-B3E7-2E344B610B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6975F7-320D-4CFF-9917-F49A44C8FD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C5AD60-637C-4843-A2C3-D9176B733E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86667C-6019-4155-BA35-97C21FFEB5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0D1A268-91BF-4FF5-BF1A-1A2269A67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826DC-4F02-4E15-B9E1-B663F6B0F9B4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AF1B3F-E6A2-4781-AD40-62CD36A99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BF588D-CE2D-4A06-834B-2A44E0096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68379-1CCF-4BFD-8699-3C0DCB1A1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779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0CA5E-CF28-478F-817E-7DAC732E5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FA51DF-E8B7-4910-ABD8-543F81720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826DC-4F02-4E15-B9E1-B663F6B0F9B4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495723-28E1-4E6E-8CC6-F821B8268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AB2C04-73A5-404E-938D-68820DD0D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68379-1CCF-4BFD-8699-3C0DCB1A1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7548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1A9EA53-29C1-44D4-82EE-E3C2DCD10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826DC-4F02-4E15-B9E1-B663F6B0F9B4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A84C1F-F4A4-4CEB-BD53-12C62EA28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4BA2C1-F098-46F9-9D2E-C03FCEA56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68379-1CCF-4BFD-8699-3C0DCB1A1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858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5C2E6-5CBE-4C3D-8900-333173729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2BB62-B8EE-46CA-801B-28DF53D614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FE0F38-73C3-4257-9DA5-4A4758EB27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5CC936-8D79-47E0-B14F-03D9259258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826DC-4F02-4E15-B9E1-B663F6B0F9B4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E0FB0C-6281-4007-A64C-6E3EE69864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265363-0473-474F-A97C-E6540DFFF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68379-1CCF-4BFD-8699-3C0DCB1A1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575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020DC-AF7A-4681-8F75-40A140BF4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7F5DA3-8D73-46E8-B44D-4F01B25DEA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372518-B6BA-48E6-A72F-F56E356B42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CD5D36-4B43-47C7-AE0E-907C0E357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826DC-4F02-4E15-B9E1-B663F6B0F9B4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06B596-EEF5-415A-A54D-72B41795C4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7D0BEA-32BC-49C5-9107-53A8B43EC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68379-1CCF-4BFD-8699-3C0DCB1A1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1783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E119D-ADEF-4A4B-8DCA-2C5377DE4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DCEBF7-AC7A-460B-90FE-2E65DC765C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70A7C-D31D-4649-A8FA-83FE8C05F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826DC-4F02-4E15-B9E1-B663F6B0F9B4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ED68BD-00FE-4427-8D3A-E407EF5DC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4A4D47-82AB-46EB-9BA3-A50BAB105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68379-1CCF-4BFD-8699-3C0DCB1A1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143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FF0B3B-AD8C-49B7-BEBF-38690F87014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FE5B4B-8B32-47C0-A3A8-FF4DB20CDF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AD047-C689-4D4F-B98A-6D7F173F0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826DC-4F02-4E15-B9E1-B663F6B0F9B4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49AF1A-46A3-46D7-8956-F868E92BBB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65C1C1-CAB4-4F4A-ACD2-C2748072A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68379-1CCF-4BFD-8699-3C0DCB1A1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013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E595DA-38D7-4B6D-8CFC-75BFC0BC7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846E9E-D376-474E-B052-072C796B8A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C38F9A-38EE-4E70-9226-4499760D2D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3826DC-4F02-4E15-B9E1-B663F6B0F9B4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3AFC2-2D6F-45B2-8A99-F9CE37B34D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0D3527-2F9D-44B4-B20A-63C22768B1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B68379-1CCF-4BFD-8699-3C0DCB1A1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150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uturegenerations.wales/wp-content/uploads/2017/01/160401-wfg-accessible-guide-for-young-people-en.pdf" TargetMode="External"/><Relationship Id="rId3" Type="http://schemas.openxmlformats.org/officeDocument/2006/relationships/hyperlink" Target="https://www.internationaljournalofwellbeing.org/index.php/ijow" TargetMode="External"/><Relationship Id="rId7" Type="http://schemas.openxmlformats.org/officeDocument/2006/relationships/hyperlink" Target="https://www.aceawarewales.com/about" TargetMode="External"/><Relationship Id="rId2" Type="http://schemas.openxmlformats.org/officeDocument/2006/relationships/hyperlink" Target="https://youngminds.org.uk/resourc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esilienceresearch.org/internationalresilienceproject/" TargetMode="External"/><Relationship Id="rId5" Type="http://schemas.openxmlformats.org/officeDocument/2006/relationships/hyperlink" Target="https://www.pathwaystoresilience.org/" TargetMode="External"/><Relationship Id="rId4" Type="http://schemas.openxmlformats.org/officeDocument/2006/relationships/hyperlink" Target="https://www.worthit.org.uk/blog/building-resilience-young-peopl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Young People’s Well-being and Resilience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ECYW6005 </a:t>
            </a:r>
          </a:p>
        </p:txBody>
      </p:sp>
    </p:spTree>
    <p:extLst>
      <p:ext uri="{BB962C8B-B14F-4D97-AF65-F5344CB8AC3E}">
        <p14:creationId xmlns:p14="http://schemas.microsoft.com/office/powerpoint/2010/main" val="2678581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Delivery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 fontAlgn="base"/>
            <a:r>
              <a:rPr lang="en-GB" sz="3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Tuesday Campus</a:t>
            </a:r>
          </a:p>
          <a:p>
            <a:pPr algn="l" fontAlgn="base"/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</a:rPr>
              <a:t>Thursday Teams</a:t>
            </a:r>
            <a:endParaRPr lang="en-GB" sz="32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Submission: 21</a:t>
            </a:r>
            <a:r>
              <a:rPr lang="en-GB" sz="3200" baseline="30000" dirty="0"/>
              <a:t>st</a:t>
            </a:r>
            <a:r>
              <a:rPr lang="en-GB" sz="3200" dirty="0"/>
              <a:t> January 2022</a:t>
            </a:r>
          </a:p>
        </p:txBody>
      </p:sp>
    </p:spTree>
    <p:extLst>
      <p:ext uri="{BB962C8B-B14F-4D97-AF65-F5344CB8AC3E}">
        <p14:creationId xmlns:p14="http://schemas.microsoft.com/office/powerpoint/2010/main" val="837015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hangingPunct="0"/>
            <a:r>
              <a:rPr lang="en-GB" dirty="0"/>
              <a:t>To enable students to become familiar with the concepts of well-being and resilience within the context of youth and community work.</a:t>
            </a:r>
          </a:p>
        </p:txBody>
      </p:sp>
    </p:spTree>
    <p:extLst>
      <p:ext uri="{BB962C8B-B14F-4D97-AF65-F5344CB8AC3E}">
        <p14:creationId xmlns:p14="http://schemas.microsoft.com/office/powerpoint/2010/main" val="33005210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LEARNING OUTCOMES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en-GB" dirty="0"/>
              <a:t>Understand the difference between objective and subjective well-being and how these can be enhanced through a social model of intervention.</a:t>
            </a:r>
          </a:p>
          <a:p>
            <a:pPr lvl="0" hangingPunct="0"/>
            <a:r>
              <a:rPr lang="en-GB" dirty="0"/>
              <a:t>Demonstrate an understanding of aspects of resilience and of risk and protective factors, with an understanding of importance of belief as an aspect of resilience</a:t>
            </a:r>
          </a:p>
          <a:p>
            <a:pPr lvl="0" hangingPunct="0"/>
            <a:r>
              <a:rPr lang="en-GB" dirty="0"/>
              <a:t>Understand the important of the social context of young people in enhancing resilience</a:t>
            </a:r>
          </a:p>
          <a:p>
            <a:pPr lvl="0" hangingPunct="0"/>
            <a:r>
              <a:rPr lang="en-GB" dirty="0"/>
              <a:t>Understand how culture influences resilience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30088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What is well-being? Subjective well-being, objective well-being.</a:t>
            </a:r>
          </a:p>
          <a:p>
            <a:pPr lvl="0" hangingPunct="0"/>
            <a:r>
              <a:rPr lang="en-GB" dirty="0"/>
              <a:t>Understanding childhood and adolescence and how these important times of life are being experienced by young people in contemporary society.</a:t>
            </a:r>
          </a:p>
          <a:p>
            <a:pPr lvl="0" hangingPunct="0"/>
            <a:r>
              <a:rPr lang="en-GB" dirty="0"/>
              <a:t>The changing nature of adolescence and changes in the public discourse and policy regarding young people.</a:t>
            </a:r>
          </a:p>
          <a:p>
            <a:pPr lvl="0" hangingPunct="0"/>
            <a:r>
              <a:rPr lang="en-GB" dirty="0"/>
              <a:t>Connecting macro political and economic factors and their impacts on young people and families.</a:t>
            </a:r>
          </a:p>
          <a:p>
            <a:pPr lvl="0" hangingPunct="0"/>
            <a:r>
              <a:rPr lang="en-GB" dirty="0"/>
              <a:t>Concepts of resilience</a:t>
            </a:r>
          </a:p>
          <a:p>
            <a:pPr lvl="0" hangingPunct="0"/>
            <a:r>
              <a:rPr lang="en-GB" dirty="0"/>
              <a:t>Understanding the need for individualized approaches, does cause equal effect and what can be learned from ecological models.</a:t>
            </a:r>
          </a:p>
          <a:p>
            <a:pPr lvl="0" hangingPunct="0"/>
            <a:r>
              <a:rPr lang="en-GB" dirty="0"/>
              <a:t>How changes in family structures and communities impact on adolescence and communities, including changing patterns in the use of leisure time and space.</a:t>
            </a:r>
          </a:p>
          <a:p>
            <a:pPr lvl="0" hangingPunct="0"/>
            <a:r>
              <a:rPr lang="en-GB" dirty="0"/>
              <a:t>Understanding family and peer relationships. Evidence for attachment theory. </a:t>
            </a:r>
          </a:p>
          <a:p>
            <a:pPr lvl="0" hangingPunct="0"/>
            <a:r>
              <a:rPr lang="en-GB" dirty="0"/>
              <a:t>A critical exploration of Adverse Childhood Experience theories.</a:t>
            </a:r>
          </a:p>
          <a:p>
            <a:pPr lvl="0" hangingPunct="0"/>
            <a:r>
              <a:rPr lang="en-GB" dirty="0"/>
              <a:t>How social change has impacted upon children and young people, their physical and mental health (the nature of play, social media, surveillance, bullying, performance management).</a:t>
            </a:r>
          </a:p>
          <a:p>
            <a:pPr lvl="0" hangingPunct="0"/>
            <a:r>
              <a:rPr lang="en-GB" dirty="0"/>
              <a:t>The science of happiness and the role of creative approaches including self-efficacy, mindfulness, and nature based approaches.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14877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 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838200" y="2214560"/>
          <a:ext cx="9377363" cy="26146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473571">
                  <a:extLst>
                    <a:ext uri="{9D8B030D-6E8A-4147-A177-3AD203B41FA5}">
                      <a16:colId xmlns:a16="http://schemas.microsoft.com/office/drawing/2014/main" val="577154125"/>
                    </a:ext>
                  </a:extLst>
                </a:gridCol>
                <a:gridCol w="2031879">
                  <a:extLst>
                    <a:ext uri="{9D8B030D-6E8A-4147-A177-3AD203B41FA5}">
                      <a16:colId xmlns:a16="http://schemas.microsoft.com/office/drawing/2014/main" val="2995008727"/>
                    </a:ext>
                  </a:extLst>
                </a:gridCol>
                <a:gridCol w="3871913">
                  <a:extLst>
                    <a:ext uri="{9D8B030D-6E8A-4147-A177-3AD203B41FA5}">
                      <a16:colId xmlns:a16="http://schemas.microsoft.com/office/drawing/2014/main" val="3531217843"/>
                    </a:ext>
                  </a:extLst>
                </a:gridCol>
              </a:tblGrid>
              <a:tr h="1307307"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Mode of assessment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Volume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Weighting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10375665"/>
                  </a:ext>
                </a:extLst>
              </a:tr>
              <a:tr h="1307307"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Essay 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5,000 words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100%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997626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51208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Question –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Submission Deadline 21</a:t>
            </a:r>
            <a:r>
              <a:rPr lang="en-GB" baseline="30000" dirty="0">
                <a:solidFill>
                  <a:schemeClr val="accent6">
                    <a:lumMod val="50000"/>
                  </a:schemeClr>
                </a:solidFill>
              </a:rPr>
              <a:t>st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 January 2022</a:t>
            </a:r>
          </a:p>
          <a:p>
            <a:endParaRPr lang="en-GB" dirty="0"/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Draw on theory and experience to illustrate and analyse the potential for youth work practice to enhance resilience and well-being among young people.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3626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Theory of youth work – what is said about youth work and well-being and resilience?</a:t>
            </a:r>
          </a:p>
          <a:p>
            <a:r>
              <a:rPr lang="en-GB" dirty="0"/>
              <a:t>Young people’s lives, consider the evidence of well-being and what social factors support or limit well-being.</a:t>
            </a:r>
          </a:p>
          <a:p>
            <a:r>
              <a:rPr lang="en-GB" dirty="0"/>
              <a:t>Locate your own experiences in youth work – think about using a case study or vignette approach.</a:t>
            </a:r>
          </a:p>
          <a:p>
            <a:r>
              <a:rPr lang="en-GB" dirty="0"/>
              <a:t>Locate theories of resilience around young people in public discourse.</a:t>
            </a:r>
          </a:p>
          <a:p>
            <a:r>
              <a:rPr lang="en-GB" dirty="0"/>
              <a:t>Critically discuss well-being and how youth work can enhance it among young people.</a:t>
            </a:r>
          </a:p>
          <a:p>
            <a:r>
              <a:rPr lang="en-GB" dirty="0"/>
              <a:t>Critically consider the development of the narrative around risk and resilience factors, relate how youth work can be a risk and protective factor.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06851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7244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Young Minds - </a:t>
            </a:r>
            <a:r>
              <a:rPr lang="en-GB" dirty="0">
                <a:hlinkClick r:id="rId2"/>
              </a:rPr>
              <a:t>https://youngminds.org.uk/resources/</a:t>
            </a:r>
            <a:r>
              <a:rPr lang="en-GB" dirty="0"/>
              <a:t> </a:t>
            </a:r>
          </a:p>
          <a:p>
            <a:r>
              <a:rPr lang="en-GB" dirty="0"/>
              <a:t>International Journal of Wellbeing - </a:t>
            </a:r>
            <a:r>
              <a:rPr lang="en-GB" dirty="0">
                <a:hlinkClick r:id="rId3"/>
              </a:rPr>
              <a:t>https://www.internationaljournalofwellbeing.org/index.php/ijow</a:t>
            </a:r>
            <a:r>
              <a:rPr lang="en-GB" dirty="0"/>
              <a:t> </a:t>
            </a:r>
          </a:p>
          <a:p>
            <a:r>
              <a:rPr lang="en-GB" dirty="0"/>
              <a:t>Worth It Resilience - </a:t>
            </a:r>
            <a:r>
              <a:rPr lang="en-GB" dirty="0">
                <a:hlinkClick r:id="rId4"/>
              </a:rPr>
              <a:t>https://www.worthit.org.uk/blog/building-resilience-young-people/</a:t>
            </a:r>
            <a:r>
              <a:rPr lang="en-GB" dirty="0"/>
              <a:t> </a:t>
            </a:r>
          </a:p>
          <a:p>
            <a:r>
              <a:rPr lang="en-GB" dirty="0"/>
              <a:t>Australian Resilience - </a:t>
            </a:r>
            <a:r>
              <a:rPr lang="en-GB" dirty="0">
                <a:hlinkClick r:id="rId5"/>
              </a:rPr>
              <a:t>https://www.pathwaystoresilience.org/</a:t>
            </a:r>
            <a:r>
              <a:rPr lang="en-GB" dirty="0"/>
              <a:t> </a:t>
            </a:r>
          </a:p>
          <a:p>
            <a:r>
              <a:rPr lang="en-GB" dirty="0"/>
              <a:t>International Resilience Project - </a:t>
            </a:r>
            <a:r>
              <a:rPr lang="en-GB" dirty="0">
                <a:hlinkClick r:id="rId6"/>
              </a:rPr>
              <a:t>https://resilienceresearch.org/internationalresilienceproject/</a:t>
            </a:r>
            <a:r>
              <a:rPr lang="en-GB" dirty="0"/>
              <a:t> </a:t>
            </a:r>
          </a:p>
          <a:p>
            <a:r>
              <a:rPr lang="en-GB" dirty="0"/>
              <a:t>ACES Hub Wales - </a:t>
            </a:r>
            <a:r>
              <a:rPr lang="en-GB" dirty="0">
                <a:hlinkClick r:id="rId7"/>
              </a:rPr>
              <a:t>https://www.aceawarewales.com/about</a:t>
            </a:r>
            <a:r>
              <a:rPr lang="en-GB" dirty="0"/>
              <a:t> </a:t>
            </a:r>
          </a:p>
          <a:p>
            <a:r>
              <a:rPr lang="en-GB" dirty="0"/>
              <a:t>WFG Act (2015) - </a:t>
            </a:r>
            <a:r>
              <a:rPr lang="en-GB" dirty="0">
                <a:hlinkClick r:id="rId8"/>
              </a:rPr>
              <a:t>https://www.futuregenerations.wales/wp-content/uploads/2017/01/160401-wfg-accessible-guide-for-young-people-en.pdf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310693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555</Words>
  <Application>Microsoft Office PowerPoint</Application>
  <PresentationFormat>Widescreen</PresentationFormat>
  <Paragraphs>57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   Young People’s Well-being and Resilience </vt:lpstr>
      <vt:lpstr>Module Delivery</vt:lpstr>
      <vt:lpstr>Module Aim</vt:lpstr>
      <vt:lpstr> LEARNING OUTCOMES </vt:lpstr>
      <vt:lpstr>Module Content</vt:lpstr>
      <vt:lpstr>Module Assessment </vt:lpstr>
      <vt:lpstr>Module Assessment</vt:lpstr>
      <vt:lpstr>Ideas</vt:lpstr>
      <vt:lpstr>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Young People’s Well-being and Resilience </dc:title>
  <dc:creator>Darrel Williams</dc:creator>
  <cp:lastModifiedBy>Darrel Williams</cp:lastModifiedBy>
  <cp:revision>1</cp:revision>
  <dcterms:created xsi:type="dcterms:W3CDTF">2021-11-30T09:04:54Z</dcterms:created>
  <dcterms:modified xsi:type="dcterms:W3CDTF">2021-11-30T09:13:08Z</dcterms:modified>
</cp:coreProperties>
</file>