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61" r:id="rId6"/>
    <p:sldId id="264" r:id="rId7"/>
    <p:sldId id="266" r:id="rId8"/>
    <p:sldId id="267" r:id="rId9"/>
    <p:sldId id="268" r:id="rId10"/>
  </p:sldIdLst>
  <p:sldSz cx="14630400" cy="8229600"/>
  <p:notesSz cx="8229600" cy="14630400"/>
  <p:custDataLst>
    <p:tags r:id="rId12"/>
  </p:custDataLst>
  <p:defaultTextStyle>
    <a:defPPr lvl="0">
      <a:defRPr lang="en-US"/>
    </a:defPPr>
    <a:lvl1pPr marL="0" lv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lvl="1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lvl="2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lvl="3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lvl="4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lvl="5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lvl="6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lvl="7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lvl="8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0300" autoAdjust="0"/>
  </p:normalViewPr>
  <p:slideViewPr>
    <p:cSldViewPr snapToGrid="0">
      <p:cViewPr varScale="1">
        <p:scale>
          <a:sx n="72" d="100"/>
          <a:sy n="72" d="100"/>
        </p:scale>
        <p:origin x="76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662552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Garamond" panose="02020404030301010803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>
                <a:latin typeface="Garamond" panose="02020404030301010803" pitchFamily="18" charset="0"/>
              </a:rPr>
              <a:t>1</a:t>
            </a:fld>
            <a:endParaRPr 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Garamond" panose="02020404030301010803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>
                <a:latin typeface="Garamond" panose="02020404030301010803" pitchFamily="18" charset="0"/>
              </a:rPr>
              <a:t>2</a:t>
            </a:fld>
            <a:endParaRPr 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Garamond" panose="02020404030301010803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>
                <a:latin typeface="Garamond" panose="02020404030301010803" pitchFamily="18" charset="0"/>
              </a:rPr>
              <a:t>3</a:t>
            </a:fld>
            <a:endParaRPr 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>
              <a:latin typeface="Garamond" panose="02020404030301010803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>
                <a:latin typeface="Garamond" panose="02020404030301010803" pitchFamily="18" charset="0"/>
              </a:rPr>
              <a:t>4</a:t>
            </a:fld>
            <a:endParaRPr 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3D0D5C-CE86-95DF-A93F-A92DE520FF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B4C2DA-16FC-9B70-3AC5-6AC8A63BD0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D55630-EB1D-432F-E648-D345E8F29E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Garamond" panose="02020404030301010803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0B1113-0165-FC71-29B9-ED17B1E3EE7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>
                <a:latin typeface="Garamond" panose="02020404030301010803" pitchFamily="18" charset="0"/>
              </a:rPr>
              <a:t>5</a:t>
            </a:fld>
            <a:endParaRPr 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03321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Garamond" panose="02020404030301010803" pitchFamily="18" charset="0"/>
            </a:endParaRPr>
          </a:p>
          <a:p>
            <a:endParaRPr lang="en-US" dirty="0">
              <a:latin typeface="Garamond" panose="02020404030301010803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>
                <a:latin typeface="Garamond" panose="02020404030301010803" pitchFamily="18" charset="0"/>
              </a:rPr>
              <a:t>6</a:t>
            </a:fld>
            <a:endParaRPr 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>
                <a:latin typeface="Garamond" panose="02020404030301010803" pitchFamily="18" charset="0"/>
              </a:rPr>
              <a:t>7</a:t>
            </a:fld>
            <a:endParaRPr 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73050" y="1828800"/>
            <a:ext cx="8775700" cy="49371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22325" y="7040563"/>
            <a:ext cx="6584950" cy="5761037"/>
          </a:xfrm>
          <a:prstGeom prst="rect">
            <a:avLst/>
          </a:prstGeom>
        </p:spPr>
        <p:txBody>
          <a:bodyPr/>
          <a:lstStyle/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404715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20321" y="0"/>
            <a:ext cx="14677392" cy="8227457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0878" y="2245358"/>
            <a:ext cx="8178803" cy="1818640"/>
          </a:xfrm>
        </p:spPr>
        <p:txBody>
          <a:bodyPr anchor="b">
            <a:noAutofit/>
          </a:bodyPr>
          <a:lstStyle>
            <a:lvl1pPr algn="ctr">
              <a:defRPr sz="648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0878" y="4389117"/>
            <a:ext cx="8178803" cy="1584962"/>
          </a:xfrm>
        </p:spPr>
        <p:txBody>
          <a:bodyPr anchor="t">
            <a:normAutofit/>
          </a:bodyPr>
          <a:lstStyle>
            <a:lvl1pPr marL="0" indent="0" algn="ctr">
              <a:buNone/>
              <a:defRPr sz="2520">
                <a:solidFill>
                  <a:schemeClr val="tx1"/>
                </a:solidFill>
              </a:defRPr>
            </a:lvl1pPr>
            <a:lvl2pPr marL="548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972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645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194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2918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389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579879" y="6045196"/>
            <a:ext cx="1076960" cy="33528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230877" y="6045196"/>
            <a:ext cx="6257562" cy="33528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48281" y="6045196"/>
            <a:ext cx="661400" cy="33528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3230879" y="4226557"/>
            <a:ext cx="817880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297039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675403" y="2905759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33319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18083" y="2103127"/>
            <a:ext cx="9790426" cy="2187017"/>
          </a:xfrm>
        </p:spPr>
        <p:txBody>
          <a:bodyPr anchor="b">
            <a:normAutofit/>
          </a:bodyPr>
          <a:lstStyle>
            <a:lvl1pPr algn="ctr">
              <a:defRPr sz="528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18080" y="4615262"/>
            <a:ext cx="9790428" cy="1145456"/>
          </a:xfrm>
        </p:spPr>
        <p:txBody>
          <a:bodyPr anchor="t">
            <a:normAutofit/>
          </a:bodyPr>
          <a:lstStyle>
            <a:lvl1pPr marL="0" indent="0" algn="ctr">
              <a:buNone/>
              <a:defRPr sz="2880">
                <a:solidFill>
                  <a:schemeClr val="tx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415268" y="4452702"/>
            <a:ext cx="979605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2992895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675403" y="2905759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58138" y="3072384"/>
            <a:ext cx="5661965" cy="397215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17613" y="3072384"/>
            <a:ext cx="5661965" cy="397215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433225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4480" y="3190240"/>
            <a:ext cx="5661965" cy="691514"/>
          </a:xfrm>
        </p:spPr>
        <p:txBody>
          <a:bodyPr anchor="b">
            <a:noAutofit/>
          </a:bodyPr>
          <a:lstStyle>
            <a:lvl1pPr marL="0" indent="0">
              <a:spcBef>
                <a:spcPts val="806"/>
              </a:spcBef>
              <a:spcAft>
                <a:spcPts val="720"/>
              </a:spcAft>
              <a:buNone/>
              <a:defRPr sz="3360" b="0">
                <a:solidFill>
                  <a:schemeClr val="accent1"/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54480" y="3891915"/>
            <a:ext cx="5661965" cy="3159126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416804" y="3190240"/>
            <a:ext cx="5661965" cy="691514"/>
          </a:xfrm>
        </p:spPr>
        <p:txBody>
          <a:bodyPr anchor="b">
            <a:noAutofit/>
          </a:bodyPr>
          <a:lstStyle>
            <a:lvl1pPr marL="0" indent="0">
              <a:spcBef>
                <a:spcPts val="806"/>
              </a:spcBef>
              <a:spcAft>
                <a:spcPts val="720"/>
              </a:spcAft>
              <a:buNone/>
              <a:defRPr sz="3360" b="0">
                <a:solidFill>
                  <a:schemeClr val="accent1"/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416804" y="3891915"/>
            <a:ext cx="5661965" cy="3159126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675403" y="2905759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716688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675403" y="2905759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382624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7620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2574" y="1666241"/>
            <a:ext cx="4462146" cy="1645920"/>
          </a:xfrm>
        </p:spPr>
        <p:txBody>
          <a:bodyPr anchor="b">
            <a:normAutofit/>
          </a:bodyPr>
          <a:lstStyle>
            <a:lvl1pPr algn="ctr">
              <a:defRPr sz="28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2402" y="1178558"/>
            <a:ext cx="6563359" cy="5872482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52574" y="3637278"/>
            <a:ext cx="4462146" cy="2926085"/>
          </a:xfrm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675403" y="3495040"/>
            <a:ext cx="42173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638719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79" y="2260598"/>
            <a:ext cx="7490179" cy="1645920"/>
          </a:xfrm>
        </p:spPr>
        <p:txBody>
          <a:bodyPr anchor="b">
            <a:normAutofit/>
          </a:bodyPr>
          <a:lstStyle>
            <a:lvl1pPr algn="ctr">
              <a:defRPr sz="336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713798" y="1249680"/>
            <a:ext cx="3676016" cy="573024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54479" y="3906518"/>
            <a:ext cx="7490179" cy="2194560"/>
          </a:xfrm>
        </p:spPr>
        <p:txBody>
          <a:bodyPr anchor="t">
            <a:normAutofit/>
          </a:bodyPr>
          <a:lstStyle>
            <a:lvl1pPr marL="0" indent="0" algn="ctr">
              <a:buNone/>
              <a:defRPr sz="216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70022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1" y="5778498"/>
            <a:ext cx="11531599" cy="680086"/>
          </a:xfrm>
        </p:spPr>
        <p:txBody>
          <a:bodyPr anchor="b">
            <a:normAutofit/>
          </a:bodyPr>
          <a:lstStyle>
            <a:lvl1pPr algn="ctr">
              <a:defRPr sz="28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49713" y="1249679"/>
            <a:ext cx="12127166" cy="4003043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54481" y="6458584"/>
            <a:ext cx="11531599" cy="592454"/>
          </a:xfrm>
        </p:spPr>
        <p:txBody>
          <a:bodyPr>
            <a:normAutofit/>
          </a:bodyPr>
          <a:lstStyle>
            <a:lvl1pPr marL="0" indent="0" algn="ctr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28974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4642" y="1178558"/>
            <a:ext cx="11511278" cy="3545842"/>
          </a:xfrm>
        </p:spPr>
        <p:txBody>
          <a:bodyPr anchor="ctr">
            <a:normAutofit/>
          </a:bodyPr>
          <a:lstStyle>
            <a:lvl1pPr algn="ctr">
              <a:defRPr sz="384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4642" y="5212080"/>
            <a:ext cx="11511278" cy="18389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675403" y="4968239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096555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5455" y="1178558"/>
            <a:ext cx="11155678" cy="2844802"/>
          </a:xfrm>
        </p:spPr>
        <p:txBody>
          <a:bodyPr anchor="ctr">
            <a:normAutofit/>
          </a:bodyPr>
          <a:lstStyle>
            <a:lvl1pPr algn="ctr">
              <a:defRPr sz="384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009775" y="4023360"/>
            <a:ext cx="10607042" cy="70104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400"/>
            </a:lvl1pPr>
            <a:lvl2pPr marL="548640" indent="0">
              <a:buFontTx/>
              <a:buNone/>
              <a:defRPr/>
            </a:lvl2pPr>
            <a:lvl3pPr marL="1097280" indent="0">
              <a:buFontTx/>
              <a:buNone/>
              <a:defRPr/>
            </a:lvl3pPr>
            <a:lvl4pPr marL="1645920" indent="0">
              <a:buFontTx/>
              <a:buNone/>
              <a:defRPr/>
            </a:lvl4pPr>
            <a:lvl5pPr marL="219456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4481" y="5212080"/>
            <a:ext cx="11531599" cy="18389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034416" y="1055953"/>
            <a:ext cx="731520" cy="701731"/>
          </a:xfrm>
          <a:prstGeom prst="rect">
            <a:avLst/>
          </a:prstGeom>
        </p:spPr>
        <p:txBody>
          <a:bodyPr vert="horz" lIns="109728" tIns="54864" rIns="109728" bIns="54864" rtlCol="0" anchor="ctr">
            <a:noAutofit/>
          </a:bodyPr>
          <a:lstStyle/>
          <a:p>
            <a:pPr lvl="0"/>
            <a:r>
              <a:rPr lang="en-US" sz="96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2720320" y="3393444"/>
            <a:ext cx="731520" cy="701731"/>
          </a:xfrm>
          <a:prstGeom prst="rect">
            <a:avLst/>
          </a:prstGeom>
        </p:spPr>
        <p:txBody>
          <a:bodyPr vert="horz" lIns="109728" tIns="54864" rIns="109728" bIns="54864" rtlCol="0" anchor="ctr">
            <a:noAutofit/>
          </a:bodyPr>
          <a:lstStyle/>
          <a:p>
            <a:pPr lvl="0" algn="r"/>
            <a:r>
              <a:rPr lang="en-US" sz="96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675403" y="4968239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402834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2" y="3970297"/>
            <a:ext cx="11531602" cy="1762560"/>
          </a:xfrm>
        </p:spPr>
        <p:txBody>
          <a:bodyPr anchor="b">
            <a:normAutofit/>
          </a:bodyPr>
          <a:lstStyle>
            <a:lvl1pPr algn="l">
              <a:defRPr sz="384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4481" y="5732857"/>
            <a:ext cx="11531602" cy="1032480"/>
          </a:xfrm>
        </p:spPr>
        <p:txBody>
          <a:bodyPr anchor="t">
            <a:normAutofit/>
          </a:bodyPr>
          <a:lstStyle>
            <a:lvl1pPr marL="0" indent="0" algn="l">
              <a:buNone/>
              <a:defRPr sz="2400">
                <a:solidFill>
                  <a:schemeClr val="tx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883859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5455" y="1178558"/>
            <a:ext cx="11155678" cy="2692402"/>
          </a:xfrm>
        </p:spPr>
        <p:txBody>
          <a:bodyPr anchor="ctr">
            <a:normAutofit/>
          </a:bodyPr>
          <a:lstStyle>
            <a:lvl1pPr algn="ctr">
              <a:defRPr sz="384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554481" y="4367174"/>
            <a:ext cx="11531602" cy="1064362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80">
                <a:solidFill>
                  <a:schemeClr val="tx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4481" y="5435600"/>
            <a:ext cx="11531602" cy="1615440"/>
          </a:xfrm>
        </p:spPr>
        <p:txBody>
          <a:bodyPr anchor="t">
            <a:normAutofit/>
          </a:bodyPr>
          <a:lstStyle>
            <a:lvl1pPr marL="0" indent="0" algn="l">
              <a:buNone/>
              <a:defRPr sz="2160">
                <a:solidFill>
                  <a:schemeClr val="tx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1034416" y="1055953"/>
            <a:ext cx="731520" cy="701731"/>
          </a:xfrm>
          <a:prstGeom prst="rect">
            <a:avLst/>
          </a:prstGeom>
        </p:spPr>
        <p:txBody>
          <a:bodyPr vert="horz" lIns="109728" tIns="54864" rIns="109728" bIns="54864" rtlCol="0" anchor="ctr">
            <a:noAutofit/>
          </a:bodyPr>
          <a:lstStyle/>
          <a:p>
            <a:pPr lvl="0"/>
            <a:r>
              <a:rPr lang="en-US" sz="96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720320" y="3119113"/>
            <a:ext cx="731520" cy="701731"/>
          </a:xfrm>
          <a:prstGeom prst="rect">
            <a:avLst/>
          </a:prstGeom>
        </p:spPr>
        <p:txBody>
          <a:bodyPr vert="horz" lIns="109728" tIns="54864" rIns="109728" bIns="54864" rtlCol="0" anchor="ctr">
            <a:noAutofit/>
          </a:bodyPr>
          <a:lstStyle/>
          <a:p>
            <a:pPr lvl="0" algn="r"/>
            <a:r>
              <a:rPr lang="en-US" sz="96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675403" y="4114800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702317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1" y="1178558"/>
            <a:ext cx="11531599" cy="269240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554481" y="4356201"/>
            <a:ext cx="11531602" cy="100949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3360">
                <a:solidFill>
                  <a:schemeClr val="tx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4480" y="5364480"/>
            <a:ext cx="11531604" cy="1686560"/>
          </a:xfrm>
        </p:spPr>
        <p:txBody>
          <a:bodyPr anchor="t">
            <a:normAutofit/>
          </a:bodyPr>
          <a:lstStyle>
            <a:lvl1pPr marL="0" indent="0" algn="l">
              <a:buNone/>
              <a:defRPr sz="2160">
                <a:solidFill>
                  <a:schemeClr val="tx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675403" y="4114800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380011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675403" y="2905759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5479859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799228" y="1178558"/>
            <a:ext cx="2269074" cy="587248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54478" y="1178558"/>
            <a:ext cx="8919630" cy="587248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0636668" y="1188720"/>
            <a:ext cx="0" cy="585216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7883762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41531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295176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48307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196615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596283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9104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8883" y="0"/>
            <a:ext cx="14675954" cy="8227457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54483" y="1178559"/>
            <a:ext cx="11521435" cy="156464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4481" y="3068319"/>
            <a:ext cx="11521435" cy="398272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13001" y="7162800"/>
            <a:ext cx="1920240" cy="3352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8A87A34-81AB-432B-8DAE-1953F412C126}" type="datetimeFigureOut">
              <a:rPr lang="en-US" smtClean="0"/>
              <a:pPr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54481" y="7162800"/>
            <a:ext cx="8767080" cy="3352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424682" y="7162800"/>
            <a:ext cx="651236" cy="3352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1108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  <p:sldLayoutId id="2147483799" r:id="rId12"/>
    <p:sldLayoutId id="2147483800" r:id="rId13"/>
    <p:sldLayoutId id="2147483801" r:id="rId14"/>
    <p:sldLayoutId id="2147483802" r:id="rId15"/>
    <p:sldLayoutId id="2147483803" r:id="rId16"/>
    <p:sldLayoutId id="2147483804" r:id="rId17"/>
    <p:sldLayoutId id="2147483805" r:id="rId18"/>
    <p:sldLayoutId id="2147483806" r:id="rId19"/>
    <p:sldLayoutId id="2147483807" r:id="rId20"/>
    <p:sldLayoutId id="2147483809" r:id="rId21"/>
    <p:sldLayoutId id="2147483812" r:id="rId22"/>
    <p:sldLayoutId id="2147483814" r:id="rId23"/>
  </p:sldLayoutIdLst>
  <p:hf sldNum="0" hdr="0" ftr="0" dt="0"/>
  <p:txStyles>
    <p:titleStyle>
      <a:lvl1pPr algn="ctr" defTabSz="548640" rtl="0" eaLnBrk="1" latinLnBrk="0" hangingPunct="1">
        <a:spcBef>
          <a:spcPct val="0"/>
        </a:spcBef>
        <a:buNone/>
        <a:defRPr sz="528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288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891540" indent="-34290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440180" indent="-34290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216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851660" indent="-20574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192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400300" indent="-20574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168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3017520" indent="-27432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168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3566160" indent="-27432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168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4114800" indent="-27432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168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4663440" indent="-27432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168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openxmlformats.org/officeDocument/2006/relationships/image" Target="cid:image001.png@01D0EA4A.2BD679A0" TargetMode="External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-room/fact-sheets/detail/fall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3.xml"/><Relationship Id="rId5" Type="http://schemas.openxmlformats.org/officeDocument/2006/relationships/hyperlink" Target="https://bmcgeriatr.biomedcentral.com/articles/10.1186/s12877-020-01922-z" TargetMode="External"/><Relationship Id="rId4" Type="http://schemas.openxmlformats.org/officeDocument/2006/relationships/hyperlink" Target="https://www.researchgate.net/figure/The-frequency-of-falls-with-and-without-injury-across-different-age-groups-among_fig1_38503779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oogle Shape;29;p1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695926" y="2857040"/>
            <a:ext cx="3825776" cy="4103214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30;p1"/>
          <p:cNvSpPr/>
          <p:nvPr/>
        </p:nvSpPr>
        <p:spPr>
          <a:xfrm>
            <a:off x="962914" y="982837"/>
            <a:ext cx="8318100" cy="4337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55555"/>
              </a:lnSpc>
              <a:spcBef>
                <a:spcPts val="0"/>
              </a:spcBef>
              <a:spcAft>
                <a:spcPts val="0"/>
              </a:spcAft>
              <a:buClr>
                <a:srgbClr val="1F1E1E"/>
              </a:buClr>
              <a:buSzPts val="3600"/>
              <a:buFont typeface="Times New Roman"/>
              <a:buNone/>
            </a:pPr>
            <a:r>
              <a:rPr lang="en-US" sz="3600" b="1" i="0" u="none" strike="noStrike" cap="none" dirty="0">
                <a:solidFill>
                  <a:srgbClr val="1F1E1E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Assessment: Component 1</a:t>
            </a:r>
            <a:endParaRPr sz="3600" b="1" dirty="0"/>
          </a:p>
          <a:p>
            <a:pPr marL="0" marR="0" lvl="0" indent="0" algn="ctr" rtl="0">
              <a:lnSpc>
                <a:spcPct val="155555"/>
              </a:lnSpc>
              <a:spcBef>
                <a:spcPts val="0"/>
              </a:spcBef>
              <a:spcAft>
                <a:spcPts val="0"/>
              </a:spcAft>
              <a:buClr>
                <a:srgbClr val="1F1E1E"/>
              </a:buClr>
              <a:buSzPts val="3600"/>
              <a:buFont typeface="Times New Roman"/>
              <a:buNone/>
            </a:pPr>
            <a:r>
              <a:rPr lang="en-US" sz="3600" b="1" i="0" u="none" strike="noStrike" cap="none" dirty="0">
                <a:solidFill>
                  <a:srgbClr val="1F1E1E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Title: </a:t>
            </a:r>
          </a:p>
          <a:p>
            <a:pPr marL="0" marR="0" lvl="0" indent="0" algn="ctr" rtl="0">
              <a:lnSpc>
                <a:spcPct val="155555"/>
              </a:lnSpc>
              <a:spcBef>
                <a:spcPts val="0"/>
              </a:spcBef>
              <a:spcAft>
                <a:spcPts val="0"/>
              </a:spcAft>
              <a:buClr>
                <a:srgbClr val="1F1E1E"/>
              </a:buClr>
              <a:buSzPts val="3600"/>
              <a:buFont typeface="Times New Roman"/>
              <a:buNone/>
            </a:pPr>
            <a:r>
              <a:rPr lang="en-US" sz="3200" b="1" i="0" u="none" strike="noStrike" cap="none" dirty="0">
                <a:solidFill>
                  <a:srgbClr val="1F1E1E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The Role of Community Physiotherapists in Preventing Falls Among Older Adults: </a:t>
            </a:r>
            <a:br>
              <a:rPr lang="en-US" sz="3200" b="1" i="0" u="none" strike="noStrike" cap="none" dirty="0">
                <a:solidFill>
                  <a:srgbClr val="1F1E1E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</a:br>
            <a:r>
              <a:rPr lang="en-US" sz="3200" b="1" i="0" u="none" strike="noStrike" cap="none" dirty="0">
                <a:solidFill>
                  <a:srgbClr val="1F1E1E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A Public Health and Social Care Perspective</a:t>
            </a:r>
            <a:endParaRPr sz="3200" b="1" dirty="0"/>
          </a:p>
          <a:p>
            <a:pPr marL="0" marR="0" lvl="0" indent="0" algn="ctr" rtl="0">
              <a:lnSpc>
                <a:spcPct val="155555"/>
              </a:lnSpc>
              <a:spcBef>
                <a:spcPts val="0"/>
              </a:spcBef>
              <a:spcAft>
                <a:spcPts val="0"/>
              </a:spcAft>
              <a:buClr>
                <a:srgbClr val="1F1E1E"/>
              </a:buClr>
              <a:buSzPts val="3600"/>
              <a:buFont typeface="Times New Roman"/>
              <a:buNone/>
            </a:pPr>
            <a:endParaRPr sz="3600" dirty="0"/>
          </a:p>
        </p:txBody>
      </p:sp>
      <p:sp>
        <p:nvSpPr>
          <p:cNvPr id="31" name="Google Shape;31;p1"/>
          <p:cNvSpPr/>
          <p:nvPr/>
        </p:nvSpPr>
        <p:spPr>
          <a:xfrm>
            <a:off x="962924" y="5630053"/>
            <a:ext cx="8318089" cy="1768274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pPr marL="0" marR="0" lvl="0" indent="0" algn="l" rtl="0">
              <a:lnSpc>
                <a:spcPct val="155555"/>
              </a:lnSpc>
              <a:spcBef>
                <a:spcPts val="0"/>
              </a:spcBef>
              <a:spcAft>
                <a:spcPts val="0"/>
              </a:spcAft>
              <a:buClr>
                <a:srgbClr val="1F1E1E"/>
              </a:buClr>
              <a:buSzPts val="3600"/>
              <a:buFont typeface="Times New Roman"/>
              <a:buNone/>
            </a:pPr>
            <a:r>
              <a:rPr lang="en-US" sz="1800" dirty="0">
                <a:solidFill>
                  <a:srgbClr val="1F1E1E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  Module Code: LCHS7008</a:t>
            </a:r>
            <a:endParaRPr sz="1800" dirty="0">
              <a:solidFill>
                <a:srgbClr val="1F1E1E"/>
              </a:solidFill>
              <a:latin typeface="Garamond" panose="02020404030301010803" pitchFamily="18" charset="0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55555"/>
              </a:lnSpc>
              <a:spcBef>
                <a:spcPts val="0"/>
              </a:spcBef>
              <a:spcAft>
                <a:spcPts val="0"/>
              </a:spcAft>
              <a:buClr>
                <a:srgbClr val="1F1E1E"/>
              </a:buClr>
              <a:buSzPts val="3600"/>
              <a:buFont typeface="Times New Roman"/>
              <a:buNone/>
            </a:pPr>
            <a:r>
              <a:rPr lang="en-US" sz="1800" dirty="0">
                <a:solidFill>
                  <a:srgbClr val="1F1E1E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  Lecturer: Dr Zeno Leung</a:t>
            </a:r>
          </a:p>
          <a:p>
            <a:pPr lvl="0">
              <a:lnSpc>
                <a:spcPct val="155555"/>
              </a:lnSpc>
              <a:buClr>
                <a:srgbClr val="1F1E1E"/>
              </a:buClr>
              <a:buSzPts val="3600"/>
            </a:pPr>
            <a:r>
              <a:rPr lang="en-US" sz="1800" dirty="0">
                <a:solidFill>
                  <a:srgbClr val="1F1E1E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  Student ID and Name: 2430466 - Mahendra </a:t>
            </a:r>
            <a:r>
              <a:rPr lang="en-US" sz="1800" dirty="0" err="1">
                <a:solidFill>
                  <a:srgbClr val="1F1E1E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Jesingbhai</a:t>
            </a:r>
            <a:r>
              <a:rPr lang="en-US" sz="1800" dirty="0">
                <a:solidFill>
                  <a:srgbClr val="1F1E1E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 Vadhel</a:t>
            </a:r>
          </a:p>
          <a:p>
            <a:pPr lvl="0">
              <a:lnSpc>
                <a:spcPct val="155555"/>
              </a:lnSpc>
              <a:buClr>
                <a:srgbClr val="1F1E1E"/>
              </a:buClr>
              <a:buSzPts val="3600"/>
            </a:pPr>
            <a:r>
              <a:rPr lang="en-US" sz="1800">
                <a:solidFill>
                  <a:srgbClr val="1F1E1E"/>
                </a:solidFill>
                <a:latin typeface="Garamond" panose="02020404030301010803" pitchFamily="18" charset="0"/>
                <a:cs typeface="Times New Roman"/>
                <a:sym typeface="Times New Roman"/>
              </a:rPr>
              <a:t>  Student </a:t>
            </a:r>
            <a:r>
              <a:rPr lang="en-US" sz="1800" dirty="0">
                <a:solidFill>
                  <a:srgbClr val="1F1E1E"/>
                </a:solidFill>
                <a:latin typeface="Garamond" panose="02020404030301010803" pitchFamily="18" charset="0"/>
                <a:cs typeface="Times New Roman"/>
                <a:sym typeface="Times New Roman"/>
              </a:rPr>
              <a:t>email: 2430466@student.uwtsd.ac.uk</a:t>
            </a:r>
            <a:endParaRPr lang="en-US" sz="1800" dirty="0">
              <a:latin typeface="Garamond" panose="02020404030301010803" pitchFamily="18" charset="0"/>
            </a:endParaRPr>
          </a:p>
        </p:txBody>
      </p:sp>
      <p:pic>
        <p:nvPicPr>
          <p:cNvPr id="2" name="Picture 1" descr="Discover University of Wales Trinity Saint David">
            <a:extLst>
              <a:ext uri="{FF2B5EF4-FFF2-40B4-BE49-F238E27FC236}">
                <a16:creationId xmlns:a16="http://schemas.microsoft.com/office/drawing/2014/main" id="{95D4D524-3EFA-B301-395E-BD2BC642C452}"/>
              </a:ext>
            </a:extLst>
          </p:cNvPr>
          <p:cNvPicPr/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5418" y="1370763"/>
            <a:ext cx="2798339" cy="11091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2"/>
          <p:cNvSpPr/>
          <p:nvPr/>
        </p:nvSpPr>
        <p:spPr>
          <a:xfrm>
            <a:off x="982634" y="500985"/>
            <a:ext cx="12889500" cy="104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55555"/>
              </a:lnSpc>
              <a:spcBef>
                <a:spcPts val="0"/>
              </a:spcBef>
              <a:spcAft>
                <a:spcPts val="0"/>
              </a:spcAft>
              <a:buClr>
                <a:srgbClr val="1F1E1E"/>
              </a:buClr>
              <a:buSzPts val="3600"/>
              <a:buFont typeface="Times New Roman"/>
              <a:buNone/>
            </a:pPr>
            <a:r>
              <a:rPr lang="en-US" sz="4800" b="1" dirty="0">
                <a:solidFill>
                  <a:srgbClr val="1F1E1E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Introduction to the Research Topic</a:t>
            </a:r>
            <a:endParaRPr sz="4800" b="1" dirty="0">
              <a:solidFill>
                <a:schemeClr val="dk1"/>
              </a:solidFill>
              <a:latin typeface="Garamond" panose="02020404030301010803" pitchFamily="18" charset="0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4" name="Google Shape;34;p2"/>
          <p:cNvSpPr/>
          <p:nvPr/>
        </p:nvSpPr>
        <p:spPr>
          <a:xfrm>
            <a:off x="812248" y="1806982"/>
            <a:ext cx="4381879" cy="1974600"/>
          </a:xfrm>
          <a:prstGeom prst="roundRect">
            <a:avLst>
              <a:gd name="adj" fmla="val 4608"/>
            </a:avLst>
          </a:prstGeom>
          <a:solidFill>
            <a:srgbClr val="C0D669"/>
          </a:solidFill>
          <a:ln w="9525" cap="flat" cmpd="sng">
            <a:solidFill>
              <a:srgbClr val="BBC2D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2"/>
          <p:cNvSpPr/>
          <p:nvPr/>
        </p:nvSpPr>
        <p:spPr>
          <a:xfrm>
            <a:off x="1036349" y="2111341"/>
            <a:ext cx="3234300" cy="3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rgbClr val="1A2D7A"/>
              </a:buClr>
              <a:buSzPts val="2200"/>
              <a:buFont typeface="Arial"/>
              <a:buNone/>
            </a:pPr>
            <a:r>
              <a:rPr lang="en-US" sz="2200" b="1" dirty="0"/>
              <a:t>Public Health Concern</a:t>
            </a:r>
            <a:endParaRPr sz="2200" b="1" dirty="0"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36" name="Google Shape;36;p2"/>
          <p:cNvSpPr/>
          <p:nvPr/>
        </p:nvSpPr>
        <p:spPr>
          <a:xfrm>
            <a:off x="1036349" y="2555288"/>
            <a:ext cx="3778500" cy="104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58823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1700"/>
              <a:buFont typeface="Sora Light"/>
              <a:buNone/>
            </a:pP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Falls cause 684,000 deaths annually worldwide, mostly among adults aged 65+(WHO, 2021)</a:t>
            </a:r>
            <a:endParaRPr sz="1700" dirty="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37" name="Google Shape;37;p2"/>
          <p:cNvSpPr/>
          <p:nvPr/>
        </p:nvSpPr>
        <p:spPr>
          <a:xfrm>
            <a:off x="974911" y="3965402"/>
            <a:ext cx="4226700" cy="1485487"/>
          </a:xfrm>
          <a:prstGeom prst="roundRect">
            <a:avLst>
              <a:gd name="adj" fmla="val 4608"/>
            </a:avLst>
          </a:prstGeom>
          <a:solidFill>
            <a:srgbClr val="AEC4DC"/>
          </a:solidFill>
          <a:ln w="9525" cap="flat" cmpd="sng">
            <a:solidFill>
              <a:srgbClr val="BBC2D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" name="Google Shape;38;p2"/>
          <p:cNvSpPr/>
          <p:nvPr/>
        </p:nvSpPr>
        <p:spPr>
          <a:xfrm>
            <a:off x="1036349" y="4038624"/>
            <a:ext cx="2850600" cy="3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rgbClr val="1A2D7A"/>
              </a:buClr>
              <a:buSzPts val="2200"/>
              <a:buFont typeface="Arial"/>
              <a:buNone/>
            </a:pPr>
            <a:r>
              <a:rPr lang="en-US" sz="2200" b="1" dirty="0"/>
              <a:t>Ageing Population</a:t>
            </a:r>
            <a:endParaRPr sz="2200" b="1" dirty="0"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39" name="Google Shape;39;p2"/>
          <p:cNvSpPr/>
          <p:nvPr/>
        </p:nvSpPr>
        <p:spPr>
          <a:xfrm>
            <a:off x="1009391" y="4410789"/>
            <a:ext cx="4192219" cy="104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58823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1700"/>
              <a:buFont typeface="Sora Light"/>
              <a:buNone/>
            </a:pP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By 2040, 24% of the UK population will be aged 65+(Montero-</a:t>
            </a:r>
            <a:r>
              <a:rPr lang="en-US" sz="1700" dirty="0" err="1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Odasso</a:t>
            </a: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 et al. 2022).</a:t>
            </a:r>
            <a:endParaRPr sz="1700" dirty="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0" name="Google Shape;40;p2"/>
          <p:cNvSpPr/>
          <p:nvPr/>
        </p:nvSpPr>
        <p:spPr>
          <a:xfrm>
            <a:off x="974610" y="5675229"/>
            <a:ext cx="4227000" cy="1481582"/>
          </a:xfrm>
          <a:prstGeom prst="roundRect">
            <a:avLst>
              <a:gd name="adj" fmla="val 4608"/>
            </a:avLst>
          </a:prstGeom>
          <a:solidFill>
            <a:schemeClr val="accent2">
              <a:lumMod val="60000"/>
              <a:lumOff val="40000"/>
            </a:schemeClr>
          </a:solidFill>
          <a:ln w="9525" cap="flat" cmpd="sng">
            <a:solidFill>
              <a:srgbClr val="BBC2D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" name="Google Shape;41;p2"/>
          <p:cNvSpPr/>
          <p:nvPr/>
        </p:nvSpPr>
        <p:spPr>
          <a:xfrm>
            <a:off x="1036349" y="5580653"/>
            <a:ext cx="2850600" cy="3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rgbClr val="1A2D7A"/>
              </a:buClr>
              <a:buSzPts val="2200"/>
              <a:buFont typeface="Arial"/>
              <a:buNone/>
            </a:pPr>
            <a:r>
              <a:rPr lang="en-US" sz="2200" b="1" dirty="0"/>
              <a:t>Community Role</a:t>
            </a:r>
            <a:endParaRPr sz="2200" b="1" dirty="0"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42" name="Google Shape;42;p2"/>
          <p:cNvSpPr/>
          <p:nvPr/>
        </p:nvSpPr>
        <p:spPr>
          <a:xfrm>
            <a:off x="1036349" y="5979444"/>
            <a:ext cx="4165261" cy="10401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58823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1700"/>
              <a:buFont typeface="Sora Light"/>
              <a:buNone/>
            </a:pP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Physiotherapy interventions can reduce fall risk by 23–39%</a:t>
            </a:r>
            <a:endParaRPr sz="1700" dirty="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D0C1A7-5049-FF4E-9F97-A037F1B30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0534" y="2618355"/>
            <a:ext cx="4652099" cy="379766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778CE6-4B2F-3D5B-EAEF-ECA3EDE365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98740" y="2027986"/>
            <a:ext cx="3773394" cy="482781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3"/>
          <p:cNvSpPr/>
          <p:nvPr/>
        </p:nvSpPr>
        <p:spPr>
          <a:xfrm>
            <a:off x="-1796641" y="626560"/>
            <a:ext cx="7767600" cy="71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55555"/>
              </a:lnSpc>
              <a:spcBef>
                <a:spcPts val="0"/>
              </a:spcBef>
              <a:spcAft>
                <a:spcPts val="0"/>
              </a:spcAft>
              <a:buClr>
                <a:srgbClr val="1F1E1E"/>
              </a:buClr>
              <a:buSzPts val="3600"/>
              <a:buFont typeface="Times New Roman"/>
              <a:buNone/>
            </a:pPr>
            <a:r>
              <a:rPr lang="en-US" sz="3600" b="1" dirty="0">
                <a:solidFill>
                  <a:srgbClr val="1F1E1E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Prevalence </a:t>
            </a:r>
            <a:endParaRPr sz="3600" b="1" dirty="0">
              <a:solidFill>
                <a:schemeClr val="dk1"/>
              </a:solidFill>
              <a:latin typeface="Garamond" panose="02020404030301010803" pitchFamily="18" charset="0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7" name="Google Shape;47;p3"/>
          <p:cNvSpPr/>
          <p:nvPr/>
        </p:nvSpPr>
        <p:spPr>
          <a:xfrm>
            <a:off x="1007164" y="1592941"/>
            <a:ext cx="4585251" cy="1727124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txBody>
          <a:bodyPr spcFirstLastPara="1" wrap="square" lIns="72000" tIns="0" rIns="72000" bIns="0" anchor="t" anchorCtr="0">
            <a:noAutofit/>
          </a:bodyPr>
          <a:lstStyle/>
          <a:p>
            <a:pPr marL="285750" marR="0" lvl="0" indent="-285750" algn="l" rtl="0">
              <a:lnSpc>
                <a:spcPct val="158823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High Incidence (global): Around 37.3 million falls require medical attention annually (WHO, 2021).</a:t>
            </a:r>
          </a:p>
          <a:p>
            <a:pPr marL="285750" indent="-285750">
              <a:lnSpc>
                <a:spcPct val="158823"/>
              </a:lnSpc>
              <a:buClr>
                <a:srgbClr val="3B3535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ea typeface="Garamond"/>
                <a:cs typeface="Garamond"/>
                <a:sym typeface="Sora Light"/>
              </a:rPr>
              <a:t>UK: </a:t>
            </a: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UK adults over 65 experience a fall annually (NHS Digital, 2023).</a:t>
            </a:r>
            <a:endParaRPr lang="en-US" sz="1700" dirty="0">
              <a:solidFill>
                <a:schemeClr val="dk1"/>
              </a:solidFill>
              <a:ea typeface="Garamond"/>
              <a:cs typeface="Garamond"/>
              <a:sym typeface="Garamond"/>
            </a:endParaRPr>
          </a:p>
        </p:txBody>
      </p:sp>
      <p:sp>
        <p:nvSpPr>
          <p:cNvPr id="50" name="Google Shape;50;p3"/>
          <p:cNvSpPr/>
          <p:nvPr/>
        </p:nvSpPr>
        <p:spPr>
          <a:xfrm>
            <a:off x="1007165" y="3488105"/>
            <a:ext cx="4585251" cy="203574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spcFirstLastPara="1" wrap="square" lIns="72000" tIns="0" rIns="72000" bIns="0" anchor="t" anchorCtr="0">
            <a:noAutofit/>
          </a:bodyPr>
          <a:lstStyle/>
          <a:p>
            <a:pPr marL="285750" indent="-285750">
              <a:lnSpc>
                <a:spcPct val="158823"/>
              </a:lnSpc>
              <a:buClr>
                <a:srgbClr val="3B3535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sym typeface="Sora Light"/>
              </a:rPr>
              <a:t>Mortality rates (global): Falls are the leading cause of injury deaths among adults aged 65+ (Guirguis-Blake et al. 2024).</a:t>
            </a:r>
          </a:p>
          <a:p>
            <a:pPr marL="285750" indent="-285750">
              <a:lnSpc>
                <a:spcPct val="158823"/>
              </a:lnSpc>
              <a:buClr>
                <a:srgbClr val="3B3535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sym typeface="Sora Light"/>
              </a:rPr>
              <a:t>UK:  </a:t>
            </a: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</a:rPr>
              <a:t>220,000 </a:t>
            </a: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sym typeface="Sora Light"/>
              </a:rPr>
              <a:t>Fall-related hospital admissions annually (</a:t>
            </a:r>
            <a:r>
              <a:rPr lang="en-US" sz="1700" dirty="0" err="1">
                <a:solidFill>
                  <a:srgbClr val="3B3535"/>
                </a:solidFill>
                <a:latin typeface="Garamond" panose="02020404030301010803" pitchFamily="18" charset="0"/>
                <a:sym typeface="Sora Light"/>
              </a:rPr>
              <a:t>Escosura</a:t>
            </a: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sym typeface="Sora Light"/>
              </a:rPr>
              <a:t> Alegre et al. 2023).</a:t>
            </a:r>
            <a:endParaRPr lang="en-US" sz="1700" dirty="0">
              <a:solidFill>
                <a:srgbClr val="3B3535"/>
              </a:solidFill>
              <a:latin typeface="Garamond" panose="02020404030301010803" pitchFamily="18" charset="0"/>
              <a:sym typeface="Garamond"/>
            </a:endParaRPr>
          </a:p>
          <a:p>
            <a:pPr marL="285750" marR="0" lvl="0" indent="-285750" algn="l" rtl="0">
              <a:lnSpc>
                <a:spcPct val="158823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1700"/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3B3535"/>
              </a:solidFill>
              <a:latin typeface="Garamond" panose="02020404030301010803" pitchFamily="18" charset="0"/>
              <a:ea typeface="Sora Light"/>
              <a:cs typeface="Sora Light"/>
              <a:sym typeface="Sora Light"/>
            </a:endParaRPr>
          </a:p>
        </p:txBody>
      </p:sp>
      <p:sp>
        <p:nvSpPr>
          <p:cNvPr id="53" name="Google Shape;53;p3"/>
          <p:cNvSpPr/>
          <p:nvPr/>
        </p:nvSpPr>
        <p:spPr>
          <a:xfrm>
            <a:off x="1007163" y="5659647"/>
            <a:ext cx="4585253" cy="170856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72000" tIns="0" rIns="72000" bIns="0" anchor="t" anchorCtr="0">
            <a:noAutofit/>
          </a:bodyPr>
          <a:lstStyle/>
          <a:p>
            <a:pPr marL="285750" marR="0" lvl="0" indent="-285750" algn="l" rtl="0">
              <a:lnSpc>
                <a:spcPct val="158823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Economic burden (global): Global fall-related healthcare costs exceed US $50 billion annually, straining health systems (Nicholson et al. 2024).</a:t>
            </a:r>
          </a:p>
          <a:p>
            <a:pPr marL="285750" marR="0" lvl="0" indent="-285750" algn="l" rtl="0">
              <a:lnSpc>
                <a:spcPct val="158823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1700"/>
              <a:buFont typeface="Arial" panose="020B0604020202020204" pitchFamily="34" charset="0"/>
              <a:buChar char="•"/>
            </a:pPr>
            <a:r>
              <a:rPr lang="en-IN" sz="1700" dirty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UK: </a:t>
            </a: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Falls cost </a:t>
            </a:r>
            <a:r>
              <a:rPr lang="en-US" sz="1600" dirty="0">
                <a:solidFill>
                  <a:srgbClr val="3B3535"/>
                </a:solidFill>
                <a:latin typeface="Garamond" panose="02020404030301010803" pitchFamily="18" charset="0"/>
                <a:ea typeface="Arial"/>
                <a:cs typeface="Arial"/>
                <a:sym typeface="Arial"/>
              </a:rPr>
              <a:t>£2.3B</a:t>
            </a:r>
            <a:r>
              <a:rPr lang="en-US" sz="1600" dirty="0">
                <a:solidFill>
                  <a:schemeClr val="dk1"/>
                </a:solidFill>
                <a:ea typeface="Arial"/>
                <a:cs typeface="Arial"/>
                <a:sym typeface="Garamond"/>
              </a:rPr>
              <a:t> </a:t>
            </a: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The NHS each year.</a:t>
            </a:r>
            <a:endParaRPr lang="en-US" sz="1700" dirty="0">
              <a:solidFill>
                <a:schemeClr val="dk1"/>
              </a:solidFill>
              <a:ea typeface="Garamond"/>
              <a:cs typeface="Garamond"/>
              <a:sym typeface="Garamond"/>
            </a:endParaRPr>
          </a:p>
          <a:p>
            <a:pPr marL="285750" marR="0" lvl="0" indent="-285750" algn="l" rtl="0">
              <a:lnSpc>
                <a:spcPct val="158823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1700"/>
              <a:buFont typeface="Arial" panose="020B0604020202020204" pitchFamily="34" charset="0"/>
              <a:buChar char="•"/>
            </a:pPr>
            <a:endParaRPr sz="1700" dirty="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FCED65E-C745-FAE4-BA67-C14C684114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4157965"/>
              </p:ext>
            </p:extLst>
          </p:nvPr>
        </p:nvGraphicFramePr>
        <p:xfrm>
          <a:off x="5761212" y="1418556"/>
          <a:ext cx="3939990" cy="5624761"/>
        </p:xfrm>
        <a:graphic>
          <a:graphicData uri="http://schemas.openxmlformats.org/drawingml/2006/table">
            <a:tbl>
              <a:tblPr firstRow="1" firstCol="1" bandRow="1"/>
              <a:tblGrid>
                <a:gridCol w="1969995">
                  <a:extLst>
                    <a:ext uri="{9D8B030D-6E8A-4147-A177-3AD203B41FA5}">
                      <a16:colId xmlns:a16="http://schemas.microsoft.com/office/drawing/2014/main" val="2685749856"/>
                    </a:ext>
                  </a:extLst>
                </a:gridCol>
                <a:gridCol w="1969995">
                  <a:extLst>
                    <a:ext uri="{9D8B030D-6E8A-4147-A177-3AD203B41FA5}">
                      <a16:colId xmlns:a16="http://schemas.microsoft.com/office/drawing/2014/main" val="2917743125"/>
                    </a:ext>
                  </a:extLst>
                </a:gridCol>
              </a:tblGrid>
              <a:tr h="34654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7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Indicator</a:t>
                      </a:r>
                      <a:endParaRPr lang="en-US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7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Statistic </a:t>
                      </a:r>
                      <a:endParaRPr lang="en-US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3032777"/>
                  </a:ext>
                </a:extLst>
              </a:tr>
              <a:tr h="1055643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7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Annual number of falls requiring medical attention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7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37.3 million cases globally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4354969"/>
                  </a:ext>
                </a:extLst>
              </a:tr>
              <a:tr h="1055643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7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Rank among causes of accidental deaths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7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2nd leading cause of unintentional injury deaths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348931"/>
                  </a:ext>
                </a:extLst>
              </a:tr>
              <a:tr h="141563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7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Age group most affected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7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Adults aged 65+ have the highest fatal &amp; non-fatal fall rates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8539873"/>
                  </a:ext>
                </a:extLst>
              </a:tr>
              <a:tr h="6956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7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Global mortality due to falls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7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684,000 deaths annually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0435635"/>
                  </a:ext>
                </a:extLst>
              </a:tr>
              <a:tr h="1055643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7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Economic burden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7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50 billion of USD in direct medical costs worldwide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1542209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5A3B277B-F09B-7E08-BD37-DB4D58EC4F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8211"/>
          <a:stretch>
            <a:fillRect/>
          </a:stretch>
        </p:blipFill>
        <p:spPr>
          <a:xfrm>
            <a:off x="9870001" y="913341"/>
            <a:ext cx="3891130" cy="2660305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0894CD9-B7A4-E46E-8761-46D1CF210611}"/>
              </a:ext>
            </a:extLst>
          </p:cNvPr>
          <p:cNvSpPr txBox="1"/>
          <p:nvPr/>
        </p:nvSpPr>
        <p:spPr>
          <a:xfrm>
            <a:off x="10623176" y="374546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Source: Self-developed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FF06A9-19C5-B8CE-DE1E-32761589072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-7117" b="-1"/>
          <a:stretch>
            <a:fillRect/>
          </a:stretch>
        </p:blipFill>
        <p:spPr>
          <a:xfrm>
            <a:off x="9870001" y="4230937"/>
            <a:ext cx="3891130" cy="2585834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354F93-5BCA-A071-3A85-A76DF178698B}"/>
              </a:ext>
            </a:extLst>
          </p:cNvPr>
          <p:cNvSpPr txBox="1"/>
          <p:nvPr/>
        </p:nvSpPr>
        <p:spPr>
          <a:xfrm>
            <a:off x="10345131" y="6932908"/>
            <a:ext cx="32992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Source: </a:t>
            </a:r>
            <a:r>
              <a:rPr lang="en-IN" dirty="0" err="1"/>
              <a:t>Researchgate</a:t>
            </a:r>
            <a:r>
              <a:rPr lang="en-IN" dirty="0"/>
              <a:t>, 2024</a:t>
            </a:r>
          </a:p>
          <a:p>
            <a:endParaRPr lang="en-IN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5"/>
          <p:cNvSpPr/>
          <p:nvPr/>
        </p:nvSpPr>
        <p:spPr>
          <a:xfrm>
            <a:off x="0" y="532240"/>
            <a:ext cx="8564700" cy="104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55555"/>
              </a:lnSpc>
              <a:spcBef>
                <a:spcPts val="0"/>
              </a:spcBef>
              <a:spcAft>
                <a:spcPts val="0"/>
              </a:spcAft>
              <a:buClr>
                <a:srgbClr val="1F1E1E"/>
              </a:buClr>
              <a:buSzPts val="3600"/>
              <a:buFont typeface="Times New Roman"/>
              <a:buNone/>
            </a:pPr>
            <a:r>
              <a:rPr lang="en-US" sz="4800" b="1" dirty="0">
                <a:solidFill>
                  <a:srgbClr val="1F1E1E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Rationale for the research</a:t>
            </a:r>
            <a:endParaRPr sz="4800" b="1" dirty="0">
              <a:solidFill>
                <a:schemeClr val="dk1"/>
              </a:solidFill>
              <a:latin typeface="Garamond" panose="02020404030301010803" pitchFamily="18" charset="0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1" name="Google Shape;71;p5"/>
          <p:cNvSpPr/>
          <p:nvPr/>
        </p:nvSpPr>
        <p:spPr>
          <a:xfrm>
            <a:off x="968186" y="1834185"/>
            <a:ext cx="7923702" cy="1381173"/>
          </a:xfrm>
          <a:prstGeom prst="rect">
            <a:avLst/>
          </a:prstGeom>
          <a:solidFill>
            <a:srgbClr val="AEC4DC"/>
          </a:solidFill>
          <a:ln>
            <a:noFill/>
          </a:ln>
        </p:spPr>
        <p:txBody>
          <a:bodyPr spcFirstLastPara="1" wrap="square" lIns="108000" tIns="0" rIns="0" bIns="0" anchor="t" anchorCtr="0">
            <a:noAutofit/>
          </a:bodyPr>
          <a:lstStyle/>
          <a:p>
            <a:pPr>
              <a:lnSpc>
                <a:spcPct val="158823"/>
              </a:lnSpc>
              <a:buClr>
                <a:srgbClr val="3B3535"/>
              </a:buClr>
              <a:buSzPts val="1700"/>
            </a:pPr>
            <a:r>
              <a:rPr lang="en-US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Ageing demographics: UK's older population projected to reach 24% by 2040 (Smith and Ory, 2023). Physiotherapy effectiveness: RCTs show 23–39% fall reduction with physiotherapy-led exercise (Lewis et al. 2024).</a:t>
            </a:r>
            <a:endParaRPr lang="en-US" dirty="0">
              <a:solidFill>
                <a:schemeClr val="dk1"/>
              </a:solidFill>
              <a:ea typeface="Garamond"/>
              <a:cs typeface="Garamond"/>
              <a:sym typeface="Garamond"/>
            </a:endParaRPr>
          </a:p>
          <a:p>
            <a:pPr marL="0" marR="0" lvl="0" indent="0" algn="l" rtl="0">
              <a:lnSpc>
                <a:spcPct val="158823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1700"/>
              <a:buFont typeface="Sora Light"/>
              <a:buNone/>
            </a:pPr>
            <a:endParaRPr dirty="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74" name="Google Shape;74;p5"/>
          <p:cNvSpPr/>
          <p:nvPr/>
        </p:nvSpPr>
        <p:spPr>
          <a:xfrm>
            <a:off x="968187" y="3424213"/>
            <a:ext cx="7923701" cy="1381174"/>
          </a:xfrm>
          <a:prstGeom prst="rect">
            <a:avLst/>
          </a:prstGeom>
          <a:solidFill>
            <a:srgbClr val="A7DDC6"/>
          </a:solidFill>
          <a:ln>
            <a:noFill/>
          </a:ln>
        </p:spPr>
        <p:txBody>
          <a:bodyPr spcFirstLastPara="1" wrap="square" lIns="108000" tIns="0" rIns="0" bIns="0" anchor="t" anchorCtr="0">
            <a:noAutofit/>
          </a:bodyPr>
          <a:lstStyle/>
          <a:p>
            <a:pPr marL="0" marR="0" lvl="0" indent="0" algn="l" rtl="0">
              <a:lnSpc>
                <a:spcPct val="158823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1700"/>
              <a:buFont typeface="Sora Light"/>
              <a:buNone/>
            </a:pPr>
            <a:r>
              <a:rPr lang="en-US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Care gaps: Community physiotherapy in fall prevention remains </a:t>
            </a:r>
            <a:r>
              <a:rPr lang="en-US" dirty="0" err="1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underutilised</a:t>
            </a:r>
            <a:r>
              <a:rPr lang="en-US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.</a:t>
            </a:r>
          </a:p>
          <a:p>
            <a:pPr>
              <a:lnSpc>
                <a:spcPct val="158823"/>
              </a:lnSpc>
              <a:buClr>
                <a:srgbClr val="3B3535"/>
              </a:buClr>
              <a:buSzPts val="1700"/>
            </a:pPr>
            <a:r>
              <a:rPr lang="en-US" dirty="0"/>
              <a:t>Community Models</a:t>
            </a:r>
            <a:r>
              <a:rPr lang="en-US" dirty="0">
                <a:sym typeface="Garamond"/>
              </a:rPr>
              <a:t>: </a:t>
            </a:r>
            <a:r>
              <a:rPr lang="en-US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Evidence supports home-based and group interventions for long-term benefits.</a:t>
            </a:r>
            <a:endParaRPr lang="en-US" dirty="0">
              <a:solidFill>
                <a:schemeClr val="dk1"/>
              </a:solidFill>
              <a:ea typeface="Garamond"/>
              <a:cs typeface="Garamond"/>
              <a:sym typeface="Garamond"/>
            </a:endParaRPr>
          </a:p>
          <a:p>
            <a:pPr marL="0" marR="0" lvl="0" indent="0" algn="l" rtl="0">
              <a:lnSpc>
                <a:spcPct val="158823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1700"/>
              <a:buFont typeface="Sora Light"/>
              <a:buNone/>
            </a:pPr>
            <a:endParaRPr dirty="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77" name="Google Shape;77;p5"/>
          <p:cNvSpPr/>
          <p:nvPr/>
        </p:nvSpPr>
        <p:spPr>
          <a:xfrm>
            <a:off x="968186" y="5014242"/>
            <a:ext cx="7879681" cy="1695840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txBody>
          <a:bodyPr spcFirstLastPara="1" wrap="square" lIns="108000" tIns="0" rIns="0" bIns="0" anchor="t" anchorCtr="0">
            <a:noAutofit/>
          </a:bodyPr>
          <a:lstStyle/>
          <a:p>
            <a:pPr>
              <a:lnSpc>
                <a:spcPct val="158823"/>
              </a:lnSpc>
              <a:buClr>
                <a:srgbClr val="3B3535"/>
              </a:buClr>
              <a:buSzPts val="1700"/>
            </a:pP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Policy alignment: Supports NHS Long Term Plan &amp; Healthy Ageing priorities (Vandervelde et al. 2023). </a:t>
            </a:r>
            <a:r>
              <a:rPr lang="en-US" dirty="0"/>
              <a:t>Integration Gaps</a:t>
            </a:r>
            <a:r>
              <a:rPr lang="en-US" dirty="0">
                <a:sym typeface="Garamond"/>
              </a:rPr>
              <a:t>: </a:t>
            </a:r>
            <a:r>
              <a:rPr lang="en-US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Limited collaboration with social care services remains a barrier (McWithey 2025).</a:t>
            </a:r>
            <a:endParaRPr lang="en-US" dirty="0">
              <a:solidFill>
                <a:schemeClr val="dk1"/>
              </a:solidFill>
              <a:ea typeface="Garamond"/>
              <a:cs typeface="Garamond"/>
              <a:sym typeface="Garamond"/>
            </a:endParaRPr>
          </a:p>
          <a:p>
            <a:pPr marL="0" marR="0" lvl="0" indent="0" algn="l" rtl="0">
              <a:lnSpc>
                <a:spcPct val="158823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1700"/>
              <a:buFont typeface="Sora Light"/>
              <a:buNone/>
            </a:pPr>
            <a:endParaRPr sz="1700" dirty="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3560967-2B57-A5AD-CE0F-5B07545510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0895" y="2064155"/>
            <a:ext cx="4491318" cy="41012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30F7AE-38BA-4324-F8C5-1531A879CF0F}"/>
              </a:ext>
            </a:extLst>
          </p:cNvPr>
          <p:cNvSpPr txBox="1"/>
          <p:nvPr/>
        </p:nvSpPr>
        <p:spPr>
          <a:xfrm>
            <a:off x="10058400" y="6710082"/>
            <a:ext cx="34827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Source: </a:t>
            </a:r>
            <a:r>
              <a:rPr lang="en-IN" dirty="0" err="1"/>
              <a:t>biomedicalcentral</a:t>
            </a:r>
            <a:r>
              <a:rPr lang="en-IN" dirty="0"/>
              <a:t>, 2020</a:t>
            </a:r>
          </a:p>
          <a:p>
            <a:endParaRPr lang="en-IN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6"/>
          <p:cNvSpPr/>
          <p:nvPr/>
        </p:nvSpPr>
        <p:spPr>
          <a:xfrm>
            <a:off x="1012825" y="820531"/>
            <a:ext cx="12794400" cy="77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55555"/>
              </a:lnSpc>
              <a:spcBef>
                <a:spcPts val="0"/>
              </a:spcBef>
              <a:spcAft>
                <a:spcPts val="0"/>
              </a:spcAft>
              <a:buClr>
                <a:srgbClr val="1F1E1E"/>
              </a:buClr>
              <a:buSzPts val="3600"/>
              <a:buFont typeface="Times New Roman"/>
              <a:buNone/>
            </a:pPr>
            <a:r>
              <a:rPr lang="en-US" sz="4800" b="1" dirty="0">
                <a:solidFill>
                  <a:srgbClr val="1F1E1E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Research Question, Aim, and Objectives</a:t>
            </a:r>
            <a:endParaRPr sz="4800" b="1" dirty="0">
              <a:solidFill>
                <a:schemeClr val="dk1"/>
              </a:solidFill>
              <a:latin typeface="Garamond" panose="02020404030301010803" pitchFamily="18" charset="0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0" name="Google Shape;80;p6"/>
          <p:cNvSpPr txBox="1"/>
          <p:nvPr/>
        </p:nvSpPr>
        <p:spPr>
          <a:xfrm>
            <a:off x="1012824" y="1909067"/>
            <a:ext cx="8385300" cy="4411424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US" sz="1800" b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Research Question</a:t>
            </a:r>
            <a:r>
              <a:rPr lang="en-US" sz="18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:</a:t>
            </a:r>
            <a:endParaRPr dirty="0"/>
          </a:p>
          <a:p>
            <a:pPr marL="0" marR="0" lvl="0" indent="0" algn="just" rtl="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US" sz="18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“How do community physiotherapists contribute to preventing falls among older adults in the UK, and what are the implications for public health and social care practice?”</a:t>
            </a:r>
            <a:endParaRPr dirty="0"/>
          </a:p>
          <a:p>
            <a:pPr marL="0" marR="0" lvl="0" indent="0" algn="just" rtl="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US" sz="1800" b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Aim</a:t>
            </a:r>
            <a:r>
              <a:rPr lang="en-US" sz="18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:</a:t>
            </a:r>
            <a:endParaRPr dirty="0"/>
          </a:p>
          <a:p>
            <a:pPr marL="0" marR="0" lvl="0" indent="0" algn="just" rtl="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US" sz="18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To critically explore the role and impact of community physiotherapists in fall prevention among older adults from a public health and social care perspective.</a:t>
            </a:r>
            <a:endParaRPr dirty="0"/>
          </a:p>
          <a:p>
            <a:pPr marL="0" marR="0" lvl="0" indent="0" algn="just" rtl="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US" sz="1800" b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Objectives</a:t>
            </a:r>
            <a:r>
              <a:rPr lang="en-US" sz="18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:</a:t>
            </a:r>
            <a:endParaRPr dirty="0"/>
          </a:p>
          <a:p>
            <a:pPr marL="742950" marR="0" lvl="1" indent="-285750" algn="just" rtl="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AutoNum type="arabicPeriod"/>
            </a:pPr>
            <a:r>
              <a:rPr lang="en-US" sz="1800" b="0" i="0" u="none" strike="noStrike" cap="none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To critically review current evidence and policies on community physiotherapy-led fall prevention.</a:t>
            </a:r>
            <a:endParaRPr dirty="0"/>
          </a:p>
          <a:p>
            <a:pPr marL="742950" marR="0" lvl="1" indent="-285750" algn="just" rtl="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AutoNum type="arabicPeriod"/>
            </a:pPr>
            <a:r>
              <a:rPr lang="en-US" sz="1800" b="0" i="0" u="none" strike="noStrike" cap="none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To examine older adults’ and physiotherapists’ experiences and perceptions of community-based fall prevention </a:t>
            </a:r>
            <a:r>
              <a:rPr lang="en-US" sz="1800" b="0" i="0" u="none" strike="noStrike" cap="none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programmes</a:t>
            </a:r>
            <a:r>
              <a:rPr lang="en-US" sz="1800" b="0" i="0" u="none" strike="noStrike" cap="none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.</a:t>
            </a:r>
            <a:endParaRPr dirty="0"/>
          </a:p>
          <a:p>
            <a:pPr marL="742950" marR="0" lvl="1" indent="-285750" algn="just" rtl="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aramond"/>
              <a:buAutoNum type="arabicPeriod"/>
            </a:pPr>
            <a:r>
              <a:rPr lang="en-US" sz="1800" b="0" i="0" u="none" strike="noStrike" cap="none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To identify barriers and facilitators to effective community physiotherapy interventions in UK public health and social care settings.</a:t>
            </a:r>
            <a:endParaRPr dirty="0"/>
          </a:p>
        </p:txBody>
      </p:sp>
      <p:pic>
        <p:nvPicPr>
          <p:cNvPr id="81" name="Google Shape;81;p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657450" y="1909075"/>
            <a:ext cx="4371849" cy="522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9"/>
          <p:cNvSpPr/>
          <p:nvPr/>
        </p:nvSpPr>
        <p:spPr>
          <a:xfrm>
            <a:off x="982500" y="754850"/>
            <a:ext cx="8333400" cy="9291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55555"/>
              </a:lnSpc>
              <a:spcBef>
                <a:spcPts val="0"/>
              </a:spcBef>
              <a:spcAft>
                <a:spcPts val="0"/>
              </a:spcAft>
              <a:buClr>
                <a:srgbClr val="1F1E1E"/>
              </a:buClr>
              <a:buSzPts val="3600"/>
              <a:buFont typeface="Times New Roman"/>
              <a:buNone/>
            </a:pPr>
            <a:r>
              <a:rPr lang="en-US" sz="4800" b="1" dirty="0">
                <a:solidFill>
                  <a:srgbClr val="1F1E1E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Research Impact </a:t>
            </a:r>
            <a:endParaRPr sz="4800" b="1" dirty="0">
              <a:solidFill>
                <a:schemeClr val="dk1"/>
              </a:solidFill>
              <a:latin typeface="Garamond" panose="02020404030301010803" pitchFamily="18" charset="0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8" name="Google Shape;108;p9"/>
          <p:cNvSpPr/>
          <p:nvPr/>
        </p:nvSpPr>
        <p:spPr>
          <a:xfrm>
            <a:off x="848034" y="1798345"/>
            <a:ext cx="2850600" cy="3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2200"/>
              <a:buFont typeface="Arial"/>
              <a:buNone/>
            </a:pPr>
            <a:endParaRPr sz="2200" b="1" dirty="0"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09" name="Google Shape;109;p9"/>
          <p:cNvSpPr/>
          <p:nvPr/>
        </p:nvSpPr>
        <p:spPr>
          <a:xfrm>
            <a:off x="848033" y="1976395"/>
            <a:ext cx="7206089" cy="9291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85750" indent="-285750">
              <a:lnSpc>
                <a:spcPct val="158823"/>
              </a:lnSpc>
              <a:buClr>
                <a:srgbClr val="3B3535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2000" b="1" dirty="0"/>
              <a:t>Reduced Falls</a:t>
            </a:r>
            <a:r>
              <a:rPr lang="en-US" sz="2000" b="1" dirty="0">
                <a:sym typeface="Garamond"/>
              </a:rPr>
              <a:t>: </a:t>
            </a:r>
            <a:r>
              <a:rPr lang="en-US" sz="20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Physiotherapy-led interventions probable lower fall rates and hospital admissions.</a:t>
            </a:r>
            <a:endParaRPr sz="2000" dirty="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13" name="Google Shape;113;p9"/>
          <p:cNvSpPr/>
          <p:nvPr/>
        </p:nvSpPr>
        <p:spPr>
          <a:xfrm>
            <a:off x="4904423" y="2774871"/>
            <a:ext cx="3149700" cy="3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2200"/>
              <a:buFont typeface="Arial"/>
              <a:buNone/>
            </a:pPr>
            <a:endParaRPr sz="2200" b="1" dirty="0"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14" name="Google Shape;114;p9"/>
          <p:cNvSpPr/>
          <p:nvPr/>
        </p:nvSpPr>
        <p:spPr>
          <a:xfrm>
            <a:off x="848033" y="2892804"/>
            <a:ext cx="7071622" cy="768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85750" indent="-285750">
              <a:lnSpc>
                <a:spcPct val="158823"/>
              </a:lnSpc>
              <a:buClr>
                <a:srgbClr val="3B3535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2000" b="1" dirty="0"/>
              <a:t>Enhanced Integration</a:t>
            </a:r>
            <a:r>
              <a:rPr lang="en-US" sz="2000" b="1" dirty="0">
                <a:sym typeface="Garamond"/>
              </a:rPr>
              <a:t>: </a:t>
            </a:r>
            <a:r>
              <a:rPr lang="en-US" sz="20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Closer alignment by public health recovers service efficiency (Van </a:t>
            </a:r>
            <a:r>
              <a:rPr lang="en-US" sz="2000" dirty="0" err="1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Gameren</a:t>
            </a:r>
            <a:r>
              <a:rPr lang="en-US" sz="20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 et al. 2024).</a:t>
            </a:r>
            <a:endParaRPr sz="2000" dirty="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18" name="Google Shape;118;p9"/>
          <p:cNvSpPr/>
          <p:nvPr/>
        </p:nvSpPr>
        <p:spPr>
          <a:xfrm>
            <a:off x="982504" y="6179344"/>
            <a:ext cx="2850600" cy="3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2200"/>
              <a:buFont typeface="Arial"/>
              <a:buNone/>
            </a:pPr>
            <a:endParaRPr sz="2200" b="1" dirty="0"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19" name="Google Shape;119;p9"/>
          <p:cNvSpPr/>
          <p:nvPr/>
        </p:nvSpPr>
        <p:spPr>
          <a:xfrm>
            <a:off x="982500" y="3768150"/>
            <a:ext cx="7179000" cy="69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85750" indent="-285750">
              <a:lnSpc>
                <a:spcPct val="158823"/>
              </a:lnSpc>
              <a:buClr>
                <a:srgbClr val="3B3535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2000" b="1" dirty="0"/>
              <a:t>Identified Barriers</a:t>
            </a:r>
            <a:r>
              <a:rPr lang="en-US" sz="2000" b="1" dirty="0">
                <a:sym typeface="Garamond"/>
              </a:rPr>
              <a:t>: </a:t>
            </a:r>
            <a:r>
              <a:rPr lang="en-US" sz="20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Community </a:t>
            </a:r>
            <a:r>
              <a:rPr lang="en-US" sz="2000" dirty="0" err="1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programmes</a:t>
            </a:r>
            <a:r>
              <a:rPr lang="en-US" sz="20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 could reduce fall-related </a:t>
            </a:r>
            <a:r>
              <a:rPr lang="en-US" sz="2000" dirty="0" err="1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hospitalisations</a:t>
            </a:r>
            <a:r>
              <a:rPr lang="en-US" sz="20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 by up to 37.3 % (Xin et al. 2024).</a:t>
            </a:r>
          </a:p>
          <a:p>
            <a:pPr marL="285750" indent="-285750">
              <a:lnSpc>
                <a:spcPct val="158823"/>
              </a:lnSpc>
              <a:buClr>
                <a:srgbClr val="3B3535"/>
              </a:buClr>
              <a:buSzPts val="1700"/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3B3535"/>
                </a:solidFill>
                <a:latin typeface="Garamond" panose="02020404030301010803" pitchFamily="18" charset="0"/>
                <a:ea typeface="Garamond"/>
                <a:cs typeface="Garamond"/>
                <a:sym typeface="Sora Light"/>
              </a:rPr>
              <a:t>Data Protection</a:t>
            </a:r>
            <a:r>
              <a:rPr lang="en-US" sz="2000" dirty="0">
                <a:solidFill>
                  <a:srgbClr val="3B3535"/>
                </a:solidFill>
                <a:latin typeface="Garamond" panose="02020404030301010803" pitchFamily="18" charset="0"/>
                <a:ea typeface="Garamond"/>
                <a:cs typeface="Garamond"/>
                <a:sym typeface="Sora Light"/>
              </a:rPr>
              <a:t>: </a:t>
            </a:r>
            <a:r>
              <a:rPr lang="en-US" sz="20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Compliance with GDPR and </a:t>
            </a:r>
            <a:r>
              <a:rPr lang="en-US" sz="2000" dirty="0" err="1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anonymisation</a:t>
            </a:r>
            <a:r>
              <a:rPr lang="en-US" sz="20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 protocols.</a:t>
            </a:r>
          </a:p>
          <a:p>
            <a:pPr marL="285750" indent="-285750">
              <a:lnSpc>
                <a:spcPct val="158823"/>
              </a:lnSpc>
              <a:buClr>
                <a:srgbClr val="3B3535"/>
              </a:buClr>
              <a:buSzPts val="1700"/>
              <a:buFont typeface="Arial" panose="020B0604020202020204" pitchFamily="34" charset="0"/>
              <a:buChar char="•"/>
            </a:pPr>
            <a:r>
              <a:rPr lang="en-IN" sz="2000" b="1" dirty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Research ethics</a:t>
            </a:r>
            <a:r>
              <a:rPr lang="en-IN" sz="2000" dirty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: </a:t>
            </a:r>
            <a:r>
              <a:rPr lang="en-US" sz="20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NHS REC approval and reflexivity to address bias (</a:t>
            </a:r>
            <a:r>
              <a:rPr lang="en-US" sz="2000" dirty="0" err="1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Sadaqa</a:t>
            </a:r>
            <a:r>
              <a:rPr lang="en-US" sz="20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 et al. 2023).</a:t>
            </a:r>
            <a:endParaRPr lang="en-US" sz="2000" dirty="0">
              <a:solidFill>
                <a:schemeClr val="dk1"/>
              </a:solidFill>
              <a:ea typeface="Garamond"/>
              <a:cs typeface="Garamond"/>
              <a:sym typeface="Garamond"/>
            </a:endParaRPr>
          </a:p>
          <a:p>
            <a:pPr>
              <a:lnSpc>
                <a:spcPct val="158823"/>
              </a:lnSpc>
              <a:buClr>
                <a:srgbClr val="3B3535"/>
              </a:buClr>
              <a:buSzPts val="1700"/>
            </a:pPr>
            <a:endParaRPr sz="1700" dirty="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B9DD75-CBA1-8213-A97A-7392AED8CD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3106" y="754850"/>
            <a:ext cx="5357324" cy="30876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CBEC0B1-E552-626A-02C6-1B2556C01C25}"/>
              </a:ext>
            </a:extLst>
          </p:cNvPr>
          <p:cNvSpPr txBox="1"/>
          <p:nvPr/>
        </p:nvSpPr>
        <p:spPr>
          <a:xfrm>
            <a:off x="9499656" y="4110070"/>
            <a:ext cx="28642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200" b="1" dirty="0"/>
              <a:t>Source: Helio, 2023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85B7CA-2C4C-BDDF-2DB9-DACDBE282A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38883" y="4387069"/>
            <a:ext cx="5071548" cy="301613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Google Shape;135;p11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467950" y="586350"/>
            <a:ext cx="4541699" cy="7044349"/>
          </a:xfrm>
          <a:prstGeom prst="rect">
            <a:avLst/>
          </a:prstGeom>
          <a:noFill/>
          <a:ln>
            <a:noFill/>
          </a:ln>
        </p:spPr>
      </p:pic>
      <p:sp>
        <p:nvSpPr>
          <p:cNvPr id="136" name="Google Shape;136;p11"/>
          <p:cNvSpPr/>
          <p:nvPr/>
        </p:nvSpPr>
        <p:spPr>
          <a:xfrm>
            <a:off x="2369782" y="1295717"/>
            <a:ext cx="5701500" cy="71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5555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Times New Roman"/>
              <a:buNone/>
            </a:pPr>
            <a:r>
              <a:rPr lang="en-US" sz="4800" b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Conclusion</a:t>
            </a:r>
            <a:endParaRPr sz="4800" b="1" dirty="0">
              <a:solidFill>
                <a:schemeClr val="dk1"/>
              </a:solidFill>
              <a:latin typeface="Garamond" panose="02020404030301010803" pitchFamily="18" charset="0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7" name="Google Shape;137;p11"/>
          <p:cNvSpPr/>
          <p:nvPr/>
        </p:nvSpPr>
        <p:spPr>
          <a:xfrm>
            <a:off x="1298636" y="2550676"/>
            <a:ext cx="3705300" cy="2321400"/>
          </a:xfrm>
          <a:prstGeom prst="roundRect">
            <a:avLst>
              <a:gd name="adj" fmla="val 22400"/>
            </a:avLst>
          </a:prstGeom>
          <a:solidFill>
            <a:srgbClr val="00B0F0"/>
          </a:solidFill>
          <a:ln w="9525" cap="flat" cmpd="sng">
            <a:solidFill>
              <a:srgbClr val="BBC2D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11"/>
          <p:cNvSpPr/>
          <p:nvPr/>
        </p:nvSpPr>
        <p:spPr>
          <a:xfrm>
            <a:off x="1522831" y="2774871"/>
            <a:ext cx="2850600" cy="3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2200"/>
              <a:buFont typeface="Arial"/>
              <a:buNone/>
            </a:pPr>
            <a:r>
              <a:rPr lang="en-US" sz="2200" b="1">
                <a:solidFill>
                  <a:srgbClr val="3B3535"/>
                </a:solidFill>
              </a:rPr>
              <a:t>Critical Role</a:t>
            </a:r>
            <a:endParaRPr sz="2200" b="1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39" name="Google Shape;139;p11"/>
          <p:cNvSpPr/>
          <p:nvPr/>
        </p:nvSpPr>
        <p:spPr>
          <a:xfrm>
            <a:off x="1522831" y="3261003"/>
            <a:ext cx="3257100" cy="104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58823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1700"/>
              <a:buFont typeface="Sora Light"/>
              <a:buNone/>
            </a:pP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Community physiotherapists are essential in fall prevention strategies.</a:t>
            </a:r>
            <a:endParaRPr sz="1700" dirty="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40" name="Google Shape;140;p11"/>
          <p:cNvSpPr/>
          <p:nvPr/>
        </p:nvSpPr>
        <p:spPr>
          <a:xfrm>
            <a:off x="5220555" y="2550676"/>
            <a:ext cx="3705600" cy="2321400"/>
          </a:xfrm>
          <a:prstGeom prst="roundRect">
            <a:avLst>
              <a:gd name="adj" fmla="val 22400"/>
            </a:avLst>
          </a:prstGeom>
          <a:solidFill>
            <a:srgbClr val="E2A9A3"/>
          </a:solidFill>
          <a:ln w="9525" cap="flat" cmpd="sng">
            <a:solidFill>
              <a:srgbClr val="BBC2D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11"/>
          <p:cNvSpPr/>
          <p:nvPr/>
        </p:nvSpPr>
        <p:spPr>
          <a:xfrm>
            <a:off x="5444750" y="2774871"/>
            <a:ext cx="2850600" cy="3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2200"/>
              <a:buFont typeface="Arial"/>
              <a:buNone/>
            </a:pPr>
            <a:r>
              <a:rPr lang="en-US" sz="2200" b="1">
                <a:solidFill>
                  <a:srgbClr val="3B3535"/>
                </a:solidFill>
              </a:rPr>
              <a:t>Policy Implications</a:t>
            </a:r>
            <a:endParaRPr sz="2200" b="1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42" name="Google Shape;142;p11"/>
          <p:cNvSpPr/>
          <p:nvPr/>
        </p:nvSpPr>
        <p:spPr>
          <a:xfrm>
            <a:off x="5444750" y="3261003"/>
            <a:ext cx="3257100" cy="13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58823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1700"/>
              <a:buFont typeface="Sora Light"/>
              <a:buNone/>
            </a:pP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Evidence can inform NHS resource allocation and ageing strategies (Sanchez et al. 2023).</a:t>
            </a:r>
            <a:endParaRPr sz="1700" dirty="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43" name="Google Shape;143;p11"/>
          <p:cNvSpPr/>
          <p:nvPr/>
        </p:nvSpPr>
        <p:spPr>
          <a:xfrm>
            <a:off x="1298636" y="5088612"/>
            <a:ext cx="7627500" cy="1627800"/>
          </a:xfrm>
          <a:prstGeom prst="roundRect">
            <a:avLst>
              <a:gd name="adj" fmla="val 31942"/>
            </a:avLst>
          </a:prstGeom>
          <a:solidFill>
            <a:srgbClr val="7CCCAB"/>
          </a:solidFill>
          <a:ln w="9525" cap="flat" cmpd="sng">
            <a:solidFill>
              <a:srgbClr val="BBC2D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11"/>
          <p:cNvSpPr/>
          <p:nvPr/>
        </p:nvSpPr>
        <p:spPr>
          <a:xfrm>
            <a:off x="1522831" y="5312807"/>
            <a:ext cx="2850600" cy="3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2200"/>
              <a:buFont typeface="Arial"/>
              <a:buNone/>
            </a:pPr>
            <a:r>
              <a:rPr lang="en-US" sz="2200" b="1">
                <a:solidFill>
                  <a:srgbClr val="3B3535"/>
                </a:solidFill>
              </a:rPr>
              <a:t>Research Value</a:t>
            </a:r>
            <a:endParaRPr sz="2200" b="1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45" name="Google Shape;145;p11"/>
          <p:cNvSpPr/>
          <p:nvPr/>
        </p:nvSpPr>
        <p:spPr>
          <a:xfrm>
            <a:off x="1522831" y="5798939"/>
            <a:ext cx="7179000" cy="69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58823"/>
              </a:lnSpc>
              <a:spcBef>
                <a:spcPts val="0"/>
              </a:spcBef>
              <a:spcAft>
                <a:spcPts val="0"/>
              </a:spcAft>
              <a:buClr>
                <a:srgbClr val="3B3535"/>
              </a:buClr>
              <a:buSzPts val="1700"/>
              <a:buFont typeface="Sora Light"/>
              <a:buNone/>
            </a:pPr>
            <a:r>
              <a:rPr lang="en-US" sz="1700" dirty="0">
                <a:solidFill>
                  <a:srgbClr val="3B3535"/>
                </a:solidFill>
                <a:latin typeface="Garamond" panose="02020404030301010803" pitchFamily="18" charset="0"/>
                <a:ea typeface="Sora Light"/>
                <a:cs typeface="Sora Light"/>
                <a:sym typeface="Sora Light"/>
              </a:rPr>
              <a:t>Provides original insights into integration of health and social care.</a:t>
            </a:r>
            <a:endParaRPr sz="1700" dirty="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2"/>
          <p:cNvSpPr txBox="1"/>
          <p:nvPr/>
        </p:nvSpPr>
        <p:spPr>
          <a:xfrm>
            <a:off x="3648075" y="719896"/>
            <a:ext cx="7334400" cy="83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References</a:t>
            </a:r>
            <a:endParaRPr sz="4800" dirty="0"/>
          </a:p>
        </p:txBody>
      </p:sp>
      <p:sp>
        <p:nvSpPr>
          <p:cNvPr id="148" name="Google Shape;148;p12"/>
          <p:cNvSpPr txBox="1"/>
          <p:nvPr/>
        </p:nvSpPr>
        <p:spPr>
          <a:xfrm>
            <a:off x="851476" y="1749447"/>
            <a:ext cx="12927600" cy="5509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marR="0" lvl="0" indent="-285750" algn="just" rtl="0"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Escosura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 Alegre, I., Fernández Rodríguez, E.J., Sánchez Gómez, C., García Martín, A. and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Rihuete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Galve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M.I., (2023). Living conditions and the incidence and risk of falls in community-dwelling older adults: a multifactorial study.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International journal of environmental research and public health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20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(6), p.4921.</a:t>
            </a:r>
            <a:endParaRPr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  <a:p>
            <a:pPr marL="457200" marR="0" lvl="0" indent="-285750" algn="just" rtl="0"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Guirguis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-Blake, J.M., Perdue, L.A., Coppola, E.L. and Bean, S.I., (2024). Interventions to prevent falls in older adults: updated evidence report and systematic review for the US preventive services task force.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Jama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332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(1), pp.58-69.</a:t>
            </a:r>
            <a:endParaRPr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  <a:p>
            <a:pPr marL="457200" marR="0" lvl="0" indent="-285750" algn="just" rtl="0"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Lee, K., Yi, J. and Lee, S.H., (2024). Effects of community-based fall prevention interventions for older adults using information and communication technology: A systematic review and meta-analysis.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Health informatics journal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30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(2), p.14604582241259324.</a:t>
            </a:r>
            <a:endParaRPr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  <a:p>
            <a:pPr marL="457200" marR="0" lvl="0" indent="-285750" algn="just" rtl="0"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Lewis, S.R., McGarrigle, L., Pritchard, M.W., Bosco, A., Yang, Y.,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Gluchowski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A.,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Sremanakova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J., Boulton, E.R., Gittins, M., Spinks, A. and Rapp, K., (2024). Population‐based interventions for preventing falls and fall‐related injuries in older people.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Cochrane database of systematic reviews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(1).</a:t>
            </a:r>
            <a:endParaRPr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  <a:p>
            <a:pPr marL="457200" marR="0" lvl="0" indent="-285750" algn="just" rtl="0"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McWithey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E.R., (2025). Know More Falling: Community-Based Fall Prevention.</a:t>
            </a:r>
            <a:endParaRPr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  <a:p>
            <a:pPr marL="457200" marR="0" lvl="0" indent="-285750" algn="just" rtl="0"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Montero-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Odasso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M., Van Der Velde, N., Martin, F.C., Petrovic, M., Tan, M.P.,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Ryg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J., Aguilar-Navarro, S., Alexander, N.B., Becker, C., Blain, H. and Bourke, R., 2022. World guidelines for falls prevention and management for older adults: a global initiative.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Age and ageing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51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(9), p.afac205.</a:t>
            </a:r>
            <a:endParaRPr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  <a:p>
            <a:pPr marL="457200" marR="0" lvl="0" indent="-285750" algn="just" rtl="0"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NHS digital (2023). 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Home - NHS Digital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. [online] NHS Digital. Available at: https://digital.nhs.uk/ [Accessed 10 Oct. 2025].</a:t>
            </a:r>
            <a:endParaRPr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  <a:p>
            <a:pPr marL="457200" marR="0" lvl="0" indent="-285750" algn="just" rtl="0"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Nicholson, W.K., Silverstein, M., Wong, J.B., Barry, M.J.,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Chelmow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D., Coker, T.R., Davis, E.M.,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Jaén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C.R.,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Krousel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-Wood, M., Lee, S. and Li, L., 2024. Interventions to prevent falls in community-dwelling older adults: US Preventive Services Task Force recommendation statement.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JAMA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332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(1), pp.51-57.</a:t>
            </a:r>
            <a:endParaRPr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  <a:p>
            <a:pPr marL="457200" marR="0" lvl="0" indent="-285750" algn="just" rtl="0"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Sadaqa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M.,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Németh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Z., Makai, A.,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Prémusz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V. and Hock, M., 2023. Effectiveness of exercise interventions on fall prevention in ambulatory community-dwelling older adults: a systematic review with narrative synthesis.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Frontiers in public health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11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p.1209319.</a:t>
            </a:r>
            <a:endParaRPr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  <a:p>
            <a:pPr marL="457200" marR="0" lvl="0" indent="-285750" algn="just" rtl="0"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Sanchez, M., Vidal, J.S., Bichon, A.,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Mairesse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C.,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Flouquet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C., Hanon, O. and Raynaud-Simon, A., 2023. Impact of a public open-access community-based physical activity and fall prevention program on physical performance in older adults.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European journal of public health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33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(1), pp.132-138.</a:t>
            </a:r>
            <a:endParaRPr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>
          <a:extLst>
            <a:ext uri="{FF2B5EF4-FFF2-40B4-BE49-F238E27FC236}">
              <a16:creationId xmlns:a16="http://schemas.microsoft.com/office/drawing/2014/main" id="{F2A7893B-F49C-AB6D-8965-1B578ECC65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2">
            <a:extLst>
              <a:ext uri="{FF2B5EF4-FFF2-40B4-BE49-F238E27FC236}">
                <a16:creationId xmlns:a16="http://schemas.microsoft.com/office/drawing/2014/main" id="{4F1FC277-B3C7-1E1F-33FE-516C11D10C65}"/>
              </a:ext>
            </a:extLst>
          </p:cNvPr>
          <p:cNvSpPr txBox="1"/>
          <p:nvPr/>
        </p:nvSpPr>
        <p:spPr>
          <a:xfrm>
            <a:off x="3648075" y="719896"/>
            <a:ext cx="7334400" cy="83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References</a:t>
            </a:r>
            <a:endParaRPr sz="4800" dirty="0"/>
          </a:p>
        </p:txBody>
      </p:sp>
      <p:sp>
        <p:nvSpPr>
          <p:cNvPr id="148" name="Google Shape;148;p12">
            <a:extLst>
              <a:ext uri="{FF2B5EF4-FFF2-40B4-BE49-F238E27FC236}">
                <a16:creationId xmlns:a16="http://schemas.microsoft.com/office/drawing/2014/main" id="{47B17F1C-7124-1D17-5121-BCB33562A821}"/>
              </a:ext>
            </a:extLst>
          </p:cNvPr>
          <p:cNvSpPr txBox="1"/>
          <p:nvPr/>
        </p:nvSpPr>
        <p:spPr>
          <a:xfrm>
            <a:off x="851476" y="1749447"/>
            <a:ext cx="12927600" cy="44319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marR="0" lvl="0" indent="-285750" algn="just" rtl="0"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Smith, M.L. and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Ory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M.G., 2023. Multi-directional nature of falls among older adults: A rationale for prevention and management.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Frontiers in public health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11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p.1117863.</a:t>
            </a:r>
            <a:endParaRPr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  <a:p>
            <a:pPr marL="457200" marR="0" lvl="0" indent="-285750" algn="just" rtl="0"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Van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Gameren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M.,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Voorn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P.B.,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Bosmans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J.E., Visser, B., Frazer, S.W.,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Pijnappels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M. and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Bossen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D., 2024. Optimizing and implementing a community-based group fall prevention program: a mixed methods study.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International journal of environmental research and public health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21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(2), p.162.</a:t>
            </a:r>
            <a:endParaRPr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  <a:p>
            <a:pPr marL="457200" marR="0" lvl="0" indent="-285750" algn="just" rtl="0"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Vandervelde, S.,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Vlaeyen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E., de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Casterle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B.D.,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Flamaing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J.,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Valy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S.,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Meurrens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J.,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Poels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J.,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Himpe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M.,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Belaen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G. and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Milisen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K., 2023. Strategies to implement multifactorial falls prevention interventions in community-dwelling older persons: a systematic review.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Implementation science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18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(1), p.4.</a:t>
            </a:r>
            <a:endParaRPr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  <a:p>
            <a:pPr marL="457200" marR="0" lvl="0" indent="-285750" algn="just" rtl="0">
              <a:spcBef>
                <a:spcPts val="0"/>
              </a:spcBef>
              <a:spcAft>
                <a:spcPts val="1200"/>
              </a:spcAft>
              <a:buSzPts val="900"/>
              <a:buChar char="●"/>
            </a:pP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WHO (2021). 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Falls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. [online] World Health Organization. Available at: </a:t>
            </a:r>
            <a:r>
              <a:rPr lang="en-US" sz="1400" u="sng" dirty="0">
                <a:solidFill>
                  <a:schemeClr val="hlink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  <a:hlinkClick r:id="rId3"/>
              </a:rPr>
              <a:t>https://www.who.int/news-room/fact-sheets/detail/falls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.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Arial"/>
                <a:cs typeface="Arial"/>
                <a:sym typeface="Arial"/>
              </a:rPr>
              <a:t> 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[Accessed 10 Oct. 2025].</a:t>
            </a:r>
            <a:endParaRPr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  <a:p>
            <a:pPr marL="457200" marR="0" lvl="0" indent="-285750" algn="just" rtl="0"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Xin, W., Xu, D., Dou, Z., Jacques, A., </a:t>
            </a:r>
            <a:r>
              <a:rPr lang="en-US" sz="1400" dirty="0" err="1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Umbella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 J. and Hill, A.M., 2024. Effectiveness of Community-Based Rehabilitation (CBR) Centers for Improving Physical Fitness for Community-Dwelling Older Adults: A Systematic Review and Meta-Analysis.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Annals of Rehabilitation Medicine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400" i="1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48</a:t>
            </a:r>
            <a:r>
              <a:rPr lang="en-US" sz="1400" dirty="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(1), pp.5-21.</a:t>
            </a:r>
          </a:p>
          <a:p>
            <a:pPr marL="171450" marR="0" lvl="0" algn="just" rtl="0"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900"/>
            </a:pPr>
            <a:endParaRPr lang="en-US" sz="1400" dirty="0">
              <a:solidFill>
                <a:schemeClr val="dk1"/>
              </a:solidFill>
              <a:latin typeface="Garamond" panose="02020404030301010803" pitchFamily="18" charset="0"/>
              <a:ea typeface="Times New Roman"/>
              <a:cs typeface="Times New Roman"/>
              <a:sym typeface="Times New Roman"/>
            </a:endParaRPr>
          </a:p>
          <a:p>
            <a:pPr marL="171450" marR="0" lvl="0" algn="just" rtl="0"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900"/>
            </a:pPr>
            <a:r>
              <a:rPr lang="en-US" sz="1400">
                <a:solidFill>
                  <a:schemeClr val="dk1"/>
                </a:solidFill>
                <a:latin typeface="Garamond" panose="02020404030301010803" pitchFamily="18" charset="0"/>
                <a:ea typeface="Times New Roman"/>
                <a:cs typeface="Times New Roman"/>
                <a:sym typeface="Times New Roman"/>
              </a:rPr>
              <a:t>Images</a:t>
            </a:r>
            <a:endParaRPr lang="en-US" sz="1400" dirty="0">
              <a:solidFill>
                <a:schemeClr val="dk1"/>
              </a:solidFill>
              <a:latin typeface="Garamond" panose="02020404030301010803" pitchFamily="18" charset="0"/>
              <a:ea typeface="Times New Roman"/>
              <a:cs typeface="Times New Roman"/>
              <a:sym typeface="Times New Roman"/>
            </a:endParaRPr>
          </a:p>
          <a:p>
            <a:pPr marL="457200" lvl="0" indent="-285750" algn="just"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IN" sz="1400" dirty="0">
                <a:solidFill>
                  <a:schemeClr val="dk1"/>
                </a:solidFill>
                <a:latin typeface="Garamond" panose="02020404030301010803" pitchFamily="18" charset="0"/>
                <a:ea typeface="Arial"/>
                <a:cs typeface="Arial"/>
                <a:sym typeface="Arial"/>
                <a:hlinkClick r:id="rId4"/>
              </a:rPr>
              <a:t>https://www.researchgate.net/figure/The-frequency-of-falls-with-and-without-injury-across-different-age-groups-among_fig1_385037795</a:t>
            </a:r>
            <a:endParaRPr lang="en-IN"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  <a:p>
            <a:pPr marL="457200" lvl="0" indent="-285750" algn="just"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IN" sz="1400" dirty="0">
                <a:solidFill>
                  <a:schemeClr val="dk1"/>
                </a:solidFill>
                <a:latin typeface="Garamond" panose="02020404030301010803" pitchFamily="18" charset="0"/>
                <a:ea typeface="Arial"/>
                <a:cs typeface="Arial"/>
                <a:sym typeface="Arial"/>
                <a:hlinkClick r:id="rId5"/>
              </a:rPr>
              <a:t>https://bmcgeriatr.biomedcentral.com/articles/10.1186/s12877-020-01922-z</a:t>
            </a:r>
            <a:endParaRPr lang="en-IN"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  <a:p>
            <a:pPr marL="457200" lvl="0" indent="-285750" algn="just">
              <a:spcAft>
                <a:spcPts val="1200"/>
              </a:spcAft>
              <a:buClr>
                <a:schemeClr val="dk1"/>
              </a:buClr>
              <a:buSzPts val="900"/>
              <a:buFont typeface="Times New Roman"/>
              <a:buChar char="●"/>
            </a:pPr>
            <a:r>
              <a:rPr lang="en-IN" sz="1400" dirty="0">
                <a:solidFill>
                  <a:schemeClr val="dk1"/>
                </a:solidFill>
                <a:latin typeface="Garamond" panose="02020404030301010803" pitchFamily="18" charset="0"/>
                <a:ea typeface="Arial"/>
                <a:cs typeface="Arial"/>
                <a:sym typeface="Arial"/>
              </a:rPr>
              <a:t>https://www.healio.com/news/primary-care/20230831/report-women-fall-more-but-men-face-higher-death-rate-from-falls</a:t>
            </a:r>
            <a:endParaRPr sz="1400" dirty="0">
              <a:solidFill>
                <a:schemeClr val="dk1"/>
              </a:solidFill>
              <a:latin typeface="Garamond" panose="02020404030301010803" pitchFamily="18" charset="0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5738014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AY_IGNORE_UCW" val="true"/>
  <p:tag name="PPT/SLIDES/SLIDE4.XML" val="3587888904"/>
  <p:tag name="PPT/SLIDES/SLIDE12.XML" val="2997857617"/>
  <p:tag name="PPT/SLIDES/SLIDE9.XML" val="2184951364"/>
  <p:tag name="PPT/SLIDES/SLIDE7.XML" val="2233344574"/>
  <p:tag name="PPT/SLIDES/SLIDE10.XML" val="2108049915"/>
  <p:tag name="PPT/SLIDES/SLIDE3.XML" val="3721517527"/>
  <p:tag name="PPT/SLIDES/SLIDE1.XML" val="3579053469"/>
  <p:tag name="PPT/SLIDES/SLIDE5.XML" val="3861085402"/>
  <p:tag name="PPT/SLIDES/SLIDE11.XML" val="2294331351"/>
  <p:tag name="PPT/SLIDES/SLIDE8.XML" val="2699560543"/>
  <p:tag name="PPT/SLIDES/SLIDE6.XML" val="3287330013"/>
  <p:tag name="PPT/SLIDES/SLIDE2.XML" val="3584654170"/>
  <p:tag name="PPT/SLIDES/SLIDE13.XML" val="72971815"/>
  <p:tag name="PPT/SLIDEMASTERS/SLIDEMASTER1.XML" val="4122899291"/>
  <p:tag name="PPT/SLIDELAYOUTS/SLIDELAYOUT8.XML" val="4049088391"/>
  <p:tag name="PPT/SLIDELAYOUTS/SLIDELAYOUT1.XML" val="810990338"/>
  <p:tag name="PPT/SLIDELAYOUTS/SLIDELAYOUT2.XML" val="3023715959"/>
  <p:tag name="PPT/SLIDELAYOUTS/SLIDELAYOUT3.XML" val="3189085874"/>
  <p:tag name="PPT/SLIDELAYOUTS/SLIDELAYOUT4.XML" val="1214009947"/>
  <p:tag name="PPT/SLIDELAYOUTS/SLIDELAYOUT5.XML" val="3177893280"/>
  <p:tag name="PPT/SLIDELAYOUTS/SLIDELAYOUT6.XML" val="889020948"/>
  <p:tag name="PPT/SLIDELAYOUTS/SLIDELAYOUT7.XML" val="3305257485"/>
  <p:tag name="PPT/SLIDELAYOUTS/SLIDELAYOUT9.XML" val="2376269661"/>
  <p:tag name="PPT/SLIDELAYOUTS/SLIDELAYOUT10.XML" val="3344919315"/>
  <p:tag name="PPT/SLIDELAYOUTS/SLIDELAYOUT11.XML" val="3052158902"/>
  <p:tag name="PPT/SLIDELAYOUTS/SLIDELAYOUT12.XML" val="2915533672"/>
  <p:tag name="PPT/SLIDELAYOUTS/SLIDELAYOUT13.XML" val="1511284543"/>
  <p:tag name="PPT/SLIDELAYOUTS/SLIDELAYOUT14.XML" val="2638705339"/>
  <p:tag name="PPT/SLIDELAYOUTS/SLIDELAYOUT15.XML" val="2735167843"/>
  <p:tag name="PPT/SLIDELAYOUTS/SLIDELAYOUT16.XML" val="3909986280"/>
  <p:tag name="PPT/SLIDELAYOUTS/SLIDELAYOUT17.XML" val="4149244435"/>
  <p:tag name="PPT/SLIDELAYOUTS/SLIDELAYOUT18.XML" val="2536249348"/>
  <p:tag name="PPT/SLIDELAYOUTS/SLIDELAYOUT19.XML" val="1882227424"/>
  <p:tag name="PPT/SLIDELAYOUTS/SLIDELAYOUT20.XML" val="2406258501"/>
  <p:tag name="PPT/SLIDELAYOUTS/SLIDELAYOUT21.XML" val="410915197"/>
  <p:tag name="PPT/SLIDELAYOUTS/SLIDELAYOUT22.XML" val="2167820986"/>
  <p:tag name="PPT/SLIDELAYOUTS/SLIDELAYOUT23.XML" val="1837134409"/>
  <p:tag name="PPT/SLIDELAYOUTS/SLIDELAYOUT24.XML" val="735223331"/>
  <p:tag name="PPT/SLIDELAYOUTS/SLIDELAYOUT25.XML" val="2558385537"/>
  <p:tag name="PPT/SLIDELAYOUTS/SLIDELAYOUT26.XML" val="51410462"/>
  <p:tag name="PPT/SLIDELAYOUTS/SLIDELAYOUT27.XML" val="3691614914"/>
  <p:tag name="PPT/NOTESSLIDES/NOTESSLIDE8.XML" val="1859285317"/>
  <p:tag name="PPT/NOTESSLIDES/NOTESSLIDE1.XML" val="3857940947"/>
  <p:tag name="PPT/NOTESSLIDES/NOTESSLIDE2.XML" val="1741114997"/>
  <p:tag name="PPT/NOTESSLIDES/NOTESSLIDE3.XML" val="2965726943"/>
  <p:tag name="PPT/NOTESSLIDES/NOTESSLIDE4.XML" val="163241326"/>
  <p:tag name="PPT/NOTESSLIDES/NOTESSLIDE5.XML" val="241755095"/>
  <p:tag name="PPT/NOTESSLIDES/NOTESSLIDE6.XML" val="1657341876"/>
  <p:tag name="PPT/NOTESSLIDES/NOTESSLIDE7.XML" val="3720260507"/>
  <p:tag name="PPT/NOTESSLIDES/NOTESSLIDE9.XML" val="1201174762"/>
  <p:tag name="PPT/NOTESSLIDES/NOTESSLIDE10.XML" val="3598711113"/>
  <p:tag name="PPT/NOTESSLIDES/NOTESSLIDE11.XML" val="3252021487"/>
  <p:tag name="PPT/NOTESMASTERS/NOTESMASTER1.XML" val="2881412188"/>
  <p:tag name="PPT/MEDIA/IMAGE20.PNG" val="3218819966"/>
  <p:tag name="PPT/MEDIA/IMAGE14.PNG" val="373987128"/>
  <p:tag name="PPT/MEDIA/IMAGE19.PNG" val="3216869593"/>
  <p:tag name="PPT/MEDIA/IMAGE11.PNG" val="842353051"/>
  <p:tag name="PPT/MEDIA/IMAGE10.PNG" val="4273119041"/>
  <p:tag name="PPT/MEDIA/IMAGE3.PNG" val="1883407357"/>
  <p:tag name="PPT/MEDIA/IMAGE9.PNG" val="1048681660"/>
  <p:tag name="PPT/MEDIA/IMAGE8.PNG" val="4278589558"/>
  <p:tag name="PPT/MEDIA/IMAGE7.PNG" val="177023182"/>
  <p:tag name="PPT/THEME/THEME2.XML" val="1572619131"/>
  <p:tag name="PPT/MEDIA/IMAGE6.PNG" val="1908255790"/>
  <p:tag name="PPT/MEDIA/IMAGE5.PNG" val="3039752961"/>
  <p:tag name="PPT/MEDIA/IMAGE4.PNG" val="1183937170"/>
  <p:tag name="PPT/MEDIA/IMAGE2.JPEG" val="3139309141"/>
  <p:tag name="PPT/MEDIA/IMAGE1.JPEG" val="3336755975"/>
  <p:tag name="PPT/THEME/THEME1.XML" val="2404676562"/>
  <p:tag name="PPT/MEDIA/IMAGE12.PNG" val="3450952944"/>
  <p:tag name="PPT/MEDIA/IMAGE15.PNG" val="2248845771"/>
  <p:tag name="PPT/MEDIA/IMAGE16.PNG" val="2336574431"/>
  <p:tag name="PPT/MEDIA/IMAGE17.PNG" val="2427010049"/>
  <p:tag name="PPT/MEDIA/IMAGE18.PNG" val="3897730986"/>
  <p:tag name="PPT/MEDIA/IMAGE13.PNG" val="3885161810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1573</Words>
  <Application>Microsoft Office PowerPoint</Application>
  <PresentationFormat>Custom</PresentationFormat>
  <Paragraphs>93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Garamond</vt:lpstr>
      <vt:lpstr>Sora Light</vt:lpstr>
      <vt:lpstr>Times New Roman</vt:lpstr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 </cp:lastModifiedBy>
  <cp:revision>29</cp:revision>
  <dcterms:modified xsi:type="dcterms:W3CDTF">2025-10-13T10:33:40Z</dcterms:modified>
</cp:coreProperties>
</file>