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7" r:id="rId2"/>
    <p:sldId id="257" r:id="rId3"/>
    <p:sldId id="259" r:id="rId4"/>
    <p:sldId id="260" r:id="rId5"/>
    <p:sldId id="261" r:id="rId6"/>
    <p:sldId id="262" r:id="rId7"/>
    <p:sldId id="263" r:id="rId8"/>
    <p:sldId id="264" r:id="rId9"/>
    <p:sldId id="265" r:id="rId10"/>
    <p:sldId id="266"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D99BA"/>
    <a:srgbClr val="126F8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344" autoAdjust="0"/>
    <p:restoredTop sz="94660"/>
  </p:normalViewPr>
  <p:slideViewPr>
    <p:cSldViewPr snapToGrid="0">
      <p:cViewPr varScale="1">
        <p:scale>
          <a:sx n="85" d="100"/>
          <a:sy n="85" d="100"/>
        </p:scale>
        <p:origin x="54"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F56034D-7AFB-4455-8CCD-A2414CB841A9}" type="datetimeFigureOut">
              <a:rPr lang="en-US" smtClean="0"/>
              <a:t>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FBE5E5-8AF2-48EF-9BB5-A7690943AA94}" type="slidenum">
              <a:rPr lang="en-US" smtClean="0"/>
              <a:t>‹#›</a:t>
            </a:fld>
            <a:endParaRPr lang="en-US"/>
          </a:p>
        </p:txBody>
      </p:sp>
    </p:spTree>
    <p:extLst>
      <p:ext uri="{BB962C8B-B14F-4D97-AF65-F5344CB8AC3E}">
        <p14:creationId xmlns:p14="http://schemas.microsoft.com/office/powerpoint/2010/main" val="1383845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F56034D-7AFB-4455-8CCD-A2414CB841A9}" type="datetimeFigureOut">
              <a:rPr lang="en-US" smtClean="0"/>
              <a:t>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FBE5E5-8AF2-48EF-9BB5-A7690943AA94}" type="slidenum">
              <a:rPr lang="en-US" smtClean="0"/>
              <a:t>‹#›</a:t>
            </a:fld>
            <a:endParaRPr lang="en-US"/>
          </a:p>
        </p:txBody>
      </p:sp>
    </p:spTree>
    <p:extLst>
      <p:ext uri="{BB962C8B-B14F-4D97-AF65-F5344CB8AC3E}">
        <p14:creationId xmlns:p14="http://schemas.microsoft.com/office/powerpoint/2010/main" val="4080481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F56034D-7AFB-4455-8CCD-A2414CB841A9}" type="datetimeFigureOut">
              <a:rPr lang="en-US" smtClean="0"/>
              <a:t>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FBE5E5-8AF2-48EF-9BB5-A7690943AA94}" type="slidenum">
              <a:rPr lang="en-US" smtClean="0"/>
              <a:t>‹#›</a:t>
            </a:fld>
            <a:endParaRPr lang="en-US"/>
          </a:p>
        </p:txBody>
      </p:sp>
    </p:spTree>
    <p:extLst>
      <p:ext uri="{BB962C8B-B14F-4D97-AF65-F5344CB8AC3E}">
        <p14:creationId xmlns:p14="http://schemas.microsoft.com/office/powerpoint/2010/main" val="36233746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F56034D-7AFB-4455-8CCD-A2414CB841A9}" type="datetimeFigureOut">
              <a:rPr lang="en-US" smtClean="0"/>
              <a:t>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FFBE5E5-8AF2-48EF-9BB5-A7690943AA94}" type="slidenum">
              <a:rPr lang="en-US" smtClean="0"/>
              <a:t>‹#›</a:t>
            </a:fld>
            <a:endParaRPr lang="en-US"/>
          </a:p>
        </p:txBody>
      </p:sp>
    </p:spTree>
    <p:extLst>
      <p:ext uri="{BB962C8B-B14F-4D97-AF65-F5344CB8AC3E}">
        <p14:creationId xmlns:p14="http://schemas.microsoft.com/office/powerpoint/2010/main" val="3874216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F56034D-7AFB-4455-8CCD-A2414CB841A9}" type="datetimeFigureOut">
              <a:rPr lang="en-US" smtClean="0"/>
              <a:t>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FFBE5E5-8AF2-48EF-9BB5-A7690943AA94}" type="slidenum">
              <a:rPr lang="en-US" smtClean="0"/>
              <a:t>‹#›</a:t>
            </a:fld>
            <a:endParaRPr lang="en-US"/>
          </a:p>
        </p:txBody>
      </p:sp>
    </p:spTree>
    <p:extLst>
      <p:ext uri="{BB962C8B-B14F-4D97-AF65-F5344CB8AC3E}">
        <p14:creationId xmlns:p14="http://schemas.microsoft.com/office/powerpoint/2010/main" val="3665771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F56034D-7AFB-4455-8CCD-A2414CB841A9}" type="datetimeFigureOut">
              <a:rPr lang="en-US" smtClean="0"/>
              <a:t>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FFBE5E5-8AF2-48EF-9BB5-A7690943AA94}" type="slidenum">
              <a:rPr lang="en-US" smtClean="0"/>
              <a:t>‹#›</a:t>
            </a:fld>
            <a:endParaRPr lang="en-US"/>
          </a:p>
        </p:txBody>
      </p:sp>
    </p:spTree>
    <p:extLst>
      <p:ext uri="{BB962C8B-B14F-4D97-AF65-F5344CB8AC3E}">
        <p14:creationId xmlns:p14="http://schemas.microsoft.com/office/powerpoint/2010/main" val="2597128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56034D-7AFB-4455-8CCD-A2414CB841A9}" type="datetimeFigureOut">
              <a:rPr lang="en-US" smtClean="0"/>
              <a:t>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FFBE5E5-8AF2-48EF-9BB5-A7690943AA94}" type="slidenum">
              <a:rPr lang="en-US" smtClean="0"/>
              <a:t>‹#›</a:t>
            </a:fld>
            <a:endParaRPr lang="en-US"/>
          </a:p>
        </p:txBody>
      </p:sp>
    </p:spTree>
    <p:extLst>
      <p:ext uri="{BB962C8B-B14F-4D97-AF65-F5344CB8AC3E}">
        <p14:creationId xmlns:p14="http://schemas.microsoft.com/office/powerpoint/2010/main" val="22431366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F56034D-7AFB-4455-8CCD-A2414CB841A9}" type="datetimeFigureOut">
              <a:rPr lang="en-US" smtClean="0"/>
              <a:t>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FFBE5E5-8AF2-48EF-9BB5-A7690943AA94}" type="slidenum">
              <a:rPr lang="en-US" smtClean="0"/>
              <a:t>‹#›</a:t>
            </a:fld>
            <a:endParaRPr lang="en-US"/>
          </a:p>
        </p:txBody>
      </p:sp>
    </p:spTree>
    <p:extLst>
      <p:ext uri="{BB962C8B-B14F-4D97-AF65-F5344CB8AC3E}">
        <p14:creationId xmlns:p14="http://schemas.microsoft.com/office/powerpoint/2010/main" val="868777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F56034D-7AFB-4455-8CCD-A2414CB841A9}" type="datetimeFigureOut">
              <a:rPr lang="en-US" smtClean="0"/>
              <a:t>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FFBE5E5-8AF2-48EF-9BB5-A7690943AA94}" type="slidenum">
              <a:rPr lang="en-US" smtClean="0"/>
              <a:t>‹#›</a:t>
            </a:fld>
            <a:endParaRPr lang="en-US"/>
          </a:p>
        </p:txBody>
      </p:sp>
    </p:spTree>
    <p:extLst>
      <p:ext uri="{BB962C8B-B14F-4D97-AF65-F5344CB8AC3E}">
        <p14:creationId xmlns:p14="http://schemas.microsoft.com/office/powerpoint/2010/main" val="3686164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F56034D-7AFB-4455-8CCD-A2414CB841A9}" type="datetimeFigureOut">
              <a:rPr lang="en-US" smtClean="0"/>
              <a:t>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FBE5E5-8AF2-48EF-9BB5-A7690943AA94}" type="slidenum">
              <a:rPr lang="en-US" smtClean="0"/>
              <a:t>‹#›</a:t>
            </a:fld>
            <a:endParaRPr lang="en-US"/>
          </a:p>
        </p:txBody>
      </p:sp>
    </p:spTree>
    <p:extLst>
      <p:ext uri="{BB962C8B-B14F-4D97-AF65-F5344CB8AC3E}">
        <p14:creationId xmlns:p14="http://schemas.microsoft.com/office/powerpoint/2010/main" val="3508927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F56034D-7AFB-4455-8CCD-A2414CB841A9}" type="datetimeFigureOut">
              <a:rPr lang="en-US" smtClean="0"/>
              <a:t>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FBE5E5-8AF2-48EF-9BB5-A7690943AA94}" type="slidenum">
              <a:rPr lang="en-US" smtClean="0"/>
              <a:t>‹#›</a:t>
            </a:fld>
            <a:endParaRPr lang="en-US"/>
          </a:p>
        </p:txBody>
      </p:sp>
    </p:spTree>
    <p:extLst>
      <p:ext uri="{BB962C8B-B14F-4D97-AF65-F5344CB8AC3E}">
        <p14:creationId xmlns:p14="http://schemas.microsoft.com/office/powerpoint/2010/main" val="23827267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56034D-7AFB-4455-8CCD-A2414CB841A9}" type="datetimeFigureOut">
              <a:rPr lang="en-US" smtClean="0"/>
              <a:t>1/8/2024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FBE5E5-8AF2-48EF-9BB5-A7690943AA94}" type="slidenum">
              <a:rPr lang="en-US" smtClean="0"/>
              <a:t>‹#›</a:t>
            </a:fld>
            <a:endParaRPr lang="en-US"/>
          </a:p>
        </p:txBody>
      </p:sp>
    </p:spTree>
    <p:extLst>
      <p:ext uri="{BB962C8B-B14F-4D97-AF65-F5344CB8AC3E}">
        <p14:creationId xmlns:p14="http://schemas.microsoft.com/office/powerpoint/2010/main" val="20033695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3" name="Rectangle 22">
            <a:extLst>
              <a:ext uri="{FF2B5EF4-FFF2-40B4-BE49-F238E27FC236}">
                <a16:creationId xmlns="" xmlns:a16="http://schemas.microsoft.com/office/drawing/2014/main" id="{0E30439A-8A5B-46EC-8283-9B6B031D40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 xmlns:a16="http://schemas.microsoft.com/office/drawing/2014/main" id="{5CEAD642-85CF-4750-8432-7C80C901F00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 xmlns:a16="http://schemas.microsoft.com/office/drawing/2014/main" id="{FA33EEAE-15D5-4119-8C1E-89D943F911E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 xmlns:a16="http://schemas.microsoft.com/office/drawing/2014/main" id="{730D8B3B-9B80-4025-B934-26DC7D7CD23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 xmlns:a16="http://schemas.microsoft.com/office/drawing/2014/main" id="{B5A1B09C-1565-46F8-B70F-621C5EB48A0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29331EF1-45C6-CB5F-EC29-BC127864A052}"/>
              </a:ext>
            </a:extLst>
          </p:cNvPr>
          <p:cNvSpPr>
            <a:spLocks noGrp="1"/>
          </p:cNvSpPr>
          <p:nvPr>
            <p:ph type="ctrTitle"/>
          </p:nvPr>
        </p:nvSpPr>
        <p:spPr>
          <a:xfrm>
            <a:off x="1386865" y="818984"/>
            <a:ext cx="6596245" cy="1456625"/>
          </a:xfrm>
        </p:spPr>
        <p:txBody>
          <a:bodyPr>
            <a:normAutofit fontScale="90000"/>
          </a:bodyPr>
          <a:lstStyle/>
          <a:p>
            <a:pPr algn="r"/>
            <a:r>
              <a:rPr lang="en-GB" sz="4800" b="1" dirty="0">
                <a:ln w="22225">
                  <a:solidFill>
                    <a:srgbClr val="002060"/>
                  </a:solidFill>
                  <a:prstDash val="solid"/>
                </a:ln>
                <a:solidFill>
                  <a:schemeClr val="accent1">
                    <a:lumMod val="40000"/>
                    <a:lumOff val="60000"/>
                  </a:schemeClr>
                </a:solidFill>
                <a:latin typeface="AR DESTINE" panose="02000000000000000000" pitchFamily="2" charset="0"/>
              </a:rPr>
              <a:t>Critical Reflection</a:t>
            </a:r>
            <a:br>
              <a:rPr lang="en-GB" sz="4800" b="1" dirty="0">
                <a:ln w="22225">
                  <a:solidFill>
                    <a:srgbClr val="002060"/>
                  </a:solidFill>
                  <a:prstDash val="solid"/>
                </a:ln>
                <a:solidFill>
                  <a:schemeClr val="accent1">
                    <a:lumMod val="40000"/>
                    <a:lumOff val="60000"/>
                  </a:schemeClr>
                </a:solidFill>
                <a:latin typeface="AR DESTINE" panose="02000000000000000000" pitchFamily="2" charset="0"/>
              </a:rPr>
            </a:br>
            <a:r>
              <a:rPr lang="en-GB" sz="4800" b="1" dirty="0">
                <a:ln w="22225">
                  <a:solidFill>
                    <a:srgbClr val="002060"/>
                  </a:solidFill>
                  <a:prstDash val="solid"/>
                </a:ln>
                <a:solidFill>
                  <a:schemeClr val="accent1">
                    <a:lumMod val="40000"/>
                    <a:lumOff val="60000"/>
                  </a:schemeClr>
                </a:solidFill>
                <a:latin typeface="AR DESTINE" panose="02000000000000000000" pitchFamily="2" charset="0"/>
              </a:rPr>
              <a:t>DIGITAL TECHNOLOGY</a:t>
            </a:r>
            <a:endParaRPr lang="en-US" sz="4800" dirty="0">
              <a:solidFill>
                <a:schemeClr val="bg1"/>
              </a:solidFill>
            </a:endParaRPr>
          </a:p>
        </p:txBody>
      </p:sp>
      <p:sp>
        <p:nvSpPr>
          <p:cNvPr id="33" name="Rectangle 32">
            <a:extLst>
              <a:ext uri="{FF2B5EF4-FFF2-40B4-BE49-F238E27FC236}">
                <a16:creationId xmlns="" xmlns:a16="http://schemas.microsoft.com/office/drawing/2014/main" id="{8C516CC8-80AC-446C-A56E-9F54B721040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 xmlns:a16="http://schemas.microsoft.com/office/drawing/2014/main" id="{53947E58-F088-49F1-A3D1-DEA690192E8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p:cNvSpPr txBox="1">
            <a:spLocks/>
          </p:cNvSpPr>
          <p:nvPr/>
        </p:nvSpPr>
        <p:spPr>
          <a:xfrm>
            <a:off x="2542325" y="2275609"/>
            <a:ext cx="5608210" cy="1815904"/>
          </a:xfrm>
          <a:prstGeom prst="rect">
            <a:avLst/>
          </a:prstGeom>
          <a:effectLst/>
        </p:spPr>
        <p:txBody>
          <a:bodyPr vert="horz" lIns="91440" tIns="45720" rIns="91440" bIns="45720" rtlCol="0" anchor="b">
            <a:noAutofit/>
          </a:bodyPr>
          <a:lstStyle>
            <a:lvl1pPr algn="ctr" defTabSz="457200" rtl="0" eaLnBrk="1" latinLnBrk="0" hangingPunct="1">
              <a:spcBef>
                <a:spcPct val="0"/>
              </a:spcBef>
              <a:buNone/>
              <a:defRPr sz="5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just"/>
            <a:r>
              <a:rPr lang="en-GB" sz="2400" b="1" dirty="0" smtClean="0">
                <a:solidFill>
                  <a:schemeClr val="bg1"/>
                </a:solidFill>
              </a:rPr>
              <a:t>Student Name: Andrea </a:t>
            </a:r>
            <a:r>
              <a:rPr lang="en-GB" sz="2400" b="1" dirty="0" err="1" smtClean="0">
                <a:solidFill>
                  <a:schemeClr val="bg1"/>
                </a:solidFill>
              </a:rPr>
              <a:t>Vargova</a:t>
            </a:r>
            <a:endParaRPr lang="en-GB" sz="2400" b="1" dirty="0" smtClean="0">
              <a:solidFill>
                <a:schemeClr val="bg1"/>
              </a:solidFill>
            </a:endParaRPr>
          </a:p>
          <a:p>
            <a:pPr algn="just"/>
            <a:r>
              <a:rPr lang="en-GB" sz="2400" b="1" dirty="0" smtClean="0">
                <a:solidFill>
                  <a:schemeClr val="bg1"/>
                </a:solidFill>
              </a:rPr>
              <a:t>Student ID: 2127239</a:t>
            </a:r>
          </a:p>
          <a:p>
            <a:pPr algn="just"/>
            <a:r>
              <a:rPr lang="en-GB" sz="2400" b="1" dirty="0" smtClean="0">
                <a:solidFill>
                  <a:schemeClr val="bg1"/>
                </a:solidFill>
              </a:rPr>
              <a:t>Module Name: Digital Technologies</a:t>
            </a:r>
          </a:p>
          <a:p>
            <a:pPr algn="just"/>
            <a:r>
              <a:rPr lang="en-GB" sz="2400" b="1" dirty="0">
                <a:solidFill>
                  <a:schemeClr val="bg1"/>
                </a:solidFill>
              </a:rPr>
              <a:t>Module Tutor: </a:t>
            </a:r>
            <a:r>
              <a:rPr lang="en-GB" sz="2400" b="1" dirty="0" err="1">
                <a:solidFill>
                  <a:schemeClr val="bg1"/>
                </a:solidFill>
              </a:rPr>
              <a:t>Munyaradzi</a:t>
            </a:r>
            <a:r>
              <a:rPr lang="en-GB" sz="2400" b="1" dirty="0">
                <a:solidFill>
                  <a:schemeClr val="bg1"/>
                </a:solidFill>
              </a:rPr>
              <a:t> N </a:t>
            </a:r>
            <a:r>
              <a:rPr lang="en-GB" sz="2400" b="1" dirty="0" err="1">
                <a:solidFill>
                  <a:schemeClr val="bg1"/>
                </a:solidFill>
              </a:rPr>
              <a:t>Murira</a:t>
            </a:r>
            <a:endParaRPr lang="en-GB" sz="2400" b="1" dirty="0">
              <a:solidFill>
                <a:schemeClr val="bg1"/>
              </a:solidFill>
            </a:endParaRP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99741" y="103088"/>
            <a:ext cx="3357290" cy="1496488"/>
          </a:xfrm>
          <a:prstGeom prst="rect">
            <a:avLst/>
          </a:prstGeom>
        </p:spPr>
      </p:pic>
      <p:pic>
        <p:nvPicPr>
          <p:cNvPr id="12" name="Picture 11"/>
          <p:cNvPicPr>
            <a:picLocks noChangeAspect="1"/>
          </p:cNvPicPr>
          <p:nvPr/>
        </p:nvPicPr>
        <p:blipFill>
          <a:blip r:embed="rId3"/>
          <a:stretch>
            <a:fillRect/>
          </a:stretch>
        </p:blipFill>
        <p:spPr>
          <a:xfrm>
            <a:off x="2542325" y="4514838"/>
            <a:ext cx="4622973" cy="22473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8475789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9005" y="351630"/>
            <a:ext cx="11782697" cy="6179799"/>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 name="Title 1"/>
          <p:cNvSpPr>
            <a:spLocks noGrp="1"/>
          </p:cNvSpPr>
          <p:nvPr>
            <p:ph type="title"/>
          </p:nvPr>
        </p:nvSpPr>
        <p:spPr/>
        <p:txBody>
          <a:bodyPr/>
          <a:lstStyle/>
          <a:p>
            <a:r>
              <a:rPr lang="en-GB" dirty="0" smtClean="0">
                <a:solidFill>
                  <a:srgbClr val="1D99BA"/>
                </a:solidFill>
              </a:rPr>
              <a:t>Introduction</a:t>
            </a:r>
            <a:endParaRPr lang="en-US" dirty="0">
              <a:solidFill>
                <a:srgbClr val="1D99BA"/>
              </a:solidFill>
            </a:endParaRPr>
          </a:p>
        </p:txBody>
      </p:sp>
      <p:sp>
        <p:nvSpPr>
          <p:cNvPr id="3" name="Content Placeholder 2"/>
          <p:cNvSpPr>
            <a:spLocks noGrp="1"/>
          </p:cNvSpPr>
          <p:nvPr>
            <p:ph idx="1"/>
          </p:nvPr>
        </p:nvSpPr>
        <p:spPr/>
        <p:txBody>
          <a:bodyPr>
            <a:normAutofit fontScale="92500" lnSpcReduction="20000"/>
          </a:bodyPr>
          <a:lstStyle/>
          <a:p>
            <a:pPr marL="0" indent="0">
              <a:lnSpc>
                <a:spcPct val="150000"/>
              </a:lnSpc>
              <a:buNone/>
            </a:pPr>
            <a:r>
              <a:rPr lang="en-GB" dirty="0" smtClean="0"/>
              <a:t>Digital technology is changing the landscape of businesses. Almost every business is experiencing digitalization (</a:t>
            </a:r>
            <a:r>
              <a:rPr lang="en-US" dirty="0" smtClean="0"/>
              <a:t>Fitzgerald et al., </a:t>
            </a:r>
            <a:r>
              <a:rPr lang="en-US" dirty="0" smtClean="0"/>
              <a:t>2014)</a:t>
            </a:r>
            <a:r>
              <a:rPr lang="en-GB" dirty="0" smtClean="0"/>
              <a:t>. Due to which it has become equally important for individuals to embrace the digital world and its technologies.</a:t>
            </a:r>
          </a:p>
          <a:p>
            <a:pPr marL="0" indent="0">
              <a:lnSpc>
                <a:spcPct val="150000"/>
              </a:lnSpc>
              <a:buNone/>
            </a:pPr>
            <a:r>
              <a:rPr lang="en-GB" dirty="0" smtClean="0"/>
              <a:t>The youth of today is very well into technology and AI. Cell phones, gadgets and evolution of AI and social media has created pretty much awareness of technology. But when it comes to the business world and jobs are individuals really that skilled?</a:t>
            </a:r>
            <a:endParaRPr lang="en-US" dirty="0"/>
          </a:p>
        </p:txBody>
      </p:sp>
    </p:spTree>
    <p:extLst>
      <p:ext uri="{BB962C8B-B14F-4D97-AF65-F5344CB8AC3E}">
        <p14:creationId xmlns:p14="http://schemas.microsoft.com/office/powerpoint/2010/main" val="31352975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9005" y="351630"/>
            <a:ext cx="11782697" cy="6179799"/>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 name="Title 1"/>
          <p:cNvSpPr>
            <a:spLocks noGrp="1"/>
          </p:cNvSpPr>
          <p:nvPr>
            <p:ph type="title"/>
          </p:nvPr>
        </p:nvSpPr>
        <p:spPr/>
        <p:txBody>
          <a:bodyPr/>
          <a:lstStyle/>
          <a:p>
            <a:r>
              <a:rPr lang="en-GB" dirty="0" smtClean="0">
                <a:solidFill>
                  <a:srgbClr val="1D99BA"/>
                </a:solidFill>
              </a:rPr>
              <a:t>Digital </a:t>
            </a:r>
            <a:r>
              <a:rPr lang="en-GB" dirty="0">
                <a:solidFill>
                  <a:srgbClr val="1D99BA"/>
                </a:solidFill>
              </a:rPr>
              <a:t>t</a:t>
            </a:r>
            <a:r>
              <a:rPr lang="en-GB" dirty="0" smtClean="0">
                <a:solidFill>
                  <a:srgbClr val="1D99BA"/>
                </a:solidFill>
              </a:rPr>
              <a:t>echnology experience</a:t>
            </a:r>
            <a:endParaRPr lang="en-US" dirty="0">
              <a:solidFill>
                <a:srgbClr val="1D99BA"/>
              </a:solidFill>
            </a:endParaRPr>
          </a:p>
        </p:txBody>
      </p:sp>
      <p:sp>
        <p:nvSpPr>
          <p:cNvPr id="3" name="Content Placeholder 2"/>
          <p:cNvSpPr>
            <a:spLocks noGrp="1"/>
          </p:cNvSpPr>
          <p:nvPr>
            <p:ph idx="1"/>
          </p:nvPr>
        </p:nvSpPr>
        <p:spPr/>
        <p:txBody>
          <a:bodyPr/>
          <a:lstStyle/>
          <a:p>
            <a:pPr>
              <a:lnSpc>
                <a:spcPct val="150000"/>
              </a:lnSpc>
            </a:pPr>
            <a:r>
              <a:rPr lang="en-GB" dirty="0" smtClean="0"/>
              <a:t>I as an individual has also mastered the art of online surfing, browsing, social media and what not (entertainment platforms only). </a:t>
            </a:r>
          </a:p>
          <a:p>
            <a:pPr>
              <a:lnSpc>
                <a:spcPct val="150000"/>
              </a:lnSpc>
            </a:pPr>
            <a:r>
              <a:rPr lang="en-GB" dirty="0" smtClean="0"/>
              <a:t>But, studying in this module made me realize that there is so much more to explore and it is actually important to secure good jobs in the future.</a:t>
            </a:r>
            <a:endParaRPr lang="en-US" dirty="0"/>
          </a:p>
        </p:txBody>
      </p:sp>
    </p:spTree>
    <p:extLst>
      <p:ext uri="{BB962C8B-B14F-4D97-AF65-F5344CB8AC3E}">
        <p14:creationId xmlns:p14="http://schemas.microsoft.com/office/powerpoint/2010/main" val="3692323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09005" y="351630"/>
            <a:ext cx="11782697" cy="6179799"/>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 name="Title 1"/>
          <p:cNvSpPr>
            <a:spLocks noGrp="1"/>
          </p:cNvSpPr>
          <p:nvPr>
            <p:ph type="title"/>
          </p:nvPr>
        </p:nvSpPr>
        <p:spPr/>
        <p:txBody>
          <a:bodyPr/>
          <a:lstStyle/>
          <a:p>
            <a:r>
              <a:rPr lang="en-GB" dirty="0" smtClean="0">
                <a:solidFill>
                  <a:srgbClr val="1D99BA"/>
                </a:solidFill>
              </a:rPr>
              <a:t>Learnings from this module</a:t>
            </a:r>
            <a:endParaRPr lang="en-US" dirty="0">
              <a:solidFill>
                <a:srgbClr val="1D99BA"/>
              </a:solidFill>
            </a:endParaRPr>
          </a:p>
        </p:txBody>
      </p:sp>
      <p:sp>
        <p:nvSpPr>
          <p:cNvPr id="3" name="Content Placeholder 2"/>
          <p:cNvSpPr>
            <a:spLocks noGrp="1"/>
          </p:cNvSpPr>
          <p:nvPr>
            <p:ph idx="1"/>
          </p:nvPr>
        </p:nvSpPr>
        <p:spPr/>
        <p:txBody>
          <a:bodyPr>
            <a:normAutofit fontScale="85000" lnSpcReduction="20000"/>
          </a:bodyPr>
          <a:lstStyle/>
          <a:p>
            <a:pPr>
              <a:lnSpc>
                <a:spcPct val="150000"/>
              </a:lnSpc>
            </a:pPr>
            <a:r>
              <a:rPr lang="en-GB" dirty="0" smtClean="0"/>
              <a:t>This module has taught us how much important it is to learn digital technology and the worth it holds in the job market. IT graduates are supposed to secure a good job after their degrees but only if they are capable of it. </a:t>
            </a:r>
          </a:p>
          <a:p>
            <a:pPr>
              <a:lnSpc>
                <a:spcPct val="150000"/>
              </a:lnSpc>
            </a:pPr>
            <a:r>
              <a:rPr lang="en-GB" dirty="0" smtClean="0"/>
              <a:t>So, the question arises how to become capable of getting a good paying job.</a:t>
            </a:r>
          </a:p>
          <a:p>
            <a:pPr>
              <a:lnSpc>
                <a:spcPct val="150000"/>
              </a:lnSpc>
            </a:pPr>
            <a:r>
              <a:rPr lang="en-GB" dirty="0" smtClean="0"/>
              <a:t>This module is an eye-opener in so many ways. The module has helped in gaining knowledge about computer systems, operating systems, software's and hardware's but, other than that it has also taught us to be open to adapt and embrace.</a:t>
            </a:r>
            <a:endParaRPr lang="en-US" dirty="0"/>
          </a:p>
        </p:txBody>
      </p:sp>
    </p:spTree>
    <p:extLst>
      <p:ext uri="{BB962C8B-B14F-4D97-AF65-F5344CB8AC3E}">
        <p14:creationId xmlns:p14="http://schemas.microsoft.com/office/powerpoint/2010/main" val="2104576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9817" y="365125"/>
            <a:ext cx="11782697" cy="6179799"/>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 name="Title 1"/>
          <p:cNvSpPr>
            <a:spLocks noGrp="1"/>
          </p:cNvSpPr>
          <p:nvPr>
            <p:ph type="title"/>
          </p:nvPr>
        </p:nvSpPr>
        <p:spPr/>
        <p:txBody>
          <a:bodyPr/>
          <a:lstStyle/>
          <a:p>
            <a:r>
              <a:rPr lang="en-GB" dirty="0" smtClean="0">
                <a:solidFill>
                  <a:srgbClr val="1D99BA"/>
                </a:solidFill>
              </a:rPr>
              <a:t>Selection of Online Courses</a:t>
            </a:r>
            <a:endParaRPr lang="en-US" dirty="0">
              <a:solidFill>
                <a:srgbClr val="1D99BA"/>
              </a:solidFill>
            </a:endParaRPr>
          </a:p>
        </p:txBody>
      </p:sp>
      <p:sp>
        <p:nvSpPr>
          <p:cNvPr id="3" name="Content Placeholder 2"/>
          <p:cNvSpPr>
            <a:spLocks noGrp="1"/>
          </p:cNvSpPr>
          <p:nvPr>
            <p:ph idx="1"/>
          </p:nvPr>
        </p:nvSpPr>
        <p:spPr/>
        <p:txBody>
          <a:bodyPr/>
          <a:lstStyle/>
          <a:p>
            <a:pPr marL="514350" indent="-514350">
              <a:lnSpc>
                <a:spcPct val="150000"/>
              </a:lnSpc>
              <a:buFont typeface="+mj-lt"/>
              <a:buAutoNum type="arabicPeriod"/>
            </a:pPr>
            <a:r>
              <a:rPr lang="en-GB" dirty="0" smtClean="0"/>
              <a:t>Avoid online scams</a:t>
            </a:r>
          </a:p>
          <a:p>
            <a:pPr marL="514350" indent="-514350">
              <a:lnSpc>
                <a:spcPct val="150000"/>
              </a:lnSpc>
              <a:buFont typeface="+mj-lt"/>
              <a:buAutoNum type="arabicPeriod"/>
            </a:pPr>
            <a:r>
              <a:rPr lang="en-GB" dirty="0" smtClean="0"/>
              <a:t>Make a promotional flyer</a:t>
            </a:r>
          </a:p>
          <a:p>
            <a:pPr marL="514350" indent="-514350">
              <a:lnSpc>
                <a:spcPct val="150000"/>
              </a:lnSpc>
              <a:buFont typeface="+mj-lt"/>
              <a:buAutoNum type="arabicPeriod"/>
            </a:pPr>
            <a:r>
              <a:rPr lang="en-GB" dirty="0" smtClean="0"/>
              <a:t>Create and safeguard passwords</a:t>
            </a:r>
          </a:p>
          <a:p>
            <a:pPr marL="514350" indent="-514350">
              <a:lnSpc>
                <a:spcPct val="150000"/>
              </a:lnSpc>
              <a:buFont typeface="+mj-lt"/>
              <a:buAutoNum type="arabicPeriod"/>
            </a:pPr>
            <a:r>
              <a:rPr lang="en-GB" dirty="0" smtClean="0"/>
              <a:t>Connect and collaborate from anywhere with digital tools</a:t>
            </a:r>
          </a:p>
          <a:p>
            <a:pPr marL="514350" indent="-514350">
              <a:lnSpc>
                <a:spcPct val="150000"/>
              </a:lnSpc>
              <a:buFont typeface="+mj-lt"/>
              <a:buAutoNum type="arabicPeriod"/>
            </a:pPr>
            <a:r>
              <a:rPr lang="en-GB" dirty="0" smtClean="0"/>
              <a:t>Structure an argument in a presentation</a:t>
            </a:r>
            <a:endParaRPr lang="en-US" dirty="0"/>
          </a:p>
        </p:txBody>
      </p:sp>
    </p:spTree>
    <p:extLst>
      <p:ext uri="{BB962C8B-B14F-4D97-AF65-F5344CB8AC3E}">
        <p14:creationId xmlns:p14="http://schemas.microsoft.com/office/powerpoint/2010/main" val="4266202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9817" y="365125"/>
            <a:ext cx="11782697" cy="6179799"/>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 name="Title 1"/>
          <p:cNvSpPr>
            <a:spLocks noGrp="1"/>
          </p:cNvSpPr>
          <p:nvPr>
            <p:ph type="title"/>
          </p:nvPr>
        </p:nvSpPr>
        <p:spPr/>
        <p:txBody>
          <a:bodyPr/>
          <a:lstStyle/>
          <a:p>
            <a:r>
              <a:rPr lang="en-GB" dirty="0" smtClean="0">
                <a:solidFill>
                  <a:srgbClr val="1D99BA"/>
                </a:solidFill>
              </a:rPr>
              <a:t>Avoid online scams</a:t>
            </a:r>
            <a:endParaRPr lang="en-US" dirty="0">
              <a:solidFill>
                <a:srgbClr val="1D99BA"/>
              </a:solidFill>
            </a:endParaRPr>
          </a:p>
        </p:txBody>
      </p:sp>
      <p:sp>
        <p:nvSpPr>
          <p:cNvPr id="3" name="Content Placeholder 2"/>
          <p:cNvSpPr>
            <a:spLocks noGrp="1"/>
          </p:cNvSpPr>
          <p:nvPr>
            <p:ph idx="1"/>
          </p:nvPr>
        </p:nvSpPr>
        <p:spPr/>
        <p:txBody>
          <a:bodyPr>
            <a:normAutofit fontScale="92500"/>
          </a:bodyPr>
          <a:lstStyle/>
          <a:p>
            <a:pPr marL="0" indent="0">
              <a:lnSpc>
                <a:spcPct val="150000"/>
              </a:lnSpc>
              <a:buNone/>
            </a:pPr>
            <a:r>
              <a:rPr lang="en-GB" dirty="0" smtClean="0"/>
              <a:t>With the growing use of online services, online scams are on the rise. Obviously, your bank accounts, credit cards and every minute detail is on the internet or in your phone. Hence, the scams has become every common.</a:t>
            </a:r>
          </a:p>
          <a:p>
            <a:pPr marL="0" indent="0">
              <a:lnSpc>
                <a:spcPct val="150000"/>
              </a:lnSpc>
              <a:buNone/>
            </a:pPr>
            <a:r>
              <a:rPr lang="en-GB" dirty="0" smtClean="0"/>
              <a:t>This chapter teaches some tips as to how to identify scam callers.</a:t>
            </a:r>
          </a:p>
          <a:p>
            <a:pPr marL="0" indent="0">
              <a:lnSpc>
                <a:spcPct val="150000"/>
              </a:lnSpc>
              <a:buNone/>
            </a:pPr>
            <a:r>
              <a:rPr lang="en-GB" dirty="0" smtClean="0"/>
              <a:t>This activity was done in group and Google Docs were used to complete it.</a:t>
            </a:r>
            <a:endParaRPr lang="en-US" dirty="0"/>
          </a:p>
        </p:txBody>
      </p:sp>
    </p:spTree>
    <p:extLst>
      <p:ext uri="{BB962C8B-B14F-4D97-AF65-F5344CB8AC3E}">
        <p14:creationId xmlns:p14="http://schemas.microsoft.com/office/powerpoint/2010/main" val="3089153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9817" y="365125"/>
            <a:ext cx="11782697" cy="6179799"/>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 name="Title 1"/>
          <p:cNvSpPr>
            <a:spLocks noGrp="1"/>
          </p:cNvSpPr>
          <p:nvPr>
            <p:ph type="title"/>
          </p:nvPr>
        </p:nvSpPr>
        <p:spPr/>
        <p:txBody>
          <a:bodyPr/>
          <a:lstStyle/>
          <a:p>
            <a:r>
              <a:rPr lang="en-GB" dirty="0" smtClean="0">
                <a:solidFill>
                  <a:srgbClr val="1D99BA"/>
                </a:solidFill>
              </a:rPr>
              <a:t>Make a promotional flyer</a:t>
            </a:r>
            <a:endParaRPr lang="en-US" dirty="0">
              <a:solidFill>
                <a:srgbClr val="1D99BA"/>
              </a:solidFill>
            </a:endParaRPr>
          </a:p>
        </p:txBody>
      </p:sp>
      <p:sp>
        <p:nvSpPr>
          <p:cNvPr id="3" name="Content Placeholder 2"/>
          <p:cNvSpPr>
            <a:spLocks noGrp="1"/>
          </p:cNvSpPr>
          <p:nvPr>
            <p:ph idx="1"/>
          </p:nvPr>
        </p:nvSpPr>
        <p:spPr/>
        <p:txBody>
          <a:bodyPr/>
          <a:lstStyle/>
          <a:p>
            <a:pPr marL="0" indent="0">
              <a:lnSpc>
                <a:spcPct val="150000"/>
              </a:lnSpc>
              <a:buNone/>
            </a:pPr>
            <a:r>
              <a:rPr lang="en-GB" dirty="0" smtClean="0"/>
              <a:t>This lesson has made making a flyer so easy. It is on my to-do-list of learning. I always thought it was such a difficult task and I might have taken a graphics course as well. But, after taking this course I am able to design a basic flyer.</a:t>
            </a:r>
          </a:p>
          <a:p>
            <a:pPr marL="0" indent="0">
              <a:lnSpc>
                <a:spcPct val="150000"/>
              </a:lnSpc>
              <a:buNone/>
            </a:pPr>
            <a:r>
              <a:rPr lang="en-GB" dirty="0" smtClean="0"/>
              <a:t>The flyer was made using Google drawing.</a:t>
            </a:r>
            <a:endParaRPr lang="en-US" dirty="0"/>
          </a:p>
        </p:txBody>
      </p:sp>
    </p:spTree>
    <p:extLst>
      <p:ext uri="{BB962C8B-B14F-4D97-AF65-F5344CB8AC3E}">
        <p14:creationId xmlns:p14="http://schemas.microsoft.com/office/powerpoint/2010/main" val="2283881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9817" y="365125"/>
            <a:ext cx="11782697" cy="6179799"/>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 name="Title 1"/>
          <p:cNvSpPr>
            <a:spLocks noGrp="1"/>
          </p:cNvSpPr>
          <p:nvPr>
            <p:ph type="title"/>
          </p:nvPr>
        </p:nvSpPr>
        <p:spPr/>
        <p:txBody>
          <a:bodyPr/>
          <a:lstStyle/>
          <a:p>
            <a:r>
              <a:rPr lang="en-GB" dirty="0" smtClean="0">
                <a:solidFill>
                  <a:srgbClr val="1D99BA"/>
                </a:solidFill>
              </a:rPr>
              <a:t>Create and safeguard passwords</a:t>
            </a:r>
            <a:endParaRPr lang="en-US" dirty="0">
              <a:solidFill>
                <a:srgbClr val="1D99BA"/>
              </a:solidFill>
            </a:endParaRPr>
          </a:p>
        </p:txBody>
      </p:sp>
      <p:sp>
        <p:nvSpPr>
          <p:cNvPr id="3" name="Content Placeholder 2"/>
          <p:cNvSpPr>
            <a:spLocks noGrp="1"/>
          </p:cNvSpPr>
          <p:nvPr>
            <p:ph idx="1"/>
          </p:nvPr>
        </p:nvSpPr>
        <p:spPr/>
        <p:txBody>
          <a:bodyPr/>
          <a:lstStyle/>
          <a:p>
            <a:pPr marL="0" indent="0">
              <a:lnSpc>
                <a:spcPct val="150000"/>
              </a:lnSpc>
              <a:buNone/>
            </a:pPr>
            <a:r>
              <a:rPr lang="en-GB" dirty="0" smtClean="0"/>
              <a:t>Creating passwords is a daunting task. And creating a safe password is also a big task to achieve.</a:t>
            </a:r>
          </a:p>
          <a:p>
            <a:pPr marL="0" indent="0">
              <a:lnSpc>
                <a:spcPct val="150000"/>
              </a:lnSpc>
              <a:buNone/>
            </a:pPr>
            <a:r>
              <a:rPr lang="en-GB" dirty="0" smtClean="0"/>
              <a:t>This lesson covers all the tips and tricks that hacker uses to identify your passwords. Your goal is to make sure to check and tally if your password is matching the list or not.</a:t>
            </a:r>
          </a:p>
          <a:p>
            <a:pPr marL="0" indent="0">
              <a:lnSpc>
                <a:spcPct val="150000"/>
              </a:lnSpc>
              <a:buNone/>
            </a:pPr>
            <a:r>
              <a:rPr lang="en-GB" dirty="0" smtClean="0"/>
              <a:t>This activity was completed in Google Spreadsheet.</a:t>
            </a:r>
            <a:endParaRPr lang="en-US" dirty="0"/>
          </a:p>
        </p:txBody>
      </p:sp>
    </p:spTree>
    <p:extLst>
      <p:ext uri="{BB962C8B-B14F-4D97-AF65-F5344CB8AC3E}">
        <p14:creationId xmlns:p14="http://schemas.microsoft.com/office/powerpoint/2010/main" val="5268066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9817" y="365125"/>
            <a:ext cx="11782697" cy="6179799"/>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 name="Title 1"/>
          <p:cNvSpPr>
            <a:spLocks noGrp="1"/>
          </p:cNvSpPr>
          <p:nvPr>
            <p:ph type="title"/>
          </p:nvPr>
        </p:nvSpPr>
        <p:spPr/>
        <p:txBody>
          <a:bodyPr>
            <a:normAutofit fontScale="90000"/>
          </a:bodyPr>
          <a:lstStyle/>
          <a:p>
            <a:pPr>
              <a:lnSpc>
                <a:spcPct val="100000"/>
              </a:lnSpc>
            </a:pPr>
            <a:r>
              <a:rPr lang="en-GB" dirty="0" smtClean="0">
                <a:solidFill>
                  <a:srgbClr val="1D99BA"/>
                </a:solidFill>
              </a:rPr>
              <a:t>Connect and collaborate anywhere with digital tools</a:t>
            </a:r>
            <a:endParaRPr lang="en-US" dirty="0">
              <a:solidFill>
                <a:srgbClr val="1D99BA"/>
              </a:solidFill>
            </a:endParaRPr>
          </a:p>
        </p:txBody>
      </p:sp>
      <p:sp>
        <p:nvSpPr>
          <p:cNvPr id="3" name="Content Placeholder 2"/>
          <p:cNvSpPr>
            <a:spLocks noGrp="1"/>
          </p:cNvSpPr>
          <p:nvPr>
            <p:ph idx="1"/>
          </p:nvPr>
        </p:nvSpPr>
        <p:spPr/>
        <p:txBody>
          <a:bodyPr/>
          <a:lstStyle/>
          <a:p>
            <a:pPr>
              <a:lnSpc>
                <a:spcPct val="150000"/>
              </a:lnSpc>
            </a:pPr>
            <a:r>
              <a:rPr lang="en-GB" dirty="0" smtClean="0"/>
              <a:t>This lesson teaches, how you can connect digitally with your friend.</a:t>
            </a:r>
          </a:p>
          <a:p>
            <a:pPr>
              <a:lnSpc>
                <a:spcPct val="150000"/>
              </a:lnSpc>
            </a:pPr>
            <a:r>
              <a:rPr lang="en-GB" dirty="0" smtClean="0"/>
              <a:t>The digital tools that are used in this lesson are Google Docs, Chat, Drive, Meet, Gmail and Calendar. </a:t>
            </a:r>
          </a:p>
          <a:p>
            <a:pPr>
              <a:lnSpc>
                <a:spcPct val="150000"/>
              </a:lnSpc>
            </a:pPr>
            <a:r>
              <a:rPr lang="en-GB" dirty="0" smtClean="0"/>
              <a:t>The aim of this lesson is to promote effective communication in groups and team work.</a:t>
            </a:r>
            <a:endParaRPr lang="en-US" dirty="0"/>
          </a:p>
        </p:txBody>
      </p:sp>
    </p:spTree>
    <p:extLst>
      <p:ext uri="{BB962C8B-B14F-4D97-AF65-F5344CB8AC3E}">
        <p14:creationId xmlns:p14="http://schemas.microsoft.com/office/powerpoint/2010/main" val="1001540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5571" y="365125"/>
            <a:ext cx="11782697" cy="6179799"/>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 name="Title 1"/>
          <p:cNvSpPr>
            <a:spLocks noGrp="1"/>
          </p:cNvSpPr>
          <p:nvPr>
            <p:ph type="title"/>
          </p:nvPr>
        </p:nvSpPr>
        <p:spPr/>
        <p:txBody>
          <a:bodyPr>
            <a:normAutofit fontScale="90000"/>
          </a:bodyPr>
          <a:lstStyle/>
          <a:p>
            <a:r>
              <a:rPr lang="en-GB" dirty="0" smtClean="0"/>
              <a:t/>
            </a:r>
            <a:br>
              <a:rPr lang="en-GB" dirty="0" smtClean="0"/>
            </a:br>
            <a:r>
              <a:rPr lang="en-US" dirty="0">
                <a:solidFill>
                  <a:srgbClr val="1D99BA"/>
                </a:solidFill>
              </a:rPr>
              <a:t/>
            </a:r>
            <a:br>
              <a:rPr lang="en-US" dirty="0">
                <a:solidFill>
                  <a:srgbClr val="1D99BA"/>
                </a:solidFill>
              </a:rPr>
            </a:br>
            <a:r>
              <a:rPr lang="en-US" dirty="0" smtClean="0">
                <a:solidFill>
                  <a:srgbClr val="1D99BA"/>
                </a:solidFill>
              </a:rPr>
              <a:t>Structure and argument in a presentation</a:t>
            </a:r>
            <a:r>
              <a:rPr lang="en-US" dirty="0" smtClean="0"/>
              <a:t/>
            </a:r>
            <a:br>
              <a:rPr lang="en-US" dirty="0" smtClean="0"/>
            </a:br>
            <a:r>
              <a:rPr lang="en-US" dirty="0"/>
              <a:t/>
            </a:r>
            <a:br>
              <a:rPr lang="en-US" dirty="0"/>
            </a:br>
            <a:endParaRPr lang="en-US" dirty="0"/>
          </a:p>
        </p:txBody>
      </p:sp>
      <p:sp>
        <p:nvSpPr>
          <p:cNvPr id="3" name="Content Placeholder 2"/>
          <p:cNvSpPr>
            <a:spLocks noGrp="1"/>
          </p:cNvSpPr>
          <p:nvPr>
            <p:ph idx="1"/>
          </p:nvPr>
        </p:nvSpPr>
        <p:spPr/>
        <p:txBody>
          <a:bodyPr/>
          <a:lstStyle/>
          <a:p>
            <a:pPr>
              <a:lnSpc>
                <a:spcPct val="150000"/>
              </a:lnSpc>
            </a:pPr>
            <a:r>
              <a:rPr lang="en-GB" dirty="0" smtClean="0"/>
              <a:t>This lesson covers all the aspects of making up a presentation. From where to start and where to end.</a:t>
            </a:r>
          </a:p>
          <a:p>
            <a:pPr>
              <a:lnSpc>
                <a:spcPct val="150000"/>
              </a:lnSpc>
            </a:pPr>
            <a:r>
              <a:rPr lang="en-GB" dirty="0" smtClean="0"/>
              <a:t>This is an informative lesson and can act as a guideline for future presentations to us to present our arguments.</a:t>
            </a:r>
          </a:p>
          <a:p>
            <a:pPr>
              <a:lnSpc>
                <a:spcPct val="150000"/>
              </a:lnSpc>
            </a:pPr>
            <a:r>
              <a:rPr lang="en-GB" dirty="0" smtClean="0"/>
              <a:t>The presentation was made using Google Slides.</a:t>
            </a:r>
            <a:endParaRPr lang="en-US" dirty="0"/>
          </a:p>
        </p:txBody>
      </p:sp>
    </p:spTree>
    <p:extLst>
      <p:ext uri="{BB962C8B-B14F-4D97-AF65-F5344CB8AC3E}">
        <p14:creationId xmlns:p14="http://schemas.microsoft.com/office/powerpoint/2010/main" val="21232447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5571" y="365125"/>
            <a:ext cx="11782697" cy="6179799"/>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 name="Title 1"/>
          <p:cNvSpPr>
            <a:spLocks noGrp="1"/>
          </p:cNvSpPr>
          <p:nvPr>
            <p:ph type="title"/>
          </p:nvPr>
        </p:nvSpPr>
        <p:spPr/>
        <p:txBody>
          <a:bodyPr/>
          <a:lstStyle/>
          <a:p>
            <a:r>
              <a:rPr lang="en-GB" dirty="0" smtClean="0">
                <a:solidFill>
                  <a:srgbClr val="1D99BA"/>
                </a:solidFill>
              </a:rPr>
              <a:t>References</a:t>
            </a:r>
            <a:endParaRPr lang="en-US" dirty="0">
              <a:solidFill>
                <a:srgbClr val="1D99BA"/>
              </a:solidFill>
            </a:endParaRPr>
          </a:p>
        </p:txBody>
      </p:sp>
      <p:sp>
        <p:nvSpPr>
          <p:cNvPr id="3" name="Content Placeholder 2"/>
          <p:cNvSpPr>
            <a:spLocks noGrp="1"/>
          </p:cNvSpPr>
          <p:nvPr>
            <p:ph idx="1"/>
          </p:nvPr>
        </p:nvSpPr>
        <p:spPr/>
        <p:txBody>
          <a:bodyPr/>
          <a:lstStyle/>
          <a:p>
            <a:pPr>
              <a:lnSpc>
                <a:spcPct val="150000"/>
              </a:lnSpc>
            </a:pPr>
            <a:r>
              <a:rPr lang="en-US" dirty="0"/>
              <a:t>Fitzgerald, M</a:t>
            </a:r>
            <a:r>
              <a:rPr lang="en-US" dirty="0" smtClean="0"/>
              <a:t>., </a:t>
            </a:r>
            <a:r>
              <a:rPr lang="en-US" dirty="0" err="1"/>
              <a:t>Kruschwitz</a:t>
            </a:r>
            <a:r>
              <a:rPr lang="en-US" dirty="0"/>
              <a:t>, N., Bonnet, D</a:t>
            </a:r>
            <a:r>
              <a:rPr lang="en-US" dirty="0" smtClean="0"/>
              <a:t>., </a:t>
            </a:r>
            <a:r>
              <a:rPr lang="en-US" dirty="0"/>
              <a:t>and Welch, M</a:t>
            </a:r>
            <a:r>
              <a:rPr lang="en-US" dirty="0" smtClean="0"/>
              <a:t>. (2014). </a:t>
            </a:r>
            <a:r>
              <a:rPr lang="en-US" dirty="0"/>
              <a:t>Embracing digital technology: A new strategic imperative. </a:t>
            </a:r>
            <a:r>
              <a:rPr lang="en-US" i="1" dirty="0"/>
              <a:t>MIT </a:t>
            </a:r>
            <a:r>
              <a:rPr lang="en-US" i="1" dirty="0" err="1"/>
              <a:t>sloan</a:t>
            </a:r>
            <a:r>
              <a:rPr lang="en-US" i="1" dirty="0"/>
              <a:t> management review</a:t>
            </a:r>
            <a:r>
              <a:rPr lang="en-US" dirty="0"/>
              <a:t>, </a:t>
            </a:r>
            <a:r>
              <a:rPr lang="en-US" i="1" dirty="0"/>
              <a:t>55</a:t>
            </a:r>
            <a:r>
              <a:rPr lang="en-US" dirty="0"/>
              <a:t>(2), p.1</a:t>
            </a:r>
            <a:r>
              <a:rPr lang="en-US" dirty="0" smtClean="0"/>
              <a:t>.</a:t>
            </a:r>
          </a:p>
          <a:p>
            <a:pPr>
              <a:lnSpc>
                <a:spcPct val="150000"/>
              </a:lnSpc>
            </a:pPr>
            <a:r>
              <a:rPr lang="en-US" dirty="0"/>
              <a:t>Ng, W</a:t>
            </a:r>
            <a:r>
              <a:rPr lang="en-US" dirty="0" smtClean="0"/>
              <a:t>. </a:t>
            </a:r>
            <a:r>
              <a:rPr lang="en-US" dirty="0" smtClean="0"/>
              <a:t>(2015). </a:t>
            </a:r>
            <a:r>
              <a:rPr lang="en-US" dirty="0"/>
              <a:t>New digital technology in education. </a:t>
            </a:r>
            <a:r>
              <a:rPr lang="en-US" i="1" dirty="0"/>
              <a:t>Switzerland: Springer</a:t>
            </a:r>
            <a:r>
              <a:rPr lang="en-US" dirty="0"/>
              <a:t>.</a:t>
            </a:r>
          </a:p>
        </p:txBody>
      </p:sp>
    </p:spTree>
    <p:extLst>
      <p:ext uri="{BB962C8B-B14F-4D97-AF65-F5344CB8AC3E}">
        <p14:creationId xmlns:p14="http://schemas.microsoft.com/office/powerpoint/2010/main" val="41929115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TotalTime>
  <Words>657</Words>
  <Application>Microsoft Office PowerPoint</Application>
  <PresentationFormat>Widescreen</PresentationFormat>
  <Paragraphs>43</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 DESTINE</vt:lpstr>
      <vt:lpstr>Arial</vt:lpstr>
      <vt:lpstr>Calibri</vt:lpstr>
      <vt:lpstr>Calibri Light</vt:lpstr>
      <vt:lpstr>Office Theme</vt:lpstr>
      <vt:lpstr>Critical Reflection DIGITAL TECHNOLOGY</vt:lpstr>
      <vt:lpstr>Introduction</vt:lpstr>
      <vt:lpstr>Digital technology experience</vt:lpstr>
      <vt:lpstr>Learnings from this module</vt:lpstr>
      <vt:lpstr>Selection of Online Courses</vt:lpstr>
      <vt:lpstr>Avoid online scams</vt:lpstr>
      <vt:lpstr>Make a promotional flyer</vt:lpstr>
      <vt:lpstr>Create and safeguard passwords</vt:lpstr>
      <vt:lpstr>Connect and collaborate anywhere with digital tools</vt:lpstr>
      <vt:lpstr>  Structure and argument in a presentation  </vt:lpstr>
      <vt:lpstr>References</vt:lpstr>
    </vt:vector>
  </TitlesOfParts>
  <Company>Hewlett-Packard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EMBRACING DIGITAL TECHNOLOGY</dc:title>
  <dc:creator/>
  <cp:lastModifiedBy>Dell</cp:lastModifiedBy>
  <cp:revision>42</cp:revision>
  <dcterms:created xsi:type="dcterms:W3CDTF">2023-12-21T15:54:14Z</dcterms:created>
  <dcterms:modified xsi:type="dcterms:W3CDTF">2024-01-08T11:17:20Z</dcterms:modified>
</cp:coreProperties>
</file>