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56" r:id="rId3"/>
    <p:sldId id="257" r:id="rId4"/>
    <p:sldId id="258"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99095-DF98-D16A-E138-8614F5B7D3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7840E61-163A-D0E8-CD1D-3EF8134E82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78D5D8B-EBF8-EA91-81A5-59A8198862A2}"/>
              </a:ext>
            </a:extLst>
          </p:cNvPr>
          <p:cNvSpPr>
            <a:spLocks noGrp="1"/>
          </p:cNvSpPr>
          <p:nvPr>
            <p:ph type="dt" sz="half" idx="10"/>
          </p:nvPr>
        </p:nvSpPr>
        <p:spPr/>
        <p:txBody>
          <a:bodyPr/>
          <a:lstStyle/>
          <a:p>
            <a:fld id="{DD0F5155-1E47-5848-8F65-318F1FD42281}" type="datetimeFigureOut">
              <a:rPr lang="en-US" smtClean="0"/>
              <a:t>6/12/26</a:t>
            </a:fld>
            <a:endParaRPr lang="en-US"/>
          </a:p>
        </p:txBody>
      </p:sp>
      <p:sp>
        <p:nvSpPr>
          <p:cNvPr id="5" name="Footer Placeholder 4">
            <a:extLst>
              <a:ext uri="{FF2B5EF4-FFF2-40B4-BE49-F238E27FC236}">
                <a16:creationId xmlns:a16="http://schemas.microsoft.com/office/drawing/2014/main" id="{145EED53-F35E-475B-9F90-68A269D360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FB7FA7-5B2B-6100-BEC2-CABADC2D50E5}"/>
              </a:ext>
            </a:extLst>
          </p:cNvPr>
          <p:cNvSpPr>
            <a:spLocks noGrp="1"/>
          </p:cNvSpPr>
          <p:nvPr>
            <p:ph type="sldNum" sz="quarter" idx="12"/>
          </p:nvPr>
        </p:nvSpPr>
        <p:spPr/>
        <p:txBody>
          <a:bodyPr/>
          <a:lstStyle/>
          <a:p>
            <a:fld id="{A74064A1-2912-2F4C-86B9-0C726518352D}" type="slidenum">
              <a:rPr lang="en-US" smtClean="0"/>
              <a:t>‹#›</a:t>
            </a:fld>
            <a:endParaRPr lang="en-US"/>
          </a:p>
        </p:txBody>
      </p:sp>
    </p:spTree>
    <p:extLst>
      <p:ext uri="{BB962C8B-B14F-4D97-AF65-F5344CB8AC3E}">
        <p14:creationId xmlns:p14="http://schemas.microsoft.com/office/powerpoint/2010/main" val="3709737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08A9B-37EA-E381-9379-697D8A49086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96CEB3C-B9B2-488B-4EF6-CA29AB59D4F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F545134-1676-3FE1-74C0-223841BAA503}"/>
              </a:ext>
            </a:extLst>
          </p:cNvPr>
          <p:cNvSpPr>
            <a:spLocks noGrp="1"/>
          </p:cNvSpPr>
          <p:nvPr>
            <p:ph type="dt" sz="half" idx="10"/>
          </p:nvPr>
        </p:nvSpPr>
        <p:spPr/>
        <p:txBody>
          <a:bodyPr/>
          <a:lstStyle/>
          <a:p>
            <a:fld id="{DD0F5155-1E47-5848-8F65-318F1FD42281}" type="datetimeFigureOut">
              <a:rPr lang="en-US" smtClean="0"/>
              <a:t>6/12/26</a:t>
            </a:fld>
            <a:endParaRPr lang="en-US"/>
          </a:p>
        </p:txBody>
      </p:sp>
      <p:sp>
        <p:nvSpPr>
          <p:cNvPr id="5" name="Footer Placeholder 4">
            <a:extLst>
              <a:ext uri="{FF2B5EF4-FFF2-40B4-BE49-F238E27FC236}">
                <a16:creationId xmlns:a16="http://schemas.microsoft.com/office/drawing/2014/main" id="{5E521D04-F7E7-A01E-A0B8-4FF813D3E3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9E94F6-9252-99E1-0FA7-710872295816}"/>
              </a:ext>
            </a:extLst>
          </p:cNvPr>
          <p:cNvSpPr>
            <a:spLocks noGrp="1"/>
          </p:cNvSpPr>
          <p:nvPr>
            <p:ph type="sldNum" sz="quarter" idx="12"/>
          </p:nvPr>
        </p:nvSpPr>
        <p:spPr/>
        <p:txBody>
          <a:bodyPr/>
          <a:lstStyle/>
          <a:p>
            <a:fld id="{A74064A1-2912-2F4C-86B9-0C726518352D}" type="slidenum">
              <a:rPr lang="en-US" smtClean="0"/>
              <a:t>‹#›</a:t>
            </a:fld>
            <a:endParaRPr lang="en-US"/>
          </a:p>
        </p:txBody>
      </p:sp>
    </p:spTree>
    <p:extLst>
      <p:ext uri="{BB962C8B-B14F-4D97-AF65-F5344CB8AC3E}">
        <p14:creationId xmlns:p14="http://schemas.microsoft.com/office/powerpoint/2010/main" val="20129673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B28BB-AD91-46A7-8417-EBD446D143B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874C8BC-CC04-5953-3DE0-3ACCE2986E9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DC7B77-A924-6D18-78C5-8CEB98580141}"/>
              </a:ext>
            </a:extLst>
          </p:cNvPr>
          <p:cNvSpPr>
            <a:spLocks noGrp="1"/>
          </p:cNvSpPr>
          <p:nvPr>
            <p:ph type="dt" sz="half" idx="10"/>
          </p:nvPr>
        </p:nvSpPr>
        <p:spPr/>
        <p:txBody>
          <a:bodyPr/>
          <a:lstStyle/>
          <a:p>
            <a:fld id="{DD0F5155-1E47-5848-8F65-318F1FD42281}" type="datetimeFigureOut">
              <a:rPr lang="en-US" smtClean="0"/>
              <a:t>6/12/26</a:t>
            </a:fld>
            <a:endParaRPr lang="en-US"/>
          </a:p>
        </p:txBody>
      </p:sp>
      <p:sp>
        <p:nvSpPr>
          <p:cNvPr id="5" name="Footer Placeholder 4">
            <a:extLst>
              <a:ext uri="{FF2B5EF4-FFF2-40B4-BE49-F238E27FC236}">
                <a16:creationId xmlns:a16="http://schemas.microsoft.com/office/drawing/2014/main" id="{62A8A22E-31B1-EB4B-F9E5-BFECF78931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50DCD2-2266-8A53-163E-B01BFD88AE78}"/>
              </a:ext>
            </a:extLst>
          </p:cNvPr>
          <p:cNvSpPr>
            <a:spLocks noGrp="1"/>
          </p:cNvSpPr>
          <p:nvPr>
            <p:ph type="sldNum" sz="quarter" idx="12"/>
          </p:nvPr>
        </p:nvSpPr>
        <p:spPr/>
        <p:txBody>
          <a:bodyPr/>
          <a:lstStyle/>
          <a:p>
            <a:fld id="{A74064A1-2912-2F4C-86B9-0C726518352D}" type="slidenum">
              <a:rPr lang="en-US" smtClean="0"/>
              <a:t>‹#›</a:t>
            </a:fld>
            <a:endParaRPr lang="en-US"/>
          </a:p>
        </p:txBody>
      </p:sp>
    </p:spTree>
    <p:extLst>
      <p:ext uri="{BB962C8B-B14F-4D97-AF65-F5344CB8AC3E}">
        <p14:creationId xmlns:p14="http://schemas.microsoft.com/office/powerpoint/2010/main" val="279276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A61BC-3B9A-520F-BAFD-041C78DE905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93F5534-6B5C-A6DC-8F48-79AFFDC526D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DE0443B-88F0-C645-9BF3-FFA457BE198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642BAEC-50AE-12A1-C427-731AB6F37DD3}"/>
              </a:ext>
            </a:extLst>
          </p:cNvPr>
          <p:cNvSpPr>
            <a:spLocks noGrp="1"/>
          </p:cNvSpPr>
          <p:nvPr>
            <p:ph type="dt" sz="half" idx="10"/>
          </p:nvPr>
        </p:nvSpPr>
        <p:spPr/>
        <p:txBody>
          <a:bodyPr/>
          <a:lstStyle/>
          <a:p>
            <a:fld id="{DD0F5155-1E47-5848-8F65-318F1FD42281}" type="datetimeFigureOut">
              <a:rPr lang="en-US" smtClean="0"/>
              <a:t>6/12/26</a:t>
            </a:fld>
            <a:endParaRPr lang="en-US"/>
          </a:p>
        </p:txBody>
      </p:sp>
      <p:sp>
        <p:nvSpPr>
          <p:cNvPr id="6" name="Footer Placeholder 5">
            <a:extLst>
              <a:ext uri="{FF2B5EF4-FFF2-40B4-BE49-F238E27FC236}">
                <a16:creationId xmlns:a16="http://schemas.microsoft.com/office/drawing/2014/main" id="{18792391-D1FC-001B-68C2-D03FD1CD2F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D7B86ED-FF42-2A00-52A1-4B693850E952}"/>
              </a:ext>
            </a:extLst>
          </p:cNvPr>
          <p:cNvSpPr>
            <a:spLocks noGrp="1"/>
          </p:cNvSpPr>
          <p:nvPr>
            <p:ph type="sldNum" sz="quarter" idx="12"/>
          </p:nvPr>
        </p:nvSpPr>
        <p:spPr/>
        <p:txBody>
          <a:bodyPr/>
          <a:lstStyle/>
          <a:p>
            <a:fld id="{A74064A1-2912-2F4C-86B9-0C726518352D}" type="slidenum">
              <a:rPr lang="en-US" smtClean="0"/>
              <a:t>‹#›</a:t>
            </a:fld>
            <a:endParaRPr lang="en-US"/>
          </a:p>
        </p:txBody>
      </p:sp>
    </p:spTree>
    <p:extLst>
      <p:ext uri="{BB962C8B-B14F-4D97-AF65-F5344CB8AC3E}">
        <p14:creationId xmlns:p14="http://schemas.microsoft.com/office/powerpoint/2010/main" val="109482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8B7CD-B460-FF8A-56DF-08E65509377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50004B-AB15-06CB-2087-854F84A01D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4BCDC3A-856F-3D3C-892B-A28234375F6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120F639-269B-6535-CB26-38A2DA8D56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A063C47-7450-69D1-DED0-C67811AE9C5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CE50F3C-D6DB-31CA-C77A-5BCB99E3844F}"/>
              </a:ext>
            </a:extLst>
          </p:cNvPr>
          <p:cNvSpPr>
            <a:spLocks noGrp="1"/>
          </p:cNvSpPr>
          <p:nvPr>
            <p:ph type="dt" sz="half" idx="10"/>
          </p:nvPr>
        </p:nvSpPr>
        <p:spPr/>
        <p:txBody>
          <a:bodyPr/>
          <a:lstStyle/>
          <a:p>
            <a:fld id="{DD0F5155-1E47-5848-8F65-318F1FD42281}" type="datetimeFigureOut">
              <a:rPr lang="en-US" smtClean="0"/>
              <a:t>6/12/26</a:t>
            </a:fld>
            <a:endParaRPr lang="en-US"/>
          </a:p>
        </p:txBody>
      </p:sp>
      <p:sp>
        <p:nvSpPr>
          <p:cNvPr id="8" name="Footer Placeholder 7">
            <a:extLst>
              <a:ext uri="{FF2B5EF4-FFF2-40B4-BE49-F238E27FC236}">
                <a16:creationId xmlns:a16="http://schemas.microsoft.com/office/drawing/2014/main" id="{46FAC554-712F-3214-6F5D-D01AAC751B9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E090EF4-BE6E-0CEC-5FD3-76ADC2AE1A54}"/>
              </a:ext>
            </a:extLst>
          </p:cNvPr>
          <p:cNvSpPr>
            <a:spLocks noGrp="1"/>
          </p:cNvSpPr>
          <p:nvPr>
            <p:ph type="sldNum" sz="quarter" idx="12"/>
          </p:nvPr>
        </p:nvSpPr>
        <p:spPr/>
        <p:txBody>
          <a:bodyPr/>
          <a:lstStyle/>
          <a:p>
            <a:fld id="{A74064A1-2912-2F4C-86B9-0C726518352D}" type="slidenum">
              <a:rPr lang="en-US" smtClean="0"/>
              <a:t>‹#›</a:t>
            </a:fld>
            <a:endParaRPr lang="en-US"/>
          </a:p>
        </p:txBody>
      </p:sp>
    </p:spTree>
    <p:extLst>
      <p:ext uri="{BB962C8B-B14F-4D97-AF65-F5344CB8AC3E}">
        <p14:creationId xmlns:p14="http://schemas.microsoft.com/office/powerpoint/2010/main" val="1575369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5AD26-8B19-0DBA-E9FE-7AE36C7AE9D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1C81B47-DA12-B49C-8959-9CE87CFA5178}"/>
              </a:ext>
            </a:extLst>
          </p:cNvPr>
          <p:cNvSpPr>
            <a:spLocks noGrp="1"/>
          </p:cNvSpPr>
          <p:nvPr>
            <p:ph type="dt" sz="half" idx="10"/>
          </p:nvPr>
        </p:nvSpPr>
        <p:spPr/>
        <p:txBody>
          <a:bodyPr/>
          <a:lstStyle/>
          <a:p>
            <a:fld id="{DD0F5155-1E47-5848-8F65-318F1FD42281}" type="datetimeFigureOut">
              <a:rPr lang="en-US" smtClean="0"/>
              <a:t>6/12/26</a:t>
            </a:fld>
            <a:endParaRPr lang="en-US"/>
          </a:p>
        </p:txBody>
      </p:sp>
      <p:sp>
        <p:nvSpPr>
          <p:cNvPr id="4" name="Footer Placeholder 3">
            <a:extLst>
              <a:ext uri="{FF2B5EF4-FFF2-40B4-BE49-F238E27FC236}">
                <a16:creationId xmlns:a16="http://schemas.microsoft.com/office/drawing/2014/main" id="{590C2E6F-269E-AF8C-CDA6-7A7F6BE3C14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43B0DE4-196D-C597-6665-F9B552A5D083}"/>
              </a:ext>
            </a:extLst>
          </p:cNvPr>
          <p:cNvSpPr>
            <a:spLocks noGrp="1"/>
          </p:cNvSpPr>
          <p:nvPr>
            <p:ph type="sldNum" sz="quarter" idx="12"/>
          </p:nvPr>
        </p:nvSpPr>
        <p:spPr/>
        <p:txBody>
          <a:bodyPr/>
          <a:lstStyle/>
          <a:p>
            <a:fld id="{A74064A1-2912-2F4C-86B9-0C726518352D}" type="slidenum">
              <a:rPr lang="en-US" smtClean="0"/>
              <a:t>‹#›</a:t>
            </a:fld>
            <a:endParaRPr lang="en-US"/>
          </a:p>
        </p:txBody>
      </p:sp>
    </p:spTree>
    <p:extLst>
      <p:ext uri="{BB962C8B-B14F-4D97-AF65-F5344CB8AC3E}">
        <p14:creationId xmlns:p14="http://schemas.microsoft.com/office/powerpoint/2010/main" val="1335418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E78A05-B095-59FB-6116-60769909A911}"/>
              </a:ext>
            </a:extLst>
          </p:cNvPr>
          <p:cNvSpPr>
            <a:spLocks noGrp="1"/>
          </p:cNvSpPr>
          <p:nvPr>
            <p:ph type="dt" sz="half" idx="10"/>
          </p:nvPr>
        </p:nvSpPr>
        <p:spPr/>
        <p:txBody>
          <a:bodyPr/>
          <a:lstStyle/>
          <a:p>
            <a:fld id="{DD0F5155-1E47-5848-8F65-318F1FD42281}" type="datetimeFigureOut">
              <a:rPr lang="en-US" smtClean="0"/>
              <a:t>6/12/26</a:t>
            </a:fld>
            <a:endParaRPr lang="en-US"/>
          </a:p>
        </p:txBody>
      </p:sp>
      <p:sp>
        <p:nvSpPr>
          <p:cNvPr id="3" name="Footer Placeholder 2">
            <a:extLst>
              <a:ext uri="{FF2B5EF4-FFF2-40B4-BE49-F238E27FC236}">
                <a16:creationId xmlns:a16="http://schemas.microsoft.com/office/drawing/2014/main" id="{C6A0B12D-FE89-06AA-139E-53C24A48BF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466AE7-5F50-CF39-2EF1-1C6223FA5651}"/>
              </a:ext>
            </a:extLst>
          </p:cNvPr>
          <p:cNvSpPr>
            <a:spLocks noGrp="1"/>
          </p:cNvSpPr>
          <p:nvPr>
            <p:ph type="sldNum" sz="quarter" idx="12"/>
          </p:nvPr>
        </p:nvSpPr>
        <p:spPr/>
        <p:txBody>
          <a:bodyPr/>
          <a:lstStyle/>
          <a:p>
            <a:fld id="{A74064A1-2912-2F4C-86B9-0C726518352D}" type="slidenum">
              <a:rPr lang="en-US" smtClean="0"/>
              <a:t>‹#›</a:t>
            </a:fld>
            <a:endParaRPr lang="en-US"/>
          </a:p>
        </p:txBody>
      </p:sp>
    </p:spTree>
    <p:extLst>
      <p:ext uri="{BB962C8B-B14F-4D97-AF65-F5344CB8AC3E}">
        <p14:creationId xmlns:p14="http://schemas.microsoft.com/office/powerpoint/2010/main" val="250979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69DFE-FF10-8364-367F-9A044F6086F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9CBFC3E-74AF-BEC5-6EA4-AC24373DC1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B1A9C69-BF05-E70D-0A76-B8DD4D1F2A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AD9E3CA-286C-E8C5-9D41-0648870429F6}"/>
              </a:ext>
            </a:extLst>
          </p:cNvPr>
          <p:cNvSpPr>
            <a:spLocks noGrp="1"/>
          </p:cNvSpPr>
          <p:nvPr>
            <p:ph type="dt" sz="half" idx="10"/>
          </p:nvPr>
        </p:nvSpPr>
        <p:spPr/>
        <p:txBody>
          <a:bodyPr/>
          <a:lstStyle/>
          <a:p>
            <a:fld id="{DD0F5155-1E47-5848-8F65-318F1FD42281}" type="datetimeFigureOut">
              <a:rPr lang="en-US" smtClean="0"/>
              <a:t>6/12/26</a:t>
            </a:fld>
            <a:endParaRPr lang="en-US"/>
          </a:p>
        </p:txBody>
      </p:sp>
      <p:sp>
        <p:nvSpPr>
          <p:cNvPr id="6" name="Footer Placeholder 5">
            <a:extLst>
              <a:ext uri="{FF2B5EF4-FFF2-40B4-BE49-F238E27FC236}">
                <a16:creationId xmlns:a16="http://schemas.microsoft.com/office/drawing/2014/main" id="{83737B36-A349-E01E-1FE1-B263DCAF1E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9F30E8-BCA8-507F-218C-D8CB4DC0A123}"/>
              </a:ext>
            </a:extLst>
          </p:cNvPr>
          <p:cNvSpPr>
            <a:spLocks noGrp="1"/>
          </p:cNvSpPr>
          <p:nvPr>
            <p:ph type="sldNum" sz="quarter" idx="12"/>
          </p:nvPr>
        </p:nvSpPr>
        <p:spPr/>
        <p:txBody>
          <a:bodyPr/>
          <a:lstStyle/>
          <a:p>
            <a:fld id="{A74064A1-2912-2F4C-86B9-0C726518352D}" type="slidenum">
              <a:rPr lang="en-US" smtClean="0"/>
              <a:t>‹#›</a:t>
            </a:fld>
            <a:endParaRPr lang="en-US"/>
          </a:p>
        </p:txBody>
      </p:sp>
    </p:spTree>
    <p:extLst>
      <p:ext uri="{BB962C8B-B14F-4D97-AF65-F5344CB8AC3E}">
        <p14:creationId xmlns:p14="http://schemas.microsoft.com/office/powerpoint/2010/main" val="3812786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4A486-0510-2AFC-8BDD-BB9F918D49D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C6657B8-8F51-0350-AF76-D24B620206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B7F4735-E2BD-3585-9B88-51C215E38D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F7DE8B-1E95-FDF6-071A-FBB22D21AC18}"/>
              </a:ext>
            </a:extLst>
          </p:cNvPr>
          <p:cNvSpPr>
            <a:spLocks noGrp="1"/>
          </p:cNvSpPr>
          <p:nvPr>
            <p:ph type="dt" sz="half" idx="10"/>
          </p:nvPr>
        </p:nvSpPr>
        <p:spPr/>
        <p:txBody>
          <a:bodyPr/>
          <a:lstStyle/>
          <a:p>
            <a:fld id="{DD0F5155-1E47-5848-8F65-318F1FD42281}" type="datetimeFigureOut">
              <a:rPr lang="en-US" smtClean="0"/>
              <a:t>6/12/26</a:t>
            </a:fld>
            <a:endParaRPr lang="en-US"/>
          </a:p>
        </p:txBody>
      </p:sp>
      <p:sp>
        <p:nvSpPr>
          <p:cNvPr id="6" name="Footer Placeholder 5">
            <a:extLst>
              <a:ext uri="{FF2B5EF4-FFF2-40B4-BE49-F238E27FC236}">
                <a16:creationId xmlns:a16="http://schemas.microsoft.com/office/drawing/2014/main" id="{A67C5EC8-055C-BF5A-6918-2166A26C8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5BBC10-04B4-35E1-E6E9-E45C83AD32F6}"/>
              </a:ext>
            </a:extLst>
          </p:cNvPr>
          <p:cNvSpPr>
            <a:spLocks noGrp="1"/>
          </p:cNvSpPr>
          <p:nvPr>
            <p:ph type="sldNum" sz="quarter" idx="12"/>
          </p:nvPr>
        </p:nvSpPr>
        <p:spPr/>
        <p:txBody>
          <a:bodyPr/>
          <a:lstStyle/>
          <a:p>
            <a:fld id="{A74064A1-2912-2F4C-86B9-0C726518352D}" type="slidenum">
              <a:rPr lang="en-US" smtClean="0"/>
              <a:t>‹#›</a:t>
            </a:fld>
            <a:endParaRPr lang="en-US"/>
          </a:p>
        </p:txBody>
      </p:sp>
    </p:spTree>
    <p:extLst>
      <p:ext uri="{BB962C8B-B14F-4D97-AF65-F5344CB8AC3E}">
        <p14:creationId xmlns:p14="http://schemas.microsoft.com/office/powerpoint/2010/main" val="3082331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757BA-E1E0-73A7-52A8-91F91E78C8E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58173E7-EC8D-C0F1-D2DA-84713628F4D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9FFEB3E-7146-EE54-7D94-40198020DA2A}"/>
              </a:ext>
            </a:extLst>
          </p:cNvPr>
          <p:cNvSpPr>
            <a:spLocks noGrp="1"/>
          </p:cNvSpPr>
          <p:nvPr>
            <p:ph type="dt" sz="half" idx="10"/>
          </p:nvPr>
        </p:nvSpPr>
        <p:spPr/>
        <p:txBody>
          <a:bodyPr/>
          <a:lstStyle/>
          <a:p>
            <a:fld id="{DD0F5155-1E47-5848-8F65-318F1FD42281}" type="datetimeFigureOut">
              <a:rPr lang="en-US" smtClean="0"/>
              <a:t>6/12/26</a:t>
            </a:fld>
            <a:endParaRPr lang="en-US"/>
          </a:p>
        </p:txBody>
      </p:sp>
      <p:sp>
        <p:nvSpPr>
          <p:cNvPr id="5" name="Footer Placeholder 4">
            <a:extLst>
              <a:ext uri="{FF2B5EF4-FFF2-40B4-BE49-F238E27FC236}">
                <a16:creationId xmlns:a16="http://schemas.microsoft.com/office/drawing/2014/main" id="{B20694A7-6339-5752-99B3-FF51FFD167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0B6EC9-D3F5-E2E8-491C-C94CF8762210}"/>
              </a:ext>
            </a:extLst>
          </p:cNvPr>
          <p:cNvSpPr>
            <a:spLocks noGrp="1"/>
          </p:cNvSpPr>
          <p:nvPr>
            <p:ph type="sldNum" sz="quarter" idx="12"/>
          </p:nvPr>
        </p:nvSpPr>
        <p:spPr/>
        <p:txBody>
          <a:bodyPr/>
          <a:lstStyle/>
          <a:p>
            <a:fld id="{A74064A1-2912-2F4C-86B9-0C726518352D}" type="slidenum">
              <a:rPr lang="en-US" smtClean="0"/>
              <a:t>‹#›</a:t>
            </a:fld>
            <a:endParaRPr lang="en-US"/>
          </a:p>
        </p:txBody>
      </p:sp>
    </p:spTree>
    <p:extLst>
      <p:ext uri="{BB962C8B-B14F-4D97-AF65-F5344CB8AC3E}">
        <p14:creationId xmlns:p14="http://schemas.microsoft.com/office/powerpoint/2010/main" val="3139011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BD0DF0-CDD2-B931-B5D5-B83F6CF7ABB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EFED685-B436-798E-9B74-4C74E27E3DB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410D785-A8EF-FDBD-7AE2-A9DB4416B3C5}"/>
              </a:ext>
            </a:extLst>
          </p:cNvPr>
          <p:cNvSpPr>
            <a:spLocks noGrp="1"/>
          </p:cNvSpPr>
          <p:nvPr>
            <p:ph type="dt" sz="half" idx="10"/>
          </p:nvPr>
        </p:nvSpPr>
        <p:spPr/>
        <p:txBody>
          <a:bodyPr/>
          <a:lstStyle/>
          <a:p>
            <a:fld id="{DD0F5155-1E47-5848-8F65-318F1FD42281}" type="datetimeFigureOut">
              <a:rPr lang="en-US" smtClean="0"/>
              <a:t>6/12/26</a:t>
            </a:fld>
            <a:endParaRPr lang="en-US"/>
          </a:p>
        </p:txBody>
      </p:sp>
      <p:sp>
        <p:nvSpPr>
          <p:cNvPr id="5" name="Footer Placeholder 4">
            <a:extLst>
              <a:ext uri="{FF2B5EF4-FFF2-40B4-BE49-F238E27FC236}">
                <a16:creationId xmlns:a16="http://schemas.microsoft.com/office/drawing/2014/main" id="{CA59553C-9830-543C-AF3B-7049AC2778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20A9-5EF6-D2A3-50CA-1F7B13A5E8FF}"/>
              </a:ext>
            </a:extLst>
          </p:cNvPr>
          <p:cNvSpPr>
            <a:spLocks noGrp="1"/>
          </p:cNvSpPr>
          <p:nvPr>
            <p:ph type="sldNum" sz="quarter" idx="12"/>
          </p:nvPr>
        </p:nvSpPr>
        <p:spPr/>
        <p:txBody>
          <a:bodyPr/>
          <a:lstStyle/>
          <a:p>
            <a:fld id="{A74064A1-2912-2F4C-86B9-0C726518352D}" type="slidenum">
              <a:rPr lang="en-US" smtClean="0"/>
              <a:t>‹#›</a:t>
            </a:fld>
            <a:endParaRPr lang="en-US"/>
          </a:p>
        </p:txBody>
      </p:sp>
    </p:spTree>
    <p:extLst>
      <p:ext uri="{BB962C8B-B14F-4D97-AF65-F5344CB8AC3E}">
        <p14:creationId xmlns:p14="http://schemas.microsoft.com/office/powerpoint/2010/main" val="3924779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735E43-363D-055B-ECD3-3144790E81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CF2A1A8-DEA2-4991-66BF-798BDBE414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62A63EC-6169-C370-112A-468F81BB6E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D0F5155-1E47-5848-8F65-318F1FD42281}" type="datetimeFigureOut">
              <a:rPr lang="en-US" smtClean="0"/>
              <a:t>6/12/26</a:t>
            </a:fld>
            <a:endParaRPr lang="en-US"/>
          </a:p>
        </p:txBody>
      </p:sp>
      <p:sp>
        <p:nvSpPr>
          <p:cNvPr id="5" name="Footer Placeholder 4">
            <a:extLst>
              <a:ext uri="{FF2B5EF4-FFF2-40B4-BE49-F238E27FC236}">
                <a16:creationId xmlns:a16="http://schemas.microsoft.com/office/drawing/2014/main" id="{02B0F109-D9B9-AA7A-7329-C32A9DD98BD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BEB6D6C-AA57-9D96-CBB3-0A382D890C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74064A1-2912-2F4C-86B9-0C726518352D}" type="slidenum">
              <a:rPr lang="en-US" smtClean="0"/>
              <a:t>‹#›</a:t>
            </a:fld>
            <a:endParaRPr lang="en-US"/>
          </a:p>
        </p:txBody>
      </p:sp>
    </p:spTree>
    <p:extLst>
      <p:ext uri="{BB962C8B-B14F-4D97-AF65-F5344CB8AC3E}">
        <p14:creationId xmlns:p14="http://schemas.microsoft.com/office/powerpoint/2010/main" val="1368241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02251-14D2-8A2E-2DCC-8079F248D7F7}"/>
              </a:ext>
            </a:extLst>
          </p:cNvPr>
          <p:cNvSpPr>
            <a:spLocks noGrp="1"/>
          </p:cNvSpPr>
          <p:nvPr>
            <p:ph type="title"/>
          </p:nvPr>
        </p:nvSpPr>
        <p:spPr>
          <a:xfrm>
            <a:off x="110724" y="278814"/>
            <a:ext cx="10515600" cy="1325563"/>
          </a:xfrm>
        </p:spPr>
        <p:txBody>
          <a:bodyPr>
            <a:normAutofit fontScale="90000"/>
          </a:bodyPr>
          <a:lstStyle/>
          <a:p>
            <a:r>
              <a:rPr lang="en-GB" dirty="0"/>
              <a:t>Student number: 2516364</a:t>
            </a:r>
            <a:br>
              <a:rPr lang="en-GB" dirty="0"/>
            </a:br>
            <a:r>
              <a:rPr lang="en-GB" dirty="0"/>
              <a:t>Module Code:ECEY5009/C</a:t>
            </a:r>
            <a:br>
              <a:rPr lang="en-GB" dirty="0"/>
            </a:br>
            <a:r>
              <a:rPr lang="en-GB" dirty="0"/>
              <a:t>Word Count:1830</a:t>
            </a:r>
            <a:endParaRPr lang="en-US" dirty="0"/>
          </a:p>
        </p:txBody>
      </p:sp>
      <p:sp>
        <p:nvSpPr>
          <p:cNvPr id="3" name="Content Placeholder 2">
            <a:extLst>
              <a:ext uri="{FF2B5EF4-FFF2-40B4-BE49-F238E27FC236}">
                <a16:creationId xmlns:a16="http://schemas.microsoft.com/office/drawing/2014/main" id="{90FFB877-D7D0-46DC-12E0-802BC2B1281B}"/>
              </a:ext>
            </a:extLst>
          </p:cNvPr>
          <p:cNvSpPr>
            <a:spLocks noGrp="1"/>
          </p:cNvSpPr>
          <p:nvPr>
            <p:ph idx="1"/>
          </p:nvPr>
        </p:nvSpPr>
        <p:spPr>
          <a:xfrm>
            <a:off x="110724" y="2506662"/>
            <a:ext cx="10515600" cy="4351338"/>
          </a:xfrm>
        </p:spPr>
        <p:txBody>
          <a:bodyPr/>
          <a:lstStyle/>
          <a:p>
            <a:r>
              <a:rPr lang="en-GB" b="0" i="0" dirty="0">
                <a:effectLst/>
                <a:latin typeface="Helvetica" pitchFamily="2" charset="0"/>
              </a:rPr>
              <a:t>Please Choose one of the following statements [DELETE AS APPROPRIATE]</a:t>
            </a:r>
            <a:endParaRPr lang="en-GB" dirty="0">
              <a:effectLst/>
              <a:latin typeface="Helvetica" pitchFamily="2" charset="0"/>
            </a:endParaRPr>
          </a:p>
          <a:p>
            <a:r>
              <a:rPr lang="en-GB" b="0" i="0" dirty="0">
                <a:effectLst/>
                <a:latin typeface="Helvetica" pitchFamily="2" charset="0"/>
              </a:rPr>
              <a:t>a. I confirm that I have not used any Al tools in the research and creation of this assignment. I confirm that I have not presented any Al generated materials as my own work. I confirm I have copies of my drafts, notes, and other resources I used, which I may be asked to provide in evidence:</a:t>
            </a:r>
            <a:endParaRPr lang="en-GB" dirty="0">
              <a:effectLst/>
              <a:latin typeface="Helvetica" pitchFamily="2" charset="0"/>
            </a:endParaRPr>
          </a:p>
          <a:p>
            <a:endParaRPr lang="en-US" dirty="0"/>
          </a:p>
        </p:txBody>
      </p:sp>
    </p:spTree>
    <p:extLst>
      <p:ext uri="{BB962C8B-B14F-4D97-AF65-F5344CB8AC3E}">
        <p14:creationId xmlns:p14="http://schemas.microsoft.com/office/powerpoint/2010/main" val="16306749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6">
            <a:extLst>
              <a:ext uri="{FF2B5EF4-FFF2-40B4-BE49-F238E27FC236}">
                <a16:creationId xmlns:a16="http://schemas.microsoft.com/office/drawing/2014/main" id="{5126EDD3-91F2-9F30-C592-1EA7BE9BCB24}"/>
              </a:ext>
            </a:extLst>
          </p:cNvPr>
          <p:cNvSpPr>
            <a:spLocks noGrp="1"/>
          </p:cNvSpPr>
          <p:nvPr>
            <p:ph type="subTitle" idx="1"/>
          </p:nvPr>
        </p:nvSpPr>
        <p:spPr>
          <a:xfrm>
            <a:off x="0" y="0"/>
            <a:ext cx="12046504" cy="1232659"/>
          </a:xfrm>
        </p:spPr>
        <p:style>
          <a:lnRef idx="2">
            <a:schemeClr val="accent6">
              <a:shade val="15000"/>
            </a:schemeClr>
          </a:lnRef>
          <a:fillRef idx="1">
            <a:schemeClr val="accent6"/>
          </a:fillRef>
          <a:effectRef idx="0">
            <a:schemeClr val="accent6"/>
          </a:effectRef>
          <a:fontRef idx="minor">
            <a:schemeClr val="lt1"/>
          </a:fontRef>
        </p:style>
        <p:txBody>
          <a:bodyPr>
            <a:noAutofit/>
          </a:bodyPr>
          <a:lstStyle/>
          <a:p>
            <a:pPr algn="l"/>
            <a:r>
              <a:rPr lang="en-GB" sz="900" dirty="0">
                <a:solidFill>
                  <a:schemeClr val="tx1"/>
                </a:solidFill>
                <a:effectLst/>
                <a:ea typeface="Times New Roman" panose="02020603050405020304" pitchFamily="18" charset="0"/>
                <a:cs typeface="Times New Roman" panose="02020603050405020304" pitchFamily="18" charset="0"/>
              </a:rPr>
              <a:t>Introduction</a:t>
            </a:r>
          </a:p>
          <a:p>
            <a:pPr algn="l"/>
            <a:r>
              <a:rPr lang="en-GB" sz="900" dirty="0">
                <a:solidFill>
                  <a:schemeClr val="tx1"/>
                </a:solidFill>
                <a:effectLst/>
                <a:ea typeface="Times New Roman" panose="02020603050405020304" pitchFamily="18" charset="0"/>
                <a:cs typeface="Times New Roman" panose="02020603050405020304" pitchFamily="18" charset="0"/>
              </a:rPr>
              <a:t>Health, wellbeing and lifestyle are central to understanding how young children grow, learn and develop within their early environments. Early childhood represents a stage of intense neurological, physical and emotional change, during which children are highly responsive to the quality of their relationships, routines and surroundings. A strong body of research shows that early experiences shape long</a:t>
            </a:r>
            <a:r>
              <a:rPr lang="en-GB" sz="900" dirty="0">
                <a:solidFill>
                  <a:schemeClr val="tx1"/>
                </a:solidFill>
                <a:effectLst/>
                <a:ea typeface="Times New Roman" panose="02020603050405020304" pitchFamily="18" charset="0"/>
                <a:cs typeface="Cambria Math" panose="02040503050406030204" pitchFamily="18" charset="0"/>
              </a:rPr>
              <a:t>‑</a:t>
            </a:r>
            <a:r>
              <a:rPr lang="en-GB" sz="900" dirty="0">
                <a:solidFill>
                  <a:schemeClr val="tx1"/>
                </a:solidFill>
                <a:effectLst/>
                <a:ea typeface="Times New Roman" panose="02020603050405020304" pitchFamily="18" charset="0"/>
                <a:cs typeface="Times New Roman" panose="02020603050405020304" pitchFamily="18" charset="0"/>
              </a:rPr>
              <a:t>term outcomes, influencing physical health, emotional resilience, cognitive functioning and social competence (</a:t>
            </a:r>
            <a:r>
              <a:rPr lang="en-GB" sz="900" dirty="0" err="1">
                <a:solidFill>
                  <a:schemeClr val="tx1"/>
                </a:solidFill>
                <a:effectLst/>
                <a:ea typeface="Times New Roman" panose="02020603050405020304" pitchFamily="18" charset="0"/>
                <a:cs typeface="Times New Roman" panose="02020603050405020304" pitchFamily="18" charset="0"/>
              </a:rPr>
              <a:t>Shonkoff</a:t>
            </a:r>
            <a:r>
              <a:rPr lang="en-GB" sz="900" dirty="0">
                <a:solidFill>
                  <a:schemeClr val="tx1"/>
                </a:solidFill>
                <a:effectLst/>
                <a:ea typeface="Times New Roman" panose="02020603050405020304" pitchFamily="18" charset="0"/>
                <a:cs typeface="Times New Roman" panose="02020603050405020304" pitchFamily="18" charset="0"/>
              </a:rPr>
              <a:t> et al., 2012; Moore et al., 2015). These early foundations are especially important in Wales, where the Curriculum for Wales (Welsh Government, 2022) positions Health and Wellbeing as a core Area of Learning and Experience (AoLE). The curriculum emphasises that children must be supported to become healthy, confident individuals who can manage their physical, emotional and social needs. Understanding the concepts of health, wellbeing and lifestyle is therefore essential for recognising how early experiences shape children’s immediate development and future life chances.</a:t>
            </a:r>
          </a:p>
          <a:p>
            <a:pPr algn="l"/>
            <a:endParaRPr lang="en-US" sz="900" dirty="0">
              <a:solidFill>
                <a:schemeClr val="tx1"/>
              </a:solidFill>
            </a:endParaRPr>
          </a:p>
        </p:txBody>
      </p:sp>
      <p:sp>
        <p:nvSpPr>
          <p:cNvPr id="8" name="TextBox 7">
            <a:extLst>
              <a:ext uri="{FF2B5EF4-FFF2-40B4-BE49-F238E27FC236}">
                <a16:creationId xmlns:a16="http://schemas.microsoft.com/office/drawing/2014/main" id="{F3B500B7-9D4F-9080-47B7-0D9E08E27B33}"/>
              </a:ext>
            </a:extLst>
          </p:cNvPr>
          <p:cNvSpPr txBox="1"/>
          <p:nvPr/>
        </p:nvSpPr>
        <p:spPr>
          <a:xfrm>
            <a:off x="5573203" y="1363618"/>
            <a:ext cx="6473301" cy="2585323"/>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wrap="square" rtlCol="0">
            <a:spAutoFit/>
          </a:bodyPr>
          <a:lstStyle/>
          <a:p>
            <a:r>
              <a:rPr lang="en-GB" sz="900" b="0" i="0" dirty="0">
                <a:solidFill>
                  <a:schemeClr val="tx1"/>
                </a:solidFill>
                <a:effectLst/>
                <a:ea typeface="Times New Roman" panose="02020603050405020304" pitchFamily="18" charset="0"/>
                <a:cs typeface="Times New Roman" panose="02020603050405020304" pitchFamily="18" charset="0"/>
              </a:rPr>
              <a:t>Key Concepts</a:t>
            </a:r>
            <a:endParaRPr lang="en-GB" sz="900" dirty="0">
              <a:solidFill>
                <a:schemeClr val="tx1"/>
              </a:solidFill>
              <a:effectLst/>
              <a:ea typeface="Times New Roman" panose="02020603050405020304" pitchFamily="18" charset="0"/>
              <a:cs typeface="Times New Roman" panose="02020603050405020304" pitchFamily="18" charset="0"/>
            </a:endParaRPr>
          </a:p>
          <a:p>
            <a:r>
              <a:rPr lang="en-GB" sz="900" dirty="0">
                <a:solidFill>
                  <a:schemeClr val="tx1"/>
                </a:solidFill>
                <a:effectLst/>
                <a:ea typeface="Times New Roman" panose="02020603050405020304" pitchFamily="18" charset="0"/>
                <a:cs typeface="Times New Roman" panose="02020603050405020304" pitchFamily="18" charset="0"/>
              </a:rPr>
              <a:t> </a:t>
            </a:r>
          </a:p>
          <a:p>
            <a:r>
              <a:rPr lang="en-GB" sz="900" b="0" i="0" dirty="0">
                <a:solidFill>
                  <a:schemeClr val="tx1"/>
                </a:solidFill>
                <a:effectLst/>
                <a:ea typeface="Times New Roman" panose="02020603050405020304" pitchFamily="18" charset="0"/>
                <a:cs typeface="Times New Roman" panose="02020603050405020304" pitchFamily="18" charset="0"/>
              </a:rPr>
              <a:t>Health, wellbeing and lifestyle are interconnected concepts that together shape children's developmental pathways. Health refers to children's physical, emotional and developmental functioning, including nutrition, sleep, physical activity and the biological systems that support learning and behaviour (Khan et al., 2014; Birch &amp; Ventura, 2009). Wellbeing describes how children feel and function, encompassing emotional security, social connection and engagement (Dodge et al., 2012; </a:t>
            </a:r>
            <a:r>
              <a:rPr lang="en-GB" sz="900" b="0" i="0" dirty="0" err="1">
                <a:solidFill>
                  <a:schemeClr val="tx1"/>
                </a:solidFill>
                <a:effectLst/>
                <a:ea typeface="Times New Roman" panose="02020603050405020304" pitchFamily="18" charset="0"/>
                <a:cs typeface="Times New Roman" panose="02020603050405020304" pitchFamily="18" charset="0"/>
              </a:rPr>
              <a:t>Laevers,2015</a:t>
            </a:r>
            <a:r>
              <a:rPr lang="en-GB" sz="900" b="0" i="0" dirty="0">
                <a:solidFill>
                  <a:schemeClr val="tx1"/>
                </a:solidFill>
                <a:effectLst/>
                <a:ea typeface="Times New Roman" panose="02020603050405020304" pitchFamily="18" charset="0"/>
                <a:cs typeface="Times New Roman" panose="02020603050405020304" pitchFamily="18" charset="0"/>
              </a:rPr>
              <a:t>). Lifestyle refers to the daily routines and habits that structure children's lives, such as eating patterns, sleep routines, physical activity and media use (Timmons et al., 2012; </a:t>
            </a:r>
            <a:r>
              <a:rPr lang="en-GB" sz="900" b="0" i="0" dirty="0" err="1">
                <a:solidFill>
                  <a:schemeClr val="tx1"/>
                </a:solidFill>
                <a:effectLst/>
                <a:ea typeface="Times New Roman" panose="02020603050405020304" pitchFamily="18" charset="0"/>
                <a:cs typeface="Times New Roman" panose="02020603050405020304" pitchFamily="18" charset="0"/>
              </a:rPr>
              <a:t>Radesky</a:t>
            </a:r>
            <a:r>
              <a:rPr lang="en-GB" sz="900" b="0" i="0" dirty="0">
                <a:solidFill>
                  <a:schemeClr val="tx1"/>
                </a:solidFill>
                <a:effectLst/>
                <a:ea typeface="Times New Roman" panose="02020603050405020304" pitchFamily="18" charset="0"/>
                <a:cs typeface="Times New Roman" panose="02020603050405020304" pitchFamily="18" charset="0"/>
              </a:rPr>
              <a:t> &amp; </a:t>
            </a:r>
            <a:r>
              <a:rPr lang="en-GB" sz="900" b="0" i="0" dirty="0" err="1">
                <a:solidFill>
                  <a:schemeClr val="tx1"/>
                </a:solidFill>
                <a:effectLst/>
                <a:ea typeface="Times New Roman" panose="02020603050405020304" pitchFamily="18" charset="0"/>
                <a:cs typeface="Times New Roman" panose="02020603050405020304" pitchFamily="18" charset="0"/>
              </a:rPr>
              <a:t>Christakis</a:t>
            </a:r>
            <a:r>
              <a:rPr lang="en-GB" sz="900" b="0" i="0" dirty="0">
                <a:solidFill>
                  <a:schemeClr val="tx1"/>
                </a:solidFill>
                <a:effectLst/>
                <a:ea typeface="Times New Roman" panose="02020603050405020304" pitchFamily="18" charset="0"/>
                <a:cs typeface="Times New Roman" panose="02020603050405020304" pitchFamily="18" charset="0"/>
              </a:rPr>
              <a:t>, 2016). These concepts highlight the holistic nature of early childhood development, where physical, emotional and social experiences interact to influence learning and long-term outcomes.</a:t>
            </a:r>
            <a:endParaRPr lang="en-GB" sz="900" dirty="0">
              <a:solidFill>
                <a:schemeClr val="tx1"/>
              </a:solidFill>
              <a:effectLst/>
              <a:ea typeface="Times New Roman" panose="02020603050405020304" pitchFamily="18" charset="0"/>
              <a:cs typeface="Times New Roman" panose="02020603050405020304" pitchFamily="18" charset="0"/>
            </a:endParaRPr>
          </a:p>
          <a:p>
            <a:r>
              <a:rPr lang="en-GB" sz="900" dirty="0">
                <a:solidFill>
                  <a:schemeClr val="tx1"/>
                </a:solidFill>
                <a:effectLst/>
                <a:ea typeface="Times New Roman" panose="02020603050405020304" pitchFamily="18" charset="0"/>
                <a:cs typeface="Times New Roman" panose="02020603050405020304" pitchFamily="18" charset="0"/>
              </a:rPr>
              <a:t> </a:t>
            </a:r>
          </a:p>
          <a:p>
            <a:r>
              <a:rPr lang="en-GB" sz="900" b="0" i="0" dirty="0">
                <a:solidFill>
                  <a:schemeClr val="tx1"/>
                </a:solidFill>
                <a:effectLst/>
                <a:ea typeface="Times New Roman" panose="02020603050405020304" pitchFamily="18" charset="0"/>
                <a:cs typeface="Times New Roman" panose="02020603050405020304" pitchFamily="18" charset="0"/>
              </a:rPr>
              <a:t>The Curriculum for Wales (Welsh Government, 2022) reinforces this holistic perspective by emphasising that children's development is not separated into discrete domains but is interconnected. The Health and Wellbeing AoLE highlights the importance of secure relationships, physical development, emotional literacy and decision making. These curriculum principles align closely with contemporary research, which shows that children's health, wellbeing and lifestyle habits are shaped by the quality of their early experiences and the environments in which they grow.</a:t>
            </a:r>
            <a:endParaRPr lang="en-GB" sz="900" dirty="0">
              <a:solidFill>
                <a:schemeClr val="tx1"/>
              </a:solidFill>
              <a:effectLst/>
              <a:ea typeface="Times New Roman" panose="02020603050405020304" pitchFamily="18" charset="0"/>
              <a:cs typeface="Times New Roman" panose="02020603050405020304" pitchFamily="18" charset="0"/>
            </a:endParaRPr>
          </a:p>
          <a:p>
            <a:r>
              <a:rPr lang="en-GB" sz="900" dirty="0">
                <a:solidFill>
                  <a:schemeClr val="tx1"/>
                </a:solidFill>
                <a:effectLst/>
                <a:ea typeface="Times New Roman" panose="02020603050405020304" pitchFamily="18" charset="0"/>
                <a:cs typeface="Times New Roman" panose="02020603050405020304" pitchFamily="18" charset="0"/>
              </a:rPr>
              <a:t> </a:t>
            </a:r>
          </a:p>
          <a:p>
            <a:pPr algn="l"/>
            <a:endParaRPr lang="en-US" sz="900" dirty="0">
              <a:solidFill>
                <a:schemeClr val="tx1"/>
              </a:solidFill>
            </a:endParaRPr>
          </a:p>
        </p:txBody>
      </p:sp>
      <p:sp>
        <p:nvSpPr>
          <p:cNvPr id="9" name="TextBox 8">
            <a:extLst>
              <a:ext uri="{FF2B5EF4-FFF2-40B4-BE49-F238E27FC236}">
                <a16:creationId xmlns:a16="http://schemas.microsoft.com/office/drawing/2014/main" id="{2DE548CA-4585-4F96-28B7-E6DDD5A2A60C}"/>
              </a:ext>
            </a:extLst>
          </p:cNvPr>
          <p:cNvSpPr txBox="1"/>
          <p:nvPr/>
        </p:nvSpPr>
        <p:spPr>
          <a:xfrm>
            <a:off x="11098" y="1363618"/>
            <a:ext cx="5377154" cy="5355312"/>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wrap="square" rtlCol="0">
            <a:spAutoFit/>
          </a:bodyPr>
          <a:lstStyle/>
          <a:p>
            <a:r>
              <a:rPr lang="en-GB" sz="900" b="0" i="0" dirty="0">
                <a:solidFill>
                  <a:schemeClr val="tx1"/>
                </a:solidFill>
                <a:effectLst/>
                <a:ea typeface="Times New Roman" panose="02020603050405020304" pitchFamily="18" charset="0"/>
                <a:cs typeface="Times New Roman" panose="02020603050405020304" pitchFamily="18" charset="0"/>
              </a:rPr>
              <a:t>Health</a:t>
            </a:r>
            <a:r>
              <a:rPr lang="en-GB" sz="900" dirty="0">
                <a:solidFill>
                  <a:schemeClr val="tx1"/>
                </a:solidFill>
                <a:effectLst/>
                <a:ea typeface="Times New Roman" panose="02020603050405020304" pitchFamily="18" charset="0"/>
                <a:cs typeface="Times New Roman" panose="02020603050405020304" pitchFamily="18" charset="0"/>
              </a:rPr>
              <a:t> </a:t>
            </a:r>
          </a:p>
          <a:p>
            <a:r>
              <a:rPr lang="en-GB" sz="900" b="0" i="0" dirty="0">
                <a:solidFill>
                  <a:schemeClr val="tx1"/>
                </a:solidFill>
                <a:effectLst/>
                <a:ea typeface="Times New Roman" panose="02020603050405020304" pitchFamily="18" charset="0"/>
                <a:cs typeface="Times New Roman" panose="02020603050405020304" pitchFamily="18" charset="0"/>
              </a:rPr>
              <a:t>Health in early childhood is a multidimensional concept that includes physical growth, motor development, nutrition, sleep and emotional functioning. The early years represent a critical period of rapid brain and body development, ring which children, are particularly sensitive to the quality of their daily experiences (National Scientific Council on the Developing Child, 2020). Nutrition plays a central role in supporting healthy development. Early dietary patterns influence cognitive functioning, physical growth and emotional stability, with research showing that children who experience consistent access to nutritious foods demonstrate better attention, behaviour and overall development (Khan et al., 2014). Family mealtime routines also shape children's eating habits, emotional security and social communication (Fiese et al., 2012). These routines help children develop self regulation and a sense of belonging.</a:t>
            </a:r>
            <a:endParaRPr lang="en-GB" sz="900" dirty="0">
              <a:solidFill>
                <a:schemeClr val="tx1"/>
              </a:solidFill>
              <a:effectLst/>
              <a:ea typeface="Times New Roman" panose="02020603050405020304" pitchFamily="18" charset="0"/>
              <a:cs typeface="Times New Roman" panose="02020603050405020304" pitchFamily="18" charset="0"/>
            </a:endParaRPr>
          </a:p>
          <a:p>
            <a:r>
              <a:rPr lang="en-GB" sz="900" dirty="0">
                <a:solidFill>
                  <a:schemeClr val="tx1"/>
                </a:solidFill>
                <a:effectLst/>
                <a:ea typeface="Times New Roman" panose="02020603050405020304" pitchFamily="18" charset="0"/>
                <a:cs typeface="Times New Roman" panose="02020603050405020304" pitchFamily="18" charset="0"/>
              </a:rPr>
              <a:t> </a:t>
            </a:r>
          </a:p>
          <a:p>
            <a:r>
              <a:rPr lang="en-GB" sz="900" b="0" i="0" dirty="0">
                <a:solidFill>
                  <a:schemeClr val="tx1"/>
                </a:solidFill>
                <a:effectLst/>
                <a:ea typeface="Times New Roman" panose="02020603050405020304" pitchFamily="18" charset="0"/>
                <a:cs typeface="Times New Roman" panose="02020603050405020304" pitchFamily="18" charset="0"/>
              </a:rPr>
              <a:t>Physical activity is another essential aspect of health. Young children require frequent opportunities for movement to support motor development, cardiovascular health and physical literacy (Timmons </a:t>
            </a:r>
            <a:r>
              <a:rPr lang="en-GB" sz="900" b="0" i="0" dirty="0" err="1">
                <a:solidFill>
                  <a:schemeClr val="tx1"/>
                </a:solidFill>
                <a:effectLst/>
                <a:ea typeface="Times New Roman" panose="02020603050405020304" pitchFamily="18" charset="0"/>
                <a:cs typeface="Times New Roman" panose="02020603050405020304" pitchFamily="18" charset="0"/>
              </a:rPr>
              <a:t>gt</a:t>
            </a:r>
            <a:r>
              <a:rPr lang="en-GB" sz="900" b="0" i="0" dirty="0">
                <a:solidFill>
                  <a:schemeClr val="tx1"/>
                </a:solidFill>
                <a:effectLst/>
                <a:ea typeface="Times New Roman" panose="02020603050405020304" pitchFamily="18" charset="0"/>
                <a:cs typeface="Times New Roman" panose="02020603050405020304" pitchFamily="18" charset="0"/>
              </a:rPr>
              <a:t> al., 2012). Active play contributes to emotional regulation and social competence, as children learn to negotiate, cooperate and manage their emotions through movement based interactions (Ginsburg, 2007). Sleep is equally important. Predictable sleep routines support cognitive functioning, behaviour and emotional stability, while inconsistent sleep patterns can lead to irritability, reduced concentration and challenges in learning (</a:t>
            </a:r>
            <a:r>
              <a:rPr lang="en-GB" sz="900" b="0" i="0" dirty="0" err="1">
                <a:solidFill>
                  <a:schemeClr val="tx1"/>
                </a:solidFill>
                <a:effectLst/>
                <a:ea typeface="Times New Roman" panose="02020603050405020304" pitchFamily="18" charset="0"/>
                <a:cs typeface="Times New Roman" panose="02020603050405020304" pitchFamily="18" charset="0"/>
              </a:rPr>
              <a:t>Mindell</a:t>
            </a:r>
            <a:r>
              <a:rPr lang="en-GB" sz="900" b="0" i="0" dirty="0">
                <a:solidFill>
                  <a:schemeClr val="tx1"/>
                </a:solidFill>
                <a:effectLst/>
                <a:ea typeface="Times New Roman" panose="02020603050405020304" pitchFamily="18" charset="0"/>
                <a:cs typeface="Times New Roman" panose="02020603050405020304" pitchFamily="18" charset="0"/>
              </a:rPr>
              <a:t> &amp; </a:t>
            </a:r>
            <a:r>
              <a:rPr lang="en-GB" sz="900" b="0" i="0" dirty="0" err="1">
                <a:solidFill>
                  <a:schemeClr val="tx1"/>
                </a:solidFill>
                <a:effectLst/>
                <a:ea typeface="Times New Roman" panose="02020603050405020304" pitchFamily="18" charset="0"/>
                <a:cs typeface="Times New Roman" panose="02020603050405020304" pitchFamily="18" charset="0"/>
              </a:rPr>
              <a:t>Leichman</a:t>
            </a:r>
            <a:r>
              <a:rPr lang="en-GB" sz="900" b="0" i="0" dirty="0">
                <a:solidFill>
                  <a:schemeClr val="tx1"/>
                </a:solidFill>
                <a:effectLst/>
                <a:ea typeface="Times New Roman" panose="02020603050405020304" pitchFamily="18" charset="0"/>
                <a:cs typeface="Times New Roman" panose="02020603050405020304" pitchFamily="18" charset="0"/>
              </a:rPr>
              <a:t>, 2020). Sleep also influences immune functioning and physical growth, making it a vital component of early health.</a:t>
            </a:r>
            <a:endParaRPr lang="en-GB" sz="900" dirty="0">
              <a:solidFill>
                <a:schemeClr val="tx1"/>
              </a:solidFill>
              <a:effectLst/>
              <a:ea typeface="Times New Roman" panose="02020603050405020304" pitchFamily="18" charset="0"/>
              <a:cs typeface="Times New Roman" panose="02020603050405020304" pitchFamily="18" charset="0"/>
            </a:endParaRPr>
          </a:p>
          <a:p>
            <a:r>
              <a:rPr lang="en-GB" sz="900" dirty="0">
                <a:solidFill>
                  <a:schemeClr val="tx1"/>
                </a:solidFill>
                <a:effectLst/>
                <a:ea typeface="Times New Roman" panose="02020603050405020304" pitchFamily="18" charset="0"/>
                <a:cs typeface="Times New Roman" panose="02020603050405020304" pitchFamily="18" charset="0"/>
              </a:rPr>
              <a:t> </a:t>
            </a:r>
          </a:p>
          <a:p>
            <a:r>
              <a:rPr lang="en-GB" sz="900" b="0" i="0" dirty="0">
                <a:solidFill>
                  <a:schemeClr val="tx1"/>
                </a:solidFill>
                <a:effectLst/>
                <a:ea typeface="Times New Roman" panose="02020603050405020304" pitchFamily="18" charset="0"/>
                <a:cs typeface="Times New Roman" panose="02020603050405020304" pitchFamily="18" charset="0"/>
              </a:rPr>
              <a:t>When children's health needs are not fulfilled, the consequences can be significant and long lasting. Poor nutrition is associated with difficulties in attention, behaviour and emotional regulation, and can contribute to both undernutrition and unhealthy weight gain (Liu et al., 2004; Reilly &amp; Kelly, 2011). Insufficient physical activity can lead to delays in motor development, reduced confidence and increased risk of obesity. Inconsistent sleep routines can affect mood, behaviour god learning capacity.</a:t>
            </a:r>
            <a:r>
              <a:rPr lang="en-GB" sz="900" dirty="0">
                <a:solidFill>
                  <a:schemeClr val="tx1"/>
                </a:solidFill>
                <a:ea typeface="Times New Roman" panose="02020603050405020304" pitchFamily="18" charset="0"/>
                <a:cs typeface="Times New Roman" panose="02020603050405020304" pitchFamily="18" charset="0"/>
              </a:rPr>
              <a:t> </a:t>
            </a:r>
            <a:r>
              <a:rPr lang="en-GB" sz="900" b="0" i="0" dirty="0">
                <a:solidFill>
                  <a:schemeClr val="tx1"/>
                </a:solidFill>
                <a:effectLst/>
                <a:ea typeface="Times New Roman" panose="02020603050405020304" pitchFamily="18" charset="0"/>
                <a:cs typeface="Times New Roman" panose="02020603050405020304" pitchFamily="18" charset="0"/>
              </a:rPr>
              <a:t>Socio-economic factors further shape these outcomes. Children growing up in poverty often face ongoing pressures, reduced access to nutrient</a:t>
            </a:r>
            <a:r>
              <a:rPr lang="en-GB" sz="900" dirty="0">
                <a:solidFill>
                  <a:schemeClr val="tx1"/>
                </a:solidFill>
                <a:ea typeface="Times New Roman" panose="02020603050405020304" pitchFamily="18" charset="0"/>
                <a:cs typeface="Times New Roman" panose="02020603050405020304" pitchFamily="18" charset="0"/>
              </a:rPr>
              <a:t> </a:t>
            </a:r>
            <a:r>
              <a:rPr lang="en-GB" sz="900" b="0" i="0" dirty="0">
                <a:solidFill>
                  <a:schemeClr val="tx1"/>
                </a:solidFill>
                <a:effectLst/>
                <a:ea typeface="Times New Roman" panose="02020603050405020304" pitchFamily="18" charset="0"/>
                <a:cs typeface="Times New Roman" panose="02020603050405020304" pitchFamily="18" charset="0"/>
              </a:rPr>
              <a:t>rich foods and fewer chances to engage in active play, all of which can influence their health and development (Brooks</a:t>
            </a:r>
            <a:r>
              <a:rPr lang="en-GB" sz="900" b="0" i="0" dirty="0">
                <a:solidFill>
                  <a:schemeClr val="tx1"/>
                </a:solidFill>
                <a:effectLst/>
                <a:ea typeface="Times New Roman" panose="02020603050405020304" pitchFamily="18" charset="0"/>
                <a:cs typeface="Cambria Math" panose="02040503050406030204" pitchFamily="18" charset="0"/>
              </a:rPr>
              <a:t>‑</a:t>
            </a:r>
            <a:r>
              <a:rPr lang="en-GB" sz="900" b="0" i="0" dirty="0">
                <a:solidFill>
                  <a:schemeClr val="tx1"/>
                </a:solidFill>
                <a:effectLst/>
                <a:ea typeface="Times New Roman" panose="02020603050405020304" pitchFamily="18" charset="0"/>
                <a:cs typeface="Times New Roman" panose="02020603050405020304" pitchFamily="18" charset="0"/>
              </a:rPr>
              <a:t>Gunn &amp; Duncan, 1997; Evans &amp; Kim, 2013).</a:t>
            </a:r>
            <a:r>
              <a:rPr lang="en-GB" sz="900" dirty="0">
                <a:solidFill>
                  <a:schemeClr val="tx1"/>
                </a:solidFill>
                <a:ea typeface="Times New Roman" panose="02020603050405020304" pitchFamily="18" charset="0"/>
                <a:cs typeface="Times New Roman" panose="02020603050405020304" pitchFamily="18" charset="0"/>
              </a:rPr>
              <a:t> </a:t>
            </a:r>
          </a:p>
          <a:p>
            <a:endParaRPr lang="en-GB" sz="900" dirty="0">
              <a:solidFill>
                <a:schemeClr val="tx1"/>
              </a:solidFill>
              <a:effectLst/>
              <a:ea typeface="Times New Roman" panose="02020603050405020304" pitchFamily="18" charset="0"/>
              <a:cs typeface="Times New Roman" panose="02020603050405020304" pitchFamily="18" charset="0"/>
            </a:endParaRPr>
          </a:p>
          <a:p>
            <a:r>
              <a:rPr lang="en-GB" sz="900" b="0" i="0" dirty="0">
                <a:solidFill>
                  <a:schemeClr val="tx1"/>
                </a:solidFill>
                <a:effectLst/>
                <a:ea typeface="Times New Roman" panose="02020603050405020304" pitchFamily="18" charset="0"/>
                <a:cs typeface="Times New Roman" panose="02020603050405020304" pitchFamily="18" charset="0"/>
              </a:rPr>
              <a:t>The Curriculum for Wales (Welsh Government, 2022) places health at the centre of early years practice through the Health and Wellbeing AoLE. It emphasises that children must develop healthy bodies and minds through consistent routines, active play, nutritious food and supportive relationships. The curriculum frames health as essential for children's ability to engage with learning, manage emotions and participate confidently in their environments. If these health needs are not met, children may struggle to develop independence, resilience, concentration and readiness for learning.</a:t>
            </a:r>
            <a:endParaRPr lang="en-GB" sz="900" dirty="0">
              <a:solidFill>
                <a:schemeClr val="tx1"/>
              </a:solidFill>
              <a:effectLst/>
              <a:ea typeface="Times New Roman" panose="02020603050405020304" pitchFamily="18" charset="0"/>
              <a:cs typeface="Times New Roman" panose="02020603050405020304" pitchFamily="18" charset="0"/>
            </a:endParaRPr>
          </a:p>
          <a:p>
            <a:r>
              <a:rPr lang="en-GB" sz="900" dirty="0">
                <a:solidFill>
                  <a:schemeClr val="tx1"/>
                </a:solidFill>
                <a:effectLst/>
                <a:ea typeface="Times New Roman" panose="02020603050405020304" pitchFamily="18" charset="0"/>
                <a:cs typeface="Times New Roman" panose="02020603050405020304" pitchFamily="18" charset="0"/>
              </a:rPr>
              <a:t> </a:t>
            </a:r>
          </a:p>
          <a:p>
            <a:pPr algn="l"/>
            <a:endParaRPr lang="en-US" sz="900" dirty="0">
              <a:solidFill>
                <a:schemeClr val="tx1"/>
              </a:solidFill>
            </a:endParaRPr>
          </a:p>
        </p:txBody>
      </p:sp>
      <p:pic>
        <p:nvPicPr>
          <p:cNvPr id="3" name="Picture 2">
            <a:extLst>
              <a:ext uri="{FF2B5EF4-FFF2-40B4-BE49-F238E27FC236}">
                <a16:creationId xmlns:a16="http://schemas.microsoft.com/office/drawing/2014/main" id="{712F0DAA-4F49-8879-A776-5F36904501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4079900"/>
            <a:ext cx="5552784" cy="2332769"/>
          </a:xfrm>
          <a:prstGeom prst="rect">
            <a:avLst/>
          </a:prstGeom>
        </p:spPr>
      </p:pic>
      <p:sp>
        <p:nvSpPr>
          <p:cNvPr id="4" name="TextBox 3">
            <a:extLst>
              <a:ext uri="{FF2B5EF4-FFF2-40B4-BE49-F238E27FC236}">
                <a16:creationId xmlns:a16="http://schemas.microsoft.com/office/drawing/2014/main" id="{082F259E-CC0C-C729-D5AB-DD40770F521D}"/>
              </a:ext>
            </a:extLst>
          </p:cNvPr>
          <p:cNvSpPr txBox="1"/>
          <p:nvPr/>
        </p:nvSpPr>
        <p:spPr>
          <a:xfrm>
            <a:off x="6023252" y="6412669"/>
            <a:ext cx="3059837" cy="230832"/>
          </a:xfrm>
          <a:prstGeom prst="rect">
            <a:avLst/>
          </a:prstGeom>
          <a:noFill/>
        </p:spPr>
        <p:txBody>
          <a:bodyPr wrap="square" rtlCol="0">
            <a:spAutoFit/>
          </a:bodyPr>
          <a:lstStyle/>
          <a:p>
            <a:pPr algn="l"/>
            <a:r>
              <a:rPr lang="en-US" sz="900" dirty="0"/>
              <a:t>(Centers for Disease Control and Prevention, 2026)</a:t>
            </a:r>
          </a:p>
        </p:txBody>
      </p:sp>
    </p:spTree>
    <p:extLst>
      <p:ext uri="{BB962C8B-B14F-4D97-AF65-F5344CB8AC3E}">
        <p14:creationId xmlns:p14="http://schemas.microsoft.com/office/powerpoint/2010/main" val="4172839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3694EA-67DC-4DDF-DA39-38DF426E0FBD}"/>
              </a:ext>
            </a:extLst>
          </p:cNvPr>
          <p:cNvSpPr>
            <a:spLocks noGrp="1"/>
          </p:cNvSpPr>
          <p:nvPr>
            <p:ph idx="1"/>
          </p:nvPr>
        </p:nvSpPr>
        <p:spPr>
          <a:xfrm>
            <a:off x="5608233" y="46373"/>
            <a:ext cx="6522203" cy="3935840"/>
          </a:xfrm>
        </p:spPr>
        <p:style>
          <a:lnRef idx="2">
            <a:schemeClr val="accent6">
              <a:shade val="15000"/>
            </a:schemeClr>
          </a:lnRef>
          <a:fillRef idx="1">
            <a:schemeClr val="accent6"/>
          </a:fillRef>
          <a:effectRef idx="0">
            <a:schemeClr val="accent6"/>
          </a:effectRef>
          <a:fontRef idx="minor">
            <a:schemeClr val="lt1"/>
          </a:fontRef>
        </p:style>
        <p:txBody>
          <a:bodyPr>
            <a:noAutofit/>
          </a:bodyPr>
          <a:lstStyle/>
          <a:p>
            <a:pPr marL="0" indent="0">
              <a:buNone/>
            </a:pPr>
            <a:r>
              <a:rPr lang="en-GB" sz="900" b="0" i="0" dirty="0">
                <a:solidFill>
                  <a:schemeClr val="tx1"/>
                </a:solidFill>
                <a:effectLst/>
                <a:ea typeface="Times New Roman" panose="02020603050405020304" pitchFamily="18" charset="0"/>
                <a:cs typeface="Times New Roman" panose="02020603050405020304" pitchFamily="18" charset="0"/>
              </a:rPr>
              <a:t>Wellbeing</a:t>
            </a:r>
            <a:r>
              <a:rPr lang="en-GB" sz="900" dirty="0">
                <a:solidFill>
                  <a:schemeClr val="tx1"/>
                </a:solidFill>
                <a:effectLst/>
                <a:ea typeface="Times New Roman" panose="02020603050405020304" pitchFamily="18" charset="0"/>
                <a:cs typeface="Times New Roman" panose="02020603050405020304" pitchFamily="18" charset="0"/>
              </a:rPr>
              <a:t> </a:t>
            </a:r>
          </a:p>
          <a:p>
            <a:pPr marL="0" indent="0">
              <a:buNone/>
            </a:pPr>
            <a:r>
              <a:rPr lang="en-GB" sz="900" b="0" i="0" dirty="0">
                <a:solidFill>
                  <a:schemeClr val="tx1"/>
                </a:solidFill>
                <a:effectLst/>
                <a:ea typeface="Times New Roman" panose="02020603050405020304" pitchFamily="18" charset="0"/>
                <a:cs typeface="Times New Roman" panose="02020603050405020304" pitchFamily="18" charset="0"/>
              </a:rPr>
              <a:t>Wellbeing in early childhood encompasses emotional, social, cognitive and physical aspects of development. It reflects how children feel, function and engage within their environments, and is shaped by the quality of their relationships, the predictability of their routines and the security of their surroundings. Dodge et al. (2012) propose that wellbeing involves maintaining equilibrium between a person’s internal strengths and the demands they face, while Laevers (2015) emphasises emotional expression, engagement and vitality as key indicators.</a:t>
            </a:r>
            <a:endParaRPr lang="en-GB" sz="900" dirty="0">
              <a:solidFill>
                <a:schemeClr val="tx1"/>
              </a:solidFill>
              <a:effectLst/>
              <a:ea typeface="Times New Roman" panose="02020603050405020304" pitchFamily="18" charset="0"/>
              <a:cs typeface="Times New Roman" panose="02020603050405020304" pitchFamily="18" charset="0"/>
            </a:endParaRPr>
          </a:p>
          <a:p>
            <a:pPr marL="0" indent="0">
              <a:buNone/>
            </a:pPr>
            <a:r>
              <a:rPr lang="en-GB" sz="900" dirty="0">
                <a:solidFill>
                  <a:schemeClr val="tx1"/>
                </a:solidFill>
                <a:effectLst/>
                <a:ea typeface="Times New Roman" panose="02020603050405020304" pitchFamily="18" charset="0"/>
                <a:cs typeface="Times New Roman" panose="02020603050405020304" pitchFamily="18" charset="0"/>
              </a:rPr>
              <a:t> </a:t>
            </a:r>
            <a:r>
              <a:rPr lang="en-GB" sz="900" b="0" i="0" dirty="0">
                <a:solidFill>
                  <a:schemeClr val="tx1"/>
                </a:solidFill>
                <a:effectLst/>
                <a:ea typeface="Times New Roman" panose="02020603050405020304" pitchFamily="18" charset="0"/>
                <a:cs typeface="Times New Roman" panose="02020603050405020304" pitchFamily="18" charset="0"/>
              </a:rPr>
              <a:t>In early childhood, wellbeing is closely linked to the quality of relationships children experience. Attachment theory highlights that consistent, responsive caregiving supports emotional regulation, resilience and social competence (Ainsworth, 1989;Bowly, 1988). When children experience warm, attuned interactions, they develop a secure base from which to explore their environment, engage in learning and form positive relationships. Social wellbeing develops through opportunities to form friendships, communicate and experience belonging. Peer interactions help children develop cooperation, turn-taking and conflict-resolution skills, contributing to emotional resilience and social competence (Henderson &amp; Jones, 2022).</a:t>
            </a:r>
            <a:endParaRPr lang="en-GB" sz="900" dirty="0">
              <a:solidFill>
                <a:schemeClr val="tx1"/>
              </a:solidFill>
              <a:effectLst/>
              <a:ea typeface="Times New Roman" panose="02020603050405020304" pitchFamily="18" charset="0"/>
              <a:cs typeface="Times New Roman" panose="02020603050405020304" pitchFamily="18" charset="0"/>
            </a:endParaRPr>
          </a:p>
          <a:p>
            <a:pPr marL="0" indent="0">
              <a:buNone/>
            </a:pPr>
            <a:r>
              <a:rPr lang="en-GB" sz="900" dirty="0">
                <a:solidFill>
                  <a:schemeClr val="tx1"/>
                </a:solidFill>
                <a:effectLst/>
                <a:ea typeface="Times New Roman" panose="02020603050405020304" pitchFamily="18" charset="0"/>
                <a:cs typeface="Times New Roman" panose="02020603050405020304" pitchFamily="18" charset="0"/>
              </a:rPr>
              <a:t> </a:t>
            </a:r>
            <a:r>
              <a:rPr lang="en-GB" sz="900" b="0" i="0" dirty="0">
                <a:solidFill>
                  <a:schemeClr val="tx1"/>
                </a:solidFill>
                <a:effectLst/>
                <a:ea typeface="Times New Roman" panose="02020603050405020304" pitchFamily="18" charset="0"/>
                <a:cs typeface="Times New Roman" panose="02020603050405020304" pitchFamily="18" charset="0"/>
              </a:rPr>
              <a:t>Cognitive wellbeing is strengthened when children are curious, motivated and able to persist with challenges. Children who feel emotionally secure are more likely to take risks in learning, engage in sustained thinking and develop executive function skills (Cameron et al., 2012; Hughes &amp; Ensor, 2009). Wellbeing is also shaped by wider ecological and socio-economic factors. Children experiencing poverty or chronic stress may face barriers to emotional security and engagement (Evans &amp; </a:t>
            </a:r>
            <a:r>
              <a:rPr lang="en-GB" sz="900" b="0" i="0" dirty="0" err="1">
                <a:solidFill>
                  <a:schemeClr val="tx1"/>
                </a:solidFill>
                <a:effectLst/>
                <a:ea typeface="Times New Roman" panose="02020603050405020304" pitchFamily="18" charset="0"/>
                <a:cs typeface="Times New Roman" panose="02020603050405020304" pitchFamily="18" charset="0"/>
              </a:rPr>
              <a:t>Kinzz2013</a:t>
            </a:r>
            <a:r>
              <a:rPr lang="en-GB" sz="900" b="0" i="0" dirty="0">
                <a:solidFill>
                  <a:schemeClr val="tx1"/>
                </a:solidFill>
                <a:effectLst/>
                <a:ea typeface="Times New Roman" panose="02020603050405020304" pitchFamily="18" charset="0"/>
                <a:cs typeface="Times New Roman" panose="02020603050405020304" pitchFamily="18" charset="0"/>
              </a:rPr>
              <a:t>).Persistent stress can disrupt brain development, affecting attention, memory and emotional regulation (</a:t>
            </a:r>
            <a:r>
              <a:rPr lang="en-GB" sz="900" b="0" i="0" dirty="0" err="1">
                <a:solidFill>
                  <a:schemeClr val="tx1"/>
                </a:solidFill>
                <a:effectLst/>
                <a:ea typeface="Times New Roman" panose="02020603050405020304" pitchFamily="18" charset="0"/>
                <a:cs typeface="Times New Roman" panose="02020603050405020304" pitchFamily="18" charset="0"/>
              </a:rPr>
              <a:t>Shonkoff</a:t>
            </a:r>
            <a:r>
              <a:rPr lang="en-GB" sz="900" b="0" i="0" dirty="0">
                <a:solidFill>
                  <a:schemeClr val="tx1"/>
                </a:solidFill>
                <a:effectLst/>
                <a:ea typeface="Times New Roman" panose="02020603050405020304" pitchFamily="18" charset="0"/>
                <a:cs typeface="Times New Roman" panose="02020603050405020304" pitchFamily="18" charset="0"/>
              </a:rPr>
              <a:t> et al., 2012).</a:t>
            </a:r>
            <a:endParaRPr lang="en-GB" sz="900" dirty="0">
              <a:solidFill>
                <a:schemeClr val="tx1"/>
              </a:solidFill>
              <a:effectLst/>
              <a:ea typeface="Times New Roman" panose="02020603050405020304" pitchFamily="18" charset="0"/>
              <a:cs typeface="Times New Roman" panose="02020603050405020304" pitchFamily="18" charset="0"/>
            </a:endParaRPr>
          </a:p>
          <a:p>
            <a:pPr marL="0" indent="0">
              <a:buNone/>
            </a:pPr>
            <a:r>
              <a:rPr lang="en-GB" sz="900" dirty="0">
                <a:solidFill>
                  <a:schemeClr val="tx1"/>
                </a:solidFill>
                <a:effectLst/>
                <a:ea typeface="Times New Roman" panose="02020603050405020304" pitchFamily="18" charset="0"/>
                <a:cs typeface="Times New Roman" panose="02020603050405020304" pitchFamily="18" charset="0"/>
              </a:rPr>
              <a:t> </a:t>
            </a:r>
            <a:r>
              <a:rPr lang="en-GB" sz="900" b="0" i="0" dirty="0">
                <a:solidFill>
                  <a:schemeClr val="tx1"/>
                </a:solidFill>
                <a:effectLst/>
                <a:ea typeface="Times New Roman" panose="02020603050405020304" pitchFamily="18" charset="0"/>
                <a:cs typeface="Times New Roman" panose="02020603050405020304" pitchFamily="18" charset="0"/>
              </a:rPr>
              <a:t>When children's wellbeing needs are not fulfilled, the consequences can be significant.</a:t>
            </a:r>
            <a:r>
              <a:rPr lang="en-GB" sz="900" dirty="0">
                <a:solidFill>
                  <a:schemeClr val="tx1"/>
                </a:solidFill>
                <a:ea typeface="Times New Roman" panose="02020603050405020304" pitchFamily="18" charset="0"/>
                <a:cs typeface="Times New Roman" panose="02020603050405020304" pitchFamily="18" charset="0"/>
              </a:rPr>
              <a:t> </a:t>
            </a:r>
            <a:r>
              <a:rPr lang="en-GB" sz="900" b="0" i="0" dirty="0">
                <a:solidFill>
                  <a:schemeClr val="tx1"/>
                </a:solidFill>
                <a:effectLst/>
                <a:ea typeface="Times New Roman" panose="02020603050405020304" pitchFamily="18" charset="0"/>
                <a:cs typeface="Times New Roman" panose="02020603050405020304" pitchFamily="18" charset="0"/>
              </a:rPr>
              <a:t>Low emotional wellbeing is associated with difficulties in self-regulation, reduced social competence and behavioural challenges (Denham et al., 2012). Children who do not experience secure relationships may struggle to form friendships, manage emotions or engage confidently in learning. Persistent emotional insecurity can affect brain development, influencing learning, memory and social functioning. </a:t>
            </a:r>
            <a:r>
              <a:rPr lang="en-GB" sz="900" dirty="0">
                <a:solidFill>
                  <a:schemeClr val="tx1"/>
                </a:solidFill>
                <a:ea typeface="Times New Roman" panose="02020603050405020304" pitchFamily="18" charset="0"/>
                <a:cs typeface="Times New Roman" panose="02020603050405020304" pitchFamily="18" charset="0"/>
              </a:rPr>
              <a:t>T</a:t>
            </a:r>
            <a:r>
              <a:rPr lang="en-GB" sz="900" b="0" i="0" dirty="0">
                <a:solidFill>
                  <a:schemeClr val="tx1"/>
                </a:solidFill>
                <a:effectLst/>
                <a:ea typeface="Times New Roman" panose="02020603050405020304" pitchFamily="18" charset="0"/>
                <a:cs typeface="Times New Roman" panose="02020603050405020304" pitchFamily="18" charset="0"/>
              </a:rPr>
              <a:t>he Curriculum for Wales (Welsh Government, 2022) positions wellbeing as foundational to all learning. It emphasises that children must feel safe, valued and connected before they can develop independence, resilience or confidence. The curriculum highlights the importance of secure relationships, emotional development and children's voice, recognising that wellbeing underpins children's readiness to learn and their ability to manage challenges.</a:t>
            </a:r>
            <a:endParaRPr lang="en-GB" sz="900" dirty="0">
              <a:solidFill>
                <a:schemeClr val="tx1"/>
              </a:solidFill>
              <a:effectLst/>
              <a:ea typeface="Times New Roman" panose="02020603050405020304" pitchFamily="18" charset="0"/>
              <a:cs typeface="Times New Roman" panose="02020603050405020304" pitchFamily="18" charset="0"/>
            </a:endParaRPr>
          </a:p>
          <a:p>
            <a:pPr marL="0" indent="0">
              <a:buNone/>
            </a:pPr>
            <a:endParaRPr lang="en-US" sz="900" dirty="0">
              <a:solidFill>
                <a:schemeClr val="tx1"/>
              </a:solidFill>
            </a:endParaRPr>
          </a:p>
        </p:txBody>
      </p:sp>
      <p:sp>
        <p:nvSpPr>
          <p:cNvPr id="4" name="TextBox 3">
            <a:extLst>
              <a:ext uri="{FF2B5EF4-FFF2-40B4-BE49-F238E27FC236}">
                <a16:creationId xmlns:a16="http://schemas.microsoft.com/office/drawing/2014/main" id="{9345A39B-A330-3DD2-090F-3BDB007867DD}"/>
              </a:ext>
            </a:extLst>
          </p:cNvPr>
          <p:cNvSpPr txBox="1"/>
          <p:nvPr/>
        </p:nvSpPr>
        <p:spPr>
          <a:xfrm>
            <a:off x="61564" y="11895"/>
            <a:ext cx="5384368" cy="3970318"/>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wrap="square" rtlCol="0">
            <a:spAutoFit/>
          </a:bodyPr>
          <a:lstStyle/>
          <a:p>
            <a:r>
              <a:rPr lang="en-GB" sz="900" dirty="0">
                <a:solidFill>
                  <a:schemeClr val="tx1"/>
                </a:solidFill>
                <a:effectLst/>
                <a:ea typeface="Times New Roman" panose="02020603050405020304" pitchFamily="18" charset="0"/>
                <a:cs typeface="Times New Roman" panose="02020603050405020304" pitchFamily="18" charset="0"/>
              </a:rPr>
              <a:t>Lifestyle </a:t>
            </a:r>
          </a:p>
          <a:p>
            <a:r>
              <a:rPr lang="en-GB" sz="900" b="0" i="0" dirty="0">
                <a:solidFill>
                  <a:schemeClr val="tx1"/>
                </a:solidFill>
                <a:effectLst/>
                <a:ea typeface="Times New Roman" panose="02020603050405020304" pitchFamily="18" charset="0"/>
                <a:cs typeface="Times New Roman" panose="02020603050405020304" pitchFamily="18" charset="0"/>
              </a:rPr>
              <a:t>Lifestyle in early childhood refers to the everyday routines, habits and behaviours that shape children's health, wellbeing and development. It includes patterns of eating, physical activity, sleep, digital media use and the general rhythms of daily life. These habits are shaped by family practices, cultural norms, environmental conditions and socio-economic factors. Early lifestyle habits are expressed through consistent routines. Regular mealtimes, opportunities for active play, predictable sleep patterns and balanced media use all contribute to healthy development (Birch &amp; Ventura, 2009;Timmons et al., 2012).</a:t>
            </a:r>
            <a:endParaRPr lang="en-GB" sz="900" dirty="0">
              <a:solidFill>
                <a:schemeClr val="tx1"/>
              </a:solidFill>
              <a:effectLst/>
              <a:ea typeface="Times New Roman" panose="02020603050405020304" pitchFamily="18" charset="0"/>
              <a:cs typeface="Times New Roman" panose="02020603050405020304" pitchFamily="18" charset="0"/>
            </a:endParaRPr>
          </a:p>
          <a:p>
            <a:r>
              <a:rPr lang="en-GB" sz="900" dirty="0">
                <a:solidFill>
                  <a:schemeClr val="tx1"/>
                </a:solidFill>
                <a:effectLst/>
                <a:ea typeface="Times New Roman" panose="02020603050405020304" pitchFamily="18" charset="0"/>
                <a:cs typeface="Times New Roman" panose="02020603050405020304" pitchFamily="18" charset="0"/>
              </a:rPr>
              <a:t> </a:t>
            </a:r>
          </a:p>
          <a:p>
            <a:r>
              <a:rPr lang="en-GB" sz="900" b="0" i="0" dirty="0">
                <a:solidFill>
                  <a:schemeClr val="tx1"/>
                </a:solidFill>
                <a:effectLst/>
                <a:ea typeface="Times New Roman" panose="02020603050405020304" pitchFamily="18" charset="0"/>
                <a:cs typeface="Times New Roman" panose="02020603050405020304" pitchFamily="18" charset="0"/>
              </a:rPr>
              <a:t>Physical activity supports motor development, physical literacy and emotional regulation. Sleep routines contribute to improved behaviour, attention and emotional stability (</a:t>
            </a:r>
            <a:r>
              <a:rPr lang="en-GB" sz="900" b="0" i="0" dirty="0" err="1">
                <a:solidFill>
                  <a:schemeClr val="tx1"/>
                </a:solidFill>
                <a:effectLst/>
                <a:ea typeface="Times New Roman" panose="02020603050405020304" pitchFamily="18" charset="0"/>
                <a:cs typeface="Times New Roman" panose="02020603050405020304" pitchFamily="18" charset="0"/>
              </a:rPr>
              <a:t>Mindell</a:t>
            </a:r>
            <a:r>
              <a:rPr lang="en-GB" sz="900" b="0" i="0" dirty="0">
                <a:solidFill>
                  <a:schemeClr val="tx1"/>
                </a:solidFill>
                <a:effectLst/>
                <a:ea typeface="Times New Roman" panose="02020603050405020304" pitchFamily="18" charset="0"/>
                <a:cs typeface="Times New Roman" panose="02020603050405020304" pitchFamily="18" charset="0"/>
              </a:rPr>
              <a:t> &amp; </a:t>
            </a:r>
            <a:r>
              <a:rPr lang="en-GB" sz="900" b="0" i="0" dirty="0" err="1">
                <a:solidFill>
                  <a:schemeClr val="tx1"/>
                </a:solidFill>
                <a:effectLst/>
                <a:ea typeface="Times New Roman" panose="02020603050405020304" pitchFamily="18" charset="0"/>
                <a:cs typeface="Times New Roman" panose="02020603050405020304" pitchFamily="18" charset="0"/>
              </a:rPr>
              <a:t>Leichman</a:t>
            </a:r>
            <a:r>
              <a:rPr lang="en-GB" sz="900" b="0" i="0" dirty="0">
                <a:solidFill>
                  <a:schemeClr val="tx1"/>
                </a:solidFill>
                <a:effectLst/>
                <a:ea typeface="Times New Roman" panose="02020603050405020304" pitchFamily="18" charset="0"/>
                <a:cs typeface="Times New Roman" panose="02020603050405020304" pitchFamily="18" charset="0"/>
              </a:rPr>
              <a:t>, 2020). Digital media use is another influential lifestyle factor. Excessive screen time is associated with reduced sleep quality, limited physical activity and fewer opportunities for social interaction (</a:t>
            </a:r>
            <a:r>
              <a:rPr lang="en-GB" sz="900" b="0" i="0" dirty="0" err="1">
                <a:solidFill>
                  <a:schemeClr val="tx1"/>
                </a:solidFill>
                <a:effectLst/>
                <a:ea typeface="Times New Roman" panose="02020603050405020304" pitchFamily="18" charset="0"/>
                <a:cs typeface="Times New Roman" panose="02020603050405020304" pitchFamily="18" charset="0"/>
              </a:rPr>
              <a:t>Radesky</a:t>
            </a:r>
            <a:r>
              <a:rPr lang="en-GB" sz="900" b="0" i="0" dirty="0">
                <a:solidFill>
                  <a:schemeClr val="tx1"/>
                </a:solidFill>
                <a:effectLst/>
                <a:ea typeface="Times New Roman" panose="02020603050405020304" pitchFamily="18" charset="0"/>
                <a:cs typeface="Times New Roman" panose="02020603050405020304" pitchFamily="18" charset="0"/>
              </a:rPr>
              <a:t> &amp; </a:t>
            </a:r>
            <a:r>
              <a:rPr lang="en-GB" sz="900" b="0" i="0" dirty="0" err="1">
                <a:solidFill>
                  <a:schemeClr val="tx1"/>
                </a:solidFill>
                <a:effectLst/>
                <a:ea typeface="Times New Roman" panose="02020603050405020304" pitchFamily="18" charset="0"/>
                <a:cs typeface="Times New Roman" panose="02020603050405020304" pitchFamily="18" charset="0"/>
              </a:rPr>
              <a:t>Christakis</a:t>
            </a:r>
            <a:r>
              <a:rPr lang="en-GB" sz="900" b="0" i="0" dirty="0">
                <a:solidFill>
                  <a:schemeClr val="tx1"/>
                </a:solidFill>
                <a:effectLst/>
                <a:ea typeface="Times New Roman" panose="02020603050405020304" pitchFamily="18" charset="0"/>
                <a:cs typeface="Times New Roman" panose="02020603050405020304" pitchFamily="18" charset="0"/>
              </a:rPr>
              <a:t>, 2016).Young children learn best through hands on, sensory experiences and responsive interactions, meaning that high levels of passive screen use can displace essential developmental experiences.</a:t>
            </a:r>
            <a:endParaRPr lang="en-GB" sz="900" dirty="0">
              <a:solidFill>
                <a:schemeClr val="tx1"/>
              </a:solidFill>
              <a:effectLst/>
              <a:ea typeface="Times New Roman" panose="02020603050405020304" pitchFamily="18" charset="0"/>
              <a:cs typeface="Times New Roman" panose="02020603050405020304" pitchFamily="18" charset="0"/>
            </a:endParaRPr>
          </a:p>
          <a:p>
            <a:r>
              <a:rPr lang="en-GB" sz="900" dirty="0">
                <a:solidFill>
                  <a:schemeClr val="tx1"/>
                </a:solidFill>
                <a:effectLst/>
                <a:ea typeface="Times New Roman" panose="02020603050405020304" pitchFamily="18" charset="0"/>
                <a:cs typeface="Times New Roman" panose="02020603050405020304" pitchFamily="18" charset="0"/>
              </a:rPr>
              <a:t> </a:t>
            </a:r>
          </a:p>
          <a:p>
            <a:r>
              <a:rPr lang="en-GB" sz="900" b="0" i="0" dirty="0">
                <a:solidFill>
                  <a:schemeClr val="tx1"/>
                </a:solidFill>
                <a:effectLst/>
                <a:ea typeface="Times New Roman" panose="02020603050405020304" pitchFamily="18" charset="0"/>
                <a:cs typeface="Times New Roman" panose="02020603050405020304" pitchFamily="18" charset="0"/>
              </a:rPr>
              <a:t>When children's lifestyle needs are not fulfilled, the consequences can be wide-ranging. Irregular routines, insufficient physical activity and inconsistent sleep patterns can contribute to poor growth, reduced concentration and behavioural difficulties (Reilly &amp; Kelly, 2011). Over time, these challenges can affect children's emotional wellbeing, social relationships and readiness for learning. Children who experience chaotic or unpredictable routines may struggle to develop self regulation, independence and confidence, as they lack the stability needed to feel secure and in control of their environment.</a:t>
            </a:r>
            <a:endParaRPr lang="en-GB" sz="900" dirty="0">
              <a:solidFill>
                <a:schemeClr val="tx1"/>
              </a:solidFill>
              <a:effectLst/>
              <a:ea typeface="Times New Roman" panose="02020603050405020304" pitchFamily="18" charset="0"/>
              <a:cs typeface="Times New Roman" panose="02020603050405020304" pitchFamily="18" charset="0"/>
            </a:endParaRPr>
          </a:p>
          <a:p>
            <a:r>
              <a:rPr lang="en-GB" sz="900" dirty="0">
                <a:solidFill>
                  <a:schemeClr val="tx1"/>
                </a:solidFill>
                <a:effectLst/>
                <a:ea typeface="Times New Roman" panose="02020603050405020304" pitchFamily="18" charset="0"/>
                <a:cs typeface="Times New Roman" panose="02020603050405020304" pitchFamily="18" charset="0"/>
              </a:rPr>
              <a:t> </a:t>
            </a:r>
          </a:p>
          <a:p>
            <a:r>
              <a:rPr lang="en-GB" sz="900" b="0" i="0" dirty="0">
                <a:solidFill>
                  <a:schemeClr val="tx1"/>
                </a:solidFill>
                <a:effectLst/>
                <a:ea typeface="Times New Roman" panose="02020603050405020304" pitchFamily="18" charset="0"/>
                <a:cs typeface="Times New Roman" panose="02020603050405020304" pitchFamily="18" charset="0"/>
              </a:rPr>
              <a:t>The Curriculum for Wales (Welsh Government, 2022) embeds lifestyle-related learning across the Health and Wellbeing AoLE. It emphasises that children must develop an understanding of how daily habits influence their physical and emotional health. The curriculum highlights the importance of physical literacy, emotional regulation and self care skills, recognising that children learn best when they experience consistent routines and supportive environments.</a:t>
            </a:r>
            <a:endParaRPr lang="en-GB" sz="900" dirty="0">
              <a:solidFill>
                <a:schemeClr val="tx1"/>
              </a:solidFill>
              <a:effectLst/>
              <a:ea typeface="Times New Roman" panose="02020603050405020304" pitchFamily="18" charset="0"/>
              <a:cs typeface="Times New Roman" panose="02020603050405020304" pitchFamily="18" charset="0"/>
            </a:endParaRPr>
          </a:p>
          <a:p>
            <a:pPr algn="l"/>
            <a:endParaRPr lang="en-US" sz="900" dirty="0">
              <a:solidFill>
                <a:schemeClr val="tx1"/>
              </a:solidFill>
            </a:endParaRPr>
          </a:p>
        </p:txBody>
      </p:sp>
      <p:sp>
        <p:nvSpPr>
          <p:cNvPr id="5" name="TextBox 4">
            <a:extLst>
              <a:ext uri="{FF2B5EF4-FFF2-40B4-BE49-F238E27FC236}">
                <a16:creationId xmlns:a16="http://schemas.microsoft.com/office/drawing/2014/main" id="{4B271483-3C52-46B7-3A8A-79C4DF43629A}"/>
              </a:ext>
            </a:extLst>
          </p:cNvPr>
          <p:cNvSpPr txBox="1"/>
          <p:nvPr/>
        </p:nvSpPr>
        <p:spPr>
          <a:xfrm>
            <a:off x="61565" y="4087804"/>
            <a:ext cx="7170978" cy="2723823"/>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wrap="square" rtlCol="0">
            <a:spAutoFit/>
          </a:bodyPr>
          <a:lstStyle/>
          <a:p>
            <a:r>
              <a:rPr lang="en-GB" sz="900" b="0" i="0" dirty="0">
                <a:solidFill>
                  <a:schemeClr val="tx1"/>
                </a:solidFill>
                <a:effectLst/>
                <a:ea typeface="Times New Roman" panose="02020603050405020304" pitchFamily="18" charset="0"/>
                <a:cs typeface="Times New Roman" panose="02020603050405020304" pitchFamily="18" charset="0"/>
              </a:rPr>
              <a:t>Application to Early Years Practice</a:t>
            </a:r>
            <a:endParaRPr lang="en-GB" sz="900" dirty="0">
              <a:solidFill>
                <a:schemeClr val="tx1"/>
              </a:solidFill>
              <a:effectLst/>
              <a:ea typeface="Times New Roman" panose="02020603050405020304" pitchFamily="18" charset="0"/>
              <a:cs typeface="Times New Roman" panose="02020603050405020304" pitchFamily="18" charset="0"/>
            </a:endParaRPr>
          </a:p>
          <a:p>
            <a:r>
              <a:rPr lang="en-GB" sz="900" b="0" i="0" dirty="0">
                <a:solidFill>
                  <a:schemeClr val="tx1"/>
                </a:solidFill>
                <a:effectLst/>
                <a:ea typeface="Times New Roman" panose="02020603050405020304" pitchFamily="18" charset="0"/>
                <a:cs typeface="Times New Roman" panose="02020603050405020304" pitchFamily="18" charset="0"/>
              </a:rPr>
              <a:t>Applying the concepts of health, wellbeing and lifestyle in early years practice involves creating environments that support children's physical, emotional and social development. Practitioners play, a crucial role in modelling healthy behaviours, establishing predictable routines and fostering secure relationships. They can promote healthy eating by providing nutritious snacks, encouraging positive mealtime interactions and supporting children to develop independence in self care routines.</a:t>
            </a:r>
            <a:endParaRPr lang="en-GB" sz="900" dirty="0">
              <a:solidFill>
                <a:schemeClr val="tx1"/>
              </a:solidFill>
              <a:effectLst/>
              <a:ea typeface="Times New Roman" panose="02020603050405020304" pitchFamily="18" charset="0"/>
              <a:cs typeface="Times New Roman" panose="02020603050405020304" pitchFamily="18" charset="0"/>
            </a:endParaRPr>
          </a:p>
          <a:p>
            <a:r>
              <a:rPr lang="en-GB" sz="900" dirty="0">
                <a:solidFill>
                  <a:schemeClr val="tx1"/>
                </a:solidFill>
                <a:effectLst/>
                <a:ea typeface="Times New Roman" panose="02020603050405020304" pitchFamily="18" charset="0"/>
                <a:cs typeface="Times New Roman" panose="02020603050405020304" pitchFamily="18" charset="0"/>
              </a:rPr>
              <a:t> </a:t>
            </a:r>
          </a:p>
          <a:p>
            <a:r>
              <a:rPr lang="en-GB" sz="900" b="0" i="0" dirty="0">
                <a:solidFill>
                  <a:schemeClr val="tx1"/>
                </a:solidFill>
                <a:effectLst/>
                <a:ea typeface="Times New Roman" panose="02020603050405020304" pitchFamily="18" charset="0"/>
                <a:cs typeface="Times New Roman" panose="02020603050405020304" pitchFamily="18" charset="0"/>
              </a:rPr>
              <a:t>Physical activity can be encouraged through active play, outdoor learning and opportunities for children to explore their environment. These practices align with the Curriculum for Wales, which emphasises the importance of physical development and movement as essential components of children's learning.</a:t>
            </a:r>
            <a:endParaRPr lang="en-GB" sz="900" dirty="0">
              <a:solidFill>
                <a:schemeClr val="tx1"/>
              </a:solidFill>
              <a:effectLst/>
              <a:ea typeface="Times New Roman" panose="02020603050405020304" pitchFamily="18" charset="0"/>
              <a:cs typeface="Times New Roman" panose="02020603050405020304" pitchFamily="18" charset="0"/>
            </a:endParaRPr>
          </a:p>
          <a:p>
            <a:r>
              <a:rPr lang="en-GB" sz="900" b="0" i="0" dirty="0">
                <a:solidFill>
                  <a:schemeClr val="tx1"/>
                </a:solidFill>
                <a:effectLst/>
                <a:ea typeface="Times New Roman" panose="02020603050405020304" pitchFamily="18" charset="0"/>
                <a:cs typeface="Times New Roman" panose="02020603050405020304" pitchFamily="18" charset="0"/>
              </a:rPr>
              <a:t>Supporting wellbeing involves creating emotionally safe environments where children feel valued, listened to and understood. Practitioners can use responsive interactions, consistent routines and opportunities for children to express themselves to promote emotional security. Social wellbeing can be supported through collaborative play, group activities and opportunities for children to build relationships. These approaches reflect the curriculum's emphasis on children's voice, emotional development and</a:t>
            </a:r>
            <a:r>
              <a:rPr lang="en-GB" sz="900" dirty="0">
                <a:solidFill>
                  <a:schemeClr val="tx1"/>
                </a:solidFill>
                <a:effectLst/>
                <a:ea typeface="Times New Roman" panose="02020603050405020304" pitchFamily="18" charset="0"/>
                <a:cs typeface="Times New Roman" panose="02020603050405020304" pitchFamily="18" charset="0"/>
              </a:rPr>
              <a:t> </a:t>
            </a:r>
            <a:r>
              <a:rPr lang="en-GB" sz="900" b="0" i="0" dirty="0">
                <a:solidFill>
                  <a:schemeClr val="tx1"/>
                </a:solidFill>
                <a:effectLst/>
                <a:ea typeface="Times New Roman" panose="02020603050405020304" pitchFamily="18" charset="0"/>
                <a:cs typeface="Times New Roman" panose="02020603050405020304" pitchFamily="18" charset="0"/>
              </a:rPr>
              <a:t>secure relationships.</a:t>
            </a:r>
            <a:endParaRPr lang="en-GB" sz="900" dirty="0">
              <a:solidFill>
                <a:schemeClr val="tx1"/>
              </a:solidFill>
              <a:effectLst/>
              <a:ea typeface="Times New Roman" panose="02020603050405020304" pitchFamily="18" charset="0"/>
              <a:cs typeface="Times New Roman" panose="02020603050405020304" pitchFamily="18" charset="0"/>
            </a:endParaRPr>
          </a:p>
          <a:p>
            <a:r>
              <a:rPr lang="en-GB" sz="900" dirty="0">
                <a:solidFill>
                  <a:schemeClr val="tx1"/>
                </a:solidFill>
                <a:effectLst/>
                <a:ea typeface="Times New Roman" panose="02020603050405020304" pitchFamily="18" charset="0"/>
                <a:cs typeface="Times New Roman" panose="02020603050405020304" pitchFamily="18" charset="0"/>
              </a:rPr>
              <a:t> </a:t>
            </a:r>
          </a:p>
          <a:p>
            <a:r>
              <a:rPr lang="en-GB" sz="900" b="0" i="0" dirty="0">
                <a:solidFill>
                  <a:schemeClr val="tx1"/>
                </a:solidFill>
                <a:effectLst/>
                <a:ea typeface="Times New Roman" panose="02020603050405020304" pitchFamily="18" charset="0"/>
                <a:cs typeface="Times New Roman" panose="02020603050405020304" pitchFamily="18" charset="0"/>
              </a:rPr>
              <a:t>Lifestyle habits can be reinforced through predictable routines, balanced media use and opportunities for children to develop self-regulation skills, Practitioners can work closely with families to support healthy routines at home, recognising that lifestyle habits are shaped by both the home and early years settings. This partnership approach is central to the Curriculum for Wales, which emphasises the importance of collaboration between practitioners, families and communities in supporting children's holistic development.</a:t>
            </a:r>
            <a:endParaRPr lang="en-GB" sz="900" dirty="0">
              <a:solidFill>
                <a:schemeClr val="tx1"/>
              </a:solidFill>
              <a:effectLst/>
              <a:ea typeface="Times New Roman" panose="02020603050405020304" pitchFamily="18" charset="0"/>
              <a:cs typeface="Times New Roman" panose="02020603050405020304" pitchFamily="18" charset="0"/>
            </a:endParaRPr>
          </a:p>
          <a:p>
            <a:pPr algn="l"/>
            <a:endParaRPr lang="en-US" sz="900" dirty="0">
              <a:solidFill>
                <a:schemeClr val="tx1"/>
              </a:solidFill>
            </a:endParaRPr>
          </a:p>
        </p:txBody>
      </p:sp>
      <p:sp>
        <p:nvSpPr>
          <p:cNvPr id="8" name="TextBox 7">
            <a:extLst>
              <a:ext uri="{FF2B5EF4-FFF2-40B4-BE49-F238E27FC236}">
                <a16:creationId xmlns:a16="http://schemas.microsoft.com/office/drawing/2014/main" id="{9B605519-46C8-BF4E-E8E0-A0E3E3CA6EF1}"/>
              </a:ext>
            </a:extLst>
          </p:cNvPr>
          <p:cNvSpPr txBox="1"/>
          <p:nvPr/>
        </p:nvSpPr>
        <p:spPr>
          <a:xfrm>
            <a:off x="7595462" y="4134177"/>
            <a:ext cx="4265045" cy="2585323"/>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wrap="square" rtlCol="0">
            <a:spAutoFit/>
          </a:bodyPr>
          <a:lstStyle/>
          <a:p>
            <a:r>
              <a:rPr lang="en-GB" sz="900" b="0" i="0" dirty="0">
                <a:solidFill>
                  <a:schemeClr val="tx1"/>
                </a:solidFill>
                <a:effectLst/>
                <a:ea typeface="Times New Roman" panose="02020603050405020304" pitchFamily="18" charset="0"/>
                <a:cs typeface="Times New Roman" panose="02020603050405020304" pitchFamily="18" charset="0"/>
              </a:rPr>
              <a:t>Conclusion</a:t>
            </a:r>
            <a:r>
              <a:rPr lang="en-GB" sz="900" dirty="0">
                <a:solidFill>
                  <a:schemeClr val="tx1"/>
                </a:solidFill>
                <a:effectLst/>
                <a:ea typeface="Times New Roman" panose="02020603050405020304" pitchFamily="18" charset="0"/>
                <a:cs typeface="Times New Roman" panose="02020603050405020304" pitchFamily="18" charset="0"/>
              </a:rPr>
              <a:t> </a:t>
            </a:r>
          </a:p>
          <a:p>
            <a:r>
              <a:rPr lang="en-GB" sz="900" dirty="0">
                <a:solidFill>
                  <a:schemeClr val="tx1"/>
                </a:solidFill>
                <a:effectLst/>
                <a:ea typeface="Times New Roman" panose="02020603050405020304" pitchFamily="18" charset="0"/>
                <a:cs typeface="Times New Roman" panose="02020603050405020304" pitchFamily="18" charset="0"/>
              </a:rPr>
              <a:t> </a:t>
            </a:r>
          </a:p>
          <a:p>
            <a:r>
              <a:rPr lang="en-GB" sz="900" b="0" i="0" dirty="0">
                <a:solidFill>
                  <a:schemeClr val="tx1"/>
                </a:solidFill>
                <a:effectLst/>
                <a:ea typeface="Times New Roman" panose="02020603050405020304" pitchFamily="18" charset="0"/>
                <a:cs typeface="Times New Roman" panose="02020603050405020304" pitchFamily="18" charset="0"/>
              </a:rPr>
              <a:t>Health, wellbeing and lifestyle are deeply interconnected foundations that shape children's development, learning and long term outcomes. When children experience good physical health, emotional security and consistent daily routines, they are better able to regulate their emotions, form relationships and engage confidently in learning (</a:t>
            </a:r>
            <a:r>
              <a:rPr lang="en-GB" sz="900" b="0" i="0" dirty="0" err="1">
                <a:solidFill>
                  <a:schemeClr val="tx1"/>
                </a:solidFill>
                <a:effectLst/>
                <a:ea typeface="Times New Roman" panose="02020603050405020304" pitchFamily="18" charset="0"/>
                <a:cs typeface="Times New Roman" panose="02020603050405020304" pitchFamily="18" charset="0"/>
              </a:rPr>
              <a:t>Shonkoff</a:t>
            </a:r>
            <a:r>
              <a:rPr lang="en-GB" sz="900" b="0" i="0" dirty="0">
                <a:solidFill>
                  <a:schemeClr val="tx1"/>
                </a:solidFill>
                <a:effectLst/>
                <a:ea typeface="Times New Roman" panose="02020603050405020304" pitchFamily="18" charset="0"/>
                <a:cs typeface="Times New Roman" panose="02020603050405020304" pitchFamily="18" charset="0"/>
              </a:rPr>
              <a:t> et al., 2012; OECD, 2021). However, when these needs are not met, children may struggle with concentration, behaviour, self-regulation and social interaction. Early inequalities fan widen without timely support, reinforcing the importance of high quality early years provision.</a:t>
            </a:r>
            <a:endParaRPr lang="en-GB" sz="900" dirty="0">
              <a:solidFill>
                <a:schemeClr val="tx1"/>
              </a:solidFill>
              <a:effectLst/>
              <a:ea typeface="Times New Roman" panose="02020603050405020304" pitchFamily="18" charset="0"/>
              <a:cs typeface="Times New Roman" panose="02020603050405020304" pitchFamily="18" charset="0"/>
            </a:endParaRPr>
          </a:p>
          <a:p>
            <a:r>
              <a:rPr lang="en-GB" sz="900" dirty="0">
                <a:solidFill>
                  <a:schemeClr val="tx1"/>
                </a:solidFill>
                <a:effectLst/>
                <a:ea typeface="Times New Roman" panose="02020603050405020304" pitchFamily="18" charset="0"/>
                <a:cs typeface="Times New Roman" panose="02020603050405020304" pitchFamily="18" charset="0"/>
              </a:rPr>
              <a:t> </a:t>
            </a:r>
          </a:p>
          <a:p>
            <a:r>
              <a:rPr lang="en-GB" sz="900" b="0" i="0" dirty="0">
                <a:solidFill>
                  <a:schemeClr val="tx1"/>
                </a:solidFill>
                <a:effectLst/>
                <a:ea typeface="Times New Roman" panose="02020603050405020304" pitchFamily="18" charset="0"/>
                <a:cs typeface="Times New Roman" panose="02020603050405020304" pitchFamily="18" charset="0"/>
              </a:rPr>
              <a:t>The Curriculum for Wales (Welsh Government, 2022) emphasises that children must feel safe, valued and physically and emotionally supported to develop independence, resilience and confidence. By modelling healthy habits, establishing predictable routines and fostering secure relationships, early years practitioners play a crucial role in ensuring children have the strongest possible foundations for lifelong wellbeing and Learning.</a:t>
            </a:r>
            <a:endParaRPr lang="en-GB" sz="900" dirty="0">
              <a:solidFill>
                <a:schemeClr val="tx1"/>
              </a:solidFill>
              <a:effectLst/>
              <a:ea typeface="Times New Roman" panose="02020603050405020304" pitchFamily="18" charset="0"/>
              <a:cs typeface="Times New Roman" panose="02020603050405020304" pitchFamily="18" charset="0"/>
            </a:endParaRPr>
          </a:p>
          <a:p>
            <a:pPr algn="l"/>
            <a:endParaRPr lang="en-US" sz="900" dirty="0">
              <a:solidFill>
                <a:schemeClr val="tx1"/>
              </a:solidFill>
            </a:endParaRPr>
          </a:p>
        </p:txBody>
      </p:sp>
    </p:spTree>
    <p:extLst>
      <p:ext uri="{BB962C8B-B14F-4D97-AF65-F5344CB8AC3E}">
        <p14:creationId xmlns:p14="http://schemas.microsoft.com/office/powerpoint/2010/main" val="11523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942242-F678-5824-63E0-080726590FC6}"/>
              </a:ext>
            </a:extLst>
          </p:cNvPr>
          <p:cNvSpPr>
            <a:spLocks noGrp="1"/>
          </p:cNvSpPr>
          <p:nvPr>
            <p:ph idx="1"/>
          </p:nvPr>
        </p:nvSpPr>
        <p:spPr>
          <a:xfrm>
            <a:off x="0" y="0"/>
            <a:ext cx="11972524" cy="4351338"/>
          </a:xfrm>
        </p:spPr>
        <p:txBody>
          <a:bodyPr>
            <a:noAutofit/>
          </a:bodyPr>
          <a:lstStyle/>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000" kern="100" dirty="0">
                <a:effectLst/>
                <a:ea typeface="Times New Roman" panose="02020603050405020304" pitchFamily="18" charset="0"/>
                <a:cs typeface="Times New Roman" panose="02020603050405020304" pitchFamily="18" charset="0"/>
              </a:rPr>
              <a:t>Reference List</a:t>
            </a:r>
          </a:p>
          <a:p>
            <a:pPr marL="0" indent="0">
              <a:buNone/>
            </a:pPr>
            <a:r>
              <a:rPr lang="en-GB" sz="1000" kern="100" dirty="0">
                <a:effectLst/>
                <a:ea typeface="Times New Roman" panose="02020603050405020304" pitchFamily="18" charset="0"/>
                <a:cs typeface="Times New Roman" panose="02020603050405020304" pitchFamily="18" charset="0"/>
              </a:rPr>
              <a:t> Ainsworth, M.D.S. (1989). ‘Attachments beyond infancy’, American Psychologist, 44(4), pp. 709–716.</a:t>
            </a:r>
          </a:p>
          <a:p>
            <a:pPr marL="0" indent="0">
              <a:buNone/>
            </a:pPr>
            <a:r>
              <a:rPr lang="en-GB" sz="1000" kern="100" dirty="0">
                <a:effectLst/>
                <a:ea typeface="Times New Roman" panose="02020603050405020304" pitchFamily="18" charset="0"/>
                <a:cs typeface="Times New Roman" panose="02020603050405020304" pitchFamily="18" charset="0"/>
              </a:rPr>
              <a:t> </a:t>
            </a:r>
          </a:p>
          <a:p>
            <a:pPr marL="0" indent="0">
              <a:buNone/>
            </a:pPr>
            <a:r>
              <a:rPr lang="en-GB" sz="1000" kern="100" dirty="0">
                <a:effectLst/>
                <a:ea typeface="Times New Roman" panose="02020603050405020304" pitchFamily="18" charset="0"/>
                <a:cs typeface="Times New Roman" panose="02020603050405020304" pitchFamily="18" charset="0"/>
              </a:rPr>
              <a:t>Birch, L.L. and Ventura, A.K. (2009). ‘Preventing childhood obesity: What works?’, International Journal of Obesity, 33(S1), pp. S74–S81.</a:t>
            </a:r>
          </a:p>
          <a:p>
            <a:pPr marL="0" indent="0">
              <a:buNone/>
            </a:pPr>
            <a:r>
              <a:rPr lang="en-GB" sz="1000" kern="100" dirty="0">
                <a:effectLst/>
                <a:ea typeface="Times New Roman" panose="02020603050405020304" pitchFamily="18" charset="0"/>
                <a:cs typeface="Times New Roman" panose="02020603050405020304" pitchFamily="18" charset="0"/>
              </a:rPr>
              <a:t> </a:t>
            </a:r>
          </a:p>
          <a:p>
            <a:pPr marL="0" indent="0">
              <a:buNone/>
            </a:pPr>
            <a:r>
              <a:rPr lang="en-GB" sz="1000" kern="100" dirty="0">
                <a:effectLst/>
                <a:ea typeface="Times New Roman" panose="02020603050405020304" pitchFamily="18" charset="0"/>
                <a:cs typeface="Times New Roman" panose="02020603050405020304" pitchFamily="18" charset="0"/>
              </a:rPr>
              <a:t>Bowlby, J. (1988). A secure base: Parent–child attachment and healthy human development. New York: Basic Books.</a:t>
            </a:r>
          </a:p>
          <a:p>
            <a:pPr marL="0" indent="0">
              <a:buNone/>
            </a:pPr>
            <a:r>
              <a:rPr lang="en-GB" sz="1000" kern="100" dirty="0">
                <a:effectLst/>
                <a:ea typeface="Times New Roman" panose="02020603050405020304" pitchFamily="18" charset="0"/>
                <a:cs typeface="Times New Roman" panose="02020603050405020304" pitchFamily="18" charset="0"/>
              </a:rPr>
              <a:t> </a:t>
            </a:r>
          </a:p>
          <a:p>
            <a:pPr marL="0" indent="0">
              <a:buNone/>
            </a:pPr>
            <a:r>
              <a:rPr lang="en-GB" sz="1000" kern="100" dirty="0">
                <a:effectLst/>
                <a:ea typeface="Times New Roman" panose="02020603050405020304" pitchFamily="18" charset="0"/>
                <a:cs typeface="Times New Roman" panose="02020603050405020304" pitchFamily="18" charset="0"/>
              </a:rPr>
              <a:t>Brooks</a:t>
            </a:r>
            <a:r>
              <a:rPr lang="en-GB" sz="1000" kern="100" dirty="0">
                <a:effectLst/>
                <a:ea typeface="Times New Roman" panose="02020603050405020304" pitchFamily="18" charset="0"/>
                <a:cs typeface="Cambria Math" panose="02040503050406030204" pitchFamily="18" charset="0"/>
              </a:rPr>
              <a:t>‑</a:t>
            </a:r>
            <a:r>
              <a:rPr lang="en-GB" sz="1000" kern="100" dirty="0">
                <a:effectLst/>
                <a:ea typeface="Times New Roman" panose="02020603050405020304" pitchFamily="18" charset="0"/>
                <a:cs typeface="Times New Roman" panose="02020603050405020304" pitchFamily="18" charset="0"/>
              </a:rPr>
              <a:t>Gunn, J. and Duncan, G.J. (1997). ‘The effects of poverty on children’, The Future of Children, 7(2), pp. 55–71.</a:t>
            </a:r>
          </a:p>
          <a:p>
            <a:pPr marL="0" indent="0">
              <a:buNone/>
            </a:pPr>
            <a:r>
              <a:rPr lang="en-GB" sz="1000" kern="100" dirty="0">
                <a:effectLst/>
                <a:ea typeface="Times New Roman" panose="02020603050405020304" pitchFamily="18" charset="0"/>
                <a:cs typeface="Times New Roman" panose="02020603050405020304" pitchFamily="18" charset="0"/>
              </a:rPr>
              <a:t> </a:t>
            </a:r>
          </a:p>
          <a:p>
            <a:pPr marL="0" indent="0">
              <a:buNone/>
            </a:pPr>
            <a:r>
              <a:rPr lang="en-GB" sz="1000" kern="100" dirty="0">
                <a:effectLst/>
                <a:ea typeface="Times New Roman" panose="02020603050405020304" pitchFamily="18" charset="0"/>
                <a:cs typeface="Times New Roman" panose="02020603050405020304" pitchFamily="18" charset="0"/>
              </a:rPr>
              <a:t>Cameron, C.E. et al. (2012). ‘Fine motor skills and executive function contribute to kindergarten achievement’, Child Development, 83(4), pp. 1229–1244.</a:t>
            </a:r>
          </a:p>
          <a:p>
            <a:pPr marL="0" indent="0">
              <a:buNone/>
            </a:pPr>
            <a:endParaRPr lang="en-GB" sz="1000" kern="100" dirty="0">
              <a:effectLst/>
              <a:ea typeface="Times New Roman" panose="02020603050405020304" pitchFamily="18" charset="0"/>
              <a:cs typeface="Times New Roman" panose="02020603050405020304" pitchFamily="18" charset="0"/>
            </a:endParaRPr>
          </a:p>
          <a:p>
            <a:pPr marL="0" indent="0">
              <a:buNone/>
            </a:pPr>
            <a:r>
              <a:rPr lang="en-GB" sz="1000" kern="100" dirty="0">
                <a:effectLst/>
                <a:ea typeface="Times New Roman" panose="02020603050405020304" pitchFamily="18" charset="0"/>
                <a:cs typeface="Times New Roman" panose="02020603050405020304" pitchFamily="18" charset="0"/>
              </a:rPr>
              <a:t> </a:t>
            </a:r>
            <a:r>
              <a:rPr lang="en-GB" sz="1000" kern="100" dirty="0" err="1">
                <a:effectLst/>
                <a:ea typeface="Times New Roman" panose="02020603050405020304" pitchFamily="18" charset="0"/>
                <a:cs typeface="Times New Roman" panose="02020603050405020304" pitchFamily="18" charset="0"/>
              </a:rPr>
              <a:t>Centers</a:t>
            </a:r>
            <a:r>
              <a:rPr lang="en-GB" sz="1000" kern="100" dirty="0">
                <a:effectLst/>
                <a:ea typeface="Times New Roman" panose="02020603050405020304" pitchFamily="18" charset="0"/>
                <a:cs typeface="Times New Roman" panose="02020603050405020304" pitchFamily="18" charset="0"/>
              </a:rPr>
              <a:t> for Disease Control and Prevention (2026) Benefits of healthy eating for children. Available at: https://www.cdc.gov/nutrition/php/resources/healthy-eating-benefits-for-children.html (Accessed: 12 June 2026).</a:t>
            </a:r>
          </a:p>
          <a:p>
            <a:pPr marL="0" indent="0">
              <a:buNone/>
            </a:pPr>
            <a:endParaRPr lang="en-GB" sz="1000" kern="100" dirty="0">
              <a:effectLst/>
              <a:ea typeface="Times New Roman" panose="02020603050405020304" pitchFamily="18" charset="0"/>
              <a:cs typeface="Times New Roman" panose="02020603050405020304" pitchFamily="18" charset="0"/>
            </a:endParaRPr>
          </a:p>
          <a:p>
            <a:pPr marL="0" indent="0">
              <a:buNone/>
            </a:pPr>
            <a:r>
              <a:rPr lang="en-GB" sz="1000" kern="100" dirty="0">
                <a:effectLst/>
                <a:ea typeface="Times New Roman" panose="02020603050405020304" pitchFamily="18" charset="0"/>
                <a:cs typeface="Times New Roman" panose="02020603050405020304" pitchFamily="18" charset="0"/>
              </a:rPr>
              <a:t>Denham, S.A. et al. (2012). ‘Preschoolers’ social–emotional competence: Pathways to early school success’, Social Development, 21(1), pp. 129–157.</a:t>
            </a:r>
          </a:p>
          <a:p>
            <a:pPr marL="0" indent="0">
              <a:buNone/>
            </a:pPr>
            <a:r>
              <a:rPr lang="en-GB" sz="1000" kern="100" dirty="0">
                <a:effectLst/>
                <a:ea typeface="Times New Roman" panose="02020603050405020304" pitchFamily="18" charset="0"/>
                <a:cs typeface="Times New Roman" panose="02020603050405020304" pitchFamily="18" charset="0"/>
              </a:rPr>
              <a:t> </a:t>
            </a:r>
          </a:p>
          <a:p>
            <a:pPr marL="0" indent="0">
              <a:buNone/>
            </a:pPr>
            <a:r>
              <a:rPr lang="en-GB" sz="1000" kern="100" dirty="0">
                <a:effectLst/>
                <a:ea typeface="Times New Roman" panose="02020603050405020304" pitchFamily="18" charset="0"/>
                <a:cs typeface="Times New Roman" panose="02020603050405020304" pitchFamily="18" charset="0"/>
              </a:rPr>
              <a:t>Dodge, R. et al. (2012). ‘The challenge of defining wellbeing’, International Journal of Wellbeing, 2(3), pp. 222–235.</a:t>
            </a:r>
          </a:p>
          <a:p>
            <a:pPr marL="0" indent="0">
              <a:buNone/>
            </a:pPr>
            <a:r>
              <a:rPr lang="en-GB" sz="1000" kern="100" dirty="0">
                <a:effectLst/>
                <a:ea typeface="Times New Roman" panose="02020603050405020304" pitchFamily="18" charset="0"/>
                <a:cs typeface="Times New Roman" panose="02020603050405020304" pitchFamily="18" charset="0"/>
              </a:rPr>
              <a:t> </a:t>
            </a:r>
          </a:p>
          <a:p>
            <a:pPr marL="0" indent="0">
              <a:buNone/>
            </a:pPr>
            <a:r>
              <a:rPr lang="en-GB" sz="1000" kern="100" dirty="0">
                <a:effectLst/>
                <a:ea typeface="Times New Roman" panose="02020603050405020304" pitchFamily="18" charset="0"/>
                <a:cs typeface="Times New Roman" panose="02020603050405020304" pitchFamily="18" charset="0"/>
              </a:rPr>
              <a:t>Evans, G.W. and Kim, P. (2013). ‘Childhood poverty, chronic stress, self</a:t>
            </a:r>
            <a:r>
              <a:rPr lang="en-GB" sz="1000" kern="100" dirty="0">
                <a:effectLst/>
                <a:ea typeface="Times New Roman" panose="02020603050405020304" pitchFamily="18" charset="0"/>
                <a:cs typeface="Cambria Math" panose="02040503050406030204" pitchFamily="18" charset="0"/>
              </a:rPr>
              <a:t>‑</a:t>
            </a:r>
            <a:r>
              <a:rPr lang="en-GB" sz="1000" kern="100" dirty="0">
                <a:effectLst/>
                <a:ea typeface="Times New Roman" panose="02020603050405020304" pitchFamily="18" charset="0"/>
                <a:cs typeface="Times New Roman" panose="02020603050405020304" pitchFamily="18" charset="0"/>
              </a:rPr>
              <a:t>regulation and coping’, Child Development Perspectives, 7(1), pp. 43–48.</a:t>
            </a:r>
          </a:p>
          <a:p>
            <a:pPr marL="0" indent="0">
              <a:buNone/>
            </a:pPr>
            <a:r>
              <a:rPr lang="en-GB" sz="1000" kern="100" dirty="0">
                <a:effectLst/>
                <a:ea typeface="Times New Roman" panose="02020603050405020304" pitchFamily="18" charset="0"/>
                <a:cs typeface="Times New Roman" panose="02020603050405020304" pitchFamily="18" charset="0"/>
              </a:rPr>
              <a:t> </a:t>
            </a:r>
          </a:p>
          <a:p>
            <a:pPr marL="0" indent="0">
              <a:buNone/>
            </a:pPr>
            <a:r>
              <a:rPr lang="en-GB" sz="1000" kern="100" dirty="0">
                <a:effectLst/>
                <a:ea typeface="Times New Roman" panose="02020603050405020304" pitchFamily="18" charset="0"/>
                <a:cs typeface="Times New Roman" panose="02020603050405020304" pitchFamily="18" charset="0"/>
              </a:rPr>
              <a:t>Fiese, B.H. et al. (2012). ‘Family mealtimes: A contextual approach to understanding childhood obesity’, Economics &amp; Human Biology, 10(4), pp. 365–374.</a:t>
            </a:r>
          </a:p>
          <a:p>
            <a:pPr marL="0" indent="0">
              <a:buNone/>
            </a:pPr>
            <a:r>
              <a:rPr lang="en-GB" sz="1000" kern="100" dirty="0">
                <a:effectLst/>
                <a:ea typeface="Times New Roman" panose="02020603050405020304" pitchFamily="18" charset="0"/>
                <a:cs typeface="Times New Roman" panose="02020603050405020304" pitchFamily="18" charset="0"/>
              </a:rPr>
              <a:t> </a:t>
            </a:r>
          </a:p>
          <a:p>
            <a:pPr marL="0" indent="0">
              <a:buNone/>
            </a:pPr>
            <a:r>
              <a:rPr lang="en-GB" sz="1000" kern="100" dirty="0">
                <a:effectLst/>
                <a:ea typeface="Times New Roman" panose="02020603050405020304" pitchFamily="18" charset="0"/>
                <a:cs typeface="Times New Roman" panose="02020603050405020304" pitchFamily="18" charset="0"/>
              </a:rPr>
              <a:t>Ginsburg, K.R. (2007). ‘The importance of play in promoting healthy child development’, </a:t>
            </a:r>
            <a:r>
              <a:rPr lang="en-GB" sz="1000" kern="100" dirty="0" err="1">
                <a:effectLst/>
                <a:ea typeface="Times New Roman" panose="02020603050405020304" pitchFamily="18" charset="0"/>
                <a:cs typeface="Times New Roman" panose="02020603050405020304" pitchFamily="18" charset="0"/>
              </a:rPr>
              <a:t>Pediatrics</a:t>
            </a:r>
            <a:r>
              <a:rPr lang="en-GB" sz="1000" kern="100" dirty="0">
                <a:effectLst/>
                <a:ea typeface="Times New Roman" panose="02020603050405020304" pitchFamily="18" charset="0"/>
                <a:cs typeface="Times New Roman" panose="02020603050405020304" pitchFamily="18" charset="0"/>
              </a:rPr>
              <a:t>, 119(1), pp. 182–191.</a:t>
            </a:r>
          </a:p>
          <a:p>
            <a:pPr marL="0" indent="0">
              <a:buNone/>
            </a:pPr>
            <a:r>
              <a:rPr lang="en-GB" sz="1000" kern="100" dirty="0">
                <a:effectLst/>
                <a:ea typeface="Times New Roman" panose="02020603050405020304" pitchFamily="18" charset="0"/>
                <a:cs typeface="Times New Roman" panose="02020603050405020304" pitchFamily="18" charset="0"/>
              </a:rPr>
              <a:t> </a:t>
            </a:r>
          </a:p>
          <a:p>
            <a:pPr marL="0" indent="0">
              <a:buNone/>
            </a:pPr>
            <a:r>
              <a:rPr lang="en-GB" sz="1000" kern="100" dirty="0">
                <a:effectLst/>
                <a:ea typeface="Times New Roman" panose="02020603050405020304" pitchFamily="18" charset="0"/>
                <a:cs typeface="Times New Roman" panose="02020603050405020304" pitchFamily="18" charset="0"/>
              </a:rPr>
              <a:t>Henderson, A. and Jones, K. (2022). ‘Belonging in early childhood: Supporting identity and relationships’, Early Years, 42(3), pp. 345–359.</a:t>
            </a:r>
          </a:p>
          <a:p>
            <a:pPr marL="0" indent="0">
              <a:buNone/>
            </a:pPr>
            <a:r>
              <a:rPr lang="en-GB" sz="1000" kern="100" dirty="0">
                <a:effectLst/>
                <a:ea typeface="Times New Roman" panose="02020603050405020304" pitchFamily="18" charset="0"/>
                <a:cs typeface="Times New Roman" panose="02020603050405020304" pitchFamily="18" charset="0"/>
              </a:rPr>
              <a:t> </a:t>
            </a:r>
          </a:p>
          <a:p>
            <a:pPr marL="0" indent="0">
              <a:buNone/>
            </a:pPr>
            <a:endParaRPr lang="en-US" sz="1100" dirty="0"/>
          </a:p>
        </p:txBody>
      </p:sp>
    </p:spTree>
    <p:extLst>
      <p:ext uri="{BB962C8B-B14F-4D97-AF65-F5344CB8AC3E}">
        <p14:creationId xmlns:p14="http://schemas.microsoft.com/office/powerpoint/2010/main" val="16245429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65DFE8-F5B0-276F-DAA8-EBFEA3765ACE}"/>
              </a:ext>
            </a:extLst>
          </p:cNvPr>
          <p:cNvSpPr>
            <a:spLocks noGrp="1"/>
          </p:cNvSpPr>
          <p:nvPr>
            <p:ph idx="1"/>
          </p:nvPr>
        </p:nvSpPr>
        <p:spPr>
          <a:xfrm>
            <a:off x="0" y="0"/>
            <a:ext cx="12032712" cy="4351338"/>
          </a:xfrm>
        </p:spPr>
        <p:txBody>
          <a:bodyPr>
            <a:noAutofit/>
          </a:bodyPr>
          <a:lstStyle/>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Hughes, C. and Ensor, R. (2009). ‘How do families help or hinder the emergence of early executive function?’, New Directions for Child and Adolescent Development, 123, pp. 35–50.</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Khan, N.A. et al. (2014). ‘The relationship between nutrition and brain health in children’, Annals of Nutrition and Metabolism, 64(3–4), pp. 167–17.</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Laevers, F. (2015). Wellbeing and involvement in care settings. Leuven: Leuven University Press.</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Liu, J. et al. (2004). ‘Malnutrition and behavioural development in children’, Journal of Nutrition, 134(8), pp. 1923–1929.</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buNone/>
            </a:pPr>
            <a:r>
              <a:rPr lang="en-GB" sz="1100" kern="100" dirty="0" err="1">
                <a:effectLst/>
                <a:latin typeface="Aptos" panose="020B0004020202020204" pitchFamily="34" charset="0"/>
                <a:ea typeface="Times New Roman" panose="02020603050405020304" pitchFamily="18" charset="0"/>
                <a:cs typeface="Times New Roman" panose="02020603050405020304" pitchFamily="18" charset="0"/>
              </a:rPr>
              <a:t>Mindell</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J.A. and </a:t>
            </a:r>
            <a:r>
              <a:rPr lang="en-GB" sz="1100" kern="100" dirty="0" err="1">
                <a:effectLst/>
                <a:latin typeface="Aptos" panose="020B0004020202020204" pitchFamily="34" charset="0"/>
                <a:ea typeface="Times New Roman" panose="02020603050405020304" pitchFamily="18" charset="0"/>
                <a:cs typeface="Times New Roman" panose="02020603050405020304" pitchFamily="18" charset="0"/>
              </a:rPr>
              <a:t>Leichman</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E.S. (2020). ‘Sleep and child development’, Sleep Medicine Clinics, 15(2), pp. 213–221.</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Moore, T.G. et al. (2015). The first thousand days: An evidence paper. Melbourne: Centre for Community Child Health.</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National Scientific Council on the Developing Child (2020). Connecting the brain to the rest of the body. Harvard University.</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OECD (2021). Starting Strong VI: Supporting children’s learning, development and wellbeing. Paris: OECD Publishing.</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buNone/>
            </a:pPr>
            <a:r>
              <a:rPr lang="en-GB" sz="1100" kern="100" dirty="0" err="1">
                <a:effectLst/>
                <a:latin typeface="Aptos" panose="020B0004020202020204" pitchFamily="34" charset="0"/>
                <a:ea typeface="Times New Roman" panose="02020603050405020304" pitchFamily="18" charset="0"/>
                <a:cs typeface="Times New Roman" panose="02020603050405020304" pitchFamily="18" charset="0"/>
              </a:rPr>
              <a:t>Radesky</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J.S. and </a:t>
            </a:r>
            <a:r>
              <a:rPr lang="en-GB" sz="1100" kern="100" dirty="0" err="1">
                <a:effectLst/>
                <a:latin typeface="Aptos" panose="020B0004020202020204" pitchFamily="34" charset="0"/>
                <a:ea typeface="Times New Roman" panose="02020603050405020304" pitchFamily="18" charset="0"/>
                <a:cs typeface="Times New Roman" panose="02020603050405020304" pitchFamily="18" charset="0"/>
              </a:rPr>
              <a:t>Christakis</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D.A. (2016). ‘Media and young minds’, </a:t>
            </a:r>
            <a:r>
              <a:rPr lang="en-GB" sz="1100" kern="100" dirty="0" err="1">
                <a:effectLst/>
                <a:latin typeface="Aptos" panose="020B0004020202020204" pitchFamily="34" charset="0"/>
                <a:ea typeface="Times New Roman" panose="02020603050405020304" pitchFamily="18" charset="0"/>
                <a:cs typeface="Times New Roman" panose="02020603050405020304" pitchFamily="18" charset="0"/>
              </a:rPr>
              <a:t>Pediatrics</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138(5), e20162591.</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Reilly, J.J. and Kelly, J. (2011). ‘Long</a:t>
            </a:r>
            <a:r>
              <a:rPr lang="en-GB" sz="1100" kern="100" dirty="0">
                <a:effectLst/>
                <a:latin typeface="Cambria Math" panose="02040503050406030204" pitchFamily="18" charset="0"/>
                <a:ea typeface="Times New Roman" panose="02020603050405020304" pitchFamily="18" charset="0"/>
                <a:cs typeface="Cambria Math" panose="02040503050406030204" pitchFamily="18" charset="0"/>
              </a:rPr>
              <a:t>‑</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term impact of overweight and obesity in childhood and adolescence’, International Journal of Obesity, 35(7), pp. 891–898.</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buNone/>
            </a:pPr>
            <a:r>
              <a:rPr lang="en-GB" sz="1100" kern="100" dirty="0" err="1">
                <a:effectLst/>
                <a:latin typeface="Aptos" panose="020B0004020202020204" pitchFamily="34" charset="0"/>
                <a:ea typeface="Times New Roman" panose="02020603050405020304" pitchFamily="18" charset="0"/>
                <a:cs typeface="Times New Roman" panose="02020603050405020304" pitchFamily="18" charset="0"/>
              </a:rPr>
              <a:t>Shonkoff</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J.P. et al. (2012). ‘The lifelong effects of early childhood adversity and toxic stress’, </a:t>
            </a:r>
            <a:r>
              <a:rPr lang="en-GB" sz="1100" kern="100" dirty="0" err="1">
                <a:effectLst/>
                <a:latin typeface="Aptos" panose="020B0004020202020204" pitchFamily="34" charset="0"/>
                <a:ea typeface="Times New Roman" panose="02020603050405020304" pitchFamily="18" charset="0"/>
                <a:cs typeface="Times New Roman" panose="02020603050405020304" pitchFamily="18" charset="0"/>
              </a:rPr>
              <a:t>Pediatrics</a:t>
            </a: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129(1), pp. e232–e246.</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Timmons, B.W. et al. (2012). ‘Physical activity for preschool children—how much and how?’, Applied Physiology, Nutrition, and Metabolism, 37(4), pp. 773–779.</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Welsh Government (2022). Curriculum for Wales: Guidance. Cardiff: Welsh Government.</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buNone/>
            </a:pPr>
            <a:r>
              <a:rPr lang="en-GB" sz="1100" kern="100" dirty="0">
                <a:effectLst/>
                <a:latin typeface="Aptos" panose="020B0004020202020204" pitchFamily="34" charset="0"/>
                <a:ea typeface="Times New Roman" panose="02020603050405020304" pitchFamily="18" charset="0"/>
                <a:cs typeface="Times New Roman" panose="02020603050405020304" pitchFamily="18" charset="0"/>
              </a:rPr>
              <a:t> </a:t>
            </a:r>
          </a:p>
          <a:p>
            <a:endParaRPr lang="en-US" sz="1100" dirty="0"/>
          </a:p>
        </p:txBody>
      </p:sp>
    </p:spTree>
    <p:extLst>
      <p:ext uri="{BB962C8B-B14F-4D97-AF65-F5344CB8AC3E}">
        <p14:creationId xmlns:p14="http://schemas.microsoft.com/office/powerpoint/2010/main" val="33264644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Student number: 2516364 Module Code:ECEY5009/C Word Count:1830</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Summer Hendy (2516364)</dc:creator>
  <cp:lastModifiedBy>Summer Hendy (2516364)</cp:lastModifiedBy>
  <cp:revision>3</cp:revision>
  <dcterms:created xsi:type="dcterms:W3CDTF">2026-06-12T11:17:03Z</dcterms:created>
  <dcterms:modified xsi:type="dcterms:W3CDTF">2026-06-12T12:49:02Z</dcterms:modified>
</cp:coreProperties>
</file>