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95" r:id="rId4"/>
    <p:sldId id="267" r:id="rId5"/>
    <p:sldId id="296" r:id="rId6"/>
    <p:sldId id="299" r:id="rId7"/>
    <p:sldId id="262" r:id="rId8"/>
    <p:sldId id="305" r:id="rId9"/>
    <p:sldId id="306" r:id="rId10"/>
    <p:sldId id="307" r:id="rId11"/>
    <p:sldId id="308" r:id="rId12"/>
    <p:sldId id="263" r:id="rId13"/>
    <p:sldId id="309" r:id="rId14"/>
    <p:sldId id="310" r:id="rId15"/>
    <p:sldId id="311" r:id="rId16"/>
    <p:sldId id="312" r:id="rId17"/>
    <p:sldId id="302" r:id="rId18"/>
    <p:sldId id="303" r:id="rId19"/>
    <p:sldId id="264" r:id="rId20"/>
    <p:sldId id="304" r:id="rId21"/>
    <p:sldId id="313" r:id="rId22"/>
    <p:sldId id="26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21FE9-586D-A565-C50D-C0790370C703}" v="2" dt="2024-03-14T13:53:28.2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6772" autoAdjust="0"/>
  </p:normalViewPr>
  <p:slideViewPr>
    <p:cSldViewPr snapToGrid="0">
      <p:cViewPr varScale="1">
        <p:scale>
          <a:sx n="41" d="100"/>
          <a:sy n="41" d="100"/>
        </p:scale>
        <p:origin x="186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2021FE9-586D-A565-C50D-C0790370C703}"/>
    <pc:docChg chg="modSld">
      <pc:chgData name="Alison Cooke" userId="S::a.cooke@uwtsd.ac.uk::46c329c9-26b7-4eba-b77b-7474421bfd31" providerId="AD" clId="Web-{C2021FE9-586D-A565-C50D-C0790370C703}" dt="2024-03-14T13:53:26.227" v="0" actId="20577"/>
      <pc:docMkLst>
        <pc:docMk/>
      </pc:docMkLst>
      <pc:sldChg chg="modSp">
        <pc:chgData name="Alison Cooke" userId="S::a.cooke@uwtsd.ac.uk::46c329c9-26b7-4eba-b77b-7474421bfd31" providerId="AD" clId="Web-{C2021FE9-586D-A565-C50D-C0790370C703}" dt="2024-03-14T13:53:26.227" v="0" actId="20577"/>
        <pc:sldMkLst>
          <pc:docMk/>
          <pc:sldMk cId="1147549936" sldId="258"/>
        </pc:sldMkLst>
        <pc:spChg chg="mod">
          <ac:chgData name="Alison Cooke" userId="S::a.cooke@uwtsd.ac.uk::46c329c9-26b7-4eba-b77b-7474421bfd31" providerId="AD" clId="Web-{C2021FE9-586D-A565-C50D-C0790370C703}" dt="2024-03-14T13:53:26.227" v="0" actId="20577"/>
          <ac:spMkLst>
            <pc:docMk/>
            <pc:sldMk cId="1147549936" sldId="258"/>
            <ac:spMk id="5" creationId="{96FE8A07-45B3-4401-AEF2-C9368D14EA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have you taken the time to sit down and spend time going through the workbook, highlighting words that you are unsure of, looking for the directive words/topics and limitations and generally just starting to read around the investigative areas that this workbook is based on??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342894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directive words?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432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limiting words?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48229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task 1 </a:t>
            </a:r>
          </a:p>
          <a:p>
            <a:r>
              <a:rPr lang="en-GB" dirty="0"/>
              <a:t>Lets identify</a:t>
            </a:r>
          </a:p>
          <a:p>
            <a:r>
              <a:rPr lang="en-GB" dirty="0"/>
              <a:t>The directive words</a:t>
            </a:r>
          </a:p>
          <a:p>
            <a:r>
              <a:rPr lang="en-GB" dirty="0"/>
              <a:t>The topic</a:t>
            </a:r>
          </a:p>
          <a:p>
            <a:r>
              <a:rPr lang="en-GB" dirty="0"/>
              <a:t>The limitations</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228945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to breakdown the question bit by bit, sentence by sentence – so that you understand what each part of the task is asking of you</a:t>
            </a:r>
          </a:p>
          <a:p>
            <a:endParaRPr lang="en-GB" dirty="0"/>
          </a:p>
          <a:p>
            <a:r>
              <a:rPr lang="en-GB" dirty="0"/>
              <a:t>So - What are the appropriate methods of gathering intelligence or evidence?</a:t>
            </a:r>
          </a:p>
          <a:p>
            <a:endParaRPr lang="en-GB" dirty="0"/>
          </a:p>
          <a:p>
            <a:r>
              <a:rPr lang="en-GB" dirty="0"/>
              <a:t>Think of your current role – what do you do there, what methods do you employ?</a:t>
            </a:r>
          </a:p>
          <a:p>
            <a:endParaRPr lang="en-GB" dirty="0"/>
          </a:p>
          <a:p>
            <a:r>
              <a:rPr lang="en-GB" dirty="0"/>
              <a:t>Intelligence – covert/overt, public/community, observations, media etc</a:t>
            </a:r>
          </a:p>
          <a:p>
            <a:r>
              <a:rPr lang="en-GB" dirty="0"/>
              <a:t>Evidence – witnesses, victims, CCTV, ANPR, interviews, statements, forensics etc</a:t>
            </a:r>
          </a:p>
          <a:p>
            <a:endParaRPr lang="en-GB" dirty="0"/>
          </a:p>
          <a:p>
            <a:r>
              <a:rPr lang="en-GB" dirty="0"/>
              <a:t>Who are the OTHERS??  - some suggestions are given in the task</a:t>
            </a:r>
          </a:p>
          <a:p>
            <a:r>
              <a:rPr lang="en-GB" dirty="0"/>
              <a:t>Who else may it include??   CSI, traffic officers, Child Protection officers, Dog section, Rape Investigators, HOLMES staff , pathologists, Police doctors, etc</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79834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range of appropriate sources??</a:t>
            </a:r>
          </a:p>
          <a:p>
            <a:r>
              <a:rPr lang="en-GB" dirty="0"/>
              <a:t>What does this mean??</a:t>
            </a:r>
          </a:p>
          <a:p>
            <a:endParaRPr lang="en-GB" dirty="0"/>
          </a:p>
          <a:p>
            <a:r>
              <a:rPr lang="en-GB" dirty="0"/>
              <a:t>Next  - ‘recorded and retained in a format in line with policy/procedure’</a:t>
            </a:r>
          </a:p>
          <a:p>
            <a:r>
              <a:rPr lang="en-GB" dirty="0"/>
              <a:t>What policy are you referring to , what does it say.</a:t>
            </a:r>
          </a:p>
          <a:p>
            <a:r>
              <a:rPr lang="en-GB" dirty="0"/>
              <a:t>Was it the right way in your example?</a:t>
            </a:r>
          </a:p>
          <a:p>
            <a:endParaRPr lang="en-GB" dirty="0"/>
          </a:p>
          <a:p>
            <a:r>
              <a:rPr lang="en-GB" dirty="0"/>
              <a:t>Next – how did you identify or plan your next actions? </a:t>
            </a:r>
          </a:p>
          <a:p>
            <a:r>
              <a:rPr lang="en-GB" dirty="0"/>
              <a:t>Was it led by the investigation? Led by HOLMES, led by SIO, witness etc</a:t>
            </a:r>
          </a:p>
          <a:p>
            <a:endParaRPr lang="en-GB" dirty="0"/>
          </a:p>
          <a:p>
            <a:r>
              <a:rPr lang="en-GB" dirty="0"/>
              <a:t>At each step of the task look for some academic sources that will support what you are evaluating/assessing or describing or that may even challenge what you did.</a:t>
            </a:r>
          </a:p>
          <a:p>
            <a:r>
              <a:rPr lang="en-GB" dirty="0"/>
              <a:t>Don’t forget to give balance – not one sided.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071043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task concentrate on?</a:t>
            </a:r>
          </a:p>
          <a:p>
            <a:endParaRPr lang="en-GB" dirty="0"/>
          </a:p>
          <a:p>
            <a:r>
              <a:rPr lang="en-GB" dirty="0"/>
              <a:t>Victims and witnesses</a:t>
            </a:r>
          </a:p>
          <a:p>
            <a:endParaRPr lang="en-GB" dirty="0"/>
          </a:p>
          <a:p>
            <a:r>
              <a:rPr lang="en-GB" dirty="0"/>
              <a:t>So straight away you know that your source material to support or build around your response will come from that subject area.</a:t>
            </a:r>
          </a:p>
          <a:p>
            <a:endParaRPr lang="en-GB" dirty="0"/>
          </a:p>
          <a:p>
            <a:r>
              <a:rPr lang="en-GB" dirty="0"/>
              <a:t>So what kind of national policies/procedures/legislation etc is there as a foundation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805079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Name some of the legislation and procedures that may be relevant here?</a:t>
            </a:r>
          </a:p>
          <a:p>
            <a:endParaRPr lang="en-GB" dirty="0"/>
          </a:p>
          <a:p>
            <a:r>
              <a:rPr lang="en-GB" dirty="0"/>
              <a:t>Some of the legislation/procedures around children or vulnerable adults</a:t>
            </a:r>
          </a:p>
          <a:p>
            <a:endParaRPr lang="en-GB" dirty="0"/>
          </a:p>
          <a:p>
            <a:r>
              <a:rPr lang="en-GB" dirty="0"/>
              <a:t>You’ll also have the Victims Charter as well as internal policies and procedures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28781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again lets break this down – 4 distinct parts to this task</a:t>
            </a:r>
          </a:p>
          <a:p>
            <a:endParaRPr lang="en-GB" dirty="0"/>
          </a:p>
          <a:p>
            <a:r>
              <a:rPr lang="en-GB" dirty="0"/>
              <a:t>First part is almost always the same and that is to give a BRIEF description so that what follows is then in context and easy to understand without you having to give all the details around the investigation</a:t>
            </a:r>
          </a:p>
          <a:p>
            <a:r>
              <a:rPr lang="en-GB" dirty="0"/>
              <a:t>Referring back to workbook one  - keep to the same amount – short paragraph – max 200/250 words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964291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critically evaluate mean??</a:t>
            </a:r>
          </a:p>
          <a:p>
            <a:endParaRPr lang="en-GB" dirty="0"/>
          </a:p>
          <a:p>
            <a:r>
              <a:rPr lang="en-GB" dirty="0"/>
              <a:t>Look it up.</a:t>
            </a:r>
          </a:p>
          <a:p>
            <a:endParaRPr lang="en-GB" dirty="0"/>
          </a:p>
          <a:p>
            <a:r>
              <a:rPr lang="en-GB" dirty="0"/>
              <a:t>Go back to the overview of workbook 1 – task 3 and I go into some detail there as to what critical evaluation is – the types f questions to ask</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263611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content of the two boxes – blue on the left of screen and lilac on the right side of the screen</a:t>
            </a:r>
          </a:p>
          <a:p>
            <a:r>
              <a:rPr lang="en-GB" dirty="0"/>
              <a:t>Have a read through the bullet points</a:t>
            </a:r>
          </a:p>
          <a:p>
            <a:endParaRPr lang="en-GB" dirty="0"/>
          </a:p>
          <a:p>
            <a:r>
              <a:rPr lang="en-GB" dirty="0"/>
              <a:t>Then tell me which box refers to critical writing and which to descriptive</a:t>
            </a:r>
          </a:p>
          <a:p>
            <a:endParaRPr lang="en-GB" dirty="0"/>
          </a:p>
          <a:p>
            <a:endParaRPr lang="en-GB" dirty="0"/>
          </a:p>
          <a:p>
            <a:r>
              <a:rPr lang="en-GB" dirty="0"/>
              <a:t>Which should you be aiming for in your submission – Critical or descriptive writing??</a:t>
            </a:r>
          </a:p>
          <a:p>
            <a:endParaRPr lang="en-GB" dirty="0"/>
          </a:p>
          <a:p>
            <a:r>
              <a:rPr lang="en-GB" dirty="0"/>
              <a:t>Why??</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269631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examine mean??</a:t>
            </a:r>
          </a:p>
          <a:p>
            <a:endParaRPr lang="en-GB" dirty="0"/>
          </a:p>
          <a:p>
            <a:endParaRPr lang="en-GB" dirty="0"/>
          </a:p>
          <a:p>
            <a:r>
              <a:rPr lang="en-GB" dirty="0"/>
              <a:t>What do you need to concentrate on within this section??</a:t>
            </a:r>
          </a:p>
          <a:p>
            <a:r>
              <a:rPr lang="en-GB" dirty="0"/>
              <a:t>Ans : Safeguarding concerns.</a:t>
            </a:r>
          </a:p>
          <a:p>
            <a:r>
              <a:rPr lang="en-GB" dirty="0"/>
              <a:t>Children or vulnerable adults.</a:t>
            </a:r>
          </a:p>
          <a:p>
            <a:r>
              <a:rPr lang="en-GB" dirty="0"/>
              <a:t>What is meant by appropriate responses within the task?</a:t>
            </a:r>
          </a:p>
          <a:p>
            <a:r>
              <a:rPr lang="en-GB" dirty="0"/>
              <a:t>Involvement of specialist officers, SSD or other agencies.</a:t>
            </a:r>
          </a:p>
          <a:p>
            <a:r>
              <a:rPr lang="en-GB" dirty="0"/>
              <a:t>Highlighting as vulnerable or a child at risk</a:t>
            </a:r>
          </a:p>
          <a:p>
            <a:r>
              <a:rPr lang="en-GB" dirty="0"/>
              <a:t>Taking preventative steps to ensure they are safe</a:t>
            </a:r>
          </a:p>
          <a:p>
            <a:r>
              <a:rPr lang="en-GB" dirty="0"/>
              <a:t>What about management of risk? What’s that all about?</a:t>
            </a:r>
          </a:p>
          <a:p>
            <a:r>
              <a:rPr lang="en-GB" dirty="0"/>
              <a:t>Don’t forget the 10 principles of Risk – college of policing</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386199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require from you??</a:t>
            </a:r>
          </a:p>
          <a:p>
            <a:r>
              <a:rPr lang="en-GB" dirty="0"/>
              <a:t>Think about what you did – REFLECT upon what you did.</a:t>
            </a:r>
          </a:p>
          <a:p>
            <a:r>
              <a:rPr lang="en-GB" dirty="0"/>
              <a:t>Show evidence of reflection – if it assists refer to a reflective model </a:t>
            </a:r>
          </a:p>
          <a:p>
            <a:r>
              <a:rPr lang="en-GB" dirty="0"/>
              <a:t>What did you do? What would you do differently next time? What did you learn? etc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310091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Handout on Moodle</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25474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for journals and </a:t>
            </a:r>
            <a:r>
              <a:rPr lang="en-GB" dirty="0" err="1"/>
              <a:t>ebooks</a:t>
            </a:r>
            <a:r>
              <a:rPr lang="en-GB" dirty="0"/>
              <a:t> – </a:t>
            </a:r>
          </a:p>
          <a:p>
            <a:r>
              <a:rPr lang="en-GB" dirty="0"/>
              <a:t>Not so many websites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100224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 off date will take into consideration Easter Holidays PLUS other commitments -  so I will email you to tell you when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025553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mp"/><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14.03.24</a:t>
            </a:r>
            <a:br>
              <a:rPr lang="en-GB" b="1" dirty="0">
                <a:solidFill>
                  <a:schemeClr val="bg1"/>
                </a:solidFill>
              </a:rPr>
            </a:br>
            <a:r>
              <a:rPr lang="en-GB" b="1" dirty="0">
                <a:solidFill>
                  <a:schemeClr val="bg1"/>
                </a:solidFill>
              </a:rPr>
              <a:t>Workbook 2 Overview</a:t>
            </a:r>
            <a:br>
              <a:rPr lang="en-GB" b="1" dirty="0">
                <a:solidFill>
                  <a:schemeClr val="bg1"/>
                </a:solidFill>
              </a:rPr>
            </a:br>
            <a:r>
              <a:rPr lang="en-GB" b="1" dirty="0">
                <a:solidFill>
                  <a:schemeClr val="bg1"/>
                </a:solidFill>
              </a:rPr>
              <a:t>Task 1&amp;2</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Workbook 2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85000" lnSpcReduction="10000"/>
          </a:bodyPr>
          <a:lstStyle/>
          <a:p>
            <a:pPr marL="0" indent="0">
              <a:buNone/>
            </a:pPr>
            <a:r>
              <a:rPr lang="en-GB" dirty="0"/>
              <a:t>5 Tasks:</a:t>
            </a:r>
          </a:p>
          <a:p>
            <a:pPr marL="0" indent="0">
              <a:buNone/>
            </a:pPr>
            <a:endParaRPr lang="en-GB" dirty="0"/>
          </a:p>
          <a:p>
            <a:pPr marL="514350" indent="-514350">
              <a:buAutoNum type="arabicPeriod"/>
            </a:pPr>
            <a:r>
              <a:rPr lang="en-GB" dirty="0"/>
              <a:t>Information and intelligence gathering</a:t>
            </a:r>
          </a:p>
          <a:p>
            <a:pPr marL="514350" indent="-514350">
              <a:buAutoNum type="arabicPeriod"/>
            </a:pPr>
            <a:r>
              <a:rPr lang="en-GB" dirty="0"/>
              <a:t>Safeguarding and risk assessment</a:t>
            </a:r>
          </a:p>
          <a:p>
            <a:pPr marL="514350" indent="-514350">
              <a:buAutoNum type="arabicPeriod"/>
            </a:pPr>
            <a:r>
              <a:rPr lang="en-GB" dirty="0"/>
              <a:t>Interview and custody processes</a:t>
            </a:r>
          </a:p>
          <a:p>
            <a:pPr marL="514350" indent="-514350">
              <a:buAutoNum type="arabicPeriod"/>
            </a:pPr>
            <a:r>
              <a:rPr lang="en-GB" dirty="0"/>
              <a:t>Investigation documentation processes</a:t>
            </a:r>
          </a:p>
          <a:p>
            <a:pPr marL="514350" indent="-514350">
              <a:buAutoNum type="arabicPeriod"/>
            </a:pPr>
            <a:r>
              <a:rPr lang="en-GB" dirty="0"/>
              <a:t>Personal study/learning plan</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solidFill>
            <a:schemeClr val="accent6">
              <a:lumMod val="20000"/>
              <a:lumOff val="80000"/>
            </a:schemeClr>
          </a:solidFill>
        </p:spPr>
        <p:txBody>
          <a:bodyPr>
            <a:normAutofit fontScale="85000" lnSpcReduction="10000"/>
          </a:bodyPr>
          <a:lstStyle/>
          <a:p>
            <a:pPr marL="0" indent="0" algn="ctr">
              <a:buNone/>
            </a:pPr>
            <a:endParaRPr lang="en-GB" b="1" dirty="0">
              <a:solidFill>
                <a:srgbClr val="0070C0"/>
              </a:solidFill>
            </a:endParaRPr>
          </a:p>
          <a:p>
            <a:pPr marL="0" indent="0" algn="ctr">
              <a:buNone/>
            </a:pPr>
            <a:endParaRPr lang="en-GB" b="1" dirty="0"/>
          </a:p>
          <a:p>
            <a:pPr marL="0" indent="0" algn="ctr">
              <a:buNone/>
            </a:pPr>
            <a:r>
              <a:rPr lang="en-GB" b="1" dirty="0"/>
              <a:t>Submission</a:t>
            </a:r>
          </a:p>
          <a:p>
            <a:pPr marL="0" indent="0" algn="ctr">
              <a:buNone/>
            </a:pPr>
            <a:endParaRPr lang="en-GB" b="1" dirty="0"/>
          </a:p>
          <a:p>
            <a:pPr marL="0" indent="0" algn="ctr">
              <a:buNone/>
            </a:pPr>
            <a:r>
              <a:rPr lang="en-GB" b="1" dirty="0"/>
              <a:t>23:59hrs</a:t>
            </a:r>
          </a:p>
          <a:p>
            <a:pPr marL="0" indent="0" algn="ctr">
              <a:buNone/>
            </a:pPr>
            <a:r>
              <a:rPr lang="en-GB" b="1" dirty="0"/>
              <a:t>May 10</a:t>
            </a:r>
            <a:r>
              <a:rPr lang="en-GB" b="1" baseline="30000" dirty="0"/>
              <a:t>th</a:t>
            </a:r>
            <a:r>
              <a:rPr lang="en-GB" b="1" dirty="0"/>
              <a:t>, 2024</a:t>
            </a:r>
          </a:p>
          <a:p>
            <a:pPr marL="0" indent="0" algn="ctr">
              <a:buNone/>
            </a:pPr>
            <a:endParaRPr lang="en-GB" b="1" dirty="0"/>
          </a:p>
          <a:p>
            <a:pPr marL="0" indent="0" algn="ctr">
              <a:buNone/>
            </a:pPr>
            <a:r>
              <a:rPr lang="en-GB" b="1" dirty="0"/>
              <a:t>8 weeks</a:t>
            </a:r>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bg/>
                                          </p:spTgt>
                                        </p:tgtEl>
                                        <p:attrNameLst>
                                          <p:attrName>style.visibility</p:attrName>
                                        </p:attrNameLst>
                                      </p:cBhvr>
                                      <p:to>
                                        <p:strVal val="visible"/>
                                      </p:to>
                                    </p:set>
                                    <p:animEffect transition="in" filter="fade">
                                      <p:cBhvr>
                                        <p:cTn id="49" dur="1000"/>
                                        <p:tgtEl>
                                          <p:spTgt spid="6">
                                            <p:bg/>
                                          </p:spTgt>
                                        </p:tgtEl>
                                      </p:cBhvr>
                                    </p:animEffect>
                                    <p:anim calcmode="lin" valueType="num">
                                      <p:cBhvr>
                                        <p:cTn id="50" dur="1000" fill="hold"/>
                                        <p:tgtEl>
                                          <p:spTgt spid="6">
                                            <p:bg/>
                                          </p:spTgt>
                                        </p:tgtEl>
                                        <p:attrNameLst>
                                          <p:attrName>ppt_x</p:attrName>
                                        </p:attrNameLst>
                                      </p:cBhvr>
                                      <p:tavLst>
                                        <p:tav tm="0">
                                          <p:val>
                                            <p:strVal val="#ppt_x"/>
                                          </p:val>
                                        </p:tav>
                                        <p:tav tm="100000">
                                          <p:val>
                                            <p:strVal val="#ppt_x"/>
                                          </p:val>
                                        </p:tav>
                                      </p:tavLst>
                                    </p:anim>
                                    <p:anim calcmode="lin" valueType="num">
                                      <p:cBhvr>
                                        <p:cTn id="51" dur="1000" fill="hold"/>
                                        <p:tgtEl>
                                          <p:spTgt spid="6">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1000"/>
                                        <p:tgtEl>
                                          <p:spTgt spid="6">
                                            <p:txEl>
                                              <p:pRg st="2" end="2"/>
                                            </p:txEl>
                                          </p:spTgt>
                                        </p:tgtEl>
                                      </p:cBhvr>
                                    </p:animEffect>
                                    <p:anim calcmode="lin" valueType="num">
                                      <p:cBhvr>
                                        <p:cTn id="5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5" end="5"/>
                                            </p:txEl>
                                          </p:spTgt>
                                        </p:tgtEl>
                                        <p:attrNameLst>
                                          <p:attrName>style.visibility</p:attrName>
                                        </p:attrNameLst>
                                      </p:cBhvr>
                                      <p:to>
                                        <p:strVal val="visible"/>
                                      </p:to>
                                    </p:set>
                                    <p:animEffect transition="in" filter="fade">
                                      <p:cBhvr>
                                        <p:cTn id="70" dur="1000"/>
                                        <p:tgtEl>
                                          <p:spTgt spid="6">
                                            <p:txEl>
                                              <p:pRg st="5" end="5"/>
                                            </p:txEl>
                                          </p:spTgt>
                                        </p:tgtEl>
                                      </p:cBhvr>
                                    </p:animEffect>
                                    <p:anim calcmode="lin" valueType="num">
                                      <p:cBhvr>
                                        <p:cTn id="7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6">
                                            <p:txEl>
                                              <p:pRg st="7" end="7"/>
                                            </p:txEl>
                                          </p:spTgt>
                                        </p:tgtEl>
                                        <p:attrNameLst>
                                          <p:attrName>style.visibility</p:attrName>
                                        </p:attrNameLst>
                                      </p:cBhvr>
                                      <p:to>
                                        <p:strVal val="visible"/>
                                      </p:to>
                                    </p:set>
                                    <p:animEffect transition="in" filter="fade">
                                      <p:cBhvr>
                                        <p:cTn id="77" dur="1000"/>
                                        <p:tgtEl>
                                          <p:spTgt spid="6">
                                            <p:txEl>
                                              <p:pRg st="7" end="7"/>
                                            </p:txEl>
                                          </p:spTgt>
                                        </p:tgtEl>
                                      </p:cBhvr>
                                    </p:animEffect>
                                    <p:anim calcmode="lin" valueType="num">
                                      <p:cBhvr>
                                        <p:cTn id="7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2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3"/>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3"/>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76073" y="386044"/>
            <a:ext cx="10972800" cy="1143000"/>
          </a:xfrm>
          <a:solidFill>
            <a:srgbClr val="002060"/>
          </a:solidFill>
        </p:spPr>
        <p:txBody>
          <a:bodyPr/>
          <a:lstStyle/>
          <a:p>
            <a:r>
              <a:rPr lang="en-GB" dirty="0">
                <a:solidFill>
                  <a:schemeClr val="bg1"/>
                </a:solidFill>
              </a:rPr>
              <a:t>Workbook 2 – Task 1</a:t>
            </a:r>
          </a:p>
        </p:txBody>
      </p:sp>
      <p:sp>
        <p:nvSpPr>
          <p:cNvPr id="13" name="Arrow: Down 12">
            <a:extLst>
              <a:ext uri="{FF2B5EF4-FFF2-40B4-BE49-F238E27FC236}">
                <a16:creationId xmlns:a16="http://schemas.microsoft.com/office/drawing/2014/main" id="{781D8D2C-CF1B-418A-A0BB-49DE924E6981}"/>
              </a:ext>
            </a:extLst>
          </p:cNvPr>
          <p:cNvSpPr/>
          <p:nvPr/>
        </p:nvSpPr>
        <p:spPr>
          <a:xfrm rot="16200000">
            <a:off x="1951345" y="322739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E880C4CC-6258-4B0B-BA96-D36BBFBC7FDF}"/>
              </a:ext>
            </a:extLst>
          </p:cNvPr>
          <p:cNvSpPr/>
          <p:nvPr/>
        </p:nvSpPr>
        <p:spPr>
          <a:xfrm rot="16200000">
            <a:off x="1951346" y="393786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B986331-8CF5-4578-B17E-9244E290717D}"/>
              </a:ext>
            </a:extLst>
          </p:cNvPr>
          <p:cNvSpPr/>
          <p:nvPr/>
        </p:nvSpPr>
        <p:spPr>
          <a:xfrm rot="16200000">
            <a:off x="1983535" y="4755144"/>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Content Placeholder 27" descr="Text, letter&#10;&#10;Description automatically generated">
            <a:extLst>
              <a:ext uri="{FF2B5EF4-FFF2-40B4-BE49-F238E27FC236}">
                <a16:creationId xmlns:a16="http://schemas.microsoft.com/office/drawing/2014/main" id="{C88D31BD-9202-F93D-9728-D7D1BB895F2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95918" y="1581296"/>
            <a:ext cx="6400164" cy="4871235"/>
          </a:xfrm>
        </p:spPr>
      </p:pic>
      <p:sp>
        <p:nvSpPr>
          <p:cNvPr id="29" name="Arrow: Down 28">
            <a:extLst>
              <a:ext uri="{FF2B5EF4-FFF2-40B4-BE49-F238E27FC236}">
                <a16:creationId xmlns:a16="http://schemas.microsoft.com/office/drawing/2014/main" id="{C7B1883A-0875-DC8F-8FFB-DF4279F9DFF9}"/>
              </a:ext>
            </a:extLst>
          </p:cNvPr>
          <p:cNvSpPr/>
          <p:nvPr/>
        </p:nvSpPr>
        <p:spPr>
          <a:xfrm rot="6910078">
            <a:off x="8894130" y="194033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Down 29">
            <a:extLst>
              <a:ext uri="{FF2B5EF4-FFF2-40B4-BE49-F238E27FC236}">
                <a16:creationId xmlns:a16="http://schemas.microsoft.com/office/drawing/2014/main" id="{5BAD29B2-D1B1-5AC4-741C-D1AEF4F011CA}"/>
              </a:ext>
            </a:extLst>
          </p:cNvPr>
          <p:cNvSpPr/>
          <p:nvPr/>
        </p:nvSpPr>
        <p:spPr>
          <a:xfrm rot="2778315">
            <a:off x="3927142" y="523977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Down 30">
            <a:extLst>
              <a:ext uri="{FF2B5EF4-FFF2-40B4-BE49-F238E27FC236}">
                <a16:creationId xmlns:a16="http://schemas.microsoft.com/office/drawing/2014/main" id="{83F8302E-218D-F5A1-2EA2-A1D96B0C6BBC}"/>
              </a:ext>
            </a:extLst>
          </p:cNvPr>
          <p:cNvSpPr/>
          <p:nvPr/>
        </p:nvSpPr>
        <p:spPr>
          <a:xfrm rot="7253569">
            <a:off x="9234630" y="3658380"/>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Down 31">
            <a:extLst>
              <a:ext uri="{FF2B5EF4-FFF2-40B4-BE49-F238E27FC236}">
                <a16:creationId xmlns:a16="http://schemas.microsoft.com/office/drawing/2014/main" id="{1F5CCEB8-265D-AE5F-1A92-9F6D1BB1CFCA}"/>
              </a:ext>
            </a:extLst>
          </p:cNvPr>
          <p:cNvSpPr/>
          <p:nvPr/>
        </p:nvSpPr>
        <p:spPr>
          <a:xfrm rot="7361784">
            <a:off x="9053766" y="4585675"/>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row: Down 32">
            <a:extLst>
              <a:ext uri="{FF2B5EF4-FFF2-40B4-BE49-F238E27FC236}">
                <a16:creationId xmlns:a16="http://schemas.microsoft.com/office/drawing/2014/main" id="{1A9BE335-0AEA-D8B1-90C7-51A151D05A22}"/>
              </a:ext>
            </a:extLst>
          </p:cNvPr>
          <p:cNvSpPr/>
          <p:nvPr/>
        </p:nvSpPr>
        <p:spPr>
          <a:xfrm rot="7730379">
            <a:off x="8078993" y="5170676"/>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Arrow: Down 33">
            <a:extLst>
              <a:ext uri="{FF2B5EF4-FFF2-40B4-BE49-F238E27FC236}">
                <a16:creationId xmlns:a16="http://schemas.microsoft.com/office/drawing/2014/main" id="{CE2686D0-5518-1934-9192-3E6FFC374F8D}"/>
              </a:ext>
            </a:extLst>
          </p:cNvPr>
          <p:cNvSpPr/>
          <p:nvPr/>
        </p:nvSpPr>
        <p:spPr>
          <a:xfrm rot="6695953">
            <a:off x="9983993" y="2404362"/>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00"/>
                                        <p:tgtEl>
                                          <p:spTgt spid="15"/>
                                        </p:tgtEl>
                                      </p:cBhvr>
                                    </p:animEffect>
                                    <p:anim calcmode="lin" valueType="num">
                                      <p:cBhvr>
                                        <p:cTn id="22" dur="1000" fill="hold"/>
                                        <p:tgtEl>
                                          <p:spTgt spid="15"/>
                                        </p:tgtEl>
                                        <p:attrNameLst>
                                          <p:attrName>ppt_x</p:attrName>
                                        </p:attrNameLst>
                                      </p:cBhvr>
                                      <p:tavLst>
                                        <p:tav tm="0">
                                          <p:val>
                                            <p:strVal val="#ppt_x"/>
                                          </p:val>
                                        </p:tav>
                                        <p:tav tm="100000">
                                          <p:val>
                                            <p:strVal val="#ppt_x"/>
                                          </p:val>
                                        </p:tav>
                                      </p:tavLst>
                                    </p:anim>
                                    <p:anim calcmode="lin" valueType="num">
                                      <p:cBhvr>
                                        <p:cTn id="2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fade">
                                      <p:cBhvr>
                                        <p:cTn id="28" dur="1000"/>
                                        <p:tgtEl>
                                          <p:spTgt spid="31"/>
                                        </p:tgtEl>
                                      </p:cBhvr>
                                    </p:animEffect>
                                    <p:anim calcmode="lin" valueType="num">
                                      <p:cBhvr>
                                        <p:cTn id="29" dur="1000" fill="hold"/>
                                        <p:tgtEl>
                                          <p:spTgt spid="31"/>
                                        </p:tgtEl>
                                        <p:attrNameLst>
                                          <p:attrName>ppt_x</p:attrName>
                                        </p:attrNameLst>
                                      </p:cBhvr>
                                      <p:tavLst>
                                        <p:tav tm="0">
                                          <p:val>
                                            <p:strVal val="#ppt_x"/>
                                          </p:val>
                                        </p:tav>
                                        <p:tav tm="100000">
                                          <p:val>
                                            <p:strVal val="#ppt_x"/>
                                          </p:val>
                                        </p:tav>
                                      </p:tavLst>
                                    </p:anim>
                                    <p:anim calcmode="lin" valueType="num">
                                      <p:cBhvr>
                                        <p:cTn id="30"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fade">
                                      <p:cBhvr>
                                        <p:cTn id="35" dur="1000"/>
                                        <p:tgtEl>
                                          <p:spTgt spid="32"/>
                                        </p:tgtEl>
                                      </p:cBhvr>
                                    </p:animEffect>
                                    <p:anim calcmode="lin" valueType="num">
                                      <p:cBhvr>
                                        <p:cTn id="36" dur="1000" fill="hold"/>
                                        <p:tgtEl>
                                          <p:spTgt spid="32"/>
                                        </p:tgtEl>
                                        <p:attrNameLst>
                                          <p:attrName>ppt_x</p:attrName>
                                        </p:attrNameLst>
                                      </p:cBhvr>
                                      <p:tavLst>
                                        <p:tav tm="0">
                                          <p:val>
                                            <p:strVal val="#ppt_x"/>
                                          </p:val>
                                        </p:tav>
                                        <p:tav tm="100000">
                                          <p:val>
                                            <p:strVal val="#ppt_x"/>
                                          </p:val>
                                        </p:tav>
                                      </p:tavLst>
                                    </p:anim>
                                    <p:anim calcmode="lin" valueType="num">
                                      <p:cBhvr>
                                        <p:cTn id="37"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1000"/>
                                        <p:tgtEl>
                                          <p:spTgt spid="33"/>
                                        </p:tgtEl>
                                      </p:cBhvr>
                                    </p:animEffect>
                                    <p:anim calcmode="lin" valueType="num">
                                      <p:cBhvr>
                                        <p:cTn id="43" dur="1000" fill="hold"/>
                                        <p:tgtEl>
                                          <p:spTgt spid="33"/>
                                        </p:tgtEl>
                                        <p:attrNameLst>
                                          <p:attrName>ppt_x</p:attrName>
                                        </p:attrNameLst>
                                      </p:cBhvr>
                                      <p:tavLst>
                                        <p:tav tm="0">
                                          <p:val>
                                            <p:strVal val="#ppt_x"/>
                                          </p:val>
                                        </p:tav>
                                        <p:tav tm="100000">
                                          <p:val>
                                            <p:strVal val="#ppt_x"/>
                                          </p:val>
                                        </p:tav>
                                      </p:tavLst>
                                    </p:anim>
                                    <p:anim calcmode="lin" valueType="num">
                                      <p:cBhvr>
                                        <p:cTn id="44"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fade">
                                      <p:cBhvr>
                                        <p:cTn id="49" dur="1000"/>
                                        <p:tgtEl>
                                          <p:spTgt spid="30"/>
                                        </p:tgtEl>
                                      </p:cBhvr>
                                    </p:animEffect>
                                    <p:anim calcmode="lin" valueType="num">
                                      <p:cBhvr>
                                        <p:cTn id="50" dur="1000" fill="hold"/>
                                        <p:tgtEl>
                                          <p:spTgt spid="30"/>
                                        </p:tgtEl>
                                        <p:attrNameLst>
                                          <p:attrName>ppt_x</p:attrName>
                                        </p:attrNameLst>
                                      </p:cBhvr>
                                      <p:tavLst>
                                        <p:tav tm="0">
                                          <p:val>
                                            <p:strVal val="#ppt_x"/>
                                          </p:val>
                                        </p:tav>
                                        <p:tav tm="100000">
                                          <p:val>
                                            <p:strVal val="#ppt_x"/>
                                          </p:val>
                                        </p:tav>
                                      </p:tavLst>
                                    </p:anim>
                                    <p:anim calcmode="lin" valueType="num">
                                      <p:cBhvr>
                                        <p:cTn id="51"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4"/>
                                        </p:tgtEl>
                                        <p:attrNameLst>
                                          <p:attrName>style.visibility</p:attrName>
                                        </p:attrNameLst>
                                      </p:cBhvr>
                                      <p:to>
                                        <p:strVal val="visible"/>
                                      </p:to>
                                    </p:set>
                                    <p:animEffect transition="in" filter="fade">
                                      <p:cBhvr>
                                        <p:cTn id="56" dur="1000"/>
                                        <p:tgtEl>
                                          <p:spTgt spid="34"/>
                                        </p:tgtEl>
                                      </p:cBhvr>
                                    </p:animEffect>
                                    <p:anim calcmode="lin" valueType="num">
                                      <p:cBhvr>
                                        <p:cTn id="57" dur="1000" fill="hold"/>
                                        <p:tgtEl>
                                          <p:spTgt spid="34"/>
                                        </p:tgtEl>
                                        <p:attrNameLst>
                                          <p:attrName>ppt_x</p:attrName>
                                        </p:attrNameLst>
                                      </p:cBhvr>
                                      <p:tavLst>
                                        <p:tav tm="0">
                                          <p:val>
                                            <p:strVal val="#ppt_x"/>
                                          </p:val>
                                        </p:tav>
                                        <p:tav tm="100000">
                                          <p:val>
                                            <p:strVal val="#ppt_x"/>
                                          </p:val>
                                        </p:tav>
                                      </p:tavLst>
                                    </p:anim>
                                    <p:anim calcmode="lin" valueType="num">
                                      <p:cBhvr>
                                        <p:cTn id="58"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30" grpId="0" animBg="1"/>
      <p:bldP spid="31" grpId="0" animBg="1"/>
      <p:bldP spid="32" grpId="0" animBg="1"/>
      <p:bldP spid="33" grpId="0" animBg="1"/>
      <p:bldP spid="3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791D-F27C-8BB2-856F-D03172C3C4FA}"/>
              </a:ext>
            </a:extLst>
          </p:cNvPr>
          <p:cNvSpPr>
            <a:spLocks noGrp="1"/>
          </p:cNvSpPr>
          <p:nvPr>
            <p:ph type="title"/>
          </p:nvPr>
        </p:nvSpPr>
        <p:spPr>
          <a:solidFill>
            <a:srgbClr val="002060"/>
          </a:solidFill>
        </p:spPr>
        <p:txBody>
          <a:bodyPr/>
          <a:lstStyle/>
          <a:p>
            <a:r>
              <a:rPr lang="en-GB" dirty="0">
                <a:solidFill>
                  <a:schemeClr val="bg1"/>
                </a:solidFill>
              </a:rPr>
              <a:t>Task 1 - Breakdown</a:t>
            </a:r>
          </a:p>
        </p:txBody>
      </p:sp>
      <p:sp>
        <p:nvSpPr>
          <p:cNvPr id="3" name="Content Placeholder 2">
            <a:extLst>
              <a:ext uri="{FF2B5EF4-FFF2-40B4-BE49-F238E27FC236}">
                <a16:creationId xmlns:a16="http://schemas.microsoft.com/office/drawing/2014/main" id="{ED7A74E2-62D1-D1EA-6197-D27A98829C39}"/>
              </a:ext>
            </a:extLst>
          </p:cNvPr>
          <p:cNvSpPr>
            <a:spLocks noGrp="1"/>
          </p:cNvSpPr>
          <p:nvPr>
            <p:ph sz="half" idx="1"/>
          </p:nvPr>
        </p:nvSpPr>
        <p:spPr/>
        <p:txBody>
          <a:bodyPr/>
          <a:lstStyle/>
          <a:p>
            <a:pPr marL="0" indent="0">
              <a:buNone/>
            </a:pPr>
            <a:r>
              <a:rPr lang="en-GB" i="1" dirty="0"/>
              <a:t>……..appropriate methods for gathering intelligence or evidence……..</a:t>
            </a:r>
          </a:p>
          <a:p>
            <a:pPr marL="0" indent="0">
              <a:buNone/>
            </a:pPr>
            <a:endParaRPr lang="en-GB" i="1" dirty="0"/>
          </a:p>
          <a:p>
            <a:pPr marL="0" indent="0">
              <a:buNone/>
            </a:pPr>
            <a:r>
              <a:rPr lang="en-GB" dirty="0">
                <a:solidFill>
                  <a:srgbClr val="0070C0"/>
                </a:solidFill>
              </a:rPr>
              <a:t>What are they?</a:t>
            </a:r>
          </a:p>
        </p:txBody>
      </p:sp>
      <p:sp>
        <p:nvSpPr>
          <p:cNvPr id="4" name="Content Placeholder 3">
            <a:extLst>
              <a:ext uri="{FF2B5EF4-FFF2-40B4-BE49-F238E27FC236}">
                <a16:creationId xmlns:a16="http://schemas.microsoft.com/office/drawing/2014/main" id="{197EE608-5B42-39C0-51E4-CB470604B07C}"/>
              </a:ext>
            </a:extLst>
          </p:cNvPr>
          <p:cNvSpPr>
            <a:spLocks noGrp="1"/>
          </p:cNvSpPr>
          <p:nvPr>
            <p:ph sz="half" idx="2"/>
          </p:nvPr>
        </p:nvSpPr>
        <p:spPr/>
        <p:txBody>
          <a:bodyPr/>
          <a:lstStyle/>
          <a:p>
            <a:pPr marL="0" indent="0">
              <a:buNone/>
            </a:pPr>
            <a:r>
              <a:rPr lang="en-GB" dirty="0"/>
              <a:t>   </a:t>
            </a:r>
            <a:r>
              <a:rPr lang="en-GB" i="1" dirty="0"/>
              <a:t>….. how you have worked with others….</a:t>
            </a:r>
          </a:p>
          <a:p>
            <a:pPr marL="0" indent="0">
              <a:buNone/>
            </a:pPr>
            <a:endParaRPr lang="en-GB" i="1" dirty="0"/>
          </a:p>
          <a:p>
            <a:pPr marL="0" indent="0">
              <a:buNone/>
            </a:pPr>
            <a:endParaRPr lang="en-GB" i="1" dirty="0"/>
          </a:p>
          <a:p>
            <a:pPr marL="0" indent="0">
              <a:buNone/>
            </a:pPr>
            <a:r>
              <a:rPr lang="en-GB" dirty="0">
                <a:solidFill>
                  <a:srgbClr val="0070C0"/>
                </a:solidFill>
              </a:rPr>
              <a:t>Who are the others?</a:t>
            </a:r>
          </a:p>
        </p:txBody>
      </p:sp>
      <p:pic>
        <p:nvPicPr>
          <p:cNvPr id="5" name="Picture 4">
            <a:extLst>
              <a:ext uri="{FF2B5EF4-FFF2-40B4-BE49-F238E27FC236}">
                <a16:creationId xmlns:a16="http://schemas.microsoft.com/office/drawing/2014/main" id="{46D73040-1549-F848-C321-738E3C1ADFC1}"/>
              </a:ext>
            </a:extLst>
          </p:cNvPr>
          <p:cNvPicPr>
            <a:picLocks noChangeAspect="1"/>
          </p:cNvPicPr>
          <p:nvPr/>
        </p:nvPicPr>
        <p:blipFill>
          <a:blip r:embed="rId3"/>
          <a:stretch>
            <a:fillRect/>
          </a:stretch>
        </p:blipFill>
        <p:spPr>
          <a:xfrm>
            <a:off x="3378200" y="3969991"/>
            <a:ext cx="2819400" cy="1619250"/>
          </a:xfrm>
          <a:prstGeom prst="rect">
            <a:avLst/>
          </a:prstGeom>
        </p:spPr>
      </p:pic>
    </p:spTree>
    <p:extLst>
      <p:ext uri="{BB962C8B-B14F-4D97-AF65-F5344CB8AC3E}">
        <p14:creationId xmlns:p14="http://schemas.microsoft.com/office/powerpoint/2010/main" val="3038622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fade">
                                      <p:cBhvr>
                                        <p:cTn id="14" dur="1000"/>
                                        <p:tgtEl>
                                          <p:spTgt spid="4">
                                            <p:txEl>
                                              <p:pRg st="3" end="3"/>
                                            </p:txEl>
                                          </p:spTgt>
                                        </p:tgtEl>
                                      </p:cBhvr>
                                    </p:animEffect>
                                    <p:anim calcmode="lin" valueType="num">
                                      <p:cBhvr>
                                        <p:cTn id="1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B445-C984-21D2-7A4E-C888EA30499C}"/>
              </a:ext>
            </a:extLst>
          </p:cNvPr>
          <p:cNvSpPr>
            <a:spLocks noGrp="1"/>
          </p:cNvSpPr>
          <p:nvPr>
            <p:ph type="title"/>
          </p:nvPr>
        </p:nvSpPr>
        <p:spPr>
          <a:solidFill>
            <a:srgbClr val="002060"/>
          </a:solidFill>
        </p:spPr>
        <p:txBody>
          <a:bodyPr/>
          <a:lstStyle/>
          <a:p>
            <a:r>
              <a:rPr lang="en-GB" dirty="0">
                <a:solidFill>
                  <a:schemeClr val="bg1"/>
                </a:solidFill>
              </a:rPr>
              <a:t>Task 1 breakdown</a:t>
            </a:r>
          </a:p>
        </p:txBody>
      </p:sp>
      <p:sp>
        <p:nvSpPr>
          <p:cNvPr id="3" name="Content Placeholder 2">
            <a:extLst>
              <a:ext uri="{FF2B5EF4-FFF2-40B4-BE49-F238E27FC236}">
                <a16:creationId xmlns:a16="http://schemas.microsoft.com/office/drawing/2014/main" id="{16900E0A-C63F-3B72-ABB2-E60770B1C34A}"/>
              </a:ext>
            </a:extLst>
          </p:cNvPr>
          <p:cNvSpPr>
            <a:spLocks noGrp="1"/>
          </p:cNvSpPr>
          <p:nvPr>
            <p:ph sz="half" idx="1"/>
          </p:nvPr>
        </p:nvSpPr>
        <p:spPr/>
        <p:txBody>
          <a:bodyPr>
            <a:normAutofit fontScale="92500"/>
          </a:bodyPr>
          <a:lstStyle/>
          <a:p>
            <a:pPr marL="0" indent="0">
              <a:buNone/>
            </a:pPr>
            <a:r>
              <a:rPr lang="en-GB" i="1" dirty="0">
                <a:solidFill>
                  <a:srgbClr val="7030A0"/>
                </a:solidFill>
              </a:rPr>
              <a:t>‘……. A range of appropriate sources’</a:t>
            </a:r>
          </a:p>
          <a:p>
            <a:pPr marL="0" indent="0">
              <a:buNone/>
            </a:pPr>
            <a:endParaRPr lang="en-GB" dirty="0"/>
          </a:p>
          <a:p>
            <a:pPr marL="0" indent="0">
              <a:buNone/>
            </a:pPr>
            <a:r>
              <a:rPr lang="en-GB" i="1" dirty="0">
                <a:solidFill>
                  <a:srgbClr val="0070C0"/>
                </a:solidFill>
              </a:rPr>
              <a:t>‘…recorded and retained evidence/intelligence in a format in line with policy/procedure…’</a:t>
            </a:r>
          </a:p>
          <a:p>
            <a:pPr marL="0" indent="0">
              <a:buNone/>
            </a:pPr>
            <a:endParaRPr lang="en-GB" dirty="0"/>
          </a:p>
          <a:p>
            <a:pPr marL="0" indent="0">
              <a:buNone/>
            </a:pPr>
            <a:r>
              <a:rPr lang="en-GB" i="1" dirty="0">
                <a:solidFill>
                  <a:schemeClr val="accent6">
                    <a:lumMod val="50000"/>
                  </a:schemeClr>
                </a:solidFill>
              </a:rPr>
              <a:t>‘….identified and planned your own investigative actions taking into account…..’</a:t>
            </a:r>
          </a:p>
        </p:txBody>
      </p:sp>
      <p:pic>
        <p:nvPicPr>
          <p:cNvPr id="5" name="Content Placeholder 4">
            <a:extLst>
              <a:ext uri="{FF2B5EF4-FFF2-40B4-BE49-F238E27FC236}">
                <a16:creationId xmlns:a16="http://schemas.microsoft.com/office/drawing/2014/main" id="{B26D1026-ED20-71BB-F2F7-F5DCFE931FE8}"/>
              </a:ext>
            </a:extLst>
          </p:cNvPr>
          <p:cNvPicPr>
            <a:picLocks noGrp="1" noChangeAspect="1"/>
          </p:cNvPicPr>
          <p:nvPr>
            <p:ph sz="half" idx="2"/>
          </p:nvPr>
        </p:nvPicPr>
        <p:blipFill>
          <a:blip r:embed="rId3"/>
          <a:stretch>
            <a:fillRect/>
          </a:stretch>
        </p:blipFill>
        <p:spPr>
          <a:xfrm>
            <a:off x="6782192" y="1732830"/>
            <a:ext cx="4800208" cy="3628064"/>
          </a:xfrm>
          <a:prstGeom prst="rect">
            <a:avLst/>
          </a:prstGeom>
        </p:spPr>
      </p:pic>
    </p:spTree>
    <p:extLst>
      <p:ext uri="{BB962C8B-B14F-4D97-AF65-F5344CB8AC3E}">
        <p14:creationId xmlns:p14="http://schemas.microsoft.com/office/powerpoint/2010/main" val="72534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E6E21-6C99-F0DF-9772-0A6620BF732D}"/>
              </a:ext>
            </a:extLst>
          </p:cNvPr>
          <p:cNvSpPr>
            <a:spLocks noGrp="1"/>
          </p:cNvSpPr>
          <p:nvPr>
            <p:ph type="title"/>
          </p:nvPr>
        </p:nvSpPr>
        <p:spPr>
          <a:solidFill>
            <a:srgbClr val="002060"/>
          </a:solidFill>
        </p:spPr>
        <p:txBody>
          <a:bodyPr/>
          <a:lstStyle/>
          <a:p>
            <a:r>
              <a:rPr lang="en-GB" dirty="0">
                <a:solidFill>
                  <a:schemeClr val="bg1"/>
                </a:solidFill>
              </a:rPr>
              <a:t>Task 2 - Breakdown</a:t>
            </a:r>
          </a:p>
        </p:txBody>
      </p:sp>
      <p:pic>
        <p:nvPicPr>
          <p:cNvPr id="7" name="Content Placeholder 6" descr="Graphical user interface, application&#10;&#10;Description automatically generated with medium confidence">
            <a:extLst>
              <a:ext uri="{FF2B5EF4-FFF2-40B4-BE49-F238E27FC236}">
                <a16:creationId xmlns:a16="http://schemas.microsoft.com/office/drawing/2014/main" id="{361914A0-30D4-394A-8C47-79FF1F43BE3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07638" y="1881074"/>
            <a:ext cx="7976724" cy="3408102"/>
          </a:xfrm>
        </p:spPr>
      </p:pic>
      <p:sp>
        <p:nvSpPr>
          <p:cNvPr id="8" name="Arrow: Down 7">
            <a:extLst>
              <a:ext uri="{FF2B5EF4-FFF2-40B4-BE49-F238E27FC236}">
                <a16:creationId xmlns:a16="http://schemas.microsoft.com/office/drawing/2014/main" id="{28F5BE89-537A-FAE0-50BE-520D68071A87}"/>
              </a:ext>
            </a:extLst>
          </p:cNvPr>
          <p:cNvSpPr/>
          <p:nvPr/>
        </p:nvSpPr>
        <p:spPr>
          <a:xfrm rot="7135019">
            <a:off x="7345954" y="3041182"/>
            <a:ext cx="869622" cy="1607529"/>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529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187F-A02C-A63F-0C23-044424828910}"/>
              </a:ext>
            </a:extLst>
          </p:cNvPr>
          <p:cNvSpPr>
            <a:spLocks noGrp="1"/>
          </p:cNvSpPr>
          <p:nvPr>
            <p:ph type="title"/>
          </p:nvPr>
        </p:nvSpPr>
        <p:spPr>
          <a:solidFill>
            <a:srgbClr val="002060"/>
          </a:solidFill>
        </p:spPr>
        <p:txBody>
          <a:bodyPr/>
          <a:lstStyle/>
          <a:p>
            <a:r>
              <a:rPr lang="en-GB" dirty="0">
                <a:solidFill>
                  <a:schemeClr val="bg1"/>
                </a:solidFill>
              </a:rPr>
              <a:t>Task 2 – Victims &amp; witnesses</a:t>
            </a:r>
          </a:p>
        </p:txBody>
      </p:sp>
      <p:sp>
        <p:nvSpPr>
          <p:cNvPr id="3" name="Content Placeholder 2">
            <a:extLst>
              <a:ext uri="{FF2B5EF4-FFF2-40B4-BE49-F238E27FC236}">
                <a16:creationId xmlns:a16="http://schemas.microsoft.com/office/drawing/2014/main" id="{164ECBA0-BC1E-52D6-5197-709F1F5F68E1}"/>
              </a:ext>
            </a:extLst>
          </p:cNvPr>
          <p:cNvSpPr>
            <a:spLocks noGrp="1"/>
          </p:cNvSpPr>
          <p:nvPr>
            <p:ph sz="half" idx="1"/>
          </p:nvPr>
        </p:nvSpPr>
        <p:spPr>
          <a:xfrm>
            <a:off x="609600" y="1600201"/>
            <a:ext cx="5384800" cy="1828799"/>
          </a:xfrm>
          <a:solidFill>
            <a:schemeClr val="accent2">
              <a:lumMod val="40000"/>
              <a:lumOff val="60000"/>
            </a:schemeClr>
          </a:solidFill>
        </p:spPr>
        <p:txBody>
          <a:bodyPr>
            <a:normAutofit fontScale="62500" lnSpcReduction="20000"/>
          </a:bodyPr>
          <a:lstStyle/>
          <a:p>
            <a:r>
              <a:rPr lang="en-GB" dirty="0"/>
              <a:t>Children &amp; Young Persons Act 1933</a:t>
            </a:r>
          </a:p>
          <a:p>
            <a:r>
              <a:rPr lang="en-GB" dirty="0"/>
              <a:t>Children’s Act 1989 (EPO/PPO)</a:t>
            </a:r>
          </a:p>
          <a:p>
            <a:r>
              <a:rPr lang="en-GB" dirty="0"/>
              <a:t>Children’s Act 2004</a:t>
            </a:r>
          </a:p>
          <a:p>
            <a:r>
              <a:rPr lang="en-GB" dirty="0"/>
              <a:t>Achieving Best Evidence</a:t>
            </a:r>
          </a:p>
          <a:p>
            <a:r>
              <a:rPr lang="en-GB" dirty="0"/>
              <a:t>Child Protection Procedures</a:t>
            </a:r>
          </a:p>
        </p:txBody>
      </p:sp>
      <p:sp>
        <p:nvSpPr>
          <p:cNvPr id="4" name="Content Placeholder 3">
            <a:extLst>
              <a:ext uri="{FF2B5EF4-FFF2-40B4-BE49-F238E27FC236}">
                <a16:creationId xmlns:a16="http://schemas.microsoft.com/office/drawing/2014/main" id="{9FC35570-C24F-8D77-FDED-09FAD988DD8A}"/>
              </a:ext>
            </a:extLst>
          </p:cNvPr>
          <p:cNvSpPr>
            <a:spLocks noGrp="1"/>
          </p:cNvSpPr>
          <p:nvPr>
            <p:ph sz="half" idx="2"/>
          </p:nvPr>
        </p:nvSpPr>
        <p:spPr>
          <a:solidFill>
            <a:schemeClr val="accent6">
              <a:lumMod val="40000"/>
              <a:lumOff val="60000"/>
            </a:schemeClr>
          </a:solidFill>
        </p:spPr>
        <p:txBody>
          <a:bodyPr>
            <a:normAutofit fontScale="62500" lnSpcReduction="20000"/>
          </a:bodyPr>
          <a:lstStyle/>
          <a:p>
            <a:pPr marL="514350" indent="-514350">
              <a:buFont typeface="+mj-lt"/>
              <a:buAutoNum type="arabicPeriod"/>
            </a:pPr>
            <a:r>
              <a:rPr lang="en-GB" sz="2800" dirty="0"/>
              <a:t>Vulnerable Adults Procedures</a:t>
            </a:r>
          </a:p>
          <a:p>
            <a:pPr marL="514350" indent="-514350">
              <a:buFont typeface="+mj-lt"/>
              <a:buAutoNum type="arabicPeriod"/>
            </a:pPr>
            <a:r>
              <a:rPr lang="en-GB" sz="2800" dirty="0"/>
              <a:t>National Assistance Act 1948 /1951 </a:t>
            </a:r>
          </a:p>
          <a:p>
            <a:pPr marL="514350" indent="-514350">
              <a:buFont typeface="+mj-lt"/>
              <a:buAutoNum type="arabicPeriod"/>
            </a:pPr>
            <a:r>
              <a:rPr lang="en-GB" sz="2800" dirty="0"/>
              <a:t>Mental Health Act 1983 / 2007</a:t>
            </a:r>
          </a:p>
          <a:p>
            <a:pPr marL="514350" indent="-514350">
              <a:buFont typeface="+mj-lt"/>
              <a:buAutoNum type="arabicPeriod"/>
            </a:pPr>
            <a:r>
              <a:rPr lang="en-GB" sz="2800" dirty="0"/>
              <a:t>Police &amp; Criminal Evidence Act 1984 </a:t>
            </a:r>
          </a:p>
          <a:p>
            <a:pPr marL="514350" indent="-514350">
              <a:buFont typeface="+mj-lt"/>
              <a:buAutoNum type="arabicPeriod"/>
            </a:pPr>
            <a:r>
              <a:rPr lang="en-GB" sz="2800" dirty="0"/>
              <a:t>National Health Service &amp; Community Care Act 1990</a:t>
            </a:r>
          </a:p>
          <a:p>
            <a:pPr marL="514350" indent="-514350">
              <a:buFont typeface="+mj-lt"/>
              <a:buAutoNum type="arabicPeriod"/>
            </a:pPr>
            <a:r>
              <a:rPr lang="en-GB" sz="2800" dirty="0"/>
              <a:t>Family Law Act 1996 &amp; Human Rights Act 1998</a:t>
            </a:r>
          </a:p>
          <a:p>
            <a:pPr marL="514350" indent="-514350">
              <a:buFont typeface="+mj-lt"/>
              <a:buAutoNum type="arabicPeriod"/>
            </a:pPr>
            <a:r>
              <a:rPr lang="en-GB" sz="2800" dirty="0"/>
              <a:t>Care Standards Act and No Secrets 2000</a:t>
            </a:r>
          </a:p>
          <a:p>
            <a:pPr marL="514350" indent="-514350">
              <a:buFont typeface="+mj-lt"/>
              <a:buAutoNum type="arabicPeriod"/>
            </a:pPr>
            <a:r>
              <a:rPr lang="en-GB" sz="2800" dirty="0"/>
              <a:t>Sexual Offences Act 2003</a:t>
            </a:r>
          </a:p>
          <a:p>
            <a:pPr marL="514350" indent="-514350">
              <a:buFont typeface="+mj-lt"/>
              <a:buAutoNum type="arabicPeriod"/>
            </a:pPr>
            <a:r>
              <a:rPr lang="en-GB" sz="2800" dirty="0"/>
              <a:t>Domestic Violence Crime &amp; Victims Act 2004</a:t>
            </a:r>
          </a:p>
          <a:p>
            <a:pPr marL="514350" indent="-514350">
              <a:buFont typeface="+mj-lt"/>
              <a:buAutoNum type="arabicPeriod"/>
            </a:pPr>
            <a:r>
              <a:rPr lang="en-GB" sz="2800" dirty="0"/>
              <a:t>Safeguarding Adults and Mental Capacity Act 2005</a:t>
            </a:r>
          </a:p>
          <a:p>
            <a:pPr marL="514350" indent="-514350">
              <a:buFont typeface="+mj-lt"/>
              <a:buAutoNum type="arabicPeriod"/>
            </a:pPr>
            <a:r>
              <a:rPr lang="en-GB" sz="2800" dirty="0"/>
              <a:t>Safeguarding Vulnerable Groups Act 2006</a:t>
            </a:r>
          </a:p>
          <a:p>
            <a:pPr marL="514350" indent="-514350">
              <a:buFont typeface="+mj-lt"/>
              <a:buAutoNum type="arabicPeriod"/>
            </a:pPr>
            <a:r>
              <a:rPr lang="en-GB" sz="2800" dirty="0"/>
              <a:t>Deprivation of Liberty 2009</a:t>
            </a:r>
          </a:p>
          <a:p>
            <a:endParaRPr lang="en-GB" dirty="0"/>
          </a:p>
        </p:txBody>
      </p:sp>
      <p:pic>
        <p:nvPicPr>
          <p:cNvPr id="5" name="Picture 4">
            <a:extLst>
              <a:ext uri="{FF2B5EF4-FFF2-40B4-BE49-F238E27FC236}">
                <a16:creationId xmlns:a16="http://schemas.microsoft.com/office/drawing/2014/main" id="{FA6BF2FE-4F5A-F29C-8AC1-9C79E67788A0}"/>
              </a:ext>
            </a:extLst>
          </p:cNvPr>
          <p:cNvPicPr>
            <a:picLocks noChangeAspect="1"/>
          </p:cNvPicPr>
          <p:nvPr/>
        </p:nvPicPr>
        <p:blipFill>
          <a:blip r:embed="rId3"/>
          <a:stretch>
            <a:fillRect/>
          </a:stretch>
        </p:blipFill>
        <p:spPr>
          <a:xfrm>
            <a:off x="2117506" y="3560099"/>
            <a:ext cx="2472423" cy="1697699"/>
          </a:xfrm>
          <a:prstGeom prst="rect">
            <a:avLst/>
          </a:prstGeom>
        </p:spPr>
      </p:pic>
    </p:spTree>
    <p:extLst>
      <p:ext uri="{BB962C8B-B14F-4D97-AF65-F5344CB8AC3E}">
        <p14:creationId xmlns:p14="http://schemas.microsoft.com/office/powerpoint/2010/main" val="3053809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Effect transition="in" filter="fade">
                                      <p:cBhvr>
                                        <p:cTn id="91" dur="1000"/>
                                        <p:tgtEl>
                                          <p:spTgt spid="4">
                                            <p:txEl>
                                              <p:pRg st="5" end="5"/>
                                            </p:txEl>
                                          </p:spTgt>
                                        </p:tgtEl>
                                      </p:cBhvr>
                                    </p:animEffect>
                                    <p:anim calcmode="lin" valueType="num">
                                      <p:cBhvr>
                                        <p:cTn id="9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6" end="6"/>
                                            </p:txEl>
                                          </p:spTgt>
                                        </p:tgtEl>
                                        <p:attrNameLst>
                                          <p:attrName>style.visibility</p:attrName>
                                        </p:attrNameLst>
                                      </p:cBhvr>
                                      <p:to>
                                        <p:strVal val="visible"/>
                                      </p:to>
                                    </p:set>
                                    <p:animEffect transition="in" filter="fade">
                                      <p:cBhvr>
                                        <p:cTn id="98" dur="1000"/>
                                        <p:tgtEl>
                                          <p:spTgt spid="4">
                                            <p:txEl>
                                              <p:pRg st="6" end="6"/>
                                            </p:txEl>
                                          </p:spTgt>
                                        </p:tgtEl>
                                      </p:cBhvr>
                                    </p:animEffect>
                                    <p:anim calcmode="lin" valueType="num">
                                      <p:cBhvr>
                                        <p:cTn id="9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7" end="7"/>
                                            </p:txEl>
                                          </p:spTgt>
                                        </p:tgtEl>
                                        <p:attrNameLst>
                                          <p:attrName>style.visibility</p:attrName>
                                        </p:attrNameLst>
                                      </p:cBhvr>
                                      <p:to>
                                        <p:strVal val="visible"/>
                                      </p:to>
                                    </p:set>
                                    <p:animEffect transition="in" filter="fade">
                                      <p:cBhvr>
                                        <p:cTn id="105" dur="1000"/>
                                        <p:tgtEl>
                                          <p:spTgt spid="4">
                                            <p:txEl>
                                              <p:pRg st="7" end="7"/>
                                            </p:txEl>
                                          </p:spTgt>
                                        </p:tgtEl>
                                      </p:cBhvr>
                                    </p:animEffect>
                                    <p:anim calcmode="lin" valueType="num">
                                      <p:cBhvr>
                                        <p:cTn id="10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8" end="8"/>
                                            </p:txEl>
                                          </p:spTgt>
                                        </p:tgtEl>
                                        <p:attrNameLst>
                                          <p:attrName>style.visibility</p:attrName>
                                        </p:attrNameLst>
                                      </p:cBhvr>
                                      <p:to>
                                        <p:strVal val="visible"/>
                                      </p:to>
                                    </p:set>
                                    <p:animEffect transition="in" filter="fade">
                                      <p:cBhvr>
                                        <p:cTn id="112" dur="1000"/>
                                        <p:tgtEl>
                                          <p:spTgt spid="4">
                                            <p:txEl>
                                              <p:pRg st="8" end="8"/>
                                            </p:txEl>
                                          </p:spTgt>
                                        </p:tgtEl>
                                      </p:cBhvr>
                                    </p:animEffect>
                                    <p:anim calcmode="lin" valueType="num">
                                      <p:cBhvr>
                                        <p:cTn id="11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9" end="9"/>
                                            </p:txEl>
                                          </p:spTgt>
                                        </p:tgtEl>
                                        <p:attrNameLst>
                                          <p:attrName>style.visibility</p:attrName>
                                        </p:attrNameLst>
                                      </p:cBhvr>
                                      <p:to>
                                        <p:strVal val="visible"/>
                                      </p:to>
                                    </p:set>
                                    <p:animEffect transition="in" filter="fade">
                                      <p:cBhvr>
                                        <p:cTn id="119" dur="1000"/>
                                        <p:tgtEl>
                                          <p:spTgt spid="4">
                                            <p:txEl>
                                              <p:pRg st="9" end="9"/>
                                            </p:txEl>
                                          </p:spTgt>
                                        </p:tgtEl>
                                      </p:cBhvr>
                                    </p:animEffect>
                                    <p:anim calcmode="lin" valueType="num">
                                      <p:cBhvr>
                                        <p:cTn id="12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10" end="10"/>
                                            </p:txEl>
                                          </p:spTgt>
                                        </p:tgtEl>
                                        <p:attrNameLst>
                                          <p:attrName>style.visibility</p:attrName>
                                        </p:attrNameLst>
                                      </p:cBhvr>
                                      <p:to>
                                        <p:strVal val="visible"/>
                                      </p:to>
                                    </p:set>
                                    <p:animEffect transition="in" filter="fade">
                                      <p:cBhvr>
                                        <p:cTn id="126" dur="1000"/>
                                        <p:tgtEl>
                                          <p:spTgt spid="4">
                                            <p:txEl>
                                              <p:pRg st="10" end="10"/>
                                            </p:txEl>
                                          </p:spTgt>
                                        </p:tgtEl>
                                      </p:cBhvr>
                                    </p:animEffect>
                                    <p:anim calcmode="lin" valueType="num">
                                      <p:cBhvr>
                                        <p:cTn id="127"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11" end="11"/>
                                            </p:txEl>
                                          </p:spTgt>
                                        </p:tgtEl>
                                        <p:attrNameLst>
                                          <p:attrName>style.visibility</p:attrName>
                                        </p:attrNameLst>
                                      </p:cBhvr>
                                      <p:to>
                                        <p:strVal val="visible"/>
                                      </p:to>
                                    </p:set>
                                    <p:animEffect transition="in" filter="fade">
                                      <p:cBhvr>
                                        <p:cTn id="133" dur="1000"/>
                                        <p:tgtEl>
                                          <p:spTgt spid="4">
                                            <p:txEl>
                                              <p:pRg st="11" end="11"/>
                                            </p:txEl>
                                          </p:spTgt>
                                        </p:tgtEl>
                                      </p:cBhvr>
                                    </p:animEffect>
                                    <p:anim calcmode="lin" valueType="num">
                                      <p:cBhvr>
                                        <p:cTn id="134"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Workbook 2 – Task 2</a:t>
            </a:r>
          </a:p>
        </p:txBody>
      </p:sp>
      <p:pic>
        <p:nvPicPr>
          <p:cNvPr id="5" name="Content Placeholder 4" descr="Text, letter, email&#10;&#10;Description automatically generated">
            <a:extLst>
              <a:ext uri="{FF2B5EF4-FFF2-40B4-BE49-F238E27FC236}">
                <a16:creationId xmlns:a16="http://schemas.microsoft.com/office/drawing/2014/main" id="{7C038E56-0E59-46EA-99B8-D7321632F6D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87972" y="1095223"/>
            <a:ext cx="5944989" cy="4667554"/>
          </a:xfrm>
        </p:spPr>
      </p:pic>
      <p:sp>
        <p:nvSpPr>
          <p:cNvPr id="6" name="Arrow: Down 5">
            <a:extLst>
              <a:ext uri="{FF2B5EF4-FFF2-40B4-BE49-F238E27FC236}">
                <a16:creationId xmlns:a16="http://schemas.microsoft.com/office/drawing/2014/main" id="{A2A45F51-A6FB-4210-9E39-BB2BEDE7B8AC}"/>
              </a:ext>
            </a:extLst>
          </p:cNvPr>
          <p:cNvSpPr/>
          <p:nvPr/>
        </p:nvSpPr>
        <p:spPr>
          <a:xfrm rot="16200000">
            <a:off x="2756452" y="2939796"/>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98905FE2-5B0A-41F1-9E47-79CBBA2EC2FF}"/>
              </a:ext>
            </a:extLst>
          </p:cNvPr>
          <p:cNvSpPr/>
          <p:nvPr/>
        </p:nvSpPr>
        <p:spPr>
          <a:xfrm rot="16200000">
            <a:off x="2756452" y="352507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A2F05DD5-46F6-449C-9822-DC5499069870}"/>
              </a:ext>
            </a:extLst>
          </p:cNvPr>
          <p:cNvSpPr/>
          <p:nvPr/>
        </p:nvSpPr>
        <p:spPr>
          <a:xfrm rot="16200000">
            <a:off x="2756452" y="411036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BE1E38C5-9E7B-4DDB-A92F-6BCAB78B507A}"/>
              </a:ext>
            </a:extLst>
          </p:cNvPr>
          <p:cNvSpPr/>
          <p:nvPr/>
        </p:nvSpPr>
        <p:spPr>
          <a:xfrm rot="16200000">
            <a:off x="2760229" y="4708841"/>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2E10F8E9-2AD7-464A-AA69-9BC9777B4FAE}"/>
              </a:ext>
            </a:extLst>
          </p:cNvPr>
          <p:cNvSpPr/>
          <p:nvPr/>
        </p:nvSpPr>
        <p:spPr>
          <a:xfrm>
            <a:off x="7222435" y="279355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0F117AD6-0FFD-40A0-A2B3-4E1A93798AF8}"/>
              </a:ext>
            </a:extLst>
          </p:cNvPr>
          <p:cNvSpPr/>
          <p:nvPr/>
        </p:nvSpPr>
        <p:spPr>
          <a:xfrm>
            <a:off x="6623880" y="352507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908398AC-CBD3-4718-B20A-5819C41E8765}"/>
              </a:ext>
            </a:extLst>
          </p:cNvPr>
          <p:cNvSpPr/>
          <p:nvPr/>
        </p:nvSpPr>
        <p:spPr>
          <a:xfrm>
            <a:off x="7122360" y="4066164"/>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B4FFEA4F-DDC9-424C-A7E8-15440A5A6894}"/>
              </a:ext>
            </a:extLst>
          </p:cNvPr>
          <p:cNvSpPr/>
          <p:nvPr/>
        </p:nvSpPr>
        <p:spPr>
          <a:xfrm rot="6366517">
            <a:off x="7659589" y="1975441"/>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1000"/>
                                        <p:tgtEl>
                                          <p:spTgt spid="11"/>
                                        </p:tgtEl>
                                      </p:cBhvr>
                                    </p:animEffect>
                                    <p:anim calcmode="lin" valueType="num">
                                      <p:cBhvr>
                                        <p:cTn id="43" dur="1000" fill="hold"/>
                                        <p:tgtEl>
                                          <p:spTgt spid="11"/>
                                        </p:tgtEl>
                                        <p:attrNameLst>
                                          <p:attrName>ppt_x</p:attrName>
                                        </p:attrNameLst>
                                      </p:cBhvr>
                                      <p:tavLst>
                                        <p:tav tm="0">
                                          <p:val>
                                            <p:strVal val="#ppt_x"/>
                                          </p:val>
                                        </p:tav>
                                        <p:tav tm="100000">
                                          <p:val>
                                            <p:strVal val="#ppt_x"/>
                                          </p:val>
                                        </p:tav>
                                      </p:tavLst>
                                    </p:anim>
                                    <p:anim calcmode="lin" valueType="num">
                                      <p:cBhvr>
                                        <p:cTn id="4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1000"/>
                                        <p:tgtEl>
                                          <p:spTgt spid="12"/>
                                        </p:tgtEl>
                                      </p:cBhvr>
                                    </p:animEffect>
                                    <p:anim calcmode="lin" valueType="num">
                                      <p:cBhvr>
                                        <p:cTn id="50" dur="1000" fill="hold"/>
                                        <p:tgtEl>
                                          <p:spTgt spid="12"/>
                                        </p:tgtEl>
                                        <p:attrNameLst>
                                          <p:attrName>ppt_x</p:attrName>
                                        </p:attrNameLst>
                                      </p:cBhvr>
                                      <p:tavLst>
                                        <p:tav tm="0">
                                          <p:val>
                                            <p:strVal val="#ppt_x"/>
                                          </p:val>
                                        </p:tav>
                                        <p:tav tm="100000">
                                          <p:val>
                                            <p:strVal val="#ppt_x"/>
                                          </p:val>
                                        </p:tav>
                                      </p:tavLst>
                                    </p:anim>
                                    <p:anim calcmode="lin" valueType="num">
                                      <p:cBhvr>
                                        <p:cTn id="5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fade">
                                      <p:cBhvr>
                                        <p:cTn id="56" dur="1000"/>
                                        <p:tgtEl>
                                          <p:spTgt spid="13"/>
                                        </p:tgtEl>
                                      </p:cBhvr>
                                    </p:animEffect>
                                    <p:anim calcmode="lin" valueType="num">
                                      <p:cBhvr>
                                        <p:cTn id="57" dur="1000" fill="hold"/>
                                        <p:tgtEl>
                                          <p:spTgt spid="13"/>
                                        </p:tgtEl>
                                        <p:attrNameLst>
                                          <p:attrName>ppt_x</p:attrName>
                                        </p:attrNameLst>
                                      </p:cBhvr>
                                      <p:tavLst>
                                        <p:tav tm="0">
                                          <p:val>
                                            <p:strVal val="#ppt_x"/>
                                          </p:val>
                                        </p:tav>
                                        <p:tav tm="100000">
                                          <p:val>
                                            <p:strVal val="#ppt_x"/>
                                          </p:val>
                                        </p:tav>
                                      </p:tavLst>
                                    </p:anim>
                                    <p:anim calcmode="lin" valueType="num">
                                      <p:cBhvr>
                                        <p:cTn id="5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093F-FC70-5E0B-CE87-6EB07D880C4B}"/>
              </a:ext>
            </a:extLst>
          </p:cNvPr>
          <p:cNvSpPr>
            <a:spLocks noGrp="1"/>
          </p:cNvSpPr>
          <p:nvPr>
            <p:ph type="title"/>
          </p:nvPr>
        </p:nvSpPr>
        <p:spPr>
          <a:solidFill>
            <a:srgbClr val="002060"/>
          </a:solidFill>
        </p:spPr>
        <p:txBody>
          <a:bodyPr/>
          <a:lstStyle/>
          <a:p>
            <a:r>
              <a:rPr lang="en-GB" dirty="0">
                <a:solidFill>
                  <a:schemeClr val="bg1"/>
                </a:solidFill>
              </a:rPr>
              <a:t>Task 2 breakdown – part 2</a:t>
            </a:r>
          </a:p>
        </p:txBody>
      </p:sp>
      <p:sp>
        <p:nvSpPr>
          <p:cNvPr id="3" name="Content Placeholder 2">
            <a:extLst>
              <a:ext uri="{FF2B5EF4-FFF2-40B4-BE49-F238E27FC236}">
                <a16:creationId xmlns:a16="http://schemas.microsoft.com/office/drawing/2014/main" id="{FBC6DE64-D30A-79CA-77CB-A1DF64248864}"/>
              </a:ext>
            </a:extLst>
          </p:cNvPr>
          <p:cNvSpPr>
            <a:spLocks noGrp="1"/>
          </p:cNvSpPr>
          <p:nvPr>
            <p:ph sz="half" idx="1"/>
          </p:nvPr>
        </p:nvSpPr>
        <p:spPr/>
        <p:txBody>
          <a:bodyPr>
            <a:normAutofit fontScale="92500" lnSpcReduction="10000"/>
          </a:bodyPr>
          <a:lstStyle/>
          <a:p>
            <a:pPr marL="0" indent="0">
              <a:buNone/>
            </a:pPr>
            <a:r>
              <a:rPr lang="en-GB" sz="2400" b="1"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Critically evaluate </a:t>
            </a:r>
            <a:r>
              <a:rPr lang="en-GB" sz="2400"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you have provided appropriate support for victims during an investigation. Consider the use of a victim strategy when required and working with the Victim Care Unit. </a:t>
            </a:r>
            <a:endParaRPr lang="en-GB" sz="24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lgn="ctr">
              <a:buNone/>
            </a:pPr>
            <a:r>
              <a:rPr lang="en-GB" dirty="0">
                <a:solidFill>
                  <a:srgbClr val="0070C0"/>
                </a:solidFill>
              </a:rPr>
              <a:t>What does ‘Critically evaluate’ mean?</a:t>
            </a:r>
          </a:p>
        </p:txBody>
      </p:sp>
      <p:sp>
        <p:nvSpPr>
          <p:cNvPr id="4" name="Content Placeholder 3">
            <a:extLst>
              <a:ext uri="{FF2B5EF4-FFF2-40B4-BE49-F238E27FC236}">
                <a16:creationId xmlns:a16="http://schemas.microsoft.com/office/drawing/2014/main" id="{F5CE0E57-C7DB-8526-F23C-3E586A5A57AE}"/>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dirty="0"/>
              <a:t>(Open University, 2018)</a:t>
            </a:r>
          </a:p>
          <a:p>
            <a:pPr marL="0" indent="0">
              <a:buNone/>
            </a:pPr>
            <a:endParaRPr lang="en-GB" dirty="0"/>
          </a:p>
        </p:txBody>
      </p:sp>
      <p:pic>
        <p:nvPicPr>
          <p:cNvPr id="5" name="Picture 4">
            <a:extLst>
              <a:ext uri="{FF2B5EF4-FFF2-40B4-BE49-F238E27FC236}">
                <a16:creationId xmlns:a16="http://schemas.microsoft.com/office/drawing/2014/main" id="{80AA5542-44AE-7171-74CD-AACE72CDCE66}"/>
              </a:ext>
            </a:extLst>
          </p:cNvPr>
          <p:cNvPicPr>
            <a:picLocks noChangeAspect="1"/>
          </p:cNvPicPr>
          <p:nvPr/>
        </p:nvPicPr>
        <p:blipFill>
          <a:blip r:embed="rId3"/>
          <a:stretch>
            <a:fillRect/>
          </a:stretch>
        </p:blipFill>
        <p:spPr>
          <a:xfrm>
            <a:off x="1787525" y="4500561"/>
            <a:ext cx="3028950" cy="1514475"/>
          </a:xfrm>
          <a:prstGeom prst="rect">
            <a:avLst/>
          </a:prstGeom>
        </p:spPr>
      </p:pic>
    </p:spTree>
    <p:extLst>
      <p:ext uri="{BB962C8B-B14F-4D97-AF65-F5344CB8AC3E}">
        <p14:creationId xmlns:p14="http://schemas.microsoft.com/office/powerpoint/2010/main" val="158496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0AEC0-8F41-3B2F-3549-5828C4F0502B}"/>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3" name="Content Placeholder 2">
            <a:extLst>
              <a:ext uri="{FF2B5EF4-FFF2-40B4-BE49-F238E27FC236}">
                <a16:creationId xmlns:a16="http://schemas.microsoft.com/office/drawing/2014/main" id="{0967D8AD-C247-5E57-905A-E4F1EE1F9F97}"/>
              </a:ext>
            </a:extLst>
          </p:cNvPr>
          <p:cNvSpPr>
            <a:spLocks noGrp="1"/>
          </p:cNvSpPr>
          <p:nvPr>
            <p:ph sz="half" idx="1"/>
          </p:nvPr>
        </p:nvSpPr>
        <p:spPr>
          <a:xfrm>
            <a:off x="609600" y="1600201"/>
            <a:ext cx="5384800" cy="3061446"/>
          </a:xfrm>
          <a:solidFill>
            <a:schemeClr val="accent1">
              <a:lumMod val="20000"/>
              <a:lumOff val="80000"/>
            </a:schemeClr>
          </a:solidFill>
        </p:spPr>
        <p:txBody>
          <a:bodyPr>
            <a:normAutofit fontScale="77500" lnSpcReduction="20000"/>
          </a:bodyPr>
          <a:lstStyle/>
          <a:p>
            <a:pPr marL="0" indent="0">
              <a:buNone/>
            </a:pPr>
            <a:endParaRPr lang="en-GB" b="1" dirty="0"/>
          </a:p>
          <a:p>
            <a:r>
              <a:rPr lang="en-GB" dirty="0"/>
              <a:t>States what happened</a:t>
            </a:r>
          </a:p>
          <a:p>
            <a:r>
              <a:rPr lang="en-GB" dirty="0"/>
              <a:t>States what something is like</a:t>
            </a:r>
          </a:p>
          <a:p>
            <a:r>
              <a:rPr lang="en-GB" dirty="0"/>
              <a:t>Gives a story</a:t>
            </a:r>
          </a:p>
          <a:p>
            <a:r>
              <a:rPr lang="en-GB" dirty="0"/>
              <a:t>States the order in which things happened/occurred</a:t>
            </a:r>
          </a:p>
          <a:p>
            <a:r>
              <a:rPr lang="en-GB" dirty="0"/>
              <a:t>Says how to do something</a:t>
            </a:r>
          </a:p>
          <a:p>
            <a:r>
              <a:rPr lang="en-GB" dirty="0"/>
              <a:t>Explains what a theory is</a:t>
            </a:r>
          </a:p>
        </p:txBody>
      </p:sp>
      <p:sp>
        <p:nvSpPr>
          <p:cNvPr id="4" name="Content Placeholder 3">
            <a:extLst>
              <a:ext uri="{FF2B5EF4-FFF2-40B4-BE49-F238E27FC236}">
                <a16:creationId xmlns:a16="http://schemas.microsoft.com/office/drawing/2014/main" id="{2A638E3E-CF7A-0419-9132-04BF01447026}"/>
              </a:ext>
            </a:extLst>
          </p:cNvPr>
          <p:cNvSpPr>
            <a:spLocks noGrp="1"/>
          </p:cNvSpPr>
          <p:nvPr>
            <p:ph sz="half" idx="2"/>
          </p:nvPr>
        </p:nvSpPr>
        <p:spPr>
          <a:xfrm>
            <a:off x="6197600" y="2527793"/>
            <a:ext cx="5384800" cy="3061447"/>
          </a:xfrm>
          <a:solidFill>
            <a:schemeClr val="accent4">
              <a:lumMod val="20000"/>
              <a:lumOff val="80000"/>
            </a:schemeClr>
          </a:solidFill>
        </p:spPr>
        <p:txBody>
          <a:bodyPr>
            <a:normAutofit fontScale="77500" lnSpcReduction="20000"/>
          </a:bodyPr>
          <a:lstStyle/>
          <a:p>
            <a:pPr marL="0" indent="0">
              <a:buNone/>
            </a:pPr>
            <a:endParaRPr lang="en-GB" b="1" dirty="0"/>
          </a:p>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evidence</a:t>
            </a:r>
          </a:p>
          <a:p>
            <a:r>
              <a:rPr lang="en-GB" dirty="0"/>
              <a:t>Shows why something is relevant</a:t>
            </a:r>
          </a:p>
        </p:txBody>
      </p:sp>
      <p:sp>
        <p:nvSpPr>
          <p:cNvPr id="5" name="Rectangle 4">
            <a:extLst>
              <a:ext uri="{FF2B5EF4-FFF2-40B4-BE49-F238E27FC236}">
                <a16:creationId xmlns:a16="http://schemas.microsoft.com/office/drawing/2014/main" id="{1016B3CC-3DF7-9F65-FCFA-6197FA33554F}"/>
              </a:ext>
            </a:extLst>
          </p:cNvPr>
          <p:cNvSpPr/>
          <p:nvPr/>
        </p:nvSpPr>
        <p:spPr>
          <a:xfrm>
            <a:off x="8247528" y="1900518"/>
            <a:ext cx="3334872" cy="914400"/>
          </a:xfrm>
          <a:prstGeom prst="rect">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Critical writing….</a:t>
            </a:r>
          </a:p>
        </p:txBody>
      </p:sp>
      <p:sp>
        <p:nvSpPr>
          <p:cNvPr id="6" name="Rectangle 5">
            <a:extLst>
              <a:ext uri="{FF2B5EF4-FFF2-40B4-BE49-F238E27FC236}">
                <a16:creationId xmlns:a16="http://schemas.microsoft.com/office/drawing/2014/main" id="{35AF46BA-A1C6-C334-AF2F-9FB013F4C38A}"/>
              </a:ext>
            </a:extLst>
          </p:cNvPr>
          <p:cNvSpPr/>
          <p:nvPr/>
        </p:nvSpPr>
        <p:spPr>
          <a:xfrm>
            <a:off x="609600" y="4387010"/>
            <a:ext cx="3227294" cy="1027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Descriptive writing…..</a:t>
            </a:r>
          </a:p>
        </p:txBody>
      </p:sp>
    </p:spTree>
    <p:extLst>
      <p:ext uri="{BB962C8B-B14F-4D97-AF65-F5344CB8AC3E}">
        <p14:creationId xmlns:p14="http://schemas.microsoft.com/office/powerpoint/2010/main" val="173260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9D65-9036-7692-3E04-CA6F0EF7E2BB}"/>
              </a:ext>
            </a:extLst>
          </p:cNvPr>
          <p:cNvSpPr>
            <a:spLocks noGrp="1"/>
          </p:cNvSpPr>
          <p:nvPr>
            <p:ph type="title"/>
          </p:nvPr>
        </p:nvSpPr>
        <p:spPr>
          <a:solidFill>
            <a:srgbClr val="002060"/>
          </a:solidFill>
        </p:spPr>
        <p:txBody>
          <a:bodyPr/>
          <a:lstStyle/>
          <a:p>
            <a:r>
              <a:rPr lang="en-GB" dirty="0">
                <a:solidFill>
                  <a:schemeClr val="bg1"/>
                </a:solidFill>
              </a:rPr>
              <a:t>Task 2 – part 3</a:t>
            </a:r>
          </a:p>
        </p:txBody>
      </p:sp>
      <p:sp>
        <p:nvSpPr>
          <p:cNvPr id="3" name="Content Placeholder 2">
            <a:extLst>
              <a:ext uri="{FF2B5EF4-FFF2-40B4-BE49-F238E27FC236}">
                <a16:creationId xmlns:a16="http://schemas.microsoft.com/office/drawing/2014/main" id="{364EBB0D-C638-AA42-1130-2FDF14A1E8B0}"/>
              </a:ext>
            </a:extLst>
          </p:cNvPr>
          <p:cNvSpPr>
            <a:spLocks noGrp="1"/>
          </p:cNvSpPr>
          <p:nvPr>
            <p:ph sz="half" idx="1"/>
          </p:nvPr>
        </p:nvSpPr>
        <p:spPr/>
        <p:txBody>
          <a:bodyPr>
            <a:normAutofit fontScale="92500" lnSpcReduction="10000"/>
          </a:bodyPr>
          <a:lstStyle/>
          <a:p>
            <a:pPr marL="0" indent="0">
              <a:buNone/>
            </a:pPr>
            <a:r>
              <a:rPr lang="en-GB" sz="2400" b="1"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Examine</a:t>
            </a:r>
            <a:r>
              <a:rPr lang="en-GB" sz="2400"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the use of appropriate responses to safeguarding concerns and management risk in investigations. (Examples include but not limited to; child abuse, offences against vulnerable adults and domestic abuse).</a:t>
            </a:r>
            <a:endParaRPr lang="en-GB" sz="24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r>
              <a:rPr lang="en-GB" i="1" dirty="0">
                <a:solidFill>
                  <a:srgbClr val="0070C0"/>
                </a:solidFill>
              </a:rPr>
              <a:t>What does examine mean?</a:t>
            </a:r>
          </a:p>
        </p:txBody>
      </p:sp>
      <p:sp>
        <p:nvSpPr>
          <p:cNvPr id="4" name="Content Placeholder 3">
            <a:extLst>
              <a:ext uri="{FF2B5EF4-FFF2-40B4-BE49-F238E27FC236}">
                <a16:creationId xmlns:a16="http://schemas.microsoft.com/office/drawing/2014/main" id="{F1265223-24E7-DBC3-19BD-96CBA9387F26}"/>
              </a:ext>
            </a:extLst>
          </p:cNvPr>
          <p:cNvSpPr>
            <a:spLocks noGrp="1"/>
          </p:cNvSpPr>
          <p:nvPr>
            <p:ph sz="half" idx="2"/>
          </p:nvPr>
        </p:nvSpPr>
        <p:spPr>
          <a:solidFill>
            <a:schemeClr val="tx2">
              <a:lumMod val="20000"/>
              <a:lumOff val="80000"/>
            </a:schemeClr>
          </a:solidFill>
        </p:spPr>
        <p:txBody>
          <a:bodyPr>
            <a:normAutofit fontScale="92500" lnSpcReduction="10000"/>
          </a:bodyPr>
          <a:lstStyle/>
          <a:p>
            <a:pPr marL="0" indent="0">
              <a:buNone/>
            </a:pPr>
            <a:r>
              <a:rPr lang="en-GB" dirty="0"/>
              <a:t>“Examine means to look in close detail and establish the key facts and important issues surrounding a topic. This should be a critical evaluation and you should try and offer reasons as to why the facts and issues you have identified are the most important, as well as explain the different ways they could be construed” </a:t>
            </a:r>
            <a:r>
              <a:rPr lang="en-GB" sz="1900" i="1" dirty="0"/>
              <a:t>(University of Leicester, 2009)</a:t>
            </a:r>
          </a:p>
        </p:txBody>
      </p:sp>
    </p:spTree>
    <p:extLst>
      <p:ext uri="{BB962C8B-B14F-4D97-AF65-F5344CB8AC3E}">
        <p14:creationId xmlns:p14="http://schemas.microsoft.com/office/powerpoint/2010/main" val="3031364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085E8-4A57-74BD-8421-0FF8931FF608}"/>
              </a:ext>
            </a:extLst>
          </p:cNvPr>
          <p:cNvSpPr>
            <a:spLocks noGrp="1"/>
          </p:cNvSpPr>
          <p:nvPr>
            <p:ph type="title"/>
          </p:nvPr>
        </p:nvSpPr>
        <p:spPr>
          <a:solidFill>
            <a:srgbClr val="002060"/>
          </a:solidFill>
        </p:spPr>
        <p:txBody>
          <a:bodyPr/>
          <a:lstStyle/>
          <a:p>
            <a:r>
              <a:rPr lang="en-GB" dirty="0">
                <a:solidFill>
                  <a:schemeClr val="bg1"/>
                </a:solidFill>
              </a:rPr>
              <a:t>Task 2 – part 4 </a:t>
            </a:r>
          </a:p>
        </p:txBody>
      </p:sp>
      <p:sp>
        <p:nvSpPr>
          <p:cNvPr id="3" name="Content Placeholder 2">
            <a:extLst>
              <a:ext uri="{FF2B5EF4-FFF2-40B4-BE49-F238E27FC236}">
                <a16:creationId xmlns:a16="http://schemas.microsoft.com/office/drawing/2014/main" id="{F5EF693E-13BE-DAE5-EA80-D2DDEF4E89DC}"/>
              </a:ext>
            </a:extLst>
          </p:cNvPr>
          <p:cNvSpPr>
            <a:spLocks noGrp="1"/>
          </p:cNvSpPr>
          <p:nvPr>
            <p:ph sz="half" idx="1"/>
          </p:nvPr>
        </p:nvSpPr>
        <p:spPr/>
        <p:txBody>
          <a:bodyPr>
            <a:normAutofit fontScale="92500" lnSpcReduction="10000"/>
          </a:bodyPr>
          <a:lstStyle/>
          <a:p>
            <a:pPr marL="0" indent="0">
              <a:buNone/>
            </a:pPr>
            <a:r>
              <a:rPr lang="en-GB" sz="24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Consider and reflect </a:t>
            </a:r>
            <a:r>
              <a:rPr lang="en-GB" sz="2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upon how you have assessed threat, risk and harm to develop and implement plans and strategies to investigate serious and complex crime.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lgn="ctr">
              <a:buNone/>
            </a:pPr>
            <a:r>
              <a:rPr lang="en-GB" dirty="0">
                <a:solidFill>
                  <a:srgbClr val="0070C0"/>
                </a:solidFill>
              </a:rPr>
              <a:t>What does consider mean ?</a:t>
            </a:r>
          </a:p>
        </p:txBody>
      </p:sp>
      <p:sp>
        <p:nvSpPr>
          <p:cNvPr id="4" name="Content Placeholder 3">
            <a:extLst>
              <a:ext uri="{FF2B5EF4-FFF2-40B4-BE49-F238E27FC236}">
                <a16:creationId xmlns:a16="http://schemas.microsoft.com/office/drawing/2014/main" id="{2291A1E0-570C-2335-5765-84126AF7B334}"/>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buNone/>
            </a:pPr>
            <a:r>
              <a:rPr lang="en-GB" dirty="0"/>
              <a:t>“</a:t>
            </a:r>
            <a:r>
              <a:rPr lang="en-GB" i="1" dirty="0"/>
              <a:t>To consider  means to say what you think and have observed about something. Back up your comments using appropriate evidence from external sources, or your own experience. Include any views contrary to your own and how they relate to what you originally thought” </a:t>
            </a:r>
            <a:r>
              <a:rPr lang="en-GB" dirty="0"/>
              <a:t>(University of Leicester, 2009).</a:t>
            </a:r>
          </a:p>
        </p:txBody>
      </p:sp>
    </p:spTree>
    <p:extLst>
      <p:ext uri="{BB962C8B-B14F-4D97-AF65-F5344CB8AC3E}">
        <p14:creationId xmlns:p14="http://schemas.microsoft.com/office/powerpoint/2010/main" val="2397310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bg/>
                                          </p:spTgt>
                                        </p:tgtEl>
                                        <p:attrNameLst>
                                          <p:attrName>style.visibility</p:attrName>
                                        </p:attrNameLst>
                                      </p:cBhvr>
                                      <p:to>
                                        <p:strVal val="visible"/>
                                      </p:to>
                                    </p:set>
                                    <p:animEffect transition="in" filter="fade">
                                      <p:cBhvr>
                                        <p:cTn id="21" dur="1000"/>
                                        <p:tgtEl>
                                          <p:spTgt spid="4">
                                            <p:bg/>
                                          </p:spTgt>
                                        </p:tgtEl>
                                      </p:cBhvr>
                                    </p:animEffect>
                                    <p:anim calcmode="lin" valueType="num">
                                      <p:cBhvr>
                                        <p:cTn id="22" dur="1000" fill="hold"/>
                                        <p:tgtEl>
                                          <p:spTgt spid="4">
                                            <p:bg/>
                                          </p:spTgt>
                                        </p:tgtEl>
                                        <p:attrNameLst>
                                          <p:attrName>ppt_x</p:attrName>
                                        </p:attrNameLst>
                                      </p:cBhvr>
                                      <p:tavLst>
                                        <p:tav tm="0">
                                          <p:val>
                                            <p:strVal val="#ppt_x"/>
                                          </p:val>
                                        </p:tav>
                                        <p:tav tm="100000">
                                          <p:val>
                                            <p:strVal val="#ppt_x"/>
                                          </p:val>
                                        </p:tav>
                                      </p:tavLst>
                                    </p:anim>
                                    <p:anim calcmode="lin" valueType="num">
                                      <p:cBhvr>
                                        <p:cTn id="23"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dirty="0">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dirty="0"/>
              <a:t>Building blocks of the essay</a:t>
            </a:r>
          </a:p>
          <a:p>
            <a:r>
              <a:rPr lang="en-GB" dirty="0"/>
              <a:t>Each paragraph should contain:</a:t>
            </a:r>
          </a:p>
          <a:p>
            <a:pPr lvl="1"/>
            <a:r>
              <a:rPr lang="en-GB" dirty="0"/>
              <a:t>A topic sentence ( or idea) that states your point</a:t>
            </a:r>
          </a:p>
          <a:p>
            <a:pPr lvl="1"/>
            <a:r>
              <a:rPr lang="en-GB" dirty="0"/>
              <a:t>An explanation of the point you are making</a:t>
            </a:r>
          </a:p>
          <a:p>
            <a:pPr lvl="1"/>
            <a:r>
              <a:rPr lang="en-GB" dirty="0"/>
              <a:t>Evidence – support your point with evidence from reading/example</a:t>
            </a:r>
          </a:p>
          <a:p>
            <a:endParaRPr lang="en-GB" dirty="0"/>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dirty="0"/>
              <a:t>Paragraphs will require signposts/linking – these are words you use to join sentences</a:t>
            </a:r>
          </a:p>
          <a:p>
            <a:r>
              <a:rPr lang="en-GB" dirty="0"/>
              <a:t>Will make your essay flow</a:t>
            </a:r>
          </a:p>
          <a:p>
            <a:r>
              <a:rPr lang="en-GB" dirty="0"/>
              <a:t>Academic language</a:t>
            </a:r>
          </a:p>
          <a:p>
            <a:pPr marL="0" indent="0">
              <a:buNone/>
            </a:pPr>
            <a:endParaRPr lang="en-GB" dirty="0"/>
          </a:p>
          <a:p>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3"/>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Library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Use the library – staff welcome enquiries</a:t>
            </a:r>
          </a:p>
          <a:p>
            <a:r>
              <a:rPr lang="en-GB" dirty="0"/>
              <a:t>College of policing library</a:t>
            </a:r>
          </a:p>
        </p:txBody>
      </p:sp>
      <p:pic>
        <p:nvPicPr>
          <p:cNvPr id="4" name="Picture 3">
            <a:extLst>
              <a:ext uri="{FF2B5EF4-FFF2-40B4-BE49-F238E27FC236}">
                <a16:creationId xmlns:a16="http://schemas.microsoft.com/office/drawing/2014/main" id="{BA229350-EE7C-DB1E-B2ED-8F519573B7C9}"/>
              </a:ext>
            </a:extLst>
          </p:cNvPr>
          <p:cNvPicPr>
            <a:picLocks noChangeAspect="1"/>
          </p:cNvPicPr>
          <p:nvPr/>
        </p:nvPicPr>
        <p:blipFill>
          <a:blip r:embed="rId3"/>
          <a:stretch>
            <a:fillRect/>
          </a:stretch>
        </p:blipFill>
        <p:spPr>
          <a:xfrm>
            <a:off x="6944285" y="2660455"/>
            <a:ext cx="4638115" cy="25973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464E-3287-4AFF-94E2-F917E769E89F}"/>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7E750451-4A95-4A3E-93FB-5A8B3CCCD4BF}"/>
              </a:ext>
            </a:extLst>
          </p:cNvPr>
          <p:cNvSpPr>
            <a:spLocks noGrp="1"/>
          </p:cNvSpPr>
          <p:nvPr>
            <p:ph idx="1"/>
          </p:nvPr>
        </p:nvSpPr>
        <p:spPr/>
        <p:txBody>
          <a:bodyPr/>
          <a:lstStyle/>
          <a:p>
            <a:r>
              <a:rPr lang="en-GB" dirty="0"/>
              <a:t>Draft submissions are welcome </a:t>
            </a:r>
          </a:p>
          <a:p>
            <a:r>
              <a:rPr lang="en-GB" dirty="0"/>
              <a:t>One draft submission per task  </a:t>
            </a:r>
          </a:p>
          <a:p>
            <a:r>
              <a:rPr lang="en-GB" dirty="0"/>
              <a:t>Cut off date will be provided nearer the submission date in May </a:t>
            </a:r>
          </a:p>
          <a:p>
            <a:r>
              <a:rPr lang="en-GB" dirty="0"/>
              <a:t>Turnitin open</a:t>
            </a:r>
          </a:p>
          <a:p>
            <a:r>
              <a:rPr lang="en-GB" dirty="0"/>
              <a:t>Word document or workbook template can be submitted.</a:t>
            </a:r>
          </a:p>
        </p:txBody>
      </p:sp>
    </p:spTree>
    <p:extLst>
      <p:ext uri="{BB962C8B-B14F-4D97-AF65-F5344CB8AC3E}">
        <p14:creationId xmlns:p14="http://schemas.microsoft.com/office/powerpoint/2010/main" val="2299261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4E7B-371E-D1BC-9744-A2E9AED891A8}"/>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35BEFF49-B3B3-D94D-73CB-5BE00A938956}"/>
              </a:ext>
            </a:extLst>
          </p:cNvPr>
          <p:cNvSpPr>
            <a:spLocks noGrp="1"/>
          </p:cNvSpPr>
          <p:nvPr>
            <p:ph sz="half" idx="1"/>
          </p:nvPr>
        </p:nvSpPr>
        <p:spPr/>
        <p:txBody>
          <a:bodyPr/>
          <a:lstStyle/>
          <a:p>
            <a:pPr marL="0" indent="0">
              <a:buNone/>
            </a:pPr>
            <a:endParaRPr lang="en-GB" dirty="0"/>
          </a:p>
          <a:p>
            <a:pPr marL="0" indent="0">
              <a:buNone/>
            </a:pPr>
            <a:r>
              <a:rPr lang="en-GB" dirty="0"/>
              <a:t>Turnitin portal is open for draft submissions to check similarity scores</a:t>
            </a:r>
          </a:p>
        </p:txBody>
      </p:sp>
      <p:pic>
        <p:nvPicPr>
          <p:cNvPr id="5" name="Content Placeholder 4">
            <a:extLst>
              <a:ext uri="{FF2B5EF4-FFF2-40B4-BE49-F238E27FC236}">
                <a16:creationId xmlns:a16="http://schemas.microsoft.com/office/drawing/2014/main" id="{ACD3E02E-137B-E70A-9BE3-B8727608CE73}"/>
              </a:ext>
            </a:extLst>
          </p:cNvPr>
          <p:cNvPicPr>
            <a:picLocks noGrp="1" noChangeAspect="1"/>
          </p:cNvPicPr>
          <p:nvPr>
            <p:ph sz="half" idx="2"/>
          </p:nvPr>
        </p:nvPicPr>
        <p:blipFill>
          <a:blip r:embed="rId2"/>
          <a:stretch>
            <a:fillRect/>
          </a:stretch>
        </p:blipFill>
        <p:spPr>
          <a:xfrm>
            <a:off x="6711577" y="2454799"/>
            <a:ext cx="4376737" cy="2279844"/>
          </a:xfrm>
          <a:prstGeom prst="rect">
            <a:avLst/>
          </a:prstGeom>
        </p:spPr>
      </p:pic>
    </p:spTree>
    <p:extLst>
      <p:ext uri="{BB962C8B-B14F-4D97-AF65-F5344CB8AC3E}">
        <p14:creationId xmlns:p14="http://schemas.microsoft.com/office/powerpoint/2010/main" val="3468219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1644</Words>
  <Application>Microsoft Office PowerPoint</Application>
  <PresentationFormat>Widescreen</PresentationFormat>
  <Paragraphs>223</Paragraphs>
  <Slides>22</Slides>
  <Notes>17</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Theme1.thmx first page pp</vt:lpstr>
      <vt:lpstr> BSc Professional Investigation 14.03.24 Workbook 2 Overview Task 1&amp;2</vt:lpstr>
      <vt:lpstr>Workbook 2 </vt:lpstr>
      <vt:lpstr>Understanding the  Assignment</vt:lpstr>
      <vt:lpstr>Workbook 2 – Identifying key words</vt:lpstr>
      <vt:lpstr>Directive Words</vt:lpstr>
      <vt:lpstr>Limiting words</vt:lpstr>
      <vt:lpstr>Workbook 2 – Task 1</vt:lpstr>
      <vt:lpstr>Task 1 - Breakdown</vt:lpstr>
      <vt:lpstr>Task 1 breakdown</vt:lpstr>
      <vt:lpstr>Task 2 - Breakdown</vt:lpstr>
      <vt:lpstr>Task 2 – Victims &amp; witnesses</vt:lpstr>
      <vt:lpstr>Workbook 2 – Task 2</vt:lpstr>
      <vt:lpstr>Task 2 breakdown – part 2</vt:lpstr>
      <vt:lpstr>Critical writing v Descriptive writing</vt:lpstr>
      <vt:lpstr>Task 2 – part 3</vt:lpstr>
      <vt:lpstr>Task 2 – part 4 </vt:lpstr>
      <vt:lpstr>Extra – tips - Paragraphs</vt:lpstr>
      <vt:lpstr>Extra tips - Signposting</vt:lpstr>
      <vt:lpstr>Library Resources</vt:lpstr>
      <vt:lpstr>Draft submissions</vt:lpstr>
      <vt:lpstr>Draft submissions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16</cp:revision>
  <dcterms:created xsi:type="dcterms:W3CDTF">2021-10-13T07:56:41Z</dcterms:created>
  <dcterms:modified xsi:type="dcterms:W3CDTF">2024-03-14T13:53:36Z</dcterms:modified>
</cp:coreProperties>
</file>