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3"/>
  </p:notesMasterIdLst>
  <p:sldIdLst>
    <p:sldId id="256" r:id="rId2"/>
    <p:sldId id="257" r:id="rId3"/>
    <p:sldId id="258" r:id="rId4"/>
    <p:sldId id="259" r:id="rId5"/>
    <p:sldId id="303" r:id="rId6"/>
    <p:sldId id="260" r:id="rId7"/>
    <p:sldId id="261" r:id="rId8"/>
    <p:sldId id="262" r:id="rId9"/>
    <p:sldId id="264" r:id="rId10"/>
    <p:sldId id="263" r:id="rId11"/>
    <p:sldId id="30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990" autoAdjust="0"/>
  </p:normalViewPr>
  <p:slideViewPr>
    <p:cSldViewPr snapToGrid="0">
      <p:cViewPr varScale="1">
        <p:scale>
          <a:sx n="87" d="100"/>
          <a:sy n="87" d="100"/>
        </p:scale>
        <p:origin x="15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E54F79-6C76-4F1B-86FB-2A1D9D179B9F}" type="datetimeFigureOut">
              <a:rPr lang="en-US" smtClean="0"/>
              <a:t>2/19/2024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055F3B-6092-4448-8F9A-3107F4E9757B}" type="slidenum">
              <a:rPr lang="en-US" smtClean="0"/>
              <a:t>‹#›</a:t>
            </a:fld>
            <a:endParaRPr lang="en-US" dirty="0"/>
          </a:p>
        </p:txBody>
      </p:sp>
    </p:spTree>
    <p:extLst>
      <p:ext uri="{BB962C8B-B14F-4D97-AF65-F5344CB8AC3E}">
        <p14:creationId xmlns:p14="http://schemas.microsoft.com/office/powerpoint/2010/main" val="1543481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apple-system"/>
              </a:rPr>
              <a:t>To perform different duties and tasks of cleaning like mopping, dusting, polishing, removing waste,</a:t>
            </a:r>
            <a:r>
              <a:rPr lang="en-US" b="0" i="0" baseline="0" dirty="0">
                <a:effectLst/>
                <a:latin typeface="-apple-system"/>
              </a:rPr>
              <a:t> and hygiene are all the responsibility of housekeeping in the hotel. </a:t>
            </a:r>
            <a:endParaRPr lang="en-US" b="0" i="0" dirty="0">
              <a:effectLst/>
              <a:latin typeface="-apple-system"/>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2</a:t>
            </a:fld>
            <a:endParaRPr lang="en-US" dirty="0"/>
          </a:p>
        </p:txBody>
      </p:sp>
    </p:spTree>
    <p:extLst>
      <p:ext uri="{BB962C8B-B14F-4D97-AF65-F5344CB8AC3E}">
        <p14:creationId xmlns:p14="http://schemas.microsoft.com/office/powerpoint/2010/main" val="1701690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apple-system"/>
              </a:rPr>
              <a:t>In the hotel industry, room attendants are of great importance as they are</a:t>
            </a:r>
            <a:r>
              <a:rPr lang="en-US" b="0" i="0" baseline="0" dirty="0">
                <a:effectLst/>
                <a:latin typeface="-apple-system"/>
              </a:rPr>
              <a:t> the face of he hotel to be in direct contact with guests on daily basis during room service. </a:t>
            </a:r>
            <a:endParaRPr lang="en-US" b="0" i="0" dirty="0">
              <a:effectLst/>
              <a:latin typeface="-apple-system"/>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3</a:t>
            </a:fld>
            <a:endParaRPr lang="en-US" dirty="0"/>
          </a:p>
        </p:txBody>
      </p:sp>
    </p:spTree>
    <p:extLst>
      <p:ext uri="{BB962C8B-B14F-4D97-AF65-F5344CB8AC3E}">
        <p14:creationId xmlns:p14="http://schemas.microsoft.com/office/powerpoint/2010/main" val="2710566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5B5B5B"/>
                </a:solidFill>
                <a:effectLst/>
                <a:latin typeface="Crimson Text"/>
              </a:rPr>
              <a:t>It is</a:t>
            </a:r>
            <a:r>
              <a:rPr lang="en-US" b="0" i="0" baseline="0" dirty="0">
                <a:solidFill>
                  <a:srgbClr val="5B5B5B"/>
                </a:solidFill>
                <a:effectLst/>
                <a:latin typeface="Crimson Text"/>
              </a:rPr>
              <a:t> very essential to make the lobby of the hotel look organized as it is the face of the hotel and the reception desk must be clean and organized to avoid any traffic during reservation as all the documents and required material for transactional and check in process on hand reach. Using clean signs to make sure of the visibility to the guests for check-in section and check-out to minimize the rush and commotion. </a:t>
            </a:r>
            <a:endParaRPr lang="en-US" b="0" i="0" dirty="0">
              <a:solidFill>
                <a:srgbClr val="5B5B5B"/>
              </a:solidFill>
              <a:effectLst/>
              <a:latin typeface="Crimson Text"/>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4</a:t>
            </a:fld>
            <a:endParaRPr lang="en-US" dirty="0"/>
          </a:p>
        </p:txBody>
      </p:sp>
    </p:spTree>
    <p:extLst>
      <p:ext uri="{BB962C8B-B14F-4D97-AF65-F5344CB8AC3E}">
        <p14:creationId xmlns:p14="http://schemas.microsoft.com/office/powerpoint/2010/main" val="745272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US" altLang="en-US" sz="1200" dirty="0"/>
              <a:t>Employees must abide by the in-house restrictions and rules as food, chewing gum,</a:t>
            </a:r>
            <a:r>
              <a:rPr lang="en-US" altLang="en-US" sz="1200" baseline="0" dirty="0"/>
              <a:t> smoking, and telephone.</a:t>
            </a:r>
          </a:p>
          <a:p>
            <a:pPr eaLnBrk="1" hangingPunct="1">
              <a:lnSpc>
                <a:spcPct val="80000"/>
              </a:lnSpc>
            </a:pPr>
            <a:r>
              <a:rPr lang="en-US" altLang="en-US" sz="1200" baseline="0" dirty="0"/>
              <a:t>Illegal activity of theft and destruction to hotel property</a:t>
            </a:r>
          </a:p>
          <a:p>
            <a:pPr eaLnBrk="1" hangingPunct="1">
              <a:lnSpc>
                <a:spcPct val="80000"/>
              </a:lnSpc>
            </a:pPr>
            <a:r>
              <a:rPr lang="en-US" altLang="en-US" sz="1200" baseline="0" dirty="0"/>
              <a:t>Any favoritism incentives like meals, discounts and any discriminated services</a:t>
            </a:r>
          </a:p>
          <a:p>
            <a:pPr eaLnBrk="1" hangingPunct="1">
              <a:lnSpc>
                <a:spcPct val="80000"/>
              </a:lnSpc>
            </a:pPr>
            <a:r>
              <a:rPr lang="en-US" altLang="en-US" sz="1200" baseline="0" dirty="0"/>
              <a:t>Uniform</a:t>
            </a:r>
          </a:p>
          <a:p>
            <a:pPr eaLnBrk="1" hangingPunct="1">
              <a:lnSpc>
                <a:spcPct val="80000"/>
              </a:lnSpc>
            </a:pPr>
            <a:r>
              <a:rPr lang="en-US" altLang="en-US" sz="1200" baseline="0" dirty="0"/>
              <a:t>Limited access of authority of different prime locations of hotel as employee entrance parking, pool, and kitchen area. </a:t>
            </a:r>
            <a:endParaRPr lang="en-US" altLang="en-US" sz="1200" dirty="0"/>
          </a:p>
        </p:txBody>
      </p:sp>
      <p:sp>
        <p:nvSpPr>
          <p:cNvPr id="4" name="Slide Number Placeholder 3"/>
          <p:cNvSpPr>
            <a:spLocks noGrp="1"/>
          </p:cNvSpPr>
          <p:nvPr>
            <p:ph type="sldNum" sz="quarter" idx="5"/>
          </p:nvPr>
        </p:nvSpPr>
        <p:spPr/>
        <p:txBody>
          <a:bodyPr/>
          <a:lstStyle/>
          <a:p>
            <a:fld id="{2B055F3B-6092-4448-8F9A-3107F4E9757B}" type="slidenum">
              <a:rPr lang="en-US" smtClean="0"/>
              <a:t>5</a:t>
            </a:fld>
            <a:endParaRPr lang="en-US" dirty="0"/>
          </a:p>
        </p:txBody>
      </p:sp>
    </p:spTree>
    <p:extLst>
      <p:ext uri="{BB962C8B-B14F-4D97-AF65-F5344CB8AC3E}">
        <p14:creationId xmlns:p14="http://schemas.microsoft.com/office/powerpoint/2010/main" val="3357373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buFont typeface="Arial" panose="020B0604020202020204" pitchFamily="34" charset="0"/>
              <a:buChar char="•"/>
            </a:pPr>
            <a:r>
              <a:rPr lang="en-US" b="0" i="0" dirty="0">
                <a:effectLst/>
                <a:latin typeface="-apple-system"/>
              </a:rPr>
              <a:t>No hazardous and serious chemical must not</a:t>
            </a:r>
            <a:r>
              <a:rPr lang="en-US" b="0" i="0" baseline="0" dirty="0">
                <a:effectLst/>
                <a:latin typeface="-apple-system"/>
              </a:rPr>
              <a:t> be used in cleaning. </a:t>
            </a:r>
          </a:p>
          <a:p>
            <a:pPr algn="l" fontAlgn="auto">
              <a:buFont typeface="Arial" panose="020B0604020202020204" pitchFamily="34" charset="0"/>
              <a:buChar char="•"/>
            </a:pPr>
            <a:r>
              <a:rPr lang="en-US" b="0" i="0" baseline="0" dirty="0">
                <a:effectLst/>
                <a:latin typeface="-apple-system"/>
              </a:rPr>
              <a:t>All the working activities and actions must be abide by the legal guidelines of the regional standards.</a:t>
            </a:r>
          </a:p>
          <a:p>
            <a:pPr algn="l" fontAlgn="auto">
              <a:buFont typeface="Arial" panose="020B0604020202020204" pitchFamily="34" charset="0"/>
              <a:buChar char="•"/>
            </a:pPr>
            <a:r>
              <a:rPr lang="en-US" b="0" i="0" baseline="0" dirty="0">
                <a:effectLst/>
                <a:latin typeface="-apple-system"/>
              </a:rPr>
              <a:t>Employees must be trained prior using these chemicals to avoid any accident and harm to the employees during cleaning and performing other activities. </a:t>
            </a:r>
            <a:endParaRPr lang="en-US" b="0" i="0" dirty="0">
              <a:effectLst/>
              <a:latin typeface="-apple-system"/>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6</a:t>
            </a:fld>
            <a:endParaRPr lang="en-US" dirty="0"/>
          </a:p>
        </p:txBody>
      </p:sp>
    </p:spTree>
    <p:extLst>
      <p:ext uri="{BB962C8B-B14F-4D97-AF65-F5344CB8AC3E}">
        <p14:creationId xmlns:p14="http://schemas.microsoft.com/office/powerpoint/2010/main" val="2885742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buFont typeface="Arial" panose="020B0604020202020204" pitchFamily="34" charset="0"/>
              <a:buNone/>
            </a:pPr>
            <a:r>
              <a:rPr lang="en-US" b="0" i="0" dirty="0">
                <a:solidFill>
                  <a:srgbClr val="343434"/>
                </a:solidFill>
                <a:effectLst/>
                <a:latin typeface="Lato" panose="020F0502020204030203" pitchFamily="34" charset="0"/>
              </a:rPr>
              <a:t>Risk assessment of the premises needed</a:t>
            </a:r>
            <a:r>
              <a:rPr lang="en-US" b="0" i="0" baseline="0" dirty="0">
                <a:solidFill>
                  <a:srgbClr val="343434"/>
                </a:solidFill>
                <a:effectLst/>
                <a:latin typeface="Lato" panose="020F0502020204030203" pitchFamily="34" charset="0"/>
              </a:rPr>
              <a:t> to make sure of the guests as well as employee’s safety by abiding all the legal policies and guidelines of working activities in the hospitality sector. This process of risk assessment allow business owners to focus on the risks of any kind that might damage the reputation of hotel and evaluation of these risks also help to determine any uncertain situation like injury to the head of department which can affect the overall activity and operational performance of the whole department. </a:t>
            </a:r>
            <a:endParaRPr lang="en-US" b="0" i="0" dirty="0">
              <a:solidFill>
                <a:srgbClr val="343434"/>
              </a:solidFill>
              <a:effectLst/>
              <a:latin typeface="Lato" panose="020F0502020204030203" pitchFamily="34" charset="0"/>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7</a:t>
            </a:fld>
            <a:endParaRPr lang="en-US" dirty="0"/>
          </a:p>
        </p:txBody>
      </p:sp>
    </p:spTree>
    <p:extLst>
      <p:ext uri="{BB962C8B-B14F-4D97-AF65-F5344CB8AC3E}">
        <p14:creationId xmlns:p14="http://schemas.microsoft.com/office/powerpoint/2010/main" val="3791870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Employees must wear clean and proper uniform during working hours.</a:t>
            </a:r>
          </a:p>
          <a:p>
            <a:r>
              <a:rPr lang="en-US" dirty="0"/>
              <a:t>Hairs must be tied back and nails should be cut and trimmed. </a:t>
            </a:r>
          </a:p>
          <a:p>
            <a:r>
              <a:rPr lang="en-US" dirty="0"/>
              <a:t>Wear closed toe shoes during working hours. </a:t>
            </a:r>
          </a:p>
          <a:p>
            <a:pPr algn="l"/>
            <a:r>
              <a:rPr lang="en-US" b="0" i="0" dirty="0">
                <a:solidFill>
                  <a:srgbClr val="000000"/>
                </a:solidFill>
                <a:effectLst/>
                <a:latin typeface="Open Sans" panose="020B0606030504020204" pitchFamily="34" charset="0"/>
              </a:rPr>
              <a:t>Customer service must be exceptional</a:t>
            </a:r>
            <a:r>
              <a:rPr lang="en-US" b="0" i="0" baseline="0" dirty="0">
                <a:solidFill>
                  <a:srgbClr val="000000"/>
                </a:solidFill>
                <a:effectLst/>
                <a:latin typeface="Open Sans" panose="020B0606030504020204" pitchFamily="34" charset="0"/>
              </a:rPr>
              <a:t> to make the journey best memories of guests. </a:t>
            </a:r>
            <a:endParaRPr lang="en-US" b="0" i="0" dirty="0">
              <a:solidFill>
                <a:srgbClr val="000000"/>
              </a:solidFill>
              <a:effectLst/>
              <a:latin typeface="Open Sans" panose="020B0606030504020204" pitchFamily="34" charset="0"/>
            </a:endParaRPr>
          </a:p>
          <a:p>
            <a:br>
              <a:rPr lang="en-US" dirty="0"/>
            </a:br>
            <a:endParaRPr lang="en-US" dirty="0"/>
          </a:p>
        </p:txBody>
      </p:sp>
      <p:sp>
        <p:nvSpPr>
          <p:cNvPr id="4" name="Slide Number Placeholder 3"/>
          <p:cNvSpPr>
            <a:spLocks noGrp="1"/>
          </p:cNvSpPr>
          <p:nvPr>
            <p:ph type="sldNum" sz="quarter" idx="5"/>
          </p:nvPr>
        </p:nvSpPr>
        <p:spPr/>
        <p:txBody>
          <a:bodyPr/>
          <a:lstStyle/>
          <a:p>
            <a:fld id="{2B055F3B-6092-4448-8F9A-3107F4E9757B}" type="slidenum">
              <a:rPr lang="en-US" smtClean="0"/>
              <a:t>8</a:t>
            </a:fld>
            <a:endParaRPr lang="en-US" dirty="0"/>
          </a:p>
        </p:txBody>
      </p:sp>
    </p:spTree>
    <p:extLst>
      <p:ext uri="{BB962C8B-B14F-4D97-AF65-F5344CB8AC3E}">
        <p14:creationId xmlns:p14="http://schemas.microsoft.com/office/powerpoint/2010/main" val="7556776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Hospitality</a:t>
            </a:r>
            <a:r>
              <a:rPr lang="en-US" b="0" i="0" baseline="0" dirty="0">
                <a:effectLst/>
                <a:latin typeface="Söhne"/>
              </a:rPr>
              <a:t> sector can foster a working culture in which committed, motivated, and dedicated employees provide best services to the guests. </a:t>
            </a:r>
            <a:endParaRPr lang="en-US" b="0" i="0" dirty="0">
              <a:effectLst/>
              <a:latin typeface="Söhne"/>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9</a:t>
            </a:fld>
            <a:endParaRPr lang="en-US" dirty="0"/>
          </a:p>
        </p:txBody>
      </p:sp>
    </p:spTree>
    <p:extLst>
      <p:ext uri="{BB962C8B-B14F-4D97-AF65-F5344CB8AC3E}">
        <p14:creationId xmlns:p14="http://schemas.microsoft.com/office/powerpoint/2010/main" val="41351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In result, it is our prime duty</a:t>
            </a:r>
            <a:r>
              <a:rPr lang="en-US" b="0" i="0" baseline="0" dirty="0">
                <a:effectLst/>
                <a:latin typeface="Söhne"/>
              </a:rPr>
              <a:t> being a member of the hospitality department to provide best quality services to the potential guests during their stay and make them enjoy the best days of their life during staying with the abiding of all the safety and hygiene policies and legal standards to perform risk assessment in evaluating risks and issues and providing on time quick innovative solution in the working culture of hospitality sector. </a:t>
            </a:r>
            <a:endParaRPr lang="en-US" b="0" i="0" dirty="0">
              <a:effectLst/>
              <a:latin typeface="Söhne"/>
            </a:endParaRPr>
          </a:p>
        </p:txBody>
      </p:sp>
      <p:sp>
        <p:nvSpPr>
          <p:cNvPr id="4" name="Slide Number Placeholder 3"/>
          <p:cNvSpPr>
            <a:spLocks noGrp="1"/>
          </p:cNvSpPr>
          <p:nvPr>
            <p:ph type="sldNum" sz="quarter" idx="5"/>
          </p:nvPr>
        </p:nvSpPr>
        <p:spPr/>
        <p:txBody>
          <a:bodyPr/>
          <a:lstStyle/>
          <a:p>
            <a:fld id="{2B055F3B-6092-4448-8F9A-3107F4E9757B}" type="slidenum">
              <a:rPr lang="en-US" smtClean="0"/>
              <a:t>10</a:t>
            </a:fld>
            <a:endParaRPr lang="en-US" dirty="0"/>
          </a:p>
        </p:txBody>
      </p:sp>
    </p:spTree>
    <p:extLst>
      <p:ext uri="{BB962C8B-B14F-4D97-AF65-F5344CB8AC3E}">
        <p14:creationId xmlns:p14="http://schemas.microsoft.com/office/powerpoint/2010/main" val="3253705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10366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852221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1287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46123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41574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4432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98313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414058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611452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378718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38022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28584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89883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878522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61283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53990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DE6118-2437-4B30-8E3C-4D2BE6020583}" type="datetimeFigureOut">
              <a:rPr lang="en-US" smtClean="0"/>
              <a:pPr/>
              <a:t>2/19/2024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937177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7D0A-164E-3C80-27A2-12C87367BC49}"/>
              </a:ext>
            </a:extLst>
          </p:cNvPr>
          <p:cNvSpPr>
            <a:spLocks noGrp="1"/>
          </p:cNvSpPr>
          <p:nvPr>
            <p:ph type="ctrTitle"/>
          </p:nvPr>
        </p:nvSpPr>
        <p:spPr/>
        <p:txBody>
          <a:bodyPr/>
          <a:lstStyle/>
          <a:p>
            <a:r>
              <a:rPr lang="en-US" sz="2800" dirty="0"/>
              <a:t>BMIH4006</a:t>
            </a:r>
            <a:br>
              <a:rPr lang="en-US" sz="2800" dirty="0"/>
            </a:br>
            <a:r>
              <a:rPr lang="en-US" sz="2800" dirty="0"/>
              <a:t>Hotel Placement – Operating Hotel Facilities</a:t>
            </a:r>
            <a:br>
              <a:rPr lang="en-US" sz="2800" dirty="0"/>
            </a:br>
            <a:r>
              <a:rPr lang="en-US" sz="2800" dirty="0"/>
              <a:t>Component 3 </a:t>
            </a:r>
          </a:p>
        </p:txBody>
      </p:sp>
      <p:sp>
        <p:nvSpPr>
          <p:cNvPr id="3" name="Subtitle 2">
            <a:extLst>
              <a:ext uri="{FF2B5EF4-FFF2-40B4-BE49-F238E27FC236}">
                <a16:creationId xmlns:a16="http://schemas.microsoft.com/office/drawing/2014/main" id="{531DAEDC-4631-CA4A-636A-2A8317E30F91}"/>
              </a:ext>
            </a:extLst>
          </p:cNvPr>
          <p:cNvSpPr>
            <a:spLocks noGrp="1"/>
          </p:cNvSpPr>
          <p:nvPr>
            <p:ph type="subTitle" idx="1"/>
          </p:nvPr>
        </p:nvSpPr>
        <p:spPr/>
        <p:txBody>
          <a:bodyPr/>
          <a:lstStyle/>
          <a:p>
            <a:r>
              <a:rPr lang="en-GB" dirty="0"/>
              <a:t>Name Elena </a:t>
            </a:r>
            <a:r>
              <a:rPr lang="en-GB" dirty="0" err="1"/>
              <a:t>Caragicu</a:t>
            </a:r>
            <a:r>
              <a:rPr lang="en-GB" dirty="0"/>
              <a:t> </a:t>
            </a:r>
          </a:p>
          <a:p>
            <a:r>
              <a:rPr lang="en-GB" dirty="0"/>
              <a:t>ID  2244881  </a:t>
            </a:r>
            <a:endParaRPr lang="en-US" dirty="0"/>
          </a:p>
        </p:txBody>
      </p:sp>
    </p:spTree>
    <p:extLst>
      <p:ext uri="{BB962C8B-B14F-4D97-AF65-F5344CB8AC3E}">
        <p14:creationId xmlns:p14="http://schemas.microsoft.com/office/powerpoint/2010/main" val="1913567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729B-3378-5DBD-9F45-FEE58E8931B9}"/>
              </a:ext>
            </a:extLst>
          </p:cNvPr>
          <p:cNvSpPr>
            <a:spLocks noGrp="1"/>
          </p:cNvSpPr>
          <p:nvPr>
            <p:ph type="title"/>
          </p:nvPr>
        </p:nvSpPr>
        <p:spPr/>
        <p:txBody>
          <a:bodyPr/>
          <a:lstStyle/>
          <a:p>
            <a:r>
              <a:rPr lang="en-GB" dirty="0">
                <a:solidFill>
                  <a:schemeClr val="tx1"/>
                </a:solidFill>
              </a:rPr>
              <a:t>Introduction </a:t>
            </a:r>
            <a:endParaRPr lang="en-US" dirty="0">
              <a:solidFill>
                <a:schemeClr val="tx1"/>
              </a:solidFill>
            </a:endParaRPr>
          </a:p>
        </p:txBody>
      </p:sp>
      <p:sp>
        <p:nvSpPr>
          <p:cNvPr id="3" name="Content Placeholder 2">
            <a:extLst>
              <a:ext uri="{FF2B5EF4-FFF2-40B4-BE49-F238E27FC236}">
                <a16:creationId xmlns:a16="http://schemas.microsoft.com/office/drawing/2014/main" id="{97663E57-FD05-8D8B-1769-0327918B3A21}"/>
              </a:ext>
            </a:extLst>
          </p:cNvPr>
          <p:cNvSpPr>
            <a:spLocks noGrp="1"/>
          </p:cNvSpPr>
          <p:nvPr>
            <p:ph idx="1"/>
          </p:nvPr>
        </p:nvSpPr>
        <p:spPr/>
        <p:txBody>
          <a:bodyPr>
            <a:normAutofit fontScale="92500" lnSpcReduction="10000"/>
          </a:bodyPr>
          <a:lstStyle/>
          <a:p>
            <a:r>
              <a:rPr lang="en-US" dirty="0"/>
              <a:t>Housekeeping includes maintenance and upkeep the cleaning and organization in the hotel.</a:t>
            </a:r>
          </a:p>
          <a:p>
            <a:r>
              <a:rPr lang="en-US" dirty="0"/>
              <a:t>An employee in the housekeeping sector is held accountable to make sure of cleaning, maintenance, and organized room and cleaning areas in the hotel. </a:t>
            </a:r>
          </a:p>
          <a:p>
            <a:r>
              <a:rPr lang="en-US" dirty="0"/>
              <a:t>It is his/her duty to make sure of guest’s being comfortable and protected during stay at hotel from any bacteria and germ containing ailment. </a:t>
            </a:r>
          </a:p>
          <a:p>
            <a:r>
              <a:rPr lang="en-US" dirty="0"/>
              <a:t>To make sure of cleanliness, aesthetic regulation, and maintenance of hotel areas, housekeeping department is set. </a:t>
            </a:r>
          </a:p>
          <a:p>
            <a:pPr eaLnBrk="1" hangingPunct="1"/>
            <a:r>
              <a:rPr lang="en-US" altLang="en-US" dirty="0"/>
              <a:t>It is the vision of the department to make hotel a place like from away from hope with the best customer services.</a:t>
            </a:r>
          </a:p>
          <a:p>
            <a:r>
              <a:rPr lang="en-US" altLang="en-US" dirty="0"/>
              <a:t>The leader and manager of the housekeeping department is Executive Housekeeping and it is under the supervision of Room Division (</a:t>
            </a:r>
            <a:r>
              <a:rPr lang="en-US" dirty="0"/>
              <a:t>Siaw and Siaw, 2019)</a:t>
            </a:r>
            <a:r>
              <a:rPr lang="en-US" altLang="en-US" dirty="0"/>
              <a:t>. </a:t>
            </a:r>
          </a:p>
          <a:p>
            <a:endParaRPr lang="en-US" dirty="0"/>
          </a:p>
        </p:txBody>
      </p:sp>
    </p:spTree>
    <p:extLst>
      <p:ext uri="{BB962C8B-B14F-4D97-AF65-F5344CB8AC3E}">
        <p14:creationId xmlns:p14="http://schemas.microsoft.com/office/powerpoint/2010/main" val="3482801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C55A4-E6C9-BB51-18D2-EA7A78BDFE03}"/>
              </a:ext>
            </a:extLst>
          </p:cNvPr>
          <p:cNvSpPr>
            <a:spLocks noGrp="1"/>
          </p:cNvSpPr>
          <p:nvPr>
            <p:ph type="title"/>
          </p:nvPr>
        </p:nvSpPr>
        <p:spPr/>
        <p:txBody>
          <a:bodyPr/>
          <a:lstStyle/>
          <a:p>
            <a:r>
              <a:rPr lang="en-US" b="0" i="0" dirty="0">
                <a:solidFill>
                  <a:srgbClr val="111B21"/>
                </a:solidFill>
                <a:effectLst/>
              </a:rPr>
              <a:t>Room Cleaning</a:t>
            </a:r>
            <a:endParaRPr lang="en-US" dirty="0"/>
          </a:p>
        </p:txBody>
      </p:sp>
      <p:sp>
        <p:nvSpPr>
          <p:cNvPr id="3" name="Content Placeholder 2">
            <a:extLst>
              <a:ext uri="{FF2B5EF4-FFF2-40B4-BE49-F238E27FC236}">
                <a16:creationId xmlns:a16="http://schemas.microsoft.com/office/drawing/2014/main" id="{7ADDDDE1-B4A9-5E20-0472-0C4C08E6B6AD}"/>
              </a:ext>
            </a:extLst>
          </p:cNvPr>
          <p:cNvSpPr>
            <a:spLocks noGrp="1"/>
          </p:cNvSpPr>
          <p:nvPr>
            <p:ph idx="1"/>
          </p:nvPr>
        </p:nvSpPr>
        <p:spPr/>
        <p:txBody>
          <a:bodyPr/>
          <a:lstStyle/>
          <a:p>
            <a:r>
              <a:rPr lang="en-US" dirty="0"/>
              <a:t>Dusting: Do dusting and removing dust particles from all over the surface of lamps, furniture's, shelves, and mirrors with the microfiber clots. </a:t>
            </a:r>
          </a:p>
          <a:p>
            <a:r>
              <a:rPr lang="en-US" dirty="0"/>
              <a:t>Vacuuming: Thoroughly vacuuming the carpets and floor surface. </a:t>
            </a:r>
          </a:p>
          <a:p>
            <a:r>
              <a:rPr lang="en-US" dirty="0"/>
              <a:t>Bedding: change bed covers in rooms on daily basis or as per guest’s instructions. Fresh linen must be used in bedding. </a:t>
            </a:r>
          </a:p>
          <a:p>
            <a:r>
              <a:rPr lang="en-US" dirty="0"/>
              <a:t>Bathroom Cleaning: meticulously clean the bathroom and make sure of every part to be stainless as toilet, shower, and bathtub. Use proper hygiene chemicals and disinfect to clean it (</a:t>
            </a:r>
            <a:r>
              <a:rPr lang="en-US" dirty="0" err="1"/>
              <a:t>Tavitiyaman</a:t>
            </a:r>
            <a:r>
              <a:rPr lang="en-US" dirty="0"/>
              <a:t> </a:t>
            </a:r>
            <a:r>
              <a:rPr lang="en-US" i="1" dirty="0"/>
              <a:t>et al</a:t>
            </a:r>
            <a:r>
              <a:rPr lang="en-US" dirty="0"/>
              <a:t>., 2022). </a:t>
            </a:r>
          </a:p>
        </p:txBody>
      </p:sp>
      <p:pic>
        <p:nvPicPr>
          <p:cNvPr id="1026" name="Picture 2" descr="Manual Cleaning Equipment ">
            <a:extLst>
              <a:ext uri="{FF2B5EF4-FFF2-40B4-BE49-F238E27FC236}">
                <a16:creationId xmlns:a16="http://schemas.microsoft.com/office/drawing/2014/main" id="{BDBBE19F-966B-66E5-E2F9-74F7C5AC7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0071" y="309562"/>
            <a:ext cx="2786743" cy="1862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475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C11BF-0201-1167-F8F1-9FC3E17753AB}"/>
              </a:ext>
            </a:extLst>
          </p:cNvPr>
          <p:cNvSpPr>
            <a:spLocks noGrp="1"/>
          </p:cNvSpPr>
          <p:nvPr>
            <p:ph type="title"/>
          </p:nvPr>
        </p:nvSpPr>
        <p:spPr/>
        <p:txBody>
          <a:bodyPr/>
          <a:lstStyle/>
          <a:p>
            <a:r>
              <a:rPr lang="en-US" b="0" i="0" dirty="0">
                <a:solidFill>
                  <a:schemeClr val="tx1"/>
                </a:solidFill>
                <a:effectLst/>
              </a:rPr>
              <a:t>Common Areas Cleaning: </a:t>
            </a:r>
            <a:endParaRPr lang="en-US" dirty="0">
              <a:solidFill>
                <a:schemeClr val="tx1"/>
              </a:solidFill>
            </a:endParaRPr>
          </a:p>
        </p:txBody>
      </p:sp>
      <p:sp>
        <p:nvSpPr>
          <p:cNvPr id="3" name="Content Placeholder 2">
            <a:extLst>
              <a:ext uri="{FF2B5EF4-FFF2-40B4-BE49-F238E27FC236}">
                <a16:creationId xmlns:a16="http://schemas.microsoft.com/office/drawing/2014/main" id="{9928B94A-AC0C-19A4-B0EF-2850BAEBAADE}"/>
              </a:ext>
            </a:extLst>
          </p:cNvPr>
          <p:cNvSpPr>
            <a:spLocks noGrp="1"/>
          </p:cNvSpPr>
          <p:nvPr>
            <p:ph idx="1"/>
          </p:nvPr>
        </p:nvSpPr>
        <p:spPr/>
        <p:txBody>
          <a:bodyPr>
            <a:normAutofit/>
          </a:bodyPr>
          <a:lstStyle/>
          <a:p>
            <a:r>
              <a:rPr lang="en-US" dirty="0">
                <a:solidFill>
                  <a:schemeClr val="tx1"/>
                </a:solidFill>
              </a:rPr>
              <a:t>Lobby and Reception Area: It is important to make the reception area clean and tidy. Make sure to dust the furniture, mop nad vacuu the floor and make it free from any dust and clutter. </a:t>
            </a:r>
          </a:p>
          <a:p>
            <a:endParaRPr lang="en-US" dirty="0">
              <a:solidFill>
                <a:schemeClr val="tx1"/>
              </a:solidFill>
            </a:endParaRPr>
          </a:p>
          <a:p>
            <a:r>
              <a:rPr lang="en-US" dirty="0">
                <a:solidFill>
                  <a:schemeClr val="tx1"/>
                </a:solidFill>
              </a:rPr>
              <a:t>Corridors: regularly clean halls to make it free from any dust and debris. </a:t>
            </a:r>
          </a:p>
          <a:p>
            <a:endParaRPr lang="en-US" dirty="0">
              <a:solidFill>
                <a:schemeClr val="tx1"/>
              </a:solidFill>
            </a:endParaRPr>
          </a:p>
          <a:p>
            <a:r>
              <a:rPr lang="en-US" dirty="0">
                <a:solidFill>
                  <a:schemeClr val="tx1"/>
                </a:solidFill>
              </a:rPr>
              <a:t>Lifts: lifts must be clean and proper hygiene measurement must be taken during cleaning to make it free from dust as well as from germs (Kusuma </a:t>
            </a:r>
            <a:r>
              <a:rPr lang="en-US" i="1" dirty="0">
                <a:solidFill>
                  <a:schemeClr val="tx1"/>
                </a:solidFill>
              </a:rPr>
              <a:t>et al., </a:t>
            </a:r>
            <a:r>
              <a:rPr lang="en-US" dirty="0">
                <a:solidFill>
                  <a:schemeClr val="tx1"/>
                </a:solidFill>
              </a:rPr>
              <a:t> 2022). </a:t>
            </a:r>
          </a:p>
        </p:txBody>
      </p:sp>
      <p:pic>
        <p:nvPicPr>
          <p:cNvPr id="1026" name="Picture 2" descr="The challenges of pandemic housekeeping requirements | Hotel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1170" y="0"/>
            <a:ext cx="3170830" cy="1774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731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A016C4F4-E735-0DE5-7574-FA6BD60C2D53}"/>
              </a:ext>
            </a:extLst>
          </p:cNvPr>
          <p:cNvSpPr>
            <a:spLocks noGrp="1" noChangeArrowheads="1"/>
          </p:cNvSpPr>
          <p:nvPr>
            <p:ph type="title"/>
          </p:nvPr>
        </p:nvSpPr>
        <p:spPr/>
        <p:txBody>
          <a:bodyPr/>
          <a:lstStyle/>
          <a:p>
            <a:pPr eaLnBrk="1" hangingPunct="1"/>
            <a:r>
              <a:rPr lang="en-GB" altLang="en-US" dirty="0">
                <a:solidFill>
                  <a:schemeClr val="tx1"/>
                </a:solidFill>
              </a:rPr>
              <a:t>Housekeeping policies </a:t>
            </a:r>
            <a:endParaRPr lang="en-US" altLang="en-US" dirty="0">
              <a:solidFill>
                <a:schemeClr val="tx1"/>
              </a:solidFill>
            </a:endParaRPr>
          </a:p>
        </p:txBody>
      </p:sp>
      <p:sp>
        <p:nvSpPr>
          <p:cNvPr id="53251" name="Rectangle 3">
            <a:extLst>
              <a:ext uri="{FF2B5EF4-FFF2-40B4-BE49-F238E27FC236}">
                <a16:creationId xmlns:a16="http://schemas.microsoft.com/office/drawing/2014/main" id="{EE2779E9-7211-D901-EFC0-96B02EAB190F}"/>
              </a:ext>
            </a:extLst>
          </p:cNvPr>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US" altLang="en-US" sz="2100" dirty="0">
                <a:solidFill>
                  <a:schemeClr val="tx1"/>
                </a:solidFill>
              </a:rPr>
              <a:t>HOUSE POLICIES</a:t>
            </a:r>
          </a:p>
          <a:p>
            <a:pPr>
              <a:lnSpc>
                <a:spcPct val="90000"/>
              </a:lnSpc>
            </a:pPr>
            <a:r>
              <a:rPr lang="en-US" altLang="en-US" dirty="0"/>
              <a:t>Different rules and standards are set to provide instructions to the employees regarding their performance and activities in the working place (</a:t>
            </a:r>
            <a:r>
              <a:rPr lang="en-US" dirty="0"/>
              <a:t>Sadhale, 2021)</a:t>
            </a:r>
            <a:r>
              <a:rPr lang="en-US" altLang="en-US" dirty="0"/>
              <a:t>. </a:t>
            </a:r>
          </a:p>
          <a:p>
            <a:pPr eaLnBrk="1" hangingPunct="1">
              <a:lnSpc>
                <a:spcPct val="90000"/>
              </a:lnSpc>
              <a:buFont typeface="Wingdings" panose="05000000000000000000" pitchFamily="2" charset="2"/>
              <a:buNone/>
            </a:pPr>
            <a:r>
              <a:rPr lang="en-US" altLang="en-US" sz="2100" dirty="0">
                <a:solidFill>
                  <a:schemeClr val="tx1"/>
                </a:solidFill>
              </a:rPr>
              <a:t>IMPORTANCE</a:t>
            </a:r>
          </a:p>
          <a:p>
            <a:pPr eaLnBrk="1" hangingPunct="1">
              <a:lnSpc>
                <a:spcPct val="90000"/>
              </a:lnSpc>
            </a:pPr>
            <a:r>
              <a:rPr lang="en-US" altLang="en-US" dirty="0"/>
              <a:t>Boost service quality</a:t>
            </a:r>
          </a:p>
          <a:p>
            <a:pPr eaLnBrk="1" hangingPunct="1">
              <a:lnSpc>
                <a:spcPct val="90000"/>
              </a:lnSpc>
            </a:pPr>
            <a:r>
              <a:rPr lang="en-US" altLang="en-US" dirty="0"/>
              <a:t>Regiments service</a:t>
            </a:r>
          </a:p>
          <a:p>
            <a:pPr eaLnBrk="1" hangingPunct="1">
              <a:lnSpc>
                <a:spcPct val="90000"/>
              </a:lnSpc>
            </a:pPr>
            <a:r>
              <a:rPr lang="en-US" altLang="en-US" dirty="0"/>
              <a:t>Positive working culture developed</a:t>
            </a:r>
          </a:p>
          <a:p>
            <a:pPr eaLnBrk="1" hangingPunct="1">
              <a:lnSpc>
                <a:spcPct val="90000"/>
              </a:lnSpc>
            </a:pPr>
            <a:r>
              <a:rPr lang="en-US" altLang="en-US" dirty="0"/>
              <a:t>Employees and guests are safe and secure</a:t>
            </a:r>
          </a:p>
          <a:p>
            <a:pPr eaLnBrk="1" hangingPunct="1">
              <a:lnSpc>
                <a:spcPct val="90000"/>
              </a:lnSpc>
            </a:pPr>
            <a:r>
              <a:rPr lang="en-US" altLang="en-US" dirty="0"/>
              <a:t>Build positive image of the hotel</a:t>
            </a:r>
          </a:p>
          <a:p>
            <a:pPr eaLnBrk="1" hangingPunct="1">
              <a:lnSpc>
                <a:spcPct val="90000"/>
              </a:lnSpc>
            </a:pPr>
            <a:endParaRPr lang="en-US" altLang="en-US" sz="2100"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73D4-6D34-FC25-DA87-AC7C08DABF0A}"/>
              </a:ext>
            </a:extLst>
          </p:cNvPr>
          <p:cNvSpPr>
            <a:spLocks noGrp="1"/>
          </p:cNvSpPr>
          <p:nvPr>
            <p:ph type="title"/>
          </p:nvPr>
        </p:nvSpPr>
        <p:spPr/>
        <p:txBody>
          <a:bodyPr/>
          <a:lstStyle/>
          <a:p>
            <a:r>
              <a:rPr lang="en-US" dirty="0">
                <a:solidFill>
                  <a:schemeClr val="tx1"/>
                </a:solidFill>
              </a:rPr>
              <a:t> Health and Safety Procedures</a:t>
            </a:r>
          </a:p>
        </p:txBody>
      </p:sp>
      <p:sp>
        <p:nvSpPr>
          <p:cNvPr id="3" name="Content Placeholder 2">
            <a:extLst>
              <a:ext uri="{FF2B5EF4-FFF2-40B4-BE49-F238E27FC236}">
                <a16:creationId xmlns:a16="http://schemas.microsoft.com/office/drawing/2014/main" id="{EFD2FD32-B9A2-4BA4-BAC4-9AEC77B5C9F7}"/>
              </a:ext>
            </a:extLst>
          </p:cNvPr>
          <p:cNvSpPr>
            <a:spLocks noGrp="1"/>
          </p:cNvSpPr>
          <p:nvPr>
            <p:ph idx="1"/>
          </p:nvPr>
        </p:nvSpPr>
        <p:spPr/>
        <p:txBody>
          <a:bodyPr>
            <a:normAutofit/>
          </a:bodyPr>
          <a:lstStyle/>
          <a:p>
            <a:pPr marL="0" indent="0">
              <a:buNone/>
            </a:pPr>
            <a:r>
              <a:rPr lang="en-US" dirty="0"/>
              <a:t>Handling of Chemicals:</a:t>
            </a:r>
          </a:p>
          <a:p>
            <a:r>
              <a:rPr lang="en-US" dirty="0"/>
              <a:t>Proper and visible labeling of chemicals and stored in tight jars and containers in inventory.  </a:t>
            </a:r>
          </a:p>
          <a:p>
            <a:r>
              <a:rPr lang="en-US" dirty="0"/>
              <a:t>Employees must follows instructions before using the required chemicals and liquid.</a:t>
            </a:r>
          </a:p>
          <a:p>
            <a:r>
              <a:rPr lang="en-US" dirty="0"/>
              <a:t>Abide by rules of PPE to wear proper cleaning gloves and goggles during chemicals using (</a:t>
            </a:r>
            <a:r>
              <a:rPr lang="en-US" dirty="0" err="1"/>
              <a:t>Mangco</a:t>
            </a:r>
            <a:r>
              <a:rPr lang="en-US" dirty="0"/>
              <a:t> and Andales, 2021). </a:t>
            </a:r>
          </a:p>
          <a:p>
            <a:endParaRPr lang="en-US" dirty="0">
              <a:solidFill>
                <a:schemeClr val="tx1"/>
              </a:solidFill>
            </a:endParaRPr>
          </a:p>
        </p:txBody>
      </p:sp>
      <p:pic>
        <p:nvPicPr>
          <p:cNvPr id="2054" name="Picture 6" descr="Chemicals Classification Label丨Professional &amp; Efficient丨SYSB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7668" y="4913668"/>
            <a:ext cx="1944332" cy="1944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9165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73D4-6D34-FC25-DA87-AC7C08DABF0A}"/>
              </a:ext>
            </a:extLst>
          </p:cNvPr>
          <p:cNvSpPr>
            <a:spLocks noGrp="1"/>
          </p:cNvSpPr>
          <p:nvPr>
            <p:ph type="title"/>
          </p:nvPr>
        </p:nvSpPr>
        <p:spPr/>
        <p:txBody>
          <a:bodyPr/>
          <a:lstStyle/>
          <a:p>
            <a:r>
              <a:rPr lang="en-US" dirty="0">
                <a:solidFill>
                  <a:schemeClr val="tx1"/>
                </a:solidFill>
              </a:rPr>
              <a:t> Health and Safety Procedures</a:t>
            </a:r>
          </a:p>
        </p:txBody>
      </p:sp>
      <p:sp>
        <p:nvSpPr>
          <p:cNvPr id="3" name="Content Placeholder 2">
            <a:extLst>
              <a:ext uri="{FF2B5EF4-FFF2-40B4-BE49-F238E27FC236}">
                <a16:creationId xmlns:a16="http://schemas.microsoft.com/office/drawing/2014/main" id="{EFD2FD32-B9A2-4BA4-BAC4-9AEC77B5C9F7}"/>
              </a:ext>
            </a:extLst>
          </p:cNvPr>
          <p:cNvSpPr>
            <a:spLocks noGrp="1"/>
          </p:cNvSpPr>
          <p:nvPr>
            <p:ph idx="1"/>
          </p:nvPr>
        </p:nvSpPr>
        <p:spPr/>
        <p:txBody>
          <a:bodyPr>
            <a:normAutofit fontScale="92500" lnSpcReduction="20000"/>
          </a:bodyPr>
          <a:lstStyle/>
          <a:p>
            <a:pPr marL="0" indent="0">
              <a:buNone/>
            </a:pPr>
            <a:r>
              <a:rPr lang="en-US" dirty="0"/>
              <a:t>Preventing the Spread of Infections:</a:t>
            </a:r>
          </a:p>
          <a:p>
            <a:r>
              <a:rPr lang="en-US" dirty="0"/>
              <a:t>Always thoroughly wash hands with soap and hand wash before and after performing cleaning. </a:t>
            </a:r>
          </a:p>
          <a:p>
            <a:r>
              <a:rPr lang="en-US" dirty="0"/>
              <a:t>To handle waste and to clean bathroom, always use disposable gloves. </a:t>
            </a:r>
          </a:p>
          <a:p>
            <a:r>
              <a:rPr lang="en-US" dirty="0"/>
              <a:t>Always make sure to properly discard waste of blooded tissues and needles with care and in bio hazardous bags to avoid contamination (</a:t>
            </a:r>
            <a:r>
              <a:rPr lang="en-US" dirty="0" err="1"/>
              <a:t>Ambardar</a:t>
            </a:r>
            <a:r>
              <a:rPr lang="en-US" dirty="0"/>
              <a:t>, Singh and Singh, 2023).  </a:t>
            </a:r>
          </a:p>
          <a:p>
            <a:pPr marL="0" indent="0">
              <a:buNone/>
            </a:pPr>
            <a:r>
              <a:rPr lang="en-US" dirty="0"/>
              <a:t>Emergency Procedures:</a:t>
            </a:r>
          </a:p>
          <a:p>
            <a:r>
              <a:rPr lang="en-US" dirty="0"/>
              <a:t>In the hotel, all the emergency exits must be in access of employees and guests.</a:t>
            </a:r>
          </a:p>
          <a:p>
            <a:r>
              <a:rPr lang="en-US" dirty="0"/>
              <a:t>Activate fire alarm and make sure to evacuate the building on the same time.</a:t>
            </a:r>
          </a:p>
          <a:p>
            <a:r>
              <a:rPr lang="en-US" dirty="0"/>
              <a:t>Always follow hotel’s medical emergency protocols. </a:t>
            </a:r>
          </a:p>
          <a:p>
            <a:r>
              <a:rPr lang="en-US" dirty="0"/>
              <a:t>.</a:t>
            </a:r>
          </a:p>
        </p:txBody>
      </p:sp>
      <p:pic>
        <p:nvPicPr>
          <p:cNvPr id="3074" name="Picture 2" descr="Hotel Emergency Exit Photos and Images | Shutter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4002" y="0"/>
            <a:ext cx="2914413" cy="1612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9982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D01F4-507E-110E-449D-D59B8F46644A}"/>
              </a:ext>
            </a:extLst>
          </p:cNvPr>
          <p:cNvSpPr>
            <a:spLocks noGrp="1"/>
          </p:cNvSpPr>
          <p:nvPr>
            <p:ph type="title"/>
          </p:nvPr>
        </p:nvSpPr>
        <p:spPr/>
        <p:txBody>
          <a:bodyPr/>
          <a:lstStyle/>
          <a:p>
            <a:r>
              <a:rPr lang="en-US" dirty="0">
                <a:solidFill>
                  <a:schemeClr val="tx1"/>
                </a:solidFill>
              </a:rPr>
              <a:t>Achieving Standards</a:t>
            </a:r>
          </a:p>
        </p:txBody>
      </p:sp>
      <p:sp>
        <p:nvSpPr>
          <p:cNvPr id="3" name="Content Placeholder 2">
            <a:extLst>
              <a:ext uri="{FF2B5EF4-FFF2-40B4-BE49-F238E27FC236}">
                <a16:creationId xmlns:a16="http://schemas.microsoft.com/office/drawing/2014/main" id="{58240072-CF35-149C-ECBC-9B5CCC070595}"/>
              </a:ext>
            </a:extLst>
          </p:cNvPr>
          <p:cNvSpPr>
            <a:spLocks noGrp="1"/>
          </p:cNvSpPr>
          <p:nvPr>
            <p:ph idx="1"/>
          </p:nvPr>
        </p:nvSpPr>
        <p:spPr>
          <a:xfrm>
            <a:off x="677334" y="1491849"/>
            <a:ext cx="8596668" cy="3880773"/>
          </a:xfrm>
        </p:spPr>
        <p:txBody>
          <a:bodyPr>
            <a:normAutofit/>
          </a:bodyPr>
          <a:lstStyle/>
          <a:p>
            <a:endParaRPr lang="en-US" dirty="0"/>
          </a:p>
          <a:p>
            <a:pPr marL="0" indent="0">
              <a:buNone/>
            </a:pPr>
            <a:r>
              <a:rPr lang="en-US" dirty="0"/>
              <a:t>Dress Code:</a:t>
            </a:r>
          </a:p>
          <a:p>
            <a:r>
              <a:rPr lang="en-US" dirty="0"/>
              <a:t>Employees must wear clean and proper uniform during working hours.</a:t>
            </a:r>
          </a:p>
          <a:p>
            <a:r>
              <a:rPr lang="en-US" dirty="0"/>
              <a:t>Hairs must be tied back and nails should be cut and trimmed. </a:t>
            </a:r>
          </a:p>
          <a:p>
            <a:r>
              <a:rPr lang="en-US" dirty="0"/>
              <a:t>Wear closed toe shoes during working hours. </a:t>
            </a:r>
          </a:p>
          <a:p>
            <a:pPr marL="0" indent="0">
              <a:buNone/>
            </a:pPr>
            <a:r>
              <a:rPr lang="en-US" dirty="0"/>
              <a:t>Customer Service:</a:t>
            </a:r>
          </a:p>
          <a:p>
            <a:r>
              <a:rPr lang="en-US" dirty="0"/>
              <a:t>Always welcome guests with warm smile and a friendly gesture to welcome their stay.</a:t>
            </a:r>
          </a:p>
          <a:p>
            <a:r>
              <a:rPr lang="en-US" dirty="0"/>
              <a:t>Always attune to the guest’s needs and requirement and provide with best solutions (Tra, 2020). </a:t>
            </a:r>
          </a:p>
        </p:txBody>
      </p:sp>
      <p:pic>
        <p:nvPicPr>
          <p:cNvPr id="4098" name="Picture 2" descr="What Should be Included in a Proper Housekeeping Uniform? All Seasons  Uniforms, In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1253" y="0"/>
            <a:ext cx="3490747" cy="2067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745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5AB30-51AE-4706-F13F-6E7E74E21730}"/>
              </a:ext>
            </a:extLst>
          </p:cNvPr>
          <p:cNvSpPr>
            <a:spLocks noGrp="1"/>
          </p:cNvSpPr>
          <p:nvPr>
            <p:ph type="title"/>
          </p:nvPr>
        </p:nvSpPr>
        <p:spPr/>
        <p:txBody>
          <a:bodyPr/>
          <a:lstStyle/>
          <a:p>
            <a:r>
              <a:rPr lang="en-GB" dirty="0">
                <a:solidFill>
                  <a:schemeClr val="tx1"/>
                </a:solidFill>
              </a:rPr>
              <a:t>Employee Engagement </a:t>
            </a:r>
            <a:endParaRPr lang="en-US" dirty="0">
              <a:solidFill>
                <a:schemeClr val="tx1"/>
              </a:solidFill>
            </a:endParaRPr>
          </a:p>
        </p:txBody>
      </p:sp>
      <p:sp>
        <p:nvSpPr>
          <p:cNvPr id="3" name="Content Placeholder 2">
            <a:extLst>
              <a:ext uri="{FF2B5EF4-FFF2-40B4-BE49-F238E27FC236}">
                <a16:creationId xmlns:a16="http://schemas.microsoft.com/office/drawing/2014/main" id="{DFFE96E7-3250-DD41-6F76-B60F12310E4B}"/>
              </a:ext>
            </a:extLst>
          </p:cNvPr>
          <p:cNvSpPr>
            <a:spLocks noGrp="1"/>
          </p:cNvSpPr>
          <p:nvPr>
            <p:ph idx="1"/>
          </p:nvPr>
        </p:nvSpPr>
        <p:spPr>
          <a:xfrm>
            <a:off x="677334" y="2160590"/>
            <a:ext cx="8596668" cy="2698014"/>
          </a:xfrm>
        </p:spPr>
        <p:txBody>
          <a:bodyPr>
            <a:normAutofit/>
          </a:bodyPr>
          <a:lstStyle/>
          <a:p>
            <a:r>
              <a:rPr lang="en-US" dirty="0"/>
              <a:t>To maintain and regulate a high quality service, employees involvement in housekeeping sector is vital. </a:t>
            </a:r>
          </a:p>
          <a:p>
            <a:r>
              <a:rPr lang="en-US" dirty="0"/>
              <a:t>In any working culture, communication skill is required to schedule regular meetings with the housekeeping staff to openly discuss all the working duties and motivate them with the inclusion of their suggestions in decision making.</a:t>
            </a:r>
          </a:p>
          <a:p>
            <a:r>
              <a:rPr lang="en-US" dirty="0"/>
              <a:t>Evaluate their performance and must reward deserving employees to inspire them for further growth (Jamadar and Zade, n.d). </a:t>
            </a:r>
          </a:p>
          <a:p>
            <a:endParaRPr lang="en-US" dirty="0"/>
          </a:p>
        </p:txBody>
      </p:sp>
    </p:spTree>
    <p:extLst>
      <p:ext uri="{BB962C8B-B14F-4D97-AF65-F5344CB8AC3E}">
        <p14:creationId xmlns:p14="http://schemas.microsoft.com/office/powerpoint/2010/main" val="2330931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221A-38CD-EFE2-284A-A48E0751A53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73F81538-9781-50AA-E2F1-C6D0C0BA7375}"/>
              </a:ext>
            </a:extLst>
          </p:cNvPr>
          <p:cNvSpPr>
            <a:spLocks noGrp="1"/>
          </p:cNvSpPr>
          <p:nvPr>
            <p:ph idx="1"/>
          </p:nvPr>
        </p:nvSpPr>
        <p:spPr/>
        <p:txBody>
          <a:bodyPr>
            <a:normAutofit/>
          </a:bodyPr>
          <a:lstStyle/>
          <a:p>
            <a:r>
              <a:rPr lang="en-US" dirty="0"/>
              <a:t>All the guidelines discussed above must be abide by the working culture of the housekeeping department to maintain high level of cleanliness and build a positive image of the brand. </a:t>
            </a:r>
          </a:p>
          <a:p>
            <a:endParaRPr lang="en-US" dirty="0"/>
          </a:p>
          <a:p>
            <a:r>
              <a:rPr lang="en-US" dirty="0"/>
              <a:t>Housekeeping workforce must be trained on regular basis to make sure of the high quality services to sustain and grow over time. </a:t>
            </a:r>
          </a:p>
          <a:p>
            <a:endParaRPr lang="en-US" dirty="0"/>
          </a:p>
          <a:p>
            <a:r>
              <a:rPr lang="en-US" dirty="0"/>
              <a:t>In the hospitality sector, cleanliness and hygiene is essential to make sure of the guest’s well-being (Alcalde-González, Mozo and Bustos, 2021). </a:t>
            </a:r>
          </a:p>
        </p:txBody>
      </p:sp>
    </p:spTree>
    <p:extLst>
      <p:ext uri="{BB962C8B-B14F-4D97-AF65-F5344CB8AC3E}">
        <p14:creationId xmlns:p14="http://schemas.microsoft.com/office/powerpoint/2010/main" val="582298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br>
              <a:rPr lang="en-US" dirty="0"/>
            </a:br>
            <a:endParaRPr lang="en-US" dirty="0"/>
          </a:p>
        </p:txBody>
      </p:sp>
      <p:sp>
        <p:nvSpPr>
          <p:cNvPr id="3" name="Content Placeholder 2"/>
          <p:cNvSpPr>
            <a:spLocks noGrp="1"/>
          </p:cNvSpPr>
          <p:nvPr>
            <p:ph idx="1"/>
          </p:nvPr>
        </p:nvSpPr>
        <p:spPr>
          <a:xfrm>
            <a:off x="677334" y="1270000"/>
            <a:ext cx="8596668" cy="3880773"/>
          </a:xfrm>
        </p:spPr>
        <p:txBody>
          <a:bodyPr>
            <a:noAutofit/>
          </a:bodyPr>
          <a:lstStyle/>
          <a:p>
            <a:r>
              <a:rPr lang="en-US" sz="1200" dirty="0">
                <a:solidFill>
                  <a:schemeClr val="tx1"/>
                </a:solidFill>
              </a:rPr>
              <a:t>Alcalde-González, V., Mozo, A.G. and Bustos, A.V., 2021. No clean rooms, no hotel business: Subversion tactics in Las Kellys’ struggle for dignity in hotel housekeeping. </a:t>
            </a:r>
            <a:r>
              <a:rPr lang="en-US" sz="1200" i="1" dirty="0">
                <a:solidFill>
                  <a:schemeClr val="tx1"/>
                </a:solidFill>
              </a:rPr>
              <a:t>Annals of Tourism Research</a:t>
            </a:r>
            <a:r>
              <a:rPr lang="en-US" sz="1200" dirty="0">
                <a:solidFill>
                  <a:schemeClr val="tx1"/>
                </a:solidFill>
              </a:rPr>
              <a:t>, </a:t>
            </a:r>
            <a:r>
              <a:rPr lang="en-US" sz="1200" i="1" dirty="0">
                <a:solidFill>
                  <a:schemeClr val="tx1"/>
                </a:solidFill>
              </a:rPr>
              <a:t>91</a:t>
            </a:r>
            <a:r>
              <a:rPr lang="en-US" sz="1200" dirty="0">
                <a:solidFill>
                  <a:schemeClr val="tx1"/>
                </a:solidFill>
              </a:rPr>
              <a:t>, p.103315.</a:t>
            </a:r>
          </a:p>
          <a:p>
            <a:r>
              <a:rPr lang="en-US" sz="1200" dirty="0">
                <a:solidFill>
                  <a:schemeClr val="tx1"/>
                </a:solidFill>
              </a:rPr>
              <a:t>Jamadar, J. and Zade, A., Post pandemic protocols &amp; practices adopted by housekeeping in Five Star hotels.</a:t>
            </a:r>
          </a:p>
          <a:p>
            <a:r>
              <a:rPr lang="en-US" sz="1200" dirty="0">
                <a:solidFill>
                  <a:schemeClr val="tx1"/>
                </a:solidFill>
              </a:rPr>
              <a:t>Tra, T., 2020. Action plan for training new Housekeeping Employee: case: Hotel Indigo Helsinki.</a:t>
            </a:r>
          </a:p>
          <a:p>
            <a:r>
              <a:rPr lang="en-US" sz="1200" dirty="0">
                <a:solidFill>
                  <a:schemeClr val="tx1"/>
                </a:solidFill>
              </a:rPr>
              <a:t>Ambardar, A., Singh, A. and Singh, V., 2023. Barriers on implementing ergonomic practices in hotel housekeeping. </a:t>
            </a:r>
            <a:r>
              <a:rPr lang="en-US" sz="1200" i="1" dirty="0">
                <a:solidFill>
                  <a:schemeClr val="tx1"/>
                </a:solidFill>
              </a:rPr>
              <a:t>International Journal of Hospitality and Tourism Systems</a:t>
            </a:r>
            <a:r>
              <a:rPr lang="en-US" sz="1200" dirty="0">
                <a:solidFill>
                  <a:schemeClr val="tx1"/>
                </a:solidFill>
              </a:rPr>
              <a:t>, </a:t>
            </a:r>
            <a:r>
              <a:rPr lang="en-US" sz="1200" i="1" dirty="0">
                <a:solidFill>
                  <a:schemeClr val="tx1"/>
                </a:solidFill>
              </a:rPr>
              <a:t>16</a:t>
            </a:r>
            <a:r>
              <a:rPr lang="en-US" sz="1200" dirty="0">
                <a:solidFill>
                  <a:schemeClr val="tx1"/>
                </a:solidFill>
              </a:rPr>
              <a:t>(2), p.11.</a:t>
            </a:r>
          </a:p>
          <a:p>
            <a:r>
              <a:rPr lang="en-US" sz="1200" dirty="0">
                <a:solidFill>
                  <a:schemeClr val="tx1"/>
                </a:solidFill>
              </a:rPr>
              <a:t>Mangco, C.A. and Andales, N., 2023. Assessing Hygenic Practices, Sanitation Procedures of Housekeeping Department Perceived by Hotels-Motels Housekeeping Heads. </a:t>
            </a:r>
            <a:r>
              <a:rPr lang="en-US" sz="1200" i="1" dirty="0">
                <a:solidFill>
                  <a:schemeClr val="tx1"/>
                </a:solidFill>
              </a:rPr>
              <a:t>Interdisciplinary Social Studies</a:t>
            </a:r>
            <a:r>
              <a:rPr lang="en-US" sz="1200" dirty="0">
                <a:solidFill>
                  <a:schemeClr val="tx1"/>
                </a:solidFill>
              </a:rPr>
              <a:t>, </a:t>
            </a:r>
            <a:r>
              <a:rPr lang="en-US" sz="1200" i="1" dirty="0">
                <a:solidFill>
                  <a:schemeClr val="tx1"/>
                </a:solidFill>
              </a:rPr>
              <a:t>2</a:t>
            </a:r>
            <a:r>
              <a:rPr lang="en-US" sz="1200" dirty="0">
                <a:solidFill>
                  <a:schemeClr val="tx1"/>
                </a:solidFill>
              </a:rPr>
              <a:t>(8), pp.2186-2193.</a:t>
            </a:r>
          </a:p>
          <a:p>
            <a:r>
              <a:rPr lang="en-US" sz="1200" dirty="0">
                <a:solidFill>
                  <a:schemeClr val="tx1"/>
                </a:solidFill>
              </a:rPr>
              <a:t>Sadhale, M., 2021. The Changing Role of Housekeeping Department in Hotels Post COVID-19 Pandemic. Eureka Publications.</a:t>
            </a:r>
          </a:p>
          <a:p>
            <a:r>
              <a:rPr lang="en-US" sz="1200" dirty="0">
                <a:solidFill>
                  <a:schemeClr val="tx1"/>
                </a:solidFill>
              </a:rPr>
              <a:t>Kusuma, B.S., Hasibuan, A., Nasution, S.P., Utami, A.P. and Dalimunthe, A.R., 2022. AN INCREASING KNOWLEDGE ABOUT THE IMPORTANCE OF OCCUPATIONAL SAFETY AND HEALTH (K3) IN HOUSEKEEPING LABOR HOTELS. </a:t>
            </a:r>
            <a:r>
              <a:rPr lang="en-US" sz="1200" i="1" dirty="0">
                <a:solidFill>
                  <a:schemeClr val="tx1"/>
                </a:solidFill>
              </a:rPr>
              <a:t>INFOKUM</a:t>
            </a:r>
            <a:r>
              <a:rPr lang="en-US" sz="1200" dirty="0">
                <a:solidFill>
                  <a:schemeClr val="tx1"/>
                </a:solidFill>
              </a:rPr>
              <a:t>, </a:t>
            </a:r>
            <a:r>
              <a:rPr lang="en-US" sz="1200" i="1" dirty="0">
                <a:solidFill>
                  <a:schemeClr val="tx1"/>
                </a:solidFill>
              </a:rPr>
              <a:t>10</a:t>
            </a:r>
            <a:r>
              <a:rPr lang="en-US" sz="1200" dirty="0">
                <a:solidFill>
                  <a:schemeClr val="tx1"/>
                </a:solidFill>
              </a:rPr>
              <a:t>(5), pp.424-431.</a:t>
            </a:r>
          </a:p>
          <a:p>
            <a:r>
              <a:rPr lang="en-US" sz="1200" dirty="0">
                <a:solidFill>
                  <a:schemeClr val="tx1"/>
                </a:solidFill>
              </a:rPr>
              <a:t>Tavitiyaman, P., Tsui, B., Chan, C.L.F. and Miu, H.W., 2022. Employee Productivity of Hotel Room Attendants: An Input–Output Perspective. </a:t>
            </a:r>
            <a:r>
              <a:rPr lang="en-US" sz="1200" i="1" dirty="0">
                <a:solidFill>
                  <a:schemeClr val="tx1"/>
                </a:solidFill>
              </a:rPr>
              <a:t>International Journal of Hospitality &amp; Tourism Administration</a:t>
            </a:r>
            <a:r>
              <a:rPr lang="en-US" sz="1200" dirty="0">
                <a:solidFill>
                  <a:schemeClr val="tx1"/>
                </a:solidFill>
              </a:rPr>
              <a:t>, </a:t>
            </a:r>
            <a:r>
              <a:rPr lang="en-US" sz="1200" i="1" dirty="0">
                <a:solidFill>
                  <a:schemeClr val="tx1"/>
                </a:solidFill>
              </a:rPr>
              <a:t>23</a:t>
            </a:r>
            <a:r>
              <a:rPr lang="en-US" sz="1200" dirty="0">
                <a:solidFill>
                  <a:schemeClr val="tx1"/>
                </a:solidFill>
              </a:rPr>
              <a:t>(5), pp.959-986.</a:t>
            </a:r>
          </a:p>
          <a:p>
            <a:r>
              <a:rPr lang="en-US" sz="1200" dirty="0">
                <a:solidFill>
                  <a:schemeClr val="tx1"/>
                </a:solidFill>
              </a:rPr>
              <a:t>Siaw, G.A. and Siaw, N.A., 2021. Health hazard control and work safety at the legislative and facility levels in budget hotels in the Eastern Region, Ghana. </a:t>
            </a:r>
            <a:r>
              <a:rPr lang="en-US" sz="1200" i="1" dirty="0">
                <a:solidFill>
                  <a:schemeClr val="tx1"/>
                </a:solidFill>
              </a:rPr>
              <a:t>ADRRI Journal of Agriculture and Food Sciences</a:t>
            </a:r>
            <a:r>
              <a:rPr lang="en-US" sz="1200" dirty="0">
                <a:solidFill>
                  <a:schemeClr val="tx1"/>
                </a:solidFill>
              </a:rPr>
              <a:t>, </a:t>
            </a:r>
            <a:r>
              <a:rPr lang="en-US" sz="1200" i="1" dirty="0">
                <a:solidFill>
                  <a:schemeClr val="tx1"/>
                </a:solidFill>
              </a:rPr>
              <a:t>5</a:t>
            </a:r>
            <a:r>
              <a:rPr lang="en-US" sz="1200" dirty="0">
                <a:solidFill>
                  <a:schemeClr val="tx1"/>
                </a:solidFill>
              </a:rPr>
              <a:t>(2 (4) July-September), pp.49-64.</a:t>
            </a:r>
          </a:p>
          <a:p>
            <a:endParaRPr lang="en-US" sz="1200" dirty="0">
              <a:solidFill>
                <a:schemeClr val="tx1"/>
              </a:solidFill>
            </a:endParaRPr>
          </a:p>
        </p:txBody>
      </p:sp>
    </p:spTree>
    <p:extLst>
      <p:ext uri="{BB962C8B-B14F-4D97-AF65-F5344CB8AC3E}">
        <p14:creationId xmlns:p14="http://schemas.microsoft.com/office/powerpoint/2010/main" val="35135421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163</TotalTime>
  <Words>1663</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-apple-system</vt:lpstr>
      <vt:lpstr>Arial</vt:lpstr>
      <vt:lpstr>Calibri</vt:lpstr>
      <vt:lpstr>Crimson Text</vt:lpstr>
      <vt:lpstr>Lato</vt:lpstr>
      <vt:lpstr>Open Sans</vt:lpstr>
      <vt:lpstr>Söhne</vt:lpstr>
      <vt:lpstr>Trebuchet MS</vt:lpstr>
      <vt:lpstr>Wingdings</vt:lpstr>
      <vt:lpstr>Wingdings 3</vt:lpstr>
      <vt:lpstr>Facet</vt:lpstr>
      <vt:lpstr>BMIH4006 Hotel Placement – Operating Hotel Facilities Component 3 </vt:lpstr>
      <vt:lpstr>Introduction </vt:lpstr>
      <vt:lpstr>Room Cleaning</vt:lpstr>
      <vt:lpstr>Common Areas Cleaning: </vt:lpstr>
      <vt:lpstr>Housekeeping policies </vt:lpstr>
      <vt:lpstr> Health and Safety Procedures</vt:lpstr>
      <vt:lpstr> Health and Safety Procedures</vt:lpstr>
      <vt:lpstr>Achieving Standards</vt:lpstr>
      <vt:lpstr>Employee Engagement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East.Reception</cp:lastModifiedBy>
  <cp:revision>14</cp:revision>
  <dcterms:created xsi:type="dcterms:W3CDTF">2023-03-16T14:18:11Z</dcterms:created>
  <dcterms:modified xsi:type="dcterms:W3CDTF">2024-02-19T13:28:27Z</dcterms:modified>
</cp:coreProperties>
</file>