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handoutMasterIdLst>
    <p:handoutMasterId r:id="rId13"/>
  </p:handoutMasterIdLst>
  <p:sldIdLst>
    <p:sldId id="257" r:id="rId2"/>
    <p:sldId id="276" r:id="rId3"/>
    <p:sldId id="277" r:id="rId4"/>
    <p:sldId id="284" r:id="rId5"/>
    <p:sldId id="285" r:id="rId6"/>
    <p:sldId id="286" r:id="rId7"/>
    <p:sldId id="287" r:id="rId8"/>
    <p:sldId id="288" r:id="rId9"/>
    <p:sldId id="290" r:id="rId10"/>
    <p:sldId id="29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65935" autoAdjust="0"/>
  </p:normalViewPr>
  <p:slideViewPr>
    <p:cSldViewPr snapToGrid="0" showGuides="1">
      <p:cViewPr varScale="1">
        <p:scale>
          <a:sx n="61" d="100"/>
          <a:sy n="61" d="100"/>
        </p:scale>
        <p:origin x="640" y="37"/>
      </p:cViewPr>
      <p:guideLst>
        <p:guide orient="horz" pos="2160"/>
        <p:guide pos="3840"/>
      </p:guideLst>
    </p:cSldViewPr>
  </p:slideViewPr>
  <p:notesTextViewPr>
    <p:cViewPr>
      <p:scale>
        <a:sx n="1" d="1"/>
        <a:sy n="1" d="1"/>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CBB0D6-6D06-4BD3-AB31-E8869D874B02}" type="datetimeFigureOut">
              <a:rPr lang="en-US" smtClean="0"/>
              <a:t>3/17/2024</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39DED2-DCCF-4B97-AD20-2724CDB6C582}" type="slidenum">
              <a:rPr lang="en-US" smtClean="0"/>
              <a:t>‹#›</a:t>
            </a:fld>
            <a:endParaRPr lang="en-US"/>
          </a:p>
        </p:txBody>
      </p:sp>
    </p:spTree>
    <p:extLst>
      <p:ext uri="{BB962C8B-B14F-4D97-AF65-F5344CB8AC3E}">
        <p14:creationId xmlns:p14="http://schemas.microsoft.com/office/powerpoint/2010/main" val="521868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409EA-C7DB-44FA-89E8-1410E2A9549A}" type="datetimeFigureOut">
              <a:rPr lang="en-US" smtClean="0"/>
              <a:t>3/17/2024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3E91F2-10CE-41A6-AD49-30D4CB692F4F}" type="slidenum">
              <a:rPr lang="en-US" smtClean="0"/>
              <a:t>‹#›</a:t>
            </a:fld>
            <a:endParaRPr lang="en-US"/>
          </a:p>
        </p:txBody>
      </p:sp>
    </p:spTree>
    <p:extLst>
      <p:ext uri="{BB962C8B-B14F-4D97-AF65-F5344CB8AC3E}">
        <p14:creationId xmlns:p14="http://schemas.microsoft.com/office/powerpoint/2010/main" val="156419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poets.or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1</a:t>
            </a:fld>
            <a:endParaRPr lang="en-US"/>
          </a:p>
        </p:txBody>
      </p:sp>
    </p:spTree>
    <p:extLst>
      <p:ext uri="{BB962C8B-B14F-4D97-AF65-F5344CB8AC3E}">
        <p14:creationId xmlns:p14="http://schemas.microsoft.com/office/powerpoint/2010/main" val="2296611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If your haiku poem is about something that has happened in your past, if you are remembering a snowfall from last winter, then sit in a quiet spot and go to the memory. Remember the snow.</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Helvetica Neue"/>
              </a:rPr>
              <a:t>Many modern western poets do not subscribe to the 5-7-5 pattern. The </a:t>
            </a:r>
            <a:r>
              <a:rPr lang="en-GB" b="0" i="0" dirty="0">
                <a:effectLst/>
                <a:latin typeface="Helvetica Neue"/>
                <a:hlinkClick r:id="rId3"/>
              </a:rPr>
              <a:t>Academy of American Poets</a:t>
            </a:r>
            <a:r>
              <a:rPr lang="en-GB" b="0" i="0" dirty="0">
                <a:effectLst/>
                <a:latin typeface="Helvetica Neue"/>
              </a:rPr>
              <a:t> recognizes this evolution, but maintains that several core principles remain woven into the tapestry of modern haiku. That is, a haiku still focuses on one brief moment in time, employs provocative, colourful imagery, and provides a sudden moment of illumination.</a:t>
            </a:r>
            <a:endParaRPr lang="en-GB" dirty="0"/>
          </a:p>
          <a:p>
            <a:endParaRPr lang="en-GB" dirty="0"/>
          </a:p>
        </p:txBody>
      </p:sp>
      <p:sp>
        <p:nvSpPr>
          <p:cNvPr id="4" name="Slide Number Placeholder 3"/>
          <p:cNvSpPr>
            <a:spLocks noGrp="1"/>
          </p:cNvSpPr>
          <p:nvPr>
            <p:ph type="sldNum" sz="quarter" idx="10"/>
          </p:nvPr>
        </p:nvSpPr>
        <p:spPr/>
        <p:txBody>
          <a:bodyPr/>
          <a:lstStyle/>
          <a:p>
            <a:fld id="{203E91F2-10CE-41A6-AD49-30D4CB692F4F}" type="slidenum">
              <a:rPr lang="en-US" smtClean="0"/>
              <a:t>2</a:t>
            </a:fld>
            <a:endParaRPr lang="en-US"/>
          </a:p>
        </p:txBody>
      </p:sp>
    </p:spTree>
    <p:extLst>
      <p:ext uri="{BB962C8B-B14F-4D97-AF65-F5344CB8AC3E}">
        <p14:creationId xmlns:p14="http://schemas.microsoft.com/office/powerpoint/2010/main" val="479753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labyrinth is designed to substitute a walking labyrinth.</a:t>
            </a:r>
          </a:p>
          <a:p>
            <a:r>
              <a:rPr lang="en-GB" dirty="0"/>
              <a:t>A labyrinth provides one path from the entrance to the centre and the same path from the centre to what becomes the exit. Your path is never invisible to you and you can always see both the entrance and exit.</a:t>
            </a:r>
          </a:p>
          <a:p>
            <a:r>
              <a:rPr lang="en-GB" dirty="0"/>
              <a:t>It is a holistic metaphor for the winding journey of life and also for the heuristic research journey which allows opportunities for transformation.</a:t>
            </a:r>
          </a:p>
          <a:p>
            <a:r>
              <a:rPr lang="en-GB" dirty="0"/>
              <a:t>Being at the centre of the labyrinth provides an opportunity for pausing, reflecting and reflexivity and the emergence of new knowledge in our search for the essential nature of a specific phenomenon.</a:t>
            </a:r>
          </a:p>
          <a:p>
            <a:r>
              <a:rPr lang="en-GB" dirty="0"/>
              <a:t>The journey outward, dappled with similar bends and curves, is a time for integrating the new knowledge received and </a:t>
            </a:r>
            <a:r>
              <a:rPr lang="en-GB"/>
              <a:t>giving oneself the chance </a:t>
            </a:r>
            <a:r>
              <a:rPr lang="en-GB" dirty="0"/>
              <a:t>to be transformed by it.</a:t>
            </a:r>
          </a:p>
          <a:p>
            <a:r>
              <a:rPr lang="en-GB" dirty="0"/>
              <a:t>It’s not about the ending, but the process.</a:t>
            </a:r>
          </a:p>
        </p:txBody>
      </p:sp>
      <p:sp>
        <p:nvSpPr>
          <p:cNvPr id="4" name="Slide Number Placeholder 3"/>
          <p:cNvSpPr>
            <a:spLocks noGrp="1"/>
          </p:cNvSpPr>
          <p:nvPr>
            <p:ph type="sldNum" sz="quarter" idx="5"/>
          </p:nvPr>
        </p:nvSpPr>
        <p:spPr/>
        <p:txBody>
          <a:bodyPr/>
          <a:lstStyle/>
          <a:p>
            <a:fld id="{203E91F2-10CE-41A6-AD49-30D4CB692F4F}" type="slidenum">
              <a:rPr lang="en-US" smtClean="0"/>
              <a:t>4</a:t>
            </a:fld>
            <a:endParaRPr lang="en-US"/>
          </a:p>
        </p:txBody>
      </p:sp>
    </p:spTree>
    <p:extLst>
      <p:ext uri="{BB962C8B-B14F-4D97-AF65-F5344CB8AC3E}">
        <p14:creationId xmlns:p14="http://schemas.microsoft.com/office/powerpoint/2010/main" val="2927922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603346" cy="1828800"/>
          </a:xfrm>
        </p:spPr>
        <p:txBody>
          <a:bodyPr anchor="b"/>
          <a:lstStyle>
            <a:lvl1pPr algn="r">
              <a:lnSpc>
                <a:spcPct val="100000"/>
              </a:lnSpc>
              <a:defRPr sz="6000">
                <a:solidFill>
                  <a:schemeClr val="tx2">
                    <a:lumMod val="20000"/>
                    <a:lumOff val="80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6709892" y="1981083"/>
            <a:ext cx="4417453" cy="1655762"/>
          </a:xfrm>
        </p:spPr>
        <p:txBody>
          <a:bodyPr/>
          <a:lstStyle>
            <a:lvl1pPr marL="0" indent="0" algn="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64185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88163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026650" cy="2862262"/>
          </a:xfrm>
        </p:spPr>
        <p:txBody>
          <a:bodyPr anchor="b"/>
          <a:lstStyle>
            <a:lvl1pPr>
              <a:defRPr sz="600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02665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417911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6086"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33B2A8E-2924-46CB-8A3D-E6C838C23300}" type="datetimeFigureOut">
              <a:rPr lang="en-US" smtClean="0"/>
              <a:t>3/17/2024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052463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1248" y="365760"/>
            <a:ext cx="10515600" cy="132588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1850"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1850"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11247"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11247"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33B2A8E-2924-46CB-8A3D-E6C838C23300}" type="datetimeFigureOut">
              <a:rPr lang="en-US" smtClean="0"/>
              <a:t>3/17/2024</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52014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33B2A8E-2924-46CB-8A3D-E6C838C23300}" type="datetimeFigureOut">
              <a:rPr lang="en-US" smtClean="0"/>
              <a:t>3/17/2024</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7101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3B2A8E-2924-46CB-8A3D-E6C838C23300}" type="datetimeFigureOut">
              <a:rPr lang="en-US" smtClean="0"/>
              <a:t>3/17/2024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54861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621826"/>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1683834"/>
            <a:ext cx="5675312" cy="44002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3300761"/>
            <a:ext cx="3932237" cy="278330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3/17/2024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385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94624"/>
            <a:ext cx="3932237" cy="1600200"/>
          </a:xfrm>
        </p:spPr>
        <p:txBody>
          <a:bodyPr anchor="b"/>
          <a:lstStyle>
            <a:lvl1pPr>
              <a:defRPr sz="320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5183188" y="1594624"/>
            <a:ext cx="5675312" cy="45006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3323062"/>
            <a:ext cx="3932237" cy="267629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3/17/2024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791464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057327" cy="43513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646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427"/>
            <a:ext cx="2628900" cy="55845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592427"/>
            <a:ext cx="7734300" cy="558453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06953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23492" y="6498019"/>
            <a:ext cx="2891307" cy="365125"/>
          </a:xfrm>
          <a:prstGeom prst="rect">
            <a:avLst/>
          </a:prstGeom>
        </p:spPr>
        <p:txBody>
          <a:bodyPr vert="horz" lIns="91440" tIns="45720" rIns="91440" bIns="45720" rtlCol="0" anchor="ctr"/>
          <a:lstStyle>
            <a:lvl1pPr algn="l">
              <a:defRPr sz="1200">
                <a:solidFill>
                  <a:schemeClr val="tx2"/>
                </a:solidFill>
              </a:defRPr>
            </a:lvl1pPr>
          </a:lstStyle>
          <a:p>
            <a:fld id="{E33B2A8E-2924-46CB-8A3D-E6C838C23300}" type="datetimeFigureOut">
              <a:rPr lang="en-US" smtClean="0"/>
              <a:pPr/>
              <a:t>3/17/2024</a:t>
            </a:fld>
            <a:endParaRPr lang="en-US"/>
          </a:p>
        </p:txBody>
      </p:sp>
      <p:sp>
        <p:nvSpPr>
          <p:cNvPr id="5" name="Footer Placeholder 4"/>
          <p:cNvSpPr>
            <a:spLocks noGrp="1"/>
          </p:cNvSpPr>
          <p:nvPr>
            <p:ph type="ftr" sz="quarter" idx="3"/>
          </p:nvPr>
        </p:nvSpPr>
        <p:spPr>
          <a:xfrm>
            <a:off x="4648200" y="6498019"/>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6" name="Slide Number Placeholder 5"/>
          <p:cNvSpPr>
            <a:spLocks noGrp="1"/>
          </p:cNvSpPr>
          <p:nvPr>
            <p:ph type="sldNum" sz="quarter" idx="4"/>
          </p:nvPr>
        </p:nvSpPr>
        <p:spPr>
          <a:xfrm>
            <a:off x="8077200" y="6498019"/>
            <a:ext cx="3276600" cy="365125"/>
          </a:xfrm>
          <a:prstGeom prst="rect">
            <a:avLst/>
          </a:prstGeom>
        </p:spPr>
        <p:txBody>
          <a:bodyPr vert="horz" lIns="91440" tIns="45720" rIns="91440" bIns="45720" rtlCol="0" anchor="ctr"/>
          <a:lstStyle>
            <a:lvl1pPr algn="r">
              <a:defRPr sz="1200">
                <a:solidFill>
                  <a:schemeClr val="tx2"/>
                </a:solidFill>
              </a:defRPr>
            </a:lvl1pPr>
          </a:lstStyle>
          <a:p>
            <a:fld id="{5B42CFBD-2225-44FB-8E2E-7BC9B9D5CD10}" type="slidenum">
              <a:rPr lang="en-US" smtClean="0"/>
              <a:pPr/>
              <a:t>‹#›</a:t>
            </a:fld>
            <a:endParaRPr lang="en-US"/>
          </a:p>
        </p:txBody>
      </p:sp>
    </p:spTree>
    <p:extLst>
      <p:ext uri="{BB962C8B-B14F-4D97-AF65-F5344CB8AC3E}">
        <p14:creationId xmlns:p14="http://schemas.microsoft.com/office/powerpoint/2010/main" val="75957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ts val="4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tx2"/>
        </a:buClr>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buClr>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buClr>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6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solidFill>
                  <a:schemeClr val="tx1"/>
                </a:solidFill>
              </a:rPr>
              <a:t>Heuristic Research Practice </a:t>
            </a:r>
          </a:p>
        </p:txBody>
      </p:sp>
      <p:sp>
        <p:nvSpPr>
          <p:cNvPr id="3" name="Subtitle 2"/>
          <p:cNvSpPr>
            <a:spLocks noGrp="1"/>
          </p:cNvSpPr>
          <p:nvPr>
            <p:ph type="subTitle" idx="1"/>
          </p:nvPr>
        </p:nvSpPr>
        <p:spPr>
          <a:xfrm>
            <a:off x="6607343" y="3383349"/>
            <a:ext cx="4417453" cy="1655762"/>
          </a:xfrm>
        </p:spPr>
        <p:txBody>
          <a:bodyPr/>
          <a:lstStyle/>
          <a:p>
            <a:r>
              <a:rPr lang="en-US" dirty="0"/>
              <a:t>‘Winter seclusion –</a:t>
            </a:r>
          </a:p>
          <a:p>
            <a:r>
              <a:rPr lang="en-US" dirty="0"/>
              <a:t>Listening, that evening,</a:t>
            </a:r>
          </a:p>
          <a:p>
            <a:r>
              <a:rPr lang="en-US" dirty="0"/>
              <a:t>Rain in the mountain </a:t>
            </a:r>
          </a:p>
        </p:txBody>
      </p:sp>
      <p:sp>
        <p:nvSpPr>
          <p:cNvPr id="4" name="TextBox 3"/>
          <p:cNvSpPr txBox="1"/>
          <p:nvPr/>
        </p:nvSpPr>
        <p:spPr>
          <a:xfrm>
            <a:off x="9861141" y="4908306"/>
            <a:ext cx="3366782" cy="261610"/>
          </a:xfrm>
          <a:prstGeom prst="rect">
            <a:avLst/>
          </a:prstGeom>
          <a:noFill/>
        </p:spPr>
        <p:txBody>
          <a:bodyPr wrap="square" rtlCol="0">
            <a:spAutoFit/>
          </a:bodyPr>
          <a:lstStyle/>
          <a:p>
            <a:r>
              <a:rPr lang="en-GB" sz="1100" dirty="0"/>
              <a:t>Kobayashi </a:t>
            </a:r>
            <a:r>
              <a:rPr lang="en-GB" sz="1100" dirty="0" err="1"/>
              <a:t>Issa</a:t>
            </a:r>
            <a:endParaRPr lang="en-GB" sz="1100" dirty="0"/>
          </a:p>
        </p:txBody>
      </p:sp>
    </p:spTree>
    <p:extLst>
      <p:ext uri="{BB962C8B-B14F-4D97-AF65-F5344CB8AC3E}">
        <p14:creationId xmlns:p14="http://schemas.microsoft.com/office/powerpoint/2010/main" val="39770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a Haiku!</a:t>
            </a:r>
          </a:p>
        </p:txBody>
      </p:sp>
      <p:sp>
        <p:nvSpPr>
          <p:cNvPr id="3" name="Content Placeholder 2"/>
          <p:cNvSpPr>
            <a:spLocks noGrp="1"/>
          </p:cNvSpPr>
          <p:nvPr>
            <p:ph idx="1"/>
          </p:nvPr>
        </p:nvSpPr>
        <p:spPr/>
        <p:txBody>
          <a:bodyPr/>
          <a:lstStyle/>
          <a:p>
            <a:r>
              <a:rPr lang="en-GB" dirty="0"/>
              <a:t>Traditionally it has to contain 17 syllables within three lines and each haiku has to contain a </a:t>
            </a:r>
            <a:r>
              <a:rPr lang="en-GB" i="1" dirty="0" err="1"/>
              <a:t>kigo</a:t>
            </a:r>
            <a:r>
              <a:rPr lang="en-GB" dirty="0"/>
              <a:t> – a word that indicates the season in which the poem is set (5-7-5).</a:t>
            </a:r>
          </a:p>
          <a:p>
            <a:endParaRPr lang="en-GB" dirty="0"/>
          </a:p>
          <a:p>
            <a:r>
              <a:rPr lang="en-GB" dirty="0"/>
              <a:t>They are simple and deal with everyday feelings and situations</a:t>
            </a:r>
          </a:p>
          <a:p>
            <a:r>
              <a:rPr lang="en-GB" dirty="0"/>
              <a:t>It wouldn’t contain metaphors or similes.</a:t>
            </a:r>
          </a:p>
          <a:p>
            <a:endParaRPr lang="en-GB" dirty="0"/>
          </a:p>
          <a:p>
            <a:r>
              <a:rPr lang="en-GB" dirty="0"/>
              <a:t>They are about a single moment and the depths of that moment.</a:t>
            </a:r>
          </a:p>
        </p:txBody>
      </p:sp>
    </p:spTree>
    <p:extLst>
      <p:ext uri="{BB962C8B-B14F-4D97-AF65-F5344CB8AC3E}">
        <p14:creationId xmlns:p14="http://schemas.microsoft.com/office/powerpoint/2010/main" val="3429139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a:t>
            </a:r>
          </a:p>
        </p:txBody>
      </p:sp>
      <p:sp>
        <p:nvSpPr>
          <p:cNvPr id="3" name="Content Placeholder 2"/>
          <p:cNvSpPr>
            <a:spLocks noGrp="1"/>
          </p:cNvSpPr>
          <p:nvPr>
            <p:ph idx="1"/>
          </p:nvPr>
        </p:nvSpPr>
        <p:spPr/>
        <p:txBody>
          <a:bodyPr/>
          <a:lstStyle/>
          <a:p>
            <a:r>
              <a:rPr lang="en-GB" dirty="0"/>
              <a:t>Heuristic Exercise.</a:t>
            </a:r>
          </a:p>
        </p:txBody>
      </p:sp>
    </p:spTree>
    <p:extLst>
      <p:ext uri="{BB962C8B-B14F-4D97-AF65-F5344CB8AC3E}">
        <p14:creationId xmlns:p14="http://schemas.microsoft.com/office/powerpoint/2010/main" val="826169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ABB56-60A8-499E-8160-9BABA4470A80}"/>
              </a:ext>
            </a:extLst>
          </p:cNvPr>
          <p:cNvSpPr>
            <a:spLocks noGrp="1"/>
          </p:cNvSpPr>
          <p:nvPr>
            <p:ph type="title"/>
          </p:nvPr>
        </p:nvSpPr>
        <p:spPr/>
        <p:txBody>
          <a:bodyPr/>
          <a:lstStyle/>
          <a:p>
            <a:r>
              <a:rPr lang="en-GB" dirty="0"/>
              <a:t>Activity 2 – Exploring the Labyrinth</a:t>
            </a:r>
          </a:p>
        </p:txBody>
      </p:sp>
      <p:sp>
        <p:nvSpPr>
          <p:cNvPr id="3" name="Content Placeholder 2">
            <a:extLst>
              <a:ext uri="{FF2B5EF4-FFF2-40B4-BE49-F238E27FC236}">
                <a16:creationId xmlns:a16="http://schemas.microsoft.com/office/drawing/2014/main" id="{6443B9FD-D583-44B2-8823-5CF2BCD6898F}"/>
              </a:ext>
            </a:extLst>
          </p:cNvPr>
          <p:cNvSpPr>
            <a:spLocks noGrp="1"/>
          </p:cNvSpPr>
          <p:nvPr>
            <p:ph idx="1"/>
          </p:nvPr>
        </p:nvSpPr>
        <p:spPr/>
        <p:txBody>
          <a:bodyPr/>
          <a:lstStyle/>
          <a:p>
            <a:r>
              <a:rPr lang="en-GB" dirty="0"/>
              <a:t>See sheet</a:t>
            </a:r>
          </a:p>
        </p:txBody>
      </p:sp>
    </p:spTree>
    <p:extLst>
      <p:ext uri="{BB962C8B-B14F-4D97-AF65-F5344CB8AC3E}">
        <p14:creationId xmlns:p14="http://schemas.microsoft.com/office/powerpoint/2010/main" val="2681242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545D6-5167-4E8D-BA61-71359FFE97AF}"/>
              </a:ext>
            </a:extLst>
          </p:cNvPr>
          <p:cNvSpPr>
            <a:spLocks noGrp="1"/>
          </p:cNvSpPr>
          <p:nvPr>
            <p:ph type="title"/>
          </p:nvPr>
        </p:nvSpPr>
        <p:spPr/>
        <p:txBody>
          <a:bodyPr/>
          <a:lstStyle/>
          <a:p>
            <a:r>
              <a:rPr lang="en-GB" dirty="0"/>
              <a:t>Reflective questions </a:t>
            </a:r>
          </a:p>
        </p:txBody>
      </p:sp>
      <p:sp>
        <p:nvSpPr>
          <p:cNvPr id="3" name="Content Placeholder 2">
            <a:extLst>
              <a:ext uri="{FF2B5EF4-FFF2-40B4-BE49-F238E27FC236}">
                <a16:creationId xmlns:a16="http://schemas.microsoft.com/office/drawing/2014/main" id="{31E7BB85-C67C-4998-9DAF-ED5806E7D4E3}"/>
              </a:ext>
            </a:extLst>
          </p:cNvPr>
          <p:cNvSpPr>
            <a:spLocks noGrp="1"/>
          </p:cNvSpPr>
          <p:nvPr>
            <p:ph idx="1"/>
          </p:nvPr>
        </p:nvSpPr>
        <p:spPr/>
        <p:txBody>
          <a:bodyPr/>
          <a:lstStyle/>
          <a:p>
            <a:r>
              <a:rPr lang="en-GB" dirty="0"/>
              <a:t>You are about to embark on heuristic inquiry, studying an aspect of your self, with curiosity and creativity.</a:t>
            </a:r>
          </a:p>
          <a:p>
            <a:endParaRPr lang="en-GB" dirty="0"/>
          </a:p>
          <a:p>
            <a:r>
              <a:rPr lang="en-GB" dirty="0"/>
              <a:t>Questions to ask yourself:</a:t>
            </a:r>
          </a:p>
          <a:p>
            <a:r>
              <a:rPr lang="en-GB" dirty="0"/>
              <a:t>How do you feel about embarking on this journey?</a:t>
            </a:r>
          </a:p>
          <a:p>
            <a:r>
              <a:rPr lang="en-GB" dirty="0"/>
              <a:t>How do you feel you might approach some of the challenges ahead?</a:t>
            </a:r>
          </a:p>
          <a:p>
            <a:r>
              <a:rPr lang="en-GB" dirty="0"/>
              <a:t>How will you maintain the interest as you progress towards your submission?</a:t>
            </a:r>
          </a:p>
        </p:txBody>
      </p:sp>
    </p:spTree>
    <p:extLst>
      <p:ext uri="{BB962C8B-B14F-4D97-AF65-F5344CB8AC3E}">
        <p14:creationId xmlns:p14="http://schemas.microsoft.com/office/powerpoint/2010/main" val="3612894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48F04-4DDF-4B9C-927E-ED99A923692D}"/>
              </a:ext>
            </a:extLst>
          </p:cNvPr>
          <p:cNvSpPr>
            <a:spLocks noGrp="1"/>
          </p:cNvSpPr>
          <p:nvPr>
            <p:ph type="title"/>
          </p:nvPr>
        </p:nvSpPr>
        <p:spPr/>
        <p:txBody>
          <a:bodyPr/>
          <a:lstStyle/>
          <a:p>
            <a:r>
              <a:rPr lang="en-GB" dirty="0"/>
              <a:t>Let us begin….</a:t>
            </a:r>
          </a:p>
        </p:txBody>
      </p:sp>
      <p:sp>
        <p:nvSpPr>
          <p:cNvPr id="3" name="Content Placeholder 2">
            <a:extLst>
              <a:ext uri="{FF2B5EF4-FFF2-40B4-BE49-F238E27FC236}">
                <a16:creationId xmlns:a16="http://schemas.microsoft.com/office/drawing/2014/main" id="{7C77BB03-C5C2-4F32-A78C-B6A96E1A2AC3}"/>
              </a:ext>
            </a:extLst>
          </p:cNvPr>
          <p:cNvSpPr>
            <a:spLocks noGrp="1"/>
          </p:cNvSpPr>
          <p:nvPr>
            <p:ph idx="1"/>
          </p:nvPr>
        </p:nvSpPr>
        <p:spPr/>
        <p:txBody>
          <a:bodyPr/>
          <a:lstStyle/>
          <a:p>
            <a:r>
              <a:rPr lang="en-GB" dirty="0"/>
              <a:t>Let’s start by looking at identifying the focus of inquiry.</a:t>
            </a:r>
          </a:p>
          <a:p>
            <a:endParaRPr lang="en-GB" dirty="0"/>
          </a:p>
          <a:p>
            <a:r>
              <a:rPr lang="en-GB" dirty="0"/>
              <a:t>You may already have an inclination of your field of study, but lets ask some questions:</a:t>
            </a:r>
          </a:p>
          <a:p>
            <a:r>
              <a:rPr lang="en-GB" dirty="0"/>
              <a:t>What do I already know about this topic?</a:t>
            </a:r>
          </a:p>
          <a:p>
            <a:r>
              <a:rPr lang="en-GB" dirty="0"/>
              <a:t>What is my emotional, spiritual, cognitive and relational experience of this topic?</a:t>
            </a:r>
          </a:p>
          <a:p>
            <a:r>
              <a:rPr lang="en-GB" dirty="0"/>
              <a:t>What do others know about this topic?</a:t>
            </a:r>
          </a:p>
        </p:txBody>
      </p:sp>
    </p:spTree>
    <p:extLst>
      <p:ext uri="{BB962C8B-B14F-4D97-AF65-F5344CB8AC3E}">
        <p14:creationId xmlns:p14="http://schemas.microsoft.com/office/powerpoint/2010/main" val="45454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8F3F3-37DC-4612-8680-3354F40FE136}"/>
              </a:ext>
            </a:extLst>
          </p:cNvPr>
          <p:cNvSpPr>
            <a:spLocks noGrp="1"/>
          </p:cNvSpPr>
          <p:nvPr>
            <p:ph type="title"/>
          </p:nvPr>
        </p:nvSpPr>
        <p:spPr/>
        <p:txBody>
          <a:bodyPr/>
          <a:lstStyle/>
          <a:p>
            <a:r>
              <a:rPr lang="en-GB" dirty="0"/>
              <a:t>Cont’d</a:t>
            </a:r>
          </a:p>
        </p:txBody>
      </p:sp>
      <p:sp>
        <p:nvSpPr>
          <p:cNvPr id="3" name="Content Placeholder 2">
            <a:extLst>
              <a:ext uri="{FF2B5EF4-FFF2-40B4-BE49-F238E27FC236}">
                <a16:creationId xmlns:a16="http://schemas.microsoft.com/office/drawing/2014/main" id="{7CD0A270-4FCD-4AA8-94BF-541AEC058935}"/>
              </a:ext>
            </a:extLst>
          </p:cNvPr>
          <p:cNvSpPr>
            <a:spLocks noGrp="1"/>
          </p:cNvSpPr>
          <p:nvPr>
            <p:ph idx="1"/>
          </p:nvPr>
        </p:nvSpPr>
        <p:spPr/>
        <p:txBody>
          <a:bodyPr/>
          <a:lstStyle/>
          <a:p>
            <a:r>
              <a:rPr lang="en-GB" dirty="0"/>
              <a:t>Where might I go for further information? (mind-map some sources)</a:t>
            </a:r>
          </a:p>
          <a:p>
            <a:r>
              <a:rPr lang="en-GB" dirty="0"/>
              <a:t>How might I bring together strands of different information to invite various perspectives and potential sources of knowledge to make meaning for myself?</a:t>
            </a:r>
          </a:p>
        </p:txBody>
      </p:sp>
    </p:spTree>
    <p:extLst>
      <p:ext uri="{BB962C8B-B14F-4D97-AF65-F5344CB8AC3E}">
        <p14:creationId xmlns:p14="http://schemas.microsoft.com/office/powerpoint/2010/main" val="2381279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63277-B447-41EF-9476-6443B0074AD8}"/>
              </a:ext>
            </a:extLst>
          </p:cNvPr>
          <p:cNvSpPr>
            <a:spLocks noGrp="1"/>
          </p:cNvSpPr>
          <p:nvPr>
            <p:ph type="title"/>
          </p:nvPr>
        </p:nvSpPr>
        <p:spPr/>
        <p:txBody>
          <a:bodyPr/>
          <a:lstStyle/>
          <a:p>
            <a:r>
              <a:rPr lang="en-GB" dirty="0"/>
              <a:t>Self-dialogue exercise</a:t>
            </a:r>
          </a:p>
        </p:txBody>
      </p:sp>
      <p:sp>
        <p:nvSpPr>
          <p:cNvPr id="3" name="Content Placeholder 2">
            <a:extLst>
              <a:ext uri="{FF2B5EF4-FFF2-40B4-BE49-F238E27FC236}">
                <a16:creationId xmlns:a16="http://schemas.microsoft.com/office/drawing/2014/main" id="{02667EC2-BC61-4395-9331-8A5335A6A446}"/>
              </a:ext>
            </a:extLst>
          </p:cNvPr>
          <p:cNvSpPr>
            <a:spLocks noGrp="1"/>
          </p:cNvSpPr>
          <p:nvPr>
            <p:ph idx="1"/>
          </p:nvPr>
        </p:nvSpPr>
        <p:spPr/>
        <p:txBody>
          <a:bodyPr/>
          <a:lstStyle/>
          <a:p>
            <a:r>
              <a:rPr lang="en-GB" dirty="0"/>
              <a:t>Take a blank piece of paper and begin a conversation with yourself, about the topic of your inquiry, or an aspect of this topic.</a:t>
            </a:r>
          </a:p>
          <a:p>
            <a:r>
              <a:rPr lang="en-GB" dirty="0"/>
              <a:t>It might go as follows:</a:t>
            </a:r>
          </a:p>
          <a:p>
            <a:r>
              <a:rPr lang="en-GB" dirty="0"/>
              <a:t>N1: Something is nudging at my awareness</a:t>
            </a:r>
          </a:p>
          <a:p>
            <a:r>
              <a:rPr lang="en-GB" dirty="0"/>
              <a:t>N2: What does it feel like? How do you know it is nudging?</a:t>
            </a:r>
          </a:p>
          <a:p>
            <a:r>
              <a:rPr lang="en-GB" dirty="0"/>
              <a:t>N1: It feels like it wants attention, but it feels scary to go there.</a:t>
            </a:r>
          </a:p>
          <a:p>
            <a:r>
              <a:rPr lang="en-GB" dirty="0"/>
              <a:t>N2: What does the “scary” physically feel like?</a:t>
            </a:r>
          </a:p>
          <a:p>
            <a:r>
              <a:rPr lang="en-GB" dirty="0"/>
              <a:t>N1: It feels like it wants to sit in my stomach and stay there until I welcome it in.</a:t>
            </a:r>
          </a:p>
        </p:txBody>
      </p:sp>
    </p:spTree>
    <p:extLst>
      <p:ext uri="{BB962C8B-B14F-4D97-AF65-F5344CB8AC3E}">
        <p14:creationId xmlns:p14="http://schemas.microsoft.com/office/powerpoint/2010/main" val="118079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27DCB-4EA6-43CA-BB5A-32A20AF01C51}"/>
              </a:ext>
            </a:extLst>
          </p:cNvPr>
          <p:cNvSpPr>
            <a:spLocks noGrp="1"/>
          </p:cNvSpPr>
          <p:nvPr>
            <p:ph type="title"/>
          </p:nvPr>
        </p:nvSpPr>
        <p:spPr/>
        <p:txBody>
          <a:bodyPr/>
          <a:lstStyle/>
          <a:p>
            <a:r>
              <a:rPr lang="en-GB" dirty="0"/>
              <a:t>Focusing Activity</a:t>
            </a:r>
          </a:p>
        </p:txBody>
      </p:sp>
      <p:sp>
        <p:nvSpPr>
          <p:cNvPr id="3" name="Content Placeholder 2">
            <a:extLst>
              <a:ext uri="{FF2B5EF4-FFF2-40B4-BE49-F238E27FC236}">
                <a16:creationId xmlns:a16="http://schemas.microsoft.com/office/drawing/2014/main" id="{4E8E4E11-BB93-42CF-8AB9-A07918CCFEF4}"/>
              </a:ext>
            </a:extLst>
          </p:cNvPr>
          <p:cNvSpPr>
            <a:spLocks noGrp="1"/>
          </p:cNvSpPr>
          <p:nvPr>
            <p:ph idx="1"/>
          </p:nvPr>
        </p:nvSpPr>
        <p:spPr/>
        <p:txBody>
          <a:bodyPr/>
          <a:lstStyle/>
          <a:p>
            <a:r>
              <a:rPr lang="en-GB" dirty="0"/>
              <a:t>Working in pairs, following the </a:t>
            </a:r>
            <a:r>
              <a:rPr lang="en-GB" dirty="0" err="1"/>
              <a:t>Gendlin</a:t>
            </a:r>
            <a:r>
              <a:rPr lang="en-GB" dirty="0"/>
              <a:t> ‘Felt Sense’ activity. Support each other to explore the phenomenological experience that is developing as a result of today’s work.</a:t>
            </a:r>
          </a:p>
        </p:txBody>
      </p:sp>
    </p:spTree>
    <p:extLst>
      <p:ext uri="{BB962C8B-B14F-4D97-AF65-F5344CB8AC3E}">
        <p14:creationId xmlns:p14="http://schemas.microsoft.com/office/powerpoint/2010/main" val="4138032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E023-FABA-40C6-853A-93FCDA0A086F}"/>
              </a:ext>
            </a:extLst>
          </p:cNvPr>
          <p:cNvSpPr>
            <a:spLocks noGrp="1"/>
          </p:cNvSpPr>
          <p:nvPr>
            <p:ph type="title"/>
          </p:nvPr>
        </p:nvSpPr>
        <p:spPr/>
        <p:txBody>
          <a:bodyPr/>
          <a:lstStyle/>
          <a:p>
            <a:r>
              <a:rPr lang="en-GB" dirty="0"/>
              <a:t>Final Thoughts</a:t>
            </a:r>
          </a:p>
        </p:txBody>
      </p:sp>
      <p:sp>
        <p:nvSpPr>
          <p:cNvPr id="3" name="Content Placeholder 2">
            <a:extLst>
              <a:ext uri="{FF2B5EF4-FFF2-40B4-BE49-F238E27FC236}">
                <a16:creationId xmlns:a16="http://schemas.microsoft.com/office/drawing/2014/main" id="{619D46D8-6920-4D00-AFD8-DF66DDAECC59}"/>
              </a:ext>
            </a:extLst>
          </p:cNvPr>
          <p:cNvSpPr>
            <a:spLocks noGrp="1"/>
          </p:cNvSpPr>
          <p:nvPr>
            <p:ph idx="1"/>
          </p:nvPr>
        </p:nvSpPr>
        <p:spPr/>
        <p:txBody>
          <a:bodyPr/>
          <a:lstStyle/>
          <a:p>
            <a:r>
              <a:rPr lang="en-GB" dirty="0"/>
              <a:t>Having had an introduction to Heuristic Inquiry and explored your own feelings around this, how are you feeling now?</a:t>
            </a:r>
          </a:p>
        </p:txBody>
      </p:sp>
    </p:spTree>
    <p:extLst>
      <p:ext uri="{BB962C8B-B14F-4D97-AF65-F5344CB8AC3E}">
        <p14:creationId xmlns:p14="http://schemas.microsoft.com/office/powerpoint/2010/main" val="2398506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easons in Sage Design Templat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easons in sage design slides.potx" id="{20B2578C-A058-49A0-BF74-1D8EE2CBF7F1}" vid="{6013AC06-0964-4A95-8D65-BA949AA843E2}"/>
    </a:ext>
  </a:ext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Seasons in sage design slides</Template>
  <TotalTime>0</TotalTime>
  <Words>688</Words>
  <Application>Microsoft Office PowerPoint</Application>
  <PresentationFormat>Widescreen</PresentationFormat>
  <Paragraphs>57</Paragraphs>
  <Slides>10</Slides>
  <Notes>3</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Helvetica Neue</vt:lpstr>
      <vt:lpstr>Arial</vt:lpstr>
      <vt:lpstr>Calibri</vt:lpstr>
      <vt:lpstr>Wingdings</vt:lpstr>
      <vt:lpstr>Seasons in Sage Design Template</vt:lpstr>
      <vt:lpstr>Heuristic Research Practice </vt:lpstr>
      <vt:lpstr>Write a Haiku!</vt:lpstr>
      <vt:lpstr>Activity </vt:lpstr>
      <vt:lpstr>Activity 2 – Exploring the Labyrinth</vt:lpstr>
      <vt:lpstr>Reflective questions </vt:lpstr>
      <vt:lpstr>Let us begin….</vt:lpstr>
      <vt:lpstr>Cont’d</vt:lpstr>
      <vt:lpstr>Self-dialogue exercise</vt:lpstr>
      <vt:lpstr>Focusing Activity</vt:lpstr>
      <vt:lpstr>Final Thoughts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Heuristic Research</dc:title>
  <dc:creator>Catherine Slade</dc:creator>
  <cp:lastModifiedBy>Ruth Groff</cp:lastModifiedBy>
  <cp:revision>19</cp:revision>
  <dcterms:created xsi:type="dcterms:W3CDTF">2020-02-06T09:28:01Z</dcterms:created>
  <dcterms:modified xsi:type="dcterms:W3CDTF">2024-03-17T17:34:11Z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