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3" r:id="rId8"/>
    <p:sldId id="264" r:id="rId9"/>
    <p:sldId id="265" r:id="rId10"/>
    <p:sldId id="266" r:id="rId11"/>
    <p:sldId id="262" r:id="rId12"/>
    <p:sldId id="267" r:id="rId13"/>
    <p:sldId id="268" r:id="rId14"/>
    <p:sldId id="269" r:id="rId15"/>
    <p:sldId id="270"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1" d="100"/>
          <a:sy n="81" d="100"/>
        </p:scale>
        <p:origin x="-1158" y="-8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B0AF370-53AA-4C21-BDAF-FCB4E002AE45}" type="datetimeFigureOut">
              <a:rPr lang="en-GB" smtClean="0"/>
              <a:t>06/06/2011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71A9BE-327D-4581-A8A7-BD9321A71580}"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B0AF370-53AA-4C21-BDAF-FCB4E002AE45}" type="datetimeFigureOut">
              <a:rPr lang="en-GB" smtClean="0"/>
              <a:t>06/06/2011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71A9BE-327D-4581-A8A7-BD9321A71580}"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B0AF370-53AA-4C21-BDAF-FCB4E002AE45}" type="datetimeFigureOut">
              <a:rPr lang="en-GB" smtClean="0"/>
              <a:t>06/06/2011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71A9BE-327D-4581-A8A7-BD9321A71580}"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B0AF370-53AA-4C21-BDAF-FCB4E002AE45}" type="datetimeFigureOut">
              <a:rPr lang="en-GB" smtClean="0"/>
              <a:t>06/06/2011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71A9BE-327D-4581-A8A7-BD9321A71580}"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B0AF370-53AA-4C21-BDAF-FCB4E002AE45}" type="datetimeFigureOut">
              <a:rPr lang="en-GB" smtClean="0"/>
              <a:t>06/06/2011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771A9BE-327D-4581-A8A7-BD9321A71580}"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B0AF370-53AA-4C21-BDAF-FCB4E002AE45}" type="datetimeFigureOut">
              <a:rPr lang="en-GB" smtClean="0"/>
              <a:t>06/06/2011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771A9BE-327D-4581-A8A7-BD9321A71580}"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B0AF370-53AA-4C21-BDAF-FCB4E002AE45}" type="datetimeFigureOut">
              <a:rPr lang="en-GB" smtClean="0"/>
              <a:t>06/06/2011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771A9BE-327D-4581-A8A7-BD9321A71580}"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B0AF370-53AA-4C21-BDAF-FCB4E002AE45}" type="datetimeFigureOut">
              <a:rPr lang="en-GB" smtClean="0"/>
              <a:t>06/06/2011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71A9BE-327D-4581-A8A7-BD9321A71580}"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B0AF370-53AA-4C21-BDAF-FCB4E002AE45}" type="datetimeFigureOut">
              <a:rPr lang="en-GB" smtClean="0"/>
              <a:t>06/06/2011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71A9BE-327D-4581-A8A7-BD9321A71580}"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B0AF370-53AA-4C21-BDAF-FCB4E002AE45}" type="datetimeFigureOut">
              <a:rPr lang="en-GB" smtClean="0"/>
              <a:t>06/06/2011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71A9BE-327D-4581-A8A7-BD9321A71580}"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B0AF370-53AA-4C21-BDAF-FCB4E002AE45}" type="datetimeFigureOut">
              <a:rPr lang="en-GB" smtClean="0"/>
              <a:t>06/06/2011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71A9BE-327D-4581-A8A7-BD9321A71580}"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0AF370-53AA-4C21-BDAF-FCB4E002AE45}" type="datetimeFigureOut">
              <a:rPr lang="en-GB" smtClean="0"/>
              <a:t>06/06/2011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771A9BE-327D-4581-A8A7-BD9321A71580}"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www.annee-philologique.com/aph/"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www.access.sconul.ac.uk/users_info/application_html"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copac.ac.uk/"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ap9.auth.athensams.net/my/"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Classics Dissertation</a:t>
            </a:r>
            <a:endParaRPr lang="en-GB" dirty="0"/>
          </a:p>
        </p:txBody>
      </p:sp>
      <p:sp>
        <p:nvSpPr>
          <p:cNvPr id="3" name="Subtitle 2"/>
          <p:cNvSpPr>
            <a:spLocks noGrp="1"/>
          </p:cNvSpPr>
          <p:nvPr>
            <p:ph type="subTitle" idx="1"/>
          </p:nvPr>
        </p:nvSpPr>
        <p:spPr/>
        <p:txBody>
          <a:bodyPr/>
          <a:lstStyle/>
          <a:p>
            <a:r>
              <a:rPr lang="en-GB" dirty="0" smtClean="0"/>
              <a:t>Preparing for the Summer</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dissertation</a:t>
            </a:r>
            <a:endParaRPr lang="en-GB" dirty="0"/>
          </a:p>
        </p:txBody>
      </p:sp>
      <p:sp>
        <p:nvSpPr>
          <p:cNvPr id="3" name="Content Placeholder 2"/>
          <p:cNvSpPr>
            <a:spLocks noGrp="1"/>
          </p:cNvSpPr>
          <p:nvPr>
            <p:ph idx="1"/>
          </p:nvPr>
        </p:nvSpPr>
        <p:spPr/>
        <p:txBody>
          <a:bodyPr/>
          <a:lstStyle/>
          <a:p>
            <a:r>
              <a:rPr lang="en-GB" dirty="0" smtClean="0"/>
              <a:t>The dissertation will be worth 40 credits and will be of a length of c10,000 words.</a:t>
            </a:r>
          </a:p>
          <a:p>
            <a:r>
              <a:rPr lang="en-GB" dirty="0" smtClean="0"/>
              <a:t>Expect to be asked to give a presentation on work in progress features of your research as well.</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you need to do before you leave for the summer</a:t>
            </a:r>
            <a:endParaRPr lang="en-GB" dirty="0"/>
          </a:p>
        </p:txBody>
      </p:sp>
      <p:sp>
        <p:nvSpPr>
          <p:cNvPr id="3" name="Content Placeholder 2"/>
          <p:cNvSpPr>
            <a:spLocks noGrp="1"/>
          </p:cNvSpPr>
          <p:nvPr>
            <p:ph idx="1"/>
          </p:nvPr>
        </p:nvSpPr>
        <p:spPr/>
        <p:txBody>
          <a:bodyPr/>
          <a:lstStyle/>
          <a:p>
            <a:pPr marL="514350" indent="-514350">
              <a:buFont typeface="+mj-lt"/>
              <a:buAutoNum type="arabicPeriod"/>
            </a:pPr>
            <a:r>
              <a:rPr lang="en-GB" dirty="0" smtClean="0"/>
              <a:t>Meet with your supervisor.</a:t>
            </a:r>
          </a:p>
          <a:p>
            <a:pPr marL="514350" indent="-514350">
              <a:buFont typeface="+mj-lt"/>
              <a:buAutoNum type="arabicPeriod"/>
            </a:pPr>
            <a:r>
              <a:rPr lang="en-GB" dirty="0" smtClean="0"/>
              <a:t>Take advantage of resources that you will not be able to access from home.</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you are expected to do during the summer</a:t>
            </a:r>
            <a:endParaRPr lang="en-GB" dirty="0"/>
          </a:p>
        </p:txBody>
      </p:sp>
      <p:sp>
        <p:nvSpPr>
          <p:cNvPr id="3" name="Content Placeholder 2"/>
          <p:cNvSpPr>
            <a:spLocks noGrp="1"/>
          </p:cNvSpPr>
          <p:nvPr>
            <p:ph idx="1"/>
          </p:nvPr>
        </p:nvSpPr>
        <p:spPr/>
        <p:txBody>
          <a:bodyPr/>
          <a:lstStyle/>
          <a:p>
            <a:pPr marL="514350" indent="-514350">
              <a:buFont typeface="+mj-lt"/>
              <a:buAutoNum type="arabicPeriod"/>
            </a:pPr>
            <a:r>
              <a:rPr lang="en-GB" dirty="0" smtClean="0"/>
              <a:t>Do the research that you agree with your supervisor</a:t>
            </a:r>
          </a:p>
          <a:p>
            <a:pPr marL="971550" lvl="1" indent="-571500">
              <a:buFont typeface="+mj-lt"/>
              <a:buAutoNum type="romanUcPeriod"/>
            </a:pPr>
            <a:r>
              <a:rPr lang="en-GB" dirty="0" smtClean="0"/>
              <a:t>This depends on your topic and proposed venues of argument.</a:t>
            </a:r>
          </a:p>
          <a:p>
            <a:pPr marL="914400" lvl="1" indent="-514350">
              <a:buFont typeface="+mj-lt"/>
              <a:buAutoNum type="romanUcPeriod"/>
            </a:pPr>
            <a:r>
              <a:rPr lang="en-GB" dirty="0" smtClean="0"/>
              <a:t>It also depends on how much you already know about the subject</a:t>
            </a:r>
          </a:p>
          <a:p>
            <a:pPr marL="514350" indent="-514350">
              <a:buNone/>
            </a:pP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Resources that you will need</a:t>
            </a:r>
            <a:endParaRPr lang="en-GB" dirty="0"/>
          </a:p>
        </p:txBody>
      </p:sp>
      <p:sp>
        <p:nvSpPr>
          <p:cNvPr id="5" name="Text Placeholder 4"/>
          <p:cNvSpPr>
            <a:spLocks noGrp="1"/>
          </p:cNvSpPr>
          <p:nvPr>
            <p:ph type="body" idx="1"/>
          </p:nvPr>
        </p:nvSpPr>
        <p:spPr/>
        <p:txBody>
          <a:bodyPr/>
          <a:lstStyle/>
          <a:p>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The L’ </a:t>
            </a:r>
            <a:r>
              <a:rPr lang="en-GB" dirty="0" err="1" smtClean="0"/>
              <a:t>Annee</a:t>
            </a:r>
            <a:r>
              <a:rPr lang="en-GB" dirty="0" smtClean="0"/>
              <a:t> </a:t>
            </a:r>
            <a:r>
              <a:rPr lang="en-GB" dirty="0" err="1" smtClean="0"/>
              <a:t>Philologique</a:t>
            </a:r>
            <a:endParaRPr lang="en-GB" dirty="0"/>
          </a:p>
        </p:txBody>
      </p:sp>
      <p:sp>
        <p:nvSpPr>
          <p:cNvPr id="5" name="Content Placeholder 4"/>
          <p:cNvSpPr>
            <a:spLocks noGrp="1"/>
          </p:cNvSpPr>
          <p:nvPr>
            <p:ph idx="1"/>
          </p:nvPr>
        </p:nvSpPr>
        <p:spPr/>
        <p:txBody>
          <a:bodyPr>
            <a:normAutofit fontScale="92500"/>
          </a:bodyPr>
          <a:lstStyle/>
          <a:p>
            <a:r>
              <a:rPr lang="en-GB" dirty="0" smtClean="0"/>
              <a:t>The L’ </a:t>
            </a:r>
            <a:r>
              <a:rPr lang="en-GB" dirty="0" err="1" smtClean="0"/>
              <a:t>Annee</a:t>
            </a:r>
            <a:r>
              <a:rPr lang="en-GB" dirty="0" smtClean="0"/>
              <a:t> is a bibliographical journal covering Classics, Classical Studies, Ancient History and Archaeology relating to the Greco-Roman world.</a:t>
            </a:r>
          </a:p>
          <a:p>
            <a:r>
              <a:rPr lang="en-GB" dirty="0" smtClean="0"/>
              <a:t>It includes the titles and bibliographical details of </a:t>
            </a:r>
            <a:r>
              <a:rPr lang="en-GB" b="1" u="sng" dirty="0" smtClean="0"/>
              <a:t>ALL</a:t>
            </a:r>
            <a:r>
              <a:rPr lang="en-GB" dirty="0" smtClean="0"/>
              <a:t> books and articles published in that year. </a:t>
            </a:r>
          </a:p>
          <a:p>
            <a:r>
              <a:rPr lang="en-GB" dirty="0" smtClean="0"/>
              <a:t>It will give you access to a greater bibliography that what you can get out of JSTOR and the Library Catalogue</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L’ </a:t>
            </a:r>
            <a:r>
              <a:rPr lang="en-GB" dirty="0" err="1" smtClean="0"/>
              <a:t>Annee</a:t>
            </a:r>
            <a:r>
              <a:rPr lang="en-GB" dirty="0" smtClean="0"/>
              <a:t> </a:t>
            </a:r>
            <a:r>
              <a:rPr lang="en-GB" dirty="0" err="1" smtClean="0"/>
              <a:t>Philologique</a:t>
            </a:r>
            <a:r>
              <a:rPr lang="en-GB" dirty="0" smtClean="0"/>
              <a:t>: </a:t>
            </a:r>
            <a:r>
              <a:rPr lang="en-GB" b="1" dirty="0" smtClean="0"/>
              <a:t>IMPORTANT</a:t>
            </a:r>
            <a:endParaRPr lang="en-GB" b="1" dirty="0"/>
          </a:p>
        </p:txBody>
      </p:sp>
      <p:sp>
        <p:nvSpPr>
          <p:cNvPr id="3" name="Content Placeholder 2"/>
          <p:cNvSpPr>
            <a:spLocks noGrp="1"/>
          </p:cNvSpPr>
          <p:nvPr>
            <p:ph idx="1"/>
          </p:nvPr>
        </p:nvSpPr>
        <p:spPr>
          <a:xfrm>
            <a:off x="457200" y="1600201"/>
            <a:ext cx="8229600" cy="2980928"/>
          </a:xfrm>
        </p:spPr>
        <p:txBody>
          <a:bodyPr/>
          <a:lstStyle/>
          <a:p>
            <a:r>
              <a:rPr lang="en-GB" dirty="0" smtClean="0"/>
              <a:t>You can have access to the electronic database of the L’ </a:t>
            </a:r>
            <a:r>
              <a:rPr lang="en-GB" dirty="0" err="1" smtClean="0"/>
              <a:t>Annee</a:t>
            </a:r>
            <a:r>
              <a:rPr lang="en-GB" dirty="0" smtClean="0"/>
              <a:t> </a:t>
            </a:r>
            <a:r>
              <a:rPr lang="en-GB" dirty="0" err="1" smtClean="0"/>
              <a:t>Philologique</a:t>
            </a:r>
            <a:r>
              <a:rPr lang="en-GB" dirty="0" smtClean="0"/>
              <a:t> </a:t>
            </a:r>
            <a:r>
              <a:rPr lang="en-GB" b="1" u="sng" dirty="0" smtClean="0"/>
              <a:t>only</a:t>
            </a:r>
            <a:r>
              <a:rPr lang="en-GB" dirty="0" smtClean="0"/>
              <a:t> from computers in campus.</a:t>
            </a:r>
          </a:p>
          <a:p>
            <a:r>
              <a:rPr lang="en-GB" dirty="0" smtClean="0"/>
              <a:t>So you need to do any searches you need </a:t>
            </a:r>
            <a:r>
              <a:rPr lang="en-GB" b="1" dirty="0" smtClean="0"/>
              <a:t>before you leave for the summer</a:t>
            </a:r>
          </a:p>
        </p:txBody>
      </p:sp>
      <p:sp>
        <p:nvSpPr>
          <p:cNvPr id="4" name="TextBox 3"/>
          <p:cNvSpPr txBox="1"/>
          <p:nvPr/>
        </p:nvSpPr>
        <p:spPr>
          <a:xfrm>
            <a:off x="395536" y="5157192"/>
            <a:ext cx="8235652" cy="646331"/>
          </a:xfrm>
          <a:prstGeom prst="rect">
            <a:avLst/>
          </a:prstGeom>
          <a:noFill/>
        </p:spPr>
        <p:txBody>
          <a:bodyPr wrap="none" rtlCol="0">
            <a:spAutoFit/>
          </a:bodyPr>
          <a:lstStyle/>
          <a:p>
            <a:r>
              <a:rPr lang="en-GB" sz="3600" dirty="0" smtClean="0">
                <a:hlinkClick r:id="rId2"/>
              </a:rPr>
              <a:t>http://www.annee-philologique.com/aph/</a:t>
            </a:r>
            <a:r>
              <a:rPr lang="en-GB" sz="3600" dirty="0" smtClean="0"/>
              <a:t> </a:t>
            </a:r>
            <a:endParaRPr lang="en-GB" sz="36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Finding Books and Articles during the Summer</a:t>
            </a:r>
            <a:endParaRPr lang="en-GB" dirty="0"/>
          </a:p>
        </p:txBody>
      </p:sp>
      <p:sp>
        <p:nvSpPr>
          <p:cNvPr id="3" name="Content Placeholder 2"/>
          <p:cNvSpPr>
            <a:spLocks noGrp="1"/>
          </p:cNvSpPr>
          <p:nvPr>
            <p:ph idx="1"/>
          </p:nvPr>
        </p:nvSpPr>
        <p:spPr/>
        <p:txBody>
          <a:bodyPr/>
          <a:lstStyle/>
          <a:p>
            <a:r>
              <a:rPr lang="en-GB" dirty="0" smtClean="0"/>
              <a:t>Use the electronic resources available via Athens</a:t>
            </a:r>
          </a:p>
          <a:p>
            <a:r>
              <a:rPr lang="en-GB" dirty="0" smtClean="0"/>
              <a:t>Use SCONUL access to libraries near you</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SCONUL?</a:t>
            </a:r>
            <a:endParaRPr lang="en-GB" dirty="0"/>
          </a:p>
        </p:txBody>
      </p:sp>
      <p:sp>
        <p:nvSpPr>
          <p:cNvPr id="3" name="Content Placeholder 2"/>
          <p:cNvSpPr>
            <a:spLocks noGrp="1"/>
          </p:cNvSpPr>
          <p:nvPr>
            <p:ph idx="1"/>
          </p:nvPr>
        </p:nvSpPr>
        <p:spPr/>
        <p:txBody>
          <a:bodyPr/>
          <a:lstStyle/>
          <a:p>
            <a:r>
              <a:rPr lang="en-GB" dirty="0" smtClean="0"/>
              <a:t>SCONUL is a passport that allows an undergraduate in one UK institution to have access to the libraries of other institution.</a:t>
            </a:r>
          </a:p>
          <a:p>
            <a:r>
              <a:rPr lang="en-GB" dirty="0" smtClean="0"/>
              <a:t>NOTE: For the majority of libraries that allow access via SCONUL, you will not be allowed to BORROW items, only READ them inside the library (Reference-only).</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do I get SCONUL access?</a:t>
            </a:r>
            <a:endParaRPr lang="en-GB" dirty="0"/>
          </a:p>
        </p:txBody>
      </p:sp>
      <p:sp>
        <p:nvSpPr>
          <p:cNvPr id="3" name="Content Placeholder 2"/>
          <p:cNvSpPr>
            <a:spLocks noGrp="1"/>
          </p:cNvSpPr>
          <p:nvPr>
            <p:ph idx="1"/>
          </p:nvPr>
        </p:nvSpPr>
        <p:spPr/>
        <p:txBody>
          <a:bodyPr/>
          <a:lstStyle/>
          <a:p>
            <a:r>
              <a:rPr lang="en-GB" dirty="0" smtClean="0"/>
              <a:t>You need to fill in an application. It is available here: </a:t>
            </a:r>
            <a:r>
              <a:rPr lang="en-GB" dirty="0" smtClean="0">
                <a:hlinkClick r:id="rId2"/>
              </a:rPr>
              <a:t>http://www.access.sconul.ac.uk/users_info/application_html</a:t>
            </a:r>
            <a:endParaRPr lang="en-GB" dirty="0" smtClean="0"/>
          </a:p>
          <a:p>
            <a:r>
              <a:rPr lang="en-GB" dirty="0" smtClean="0"/>
              <a:t>Then you need to submit that form to Kathy Miles in the TSD Library.</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COPAC</a:t>
            </a:r>
            <a:endParaRPr lang="en-GB" dirty="0"/>
          </a:p>
        </p:txBody>
      </p:sp>
      <p:sp>
        <p:nvSpPr>
          <p:cNvPr id="3" name="Content Placeholder 2"/>
          <p:cNvSpPr>
            <a:spLocks noGrp="1"/>
          </p:cNvSpPr>
          <p:nvPr>
            <p:ph idx="1"/>
          </p:nvPr>
        </p:nvSpPr>
        <p:spPr/>
        <p:txBody>
          <a:bodyPr/>
          <a:lstStyle/>
          <a:p>
            <a:r>
              <a:rPr lang="en-GB" dirty="0" smtClean="0"/>
              <a:t>COPAC is a library database covering many University, Specialist and National Libraries in the UK.</a:t>
            </a:r>
          </a:p>
          <a:p>
            <a:r>
              <a:rPr lang="en-GB" dirty="0" smtClean="0"/>
              <a:t>That will allow you to find the library near you that has the material (book, article, etc) that you need.</a:t>
            </a:r>
          </a:p>
          <a:p>
            <a:r>
              <a:rPr lang="en-GB" sz="5400" dirty="0" smtClean="0">
                <a:hlinkClick r:id="rId2"/>
              </a:rPr>
              <a:t>http://copac.ac.uk/</a:t>
            </a:r>
            <a:r>
              <a:rPr lang="en-GB" sz="5400" dirty="0" smtClean="0"/>
              <a:t> </a:t>
            </a:r>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Athens</a:t>
            </a:r>
            <a:endParaRPr lang="en-GB" dirty="0"/>
          </a:p>
        </p:txBody>
      </p:sp>
      <p:sp>
        <p:nvSpPr>
          <p:cNvPr id="3" name="Content Placeholder 2"/>
          <p:cNvSpPr>
            <a:spLocks noGrp="1"/>
          </p:cNvSpPr>
          <p:nvPr>
            <p:ph idx="1"/>
          </p:nvPr>
        </p:nvSpPr>
        <p:spPr/>
        <p:txBody>
          <a:bodyPr/>
          <a:lstStyle/>
          <a:p>
            <a:r>
              <a:rPr lang="en-GB" dirty="0" smtClean="0"/>
              <a:t>You should have by now an Athens account</a:t>
            </a:r>
          </a:p>
          <a:p>
            <a:r>
              <a:rPr lang="en-GB" dirty="0" smtClean="0"/>
              <a:t>The Athens account allows you to access the majority of the electronic resources of the University from outside of campus.</a:t>
            </a:r>
          </a:p>
          <a:p>
            <a:r>
              <a:rPr lang="en-GB" dirty="0" smtClean="0">
                <a:hlinkClick r:id="rId2"/>
              </a:rPr>
              <a:t>http://ap9.auth.athensams.net/my/</a:t>
            </a:r>
            <a:r>
              <a:rPr lang="en-GB" dirty="0" smtClean="0"/>
              <a:t>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Resources that you might find useful</a:t>
            </a:r>
            <a:endParaRPr lang="en-GB" dirty="0"/>
          </a:p>
        </p:txBody>
      </p:sp>
      <p:sp>
        <p:nvSpPr>
          <p:cNvPr id="3" name="Content Placeholder 2"/>
          <p:cNvSpPr>
            <a:spLocks noGrp="1"/>
          </p:cNvSpPr>
          <p:nvPr>
            <p:ph idx="1"/>
          </p:nvPr>
        </p:nvSpPr>
        <p:spPr/>
        <p:txBody>
          <a:bodyPr/>
          <a:lstStyle/>
          <a:p>
            <a:r>
              <a:rPr lang="en-GB" dirty="0" smtClean="0"/>
              <a:t>All e-book collections – remember you can find e-books via the library catalogue</a:t>
            </a:r>
          </a:p>
          <a:p>
            <a:r>
              <a:rPr lang="en-GB" dirty="0" smtClean="0"/>
              <a:t>All </a:t>
            </a:r>
            <a:r>
              <a:rPr lang="en-GB" dirty="0" err="1" smtClean="0"/>
              <a:t>e</a:t>
            </a:r>
            <a:r>
              <a:rPr lang="en-GB" dirty="0" smtClean="0"/>
              <a:t>-journal collections – you have access not only to JSTOR but also to other collections via Athens</a:t>
            </a:r>
          </a:p>
          <a:p>
            <a:r>
              <a:rPr lang="en-GB" dirty="0" smtClean="0"/>
              <a:t>Specialist resources, such as Oxford Reference Online, the Fragments of the Greek Historians, the Thesaurus </a:t>
            </a:r>
            <a:r>
              <a:rPr lang="en-GB" dirty="0" err="1" smtClean="0"/>
              <a:t>Linguae</a:t>
            </a:r>
            <a:r>
              <a:rPr lang="en-GB" dirty="0" smtClean="0"/>
              <a:t> </a:t>
            </a:r>
            <a:r>
              <a:rPr lang="en-GB" dirty="0" err="1" smtClean="0"/>
              <a:t>Latinae</a:t>
            </a:r>
            <a:r>
              <a:rPr lang="en-GB" dirty="0" smtClean="0"/>
              <a:t>. </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few tips</a:t>
            </a:r>
            <a:endParaRPr lang="en-GB" dirty="0"/>
          </a:p>
        </p:txBody>
      </p:sp>
      <p:sp>
        <p:nvSpPr>
          <p:cNvPr id="3" name="Content Placeholder 2"/>
          <p:cNvSpPr>
            <a:spLocks noGrp="1"/>
          </p:cNvSpPr>
          <p:nvPr>
            <p:ph idx="1"/>
          </p:nvPr>
        </p:nvSpPr>
        <p:spPr/>
        <p:txBody>
          <a:bodyPr>
            <a:normAutofit lnSpcReduction="10000"/>
          </a:bodyPr>
          <a:lstStyle/>
          <a:p>
            <a:r>
              <a:rPr lang="en-GB" dirty="0" smtClean="0"/>
              <a:t>If you find several articles that are of interest in one journal, then check out past volumes of that journal. Chances are scholars interested in your subject publish regularly in that journal.</a:t>
            </a:r>
          </a:p>
          <a:p>
            <a:r>
              <a:rPr lang="en-GB" dirty="0" smtClean="0"/>
              <a:t>If you find an author that has published more than one piece of research on your subject, then check out what else he/she has written</a:t>
            </a:r>
          </a:p>
          <a:p>
            <a:r>
              <a:rPr lang="en-GB" dirty="0" smtClean="0"/>
              <a:t>Remember to check out the reviews of books. </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Meeting with your supervisor</a:t>
            </a:r>
            <a:endParaRPr lang="en-GB" dirty="0"/>
          </a:p>
        </p:txBody>
      </p:sp>
      <p:sp>
        <p:nvSpPr>
          <p:cNvPr id="3" name="Content Placeholder 2"/>
          <p:cNvSpPr>
            <a:spLocks noGrp="1"/>
          </p:cNvSpPr>
          <p:nvPr>
            <p:ph idx="1"/>
          </p:nvPr>
        </p:nvSpPr>
        <p:spPr/>
        <p:txBody>
          <a:bodyPr/>
          <a:lstStyle/>
          <a:p>
            <a:r>
              <a:rPr lang="en-GB" dirty="0" smtClean="0"/>
              <a:t>The list of supervisors is on the Notice board in the School.</a:t>
            </a:r>
          </a:p>
          <a:p>
            <a:endParaRPr lang="en-GB" dirty="0" smtClean="0"/>
          </a:p>
          <a:p>
            <a:r>
              <a:rPr lang="en-GB" dirty="0" smtClean="0"/>
              <a:t>You can meet with your supervisor between 2 and 4 today. You can either sign on their door or ask for </a:t>
            </a:r>
            <a:r>
              <a:rPr lang="en-GB" smtClean="0"/>
              <a:t>an appointment.</a:t>
            </a:r>
            <a:endParaRPr lang="en-GB" dirty="0" smtClean="0"/>
          </a:p>
          <a:p>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60</TotalTime>
  <Words>604</Words>
  <Application>Microsoft Office PowerPoint</Application>
  <PresentationFormat>On-screen Show (4:3)</PresentationFormat>
  <Paragraphs>50</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Classics Dissertation</vt:lpstr>
      <vt:lpstr>The dissertation</vt:lpstr>
      <vt:lpstr>What you need to do before you leave for the summer</vt:lpstr>
      <vt:lpstr>What you are expected to do during the summer</vt:lpstr>
      <vt:lpstr>Resources that you will need</vt:lpstr>
      <vt:lpstr>The L’ Annee Philologique</vt:lpstr>
      <vt:lpstr>The L’ Annee Philologique: IMPORTANT</vt:lpstr>
      <vt:lpstr>Finding Books and Articles during the Summer</vt:lpstr>
      <vt:lpstr>What is SCONUL?</vt:lpstr>
      <vt:lpstr>How do I get SCONUL access?</vt:lpstr>
      <vt:lpstr>COPAC</vt:lpstr>
      <vt:lpstr>Athens</vt:lpstr>
      <vt:lpstr>Resources that you might find useful</vt:lpstr>
      <vt:lpstr>A few tips</vt:lpstr>
      <vt:lpstr>Meeting with your supervisor</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Errietta Bissa</dc:creator>
  <cp:lastModifiedBy>Errietta Bissa</cp:lastModifiedBy>
  <cp:revision>41</cp:revision>
  <dcterms:created xsi:type="dcterms:W3CDTF">2011-06-06T07:57:40Z</dcterms:created>
  <dcterms:modified xsi:type="dcterms:W3CDTF">2011-06-06T08:57:58Z</dcterms:modified>
</cp:coreProperties>
</file>