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6" r:id="rId4"/>
    <p:sldId id="267" r:id="rId5"/>
    <p:sldId id="259" r:id="rId6"/>
    <p:sldId id="268" r:id="rId7"/>
    <p:sldId id="281" r:id="rId8"/>
    <p:sldId id="269" r:id="rId9"/>
    <p:sldId id="271" r:id="rId10"/>
    <p:sldId id="272" r:id="rId11"/>
    <p:sldId id="273" r:id="rId12"/>
    <p:sldId id="274" r:id="rId13"/>
    <p:sldId id="275" r:id="rId14"/>
    <p:sldId id="276" r:id="rId15"/>
    <p:sldId id="282" r:id="rId16"/>
    <p:sldId id="278" r:id="rId17"/>
    <p:sldId id="279" r:id="rId18"/>
    <p:sldId id="28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59E15D-7EAB-4CF1-EA3C-9BD9AF2BB04C}" v="218" dt="2025-11-16T22:18:39.109"/>
    <p1510:client id="{EDD5CB5D-5D04-5933-7FB9-BB35B8A82C9D}" v="294" dt="2025-11-17T22:13:24.529"/>
    <p1510:client id="{F3A608C6-2205-42A2-364A-FEFAFE81F81E}" v="890" dt="2025-11-16T23:15:49.4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E43220-1073-C549-A9AB-18354F18FB5C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6C07E-9AE8-3F42-AC57-6F4E63C348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7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D38B3-F68B-10D8-84CA-C60954BCA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9FBD4D-0221-5763-BB41-28463C644E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D5F86-2740-7D56-1F90-9137A10F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31E26-3808-8BD8-0F72-46F69C649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4EF03-D652-1F87-FA34-F7975DD80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479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7C37C-3AE0-DF6D-D2C0-1F994D3B5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CCCDE-5442-F548-D4AA-6CB08CE76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2EA95-34D3-7A73-104D-E8FF40DA2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2ED18-B052-1F70-EB87-350343ED6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69F6A-919F-6088-E2A3-72D2BA5BF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310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5157D-E272-AC7B-740F-991DE26DE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A2CC7-F01F-E81E-D521-176F2A2BCE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D272A-EC00-EA43-D5DC-9F83AAFA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8BFB2-D5DA-F872-8854-E9242606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5037-A546-EE25-AA14-5A58B6AD0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80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F3AF4-EC5A-3534-4732-5C98299AB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C5A7-04E7-8944-2C63-9EB489C44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8F7E9-7D4D-2055-D53B-C6AFDAFB7E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0CDD5-7E1B-6068-C52B-12BCF5A5B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27089-B5FC-917D-0B3D-C8BA64AA0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CB0ECD-4095-0351-FB91-32A1FD6E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42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A13C-D121-DAC9-3FE4-6FE042CC9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3CF13-0FD9-C27E-0D0A-BA887D0EB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F50C8-1FBF-5069-DE52-08C283EB6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6DDC59-0677-02C4-1D34-2716CD36DC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D842C6-3739-C10F-9427-F1392A34E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12A0A2-9CCC-6C42-E735-796A20A61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363E0-C955-F895-D1A4-DE60202B9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ED42C3-E55E-5AEF-DFAE-9FB76AC87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964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4700-75A9-DA99-0D3B-17ED63C4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0547C1-6A02-DBFE-3F32-FEB980BA8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FAA475-512A-73BE-BB54-C84C9BC71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2C451-B935-790B-FCAE-AA9EE0B46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9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325825-0974-405A-E4BD-96FCF1245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39288E-2A77-DA43-57F4-90B50E1F0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F7EE8-5D02-3CA6-175E-6B8FAD514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81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93AF-AFFF-BD89-AD7C-3BB91FFCA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383BF-1A76-CDCD-82AA-8DF0BACE7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B2C7E9-557B-0999-C120-5E1FA0B6A4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E0734-0D03-1901-BEF5-87C24F240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726305-C558-79BF-0A2F-F11DB7747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B0046-0050-8B28-92E0-D9508FB8E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687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0849-36B6-FD4B-7660-5B4F3D167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DEBE6-26C3-2AFB-A406-92882C41ED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4DC22-FED2-E08A-B8F6-816EB1C97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2EE94E-C98E-50D5-E977-CCD12F14C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0CC4F6-9001-CFD4-48BA-739FEBC0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1E53E-6E33-5299-ADDD-8E1ACF6F6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51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F807-8E2A-D746-363D-C39D1B4EC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C63561-A1FC-5549-32EC-F8DD1E485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EC9C7-8357-A280-3923-B64594417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40CFA-1CB9-31D4-5DDA-4DB7D377B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D7D47-BD02-8B6F-165F-61FF435C8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6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041DBE-16B6-2017-65C9-7299680FA2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ECE8E4-7CBA-9300-5840-58005A752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615A4-1170-7868-BC1D-A4ADC7D0D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7DB3E-2C67-3B02-84CE-0B0F303FD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A7A67-E3EC-7C13-00B3-44B765713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165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48EF54-A68C-2CAF-7144-705F80C28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6EDE8-AD23-ECED-2D6B-BE740FA84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5AA1D-22AC-1CCC-2F7A-935CECD016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C69148-26CE-9E4D-BFF9-50A5B4396B68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2265F-9935-AC2C-EF57-90325E23E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9F4C4-4356-25BE-CE85-42AE7B3360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F5CA8B-2440-874E-AE07-FC1C26718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686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C85E10-2B2E-C216-71F2-F414AAFC61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506" y="781878"/>
            <a:ext cx="7308324" cy="124389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dirty="0"/>
              <a:t>“Community Care and Management of Multiple Sclerosis: for community nurses, occupational therapists”</a:t>
            </a:r>
            <a:endParaRPr lang="en-US" sz="28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250409-AE73-4E5A-81A0-FFA76688BD92}"/>
              </a:ext>
            </a:extLst>
          </p:cNvPr>
          <p:cNvSpPr txBox="1"/>
          <p:nvPr/>
        </p:nvSpPr>
        <p:spPr>
          <a:xfrm>
            <a:off x="75611" y="3428968"/>
            <a:ext cx="523164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+mj-lt"/>
                <a:cs typeface="Arial" panose="020B0604020202020204" pitchFamily="34" charset="0"/>
              </a:rPr>
              <a:t>Name: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 Md Jewel Ahmad</a:t>
            </a:r>
          </a:p>
          <a:p>
            <a:r>
              <a:rPr lang="en-GB" sz="2000" b="1" dirty="0">
                <a:latin typeface="+mj-lt"/>
                <a:cs typeface="Arial" panose="020B0604020202020204" pitchFamily="34" charset="0"/>
              </a:rPr>
              <a:t>ID: 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2504951</a:t>
            </a:r>
          </a:p>
          <a:p>
            <a:r>
              <a:rPr lang="en-US" sz="2000" b="1" dirty="0">
                <a:latin typeface="+mj-lt"/>
                <a:cs typeface="Arial" panose="020B0604020202020204" pitchFamily="34" charset="0"/>
              </a:rPr>
              <a:t>Topic name :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Multiple Sclerosis</a:t>
            </a:r>
          </a:p>
          <a:p>
            <a:r>
              <a:rPr lang="en-US" sz="2000" b="1" dirty="0">
                <a:latin typeface="+mj-lt"/>
                <a:cs typeface="Arial" panose="020B0604020202020204" pitchFamily="34" charset="0"/>
              </a:rPr>
              <a:t>Lecturer name: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Muhammed khan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b="1" dirty="0">
                <a:latin typeface="+mj-lt"/>
                <a:cs typeface="Arial" panose="020B0604020202020204" pitchFamily="34" charset="0"/>
              </a:rPr>
              <a:t>Module code -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LCHS7003 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b="1" dirty="0">
                <a:latin typeface="+mj-lt"/>
                <a:cs typeface="Arial" panose="020B0604020202020204" pitchFamily="34" charset="0"/>
              </a:rPr>
              <a:t>Module name -</a:t>
            </a:r>
            <a:r>
              <a:rPr lang="en-GB" sz="2000" dirty="0">
                <a:latin typeface="+mj-lt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Community Care and Management of Longer-term Conditions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4D2D9D-A51E-4111-925F-9F7E55DB55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8467" y="-31"/>
            <a:ext cx="4079314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148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8EBE5-CDBB-223E-4ABE-8480F0E86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33" y="151665"/>
            <a:ext cx="6121374" cy="8297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dirty="0"/>
              <a:t>Understanding Multiple Sclerosis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43D67E-2841-5115-99EE-CC7BF8C7C555}"/>
              </a:ext>
            </a:extLst>
          </p:cNvPr>
          <p:cNvSpPr txBox="1"/>
          <p:nvPr/>
        </p:nvSpPr>
        <p:spPr>
          <a:xfrm>
            <a:off x="307133" y="1741429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A139018-4168-EFE9-213B-661DE3512155}"/>
              </a:ext>
            </a:extLst>
          </p:cNvPr>
          <p:cNvSpPr txBox="1"/>
          <p:nvPr/>
        </p:nvSpPr>
        <p:spPr>
          <a:xfrm>
            <a:off x="181237" y="1133061"/>
            <a:ext cx="7717059" cy="41996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D</a:t>
            </a:r>
            <a:r>
              <a:rPr lang="en-GB" altLang="zh-CN" sz="2000" b="1" dirty="0" err="1">
                <a:ea typeface="等线"/>
              </a:rPr>
              <a:t>efinition</a:t>
            </a:r>
            <a:r>
              <a:rPr lang="en-GB" altLang="zh-CN" sz="2000" b="1" dirty="0">
                <a:ea typeface="等线"/>
              </a:rPr>
              <a:t>: </a:t>
            </a:r>
            <a:r>
              <a:rPr lang="en-US" altLang="zh-CN" sz="2000" dirty="0">
                <a:ea typeface="等线"/>
              </a:rPr>
              <a:t>The immune system destroys the protective myelin sheaths that encase </a:t>
            </a:r>
            <a:r>
              <a:rPr lang="en-US" altLang="zh-CN" sz="2000" dirty="0" err="1">
                <a:ea typeface="等线"/>
              </a:rPr>
              <a:t>neurones</a:t>
            </a:r>
            <a:r>
              <a:rPr lang="en-US" altLang="zh-CN" sz="2000" dirty="0">
                <a:ea typeface="等线"/>
              </a:rPr>
              <a:t> in the brain, spinal cord, and optic nerves in multiple sclerosis (MS), a chronic autoimmune illness</a:t>
            </a:r>
            <a:r>
              <a:rPr lang="en-US" altLang="zh-CN" sz="2000" b="1" dirty="0">
                <a:ea typeface="等线"/>
              </a:rPr>
              <a:t> </a:t>
            </a:r>
            <a:r>
              <a:rPr lang="en-US" altLang="zh-CN" sz="2000" dirty="0">
                <a:ea typeface="等线"/>
              </a:rPr>
              <a:t>(World Health Organization, 2023). This layer normally protects nerves and facilitates electrical signal transmission from the brain throughout the body (Ruth Ann </a:t>
            </a:r>
            <a:r>
              <a:rPr lang="en-US" altLang="zh-CN" sz="2000" dirty="0" err="1">
                <a:ea typeface="等线"/>
              </a:rPr>
              <a:t>Marrie</a:t>
            </a:r>
            <a:r>
              <a:rPr lang="en-US" altLang="zh-CN" sz="2000" dirty="0">
                <a:ea typeface="等线"/>
              </a:rPr>
              <a:t> et al., 2023).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Symptoms:</a:t>
            </a:r>
            <a:r>
              <a:rPr lang="en-US" altLang="zh-CN" sz="2000" dirty="0">
                <a:ea typeface="等线"/>
              </a:rPr>
              <a:t> Common symptoms are Common symptoms include fatigue, visual disturbances (blurred vision or eye pain), numbness and tingling sensations (</a:t>
            </a:r>
            <a:r>
              <a:rPr lang="en-US" altLang="zh-CN" sz="2000" dirty="0" err="1">
                <a:ea typeface="等线"/>
              </a:rPr>
              <a:t>Margoni</a:t>
            </a:r>
            <a:r>
              <a:rPr lang="en-US" altLang="zh-CN" sz="2000" dirty="0">
                <a:ea typeface="等线"/>
              </a:rPr>
              <a:t> et al., 2023).</a:t>
            </a:r>
            <a:endParaRPr lang="zh-CN" altLang="en-US" dirty="0">
              <a:ea typeface="等线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2346AB-35A6-4067-9746-32A0196320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4286" y="3793349"/>
            <a:ext cx="4070200" cy="27134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F01869-F368-450A-B45A-418CB73D5E4F}"/>
              </a:ext>
            </a:extLst>
          </p:cNvPr>
          <p:cNvSpPr txBox="1"/>
          <p:nvPr/>
        </p:nvSpPr>
        <p:spPr>
          <a:xfrm>
            <a:off x="9488557" y="6466964"/>
            <a:ext cx="218019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(</a:t>
            </a:r>
            <a:r>
              <a:rPr lang="en-US" sz="1100" dirty="0" err="1"/>
              <a:t>Stachowiak</a:t>
            </a:r>
            <a:r>
              <a:rPr lang="en-US" sz="1100" dirty="0"/>
              <a:t>, 2010)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604722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8EBE5-CDBB-223E-4ABE-8480F0E86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56" y="157556"/>
            <a:ext cx="6101496" cy="8297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dirty="0"/>
              <a:t>Understanding Multiple Sclerosis: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43D67E-2841-5115-99EE-CC7BF8C7C555}"/>
              </a:ext>
            </a:extLst>
          </p:cNvPr>
          <p:cNvSpPr txBox="1"/>
          <p:nvPr/>
        </p:nvSpPr>
        <p:spPr>
          <a:xfrm>
            <a:off x="307133" y="1741429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A139018-4168-EFE9-213B-661DE3512155}"/>
              </a:ext>
            </a:extLst>
          </p:cNvPr>
          <p:cNvSpPr txBox="1"/>
          <p:nvPr/>
        </p:nvSpPr>
        <p:spPr>
          <a:xfrm>
            <a:off x="134855" y="880229"/>
            <a:ext cx="8298617" cy="32762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 err="1">
                <a:ea typeface="等线"/>
              </a:rPr>
              <a:t>Aetiology</a:t>
            </a:r>
            <a:r>
              <a:rPr lang="en-US" altLang="zh-CN" sz="2000" b="1" dirty="0">
                <a:ea typeface="等线"/>
              </a:rPr>
              <a:t>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MS is not inherited directly, but genetic predisposition combined with environmental factors contributes to disease development (Walton et al., 2020).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Genetic susceptibility, with the risk in siblings or children of people.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Environmental triggers such as lack of sunlight exposure and low vitamin D levels (Uhb.nhs.uk, 2024).</a:t>
            </a:r>
            <a:endParaRPr lang="zh-CN" altLang="en-US" sz="2000" dirty="0">
              <a:ea typeface="等线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2B57E-2E83-6E21-30B7-E43B13C853B9}"/>
              </a:ext>
            </a:extLst>
          </p:cNvPr>
          <p:cNvSpPr txBox="1"/>
          <p:nvPr/>
        </p:nvSpPr>
        <p:spPr>
          <a:xfrm>
            <a:off x="5177828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47CC3C-3569-4212-881E-39E0058583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930" y="3745194"/>
            <a:ext cx="4981042" cy="27956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BE3AD8-F3CA-4748-85AA-3490402A536E}"/>
              </a:ext>
            </a:extLst>
          </p:cNvPr>
          <p:cNvSpPr txBox="1"/>
          <p:nvPr/>
        </p:nvSpPr>
        <p:spPr>
          <a:xfrm>
            <a:off x="9495184" y="6483958"/>
            <a:ext cx="19615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</a:t>
            </a:r>
            <a:r>
              <a:rPr lang="en-US" sz="1100" dirty="0" err="1"/>
              <a:t>Frothingham</a:t>
            </a:r>
            <a:r>
              <a:rPr lang="en-US" sz="1100" dirty="0"/>
              <a:t>, 2019).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4252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81741-F781-4958-8A47-5CEF537D8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66" y="271671"/>
            <a:ext cx="8325678" cy="735494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Prevalence of Multiple Sclerosis in the UK and Worldwide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FA23-3C42-4E73-B215-1D12613F5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366" y="1076877"/>
            <a:ext cx="8153399" cy="4966114"/>
          </a:xfrm>
        </p:spPr>
        <p:txBody>
          <a:bodyPr>
            <a:normAutofit lnSpcReduction="10000"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The UK has a wide range of prevalence rates. According to Surrey (2025), there are 150,000 individuals living with multiple sclerosis.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There is about one person for every four hundred and fifty in England, or 123,442 individuals (Salter et al., 2024).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The disease affects more than 1.89 million individuals worldwide, and more than 62,000 new cases are expected to be detected in 2021 (</a:t>
            </a:r>
            <a:r>
              <a:rPr lang="en-US" sz="2000" dirty="0" err="1"/>
              <a:t>Seferoglu</a:t>
            </a:r>
            <a:r>
              <a:rPr lang="en-US" sz="2000" dirty="0"/>
              <a:t> et al., 2021).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/>
              <a:t>Over the last thirty years, the prevalence of multiple sclerosis (MS) has been steadily rising, reaching 23.9 cases per 100,000 people worldwide (Sandra Bartolomeu Pires et al., 2023).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161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252" y="206095"/>
            <a:ext cx="5703748" cy="93663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Economic and Social Burden of </a:t>
            </a:r>
            <a:r>
              <a:rPr lang="en-US" sz="3200" b="1" dirty="0" err="1"/>
              <a:t>of</a:t>
            </a:r>
            <a:r>
              <a:rPr lang="en-US" sz="3200" b="1" dirty="0"/>
              <a:t> Multiple Sclerosis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4" y="1094286"/>
            <a:ext cx="9107290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Economic Impact: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>
                <a:ea typeface="+mn-lt"/>
                <a:cs typeface="+mn-lt"/>
              </a:rPr>
              <a:t>MS generates substantial economic costs to individuals, families and the healthcare system.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>
                <a:ea typeface="+mn-lt"/>
                <a:cs typeface="+mn-lt"/>
              </a:rPr>
              <a:t>Research confirms that MS costs the UK approximately £1.4 billion annually </a:t>
            </a:r>
            <a:r>
              <a:rPr lang="da-DK" sz="2000" dirty="0">
                <a:ea typeface="+mn-lt"/>
                <a:cs typeface="+mn-lt"/>
              </a:rPr>
              <a:t>(Ruth Ann Marrie et al., 2023)</a:t>
            </a:r>
            <a:r>
              <a:rPr lang="en-US" sz="2000" dirty="0">
                <a:ea typeface="+mn-lt"/>
                <a:cs typeface="+mn-lt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Social Impact: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The disease is the leading cause of non-traumatic neurological disability in working-age young adults, disrupting careers at crucial stages.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Over half of MS patients (51%) reported that reducing or changing specialist support worsened symptoms like balance, fatigue, muscle weakness, pain, and stiffness (Rocca et al., 2024).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19238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178219"/>
            <a:ext cx="5703748" cy="6169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Diagnosis and Initial Assessment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4" y="795130"/>
            <a:ext cx="8990287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ea typeface="+mn-lt"/>
                <a:cs typeface="+mn-lt"/>
              </a:rPr>
              <a:t>Magnetic Resonance Imaging (MRI) is crucial for confirming suspected diagnosis.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Cerebrospinal fluid (CSF) analysis is used supportively when investigation seeks to exclude alternative diagnoses or when clinical uncertainty remains (Rashid et al., 2024).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This assessment encompasses: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Face-to-face appointment with MS nurse specialist within 4 weeks of diagnosis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Disability evaluation using validated measures (Expanded Disability Status Scale - EDSS) (Nicholas et al., 2020).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Assessment of all patients for disease-modifying therapy (DMT) eligibility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en-US" sz="2000" dirty="0"/>
              <a:t>Referral to wider multidisciplinary team for symptom management and lifestyle support (Hauer et al., 2020).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45623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Management of Multiple Sclerosis Following UK Guidance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0" y="1172817"/>
            <a:ext cx="8851140" cy="51865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ea typeface="+mn-lt"/>
                <a:cs typeface="+mn-lt"/>
              </a:rPr>
              <a:t>The Innovative Care for Chronic Conditions Model (ICCCM) provides a framework applicable to MS management, emphasizing: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Patient level:</a:t>
            </a:r>
            <a:r>
              <a:rPr lang="en-US" sz="2000" dirty="0">
                <a:ea typeface="+mn-lt"/>
                <a:cs typeface="+mn-lt"/>
              </a:rPr>
              <a:t> Self-management support, education and activation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Healthcare system level:</a:t>
            </a:r>
            <a:r>
              <a:rPr lang="en-US" sz="2000" dirty="0">
                <a:ea typeface="+mn-lt"/>
                <a:cs typeface="+mn-lt"/>
              </a:rPr>
              <a:t> Multidisciplinary coordination through specialist MS </a:t>
            </a:r>
            <a:r>
              <a:rPr lang="en-US" sz="2000" dirty="0" err="1">
                <a:ea typeface="+mn-lt"/>
                <a:cs typeface="+mn-lt"/>
              </a:rPr>
              <a:t>centres</a:t>
            </a:r>
            <a:r>
              <a:rPr lang="en-US" sz="2000" dirty="0">
                <a:ea typeface="+mn-lt"/>
                <a:cs typeface="+mn-lt"/>
              </a:rPr>
              <a:t> with single points of contact (</a:t>
            </a:r>
            <a:r>
              <a:rPr lang="en-US" sz="2000" dirty="0" err="1">
                <a:ea typeface="+mn-lt"/>
                <a:cs typeface="+mn-lt"/>
              </a:rPr>
              <a:t>Mirmosayyeb</a:t>
            </a:r>
            <a:r>
              <a:rPr lang="en-US" sz="2000" dirty="0">
                <a:ea typeface="+mn-lt"/>
                <a:cs typeface="+mn-lt"/>
              </a:rPr>
              <a:t> et al., 2025).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Community level:</a:t>
            </a:r>
            <a:r>
              <a:rPr lang="en-US" sz="2000" dirty="0">
                <a:ea typeface="+mn-lt"/>
                <a:cs typeface="+mn-lt"/>
              </a:rPr>
              <a:t> Integration with primary care, social services and community support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Policy level:</a:t>
            </a:r>
            <a:r>
              <a:rPr lang="en-US" sz="2000" dirty="0">
                <a:ea typeface="+mn-lt"/>
                <a:cs typeface="+mn-lt"/>
              </a:rPr>
              <a:t> Commissioning of </a:t>
            </a:r>
            <a:r>
              <a:rPr lang="en-US" sz="2000" dirty="0" err="1">
                <a:ea typeface="+mn-lt"/>
                <a:cs typeface="+mn-lt"/>
              </a:rPr>
              <a:t>specialised</a:t>
            </a:r>
            <a:r>
              <a:rPr lang="en-US" sz="2000" dirty="0">
                <a:ea typeface="+mn-lt"/>
                <a:cs typeface="+mn-lt"/>
              </a:rPr>
              <a:t> services and rehabilitation pathways (</a:t>
            </a:r>
            <a:r>
              <a:rPr lang="en-US" sz="2000" dirty="0" err="1">
                <a:ea typeface="+mn-lt"/>
                <a:cs typeface="+mn-lt"/>
              </a:rPr>
              <a:t>Margoni</a:t>
            </a:r>
            <a:r>
              <a:rPr lang="en-US" sz="2000" dirty="0">
                <a:ea typeface="+mn-lt"/>
                <a:cs typeface="+mn-lt"/>
              </a:rPr>
              <a:t> et al., 2023).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2000" dirty="0">
              <a:ea typeface="+mn-lt"/>
              <a:cs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CB3C6E-853A-4C7C-BFFD-5CC9C891E8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3163" y="3632685"/>
            <a:ext cx="3398837" cy="27411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5706312-6FD6-40B1-9818-6387713371B5}"/>
              </a:ext>
            </a:extLst>
          </p:cNvPr>
          <p:cNvSpPr txBox="1"/>
          <p:nvPr/>
        </p:nvSpPr>
        <p:spPr>
          <a:xfrm>
            <a:off x="10004587" y="6359375"/>
            <a:ext cx="16766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Nicholas et al., 2020)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16690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Management of Multiple Sclerosis Following UK Guidance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92860" y="1280503"/>
            <a:ext cx="8851140" cy="35101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The Optimal Clinical Care Pathway for Adults with Multiple Sclerosis (2024), NICE guidelines, and NHS DMT treatment algorithm guide UK MS management (MS Society, 2024).</a:t>
            </a:r>
            <a:endParaRPr lang="en-US" sz="1900" dirty="0">
              <a:ea typeface="+mn-lt"/>
              <a:cs typeface="+mn-lt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The pathway </a:t>
            </a:r>
            <a:r>
              <a:rPr lang="en-US" sz="2000" dirty="0" err="1">
                <a:ea typeface="+mn-lt"/>
                <a:cs typeface="+mn-lt"/>
              </a:rPr>
              <a:t>emphasises</a:t>
            </a:r>
            <a:r>
              <a:rPr lang="en-US" sz="2000" dirty="0">
                <a:ea typeface="+mn-lt"/>
                <a:cs typeface="+mn-lt"/>
              </a:rPr>
              <a:t> early diagnosis, rapid DMT initiation, holistic symptom management, and coordination through multidisciplinary specialist teams (MS Society, 2024).</a:t>
            </a:r>
          </a:p>
        </p:txBody>
      </p:sp>
    </p:spTree>
    <p:extLst>
      <p:ext uri="{BB962C8B-B14F-4D97-AF65-F5344CB8AC3E}">
        <p14:creationId xmlns:p14="http://schemas.microsoft.com/office/powerpoint/2010/main" val="750245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218661"/>
            <a:ext cx="8248165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Treatment Options for Multiple Sclerosis in the United Kingdom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172817"/>
            <a:ext cx="8831262" cy="53588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ea typeface="+mn-lt"/>
                <a:cs typeface="+mn-lt"/>
              </a:rPr>
              <a:t>Disease-Modifying Therapies (DMTs) form the cornerstone of MS treatment strategy in the UK, significantly reducing relapse rates, MRI disease activity and disability progression (NHS England, 2021).</a:t>
            </a:r>
          </a:p>
          <a:p>
            <a:pPr algn="just"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Medicines for MS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anti-inflammatory and neuroprotective steroids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analgesic medication for the treatment of muscular tension, cramps, and spasms (NICE, 2022).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ea typeface="+mn-lt"/>
                <a:cs typeface="+mn-lt"/>
              </a:rPr>
              <a:t>medication for the treatment of pain, eye issues, and other related disorders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ea typeface="+mn-lt"/>
                <a:cs typeface="+mn-lt"/>
              </a:rPr>
              <a:t>Neurological rehabilitation is critical to maintaining function and quality of life, yet community rehabilitation provision remains limited (NHS Foundation Trust, 2025).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106409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178905"/>
            <a:ext cx="8248165" cy="77525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Comorbidities Associated with Multiple Sclerosis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133062"/>
            <a:ext cx="8963784" cy="54598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>
                <a:ea typeface="+mn-lt"/>
                <a:cs typeface="+mn-lt"/>
              </a:rPr>
              <a:t>Mental health and neurological comorbidities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Depression and anxiety:</a:t>
            </a:r>
            <a:r>
              <a:rPr lang="en-US" sz="2000" dirty="0">
                <a:ea typeface="+mn-lt"/>
                <a:cs typeface="+mn-lt"/>
              </a:rPr>
              <a:t> More than 20% of MS patients also suffer from these common co-occurring disorders (NHS inform, 2024).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Migraine:</a:t>
            </a:r>
            <a:r>
              <a:rPr lang="en-US" sz="2000" dirty="0">
                <a:ea typeface="+mn-lt"/>
                <a:cs typeface="+mn-lt"/>
              </a:rPr>
              <a:t> Studies show an association between MS lesions and migraine frequency (</a:t>
            </a:r>
            <a:r>
              <a:rPr lang="en-US" sz="2000" dirty="0" err="1">
                <a:ea typeface="+mn-lt"/>
                <a:cs typeface="+mn-lt"/>
              </a:rPr>
              <a:t>Kuipers</a:t>
            </a:r>
            <a:r>
              <a:rPr lang="en-US" sz="2000" dirty="0">
                <a:ea typeface="+mn-lt"/>
                <a:cs typeface="+mn-lt"/>
              </a:rPr>
              <a:t>, </a:t>
            </a:r>
            <a:r>
              <a:rPr lang="en-US" sz="2000" dirty="0" err="1">
                <a:ea typeface="+mn-lt"/>
                <a:cs typeface="+mn-lt"/>
              </a:rPr>
              <a:t>Cramm</a:t>
            </a:r>
            <a:r>
              <a:rPr lang="en-US" sz="2000" dirty="0">
                <a:ea typeface="+mn-lt"/>
                <a:cs typeface="+mn-lt"/>
              </a:rPr>
              <a:t> and </a:t>
            </a:r>
            <a:r>
              <a:rPr lang="en-US" sz="2000" dirty="0" err="1">
                <a:ea typeface="+mn-lt"/>
                <a:cs typeface="+mn-lt"/>
              </a:rPr>
              <a:t>Nieboer</a:t>
            </a:r>
            <a:r>
              <a:rPr lang="en-US" sz="2000" dirty="0">
                <a:ea typeface="+mn-lt"/>
                <a:cs typeface="+mn-lt"/>
              </a:rPr>
              <a:t>, 2019).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Restless leg syndrome:</a:t>
            </a:r>
            <a:r>
              <a:rPr lang="en-US" sz="2000" dirty="0">
                <a:ea typeface="+mn-lt"/>
                <a:cs typeface="+mn-lt"/>
              </a:rPr>
              <a:t> This is frequently reported in people with MS.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900" dirty="0"/>
              <a:t>Cardiovascular and metabolic comorbidities </a:t>
            </a:r>
          </a:p>
          <a:p>
            <a:pPr marL="800100" lvl="1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b="1" dirty="0"/>
              <a:t>Hypertension (high blood pressure):</a:t>
            </a:r>
            <a:r>
              <a:rPr lang="en-US" sz="1900" dirty="0"/>
              <a:t> A very common comorbidity, hypertension is linked to increased disability progression (Khan and Hashim, 2025).</a:t>
            </a:r>
          </a:p>
          <a:p>
            <a:pPr marL="800100" lvl="1" indent="-3429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b="1" dirty="0"/>
              <a:t>Hyperlipidemia:</a:t>
            </a:r>
            <a:r>
              <a:rPr lang="en-US" sz="1900" dirty="0"/>
              <a:t> High levels of fat in the blood are frequently seen alongside MS.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651815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878" y="311427"/>
            <a:ext cx="4882114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/>
              <a:t>Prevention of Multiple Sclerosis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398878" y="1358349"/>
            <a:ext cx="8963784" cy="416780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ea typeface="+mn-lt"/>
                <a:cs typeface="+mn-lt"/>
              </a:rPr>
              <a:t>Whilst MS cannot be entirely prevented, evidence-based strategies may reduce disease risk and progression: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Vitamin D supplementation:</a:t>
            </a:r>
            <a:r>
              <a:rPr lang="en-US" sz="2000" dirty="0">
                <a:ea typeface="+mn-lt"/>
                <a:cs typeface="+mn-lt"/>
              </a:rPr>
              <a:t> Low vitamin D levels correlate with increased MS risk, more frequent relapses and faster disability progression (Hossein Tabatabaei-Jafari et al., 2022).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Infection prevention:</a:t>
            </a:r>
            <a:r>
              <a:rPr lang="en-US" sz="1900" dirty="0"/>
              <a:t> Given Epstein-Barr virus implicated as potential MS trigger, maintaining general infection prevention </a:t>
            </a:r>
            <a:r>
              <a:rPr lang="de-DE" sz="1900" dirty="0"/>
              <a:t>(Hauer, Perneczky and Sellner, 2020)</a:t>
            </a:r>
            <a:r>
              <a:rPr lang="en-US" sz="1900" dirty="0"/>
              <a:t>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Cardiovascular health:</a:t>
            </a:r>
            <a:r>
              <a:rPr lang="en-US" sz="1900" dirty="0"/>
              <a:t> Maintaining healthy blood pressure and cholesterol reduces MS activity and disability.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Smoking cessation:</a:t>
            </a:r>
            <a:r>
              <a:rPr lang="en-US" sz="1900" dirty="0"/>
              <a:t> Smoking associates with increased disease activity; cessation represents critical intervention (</a:t>
            </a:r>
            <a:r>
              <a:rPr lang="en-US" sz="1900" dirty="0" err="1"/>
              <a:t>Giovannoni</a:t>
            </a:r>
            <a:r>
              <a:rPr lang="en-US" sz="1900" dirty="0"/>
              <a:t>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684248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218661"/>
            <a:ext cx="9374600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dirty="0"/>
              <a:t>Skills, Values and </a:t>
            </a:r>
            <a:r>
              <a:rPr lang="en-US" sz="2800" b="1" dirty="0" err="1"/>
              <a:t>Behaviours</a:t>
            </a:r>
            <a:r>
              <a:rPr lang="en-US" sz="2800" b="1" dirty="0"/>
              <a:t> for Co-Productive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8963784" cy="54333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Relational Skills: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Shared goals:</a:t>
            </a:r>
            <a:r>
              <a:rPr lang="en-US" sz="2000" dirty="0">
                <a:ea typeface="+mn-lt"/>
                <a:cs typeface="+mn-lt"/>
              </a:rPr>
              <a:t> Establishing mutually agreed priorities that reflect patient values and clinical evidence (</a:t>
            </a:r>
            <a:r>
              <a:rPr lang="en-US" sz="2000" dirty="0" err="1">
                <a:ea typeface="+mn-lt"/>
                <a:cs typeface="+mn-lt"/>
              </a:rPr>
              <a:t>Frothingham</a:t>
            </a:r>
            <a:r>
              <a:rPr lang="en-US" sz="2000" dirty="0">
                <a:ea typeface="+mn-lt"/>
                <a:cs typeface="+mn-lt"/>
              </a:rPr>
              <a:t>, 2019).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2000" b="1" dirty="0">
                <a:ea typeface="+mn-lt"/>
                <a:cs typeface="+mn-lt"/>
              </a:rPr>
              <a:t>Shared knowledge:</a:t>
            </a:r>
            <a:r>
              <a:rPr lang="en-US" sz="2000" dirty="0">
                <a:ea typeface="+mn-lt"/>
                <a:cs typeface="+mn-lt"/>
              </a:rPr>
              <a:t> Ensure bidirectional information exchange; professionals share clinical expertise, patients share their lived experience and preferences (Frank et al., 2024).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Professional Values: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Person-</a:t>
            </a:r>
            <a:r>
              <a:rPr lang="en-US" sz="1900" b="1" dirty="0" err="1"/>
              <a:t>centredness</a:t>
            </a:r>
            <a:r>
              <a:rPr lang="en-US" sz="1900" b="1" dirty="0"/>
              <a:t>:</a:t>
            </a:r>
            <a:r>
              <a:rPr lang="en-US" sz="1900" dirty="0"/>
              <a:t> Considering the whole person, not just medical symptoms, "what matters to me" includes social, occupational, psychological, and spiritual factors(Fernandez et al., 2021).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Partnership:</a:t>
            </a:r>
            <a:r>
              <a:rPr lang="en-US" sz="1900" dirty="0"/>
              <a:t> Adopting collaborative stance where patients are active agents in their care, not passive recipient.</a:t>
            </a:r>
          </a:p>
        </p:txBody>
      </p:sp>
    </p:spTree>
    <p:extLst>
      <p:ext uri="{BB962C8B-B14F-4D97-AF65-F5344CB8AC3E}">
        <p14:creationId xmlns:p14="http://schemas.microsoft.com/office/powerpoint/2010/main" val="2762676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2A1AB-68B8-2A34-F1E1-7DA62CAF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4" y="218661"/>
            <a:ext cx="9374600" cy="7354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dirty="0"/>
              <a:t>Skills, Values, and </a:t>
            </a:r>
            <a:r>
              <a:rPr lang="en-US" sz="2800" b="1" dirty="0" err="1"/>
              <a:t>Behaviours</a:t>
            </a:r>
            <a:r>
              <a:rPr lang="en-US" sz="2800" b="1" dirty="0"/>
              <a:t> for Co-Productive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19973" y="1040295"/>
            <a:ext cx="8963784" cy="54333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900" b="1" dirty="0"/>
              <a:t>Specific </a:t>
            </a:r>
            <a:r>
              <a:rPr lang="en-US" sz="1900" b="1" dirty="0" err="1"/>
              <a:t>Behaviours</a:t>
            </a:r>
            <a:r>
              <a:rPr lang="en-US" sz="1900" b="1" dirty="0"/>
              <a:t>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Active listening:</a:t>
            </a:r>
            <a:r>
              <a:rPr lang="en-US" sz="1900" dirty="0"/>
              <a:t> Attending to verbal and non-verbal communication; seeking to understand patient concerns, priorities and preferences rather than prescribing solutions </a:t>
            </a:r>
            <a:r>
              <a:rPr lang="es-ES" sz="1900" dirty="0"/>
              <a:t>(De Dios </a:t>
            </a:r>
            <a:r>
              <a:rPr lang="es-ES" sz="1900" dirty="0" err="1"/>
              <a:t>Perez</a:t>
            </a:r>
            <a:r>
              <a:rPr lang="es-ES" sz="1900" dirty="0"/>
              <a:t> et al., 2024).</a:t>
            </a:r>
            <a:endParaRPr lang="en-US" sz="1900" dirty="0"/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Shared decision-making:</a:t>
            </a:r>
            <a:r>
              <a:rPr lang="en-US" sz="1900" dirty="0"/>
              <a:t> Presenting treatment options with clear explanation of evidence, benefits, risks.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b="1" dirty="0"/>
              <a:t>Care coordination: </a:t>
            </a:r>
            <a:r>
              <a:rPr lang="en-US" sz="1900" dirty="0"/>
              <a:t>As a single point of contact (especially for MS nurses), coordinating multidisciplinary input and ensuring continuity.</a:t>
            </a:r>
            <a:endParaRPr lang="en-US" sz="1900" b="1" dirty="0"/>
          </a:p>
        </p:txBody>
      </p:sp>
    </p:spTree>
    <p:extLst>
      <p:ext uri="{BB962C8B-B14F-4D97-AF65-F5344CB8AC3E}">
        <p14:creationId xmlns:p14="http://schemas.microsoft.com/office/powerpoint/2010/main" val="43258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200316" y="356152"/>
            <a:ext cx="9590816" cy="61456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Comprehensive Model of </a:t>
            </a:r>
            <a:r>
              <a:rPr lang="en-US" sz="2000" b="1" dirty="0" err="1">
                <a:ea typeface="+mn-lt"/>
                <a:cs typeface="+mn-lt"/>
              </a:rPr>
              <a:t>Personalised</a:t>
            </a:r>
            <a:r>
              <a:rPr lang="en-US" sz="2000" b="1" dirty="0">
                <a:ea typeface="+mn-lt"/>
                <a:cs typeface="+mn-lt"/>
              </a:rPr>
              <a:t> Care and Self-Management Support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Shared decision-making should structure all major clinical decisions—DMT selection, symptom management strategies, rehabilitation approaches and employment decisions(</a:t>
            </a:r>
            <a:r>
              <a:rPr lang="en-US" sz="1900" dirty="0" err="1"/>
              <a:t>Batalden</a:t>
            </a:r>
            <a:r>
              <a:rPr lang="en-US" sz="1900" dirty="0"/>
              <a:t> et al., 2019).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 err="1"/>
              <a:t>Personalised</a:t>
            </a:r>
            <a:r>
              <a:rPr lang="en-US" sz="1900" dirty="0"/>
              <a:t> Care and Support Planning (PCSP): Rather than protocol-driven care, each person develops </a:t>
            </a:r>
            <a:r>
              <a:rPr lang="en-US" sz="1900" dirty="0" err="1"/>
              <a:t>individualised</a:t>
            </a:r>
            <a:r>
              <a:rPr lang="en-US" sz="1900" dirty="0"/>
              <a:t> support plan reflecting unique goals (Atlasofms.org, 2020).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/>
            </a:pPr>
            <a:r>
              <a:rPr lang="en-US" sz="1900" dirty="0"/>
              <a:t>Enabling Choice: Choice of DMT reflecting individual circumstances (prior treatment response, route of administration, monitoring requirements, side effect profile).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754773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4BBF3-1BAC-35A3-CC50-A57E9658E8DA}"/>
              </a:ext>
            </a:extLst>
          </p:cNvPr>
          <p:cNvSpPr txBox="1"/>
          <p:nvPr/>
        </p:nvSpPr>
        <p:spPr>
          <a:xfrm>
            <a:off x="61168" y="236882"/>
            <a:ext cx="9590816" cy="61456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1" dirty="0">
                <a:ea typeface="+mn-lt"/>
                <a:cs typeface="+mn-lt"/>
              </a:rPr>
              <a:t>Comprehensive Model of </a:t>
            </a:r>
            <a:r>
              <a:rPr lang="en-US" sz="2000" b="1" dirty="0" err="1">
                <a:ea typeface="+mn-lt"/>
                <a:cs typeface="+mn-lt"/>
              </a:rPr>
              <a:t>Personalised</a:t>
            </a:r>
            <a:r>
              <a:rPr lang="en-US" sz="2000" b="1" dirty="0">
                <a:ea typeface="+mn-lt"/>
                <a:cs typeface="+mn-lt"/>
              </a:rPr>
              <a:t> Care and Self-Management Support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 startAt="4"/>
            </a:pPr>
            <a:r>
              <a:rPr lang="en-US" sz="1900" dirty="0"/>
              <a:t>Social Prescribing and Community-Based Support: Support groups run by MS Society and MS Trust providing peer support, shared experiences and practical advice (</a:t>
            </a:r>
            <a:r>
              <a:rPr lang="en-US" sz="1900" dirty="0" err="1"/>
              <a:t>Batalden</a:t>
            </a:r>
            <a:r>
              <a:rPr lang="en-US" sz="1900" dirty="0"/>
              <a:t> et al., 2019).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 startAt="4"/>
            </a:pPr>
            <a:r>
              <a:rPr lang="en-US" sz="1900" dirty="0"/>
              <a:t>Supported Self-Management Systematic approach to developing self-management capabilities.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rabicParenR" startAt="4"/>
            </a:pPr>
            <a:r>
              <a:rPr lang="en-US" sz="1900" dirty="0"/>
              <a:t>Budgets Where budgets are available, individuals receive direct control over allocated resources for health and wellbeing support (</a:t>
            </a:r>
            <a:r>
              <a:rPr lang="en-US" sz="1900" dirty="0" err="1"/>
              <a:t>Magyari</a:t>
            </a:r>
            <a:r>
              <a:rPr lang="en-US" sz="1900" dirty="0"/>
              <a:t> and Sorensen, 2020).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8430093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E712-A8D6-4C10-A5E4-DC67678E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705" y="0"/>
            <a:ext cx="4187686" cy="610636"/>
          </a:xfrm>
        </p:spPr>
        <p:txBody>
          <a:bodyPr>
            <a:normAutofit/>
          </a:bodyPr>
          <a:lstStyle/>
          <a:p>
            <a:r>
              <a:rPr lang="en-US" sz="2800" dirty="0"/>
              <a:t>References</a:t>
            </a:r>
            <a:endParaRPr lang="en-GB" sz="2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6ADEE24-07DC-406E-928E-74C0FB212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0901"/>
            <a:ext cx="12032974" cy="6373482"/>
          </a:xfrm>
        </p:spPr>
        <p:txBody>
          <a:bodyPr>
            <a:normAutofit fontScale="25000" lnSpcReduction="20000"/>
          </a:bodyPr>
          <a:lstStyle/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Atlasofms.org. (2020). Number of people with MS | Atlas of MS. [online] Available at: https://atlasofms.org/map/global/epidemiology/number-of-people-with-ms.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Batalden</a:t>
            </a:r>
            <a:r>
              <a:rPr lang="en-US" sz="3600" dirty="0"/>
              <a:t>, M., </a:t>
            </a:r>
            <a:r>
              <a:rPr lang="en-US" sz="3600" dirty="0" err="1"/>
              <a:t>Batalden</a:t>
            </a:r>
            <a:r>
              <a:rPr lang="en-US" sz="3600" dirty="0"/>
              <a:t>, P., Margolis, P., </a:t>
            </a:r>
            <a:r>
              <a:rPr lang="en-US" sz="3600" dirty="0" err="1"/>
              <a:t>Seid</a:t>
            </a:r>
            <a:r>
              <a:rPr lang="en-US" sz="3600" dirty="0"/>
              <a:t>, M., Armstrong, G., </a:t>
            </a:r>
            <a:r>
              <a:rPr lang="en-US" sz="3600" dirty="0" err="1"/>
              <a:t>Opipari-Arrigan</a:t>
            </a:r>
            <a:r>
              <a:rPr lang="en-US" sz="3600" dirty="0"/>
              <a:t>, L. and Hartung, H. (2019). Coproduction of healthcare service. BMJ Quality &amp; Safety, 25(7), pp.509–517. </a:t>
            </a:r>
            <a:r>
              <a:rPr lang="en-US" sz="3600" dirty="0" err="1"/>
              <a:t>doi</a:t>
            </a:r>
            <a:r>
              <a:rPr lang="en-US" sz="3600" dirty="0"/>
              <a:t>: https://doi.org/10.1136/bmjqs-2015-004315.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De Dios Perez, B., Holmes, J., Elder, T., Lindley, R., </a:t>
            </a:r>
            <a:r>
              <a:rPr lang="en-US" sz="3600" dirty="0" err="1"/>
              <a:t>Evangelou</a:t>
            </a:r>
            <a:r>
              <a:rPr lang="en-US" sz="3600" dirty="0"/>
              <a:t>, N., das Nair, R., Senior, C., Booth, V., </a:t>
            </a:r>
            <a:r>
              <a:rPr lang="en-US" sz="3600" dirty="0" err="1"/>
              <a:t>Hassard</a:t>
            </a:r>
            <a:r>
              <a:rPr lang="en-US" sz="3600" dirty="0"/>
              <a:t>, J., Ford, H.L., Newsome, I. and Radford, K. (2024). Implementing vocational rehabilitation for people with multiple sclerosis in the UK National Health Service: a mixed-methods feasibility study. Disability and Rehabilitation, 47(12), pp.1–13. </a:t>
            </a:r>
            <a:r>
              <a:rPr lang="en-US" sz="3600" dirty="0" err="1"/>
              <a:t>doi</a:t>
            </a:r>
            <a:r>
              <a:rPr lang="en-US" sz="3600" dirty="0"/>
              <a:t>: https://doi.org/10.1080/09638288.2024.2417031.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Fernandez, O., Costa-</a:t>
            </a:r>
            <a:r>
              <a:rPr lang="en-US" sz="3600" dirty="0" err="1"/>
              <a:t>Frossard</a:t>
            </a:r>
            <a:r>
              <a:rPr lang="en-US" sz="3600" dirty="0"/>
              <a:t>, L., Martínez-</a:t>
            </a:r>
            <a:r>
              <a:rPr lang="en-US" sz="3600" dirty="0" err="1"/>
              <a:t>Ginés</a:t>
            </a:r>
            <a:r>
              <a:rPr lang="en-US" sz="3600" dirty="0"/>
              <a:t>, M.L., Montero, P., Prieto-González, J.M. and </a:t>
            </a:r>
            <a:r>
              <a:rPr lang="en-US" sz="3600" dirty="0" err="1"/>
              <a:t>Ramió-Torrentà</a:t>
            </a:r>
            <a:r>
              <a:rPr lang="en-US" sz="3600" dirty="0"/>
              <a:t>, L. (2021). Integrated Management of Multiple Sclerosis Spasticity and Associated Symptoms Using the Spasticity-Plus Syndrome Concept: Results of a Structured Specialists’ Discussion Using the </a:t>
            </a:r>
            <a:r>
              <a:rPr lang="en-US" sz="3600" dirty="0" err="1"/>
              <a:t>Workmat</a:t>
            </a:r>
            <a:r>
              <a:rPr lang="en-US" sz="3600" dirty="0"/>
              <a:t>® Methodology. Frontiers in Neurology, 12. </a:t>
            </a:r>
            <a:r>
              <a:rPr lang="en-US" sz="3600" dirty="0" err="1"/>
              <a:t>doi</a:t>
            </a:r>
            <a:r>
              <a:rPr lang="en-US" sz="3600" dirty="0"/>
              <a:t>: https://doi.org/10.3389/fneur.2021.722801.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Frank, H.A., Chao, M., Tremlett, H., </a:t>
            </a:r>
            <a:r>
              <a:rPr lang="en-US" sz="3600" dirty="0" err="1"/>
              <a:t>Marrie</a:t>
            </a:r>
            <a:r>
              <a:rPr lang="en-US" sz="3600" dirty="0"/>
              <a:t>, R.A., </a:t>
            </a:r>
            <a:r>
              <a:rPr lang="en-US" sz="3600" dirty="0" err="1"/>
              <a:t>Lix</a:t>
            </a:r>
            <a:r>
              <a:rPr lang="en-US" sz="3600" dirty="0"/>
              <a:t>, L.M., McKay, K.A., Yusuf, F., Zhu, F. and Karim, M.E. (2024). Comorbidities and their association with outcomes in the multiple sclerosis population: A rapid review. Multiple Sclerosis and Related Disorders, 92, p.105943. </a:t>
            </a:r>
            <a:r>
              <a:rPr lang="en-US" sz="3600" dirty="0" err="1"/>
              <a:t>doi</a:t>
            </a:r>
            <a:r>
              <a:rPr lang="en-US" sz="3600" dirty="0"/>
              <a:t>: https://doi.org/10.1016/j.msard.2024.105943.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Frothingham</a:t>
            </a:r>
            <a:r>
              <a:rPr lang="en-US" sz="3600" dirty="0"/>
              <a:t>, S. (2019). The Possibility of Multiple Sclerosis Prevention. [online] Healthline. Available at: https://www.healthline.com/health/multiple-sclerosis-prevention.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Giovannoni</a:t>
            </a:r>
            <a:r>
              <a:rPr lang="en-US" sz="3600" dirty="0"/>
              <a:t>, G., Ford, H.L., </a:t>
            </a:r>
            <a:r>
              <a:rPr lang="en-US" sz="3600" dirty="0" err="1"/>
              <a:t>Schmierer</a:t>
            </a:r>
            <a:r>
              <a:rPr lang="en-US" sz="3600" dirty="0"/>
              <a:t>, K., Middleton, R., </a:t>
            </a:r>
            <a:r>
              <a:rPr lang="en-US" sz="3600" dirty="0" err="1"/>
              <a:t>Stennett</a:t>
            </a:r>
            <a:r>
              <a:rPr lang="en-US" sz="3600" dirty="0"/>
              <a:t>, A.M., Pomeroy, I., </a:t>
            </a:r>
            <a:r>
              <a:rPr lang="en-US" sz="3600" dirty="0" err="1"/>
              <a:t>Fisniku</a:t>
            </a:r>
            <a:r>
              <a:rPr lang="en-US" sz="3600" dirty="0"/>
              <a:t>, L., </a:t>
            </a:r>
            <a:r>
              <a:rPr lang="en-US" sz="3600" dirty="0" err="1"/>
              <a:t>Scalfari</a:t>
            </a:r>
            <a:r>
              <a:rPr lang="en-US" sz="3600" dirty="0"/>
              <a:t>, A., Bannon, C., </a:t>
            </a:r>
            <a:r>
              <a:rPr lang="en-US" sz="3600" dirty="0" err="1"/>
              <a:t>Stross</a:t>
            </a:r>
            <a:r>
              <a:rPr lang="en-US" sz="3600" dirty="0"/>
              <a:t>, R., Hughes, S., Williams, A., Josephs, S., Peel, C. and </a:t>
            </a:r>
            <a:r>
              <a:rPr lang="en-US" sz="3600" dirty="0" err="1"/>
              <a:t>Agne</a:t>
            </a:r>
            <a:r>
              <a:rPr lang="en-US" sz="3600" dirty="0"/>
              <a:t> </a:t>
            </a:r>
            <a:r>
              <a:rPr lang="en-US" sz="3600" dirty="0" err="1"/>
              <a:t>Straukiene</a:t>
            </a:r>
            <a:r>
              <a:rPr lang="en-US" sz="3600" dirty="0"/>
              <a:t> (2024). MS care: integrating advanced therapies and holistic management. Frontiers in neurology, 14. </a:t>
            </a:r>
            <a:r>
              <a:rPr lang="en-US" sz="3600" dirty="0" err="1"/>
              <a:t>doi</a:t>
            </a:r>
            <a:r>
              <a:rPr lang="en-US" sz="3600" dirty="0"/>
              <a:t>: https://doi.org/10.3389/fneur.2023.1286122.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Hauer, L., </a:t>
            </a:r>
            <a:r>
              <a:rPr lang="en-US" sz="3600" dirty="0" err="1"/>
              <a:t>Perneczky</a:t>
            </a:r>
            <a:r>
              <a:rPr lang="en-US" sz="3600" dirty="0"/>
              <a:t>, J. and </a:t>
            </a:r>
            <a:r>
              <a:rPr lang="en-US" sz="3600" dirty="0" err="1"/>
              <a:t>Sellner</a:t>
            </a:r>
            <a:r>
              <a:rPr lang="en-US" sz="3600" dirty="0"/>
              <a:t>, J. (2020). A global view of comorbidity in multiple sclerosis: a systematic review with a focus on regional differences, methodology, and clinical implications. Journal of Neurology. </a:t>
            </a:r>
            <a:r>
              <a:rPr lang="en-US" sz="3600" dirty="0" err="1"/>
              <a:t>doi</a:t>
            </a:r>
            <a:r>
              <a:rPr lang="en-US" sz="3600" dirty="0"/>
              <a:t>: https://doi.org/10.1007/s00415-020-10107-y.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Hossein Tabatabaei-Jafari, Bagheri, N., </a:t>
            </a:r>
            <a:r>
              <a:rPr lang="en-US" sz="3600" dirty="0" err="1"/>
              <a:t>Lueck</a:t>
            </a:r>
            <a:r>
              <a:rPr lang="en-US" sz="3600" dirty="0"/>
              <a:t>, C., </a:t>
            </a:r>
            <a:r>
              <a:rPr lang="en-US" sz="3600" dirty="0" err="1"/>
              <a:t>Furst</a:t>
            </a:r>
            <a:r>
              <a:rPr lang="en-US" sz="3600" dirty="0"/>
              <a:t>, M.A., Salinas-Perez, J.A. and Salvador-</a:t>
            </a:r>
            <a:r>
              <a:rPr lang="en-US" sz="3600" dirty="0" err="1"/>
              <a:t>Carulla</a:t>
            </a:r>
            <a:r>
              <a:rPr lang="en-US" sz="3600" dirty="0"/>
              <a:t>, L. (2022). Standardized Systematic Description of Provision of Care for Multiple Sclerosis at a Local Level: A Demonstration Study. International Journal of MS Care, [online] 25(3), pp.124–130. </a:t>
            </a:r>
            <a:r>
              <a:rPr lang="en-US" sz="3600" dirty="0" err="1"/>
              <a:t>doi</a:t>
            </a:r>
            <a:r>
              <a:rPr lang="en-US" sz="3600" dirty="0"/>
              <a:t>: https://doi.org/10.7224/1537-2073.2022-014.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Khan, G. and Hashim, M.J. (2025). Epidemiology of Multiple Sclerosis: Global, Regional, National and Sub-National-Level Estimates and Future Projections. Journal of Epidemiology and Global Health, 15(1). </a:t>
            </a:r>
            <a:r>
              <a:rPr lang="en-US" sz="3600" dirty="0" err="1"/>
              <a:t>doi</a:t>
            </a:r>
            <a:r>
              <a:rPr lang="en-US" sz="3600" dirty="0"/>
              <a:t>: https://doi.org/10.1007/s44197-025-00353-6.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Kuipers</a:t>
            </a:r>
            <a:r>
              <a:rPr lang="en-US" sz="3600" dirty="0"/>
              <a:t>, S.J., </a:t>
            </a:r>
            <a:r>
              <a:rPr lang="en-US" sz="3600" dirty="0" err="1"/>
              <a:t>Cramm</a:t>
            </a:r>
            <a:r>
              <a:rPr lang="en-US" sz="3600" dirty="0"/>
              <a:t>, J.M. and </a:t>
            </a:r>
            <a:r>
              <a:rPr lang="en-US" sz="3600" dirty="0" err="1"/>
              <a:t>Nieboer</a:t>
            </a:r>
            <a:r>
              <a:rPr lang="en-US" sz="3600" dirty="0"/>
              <a:t>, A.P. (2019). The importance of patient-centered care and co-creation of care for satisfaction with care and physical and social well-being of patients with multi-morbidity in the primary care setting. BMC Health Services Research, [online] 19(13), pp.1–9. </a:t>
            </a:r>
            <a:r>
              <a:rPr lang="en-US" sz="3600" dirty="0" err="1"/>
              <a:t>doi</a:t>
            </a:r>
            <a:r>
              <a:rPr lang="en-US" sz="3600" dirty="0"/>
              <a:t>: https://doi.org/10.1186/s12913-018-3818-y.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Magyari</a:t>
            </a:r>
            <a:r>
              <a:rPr lang="en-US" sz="3600" dirty="0"/>
              <a:t>, M. and Sorensen, P.S. (2020). Comorbidity in Multiple Sclerosis. Frontiers in Neurology, 11(851). </a:t>
            </a:r>
            <a:r>
              <a:rPr lang="en-US" sz="3600" dirty="0" err="1"/>
              <a:t>doi</a:t>
            </a:r>
            <a:r>
              <a:rPr lang="en-US" sz="3600" dirty="0"/>
              <a:t>: https://doi.org/10.3389/fneur.2020.00851.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Margoni</a:t>
            </a:r>
            <a:r>
              <a:rPr lang="en-US" sz="3600" dirty="0"/>
              <a:t>, M., Preziosa, P., Rocca, M.A. and </a:t>
            </a:r>
            <a:r>
              <a:rPr lang="en-US" sz="3600" dirty="0" err="1"/>
              <a:t>Filippi</a:t>
            </a:r>
            <a:r>
              <a:rPr lang="en-US" sz="3600" dirty="0"/>
              <a:t>, M. (2023). Depressive symptoms, anxiety and cognitive impairment: emerging evidence in multiple sclerosis. Translational Psychiatry, [online] 13(1). </a:t>
            </a:r>
            <a:r>
              <a:rPr lang="en-US" sz="3600" dirty="0" err="1"/>
              <a:t>doi</a:t>
            </a:r>
            <a:r>
              <a:rPr lang="en-US" sz="3600" dirty="0"/>
              <a:t>: https://doi.org/10.1038/s41398-023-02555-7.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 err="1"/>
              <a:t>Mirmosayyeb</a:t>
            </a:r>
            <a:r>
              <a:rPr lang="en-US" sz="3600" dirty="0"/>
              <a:t>, O., </a:t>
            </a:r>
            <a:r>
              <a:rPr lang="en-US" sz="3600" dirty="0" err="1"/>
              <a:t>Barzegar</a:t>
            </a:r>
            <a:r>
              <a:rPr lang="en-US" sz="3600" dirty="0"/>
              <a:t>, M., Rezaei, M., </a:t>
            </a:r>
            <a:r>
              <a:rPr lang="en-US" sz="3600" dirty="0" err="1"/>
              <a:t>Houshi</a:t>
            </a:r>
            <a:r>
              <a:rPr lang="en-US" sz="3600" dirty="0"/>
              <a:t>, S., </a:t>
            </a:r>
            <a:r>
              <a:rPr lang="en-US" sz="3600" dirty="0" err="1"/>
              <a:t>Afshari-Safavi</a:t>
            </a:r>
            <a:r>
              <a:rPr lang="en-US" sz="3600" dirty="0"/>
              <a:t>, A., </a:t>
            </a:r>
            <a:r>
              <a:rPr lang="en-US" sz="3600" dirty="0" err="1"/>
              <a:t>Falahatian</a:t>
            </a:r>
            <a:r>
              <a:rPr lang="en-US" sz="3600" dirty="0"/>
              <a:t>, M., </a:t>
            </a:r>
            <a:r>
              <a:rPr lang="en-US" sz="3600" dirty="0" err="1"/>
              <a:t>Nehzat</a:t>
            </a:r>
            <a:r>
              <a:rPr lang="en-US" sz="3600" dirty="0"/>
              <a:t>, N. and </a:t>
            </a:r>
            <a:r>
              <a:rPr lang="en-US" sz="3600" dirty="0" err="1"/>
              <a:t>Shaygannejad</a:t>
            </a:r>
            <a:r>
              <a:rPr lang="en-US" sz="3600" dirty="0"/>
              <a:t>, V. (2025). Association between comorbidities and health-related quality of life in patients with multiple sclerosis. </a:t>
            </a:r>
            <a:r>
              <a:rPr lang="en-US" sz="3600" dirty="0" err="1"/>
              <a:t>Neurología</a:t>
            </a:r>
            <a:r>
              <a:rPr lang="en-US" sz="3600" dirty="0"/>
              <a:t>, [online] p.101901. </a:t>
            </a:r>
            <a:r>
              <a:rPr lang="en-US" sz="3600" dirty="0" err="1"/>
              <a:t>doi</a:t>
            </a:r>
            <a:r>
              <a:rPr lang="en-US" sz="3600" dirty="0"/>
              <a:t>: https://doi.org/10.1016/j.nrl.2024.03.002.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/>
            </a:pPr>
            <a:r>
              <a:rPr lang="en-US" sz="3600" dirty="0"/>
              <a:t>MS Society (2024). MS treatments and therapies. [online] Multiple Sclerosis Society UK. Available at: https://www.mssociety.org.uk/living-with-ms/treatments-and-therapies.</a:t>
            </a:r>
          </a:p>
        </p:txBody>
      </p:sp>
    </p:spTree>
    <p:extLst>
      <p:ext uri="{BB962C8B-B14F-4D97-AF65-F5344CB8AC3E}">
        <p14:creationId xmlns:p14="http://schemas.microsoft.com/office/powerpoint/2010/main" val="34931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E712-A8D6-4C10-A5E4-DC67678E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503" y="0"/>
            <a:ext cx="3733801" cy="491366"/>
          </a:xfrm>
        </p:spPr>
        <p:txBody>
          <a:bodyPr>
            <a:normAutofit/>
          </a:bodyPr>
          <a:lstStyle/>
          <a:p>
            <a:r>
              <a:rPr lang="en-US" sz="2800" dirty="0"/>
              <a:t>References</a:t>
            </a:r>
            <a:endParaRPr lang="en-GB" sz="2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6ADEE24-07DC-406E-928E-74C0FB212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85127"/>
            <a:ext cx="11979965" cy="6373482"/>
          </a:xfrm>
        </p:spPr>
        <p:txBody>
          <a:bodyPr>
            <a:normAutofit fontScale="25000" lnSpcReduction="20000"/>
          </a:bodyPr>
          <a:lstStyle/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NHS (2024). Multiple Sclerosis. [online] NHS. Available at: https://www.nhs.uk/conditions/multiple-sclerosis/.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NHS England (2021). Comprehensive model of </a:t>
            </a:r>
            <a:r>
              <a:rPr lang="en-US" sz="3600" dirty="0" err="1"/>
              <a:t>personalised</a:t>
            </a:r>
            <a:r>
              <a:rPr lang="en-US" sz="3600" dirty="0"/>
              <a:t> care. [online] NHS England. Available at: https://www.england.nhs.uk/personalisedcare/comprehensive-model-of-personalised-care/.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NHS Foundation Trust (2025). Managing your symptoms - Cumbria, Northumberland, Tyne and Wear NHS Foundation Trust. [online] Cumbria, Northumberland, Tyne and Wear NHS Foundation Trust. Available at: https://www.cntw.nhs.uk/services/community-multiple-sclerosis-team-multidisciplinary-team-newcastle/managing-your-symptoms/ [Accessed 24 Nov. 2025].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NHS inform (2024). Multiple Sclerosis (MS) Is a Neurological condition. [online] www.nhsinform.scot. Available at: https://www.nhsinform.scot/illnesses-and-conditions/brain-nerves-and-spinal-cord/multiple-sclerosis-ms/.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NICE (2022). Overview | Multiple sclerosis in adults: management | Guidance | NICE. [online] www.nice.org.uk. Available at: https://www.nice.org.uk/guidance/ng220.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Nicholas, R.S., Heaven, M.L., Middleton, R.M., </a:t>
            </a:r>
            <a:r>
              <a:rPr lang="en-US" sz="3600" dirty="0" err="1"/>
              <a:t>Chevli</a:t>
            </a:r>
            <a:r>
              <a:rPr lang="en-US" sz="3600" dirty="0"/>
              <a:t>, M., </a:t>
            </a:r>
            <a:r>
              <a:rPr lang="en-US" sz="3600" dirty="0" err="1"/>
              <a:t>Pulikottil</a:t>
            </a:r>
            <a:r>
              <a:rPr lang="en-US" sz="3600" dirty="0"/>
              <a:t>-Jacob, R., Jones, K.H. and Ford, D.V. (2020). Personal and societal costs of multiple sclerosis in the UK: A population-based MS Registry study. Multiple Sclerosis Journal - Experimental, Translational and Clinical, 6(1), p.205521732090172. </a:t>
            </a:r>
            <a:r>
              <a:rPr lang="en-US" sz="3600" dirty="0" err="1"/>
              <a:t>doi</a:t>
            </a:r>
            <a:r>
              <a:rPr lang="en-US" sz="3600" dirty="0"/>
              <a:t>: https://doi.org/10.1177/2055217320901727.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Rashid, W., Ciccarelli, O., Leary, S.M., Arun, T., Doshi, A., </a:t>
            </a:r>
            <a:r>
              <a:rPr lang="en-US" sz="3600" dirty="0" err="1"/>
              <a:t>Evangelou</a:t>
            </a:r>
            <a:r>
              <a:rPr lang="en-US" sz="3600" dirty="0"/>
              <a:t>, N., Ford, H.L., Hobart, J., Jacob, S., </a:t>
            </a:r>
            <a:r>
              <a:rPr lang="en-US" sz="3600" dirty="0" err="1"/>
              <a:t>Muraro</a:t>
            </a:r>
            <a:r>
              <a:rPr lang="en-US" sz="3600" dirty="0"/>
              <a:t>, P.A., Murray, K., Palace, J., Dobson, R. and Association Of British Neurologists Multiple Sclerosis and Neuroinflammation Advisory Group (2024). Using disease-modifying treatments in multiple sclerosis: Association of British Neurologists (ABN) 2024 guidance. Practical neurology, [online] p.pn-2024-004228. </a:t>
            </a:r>
            <a:r>
              <a:rPr lang="en-US" sz="3600" dirty="0" err="1"/>
              <a:t>doi</a:t>
            </a:r>
            <a:r>
              <a:rPr lang="en-US" sz="3600" dirty="0"/>
              <a:t>: https://doi.org/10.1136/pn-2024-004228.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Rocca, M.A., Paolo Preziosa, Frederik </a:t>
            </a:r>
            <a:r>
              <a:rPr lang="en-US" sz="3600" dirty="0" err="1"/>
              <a:t>Barkhof</a:t>
            </a:r>
            <a:r>
              <a:rPr lang="en-US" sz="3600" dirty="0"/>
              <a:t>, Brownlee, W., Calabrese, M., Nicola De Stefano, </a:t>
            </a:r>
            <a:r>
              <a:rPr lang="en-US" sz="3600" dirty="0" err="1"/>
              <a:t>Granziera</a:t>
            </a:r>
            <a:r>
              <a:rPr lang="en-US" sz="3600" dirty="0"/>
              <a:t>, C., </a:t>
            </a:r>
            <a:r>
              <a:rPr lang="en-US" sz="3600" dirty="0" err="1"/>
              <a:t>Ropele</a:t>
            </a:r>
            <a:r>
              <a:rPr lang="en-US" sz="3600" dirty="0"/>
              <a:t>, S., </a:t>
            </a:r>
            <a:r>
              <a:rPr lang="en-US" sz="3600" dirty="0" err="1"/>
              <a:t>Toosy</a:t>
            </a:r>
            <a:r>
              <a:rPr lang="en-US" sz="3600" dirty="0"/>
              <a:t>, A.T., </a:t>
            </a:r>
            <a:r>
              <a:rPr lang="en-US" sz="3600" dirty="0" err="1"/>
              <a:t>Àngela</a:t>
            </a:r>
            <a:r>
              <a:rPr lang="en-US" sz="3600" dirty="0"/>
              <a:t> Vidal-</a:t>
            </a:r>
            <a:r>
              <a:rPr lang="en-US" sz="3600" dirty="0" err="1"/>
              <a:t>Jordana</a:t>
            </a:r>
            <a:r>
              <a:rPr lang="en-US" sz="3600" dirty="0"/>
              <a:t>, Massimiliano Di Filippo and </a:t>
            </a:r>
            <a:r>
              <a:rPr lang="en-US" sz="3600" dirty="0" err="1"/>
              <a:t>Filippi</a:t>
            </a:r>
            <a:r>
              <a:rPr lang="en-US" sz="3600" dirty="0"/>
              <a:t>, M. (2024). Current and future role of MRI in the diagnosis and prognosis of multiple sclerosis. The Lancet Regional Health - Europe, 44(100978), pp.100978–100978. </a:t>
            </a:r>
            <a:r>
              <a:rPr lang="en-US" sz="3600" dirty="0" err="1"/>
              <a:t>doi</a:t>
            </a:r>
            <a:r>
              <a:rPr lang="en-US" sz="3600" dirty="0"/>
              <a:t>: https://doi.org/10.1016/j.lanepe.2024.100978.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Ruth Ann </a:t>
            </a:r>
            <a:r>
              <a:rPr lang="en-US" sz="3600" dirty="0" err="1"/>
              <a:t>Marrie</a:t>
            </a:r>
            <a:r>
              <a:rPr lang="en-US" sz="3600" dirty="0"/>
              <a:t>, Fisk, J.D., Fitzgerald, K.C., </a:t>
            </a:r>
            <a:r>
              <a:rPr lang="en-US" sz="3600" dirty="0" err="1"/>
              <a:t>Kowalec</a:t>
            </a:r>
            <a:r>
              <a:rPr lang="en-US" sz="3600" dirty="0"/>
              <a:t>, K., Maxwell, C.J., </a:t>
            </a:r>
            <a:r>
              <a:rPr lang="en-US" sz="3600" dirty="0" err="1"/>
              <a:t>Rotstein</a:t>
            </a:r>
            <a:r>
              <a:rPr lang="en-US" sz="3600" dirty="0"/>
              <a:t>, D., Salter, A. and Tremlett, H. (2023). Etiology, effects and management of comorbidities in multiple sclerosis: recent advances. Frontiers in Immunology, 14. </a:t>
            </a:r>
            <a:r>
              <a:rPr lang="en-US" sz="3600" dirty="0" err="1"/>
              <a:t>doi</a:t>
            </a:r>
            <a:r>
              <a:rPr lang="en-US" sz="3600" dirty="0"/>
              <a:t>: https://doi.org/10.3389/fimmu.2023.1197195.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Salter, A., Lancia, S., </a:t>
            </a:r>
            <a:r>
              <a:rPr lang="en-US" sz="3600" dirty="0" err="1"/>
              <a:t>Kowalec</a:t>
            </a:r>
            <a:r>
              <a:rPr lang="en-US" sz="3600" dirty="0"/>
              <a:t>, K., Fitzgerald, K.C. and Ruth Ann </a:t>
            </a:r>
            <a:r>
              <a:rPr lang="en-US" sz="3600" dirty="0" err="1"/>
              <a:t>Marrie</a:t>
            </a:r>
            <a:r>
              <a:rPr lang="en-US" sz="3600" dirty="0"/>
              <a:t> (2024). Investigating the Prevalence of Comorbidity in Multiple Sclerosis Clinical Trial Populations. Neurology, 102(5). </a:t>
            </a:r>
            <a:r>
              <a:rPr lang="en-US" sz="3600" dirty="0" err="1"/>
              <a:t>doi</a:t>
            </a:r>
            <a:r>
              <a:rPr lang="en-US" sz="3600" dirty="0"/>
              <a:t>: https://doi.org/10.1212/wnl.0000000000209135.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Sandra Bartolomeu Pires, Kunkel, D., Kipps, C., Goodwin, N. and Mari Carmen Portillo (2023). Person‐</a:t>
            </a:r>
            <a:r>
              <a:rPr lang="en-US" sz="3600" dirty="0" err="1"/>
              <a:t>centred</a:t>
            </a:r>
            <a:r>
              <a:rPr lang="en-US" sz="3600" dirty="0"/>
              <a:t> integrated care for people living with Parkinson’s, Huntington’s and Multiple Sclerosis: A systematic review. Health Expectations, 27(1). </a:t>
            </a:r>
            <a:r>
              <a:rPr lang="en-US" sz="3600" dirty="0" err="1"/>
              <a:t>doi</a:t>
            </a:r>
            <a:r>
              <a:rPr lang="en-US" sz="3600" dirty="0"/>
              <a:t>: https://doi.org/10.1111/hex.13948.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 err="1"/>
              <a:t>Seferoglu</a:t>
            </a:r>
            <a:r>
              <a:rPr lang="en-US" sz="3600" dirty="0"/>
              <a:t>, M., </a:t>
            </a:r>
            <a:r>
              <a:rPr lang="en-US" sz="3600" dirty="0" err="1"/>
              <a:t>Koca</a:t>
            </a:r>
            <a:r>
              <a:rPr lang="en-US" sz="3600" dirty="0"/>
              <a:t>, N., </a:t>
            </a:r>
            <a:r>
              <a:rPr lang="en-US" sz="3600" dirty="0" err="1"/>
              <a:t>Sivaci</a:t>
            </a:r>
            <a:r>
              <a:rPr lang="en-US" sz="3600" dirty="0"/>
              <a:t>, A.O. and </a:t>
            </a:r>
            <a:r>
              <a:rPr lang="en-US" sz="3600" dirty="0" err="1"/>
              <a:t>Yurtogullari</a:t>
            </a:r>
            <a:r>
              <a:rPr lang="en-US" sz="3600" dirty="0"/>
              <a:t>, S. (2021). Factors Associated with Depression and Anxiety Severity in Multiple Sclerosis Patients. Journal of Multiple Sclerosis Research, 1(3), pp.69–74. </a:t>
            </a:r>
            <a:r>
              <a:rPr lang="en-US" sz="3600" dirty="0" err="1"/>
              <a:t>doi</a:t>
            </a:r>
            <a:r>
              <a:rPr lang="en-US" sz="3600" dirty="0"/>
              <a:t>: https://doi.org/10.4274/jmsr.galenos.2022.2021-10-2.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Surrey, R. (2025). Multiple Sclerosis (MS) Specialist Nurse Service. [online] Royal Surrey NHS Foundation Trust. Available at: https://www.royalsurrey.nhs.uk/multiple-sclerosis-ms-specialist-nurse-service/ [Accessed 24 Nov. 2025].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Uhb.nhs.uk. (2024). Multiple sclerosis diagnosis and symptoms. [online] Available at: https://www.uhb.nhs.uk/gps/referrals/referrals-by-specialty/neurology/multiple-sclerosis-referral-pathway/multiple-sclerosis-diagnosis-and-symptoms/.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Walton, C., King, R., </a:t>
            </a:r>
            <a:r>
              <a:rPr lang="en-US" sz="3600" dirty="0" err="1"/>
              <a:t>Rechtman</a:t>
            </a:r>
            <a:r>
              <a:rPr lang="en-US" sz="3600" dirty="0"/>
              <a:t>, L., Kaye, W., </a:t>
            </a:r>
            <a:r>
              <a:rPr lang="en-US" sz="3600" dirty="0" err="1"/>
              <a:t>Leray</a:t>
            </a:r>
            <a:r>
              <a:rPr lang="en-US" sz="3600" dirty="0"/>
              <a:t>, E., </a:t>
            </a:r>
            <a:r>
              <a:rPr lang="en-US" sz="3600" dirty="0" err="1"/>
              <a:t>Marrie</a:t>
            </a:r>
            <a:r>
              <a:rPr lang="en-US" sz="3600" dirty="0"/>
              <a:t>, R.A., Robertson, N., La Rocca, N., </a:t>
            </a:r>
            <a:r>
              <a:rPr lang="en-US" sz="3600" dirty="0" err="1"/>
              <a:t>Uitdehaag</a:t>
            </a:r>
            <a:r>
              <a:rPr lang="en-US" sz="3600" dirty="0"/>
              <a:t>, B., van der Mei, I., </a:t>
            </a:r>
            <a:r>
              <a:rPr lang="en-US" sz="3600" dirty="0" err="1"/>
              <a:t>Wallin</a:t>
            </a:r>
            <a:r>
              <a:rPr lang="en-US" sz="3600" dirty="0"/>
              <a:t>, M., </a:t>
            </a:r>
            <a:r>
              <a:rPr lang="en-US" sz="3600" dirty="0" err="1"/>
              <a:t>Helme</a:t>
            </a:r>
            <a:r>
              <a:rPr lang="en-US" sz="3600" dirty="0"/>
              <a:t>, A., </a:t>
            </a:r>
            <a:r>
              <a:rPr lang="en-US" sz="3600" dirty="0" err="1"/>
              <a:t>Angood</a:t>
            </a:r>
            <a:r>
              <a:rPr lang="en-US" sz="3600" dirty="0"/>
              <a:t> Napier, C., </a:t>
            </a:r>
            <a:r>
              <a:rPr lang="en-US" sz="3600" dirty="0" err="1"/>
              <a:t>Rijke</a:t>
            </a:r>
            <a:r>
              <a:rPr lang="en-US" sz="3600" dirty="0"/>
              <a:t>, N. and </a:t>
            </a:r>
            <a:r>
              <a:rPr lang="en-US" sz="3600" dirty="0" err="1"/>
              <a:t>Baneke</a:t>
            </a:r>
            <a:r>
              <a:rPr lang="en-US" sz="3600" dirty="0"/>
              <a:t>, P. (2020). Rising Prevalence of Multiple Sclerosis worldwide: Insights from the Atlas of MS, Third Edition. Multiple Sclerosis Journal, [online] 26(14), pp.1816–1821. </a:t>
            </a:r>
            <a:r>
              <a:rPr lang="en-US" sz="3600" dirty="0" err="1"/>
              <a:t>doi</a:t>
            </a:r>
            <a:r>
              <a:rPr lang="en-US" sz="3600" dirty="0"/>
              <a:t>: https://doi.org/10.1177/1352458520970841.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sz="3600" dirty="0"/>
              <a:t>World Health Organization (2023). Multiple sclerosis. [online] www.who.int. Available at: https://www.who.int/news-room/fact-sheets/detail/multiple-sclerosis.</a:t>
            </a:r>
          </a:p>
          <a:p>
            <a:pPr marL="742950" indent="-742950" algn="just">
              <a:lnSpc>
                <a:spcPct val="150000"/>
              </a:lnSpc>
              <a:buFont typeface="+mj-lt"/>
              <a:buAutoNum type="arabicPeriod" startAt="16"/>
            </a:pP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125516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0048CF-87F2-4D1F-9517-903C80619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543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b52e9fda-0691-4585-bdfc-5ccae1ce1890}" enabled="0" method="" siteId="{b52e9fda-0691-4585-bdfc-5ccae1ce1890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3373</Words>
  <Application>Microsoft Office PowerPoint</Application>
  <PresentationFormat>Widescreen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Arial</vt:lpstr>
      <vt:lpstr>Courier New</vt:lpstr>
      <vt:lpstr>Wingdings</vt:lpstr>
      <vt:lpstr>Office Theme</vt:lpstr>
      <vt:lpstr>“Community Care and Management of Multiple Sclerosis: for community nurses, occupational therapists”</vt:lpstr>
      <vt:lpstr>Understanding Multiple Sclerosis </vt:lpstr>
      <vt:lpstr>Understanding Multiple Sclerosis: </vt:lpstr>
      <vt:lpstr>Prevalence of Multiple Sclerosis in the UK and Worldwide</vt:lpstr>
      <vt:lpstr>Economic and Social Burden of of Multiple Sclerosis</vt:lpstr>
      <vt:lpstr>Diagnosis and Initial Assessment</vt:lpstr>
      <vt:lpstr>Management of Multiple Sclerosis Following UK Guidance</vt:lpstr>
      <vt:lpstr>Management of Multiple Sclerosis Following UK Guidance</vt:lpstr>
      <vt:lpstr>Treatment Options for Multiple Sclerosis in the United Kingdom</vt:lpstr>
      <vt:lpstr>Comorbidities Associated with Multiple Sclerosis</vt:lpstr>
      <vt:lpstr>Prevention of Multiple Sclerosis</vt:lpstr>
      <vt:lpstr>Skills, Values and Behaviours for Co-Productive Care</vt:lpstr>
      <vt:lpstr>Skills, Values, and Behaviours for Co-Productive Care</vt:lpstr>
      <vt:lpstr>PowerPoint Presentation</vt:lpstr>
      <vt:lpstr>PowerPoint Presentation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2025-11-24T14:07:12Z</dcterms:created>
  <dcterms:modified xsi:type="dcterms:W3CDTF">2025-12-09T16:18:16Z</dcterms:modified>
</cp:coreProperties>
</file>