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 id="2147483829" r:id="rId2"/>
  </p:sldMasterIdLst>
  <p:sldIdLst>
    <p:sldId id="256" r:id="rId3"/>
    <p:sldId id="257" r:id="rId4"/>
    <p:sldId id="258" r:id="rId5"/>
    <p:sldId id="259" r:id="rId6"/>
    <p:sldId id="273" r:id="rId7"/>
    <p:sldId id="269" r:id="rId8"/>
    <p:sldId id="274" r:id="rId9"/>
    <p:sldId id="270" r:id="rId10"/>
    <p:sldId id="271" r:id="rId11"/>
    <p:sldId id="263" r:id="rId12"/>
    <p:sldId id="266" r:id="rId13"/>
    <p:sldId id="262" r:id="rId14"/>
    <p:sldId id="264" r:id="rId15"/>
    <p:sldId id="265" r:id="rId16"/>
    <p:sldId id="267"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2C333B"/>
    <a:srgbClr val="2B3238"/>
    <a:srgbClr val="3A3F3F"/>
    <a:srgbClr val="2B323A"/>
    <a:srgbClr val="363B4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501" autoAdjust="0"/>
    <p:restoredTop sz="94660"/>
  </p:normalViewPr>
  <p:slideViewPr>
    <p:cSldViewPr snapToGrid="0">
      <p:cViewPr varScale="1">
        <p:scale>
          <a:sx n="80" d="100"/>
          <a:sy n="80" d="100"/>
        </p:scale>
        <p:origin x="-80" y="-9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1BA8A-C0CE-4983-9BC3-F06FD4D064E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C0A4FF45-410C-4C86-9603-1AC8789FD9B3}">
      <dgm:prSet/>
      <dgm:spPr/>
      <dgm:t>
        <a:bodyPr/>
        <a:lstStyle/>
        <a:p>
          <a:r>
            <a:rPr lang="en-US" dirty="0"/>
            <a:t>sustainable tourism development should follow a guideline and management practice irrespective of size and nature of tourism. Those are-</a:t>
          </a:r>
        </a:p>
      </dgm:t>
    </dgm:pt>
    <dgm:pt modelId="{6457D623-28CE-4413-9571-B0E9FD6CC42A}" type="parTrans" cxnId="{8226BE38-7A0A-41FD-B1E3-2760E8C62F99}">
      <dgm:prSet/>
      <dgm:spPr/>
      <dgm:t>
        <a:bodyPr/>
        <a:lstStyle/>
        <a:p>
          <a:endParaRPr lang="en-US"/>
        </a:p>
      </dgm:t>
    </dgm:pt>
    <dgm:pt modelId="{0C0205C0-5DF1-44A1-8075-85E71927910D}" type="sibTrans" cxnId="{8226BE38-7A0A-41FD-B1E3-2760E8C62F99}">
      <dgm:prSet/>
      <dgm:spPr/>
      <dgm:t>
        <a:bodyPr/>
        <a:lstStyle/>
        <a:p>
          <a:endParaRPr lang="en-US"/>
        </a:p>
      </dgm:t>
    </dgm:pt>
    <dgm:pt modelId="{3FBA2E1F-57AF-4785-9CAC-8AC912CB16E2}">
      <dgm:prSet/>
      <dgm:spPr/>
      <dgm:t>
        <a:bodyPr/>
        <a:lstStyle/>
        <a:p>
          <a:r>
            <a:rPr lang="en-US" b="1" dirty="0"/>
            <a:t>Making use of environmental resource maintaining ecological balance and conserving natural heritage and bio-diversity</a:t>
          </a:r>
        </a:p>
      </dgm:t>
    </dgm:pt>
    <dgm:pt modelId="{CE5386BB-9279-4FB3-A890-A81983DEA751}" type="parTrans" cxnId="{7C59DEE7-FD39-4899-B733-888D1B0286CB}">
      <dgm:prSet/>
      <dgm:spPr/>
      <dgm:t>
        <a:bodyPr/>
        <a:lstStyle/>
        <a:p>
          <a:endParaRPr lang="en-US"/>
        </a:p>
      </dgm:t>
    </dgm:pt>
    <dgm:pt modelId="{1A440B36-54DF-401D-90FE-4A78655CBF01}" type="sibTrans" cxnId="{7C59DEE7-FD39-4899-B733-888D1B0286CB}">
      <dgm:prSet/>
      <dgm:spPr/>
      <dgm:t>
        <a:bodyPr/>
        <a:lstStyle/>
        <a:p>
          <a:endParaRPr lang="en-US"/>
        </a:p>
      </dgm:t>
    </dgm:pt>
    <dgm:pt modelId="{490AB51C-C741-4300-AC1B-3D9EFBED897C}">
      <dgm:prSet/>
      <dgm:spPr/>
      <dgm:t>
        <a:bodyPr/>
        <a:lstStyle/>
        <a:p>
          <a:r>
            <a:rPr lang="en-US" b="1" dirty="0"/>
            <a:t>Respect host cultural heritage and tradition as well as developing tolerance and mutual understanding</a:t>
          </a:r>
        </a:p>
      </dgm:t>
    </dgm:pt>
    <dgm:pt modelId="{EEA49AB3-A2F9-4BF2-BEFA-3642CE9DD4BA}" type="parTrans" cxnId="{3B6108DD-72E1-4883-88F6-7FEB7ECF124A}">
      <dgm:prSet/>
      <dgm:spPr/>
      <dgm:t>
        <a:bodyPr/>
        <a:lstStyle/>
        <a:p>
          <a:endParaRPr lang="en-US"/>
        </a:p>
      </dgm:t>
    </dgm:pt>
    <dgm:pt modelId="{4FB6D970-10C9-4272-B5EA-E5CDAC4BED4A}" type="sibTrans" cxnId="{3B6108DD-72E1-4883-88F6-7FEB7ECF124A}">
      <dgm:prSet/>
      <dgm:spPr/>
      <dgm:t>
        <a:bodyPr/>
        <a:lstStyle/>
        <a:p>
          <a:endParaRPr lang="en-US"/>
        </a:p>
      </dgm:t>
    </dgm:pt>
    <dgm:pt modelId="{19A8FBC9-73A5-49D5-8F14-125516A8FC9F}">
      <dgm:prSet/>
      <dgm:spPr/>
      <dgm:t>
        <a:bodyPr/>
        <a:lstStyle/>
        <a:p>
          <a:r>
            <a:rPr lang="en-US" b="1" dirty="0"/>
            <a:t>Ensure viable long-term economic progress that benefits the stakeholders fairly and maintain employment opportunity in local communities</a:t>
          </a:r>
        </a:p>
      </dgm:t>
    </dgm:pt>
    <dgm:pt modelId="{9C5FF01D-C905-492D-9032-BB36E9023B4A}" type="parTrans" cxnId="{AF827FAF-F823-4AA2-BCA8-07C12DE67A78}">
      <dgm:prSet/>
      <dgm:spPr/>
      <dgm:t>
        <a:bodyPr/>
        <a:lstStyle/>
        <a:p>
          <a:endParaRPr lang="en-US"/>
        </a:p>
      </dgm:t>
    </dgm:pt>
    <dgm:pt modelId="{77E85F15-F52D-4A52-AE8E-0F04D8ECA772}" type="sibTrans" cxnId="{AF827FAF-F823-4AA2-BCA8-07C12DE67A78}">
      <dgm:prSet/>
      <dgm:spPr/>
      <dgm:t>
        <a:bodyPr/>
        <a:lstStyle/>
        <a:p>
          <a:endParaRPr lang="en-US"/>
        </a:p>
      </dgm:t>
    </dgm:pt>
    <dgm:pt modelId="{AA1023DC-2E75-41A8-9219-903B81144DD8}" type="pres">
      <dgm:prSet presAssocID="{F991BA8A-C0CE-4983-9BC3-F06FD4D064ED}" presName="Name0" presStyleCnt="0">
        <dgm:presLayoutVars>
          <dgm:dir/>
          <dgm:animLvl val="lvl"/>
          <dgm:resizeHandles val="exact"/>
        </dgm:presLayoutVars>
      </dgm:prSet>
      <dgm:spPr/>
      <dgm:t>
        <a:bodyPr/>
        <a:lstStyle/>
        <a:p>
          <a:endParaRPr lang="en-US"/>
        </a:p>
      </dgm:t>
    </dgm:pt>
    <dgm:pt modelId="{18225351-BB5B-4142-9B3B-84127F6CD2B9}" type="pres">
      <dgm:prSet presAssocID="{C0A4FF45-410C-4C86-9603-1AC8789FD9B3}" presName="linNode" presStyleCnt="0"/>
      <dgm:spPr/>
    </dgm:pt>
    <dgm:pt modelId="{554FE210-D236-4AAF-94AB-C70E1486BCBE}" type="pres">
      <dgm:prSet presAssocID="{C0A4FF45-410C-4C86-9603-1AC8789FD9B3}" presName="parentText" presStyleLbl="node1" presStyleIdx="0" presStyleCnt="1">
        <dgm:presLayoutVars>
          <dgm:chMax val="1"/>
          <dgm:bulletEnabled val="1"/>
        </dgm:presLayoutVars>
      </dgm:prSet>
      <dgm:spPr/>
      <dgm:t>
        <a:bodyPr/>
        <a:lstStyle/>
        <a:p>
          <a:endParaRPr lang="en-US"/>
        </a:p>
      </dgm:t>
    </dgm:pt>
    <dgm:pt modelId="{E72AE771-4FC6-463B-9338-677B905FB7A9}" type="pres">
      <dgm:prSet presAssocID="{C0A4FF45-410C-4C86-9603-1AC8789FD9B3}" presName="descendantText" presStyleLbl="alignAccFollowNode1" presStyleIdx="0" presStyleCnt="1">
        <dgm:presLayoutVars>
          <dgm:bulletEnabled val="1"/>
        </dgm:presLayoutVars>
      </dgm:prSet>
      <dgm:spPr/>
      <dgm:t>
        <a:bodyPr/>
        <a:lstStyle/>
        <a:p>
          <a:endParaRPr lang="en-US"/>
        </a:p>
      </dgm:t>
    </dgm:pt>
  </dgm:ptLst>
  <dgm:cxnLst>
    <dgm:cxn modelId="{64869808-5A09-4FDB-B958-BC32A8C71F46}" type="presOf" srcId="{490AB51C-C741-4300-AC1B-3D9EFBED897C}" destId="{E72AE771-4FC6-463B-9338-677B905FB7A9}" srcOrd="0" destOrd="1" presId="urn:microsoft.com/office/officeart/2005/8/layout/vList5"/>
    <dgm:cxn modelId="{2DEF5B9F-6494-43BD-A01A-A63244160601}" type="presOf" srcId="{19A8FBC9-73A5-49D5-8F14-125516A8FC9F}" destId="{E72AE771-4FC6-463B-9338-677B905FB7A9}" srcOrd="0" destOrd="2" presId="urn:microsoft.com/office/officeart/2005/8/layout/vList5"/>
    <dgm:cxn modelId="{F8102995-9D75-455A-86F7-96EBA56CBC34}" type="presOf" srcId="{3FBA2E1F-57AF-4785-9CAC-8AC912CB16E2}" destId="{E72AE771-4FC6-463B-9338-677B905FB7A9}" srcOrd="0" destOrd="0" presId="urn:microsoft.com/office/officeart/2005/8/layout/vList5"/>
    <dgm:cxn modelId="{7C59DEE7-FD39-4899-B733-888D1B0286CB}" srcId="{C0A4FF45-410C-4C86-9603-1AC8789FD9B3}" destId="{3FBA2E1F-57AF-4785-9CAC-8AC912CB16E2}" srcOrd="0" destOrd="0" parTransId="{CE5386BB-9279-4FB3-A890-A81983DEA751}" sibTransId="{1A440B36-54DF-401D-90FE-4A78655CBF01}"/>
    <dgm:cxn modelId="{7A16788A-2BF4-4F4A-A6BB-5A43B3A609F5}" type="presOf" srcId="{F991BA8A-C0CE-4983-9BC3-F06FD4D064ED}" destId="{AA1023DC-2E75-41A8-9219-903B81144DD8}" srcOrd="0" destOrd="0" presId="urn:microsoft.com/office/officeart/2005/8/layout/vList5"/>
    <dgm:cxn modelId="{AF827FAF-F823-4AA2-BCA8-07C12DE67A78}" srcId="{C0A4FF45-410C-4C86-9603-1AC8789FD9B3}" destId="{19A8FBC9-73A5-49D5-8F14-125516A8FC9F}" srcOrd="2" destOrd="0" parTransId="{9C5FF01D-C905-492D-9032-BB36E9023B4A}" sibTransId="{77E85F15-F52D-4A52-AE8E-0F04D8ECA772}"/>
    <dgm:cxn modelId="{8226BE38-7A0A-41FD-B1E3-2760E8C62F99}" srcId="{F991BA8A-C0CE-4983-9BC3-F06FD4D064ED}" destId="{C0A4FF45-410C-4C86-9603-1AC8789FD9B3}" srcOrd="0" destOrd="0" parTransId="{6457D623-28CE-4413-9571-B0E9FD6CC42A}" sibTransId="{0C0205C0-5DF1-44A1-8075-85E71927910D}"/>
    <dgm:cxn modelId="{EE329E06-C563-4A3B-9B3F-F641F6F9F27B}" type="presOf" srcId="{C0A4FF45-410C-4C86-9603-1AC8789FD9B3}" destId="{554FE210-D236-4AAF-94AB-C70E1486BCBE}" srcOrd="0" destOrd="0" presId="urn:microsoft.com/office/officeart/2005/8/layout/vList5"/>
    <dgm:cxn modelId="{3B6108DD-72E1-4883-88F6-7FEB7ECF124A}" srcId="{C0A4FF45-410C-4C86-9603-1AC8789FD9B3}" destId="{490AB51C-C741-4300-AC1B-3D9EFBED897C}" srcOrd="1" destOrd="0" parTransId="{EEA49AB3-A2F9-4BF2-BEFA-3642CE9DD4BA}" sibTransId="{4FB6D970-10C9-4272-B5EA-E5CDAC4BED4A}"/>
    <dgm:cxn modelId="{8233AFD2-FFCB-47B4-AC8D-EFF4471FF0E6}" type="presParOf" srcId="{AA1023DC-2E75-41A8-9219-903B81144DD8}" destId="{18225351-BB5B-4142-9B3B-84127F6CD2B9}" srcOrd="0" destOrd="0" presId="urn:microsoft.com/office/officeart/2005/8/layout/vList5"/>
    <dgm:cxn modelId="{8C0B61D1-5E81-4771-A6AE-7C2035DABF0D}" type="presParOf" srcId="{18225351-BB5B-4142-9B3B-84127F6CD2B9}" destId="{554FE210-D236-4AAF-94AB-C70E1486BCBE}" srcOrd="0" destOrd="0" presId="urn:microsoft.com/office/officeart/2005/8/layout/vList5"/>
    <dgm:cxn modelId="{A6638CEB-5C8C-416F-BAE5-988B03D3D4EE}" type="presParOf" srcId="{18225351-BB5B-4142-9B3B-84127F6CD2B9}" destId="{E72AE771-4FC6-463B-9338-677B905FB7A9}" srcOrd="1" destOrd="0" presId="urn:microsoft.com/office/officeart/2005/8/layout/vList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AE771-4FC6-463B-9338-677B905FB7A9}">
      <dsp:nvSpPr>
        <dsp:cNvPr id="0" name=""/>
        <dsp:cNvSpPr/>
      </dsp:nvSpPr>
      <dsp:spPr>
        <a:xfrm rot="5400000">
          <a:off x="1828446" y="735335"/>
          <a:ext cx="4094832" cy="364787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t>Making use of environmental resource maintaining ecological balance and conserving natural heritage and bio-diversity</a:t>
          </a:r>
        </a:p>
        <a:p>
          <a:pPr marL="171450" lvl="1" indent="-171450" algn="l" defTabSz="800100">
            <a:lnSpc>
              <a:spcPct val="90000"/>
            </a:lnSpc>
            <a:spcBef>
              <a:spcPct val="0"/>
            </a:spcBef>
            <a:spcAft>
              <a:spcPct val="15000"/>
            </a:spcAft>
            <a:buChar char="•"/>
          </a:pPr>
          <a:r>
            <a:rPr lang="en-US" sz="1800" b="1" kern="1200" dirty="0"/>
            <a:t>Respect host cultural heritage and tradition as well as developing tolerance and mutual understanding</a:t>
          </a:r>
        </a:p>
        <a:p>
          <a:pPr marL="171450" lvl="1" indent="-171450" algn="l" defTabSz="800100">
            <a:lnSpc>
              <a:spcPct val="90000"/>
            </a:lnSpc>
            <a:spcBef>
              <a:spcPct val="0"/>
            </a:spcBef>
            <a:spcAft>
              <a:spcPct val="15000"/>
            </a:spcAft>
            <a:buChar char="•"/>
          </a:pPr>
          <a:r>
            <a:rPr lang="en-US" sz="1800" b="1" kern="1200" dirty="0"/>
            <a:t>Ensure viable long-term economic progress that benefits the stakeholders fairly and maintain employment opportunity in local communities</a:t>
          </a:r>
        </a:p>
      </dsp:txBody>
      <dsp:txXfrm rot="-5400000">
        <a:off x="2051927" y="689928"/>
        <a:ext cx="3469796" cy="3738684"/>
      </dsp:txXfrm>
    </dsp:sp>
    <dsp:sp modelId="{554FE210-D236-4AAF-94AB-C70E1486BCBE}">
      <dsp:nvSpPr>
        <dsp:cNvPr id="0" name=""/>
        <dsp:cNvSpPr/>
      </dsp:nvSpPr>
      <dsp:spPr>
        <a:xfrm>
          <a:off x="0" y="0"/>
          <a:ext cx="2051927" cy="511854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US" sz="2200" kern="1200" dirty="0"/>
            <a:t>sustainable tourism development should follow a guideline and management practice irrespective of size and nature of tourism. Those are-</a:t>
          </a:r>
        </a:p>
      </dsp:txBody>
      <dsp:txXfrm>
        <a:off x="100167" y="100167"/>
        <a:ext cx="1851593" cy="49182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9A178-87DD-4690-8EFE-D7C1231BB444}">
      <dsp:nvSpPr>
        <dsp:cNvPr id="0" name=""/>
        <dsp:cNvSpPr/>
      </dsp:nvSpPr>
      <dsp:spPr>
        <a:xfrm>
          <a:off x="0" y="1164231"/>
          <a:ext cx="8596668"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6CA765-2ACC-4C8C-B988-68C7C170707A}">
      <dsp:nvSpPr>
        <dsp:cNvPr id="0" name=""/>
        <dsp:cNvSpPr/>
      </dsp:nvSpPr>
      <dsp:spPr>
        <a:xfrm>
          <a:off x="3872" y="0"/>
          <a:ext cx="186247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b" anchorCtr="0">
          <a:noAutofit/>
        </a:bodyPr>
        <a:lstStyle/>
        <a:p>
          <a:pPr marL="0" lvl="0" indent="0" algn="ctr" defTabSz="933450">
            <a:lnSpc>
              <a:spcPct val="90000"/>
            </a:lnSpc>
            <a:spcBef>
              <a:spcPct val="0"/>
            </a:spcBef>
            <a:spcAft>
              <a:spcPct val="35000"/>
            </a:spcAft>
            <a:buNone/>
          </a:pPr>
          <a:r>
            <a:rPr lang="en-US" sz="2100" kern="1200"/>
            <a:t>10.4% of global GDP </a:t>
          </a:r>
        </a:p>
      </dsp:txBody>
      <dsp:txXfrm>
        <a:off x="3872" y="0"/>
        <a:ext cx="1862471" cy="1552309"/>
      </dsp:txXfrm>
    </dsp:sp>
    <dsp:sp modelId="{E42B4FFD-EDE1-4BB1-AE05-0365F0630278}">
      <dsp:nvSpPr>
        <dsp:cNvPr id="0" name=""/>
        <dsp:cNvSpPr/>
      </dsp:nvSpPr>
      <dsp:spPr>
        <a:xfrm>
          <a:off x="741069"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FDF61-9FA6-4DDE-AD24-F48FF5F208C4}">
      <dsp:nvSpPr>
        <dsp:cNvPr id="0" name=""/>
        <dsp:cNvSpPr/>
      </dsp:nvSpPr>
      <dsp:spPr>
        <a:xfrm>
          <a:off x="1959467" y="2328463"/>
          <a:ext cx="186247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US" sz="2100" kern="1200"/>
            <a:t>319 million jobs</a:t>
          </a:r>
        </a:p>
      </dsp:txBody>
      <dsp:txXfrm>
        <a:off x="1959467" y="2328463"/>
        <a:ext cx="1862471" cy="1552309"/>
      </dsp:txXfrm>
    </dsp:sp>
    <dsp:sp modelId="{282096F8-6270-48E3-8B39-0695CE0E47B3}">
      <dsp:nvSpPr>
        <dsp:cNvPr id="0" name=""/>
        <dsp:cNvSpPr/>
      </dsp:nvSpPr>
      <dsp:spPr>
        <a:xfrm>
          <a:off x="2696664"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3CB7B-DDA3-407A-BD31-733FE47201A4}">
      <dsp:nvSpPr>
        <dsp:cNvPr id="0" name=""/>
        <dsp:cNvSpPr/>
      </dsp:nvSpPr>
      <dsp:spPr>
        <a:xfrm>
          <a:off x="3915062" y="0"/>
          <a:ext cx="186247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b" anchorCtr="0">
          <a:noAutofit/>
        </a:bodyPr>
        <a:lstStyle/>
        <a:p>
          <a:pPr marL="0" lvl="0" indent="0" algn="ctr" defTabSz="933450">
            <a:lnSpc>
              <a:spcPct val="90000"/>
            </a:lnSpc>
            <a:spcBef>
              <a:spcPct val="0"/>
            </a:spcBef>
            <a:spcAft>
              <a:spcPct val="35000"/>
            </a:spcAft>
            <a:buNone/>
          </a:pPr>
          <a:r>
            <a:rPr lang="en-US" sz="2100" kern="1200"/>
            <a:t>10% of total employment</a:t>
          </a:r>
        </a:p>
      </dsp:txBody>
      <dsp:txXfrm>
        <a:off x="3915062" y="0"/>
        <a:ext cx="1862471" cy="1552309"/>
      </dsp:txXfrm>
    </dsp:sp>
    <dsp:sp modelId="{B1641D9B-97EA-4011-9E4C-2F46006B9B3B}">
      <dsp:nvSpPr>
        <dsp:cNvPr id="0" name=""/>
        <dsp:cNvSpPr/>
      </dsp:nvSpPr>
      <dsp:spPr>
        <a:xfrm>
          <a:off x="4652259"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61841-23BB-4544-B8CF-B68555566D96}">
      <dsp:nvSpPr>
        <dsp:cNvPr id="0" name=""/>
        <dsp:cNvSpPr/>
      </dsp:nvSpPr>
      <dsp:spPr>
        <a:xfrm>
          <a:off x="5870657" y="2328463"/>
          <a:ext cx="186247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US" sz="2100" kern="1200"/>
            <a:t>3.9% Growth rate</a:t>
          </a:r>
        </a:p>
      </dsp:txBody>
      <dsp:txXfrm>
        <a:off x="5870657" y="2328463"/>
        <a:ext cx="1862471" cy="1552309"/>
      </dsp:txXfrm>
    </dsp:sp>
    <dsp:sp modelId="{D00FD98B-6421-4E18-A0A6-9366276D8D25}">
      <dsp:nvSpPr>
        <dsp:cNvPr id="0" name=""/>
        <dsp:cNvSpPr/>
      </dsp:nvSpPr>
      <dsp:spPr>
        <a:xfrm>
          <a:off x="6607854"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xmlns=""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xmlns=""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5CE951E3-0794-422C-AF76-0AD4A7FB19EB}"/>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57AC4D4-C4EE-4624-A329-C608A1D5AFE1}"/>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5221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xmlns=""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xmlns=""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70BAE770-8363-44CD-8A22-AB26C5C5361B}"/>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63428F0-E5C2-42A1-AB2F-1A19FFAD19CF}"/>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928609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xmlns=""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xmlns=""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793FB3F-D2A6-4919-B57B-C08861D46303}"/>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DF8C28D-1479-4F15-B906-0AEBBCCA8CFA}"/>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2244626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xmlns=""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xmlns=""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034240FE-0C6A-47E9-9B0A-7B3C60877372}"/>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a:extLst>
              <a:ext uri="{FF2B5EF4-FFF2-40B4-BE49-F238E27FC236}">
                <a16:creationId xmlns:a16="http://schemas.microsoft.com/office/drawing/2014/main" xmlns=""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6FA7B1D-FEDD-4E29-A352-29E5F498B323}"/>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167420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xmlns=""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xmlns=""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2AA4E5D6-7075-4584-BD43-D966F0B58E6D}"/>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8" name="Footer Placeholder 7">
            <a:extLst>
              <a:ext uri="{FF2B5EF4-FFF2-40B4-BE49-F238E27FC236}">
                <a16:creationId xmlns:a16="http://schemas.microsoft.com/office/drawing/2014/main" xmlns=""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BAD250E7-8A73-449C-A140-A2A2582D7F33}"/>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872791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xmlns=""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xmlns=""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xmlns="" id="{DA33410F-8A90-47F6-BD39-4AC0E4358351}"/>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4" name="Footer Placeholder 3">
            <a:extLst>
              <a:ext uri="{FF2B5EF4-FFF2-40B4-BE49-F238E27FC236}">
                <a16:creationId xmlns:a16="http://schemas.microsoft.com/office/drawing/2014/main" xmlns=""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A4E25320-A12F-4F3E-8EC9-11292FF36BEA}"/>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2978739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1C9756B-145D-4BA8-AA43-904C1E7CB86D}"/>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3" name="Footer Placeholder 2">
            <a:extLst>
              <a:ext uri="{FF2B5EF4-FFF2-40B4-BE49-F238E27FC236}">
                <a16:creationId xmlns:a16="http://schemas.microsoft.com/office/drawing/2014/main" xmlns=""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8226C9-C193-4B47-9717-4BC86C9092C7}"/>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032253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xmlns=""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xmlns="" id="{71C9756B-145D-4BA8-AA43-904C1E7CB86D}"/>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3" name="Footer Placeholder 2">
            <a:extLst>
              <a:ext uri="{FF2B5EF4-FFF2-40B4-BE49-F238E27FC236}">
                <a16:creationId xmlns:a16="http://schemas.microsoft.com/office/drawing/2014/main" xmlns=""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8226C9-C193-4B47-9717-4BC86C9092C7}"/>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468711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xmlns=""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xmlns=""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xmlns=""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8C33534F-EA91-4A50-B0F6-10D689E458EF}"/>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a:extLst>
              <a:ext uri="{FF2B5EF4-FFF2-40B4-BE49-F238E27FC236}">
                <a16:creationId xmlns:a16="http://schemas.microsoft.com/office/drawing/2014/main" xmlns=""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xmlns="" id="{910B6EE2-78A1-4D01-87BE-A1487FBD271F}"/>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574528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xmlns=""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xmlns=""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xmlns=""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3D48EA59-A1BC-48B7-9495-6D5C6035B14B}"/>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a:extLst>
              <a:ext uri="{FF2B5EF4-FFF2-40B4-BE49-F238E27FC236}">
                <a16:creationId xmlns:a16="http://schemas.microsoft.com/office/drawing/2014/main" xmlns=""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2C2D00B-4207-4720-8C68-605CAFDD5CA2}"/>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2523853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82BA5FF-4919-4FF8-9C04-06CE156B762F}"/>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AEC6CD1-EE5E-42EF-B76D-BB803BA6AB5E}"/>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820802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819CEECF-A221-4ECC-AD9C-E197D516D24C}"/>
              </a:ext>
            </a:extLst>
          </p:cNvPr>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7B47FB7-77F0-4C43-B81E-D04B31C953DA}"/>
              </a:ext>
            </a:extLst>
          </p:cNvPr>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9251927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21557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93209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003603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574776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pPr/>
              <a:t>3/16/2020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1574757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pPr/>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3688487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pPr/>
              <a:t>3/16/2020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1259597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12646276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1497210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28783589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3713591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587937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34602960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1617325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1497455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734731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pPr/>
              <a:t>3/16/2020</a:t>
            </a:fld>
            <a:endParaRPr lang="en-US"/>
          </a:p>
        </p:txBody>
      </p:sp>
      <p:sp>
        <p:nvSpPr>
          <p:cNvPr id="5" name="Footer Placeholder 4">
            <a:extLst>
              <a:ext uri="{FF2B5EF4-FFF2-40B4-BE49-F238E27FC236}">
                <a16:creationId xmlns:a16="http://schemas.microsoft.com/office/drawing/2014/main" xmlns=""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3672762923"/>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3" r:id="rId7"/>
    <p:sldLayoutId id="2147483764" r:id="rId8"/>
    <p:sldLayoutId id="2147483765" r:id="rId9"/>
    <p:sldLayoutId id="2147483766" r:id="rId10"/>
    <p:sldLayoutId id="2147483767" r:id="rId11"/>
    <p:sldLayoutId id="214748376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pPr/>
              <a:t>3/16/2020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45F5A-061D-4825-9AE9-D7794091C6CF}" type="slidenum">
              <a:rPr lang="en-US" smtClean="0"/>
              <a:pPr/>
              <a:t>‹#›</a:t>
            </a:fld>
            <a:endParaRPr lang="en-US"/>
          </a:p>
        </p:txBody>
      </p:sp>
    </p:spTree>
    <p:extLst>
      <p:ext uri="{BB962C8B-B14F-4D97-AF65-F5344CB8AC3E}">
        <p14:creationId xmlns:p14="http://schemas.microsoft.com/office/powerpoint/2010/main" xmlns="" val="455189007"/>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woodlandoriginal.blogspot.com/2012/01/think-green-think-proplanet.html" TargetMode="External"/><Relationship Id="rId2" Type="http://schemas.openxmlformats.org/officeDocument/2006/relationships/image" Target="../media/image2.jpeg"/><Relationship Id="rId1" Type="http://schemas.openxmlformats.org/officeDocument/2006/relationships/slideLayout" Target="../slideLayouts/slideLayout14.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6"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hyperlink" Target="https://simple.wikipedia.org/wiki/File:France_Flag_Map.svg" TargetMode="External"/><Relationship Id="rId7" Type="http://schemas.openxmlformats.org/officeDocument/2006/relationships/hyperlink" Target="https://creativecommons.org/licenses/by-sa/3.0/" TargetMode="Externa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hyperlink" Target="https://en.wikipedia.org/wiki/File:Flag_of_Maldives.svg"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gif"/><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5FBCB183-9E46-40F9-A4D2-5F52423D3C03}"/>
              </a:ext>
            </a:extLst>
          </p:cNvPr>
          <p:cNvPicPr>
            <a:picLocks noChangeAspect="1"/>
          </p:cNvPicPr>
          <p:nvPr/>
        </p:nvPicPr>
        <p:blipFill rotWithShape="1">
          <a:blip r:embed="rId2"/>
          <a:srcRect t="7334" r="-1" b="4752"/>
          <a:stretch/>
        </p:blipFill>
        <p:spPr>
          <a:xfrm>
            <a:off x="20" y="10"/>
            <a:ext cx="12188932" cy="6857990"/>
          </a:xfrm>
          <a:prstGeom prst="rect">
            <a:avLst/>
          </a:prstGeom>
        </p:spPr>
      </p:pic>
      <p:sp>
        <p:nvSpPr>
          <p:cNvPr id="4" name="Title 3">
            <a:extLst>
              <a:ext uri="{FF2B5EF4-FFF2-40B4-BE49-F238E27FC236}">
                <a16:creationId xmlns:a16="http://schemas.microsoft.com/office/drawing/2014/main" xmlns="" id="{F211AF2C-AA58-4871-B3E6-6A964A36E86A}"/>
              </a:ext>
            </a:extLst>
          </p:cNvPr>
          <p:cNvSpPr>
            <a:spLocks noGrp="1"/>
          </p:cNvSpPr>
          <p:nvPr>
            <p:ph type="ctrTitle"/>
          </p:nvPr>
        </p:nvSpPr>
        <p:spPr>
          <a:xfrm>
            <a:off x="5133860" y="1"/>
            <a:ext cx="7055093" cy="1685580"/>
          </a:xfrm>
        </p:spPr>
        <p:txBody>
          <a:bodyPr>
            <a:normAutofit fontScale="90000"/>
          </a:bodyPr>
          <a:lstStyle/>
          <a:p>
            <a:pPr algn="ctr"/>
            <a:r>
              <a:rPr lang="en-US" b="1" dirty="0">
                <a:solidFill>
                  <a:srgbClr val="3A3F3F"/>
                </a:solidFill>
              </a:rPr>
              <a:t>Sustainable Tourism </a:t>
            </a:r>
            <a:r>
              <a:rPr lang="en-US" b="1" dirty="0">
                <a:solidFill>
                  <a:srgbClr val="2C333B"/>
                </a:solidFill>
              </a:rPr>
              <a:t>Development</a:t>
            </a:r>
          </a:p>
        </p:txBody>
      </p:sp>
    </p:spTree>
    <p:extLst>
      <p:ext uri="{BB962C8B-B14F-4D97-AF65-F5344CB8AC3E}">
        <p14:creationId xmlns:p14="http://schemas.microsoft.com/office/powerpoint/2010/main" xmlns="" val="165406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73FF9B-E4C8-4F7B-B025-9ABBC083BC5B}"/>
              </a:ext>
            </a:extLst>
          </p:cNvPr>
          <p:cNvSpPr>
            <a:spLocks noGrp="1"/>
          </p:cNvSpPr>
          <p:nvPr>
            <p:ph type="title"/>
          </p:nvPr>
        </p:nvSpPr>
        <p:spPr/>
        <p:txBody>
          <a:bodyPr/>
          <a:lstStyle/>
          <a:p>
            <a:r>
              <a:rPr lang="en-US" dirty="0"/>
              <a:t>Sustainable development</a:t>
            </a:r>
          </a:p>
        </p:txBody>
      </p:sp>
      <p:sp>
        <p:nvSpPr>
          <p:cNvPr id="3" name="Content Placeholder 2">
            <a:extLst>
              <a:ext uri="{FF2B5EF4-FFF2-40B4-BE49-F238E27FC236}">
                <a16:creationId xmlns:a16="http://schemas.microsoft.com/office/drawing/2014/main" xmlns="" id="{9CB042C9-9312-4AEC-8644-6BAB091490C6}"/>
              </a:ext>
            </a:extLst>
          </p:cNvPr>
          <p:cNvSpPr>
            <a:spLocks noGrp="1"/>
          </p:cNvSpPr>
          <p:nvPr>
            <p:ph idx="1"/>
          </p:nvPr>
        </p:nvSpPr>
        <p:spPr/>
        <p:txBody>
          <a:bodyPr/>
          <a:lstStyle/>
          <a:p>
            <a:r>
              <a:rPr lang="en-US" dirty="0"/>
              <a:t>the practice of maintaining world processes of productivity indefinitely—natural or human-made—by replacing resources used with resources of equal or greater value without degrading or endangering natural biotic systems.</a:t>
            </a:r>
          </a:p>
        </p:txBody>
      </p:sp>
      <p:pic>
        <p:nvPicPr>
          <p:cNvPr id="5" name="Picture 4">
            <a:extLst>
              <a:ext uri="{FF2B5EF4-FFF2-40B4-BE49-F238E27FC236}">
                <a16:creationId xmlns:a16="http://schemas.microsoft.com/office/drawing/2014/main" xmlns="" id="{0DE81864-EA65-4B2D-9ED1-DCBA0F76A397}"/>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rcRect/>
          <a:stretch/>
        </p:blipFill>
        <p:spPr>
          <a:xfrm>
            <a:off x="1328738" y="3429000"/>
            <a:ext cx="4267199" cy="3140653"/>
          </a:xfrm>
          <a:prstGeom prst="rect">
            <a:avLst/>
          </a:prstGeom>
        </p:spPr>
      </p:pic>
      <p:sp>
        <p:nvSpPr>
          <p:cNvPr id="4" name="TextBox 3">
            <a:extLst>
              <a:ext uri="{FF2B5EF4-FFF2-40B4-BE49-F238E27FC236}">
                <a16:creationId xmlns:a16="http://schemas.microsoft.com/office/drawing/2014/main" xmlns="" id="{834A411B-2D81-47EF-A032-3D3E43C0F115}"/>
              </a:ext>
            </a:extLst>
          </p:cNvPr>
          <p:cNvSpPr txBox="1"/>
          <p:nvPr/>
        </p:nvSpPr>
        <p:spPr>
          <a:xfrm>
            <a:off x="2063957" y="6451925"/>
            <a:ext cx="3148524" cy="369332"/>
          </a:xfrm>
          <a:prstGeom prst="rect">
            <a:avLst/>
          </a:prstGeom>
          <a:noFill/>
        </p:spPr>
        <p:txBody>
          <a:bodyPr wrap="square" rtlCol="0">
            <a:spAutoFit/>
          </a:bodyPr>
          <a:lstStyle/>
          <a:p>
            <a:r>
              <a:rPr lang="en-US" sz="900">
                <a:hlinkClick r:id="rId3" tooltip="http://woodlandoriginal.blogspot.com/2012/01/think-green-think-proplanet.html"/>
              </a:rPr>
              <a:t>This Photo</a:t>
            </a:r>
            <a:r>
              <a:rPr lang="en-US" sz="900"/>
              <a:t> by Unknown Author is licensed under </a:t>
            </a:r>
            <a:r>
              <a:rPr lang="en-US" sz="900">
                <a:hlinkClick r:id="rId4" tooltip="https://creativecommons.org/licenses/by-nc-nd/3.0/"/>
              </a:rPr>
              <a:t>CC BY-NC-ND</a:t>
            </a:r>
            <a:endParaRPr lang="en-US" sz="900"/>
          </a:p>
        </p:txBody>
      </p:sp>
    </p:spTree>
    <p:extLst>
      <p:ext uri="{BB962C8B-B14F-4D97-AF65-F5344CB8AC3E}">
        <p14:creationId xmlns:p14="http://schemas.microsoft.com/office/powerpoint/2010/main" xmlns="" val="481862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D05B83-2D2A-4ABE-9193-964ECE6756A0}"/>
              </a:ext>
            </a:extLst>
          </p:cNvPr>
          <p:cNvSpPr>
            <a:spLocks noGrp="1"/>
          </p:cNvSpPr>
          <p:nvPr>
            <p:ph type="title"/>
          </p:nvPr>
        </p:nvSpPr>
        <p:spPr>
          <a:xfrm>
            <a:off x="677333" y="609600"/>
            <a:ext cx="8830223" cy="1320800"/>
          </a:xfrm>
        </p:spPr>
        <p:txBody>
          <a:bodyPr/>
          <a:lstStyle/>
          <a:p>
            <a:r>
              <a:rPr lang="en-US" dirty="0"/>
              <a:t>What Does sustainability Mean in Tourism Industry?</a:t>
            </a:r>
          </a:p>
        </p:txBody>
      </p:sp>
      <p:pic>
        <p:nvPicPr>
          <p:cNvPr id="11" name="Content Placeholder 10">
            <a:extLst>
              <a:ext uri="{FF2B5EF4-FFF2-40B4-BE49-F238E27FC236}">
                <a16:creationId xmlns:a16="http://schemas.microsoft.com/office/drawing/2014/main" xmlns="" id="{A748B3F4-12E5-4E52-9020-3AAB254D31B7}"/>
              </a:ext>
            </a:extLst>
          </p:cNvPr>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491300" y="2776251"/>
            <a:ext cx="7700700" cy="4081749"/>
          </a:xfrm>
          <a:effectLst>
            <a:outerShdw blurRad="50800" dist="50800" dir="5400000" algn="ctr" rotWithShape="0">
              <a:schemeClr val="accent3">
                <a:lumMod val="20000"/>
                <a:lumOff val="80000"/>
              </a:schemeClr>
            </a:outerShdw>
          </a:effectLst>
        </p:spPr>
      </p:pic>
      <p:sp>
        <p:nvSpPr>
          <p:cNvPr id="13" name="TextBox 12">
            <a:extLst>
              <a:ext uri="{FF2B5EF4-FFF2-40B4-BE49-F238E27FC236}">
                <a16:creationId xmlns:a16="http://schemas.microsoft.com/office/drawing/2014/main" xmlns="" id="{334B53DE-A7E0-4F89-8705-ECA0F27CDEF3}"/>
              </a:ext>
            </a:extLst>
          </p:cNvPr>
          <p:cNvSpPr txBox="1"/>
          <p:nvPr/>
        </p:nvSpPr>
        <p:spPr>
          <a:xfrm>
            <a:off x="896038" y="2148289"/>
            <a:ext cx="6604900" cy="3970318"/>
          </a:xfrm>
          <a:prstGeom prst="rect">
            <a:avLst/>
          </a:prstGeom>
          <a:noFill/>
        </p:spPr>
        <p:txBody>
          <a:bodyPr wrap="square" rtlCol="0">
            <a:spAutoFit/>
          </a:bodyPr>
          <a:lstStyle/>
          <a:p>
            <a:endParaRPr lang="en-US" b="1" dirty="0"/>
          </a:p>
          <a:p>
            <a:r>
              <a:rPr lang="en-US" sz="2400" b="1" dirty="0"/>
              <a:t>Sustainability principle balances the environmental, economic and socio-cultural development to ensure long-term operation.</a:t>
            </a:r>
          </a:p>
          <a:p>
            <a:endParaRPr lang="en-US" sz="2400" b="1" dirty="0"/>
          </a:p>
          <a:p>
            <a:endParaRPr lang="en-US" sz="2400" b="1" dirty="0"/>
          </a:p>
          <a:p>
            <a:r>
              <a:rPr lang="en-US" sz="2400" b="1" dirty="0"/>
              <a:t>Sustainable tourism is way of traveling different places while respecting people, environment and culture of that tourist destination.</a:t>
            </a:r>
          </a:p>
          <a:p>
            <a:endParaRPr lang="en-US" dirty="0"/>
          </a:p>
        </p:txBody>
      </p:sp>
    </p:spTree>
    <p:extLst>
      <p:ext uri="{BB962C8B-B14F-4D97-AF65-F5344CB8AC3E}">
        <p14:creationId xmlns:p14="http://schemas.microsoft.com/office/powerpoint/2010/main" xmlns="" val="4145217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B87880-DA30-4D1D-8D86-5E9037D24E7C}"/>
              </a:ext>
            </a:extLst>
          </p:cNvPr>
          <p:cNvSpPr>
            <a:spLocks noGrp="1"/>
          </p:cNvSpPr>
          <p:nvPr>
            <p:ph type="title"/>
          </p:nvPr>
        </p:nvSpPr>
        <p:spPr/>
        <p:txBody>
          <a:bodyPr/>
          <a:lstStyle/>
          <a:p>
            <a:r>
              <a:rPr lang="en-US" dirty="0"/>
              <a:t>Sustainable Tourism Development</a:t>
            </a:r>
          </a:p>
        </p:txBody>
      </p:sp>
      <p:pic>
        <p:nvPicPr>
          <p:cNvPr id="5" name="Content Placeholder 4">
            <a:extLst>
              <a:ext uri="{FF2B5EF4-FFF2-40B4-BE49-F238E27FC236}">
                <a16:creationId xmlns:a16="http://schemas.microsoft.com/office/drawing/2014/main" xmlns="" id="{88693D44-0A18-4F13-A536-2A139819AEA3}"/>
              </a:ext>
            </a:extLst>
          </p:cNvPr>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6377133" y="2366963"/>
            <a:ext cx="3881437" cy="3881437"/>
          </a:xfrm>
        </p:spPr>
      </p:pic>
      <p:graphicFrame>
        <p:nvGraphicFramePr>
          <p:cNvPr id="7" name="Diagram 6">
            <a:extLst>
              <a:ext uri="{FF2B5EF4-FFF2-40B4-BE49-F238E27FC236}">
                <a16:creationId xmlns:a16="http://schemas.microsoft.com/office/drawing/2014/main" xmlns="" id="{3F2A07B4-16D5-42AC-A805-36F15FE32265}"/>
              </a:ext>
            </a:extLst>
          </p:cNvPr>
          <p:cNvGraphicFramePr/>
          <p:nvPr>
            <p:extLst>
              <p:ext uri="{D42A27DB-BD31-4B8C-83A1-F6EECF244321}">
                <p14:modId xmlns:p14="http://schemas.microsoft.com/office/powerpoint/2010/main" xmlns="" val="3342351636"/>
              </p:ext>
            </p:extLst>
          </p:nvPr>
        </p:nvGraphicFramePr>
        <p:xfrm>
          <a:off x="677335" y="1496572"/>
          <a:ext cx="5699798" cy="5118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948454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98AD9E-50AC-4737-8F51-40DEE3920360}"/>
              </a:ext>
            </a:extLst>
          </p:cNvPr>
          <p:cNvSpPr>
            <a:spLocks noGrp="1"/>
          </p:cNvSpPr>
          <p:nvPr>
            <p:ph type="title"/>
          </p:nvPr>
        </p:nvSpPr>
        <p:spPr/>
        <p:txBody>
          <a:bodyPr/>
          <a:lstStyle/>
          <a:p>
            <a:r>
              <a:rPr lang="en-US" dirty="0"/>
              <a:t>Principles of sustainable tourism development</a:t>
            </a:r>
          </a:p>
        </p:txBody>
      </p:sp>
      <p:sp>
        <p:nvSpPr>
          <p:cNvPr id="3" name="Content Placeholder 2">
            <a:extLst>
              <a:ext uri="{FF2B5EF4-FFF2-40B4-BE49-F238E27FC236}">
                <a16:creationId xmlns:a16="http://schemas.microsoft.com/office/drawing/2014/main" xmlns="" id="{0A0FE7E0-FEDF-4897-B405-DA44BB054754}"/>
              </a:ext>
            </a:extLst>
          </p:cNvPr>
          <p:cNvSpPr>
            <a:spLocks noGrp="1"/>
          </p:cNvSpPr>
          <p:nvPr>
            <p:ph idx="1"/>
          </p:nvPr>
        </p:nvSpPr>
        <p:spPr/>
        <p:txBody>
          <a:bodyPr>
            <a:normAutofit fontScale="92500" lnSpcReduction="10000"/>
          </a:bodyPr>
          <a:lstStyle/>
          <a:p>
            <a:r>
              <a:rPr lang="en-US" sz="2200" b="1" dirty="0"/>
              <a:t>Preservation and effective use of environmental resources.</a:t>
            </a:r>
          </a:p>
          <a:p>
            <a:pPr marL="0" indent="0" algn="just">
              <a:buNone/>
            </a:pPr>
            <a:r>
              <a:rPr lang="en-US" b="1" dirty="0"/>
              <a:t>      </a:t>
            </a:r>
            <a:r>
              <a:rPr lang="en-US" dirty="0"/>
              <a:t>The most effective way to preserve environment is using what mother earth already offers. In that way, we can save ourselves from damaging environment to a certain degree. The idea is, we need to consume and that is the reason for us to produce things and in that pursuit, we damage the environment. If we can fulfill our needs from what environment already offers, then we can reduce the damage we cause to a great degree.</a:t>
            </a:r>
            <a:endParaRPr lang="en-US" b="1" dirty="0"/>
          </a:p>
          <a:p>
            <a:r>
              <a:rPr lang="en-US" sz="2200" b="1" dirty="0"/>
              <a:t>Reducing Waste and Over-consumption.</a:t>
            </a:r>
          </a:p>
          <a:p>
            <a:pPr marL="0" indent="0" algn="just">
              <a:buNone/>
            </a:pPr>
            <a:r>
              <a:rPr lang="en-US" dirty="0"/>
              <a:t>Waste is the single most environmental factor which causes problems for us. Now a days, beaches in Oceania is not sandy anymore, its only plastic there. Many rare species of whale is dying in the ocean because of eating plastic and damaging the ecological balance. This problem can be addressed by reducing the amount of wastage and over consumption in a way to provide a chance to cause wastage.</a:t>
            </a:r>
          </a:p>
          <a:p>
            <a:pPr marL="0" indent="0">
              <a:buNone/>
            </a:pPr>
            <a:endParaRPr lang="en-US" dirty="0"/>
          </a:p>
          <a:p>
            <a:endParaRPr lang="en-US" dirty="0"/>
          </a:p>
        </p:txBody>
      </p:sp>
    </p:spTree>
    <p:extLst>
      <p:ext uri="{BB962C8B-B14F-4D97-AF65-F5344CB8AC3E}">
        <p14:creationId xmlns:p14="http://schemas.microsoft.com/office/powerpoint/2010/main" xmlns="" val="3751008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31AA3C-C293-401F-87D7-CE4ACEC4F0E4}"/>
              </a:ext>
            </a:extLst>
          </p:cNvPr>
          <p:cNvSpPr>
            <a:spLocks noGrp="1"/>
          </p:cNvSpPr>
          <p:nvPr>
            <p:ph type="title"/>
          </p:nvPr>
        </p:nvSpPr>
        <p:spPr/>
        <p:txBody>
          <a:bodyPr/>
          <a:lstStyle/>
          <a:p>
            <a:r>
              <a:rPr lang="en-US" dirty="0"/>
              <a:t>Principles of sustainable tourism development</a:t>
            </a:r>
          </a:p>
        </p:txBody>
      </p:sp>
      <p:sp>
        <p:nvSpPr>
          <p:cNvPr id="3" name="Content Placeholder 2">
            <a:extLst>
              <a:ext uri="{FF2B5EF4-FFF2-40B4-BE49-F238E27FC236}">
                <a16:creationId xmlns:a16="http://schemas.microsoft.com/office/drawing/2014/main" xmlns="" id="{B2BB9449-9974-42F8-B4AD-F494C7DAF91D}"/>
              </a:ext>
            </a:extLst>
          </p:cNvPr>
          <p:cNvSpPr>
            <a:spLocks noGrp="1"/>
          </p:cNvSpPr>
          <p:nvPr>
            <p:ph idx="1"/>
          </p:nvPr>
        </p:nvSpPr>
        <p:spPr/>
        <p:txBody>
          <a:bodyPr>
            <a:normAutofit fontScale="92500" lnSpcReduction="20000"/>
          </a:bodyPr>
          <a:lstStyle/>
          <a:p>
            <a:endParaRPr lang="en-US" sz="2400" b="1" dirty="0"/>
          </a:p>
          <a:p>
            <a:r>
              <a:rPr lang="en-US" sz="2800" b="1" dirty="0"/>
              <a:t>Development of services.</a:t>
            </a:r>
          </a:p>
          <a:p>
            <a:pPr marL="0" indent="0">
              <a:buNone/>
            </a:pPr>
            <a:r>
              <a:rPr lang="en-US" sz="2400" dirty="0"/>
              <a:t>Another effective way to address the welfare of the environment and bringing sustainability is developing effective services for the guest to keep them satisfied rather than flattering them with too much of products.</a:t>
            </a:r>
          </a:p>
          <a:p>
            <a:r>
              <a:rPr lang="en-US" sz="2800" b="1" dirty="0"/>
              <a:t>Maintaining and promoting cultural diversity.</a:t>
            </a:r>
          </a:p>
          <a:p>
            <a:pPr marL="0" indent="0">
              <a:buNone/>
            </a:pPr>
            <a:r>
              <a:rPr lang="en-US" sz="2400" dirty="0"/>
              <a:t>Human species is awesome for its different culture in different part of the world. Sustainable development means keeping what we have and we need to maintain the cultural diversity around us and we need to promote the diversity as well. </a:t>
            </a:r>
          </a:p>
          <a:p>
            <a:endParaRPr lang="en-US" dirty="0"/>
          </a:p>
        </p:txBody>
      </p:sp>
    </p:spTree>
    <p:extLst>
      <p:ext uri="{BB962C8B-B14F-4D97-AF65-F5344CB8AC3E}">
        <p14:creationId xmlns:p14="http://schemas.microsoft.com/office/powerpoint/2010/main" xmlns="" val="2731466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D9170A-F29C-4AC8-9499-7CBCC5606EEF}"/>
              </a:ext>
            </a:extLst>
          </p:cNvPr>
          <p:cNvSpPr>
            <a:spLocks noGrp="1"/>
          </p:cNvSpPr>
          <p:nvPr>
            <p:ph type="title"/>
          </p:nvPr>
        </p:nvSpPr>
        <p:spPr/>
        <p:txBody>
          <a:bodyPr/>
          <a:lstStyle/>
          <a:p>
            <a:r>
              <a:rPr lang="en-US" dirty="0"/>
              <a:t>Principles of sustainable tourism development</a:t>
            </a:r>
          </a:p>
        </p:txBody>
      </p:sp>
      <p:sp>
        <p:nvSpPr>
          <p:cNvPr id="3" name="Content Placeholder 2">
            <a:extLst>
              <a:ext uri="{FF2B5EF4-FFF2-40B4-BE49-F238E27FC236}">
                <a16:creationId xmlns:a16="http://schemas.microsoft.com/office/drawing/2014/main" xmlns="" id="{E01F5C96-D21E-4113-AFA8-AA40C826B317}"/>
              </a:ext>
            </a:extLst>
          </p:cNvPr>
          <p:cNvSpPr>
            <a:spLocks noGrp="1"/>
          </p:cNvSpPr>
          <p:nvPr>
            <p:ph idx="1"/>
          </p:nvPr>
        </p:nvSpPr>
        <p:spPr/>
        <p:txBody>
          <a:bodyPr>
            <a:normAutofit lnSpcReduction="10000"/>
          </a:bodyPr>
          <a:lstStyle/>
          <a:p>
            <a:r>
              <a:rPr lang="en-US" sz="2400" b="1" dirty="0"/>
              <a:t>Development of infrastructure.</a:t>
            </a:r>
          </a:p>
          <a:p>
            <a:pPr marL="0" indent="0">
              <a:buNone/>
            </a:pPr>
            <a:r>
              <a:rPr lang="en-US" dirty="0"/>
              <a:t>One of the biggest reason of polluting environment is developing infrastructure again and again. Construction of infrastructure involve a lot of waste production. To reduce the infrastructure related waste and waste in the functioning of a hotel, we should take two kinds of measure. First, we should build infrastructure what is going to sustain in the long run and we should install a waste management, it would be better if it was waste recycling measure at the time of construction.</a:t>
            </a:r>
            <a:endParaRPr lang="en-US" sz="2400" b="1" dirty="0"/>
          </a:p>
          <a:p>
            <a:r>
              <a:rPr lang="en-US" sz="2400" b="1" dirty="0"/>
              <a:t>Maintenance of eco-system functions.</a:t>
            </a:r>
          </a:p>
          <a:p>
            <a:pPr marL="0" indent="0">
              <a:buNone/>
            </a:pPr>
            <a:r>
              <a:rPr lang="en-US" dirty="0"/>
              <a:t>Another problem is destroying the eco system at the time on incepting new business or constructing new business. We should build hotels which is in line with the ecology of the place and that principle will make the hotel more sustainable in the long run.</a:t>
            </a:r>
          </a:p>
        </p:txBody>
      </p:sp>
    </p:spTree>
    <p:extLst>
      <p:ext uri="{BB962C8B-B14F-4D97-AF65-F5344CB8AC3E}">
        <p14:creationId xmlns:p14="http://schemas.microsoft.com/office/powerpoint/2010/main" xmlns="" val="4225355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5B50DB-C4D5-419C-8749-5A8202B554AB}"/>
              </a:ext>
            </a:extLst>
          </p:cNvPr>
          <p:cNvSpPr>
            <a:spLocks noGrp="1"/>
          </p:cNvSpPr>
          <p:nvPr>
            <p:ph type="title"/>
          </p:nvPr>
        </p:nvSpPr>
        <p:spPr/>
        <p:txBody>
          <a:bodyPr/>
          <a:lstStyle/>
          <a:p>
            <a:r>
              <a:rPr lang="en-US" dirty="0"/>
              <a:t>Circular economy</a:t>
            </a:r>
          </a:p>
        </p:txBody>
      </p:sp>
      <p:pic>
        <p:nvPicPr>
          <p:cNvPr id="5" name="Content Placeholder 4">
            <a:extLst>
              <a:ext uri="{FF2B5EF4-FFF2-40B4-BE49-F238E27FC236}">
                <a16:creationId xmlns:a16="http://schemas.microsoft.com/office/drawing/2014/main" xmlns="" id="{2E9A2A42-0FAD-405D-A53A-C8E0E47587B5}"/>
              </a:ext>
            </a:extLst>
          </p:cNvPr>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089501" y="2576513"/>
            <a:ext cx="8102499" cy="3881437"/>
          </a:xfrm>
        </p:spPr>
      </p:pic>
      <p:sp>
        <p:nvSpPr>
          <p:cNvPr id="6" name="TextBox 5">
            <a:extLst>
              <a:ext uri="{FF2B5EF4-FFF2-40B4-BE49-F238E27FC236}">
                <a16:creationId xmlns:a16="http://schemas.microsoft.com/office/drawing/2014/main" xmlns="" id="{D31230B7-2943-4F96-863D-BCF837D645CB}"/>
              </a:ext>
            </a:extLst>
          </p:cNvPr>
          <p:cNvSpPr txBox="1"/>
          <p:nvPr/>
        </p:nvSpPr>
        <p:spPr>
          <a:xfrm>
            <a:off x="305859" y="2255073"/>
            <a:ext cx="3412167" cy="4801314"/>
          </a:xfrm>
          <a:prstGeom prst="rect">
            <a:avLst/>
          </a:prstGeom>
          <a:noFill/>
        </p:spPr>
        <p:txBody>
          <a:bodyPr wrap="square" rtlCol="0">
            <a:spAutoFit/>
          </a:bodyPr>
          <a:lstStyle/>
          <a:p>
            <a:pPr algn="just"/>
            <a:r>
              <a:rPr lang="en-US" b="1" dirty="0"/>
              <a:t>A circular economy is based on the principles of designing out waste and pollution, keeping products and materials in use, and regenerating natural systems. In short, circular economy is an economic model which supports the environment through regenerating many commodities through recycling and waste management and that’s how we can reduce polluting environment with unwanted wastage.</a:t>
            </a:r>
          </a:p>
          <a:p>
            <a:pPr algn="just"/>
            <a:endParaRPr lang="en-US" b="1" dirty="0"/>
          </a:p>
        </p:txBody>
      </p:sp>
    </p:spTree>
    <p:extLst>
      <p:ext uri="{BB962C8B-B14F-4D97-AF65-F5344CB8AC3E}">
        <p14:creationId xmlns:p14="http://schemas.microsoft.com/office/powerpoint/2010/main" xmlns="" val="1820481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864079-F484-490F-B42E-B35C59D15657}"/>
              </a:ext>
            </a:extLst>
          </p:cNvPr>
          <p:cNvSpPr>
            <a:spLocks noGrp="1"/>
          </p:cNvSpPr>
          <p:nvPr>
            <p:ph type="title"/>
          </p:nvPr>
        </p:nvSpPr>
        <p:spPr/>
        <p:txBody>
          <a:bodyPr/>
          <a:lstStyle/>
          <a:p>
            <a:r>
              <a:rPr lang="en-GB" dirty="0" smtClean="0"/>
              <a:t>circular economy</a:t>
            </a:r>
            <a:endParaRPr lang="en-US" dirty="0"/>
          </a:p>
        </p:txBody>
      </p:sp>
      <p:sp>
        <p:nvSpPr>
          <p:cNvPr id="5" name="Content Placeholder 4"/>
          <p:cNvSpPr>
            <a:spLocks noGrp="1"/>
          </p:cNvSpPr>
          <p:nvPr>
            <p:ph idx="1"/>
          </p:nvPr>
        </p:nvSpPr>
        <p:spPr/>
        <p:txBody>
          <a:bodyPr/>
          <a:lstStyle/>
          <a:p>
            <a:r>
              <a:rPr lang="en-GB" dirty="0" smtClean="0"/>
              <a:t>The circular economy (CE) is considered a possible solution to problems, such as the increasing</a:t>
            </a:r>
            <a:endParaRPr lang="en-US" dirty="0" smtClean="0"/>
          </a:p>
          <a:p>
            <a:r>
              <a:rPr lang="en-GB" dirty="0" smtClean="0"/>
              <a:t> global </a:t>
            </a:r>
            <a:r>
              <a:rPr lang="en-GB" dirty="0" smtClean="0"/>
              <a:t>demand for resources, climate change and worldwide pollution. CE can help to transform </a:t>
            </a:r>
            <a:endParaRPr lang="en-US" dirty="0" smtClean="0"/>
          </a:p>
          <a:p>
            <a:r>
              <a:rPr lang="en-GB" dirty="0" smtClean="0"/>
              <a:t>the hospitality industry from its current linear model of production to a circular one.</a:t>
            </a:r>
            <a:endParaRPr lang="en-US" dirty="0" smtClean="0"/>
          </a:p>
          <a:p>
            <a:r>
              <a:rPr lang="en-GB" dirty="0" smtClean="0"/>
              <a:t>CE strategies—reduction, reuse, recycle, developed in the tourism sector. </a:t>
            </a:r>
            <a:endParaRPr lang="en-US" dirty="0"/>
          </a:p>
        </p:txBody>
      </p:sp>
    </p:spTree>
    <p:extLst>
      <p:ext uri="{BB962C8B-B14F-4D97-AF65-F5344CB8AC3E}">
        <p14:creationId xmlns:p14="http://schemas.microsoft.com/office/powerpoint/2010/main" xmlns="" val="2439648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250608-5C2C-43D9-AF96-2B4882487CC4}"/>
              </a:ext>
            </a:extLst>
          </p:cNvPr>
          <p:cNvSpPr>
            <a:spLocks noGrp="1"/>
          </p:cNvSpPr>
          <p:nvPr>
            <p:ph type="title"/>
          </p:nvPr>
        </p:nvSpPr>
        <p:spPr/>
        <p:txBody>
          <a:bodyPr/>
          <a:lstStyle/>
          <a:p>
            <a:r>
              <a:rPr lang="en-US" dirty="0"/>
              <a:t>Rationale of country selection</a:t>
            </a:r>
          </a:p>
        </p:txBody>
      </p:sp>
      <p:sp>
        <p:nvSpPr>
          <p:cNvPr id="3" name="Content Placeholder 2">
            <a:extLst>
              <a:ext uri="{FF2B5EF4-FFF2-40B4-BE49-F238E27FC236}">
                <a16:creationId xmlns:a16="http://schemas.microsoft.com/office/drawing/2014/main" xmlns="" id="{74A83ADD-74D8-41E9-84B4-FE17FBF59FC4}"/>
              </a:ext>
            </a:extLst>
          </p:cNvPr>
          <p:cNvSpPr>
            <a:spLocks noGrp="1"/>
          </p:cNvSpPr>
          <p:nvPr>
            <p:ph idx="1"/>
          </p:nvPr>
        </p:nvSpPr>
        <p:spPr>
          <a:xfrm>
            <a:off x="677334" y="2160590"/>
            <a:ext cx="8596668" cy="1968498"/>
          </a:xfrm>
        </p:spPr>
        <p:txBody>
          <a:bodyPr/>
          <a:lstStyle/>
          <a:p>
            <a:r>
              <a:rPr lang="en-US" dirty="0"/>
              <a:t>France is selected as the global leader in tourism numbers as well as forerunner in Global Sustainable Tourism Index.</a:t>
            </a:r>
          </a:p>
          <a:p>
            <a:endParaRPr lang="en-US" dirty="0"/>
          </a:p>
          <a:p>
            <a:r>
              <a:rPr lang="en-US" dirty="0"/>
              <a:t>The Maldives is selected for being most susceptible country to climate change and tourism dependent economy.</a:t>
            </a:r>
          </a:p>
        </p:txBody>
      </p:sp>
      <p:pic>
        <p:nvPicPr>
          <p:cNvPr id="5" name="Picture 4">
            <a:extLst>
              <a:ext uri="{FF2B5EF4-FFF2-40B4-BE49-F238E27FC236}">
                <a16:creationId xmlns:a16="http://schemas.microsoft.com/office/drawing/2014/main" xmlns="" id="{75CCC065-3AA5-4B2F-8719-9F3F7C3A4091}"/>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8729663" y="1741275"/>
            <a:ext cx="3251671" cy="3186326"/>
          </a:xfrm>
          <a:prstGeom prst="rect">
            <a:avLst/>
          </a:prstGeom>
        </p:spPr>
      </p:pic>
      <p:pic>
        <p:nvPicPr>
          <p:cNvPr id="8" name="Picture 7">
            <a:extLst>
              <a:ext uri="{FF2B5EF4-FFF2-40B4-BE49-F238E27FC236}">
                <a16:creationId xmlns:a16="http://schemas.microsoft.com/office/drawing/2014/main" xmlns="" id="{B1F97A89-2569-4E59-8D9E-37A858E3635D}"/>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6"/>
              </a:ext>
            </a:extLst>
          </a:blip>
          <a:stretch>
            <a:fillRect/>
          </a:stretch>
        </p:blipFill>
        <p:spPr>
          <a:xfrm>
            <a:off x="5486400" y="4217913"/>
            <a:ext cx="3686175" cy="2455914"/>
          </a:xfrm>
          <a:prstGeom prst="rect">
            <a:avLst/>
          </a:prstGeom>
        </p:spPr>
      </p:pic>
      <p:sp>
        <p:nvSpPr>
          <p:cNvPr id="9" name="TextBox 8">
            <a:extLst>
              <a:ext uri="{FF2B5EF4-FFF2-40B4-BE49-F238E27FC236}">
                <a16:creationId xmlns:a16="http://schemas.microsoft.com/office/drawing/2014/main" xmlns="" id="{7E5D8D84-C53F-4366-89F5-9B6052F8E62E}"/>
              </a:ext>
            </a:extLst>
          </p:cNvPr>
          <p:cNvSpPr txBox="1"/>
          <p:nvPr/>
        </p:nvSpPr>
        <p:spPr>
          <a:xfrm>
            <a:off x="5486400" y="6826931"/>
            <a:ext cx="3686175" cy="230832"/>
          </a:xfrm>
          <a:prstGeom prst="rect">
            <a:avLst/>
          </a:prstGeom>
          <a:noFill/>
        </p:spPr>
        <p:txBody>
          <a:bodyPr wrap="square" rtlCol="0">
            <a:spAutoFit/>
          </a:bodyPr>
          <a:lstStyle/>
          <a:p>
            <a:r>
              <a:rPr lang="en-US" sz="900">
                <a:hlinkClick r:id="rId6" tooltip="https://en.wikipedia.org/wiki/File:Flag_of_Maldives.svg"/>
              </a:rPr>
              <a:t>This Photo</a:t>
            </a:r>
            <a:r>
              <a:rPr lang="en-US" sz="900"/>
              <a:t> by Unknown Author is licensed under </a:t>
            </a:r>
            <a:r>
              <a:rPr lang="en-US" sz="900">
                <a:hlinkClick r:id="rId7" tooltip="https://creativecommons.org/licenses/by-sa/3.0/"/>
              </a:rPr>
              <a:t>CC BY-SA</a:t>
            </a:r>
            <a:endParaRPr lang="en-US" sz="900"/>
          </a:p>
        </p:txBody>
      </p:sp>
    </p:spTree>
    <p:extLst>
      <p:ext uri="{BB962C8B-B14F-4D97-AF65-F5344CB8AC3E}">
        <p14:creationId xmlns:p14="http://schemas.microsoft.com/office/powerpoint/2010/main" xmlns="" val="1785637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42DF56-63C9-4869-8D2D-E92C59484A04}"/>
              </a:ext>
            </a:extLst>
          </p:cNvPr>
          <p:cNvSpPr>
            <a:spLocks noGrp="1"/>
          </p:cNvSpPr>
          <p:nvPr>
            <p:ph type="title"/>
          </p:nvPr>
        </p:nvSpPr>
        <p:spPr/>
        <p:txBody>
          <a:bodyPr/>
          <a:lstStyle/>
          <a:p>
            <a:r>
              <a:rPr lang="en-US" dirty="0"/>
              <a:t>Tourism Industry in France</a:t>
            </a:r>
          </a:p>
        </p:txBody>
      </p:sp>
      <p:sp>
        <p:nvSpPr>
          <p:cNvPr id="3" name="Content Placeholder 2">
            <a:extLst>
              <a:ext uri="{FF2B5EF4-FFF2-40B4-BE49-F238E27FC236}">
                <a16:creationId xmlns:a16="http://schemas.microsoft.com/office/drawing/2014/main" xmlns="" id="{4B679929-7D1D-4F9B-90E3-E9F5D1A98FCD}"/>
              </a:ext>
            </a:extLst>
          </p:cNvPr>
          <p:cNvSpPr>
            <a:spLocks noGrp="1"/>
          </p:cNvSpPr>
          <p:nvPr>
            <p:ph idx="1"/>
          </p:nvPr>
        </p:nvSpPr>
        <p:spPr>
          <a:xfrm>
            <a:off x="677334" y="2160589"/>
            <a:ext cx="5210979" cy="3880773"/>
          </a:xfrm>
        </p:spPr>
        <p:txBody>
          <a:bodyPr/>
          <a:lstStyle/>
          <a:p>
            <a:r>
              <a:rPr lang="en-US" dirty="0"/>
              <a:t>No of visitors each year- 89.3 million </a:t>
            </a:r>
          </a:p>
          <a:p>
            <a:r>
              <a:rPr lang="en-US" dirty="0"/>
              <a:t>Revenue from Tourism- 56.2 billion euro </a:t>
            </a:r>
          </a:p>
          <a:p>
            <a:r>
              <a:rPr lang="en-US" dirty="0"/>
              <a:t>Contribution to GDP- 7%</a:t>
            </a:r>
          </a:p>
          <a:p>
            <a:r>
              <a:rPr lang="en-US" dirty="0"/>
              <a:t>Subsidized tourism industry with paid vacation </a:t>
            </a:r>
          </a:p>
          <a:p>
            <a:r>
              <a:rPr lang="en-US" dirty="0"/>
              <a:t>Sources of revenue- 70% by locals and 30% by international tourists.</a:t>
            </a:r>
          </a:p>
        </p:txBody>
      </p:sp>
      <p:pic>
        <p:nvPicPr>
          <p:cNvPr id="5" name="Picture 4">
            <a:extLst>
              <a:ext uri="{FF2B5EF4-FFF2-40B4-BE49-F238E27FC236}">
                <a16:creationId xmlns:a16="http://schemas.microsoft.com/office/drawing/2014/main" xmlns="" id="{A6318313-F713-49B2-BA47-3FF66253C01F}"/>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7341863" y="1409470"/>
            <a:ext cx="4850137" cy="2517354"/>
          </a:xfrm>
          <a:prstGeom prst="rect">
            <a:avLst/>
          </a:prstGeom>
        </p:spPr>
      </p:pic>
      <p:pic>
        <p:nvPicPr>
          <p:cNvPr id="7" name="Picture 6">
            <a:extLst>
              <a:ext uri="{FF2B5EF4-FFF2-40B4-BE49-F238E27FC236}">
                <a16:creationId xmlns:a16="http://schemas.microsoft.com/office/drawing/2014/main" xmlns="" id="{FDB015E5-B79E-49F7-AFFC-5E5F404091FC}"/>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888313" y="3926824"/>
            <a:ext cx="5210979" cy="2931176"/>
          </a:xfrm>
          <a:prstGeom prst="rect">
            <a:avLst/>
          </a:prstGeom>
        </p:spPr>
      </p:pic>
      <p:pic>
        <p:nvPicPr>
          <p:cNvPr id="9" name="Picture 8">
            <a:extLst>
              <a:ext uri="{FF2B5EF4-FFF2-40B4-BE49-F238E27FC236}">
                <a16:creationId xmlns:a16="http://schemas.microsoft.com/office/drawing/2014/main" xmlns="" id="{FE1C5965-DE5E-4222-B3F3-25B609EACB3F}"/>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9001426" y="0"/>
            <a:ext cx="3190574" cy="1409470"/>
          </a:xfrm>
          <a:prstGeom prst="rect">
            <a:avLst/>
          </a:prstGeom>
        </p:spPr>
      </p:pic>
    </p:spTree>
    <p:extLst>
      <p:ext uri="{BB962C8B-B14F-4D97-AF65-F5344CB8AC3E}">
        <p14:creationId xmlns:p14="http://schemas.microsoft.com/office/powerpoint/2010/main" xmlns="" val="3536845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C07121-48B8-4D90-B243-2086470BB152}"/>
              </a:ext>
            </a:extLst>
          </p:cNvPr>
          <p:cNvSpPr>
            <a:spLocks noGrp="1"/>
          </p:cNvSpPr>
          <p:nvPr>
            <p:ph type="title"/>
          </p:nvPr>
        </p:nvSpPr>
        <p:spPr>
          <a:xfrm>
            <a:off x="677334" y="609600"/>
            <a:ext cx="5216690" cy="1320800"/>
          </a:xfrm>
        </p:spPr>
        <p:txBody>
          <a:bodyPr/>
          <a:lstStyle/>
          <a:p>
            <a:r>
              <a:rPr lang="en-US" dirty="0"/>
              <a:t>Tourism Industry in The Maldives</a:t>
            </a:r>
          </a:p>
        </p:txBody>
      </p:sp>
      <p:sp>
        <p:nvSpPr>
          <p:cNvPr id="3" name="Content Placeholder 2">
            <a:extLst>
              <a:ext uri="{FF2B5EF4-FFF2-40B4-BE49-F238E27FC236}">
                <a16:creationId xmlns:a16="http://schemas.microsoft.com/office/drawing/2014/main" xmlns="" id="{146CFCFA-7958-42D8-8BA3-0F6C4DF1A888}"/>
              </a:ext>
            </a:extLst>
          </p:cNvPr>
          <p:cNvSpPr>
            <a:spLocks noGrp="1"/>
          </p:cNvSpPr>
          <p:nvPr>
            <p:ph idx="1"/>
          </p:nvPr>
        </p:nvSpPr>
        <p:spPr/>
        <p:txBody>
          <a:bodyPr/>
          <a:lstStyle/>
          <a:p>
            <a:r>
              <a:rPr lang="en-US" dirty="0"/>
              <a:t>No of visitors each year- 1.3 million</a:t>
            </a:r>
          </a:p>
          <a:p>
            <a:r>
              <a:rPr lang="en-US" dirty="0"/>
              <a:t>Revenue from Tourism- USD 2.07 billion </a:t>
            </a:r>
          </a:p>
          <a:p>
            <a:r>
              <a:rPr lang="en-US" dirty="0"/>
              <a:t>Contribution to GDP-17%</a:t>
            </a:r>
          </a:p>
          <a:p>
            <a:r>
              <a:rPr lang="en-US" dirty="0"/>
              <a:t>Contribution to Foreign Exchange earning- 70%</a:t>
            </a:r>
          </a:p>
          <a:p>
            <a:r>
              <a:rPr lang="en-US" dirty="0"/>
              <a:t>Contribution to Government Revenue-40%</a:t>
            </a:r>
          </a:p>
          <a:p>
            <a:endParaRPr lang="en-US" dirty="0"/>
          </a:p>
          <a:p>
            <a:endParaRPr lang="en-US" dirty="0"/>
          </a:p>
        </p:txBody>
      </p:sp>
      <p:pic>
        <p:nvPicPr>
          <p:cNvPr id="5" name="Picture 4">
            <a:extLst>
              <a:ext uri="{FF2B5EF4-FFF2-40B4-BE49-F238E27FC236}">
                <a16:creationId xmlns:a16="http://schemas.microsoft.com/office/drawing/2014/main" xmlns="" id="{DF0B11CA-5019-45A8-8B23-5F6563268D9E}"/>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6400800" y="0"/>
            <a:ext cx="5791200" cy="3713971"/>
          </a:xfrm>
          <a:prstGeom prst="rect">
            <a:avLst/>
          </a:prstGeom>
        </p:spPr>
      </p:pic>
      <p:pic>
        <p:nvPicPr>
          <p:cNvPr id="7" name="Picture 6">
            <a:extLst>
              <a:ext uri="{FF2B5EF4-FFF2-40B4-BE49-F238E27FC236}">
                <a16:creationId xmlns:a16="http://schemas.microsoft.com/office/drawing/2014/main" xmlns="" id="{503EF943-5E1D-45F2-894A-DE55049478F2}"/>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 y="4279766"/>
            <a:ext cx="4472848" cy="2578233"/>
          </a:xfrm>
          <a:prstGeom prst="rect">
            <a:avLst/>
          </a:prstGeom>
        </p:spPr>
      </p:pic>
    </p:spTree>
    <p:extLst>
      <p:ext uri="{BB962C8B-B14F-4D97-AF65-F5344CB8AC3E}">
        <p14:creationId xmlns:p14="http://schemas.microsoft.com/office/powerpoint/2010/main" xmlns="" val="3982608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5E2CBB-2AC0-43AF-AF65-E8C08CC8F520}"/>
              </a:ext>
            </a:extLst>
          </p:cNvPr>
          <p:cNvSpPr>
            <a:spLocks noGrp="1"/>
          </p:cNvSpPr>
          <p:nvPr>
            <p:ph type="title"/>
          </p:nvPr>
        </p:nvSpPr>
        <p:spPr/>
        <p:txBody>
          <a:bodyPr/>
          <a:lstStyle/>
          <a:p>
            <a:r>
              <a:rPr lang="en-US" dirty="0"/>
              <a:t>Comparative Analysis on Sustainable Tourism</a:t>
            </a:r>
          </a:p>
        </p:txBody>
      </p:sp>
      <p:sp>
        <p:nvSpPr>
          <p:cNvPr id="3" name="Content Placeholder 2">
            <a:extLst>
              <a:ext uri="{FF2B5EF4-FFF2-40B4-BE49-F238E27FC236}">
                <a16:creationId xmlns:a16="http://schemas.microsoft.com/office/drawing/2014/main" xmlns="" id="{C3A3022E-5C71-42E3-B12D-C090AB8CBB30}"/>
              </a:ext>
            </a:extLst>
          </p:cNvPr>
          <p:cNvSpPr>
            <a:spLocks noGrp="1"/>
          </p:cNvSpPr>
          <p:nvPr>
            <p:ph idx="1"/>
          </p:nvPr>
        </p:nvSpPr>
        <p:spPr/>
        <p:txBody>
          <a:bodyPr/>
          <a:lstStyle/>
          <a:p>
            <a:r>
              <a:rPr lang="en-US" dirty="0"/>
              <a:t>Available Resources</a:t>
            </a:r>
          </a:p>
          <a:p>
            <a:r>
              <a:rPr lang="en-US" dirty="0"/>
              <a:t>Environmental Condition</a:t>
            </a:r>
          </a:p>
          <a:p>
            <a:r>
              <a:rPr lang="en-US" dirty="0"/>
              <a:t>Dependency on Tourism</a:t>
            </a:r>
          </a:p>
          <a:p>
            <a:r>
              <a:rPr lang="en-US" dirty="0"/>
              <a:t>Susceptibility to External Factors</a:t>
            </a:r>
          </a:p>
          <a:p>
            <a:r>
              <a:rPr lang="en-US" dirty="0"/>
              <a:t>Managerial Practices</a:t>
            </a:r>
          </a:p>
          <a:p>
            <a:r>
              <a:rPr lang="en-US" dirty="0"/>
              <a:t>Governments role in pursuing sustainable tourism</a:t>
            </a:r>
          </a:p>
        </p:txBody>
      </p:sp>
    </p:spTree>
    <p:extLst>
      <p:ext uri="{BB962C8B-B14F-4D97-AF65-F5344CB8AC3E}">
        <p14:creationId xmlns:p14="http://schemas.microsoft.com/office/powerpoint/2010/main" xmlns="" val="489199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D0692D-EC44-4339-A869-D2B51EB3E85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xmlns="" id="{C039D7AA-8CA3-4FC7-BC7B-EBBA60C9092F}"/>
              </a:ext>
            </a:extLst>
          </p:cNvPr>
          <p:cNvSpPr>
            <a:spLocks noGrp="1"/>
          </p:cNvSpPr>
          <p:nvPr>
            <p:ph idx="1"/>
          </p:nvPr>
        </p:nvSpPr>
        <p:spPr/>
        <p:txBody>
          <a:bodyPr/>
          <a:lstStyle/>
          <a:p>
            <a:r>
              <a:rPr lang="en-US" dirty="0"/>
              <a:t>The purpose of tourism industries aren’t the same for every country rather it depends on the type of the country. In most developed countries, for example, France, the development in tourism industry means gaining sustainability in long-term whereas in a most developing country like The Maldives the purpose of tourism development is survival of the nation.</a:t>
            </a:r>
          </a:p>
        </p:txBody>
      </p:sp>
    </p:spTree>
    <p:extLst>
      <p:ext uri="{BB962C8B-B14F-4D97-AF65-F5344CB8AC3E}">
        <p14:creationId xmlns:p14="http://schemas.microsoft.com/office/powerpoint/2010/main" xmlns="" val="354259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4D476B-6B75-4898-9FF2-C6337C64D757}"/>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xmlns="" id="{F0D5B0E7-689A-4DD7-804A-795BCB2A8972}"/>
              </a:ext>
            </a:extLst>
          </p:cNvPr>
          <p:cNvSpPr>
            <a:spLocks noGrp="1"/>
          </p:cNvSpPr>
          <p:nvPr>
            <p:ph idx="1"/>
          </p:nvPr>
        </p:nvSpPr>
        <p:spPr/>
        <p:txBody>
          <a:bodyPr/>
          <a:lstStyle/>
          <a:p>
            <a:r>
              <a:rPr lang="en-US" dirty="0"/>
              <a:t>Financial Tribune. 2018. </a:t>
            </a:r>
            <a:r>
              <a:rPr lang="en-US" i="1" dirty="0"/>
              <a:t>France Leads Global Sustainable Tourism Index</a:t>
            </a:r>
            <a:r>
              <a:rPr lang="en-US" dirty="0"/>
              <a:t>. [online] Available at: &lt;https://financialtribune.com/articles/travel/79959/france-leads-global-sustainable-tourism-index&gt; [Accessed 10 March 2020].</a:t>
            </a:r>
          </a:p>
          <a:p>
            <a:r>
              <a:rPr lang="en-US" dirty="0"/>
              <a:t>Weaver, D., 2011. Can sustainable tourism survive climate change?. </a:t>
            </a:r>
            <a:r>
              <a:rPr lang="en-US" i="1" dirty="0"/>
              <a:t>Journal of Sustainable Tourism</a:t>
            </a:r>
            <a:r>
              <a:rPr lang="en-US" dirty="0"/>
              <a:t>, 19(1), pp.5-15.</a:t>
            </a:r>
          </a:p>
          <a:p>
            <a:r>
              <a:rPr lang="en-US" dirty="0"/>
              <a:t>Sharpley, R., 2012. Island Tourism or Tourism on Islands?. </a:t>
            </a:r>
            <a:r>
              <a:rPr lang="en-US" i="1" dirty="0"/>
              <a:t>Tourism Recreation Research</a:t>
            </a:r>
            <a:r>
              <a:rPr lang="en-US" dirty="0"/>
              <a:t>, 37(2), pp.167-172.</a:t>
            </a:r>
          </a:p>
          <a:p>
            <a:r>
              <a:rPr lang="en-US" dirty="0"/>
              <a:t>Gouvernement.fr. 2020. </a:t>
            </a:r>
            <a:r>
              <a:rPr lang="en-US" i="1" dirty="0" err="1"/>
              <a:t>Interministerial</a:t>
            </a:r>
            <a:r>
              <a:rPr lang="en-US" i="1" dirty="0"/>
              <a:t> Tourism Committee: A New World Record For Visitors To France</a:t>
            </a:r>
            <a:r>
              <a:rPr lang="en-US" dirty="0"/>
              <a:t>. [online] Available at: &lt;https://www.gouvernement.fr/en/interministerial-tourism-committee-a-new-world-record-for-visitors-to-france&gt; [Accessed 10 March 2020].</a:t>
            </a:r>
          </a:p>
          <a:p>
            <a:endParaRPr lang="en-US" dirty="0"/>
          </a:p>
        </p:txBody>
      </p:sp>
    </p:spTree>
    <p:extLst>
      <p:ext uri="{BB962C8B-B14F-4D97-AF65-F5344CB8AC3E}">
        <p14:creationId xmlns:p14="http://schemas.microsoft.com/office/powerpoint/2010/main" xmlns="" val="1370875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4D476B-6B75-4898-9FF2-C6337C64D757}"/>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xmlns="" id="{F0D5B0E7-689A-4DD7-804A-795BCB2A8972}"/>
              </a:ext>
            </a:extLst>
          </p:cNvPr>
          <p:cNvSpPr>
            <a:spLocks noGrp="1"/>
          </p:cNvSpPr>
          <p:nvPr>
            <p:ph idx="1"/>
          </p:nvPr>
        </p:nvSpPr>
        <p:spPr/>
        <p:txBody>
          <a:bodyPr/>
          <a:lstStyle/>
          <a:p>
            <a:r>
              <a:rPr lang="en-US" dirty="0"/>
              <a:t>Financial Tribune. 2018. </a:t>
            </a:r>
            <a:r>
              <a:rPr lang="en-US" i="1" dirty="0"/>
              <a:t>France Leads Global Sustainable Tourism Index</a:t>
            </a:r>
            <a:r>
              <a:rPr lang="en-US" dirty="0"/>
              <a:t>. [online] Available at: &lt;https://financialtribune.com/articles/travel/79959/france-leads-global-sustainable-tourism-index&gt; [Accessed 10 March 2020].</a:t>
            </a:r>
          </a:p>
          <a:p>
            <a:r>
              <a:rPr lang="en-US" dirty="0"/>
              <a:t>Weaver, D., 2011. Can sustainable tourism survive climate change?. </a:t>
            </a:r>
            <a:r>
              <a:rPr lang="en-US" i="1" dirty="0"/>
              <a:t>Journal of Sustainable Tourism</a:t>
            </a:r>
            <a:r>
              <a:rPr lang="en-US" dirty="0"/>
              <a:t>, 19(1), pp.5-15.</a:t>
            </a:r>
          </a:p>
          <a:p>
            <a:r>
              <a:rPr lang="en-US" dirty="0"/>
              <a:t>Sharpley, R., 2012. Island Tourism or Tourism on Islands?. </a:t>
            </a:r>
            <a:r>
              <a:rPr lang="en-US" i="1" dirty="0"/>
              <a:t>Tourism Recreation Research</a:t>
            </a:r>
            <a:r>
              <a:rPr lang="en-US" dirty="0"/>
              <a:t>, 37(2), pp.167-172.</a:t>
            </a:r>
          </a:p>
          <a:p>
            <a:r>
              <a:rPr lang="en-US" dirty="0"/>
              <a:t>Gouvernement.fr. 2020. </a:t>
            </a:r>
            <a:r>
              <a:rPr lang="en-US" i="1" dirty="0" err="1"/>
              <a:t>Interministerial</a:t>
            </a:r>
            <a:r>
              <a:rPr lang="en-US" i="1" dirty="0"/>
              <a:t> Tourism Committee: A New World Record For Visitors To France</a:t>
            </a:r>
            <a:r>
              <a:rPr lang="en-US" dirty="0"/>
              <a:t>. [online] Available at: &lt;https://www.gouvernement.fr/en/interministerial-tourism-committee-a-new-world-record-for-visitors-to-france&gt; [Accessed 10 March 2020].</a:t>
            </a:r>
          </a:p>
          <a:p>
            <a:endParaRPr lang="en-US" dirty="0"/>
          </a:p>
        </p:txBody>
      </p:sp>
    </p:spTree>
    <p:extLst>
      <p:ext uri="{BB962C8B-B14F-4D97-AF65-F5344CB8AC3E}">
        <p14:creationId xmlns:p14="http://schemas.microsoft.com/office/powerpoint/2010/main" xmlns="" val="1001689074"/>
      </p:ext>
    </p:extLst>
  </p:cSld>
  <p:clrMapOvr>
    <a:masterClrMapping/>
  </p:clrMapOvr>
</p:sld>
</file>

<file path=ppt/theme/theme1.xml><?xml version="1.0" encoding="utf-8"?>
<a:theme xmlns:a="http://schemas.openxmlformats.org/drawingml/2006/main" name="BrushVTI">
  <a:themeElements>
    <a:clrScheme name="AnalogousFromRegularSeedLeftStep">
      <a:dk1>
        <a:srgbClr val="000000"/>
      </a:dk1>
      <a:lt1>
        <a:srgbClr val="FFFFFF"/>
      </a:lt1>
      <a:dk2>
        <a:srgbClr val="243641"/>
      </a:dk2>
      <a:lt2>
        <a:srgbClr val="E2E3E8"/>
      </a:lt2>
      <a:accent1>
        <a:srgbClr val="B99E48"/>
      </a:accent1>
      <a:accent2>
        <a:srgbClr val="B1643B"/>
      </a:accent2>
      <a:accent3>
        <a:srgbClr val="C34D55"/>
      </a:accent3>
      <a:accent4>
        <a:srgbClr val="B13B74"/>
      </a:accent4>
      <a:accent5>
        <a:srgbClr val="C34DB8"/>
      </a:accent5>
      <a:accent6>
        <a:srgbClr val="8C3BB1"/>
      </a:accent6>
      <a:hlink>
        <a:srgbClr val="6179C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BrushVTI" id="{7102FA3A-9D7B-4497-8C4B-FB535AAFDE06}" vid="{C6D41F62-6FAB-440A-BEC7-CB7BF190811F}"/>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1707</TotalTime>
  <Words>928</Words>
  <Application>Microsoft Office PowerPoint</Application>
  <PresentationFormat>Custom</PresentationFormat>
  <Paragraphs>74</Paragraphs>
  <Slides>16</Slides>
  <Notes>0</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BrushVTI</vt:lpstr>
      <vt:lpstr>Facet</vt:lpstr>
      <vt:lpstr>Sustainable Tourism Development</vt:lpstr>
      <vt:lpstr>Sustainable development</vt:lpstr>
      <vt:lpstr>What Does sustainability Mean in Tourism Industry?</vt:lpstr>
      <vt:lpstr>Sustainable Tourism Development</vt:lpstr>
      <vt:lpstr>Principles of sustainable tourism development</vt:lpstr>
      <vt:lpstr>Principles of sustainable tourism development</vt:lpstr>
      <vt:lpstr>Principles of sustainable tourism development</vt:lpstr>
      <vt:lpstr>Circular economy</vt:lpstr>
      <vt:lpstr>circular economy</vt:lpstr>
      <vt:lpstr>Rationale of country selection</vt:lpstr>
      <vt:lpstr>Tourism Industry in France</vt:lpstr>
      <vt:lpstr>Tourism Industry in The Maldives</vt:lpstr>
      <vt:lpstr>Comparative Analysis on Sustainable Tourism</vt:lpstr>
      <vt:lpstr>Conclusion:</vt:lpstr>
      <vt:lpstr>Reference:</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FiT</dc:creator>
  <cp:lastModifiedBy>amdad faruki</cp:lastModifiedBy>
  <cp:revision>32</cp:revision>
  <dcterms:created xsi:type="dcterms:W3CDTF">2020-03-12T05:03:57Z</dcterms:created>
  <dcterms:modified xsi:type="dcterms:W3CDTF">2020-03-16T16:35:33Z</dcterms:modified>
</cp:coreProperties>
</file>