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8" r:id="rId1"/>
  </p:sldMasterIdLst>
  <p:notesMasterIdLst>
    <p:notesMasterId r:id="rId28"/>
  </p:notesMasterIdLst>
  <p:handoutMasterIdLst>
    <p:handoutMasterId r:id="rId29"/>
  </p:handoutMasterIdLst>
  <p:sldIdLst>
    <p:sldId id="256" r:id="rId2"/>
    <p:sldId id="257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92" r:id="rId15"/>
    <p:sldId id="301" r:id="rId16"/>
    <p:sldId id="293" r:id="rId17"/>
    <p:sldId id="295" r:id="rId18"/>
    <p:sldId id="300" r:id="rId19"/>
    <p:sldId id="296" r:id="rId20"/>
    <p:sldId id="297" r:id="rId21"/>
    <p:sldId id="298" r:id="rId22"/>
    <p:sldId id="278" r:id="rId23"/>
    <p:sldId id="279" r:id="rId24"/>
    <p:sldId id="302" r:id="rId25"/>
    <p:sldId id="280" r:id="rId26"/>
    <p:sldId id="299" r:id="rId27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4" autoAdjust="0"/>
    <p:restoredTop sz="85362" autoAdjust="0"/>
  </p:normalViewPr>
  <p:slideViewPr>
    <p:cSldViewPr>
      <p:cViewPr>
        <p:scale>
          <a:sx n="66" d="100"/>
          <a:sy n="66" d="100"/>
        </p:scale>
        <p:origin x="-63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1098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297CD5DF-750C-4E7B-A92E-F87899C67CA4}" type="datetimeFigureOut">
              <a:rPr lang="en-GB"/>
              <a:pPr>
                <a:defRPr/>
              </a:pPr>
              <a:t>29/10/2012</a:t>
            </a:fld>
            <a:endParaRPr lang="en-GB"/>
          </a:p>
        </p:txBody>
      </p:sp>
      <p:sp>
        <p:nvSpPr>
          <p:cNvPr id="4813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813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1098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51B785B1-3E2A-4439-A975-ABE7FB857F9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1098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0AF1F433-7372-417E-AC9A-D1F780CBAA4D}" type="datetimeFigureOut">
              <a:rPr lang="en-GB"/>
              <a:pPr>
                <a:defRPr/>
              </a:pPr>
              <a:t>29/10/2012</a:t>
            </a:fld>
            <a:endParaRPr lang="en-GB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3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606" y="4714876"/>
            <a:ext cx="5438464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593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93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098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B683B92C-6AAF-479C-8FC3-41291BC527C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600" dirty="0" smtClean="0"/>
              <a:t>Definitions</a:t>
            </a:r>
          </a:p>
          <a:p>
            <a:r>
              <a:rPr lang="en-GB" sz="1600" dirty="0" smtClean="0"/>
              <a:t>Verb – give an account; tell; state; describe; give details; testify; convey; inform; recount</a:t>
            </a:r>
          </a:p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7500" lnSpcReduction="20000"/>
          </a:bodyPr>
          <a:lstStyle/>
          <a:p>
            <a:endParaRPr lang="en-GB" sz="24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{Added slide}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See student handout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23</a:t>
            </a:fld>
            <a:endParaRPr lang="en-GB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Hand out activity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24</a:t>
            </a:fld>
            <a:endParaRPr lang="en-GB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25</a:t>
            </a:fld>
            <a:endParaRPr lang="en-GB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B27E6579-47E2-4F60-B4ED-4338CA57CAB7}" type="datetimeFigureOut">
              <a:rPr lang="en-US" smtClean="0"/>
              <a:pPr>
                <a:defRPr/>
              </a:pPr>
              <a:t>10/29/2012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8D745303-6E8E-4FA0-9BDB-3C7742DB8AA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10/29/2012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10/29/2012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10/29/2012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10/29/2012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10/29/2012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10/29/2012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10/29/2012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44213AF-26F6-41FA-8D85-E2C5388D6E58}" type="datetimeFigureOut">
              <a:rPr lang="en-US" smtClean="0"/>
              <a:pPr/>
              <a:t>10/29/2012</a:t>
            </a:fld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kumimoji="0" lang="en-US">
              <a:solidFill>
                <a:schemeClr val="tx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10/29/2012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10/29/2012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44213AF-26F6-41FA-8D85-E2C5388D6E58}" type="datetimeFigureOut">
              <a:rPr lang="en-US" smtClean="0"/>
              <a:pPr/>
              <a:t>10/29/2012</a:t>
            </a:fld>
            <a:endParaRPr lang="en-US" sz="1000" dirty="0">
              <a:solidFill>
                <a:schemeClr val="tx1"/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 algn="r" eaLnBrk="1" latinLnBrk="0" hangingPunct="1"/>
            <a:endParaRPr kumimoji="0" lang="en-US" sz="1000" dirty="0">
              <a:solidFill>
                <a:schemeClr val="tx1"/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 sz="1000" b="0">
              <a:solidFill>
                <a:schemeClr val="tx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Essay &amp; Report Writing</a:t>
            </a:r>
            <a:endParaRPr lang="en-US" dirty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algn="r" eaLnBrk="1" hangingPunct="1"/>
            <a:r>
              <a:rPr lang="en-GB" dirty="0" smtClean="0"/>
              <a:t>John R Apps / Rhian Pole / Jamie Tavender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Formal Writing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500034" y="1285860"/>
            <a:ext cx="4040188" cy="762000"/>
          </a:xfrm>
        </p:spPr>
        <p:txBody>
          <a:bodyPr/>
          <a:lstStyle/>
          <a:p>
            <a:pPr algn="ctr"/>
            <a:r>
              <a:rPr lang="en-GB" sz="3600" dirty="0" smtClean="0"/>
              <a:t>Report</a:t>
            </a:r>
            <a:endParaRPr lang="en-GB" sz="3600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half" idx="3"/>
          </p:nvPr>
        </p:nvSpPr>
        <p:spPr>
          <a:xfrm>
            <a:off x="4714876" y="1285860"/>
            <a:ext cx="4041775" cy="762000"/>
          </a:xfrm>
        </p:spPr>
        <p:txBody>
          <a:bodyPr/>
          <a:lstStyle/>
          <a:p>
            <a:pPr algn="ctr"/>
            <a:r>
              <a:rPr lang="en-GB" sz="3600" dirty="0" smtClean="0"/>
              <a:t>Essay</a:t>
            </a:r>
            <a:endParaRPr lang="en-GB" sz="36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>
          <a:xfrm>
            <a:off x="500034" y="2143116"/>
            <a:ext cx="4040188" cy="3941763"/>
          </a:xfrm>
        </p:spPr>
        <p:txBody>
          <a:bodyPr/>
          <a:lstStyle/>
          <a:p>
            <a:r>
              <a:rPr lang="en-GB" sz="3600" dirty="0" smtClean="0"/>
              <a:t>A spoken or written account of something seen, done or studied.</a:t>
            </a:r>
          </a:p>
          <a:p>
            <a:endParaRPr lang="en-GB" sz="3600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4643438" y="2143116"/>
            <a:ext cx="4041775" cy="3941763"/>
          </a:xfrm>
        </p:spPr>
        <p:txBody>
          <a:bodyPr/>
          <a:lstStyle/>
          <a:p>
            <a:r>
              <a:rPr lang="en-GB" sz="3600" dirty="0" smtClean="0"/>
              <a:t>A short piece of writing on a given subject matter</a:t>
            </a:r>
            <a:endParaRPr lang="en-GB" sz="3600" dirty="0"/>
          </a:p>
        </p:txBody>
      </p:sp>
      <p:pic>
        <p:nvPicPr>
          <p:cNvPr id="4100" name="Picture 4" descr="C:\Users\Rees-Evans\AppData\Local\Microsoft\Windows\Temporary Internet Files\Content.IE5\F8C82VY6\MC90043981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0298" y="4286256"/>
            <a:ext cx="2285992" cy="2285992"/>
          </a:xfrm>
          <a:prstGeom prst="rect">
            <a:avLst/>
          </a:prstGeom>
          <a:noFill/>
        </p:spPr>
      </p:pic>
      <p:pic>
        <p:nvPicPr>
          <p:cNvPr id="4103" name="Picture 7" descr="C:\Users\Rees-Evans\AppData\Local\Microsoft\Windows\Temporary Internet Files\Content.IE5\1SEH92YB\MC9000128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6512" y="4357694"/>
            <a:ext cx="2386818" cy="16155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 build="p"/>
      <p:bldP spid="6" grpId="0" build="p"/>
      <p:bldP spid="8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Particular structure and layout</a:t>
            </a:r>
          </a:p>
          <a:p>
            <a:endParaRPr lang="en-GB" dirty="0" smtClean="0"/>
          </a:p>
          <a:p>
            <a:r>
              <a:rPr lang="en-GB" dirty="0" smtClean="0"/>
              <a:t>Formal, academic style.</a:t>
            </a:r>
          </a:p>
          <a:p>
            <a:endParaRPr lang="en-GB" dirty="0" smtClean="0"/>
          </a:p>
          <a:p>
            <a:r>
              <a:rPr lang="en-GB" dirty="0" smtClean="0"/>
              <a:t>Question to answer</a:t>
            </a:r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 Essay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explore a topic</a:t>
            </a:r>
          </a:p>
          <a:p>
            <a:endParaRPr lang="en-GB" dirty="0" smtClean="0"/>
          </a:p>
          <a:p>
            <a:r>
              <a:rPr lang="en-GB" dirty="0" smtClean="0"/>
              <a:t>develop and organise ideas</a:t>
            </a:r>
          </a:p>
          <a:p>
            <a:endParaRPr lang="en-GB" dirty="0" smtClean="0"/>
          </a:p>
          <a:p>
            <a:r>
              <a:rPr lang="en-GB" dirty="0" smtClean="0"/>
              <a:t>writing skills</a:t>
            </a:r>
          </a:p>
          <a:p>
            <a:endParaRPr lang="en-GB" dirty="0" smtClean="0"/>
          </a:p>
          <a:p>
            <a:r>
              <a:rPr lang="en-GB" dirty="0" smtClean="0"/>
              <a:t>own views about a topic</a:t>
            </a:r>
          </a:p>
          <a:p>
            <a:endParaRPr lang="en-GB" dirty="0" smtClean="0"/>
          </a:p>
          <a:p>
            <a:r>
              <a:rPr lang="en-GB" dirty="0" smtClean="0"/>
              <a:t>assess progress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write an Essay?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Title or Question</a:t>
            </a:r>
          </a:p>
          <a:p>
            <a:endParaRPr lang="en-GB" dirty="0" smtClean="0"/>
          </a:p>
          <a:p>
            <a:r>
              <a:rPr lang="en-GB" dirty="0" smtClean="0"/>
              <a:t>Introduction</a:t>
            </a:r>
          </a:p>
          <a:p>
            <a:endParaRPr lang="en-GB" dirty="0" smtClean="0"/>
          </a:p>
          <a:p>
            <a:r>
              <a:rPr lang="en-GB" dirty="0" smtClean="0"/>
              <a:t>Main Body</a:t>
            </a:r>
          </a:p>
          <a:p>
            <a:endParaRPr lang="en-GB" dirty="0" smtClean="0"/>
          </a:p>
          <a:p>
            <a:r>
              <a:rPr lang="en-GB" dirty="0" smtClean="0"/>
              <a:t>Conclusion</a:t>
            </a:r>
          </a:p>
          <a:p>
            <a:endParaRPr lang="en-GB" dirty="0" smtClean="0"/>
          </a:p>
          <a:p>
            <a:r>
              <a:rPr lang="en-GB" dirty="0" smtClean="0"/>
              <a:t>References or Bibliography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Essay Structure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specific research-based information</a:t>
            </a:r>
          </a:p>
          <a:p>
            <a:r>
              <a:rPr lang="en-GB" dirty="0" smtClean="0"/>
              <a:t>course of action</a:t>
            </a:r>
          </a:p>
          <a:p>
            <a:r>
              <a:rPr lang="en-GB" dirty="0" smtClean="0"/>
              <a:t>give information concisely and accurately</a:t>
            </a:r>
          </a:p>
          <a:p>
            <a:r>
              <a:rPr lang="en-GB" dirty="0" smtClean="0"/>
              <a:t>impersonal and objective</a:t>
            </a:r>
          </a:p>
          <a:p>
            <a:r>
              <a:rPr lang="en-GB" dirty="0" smtClean="0"/>
              <a:t>clear findings</a:t>
            </a:r>
          </a:p>
          <a:p>
            <a:r>
              <a:rPr lang="en-GB" dirty="0" smtClean="0"/>
              <a:t>using a minimum of words</a:t>
            </a:r>
          </a:p>
          <a:p>
            <a:r>
              <a:rPr lang="en-GB" dirty="0" smtClean="0"/>
              <a:t>standard structure</a:t>
            </a:r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write a Report?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Why you are writing the report? </a:t>
            </a:r>
          </a:p>
          <a:p>
            <a:endParaRPr lang="en-GB" dirty="0" smtClean="0"/>
          </a:p>
          <a:p>
            <a:r>
              <a:rPr lang="en-GB" dirty="0" smtClean="0"/>
              <a:t>Think of</a:t>
            </a:r>
          </a:p>
          <a:p>
            <a:pPr lvl="1"/>
            <a:r>
              <a:rPr lang="en-GB" dirty="0" smtClean="0"/>
              <a:t>The </a:t>
            </a:r>
            <a:r>
              <a:rPr lang="en-GB" b="1" dirty="0" smtClean="0"/>
              <a:t>subject matter </a:t>
            </a:r>
            <a:r>
              <a:rPr lang="en-GB" dirty="0" smtClean="0"/>
              <a:t>of the report</a:t>
            </a:r>
          </a:p>
          <a:p>
            <a:pPr lvl="1"/>
            <a:r>
              <a:rPr lang="en-GB" dirty="0" smtClean="0"/>
              <a:t>The </a:t>
            </a:r>
            <a:r>
              <a:rPr lang="en-GB" b="1" dirty="0" smtClean="0"/>
              <a:t>purpose</a:t>
            </a:r>
            <a:r>
              <a:rPr lang="en-GB" dirty="0" smtClean="0"/>
              <a:t> of the report</a:t>
            </a:r>
          </a:p>
          <a:p>
            <a:pPr lvl="1"/>
            <a:r>
              <a:rPr lang="en-GB" dirty="0" smtClean="0"/>
              <a:t>The </a:t>
            </a:r>
            <a:r>
              <a:rPr lang="en-GB" b="1" dirty="0" smtClean="0"/>
              <a:t>reader</a:t>
            </a:r>
            <a:r>
              <a:rPr lang="en-GB" dirty="0" smtClean="0"/>
              <a:t> of the report.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write a Report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 you already know about the subject matter?</a:t>
            </a:r>
          </a:p>
          <a:p>
            <a:endParaRPr lang="en-GB" dirty="0" smtClean="0"/>
          </a:p>
          <a:p>
            <a:r>
              <a:rPr lang="en-GB" dirty="0" smtClean="0"/>
              <a:t>What do you need to find out?</a:t>
            </a:r>
          </a:p>
          <a:p>
            <a:endParaRPr lang="en-GB" dirty="0" smtClean="0"/>
          </a:p>
          <a:p>
            <a:r>
              <a:rPr lang="en-GB" dirty="0" smtClean="0"/>
              <a:t>Where will you find the information you need?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Subject Matter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Purpose dictates the type:</a:t>
            </a:r>
          </a:p>
          <a:p>
            <a:endParaRPr lang="en-GB" dirty="0" smtClean="0"/>
          </a:p>
          <a:p>
            <a:pPr lvl="1"/>
            <a:r>
              <a:rPr lang="en-GB" b="1" dirty="0" smtClean="0"/>
              <a:t>Factual</a:t>
            </a:r>
            <a:r>
              <a:rPr lang="en-GB" dirty="0" smtClean="0"/>
              <a:t> – to inform</a:t>
            </a:r>
          </a:p>
          <a:p>
            <a:pPr lvl="1"/>
            <a:r>
              <a:rPr lang="en-GB" b="1" dirty="0" smtClean="0"/>
              <a:t>Instructional</a:t>
            </a:r>
            <a:r>
              <a:rPr lang="en-GB" dirty="0" smtClean="0"/>
              <a:t> – to explain</a:t>
            </a:r>
          </a:p>
          <a:p>
            <a:pPr lvl="1"/>
            <a:r>
              <a:rPr lang="en-GB" b="1" dirty="0" smtClean="0"/>
              <a:t>Persuasive</a:t>
            </a:r>
            <a:r>
              <a:rPr lang="en-GB" dirty="0" smtClean="0"/>
              <a:t> – to recommend</a:t>
            </a:r>
          </a:p>
          <a:p>
            <a:endParaRPr lang="en-GB" dirty="0" smtClean="0"/>
          </a:p>
          <a:p>
            <a:r>
              <a:rPr lang="en-GB" dirty="0" smtClean="0"/>
              <a:t>Usually reports contain a combination of two or three of the above.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Purpose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does the reader already know about the subject area?</a:t>
            </a:r>
          </a:p>
          <a:p>
            <a:pPr lvl="1"/>
            <a:r>
              <a:rPr lang="en-GB" dirty="0" smtClean="0"/>
              <a:t>Little or no knowledge?</a:t>
            </a:r>
          </a:p>
          <a:p>
            <a:pPr lvl="1"/>
            <a:r>
              <a:rPr lang="en-GB" dirty="0" smtClean="0"/>
              <a:t>Extremely knowledgeable?</a:t>
            </a:r>
          </a:p>
          <a:p>
            <a:pPr lvl="1"/>
            <a:r>
              <a:rPr lang="en-GB" dirty="0" smtClean="0"/>
              <a:t>Somewhere in between?</a:t>
            </a:r>
          </a:p>
          <a:p>
            <a:endParaRPr lang="en-GB" dirty="0" smtClean="0"/>
          </a:p>
          <a:p>
            <a:r>
              <a:rPr lang="en-GB" dirty="0" smtClean="0"/>
              <a:t>This will affect the terminology adopted in your communication.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Reader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is </a:t>
            </a:r>
            <a:r>
              <a:rPr lang="en-GB" u="sng" dirty="0" smtClean="0"/>
              <a:t>essential</a:t>
            </a:r>
            <a:r>
              <a:rPr lang="en-GB" dirty="0" smtClean="0"/>
              <a:t> that you plan your report before you start writing it!</a:t>
            </a:r>
          </a:p>
          <a:p>
            <a:pPr marL="514350" indent="-514350"/>
            <a:endParaRPr lang="en-GB" dirty="0" smtClean="0"/>
          </a:p>
          <a:p>
            <a:pPr marL="514350" indent="-514350"/>
            <a:r>
              <a:rPr lang="en-GB" dirty="0" smtClean="0"/>
              <a:t>Remember to decide on:</a:t>
            </a:r>
          </a:p>
          <a:p>
            <a:pPr marL="914400" lvl="1" indent="-514350"/>
            <a:r>
              <a:rPr lang="en-GB" dirty="0" smtClean="0"/>
              <a:t>Definition of the aim</a:t>
            </a:r>
          </a:p>
          <a:p>
            <a:pPr marL="914400" lvl="1" indent="-514350"/>
            <a:r>
              <a:rPr lang="en-GB" dirty="0" smtClean="0"/>
              <a:t>How your ideas and findings will be presented</a:t>
            </a:r>
          </a:p>
          <a:p>
            <a:pPr marL="914400" lvl="1" indent="-514350"/>
            <a:r>
              <a:rPr lang="en-GB" dirty="0" smtClean="0"/>
              <a:t>How you will structure the document.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write a Report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b="1" u="sng" dirty="0" smtClean="0"/>
              <a:t>Why</a:t>
            </a:r>
            <a:r>
              <a:rPr lang="en-GB" sz="2800" dirty="0" smtClean="0"/>
              <a:t> am I writing this?</a:t>
            </a:r>
          </a:p>
          <a:p>
            <a:endParaRPr lang="en-GB" sz="2800" b="1" u="sng" dirty="0" smtClean="0"/>
          </a:p>
          <a:p>
            <a:r>
              <a:rPr lang="en-GB" sz="2800" b="1" u="sng" dirty="0" smtClean="0"/>
              <a:t>What</a:t>
            </a:r>
            <a:r>
              <a:rPr lang="en-GB" sz="2800" dirty="0" smtClean="0"/>
              <a:t> do I want to achieve?</a:t>
            </a:r>
          </a:p>
          <a:p>
            <a:endParaRPr lang="en-GB" sz="2800" b="1" u="sng" dirty="0" smtClean="0"/>
          </a:p>
          <a:p>
            <a:r>
              <a:rPr lang="en-GB" sz="2800" b="1" u="sng" dirty="0" smtClean="0"/>
              <a:t>How</a:t>
            </a:r>
            <a:r>
              <a:rPr lang="en-GB" sz="2800" dirty="0" smtClean="0"/>
              <a:t> will it be used?</a:t>
            </a:r>
          </a:p>
          <a:p>
            <a:endParaRPr lang="en-GB" sz="2800" dirty="0" smtClean="0"/>
          </a:p>
          <a:p>
            <a:r>
              <a:rPr lang="en-GB" sz="2800" b="1" u="sng" dirty="0" smtClean="0"/>
              <a:t>When</a:t>
            </a:r>
            <a:r>
              <a:rPr lang="en-GB" sz="2800" dirty="0" smtClean="0"/>
              <a:t> is it needed?</a:t>
            </a:r>
          </a:p>
          <a:p>
            <a:endParaRPr lang="en-GB" sz="2800" b="1" u="sng" dirty="0" smtClean="0"/>
          </a:p>
          <a:p>
            <a:r>
              <a:rPr lang="en-GB" sz="2800" b="1" u="sng" dirty="0" smtClean="0"/>
              <a:t>Who</a:t>
            </a:r>
            <a:r>
              <a:rPr lang="en-GB" sz="2800" dirty="0" smtClean="0"/>
              <a:t> will read this?</a:t>
            </a:r>
          </a:p>
          <a:p>
            <a:endParaRPr lang="en-GB" sz="2800" dirty="0" smtClean="0"/>
          </a:p>
          <a:p>
            <a:r>
              <a:rPr lang="en-GB" sz="2800" b="1" u="sng" dirty="0" smtClean="0"/>
              <a:t>What</a:t>
            </a:r>
            <a:r>
              <a:rPr lang="en-GB" sz="2800" dirty="0" smtClean="0"/>
              <a:t> does my reader want to know?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 of Aim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Collect</a:t>
            </a:r>
          </a:p>
          <a:p>
            <a:endParaRPr lang="en-GB" sz="2800" dirty="0" smtClean="0"/>
          </a:p>
          <a:p>
            <a:r>
              <a:rPr lang="en-GB" sz="2800" dirty="0" smtClean="0"/>
              <a:t>Review</a:t>
            </a:r>
          </a:p>
          <a:p>
            <a:endParaRPr lang="en-GB" sz="2800" dirty="0" smtClean="0"/>
          </a:p>
          <a:p>
            <a:r>
              <a:rPr lang="en-GB" sz="2800" dirty="0" smtClean="0"/>
              <a:t>Decide</a:t>
            </a:r>
            <a:endParaRPr lang="en-GB" sz="2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Collecting Information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2400" b="1" dirty="0" smtClean="0"/>
              <a:t>Title Page</a:t>
            </a:r>
          </a:p>
          <a:p>
            <a:pPr>
              <a:buNone/>
            </a:pPr>
            <a:r>
              <a:rPr lang="en-GB" sz="2400" dirty="0" smtClean="0"/>
              <a:t>Contents Page</a:t>
            </a:r>
          </a:p>
          <a:p>
            <a:pPr>
              <a:buNone/>
            </a:pPr>
            <a:r>
              <a:rPr lang="en-GB" sz="2400" dirty="0" smtClean="0"/>
              <a:t>Executive Summary</a:t>
            </a:r>
          </a:p>
          <a:p>
            <a:pPr marL="566928" indent="-457200">
              <a:buAutoNum type="arabicPeriod"/>
            </a:pPr>
            <a:r>
              <a:rPr lang="en-GB" sz="2400" dirty="0" smtClean="0"/>
              <a:t>Introduction</a:t>
            </a:r>
          </a:p>
          <a:p>
            <a:pPr marL="566928" indent="-457200">
              <a:buAutoNum type="arabicPeriod"/>
            </a:pPr>
            <a:r>
              <a:rPr lang="en-GB" sz="2400" dirty="0" smtClean="0"/>
              <a:t>Main Findings</a:t>
            </a:r>
          </a:p>
          <a:p>
            <a:pPr marL="566928" indent="-457200">
              <a:buAutoNum type="arabicPeriod"/>
            </a:pPr>
            <a:r>
              <a:rPr lang="en-GB" sz="2400" dirty="0" smtClean="0"/>
              <a:t>Conclusions</a:t>
            </a:r>
          </a:p>
          <a:p>
            <a:pPr marL="566928" indent="-457200">
              <a:buAutoNum type="arabicPeriod"/>
            </a:pPr>
            <a:r>
              <a:rPr lang="en-GB" sz="2400" dirty="0" smtClean="0"/>
              <a:t>Recommendations</a:t>
            </a:r>
          </a:p>
          <a:p>
            <a:pPr marL="566928" indent="-457200">
              <a:buAutoNum type="arabicPeriod"/>
            </a:pPr>
            <a:r>
              <a:rPr lang="en-GB" sz="2400" dirty="0" smtClean="0"/>
              <a:t>References</a:t>
            </a:r>
          </a:p>
          <a:p>
            <a:pPr marL="566928" indent="-457200">
              <a:buAutoNum type="arabicPeriod"/>
            </a:pPr>
            <a:r>
              <a:rPr lang="en-GB" sz="2400" dirty="0" smtClean="0"/>
              <a:t>Appendices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of a Report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 short summary of the whole report in a few paragraphs. This should give the reader a basic understanding of the information included in the report, including its conclusions.</a:t>
            </a:r>
          </a:p>
          <a:p>
            <a:r>
              <a:rPr lang="en-GB" dirty="0" smtClean="0"/>
              <a:t>Imagine that the person reading this has just a few minutes to read the report before an important meeting.</a:t>
            </a:r>
          </a:p>
          <a:p>
            <a:r>
              <a:rPr lang="en-GB" dirty="0" smtClean="0"/>
              <a:t>This section should give them all the key information they need.</a:t>
            </a:r>
          </a:p>
          <a:p>
            <a:r>
              <a:rPr lang="en-GB" dirty="0" smtClean="0"/>
              <a:t>Although this section is placed at the beginning of the report, it is recommended that you write it </a:t>
            </a:r>
            <a:r>
              <a:rPr lang="en-GB" b="1" dirty="0" smtClean="0"/>
              <a:t>last.</a:t>
            </a:r>
            <a:endParaRPr lang="en-GB" b="1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Executive summary</a:t>
            </a:r>
            <a:br>
              <a:rPr lang="en-GB" dirty="0" smtClean="0"/>
            </a:b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Make ‘terms of reference’ clear</a:t>
            </a:r>
          </a:p>
          <a:p>
            <a:endParaRPr lang="en-GB" dirty="0" smtClean="0"/>
          </a:p>
          <a:p>
            <a:r>
              <a:rPr lang="en-GB" dirty="0" smtClean="0"/>
              <a:t>Detail the topic to be covered</a:t>
            </a:r>
          </a:p>
          <a:p>
            <a:endParaRPr lang="en-GB" dirty="0" smtClean="0"/>
          </a:p>
          <a:p>
            <a:r>
              <a:rPr lang="en-GB" dirty="0" smtClean="0"/>
              <a:t>Include aim and objectives</a:t>
            </a:r>
          </a:p>
          <a:p>
            <a:endParaRPr lang="en-GB" dirty="0" smtClean="0"/>
          </a:p>
          <a:p>
            <a:r>
              <a:rPr lang="en-GB" dirty="0" smtClean="0"/>
              <a:t>‘Set the Scene’</a:t>
            </a:r>
          </a:p>
          <a:p>
            <a:endParaRPr lang="en-GB" dirty="0" smtClean="0"/>
          </a:p>
          <a:p>
            <a:r>
              <a:rPr lang="en-GB" dirty="0" smtClean="0"/>
              <a:t>Keep it </a:t>
            </a:r>
            <a:br>
              <a:rPr lang="en-GB" dirty="0" smtClean="0"/>
            </a:br>
            <a:r>
              <a:rPr lang="en-GB" dirty="0" smtClean="0"/>
              <a:t>RELEVANT, FACTUAL AND BRIEF.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Findings/Analysis</a:t>
            </a:r>
          </a:p>
          <a:p>
            <a:endParaRPr lang="en-GB" dirty="0" smtClean="0"/>
          </a:p>
          <a:p>
            <a:r>
              <a:rPr lang="en-GB" dirty="0" smtClean="0"/>
              <a:t>Develop your ideas</a:t>
            </a:r>
          </a:p>
          <a:p>
            <a:endParaRPr lang="en-GB" dirty="0" smtClean="0"/>
          </a:p>
          <a:p>
            <a:r>
              <a:rPr lang="en-GB" dirty="0" smtClean="0"/>
              <a:t>Well structured and follow a logical sequence</a:t>
            </a:r>
          </a:p>
          <a:p>
            <a:endParaRPr lang="en-GB" dirty="0" smtClean="0"/>
          </a:p>
          <a:p>
            <a:r>
              <a:rPr lang="en-GB" dirty="0" smtClean="0"/>
              <a:t>Clear headings and sub-headings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Body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Include graphs, etc. in this area</a:t>
            </a:r>
          </a:p>
          <a:p>
            <a:endParaRPr lang="en-GB" dirty="0" smtClean="0"/>
          </a:p>
          <a:p>
            <a:r>
              <a:rPr lang="en-GB" dirty="0" smtClean="0"/>
              <a:t>Move from </a:t>
            </a:r>
            <a:r>
              <a:rPr lang="en-GB" u="sng" dirty="0" smtClean="0"/>
              <a:t>‘descriptive’</a:t>
            </a:r>
            <a:r>
              <a:rPr lang="en-GB" dirty="0" smtClean="0"/>
              <a:t> to </a:t>
            </a:r>
            <a:r>
              <a:rPr lang="en-GB" u="sng" dirty="0" smtClean="0"/>
              <a:t>‘analytical/evaluative’</a:t>
            </a:r>
          </a:p>
          <a:p>
            <a:endParaRPr lang="en-GB" dirty="0" smtClean="0"/>
          </a:p>
          <a:p>
            <a:r>
              <a:rPr lang="en-GB" dirty="0" smtClean="0"/>
              <a:t>justify the conclusions / recommendations.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Body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Drawn from the analysis</a:t>
            </a:r>
          </a:p>
          <a:p>
            <a:endParaRPr lang="en-GB" dirty="0" smtClean="0"/>
          </a:p>
          <a:p>
            <a:r>
              <a:rPr lang="en-GB" dirty="0" smtClean="0"/>
              <a:t>Clear and concise</a:t>
            </a:r>
          </a:p>
          <a:p>
            <a:endParaRPr lang="en-GB" dirty="0" smtClean="0"/>
          </a:p>
          <a:p>
            <a:r>
              <a:rPr lang="en-GB" dirty="0" smtClean="0"/>
              <a:t>NO NEW INFORMATION</a:t>
            </a:r>
          </a:p>
          <a:p>
            <a:endParaRPr lang="en-GB" dirty="0" smtClean="0"/>
          </a:p>
          <a:p>
            <a:r>
              <a:rPr lang="en-GB" dirty="0" smtClean="0"/>
              <a:t>What have you deduced about the situation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Suggested actions</a:t>
            </a:r>
          </a:p>
          <a:p>
            <a:endParaRPr lang="en-GB" dirty="0" smtClean="0"/>
          </a:p>
          <a:p>
            <a:r>
              <a:rPr lang="en-GB" dirty="0" smtClean="0"/>
              <a:t>Based on your findings</a:t>
            </a:r>
          </a:p>
          <a:p>
            <a:endParaRPr lang="en-GB" dirty="0" smtClean="0"/>
          </a:p>
          <a:p>
            <a:r>
              <a:rPr lang="en-GB" dirty="0" smtClean="0"/>
              <a:t>State any further investigation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Recommendations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References / Bibliography</a:t>
            </a:r>
          </a:p>
          <a:p>
            <a:endParaRPr lang="en-GB" dirty="0" smtClean="0"/>
          </a:p>
          <a:p>
            <a:r>
              <a:rPr lang="en-GB" dirty="0" smtClean="0"/>
              <a:t>Appendices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Additional Sections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Make a list of the differences and similarities between reports and essays.</a:t>
            </a:r>
          </a:p>
          <a:p>
            <a:endParaRPr lang="en-GB" dirty="0" smtClean="0"/>
          </a:p>
          <a:p>
            <a:r>
              <a:rPr lang="en-GB" dirty="0" smtClean="0"/>
              <a:t>Think about:</a:t>
            </a:r>
          </a:p>
          <a:p>
            <a:pPr lvl="1"/>
            <a:r>
              <a:rPr lang="en-GB" dirty="0" smtClean="0"/>
              <a:t>Purpose</a:t>
            </a:r>
          </a:p>
          <a:p>
            <a:pPr lvl="1"/>
            <a:r>
              <a:rPr lang="en-GB" dirty="0" smtClean="0"/>
              <a:t>Content</a:t>
            </a:r>
          </a:p>
          <a:p>
            <a:pPr lvl="1"/>
            <a:r>
              <a:rPr lang="en-GB" dirty="0" smtClean="0"/>
              <a:t>Structure		</a:t>
            </a:r>
            <a:endParaRPr lang="en-GB" dirty="0"/>
          </a:p>
        </p:txBody>
      </p:sp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Student Activity</a:t>
            </a:r>
            <a:endParaRPr lang="en-GB" dirty="0"/>
          </a:p>
        </p:txBody>
      </p:sp>
      <p:pic>
        <p:nvPicPr>
          <p:cNvPr id="18439" name="Picture 7" descr="C:\Program Files\Microsoft Office\MEDIA\CAGCAT10\j0233018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86446" y="3566224"/>
            <a:ext cx="2931392" cy="29777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Both Have: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A main topic / subject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Referencing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A set structure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Correct academic writing.</a:t>
            </a:r>
            <a:endParaRPr lang="en-GB" dirty="0"/>
          </a:p>
        </p:txBody>
      </p:sp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Similarities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Students must work in pairs, complete the table in the handout which compares the differences between </a:t>
            </a:r>
            <a:r>
              <a:rPr lang="en-GB" b="1" dirty="0" smtClean="0"/>
              <a:t>Reports</a:t>
            </a:r>
            <a:r>
              <a:rPr lang="en-GB" dirty="0" smtClean="0"/>
              <a:t> and </a:t>
            </a:r>
            <a:r>
              <a:rPr lang="en-GB" b="1" dirty="0" smtClean="0"/>
              <a:t>Essays</a:t>
            </a:r>
            <a:endParaRPr lang="en-GB" b="1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6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0" y="2332037"/>
            <a:ext cx="4252914" cy="452596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en-GB" sz="2400" b="1" dirty="0"/>
          </a:p>
          <a:p>
            <a:r>
              <a:rPr lang="en-GB" sz="2400" dirty="0"/>
              <a:t>Study a topic in </a:t>
            </a:r>
            <a:r>
              <a:rPr lang="en-GB" sz="2400" dirty="0" smtClean="0"/>
              <a:t>depth</a:t>
            </a:r>
          </a:p>
          <a:p>
            <a:r>
              <a:rPr lang="en-GB" sz="2400" dirty="0" smtClean="0"/>
              <a:t>Present </a:t>
            </a:r>
            <a:r>
              <a:rPr lang="en-GB" sz="2400" dirty="0"/>
              <a:t>an argument</a:t>
            </a:r>
          </a:p>
          <a:p>
            <a:r>
              <a:rPr lang="en-GB" sz="2400" dirty="0"/>
              <a:t>Arranged in paragraphs</a:t>
            </a:r>
          </a:p>
          <a:p>
            <a:r>
              <a:rPr lang="en-GB" sz="2400" dirty="0"/>
              <a:t>Draw </a:t>
            </a:r>
            <a:r>
              <a:rPr lang="en-GB" sz="2400" dirty="0" smtClean="0"/>
              <a:t>conclusions</a:t>
            </a:r>
            <a:endParaRPr lang="en-GB" sz="2400" dirty="0"/>
          </a:p>
          <a:p>
            <a:r>
              <a:rPr lang="en-GB" sz="2400" dirty="0"/>
              <a:t>Usually asked to compare or discuss</a:t>
            </a:r>
          </a:p>
          <a:p>
            <a:endParaRPr lang="en-GB" sz="2400" dirty="0"/>
          </a:p>
        </p:txBody>
      </p:sp>
      <p:sp>
        <p:nvSpPr>
          <p:cNvPr id="44037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3857620" y="2332037"/>
            <a:ext cx="5357850" cy="452596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en-GB" sz="2400" b="1" dirty="0"/>
          </a:p>
          <a:p>
            <a:r>
              <a:rPr lang="en-GB" sz="2400" dirty="0"/>
              <a:t>Study more wide ranging issues</a:t>
            </a:r>
          </a:p>
          <a:p>
            <a:r>
              <a:rPr lang="en-GB" sz="2400" dirty="0"/>
              <a:t>Present </a:t>
            </a:r>
            <a:r>
              <a:rPr lang="en-GB" sz="2400" dirty="0" smtClean="0"/>
              <a:t>findings</a:t>
            </a:r>
            <a:endParaRPr lang="en-GB" sz="2400" dirty="0"/>
          </a:p>
          <a:p>
            <a:r>
              <a:rPr lang="en-GB" sz="2400" dirty="0"/>
              <a:t>Arranged in sections</a:t>
            </a:r>
          </a:p>
          <a:p>
            <a:r>
              <a:rPr lang="en-GB" sz="2400" dirty="0"/>
              <a:t>Make recommendations</a:t>
            </a:r>
          </a:p>
          <a:p>
            <a:r>
              <a:rPr lang="en-GB" sz="2400" dirty="0"/>
              <a:t>Usually asked to analyse or evaluate</a:t>
            </a:r>
          </a:p>
        </p:txBody>
      </p:sp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Some of the </a:t>
            </a:r>
            <a:r>
              <a:rPr lang="en-GB" i="1" u="sng" dirty="0" smtClean="0"/>
              <a:t>main</a:t>
            </a:r>
            <a:r>
              <a:rPr lang="en-GB" dirty="0" smtClean="0"/>
              <a:t> Differences</a:t>
            </a:r>
            <a:endParaRPr lang="en-GB" dirty="0"/>
          </a:p>
        </p:txBody>
      </p:sp>
      <p:sp>
        <p:nvSpPr>
          <p:cNvPr id="5" name="Text Placeholder 4"/>
          <p:cNvSpPr txBox="1">
            <a:spLocks/>
          </p:cNvSpPr>
          <p:nvPr/>
        </p:nvSpPr>
        <p:spPr>
          <a:xfrm>
            <a:off x="4357686" y="1666868"/>
            <a:ext cx="4040188" cy="762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vert="horz" anchor="ctr">
            <a:norm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en-GB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Report</a:t>
            </a: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 Placeholder 6"/>
          <p:cNvSpPr txBox="1">
            <a:spLocks/>
          </p:cNvSpPr>
          <p:nvPr/>
        </p:nvSpPr>
        <p:spPr>
          <a:xfrm>
            <a:off x="71406" y="1666868"/>
            <a:ext cx="4041775" cy="762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anchor="ctr"/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en-GB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Essay</a:t>
            </a: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Clarify what is expected</a:t>
            </a:r>
          </a:p>
          <a:p>
            <a:r>
              <a:rPr lang="en-GB" dirty="0" smtClean="0"/>
              <a:t>Decide on a logical and clear way in which to structure the report or essay.</a:t>
            </a:r>
          </a:p>
          <a:p>
            <a:r>
              <a:rPr lang="en-GB" dirty="0" smtClean="0"/>
              <a:t>Follow a sequence of headings and sub-headings (Report only)</a:t>
            </a:r>
          </a:p>
          <a:p>
            <a:r>
              <a:rPr lang="en-GB" dirty="0" smtClean="0"/>
              <a:t>Use headings that are clear and helpful, making it easy for the reader to find information (Report only)</a:t>
            </a:r>
          </a:p>
          <a:p>
            <a:r>
              <a:rPr lang="en-GB" dirty="0" smtClean="0"/>
              <a:t>Write in an academic manner (3</a:t>
            </a:r>
            <a:r>
              <a:rPr lang="en-GB" baseline="30000" dirty="0" smtClean="0"/>
              <a:t>rd</a:t>
            </a:r>
            <a:r>
              <a:rPr lang="en-GB" dirty="0" smtClean="0"/>
              <a:t> person)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 to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298</TotalTime>
  <Words>762</Words>
  <Application>Microsoft Office PowerPoint</Application>
  <PresentationFormat>On-screen Show (4:3)</PresentationFormat>
  <Paragraphs>224</Paragraphs>
  <Slides>26</Slides>
  <Notes>26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Concourse</vt:lpstr>
      <vt:lpstr>Essay &amp; Report Writing</vt:lpstr>
      <vt:lpstr>Formal Writing</vt:lpstr>
      <vt:lpstr>An Essay</vt:lpstr>
      <vt:lpstr>Why write an Essay?</vt:lpstr>
      <vt:lpstr>Essay Structure</vt:lpstr>
      <vt:lpstr>Why write a Report?</vt:lpstr>
      <vt:lpstr>How to write a Report</vt:lpstr>
      <vt:lpstr>The Subject Matter</vt:lpstr>
      <vt:lpstr>The Purpose</vt:lpstr>
      <vt:lpstr>The Reader</vt:lpstr>
      <vt:lpstr>How to write a Report</vt:lpstr>
      <vt:lpstr>Definition of Aim</vt:lpstr>
      <vt:lpstr>Collecting Information</vt:lpstr>
      <vt:lpstr>Structure of a Report</vt:lpstr>
      <vt:lpstr>Executive summary </vt:lpstr>
      <vt:lpstr>Introduction</vt:lpstr>
      <vt:lpstr>Main Body</vt:lpstr>
      <vt:lpstr>Main Body</vt:lpstr>
      <vt:lpstr>Conclusions</vt:lpstr>
      <vt:lpstr>Recommendations</vt:lpstr>
      <vt:lpstr>Additional Sections</vt:lpstr>
      <vt:lpstr>Student Activity</vt:lpstr>
      <vt:lpstr>Similarities</vt:lpstr>
      <vt:lpstr>Activity</vt:lpstr>
      <vt:lpstr>Some of the main Differences</vt:lpstr>
      <vt:lpstr>Remember to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Writing</dc:title>
  <dc:creator>Graham Rees-Evans</dc:creator>
  <cp:lastModifiedBy>bus-jt</cp:lastModifiedBy>
  <cp:revision>37</cp:revision>
  <dcterms:created xsi:type="dcterms:W3CDTF">2010-10-31T18:18:02Z</dcterms:created>
  <dcterms:modified xsi:type="dcterms:W3CDTF">2012-10-29T13:45:19Z</dcterms:modified>
</cp:coreProperties>
</file>