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sldIdLst>
    <p:sldId id="256" r:id="rId3"/>
    <p:sldId id="300" r:id="rId4"/>
    <p:sldId id="301" r:id="rId5"/>
    <p:sldId id="302" r:id="rId6"/>
    <p:sldId id="349" r:id="rId7"/>
    <p:sldId id="303" r:id="rId8"/>
    <p:sldId id="304" r:id="rId9"/>
    <p:sldId id="305" r:id="rId10"/>
    <p:sldId id="306" r:id="rId11"/>
    <p:sldId id="307" r:id="rId12"/>
    <p:sldId id="308" r:id="rId13"/>
    <p:sldId id="309" r:id="rId14"/>
    <p:sldId id="311" r:id="rId15"/>
    <p:sldId id="313" r:id="rId16"/>
    <p:sldId id="351" r:id="rId17"/>
    <p:sldId id="257" r:id="rId18"/>
    <p:sldId id="258" r:id="rId19"/>
    <p:sldId id="259" r:id="rId20"/>
    <p:sldId id="260" r:id="rId21"/>
    <p:sldId id="261" r:id="rId22"/>
    <p:sldId id="262" r:id="rId23"/>
    <p:sldId id="263" r:id="rId24"/>
    <p:sldId id="264" r:id="rId25"/>
    <p:sldId id="265" r:id="rId26"/>
    <p:sldId id="266" r:id="rId27"/>
    <p:sldId id="268" r:id="rId28"/>
    <p:sldId id="269" r:id="rId29"/>
    <p:sldId id="270" r:id="rId30"/>
    <p:sldId id="271" r:id="rId31"/>
    <p:sldId id="272" r:id="rId32"/>
    <p:sldId id="273" r:id="rId33"/>
    <p:sldId id="274" r:id="rId34"/>
    <p:sldId id="275" r:id="rId35"/>
    <p:sldId id="276" r:id="rId36"/>
    <p:sldId id="277" r:id="rId37"/>
    <p:sldId id="278" r:id="rId38"/>
    <p:sldId id="279" r:id="rId39"/>
    <p:sldId id="280" r:id="rId40"/>
    <p:sldId id="267" r:id="rId41"/>
    <p:sldId id="281" r:id="rId42"/>
    <p:sldId id="282" r:id="rId43"/>
    <p:sldId id="283" r:id="rId44"/>
    <p:sldId id="28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6E45E9-945E-957D-DA97-E8849795895B}" v="14" dt="2025-01-17T13:56:25.980"/>
    <p1510:client id="{AFC91167-770E-A4F6-6D98-4731A4B29106}" v="139" dt="2025-01-17T12:56:50.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47407-BD7C-472A-8233-6241D30E9BC8}"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462403-87DB-4CBD-9101-A449E48D4DC1}" type="slidenum">
              <a:rPr lang="en-GB" smtClean="0"/>
              <a:t>‹#›</a:t>
            </a:fld>
            <a:endParaRPr lang="en-GB"/>
          </a:p>
        </p:txBody>
      </p:sp>
    </p:spTree>
    <p:extLst>
      <p:ext uri="{BB962C8B-B14F-4D97-AF65-F5344CB8AC3E}">
        <p14:creationId xmlns:p14="http://schemas.microsoft.com/office/powerpoint/2010/main" val="115761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37BF8-9992-4639-92CF-F57A417866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8AE2B8-F301-4A50-8107-C8502C95F4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FBF85C-A4CA-4C68-AE8A-94114B275181}"/>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6F8B5C0B-5E1F-4FD1-91C2-4C82783E7F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D7CEC-E489-48A0-8A30-8DAC3865C335}"/>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1121337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43D95-C99A-46CF-BED6-54206E7E99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9AF0F-DC14-4566-9AB0-7C6C8CA97B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6C0D0-CAD8-414D-9523-32A711967FB0}"/>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3E6BFD76-2EE3-40DC-B634-473BD8707E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B8047-AFC8-40CC-AB63-598964A2C5A4}"/>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3448239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C1813-E758-44E6-B144-C43E00517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A78C48-3920-4881-85A4-FA4976D84B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F753CA-49F9-450C-950F-15C587293634}"/>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4C788813-D86D-4BE5-A4EA-2E1E31E55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A7660A-7E5C-46A8-B899-88C80721D64D}"/>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3229132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66674-9FF9-4F0C-B51A-A700783F19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C0E1A7-D996-4E5A-ACB1-D2B1B6BBE1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E521DA-C9F7-4767-A227-C49FB8BFFB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9E9858-A639-4D7F-8C7C-044D5A72A09C}"/>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6" name="Footer Placeholder 5">
            <a:extLst>
              <a:ext uri="{FF2B5EF4-FFF2-40B4-BE49-F238E27FC236}">
                <a16:creationId xmlns:a16="http://schemas.microsoft.com/office/drawing/2014/main" id="{8861398B-6408-42AE-999A-A0D805FDFB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E9847D-85FB-4C29-9CD1-89E0A9EE0766}"/>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276608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E3548-DA5E-4CC0-83B0-BB5FE5C9E9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46987B-3C38-4452-9550-D445B000FB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8F9A68-7367-4678-B5A7-F512B00E7D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606F55-6BD6-487B-BC27-949240741A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00D95E-44F6-4D0C-905A-82FD184DDF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485199-6952-4AB0-90E7-207A9FABD51D}"/>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8" name="Footer Placeholder 7">
            <a:extLst>
              <a:ext uri="{FF2B5EF4-FFF2-40B4-BE49-F238E27FC236}">
                <a16:creationId xmlns:a16="http://schemas.microsoft.com/office/drawing/2014/main" id="{C9DB7448-7F79-4E6F-A727-6716518C83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5E1B32-DF91-4633-88C1-03BDE78FD595}"/>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2915021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7045-CB65-4917-90C8-F0E7289405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EC8747-13CD-4872-83F2-5FBC715AD91C}"/>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4" name="Footer Placeholder 3">
            <a:extLst>
              <a:ext uri="{FF2B5EF4-FFF2-40B4-BE49-F238E27FC236}">
                <a16:creationId xmlns:a16="http://schemas.microsoft.com/office/drawing/2014/main" id="{DE29FB2D-B47E-4475-9958-24F37F7CCD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48EC21-2B38-434F-B212-D5115A741AB3}"/>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163216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C011A9-568B-4202-92F0-F02928D44455}"/>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3" name="Footer Placeholder 2">
            <a:extLst>
              <a:ext uri="{FF2B5EF4-FFF2-40B4-BE49-F238E27FC236}">
                <a16:creationId xmlns:a16="http://schemas.microsoft.com/office/drawing/2014/main" id="{F50535E1-905C-4C06-B6E3-EBB491109F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6F64B3-B95E-4286-AFC0-6DC12EBAF754}"/>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44299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E1B2-BEDD-4BDB-B05A-461931C5D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5324BE-F139-4730-A7B6-D9E25F99B2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89C4F6-640B-4C71-BAA7-9A60D9521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78531-FFF0-4FBD-A10C-DCF5BA0F0CB2}"/>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6" name="Footer Placeholder 5">
            <a:extLst>
              <a:ext uri="{FF2B5EF4-FFF2-40B4-BE49-F238E27FC236}">
                <a16:creationId xmlns:a16="http://schemas.microsoft.com/office/drawing/2014/main" id="{5A153C08-D95E-4911-ABF8-11A287C0A9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CC56E-EE25-4430-8560-BD34E30764FF}"/>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3572868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5694-F16E-41E7-BC4A-B28E7E6A41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A3C381-A932-4946-B365-BD64219F43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DA4EA3-7C90-4072-9C1F-76B8EED6E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DE3F64-EB75-4BE7-8E90-D8323B2283AC}"/>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6" name="Footer Placeholder 5">
            <a:extLst>
              <a:ext uri="{FF2B5EF4-FFF2-40B4-BE49-F238E27FC236}">
                <a16:creationId xmlns:a16="http://schemas.microsoft.com/office/drawing/2014/main" id="{F2CA81E0-3DB6-4F6F-BCAF-7A1B06CD61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CC60A-6855-461E-98F2-F33110B85B8F}"/>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1605450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93522-880B-4FAF-B3D9-D64A4E934F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1CE9E4-2A9F-45D6-B7E7-C1531813B9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88D05F-C407-49AF-9BD5-BE5D3846DAD4}"/>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E3EA0E3F-BFED-4FAF-A47A-39D9E2558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FA114-84E5-434C-AE09-9282E31A05F4}"/>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823965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73CCDD-ABFC-4DFE-9D2D-50024FF670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DA1D08-6337-4D88-926B-B79C976A3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980C9-EB6A-44F8-8AD1-B13C479C6D3C}"/>
              </a:ext>
            </a:extLst>
          </p:cNvPr>
          <p:cNvSpPr>
            <a:spLocks noGrp="1"/>
          </p:cNvSpPr>
          <p:nvPr>
            <p:ph type="dt" sz="half" idx="10"/>
          </p:nvPr>
        </p:nvSpPr>
        <p:spPr/>
        <p:txBody>
          <a:body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35FEF33D-43CD-4122-89A7-2843C3CE9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8C62E-38FB-45DF-BA58-89C908A7C42C}"/>
              </a:ext>
            </a:extLst>
          </p:cNvPr>
          <p:cNvSpPr>
            <a:spLocks noGrp="1"/>
          </p:cNvSpPr>
          <p:nvPr>
            <p:ph type="sldNum" sz="quarter" idx="12"/>
          </p:nvPr>
        </p:nvSpPr>
        <p:spPr/>
        <p:txBody>
          <a:bodyPr/>
          <a:lstStyle/>
          <a:p>
            <a:fld id="{D735C8E3-8624-471D-9CC2-A8EA67A4F4E7}" type="slidenum">
              <a:rPr lang="en-GB" smtClean="0"/>
              <a:t>‹#›</a:t>
            </a:fld>
            <a:endParaRPr lang="en-GB"/>
          </a:p>
        </p:txBody>
      </p:sp>
    </p:spTree>
    <p:extLst>
      <p:ext uri="{BB962C8B-B14F-4D97-AF65-F5344CB8AC3E}">
        <p14:creationId xmlns:p14="http://schemas.microsoft.com/office/powerpoint/2010/main" val="3002645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F6A5-5019-4A55-B4A3-E387633AD0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79EB89-5C40-4ABC-822E-D36B6EC3BB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CF3E14-A847-4C64-9D76-4A58987F294A}"/>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5076C388-4D10-4AEA-B707-1640B9841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EE19C-1042-437A-A3F6-1286689C3EF3}"/>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3828543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35E47-2170-4451-A6F5-B0951A95C7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547E07-C4A1-4404-8C78-59080B24E6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F3816-D87D-411D-B407-3DBA5B0719C4}"/>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AE2D5E96-54F9-49F4-B419-65D7A07C38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116403-3D8A-4F78-A28E-79EE90B425B6}"/>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1906083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0E5CC-F821-4AB7-9EAE-833948B36A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2F86A3-8924-4698-8343-CD69A54E78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F08068-DFA7-468D-8B00-3A2CA69EF4DF}"/>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FD8A8C6B-929B-4DE2-BD73-61CFFE309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B2902-CC62-40E2-A625-A407C1466EF0}"/>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2192142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BECBF-2BBB-4173-BAAD-A6021476F1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079B2-5C52-4CC5-A879-98B9C7675B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E34EB0-D975-4925-A26A-A04310A62C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0577D4-9ADD-4B45-B6D0-DEBC4DE9964D}"/>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6" name="Footer Placeholder 5">
            <a:extLst>
              <a:ext uri="{FF2B5EF4-FFF2-40B4-BE49-F238E27FC236}">
                <a16:creationId xmlns:a16="http://schemas.microsoft.com/office/drawing/2014/main" id="{46E6C923-0875-4258-9CDA-A73470AF34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2DF42D-5400-4382-ACB6-7A40C7EEDC60}"/>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21308518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1D82-1AD2-4E7A-8C53-E96F77D4A1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9E0EE5-78C2-4954-A2CF-20D611604D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AFF256-9BFE-4581-AF4A-AD062BCAC2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F294B4-70FB-40BF-9A50-C2FCEFE34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EA0C85-AF64-43DD-B995-3E5EEF442E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A6F061-EEBF-431F-B4BF-A38858927BA4}"/>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8" name="Footer Placeholder 7">
            <a:extLst>
              <a:ext uri="{FF2B5EF4-FFF2-40B4-BE49-F238E27FC236}">
                <a16:creationId xmlns:a16="http://schemas.microsoft.com/office/drawing/2014/main" id="{05535089-7CB7-4F88-83A2-98A54CBAB1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8F9033-0645-4F52-A67B-637397805D88}"/>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3739326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53B12-224D-4FBA-B50D-1A94906E61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DAF764-083E-4429-92BF-8B1C1D172415}"/>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4" name="Footer Placeholder 3">
            <a:extLst>
              <a:ext uri="{FF2B5EF4-FFF2-40B4-BE49-F238E27FC236}">
                <a16:creationId xmlns:a16="http://schemas.microsoft.com/office/drawing/2014/main" id="{21EAA3DF-99D3-4CEB-8EEB-79CA3AF664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3E05E6-F06E-423D-9C4F-1FF3731141EC}"/>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2133609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371C82-01AE-4B49-AEAF-CA4C774778C4}"/>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3" name="Footer Placeholder 2">
            <a:extLst>
              <a:ext uri="{FF2B5EF4-FFF2-40B4-BE49-F238E27FC236}">
                <a16:creationId xmlns:a16="http://schemas.microsoft.com/office/drawing/2014/main" id="{771CE3F5-5817-4758-9316-F183FCB704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981732-2C00-4068-A432-EEDE59CFA2C1}"/>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6407730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394F7-9E44-4240-8403-802D0850B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F8A19C-FA37-4316-9E22-A7049D710D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C30942-7607-409D-A153-17B8793ADA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2F5548-AC45-4D72-AF35-ABED4623059B}"/>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6" name="Footer Placeholder 5">
            <a:extLst>
              <a:ext uri="{FF2B5EF4-FFF2-40B4-BE49-F238E27FC236}">
                <a16:creationId xmlns:a16="http://schemas.microsoft.com/office/drawing/2014/main" id="{72EA86D3-9AB2-40EC-90C4-D14E880EA2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BEE2F2-1AEF-425B-B7A2-C25729DD7DB5}"/>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27326956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127A-6328-45C5-B497-3EDD6D1DFB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2A01FC-69F3-4108-B39A-79BDB49F04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FD0499-7F55-4A7E-8B7A-4DCAFAB48B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F20C1-CDE1-45C4-9CE3-32267AA5E43D}"/>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6" name="Footer Placeholder 5">
            <a:extLst>
              <a:ext uri="{FF2B5EF4-FFF2-40B4-BE49-F238E27FC236}">
                <a16:creationId xmlns:a16="http://schemas.microsoft.com/office/drawing/2014/main" id="{CD284B97-BCF8-4BEC-BF5D-803C86CB44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00DA33-C629-4391-BF24-CB2A497B5C22}"/>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1279744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B50D-B51B-470F-A22D-CC89C4CFD3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F4F505-2EA7-49FC-8561-740D5941C7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04091-543B-4893-9104-CEA7C502DFE6}"/>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AA8D2BCB-1383-45F6-88F8-AA3486DE5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5A4FBB-A105-4675-A630-5CF1E6B4A639}"/>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42090830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0EFC9B-28D1-4A8A-8582-CA4A1D525E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3C932D-1A38-4286-A8EB-2DCDC815FA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896768-685E-481D-9D6B-1739FDBE96EC}"/>
              </a:ext>
            </a:extLst>
          </p:cNvPr>
          <p:cNvSpPr>
            <a:spLocks noGrp="1"/>
          </p:cNvSpPr>
          <p:nvPr>
            <p:ph type="dt" sz="half" idx="10"/>
          </p:nvPr>
        </p:nvSpPr>
        <p:spPr/>
        <p:txBody>
          <a:body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75BAC3E4-C948-456B-BEC0-9C4B46AC04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19E663-0B2F-4923-A218-B36B7314EBB1}"/>
              </a:ext>
            </a:extLst>
          </p:cNvPr>
          <p:cNvSpPr>
            <a:spLocks noGrp="1"/>
          </p:cNvSpPr>
          <p:nvPr>
            <p:ph type="sldNum" sz="quarter" idx="12"/>
          </p:nvPr>
        </p:nvSpPr>
        <p:spPr/>
        <p:txBody>
          <a:bodyPr/>
          <a:lstStyle/>
          <a:p>
            <a:fld id="{D9896A43-3F7B-4712-B6F8-76307D4DFA03}" type="slidenum">
              <a:rPr lang="en-GB" smtClean="0"/>
              <a:t>‹#›</a:t>
            </a:fld>
            <a:endParaRPr lang="en-GB"/>
          </a:p>
        </p:txBody>
      </p:sp>
    </p:spTree>
    <p:extLst>
      <p:ext uri="{BB962C8B-B14F-4D97-AF65-F5344CB8AC3E}">
        <p14:creationId xmlns:p14="http://schemas.microsoft.com/office/powerpoint/2010/main" val="395118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089F2C-EC70-4407-BEB4-5AB60B407830}"/>
              </a:ext>
            </a:extLst>
          </p:cNvPr>
          <p:cNvSpPr>
            <a:spLocks noGrp="1"/>
          </p:cNvSpPr>
          <p:nvPr>
            <p:ph type="title"/>
          </p:nvPr>
        </p:nvSpPr>
        <p:spPr>
          <a:xfrm>
            <a:off x="838200" y="338492"/>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5224B-F5D0-48F9-845F-9292085F3BEA}"/>
              </a:ext>
            </a:extLst>
          </p:cNvPr>
          <p:cNvSpPr>
            <a:spLocks noGrp="1"/>
          </p:cNvSpPr>
          <p:nvPr>
            <p:ph type="body" idx="1"/>
          </p:nvPr>
        </p:nvSpPr>
        <p:spPr>
          <a:xfrm>
            <a:off x="838200" y="1852258"/>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2164F-56BF-4DFE-BB65-C7C28AA4B2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B7FECD-3401-4E39-B1C5-E02A7E209F3D}" type="datetimeFigureOut">
              <a:rPr lang="en-GB" smtClean="0"/>
              <a:t>17/01/2025</a:t>
            </a:fld>
            <a:endParaRPr lang="en-GB"/>
          </a:p>
        </p:txBody>
      </p:sp>
      <p:sp>
        <p:nvSpPr>
          <p:cNvPr id="5" name="Footer Placeholder 4">
            <a:extLst>
              <a:ext uri="{FF2B5EF4-FFF2-40B4-BE49-F238E27FC236}">
                <a16:creationId xmlns:a16="http://schemas.microsoft.com/office/drawing/2014/main" id="{DEED4BBE-04AE-48DD-BA3D-7CAF5130F5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5FB6B9-02A7-4519-BFFD-3CE31E8971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35C8E3-8624-471D-9CC2-A8EA67A4F4E7}" type="slidenum">
              <a:rPr lang="en-GB" smtClean="0"/>
              <a:t>‹#›</a:t>
            </a:fld>
            <a:endParaRPr lang="en-GB"/>
          </a:p>
        </p:txBody>
      </p:sp>
    </p:spTree>
    <p:extLst>
      <p:ext uri="{BB962C8B-B14F-4D97-AF65-F5344CB8AC3E}">
        <p14:creationId xmlns:p14="http://schemas.microsoft.com/office/powerpoint/2010/main" val="895414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Garamond" panose="02020404030301010803" pitchFamily="18"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Garamond" panose="02020404030301010803"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3200" kern="1200">
          <a:solidFill>
            <a:schemeClr val="tx1"/>
          </a:solidFill>
          <a:latin typeface="Garamond" panose="02020404030301010803"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kern="1200">
          <a:solidFill>
            <a:schemeClr val="tx1"/>
          </a:solidFill>
          <a:latin typeface="Garamond" panose="02020404030301010803"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kern="1200">
          <a:solidFill>
            <a:schemeClr val="tx1"/>
          </a:solidFill>
          <a:latin typeface="Garamond" panose="02020404030301010803"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kern="1200">
          <a:solidFill>
            <a:schemeClr val="tx1"/>
          </a:solidFill>
          <a:latin typeface="Garamond" panose="02020404030301010803"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478322-4C45-470A-93D3-5DDA1B484DE1}"/>
              </a:ext>
            </a:extLst>
          </p:cNvPr>
          <p:cNvSpPr>
            <a:spLocks noGrp="1"/>
          </p:cNvSpPr>
          <p:nvPr>
            <p:ph type="title"/>
          </p:nvPr>
        </p:nvSpPr>
        <p:spPr>
          <a:xfrm>
            <a:off x="838200" y="311859"/>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D51A84-2040-479F-B224-4F2B552DA562}"/>
              </a:ext>
            </a:extLst>
          </p:cNvPr>
          <p:cNvSpPr>
            <a:spLocks noGrp="1"/>
          </p:cNvSpPr>
          <p:nvPr>
            <p:ph type="body" idx="1"/>
          </p:nvPr>
        </p:nvSpPr>
        <p:spPr>
          <a:xfrm>
            <a:off x="838200" y="1852258"/>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3DE89-716D-44E5-BE46-D7CE614FEC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8F0A6E-2CBC-4CFC-8122-6C4F6B040447}" type="datetimeFigureOut">
              <a:rPr lang="en-GB" smtClean="0"/>
              <a:t>17/01/2025</a:t>
            </a:fld>
            <a:endParaRPr lang="en-GB"/>
          </a:p>
        </p:txBody>
      </p:sp>
      <p:sp>
        <p:nvSpPr>
          <p:cNvPr id="5" name="Footer Placeholder 4">
            <a:extLst>
              <a:ext uri="{FF2B5EF4-FFF2-40B4-BE49-F238E27FC236}">
                <a16:creationId xmlns:a16="http://schemas.microsoft.com/office/drawing/2014/main" id="{F53879ED-D06D-4EBD-A92F-3E151FAAA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E65F6E-71B2-4E9A-865F-C8719BBA0E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896A43-3F7B-4712-B6F8-76307D4DFA03}" type="slidenum">
              <a:rPr lang="en-GB" smtClean="0"/>
              <a:t>‹#›</a:t>
            </a:fld>
            <a:endParaRPr lang="en-GB"/>
          </a:p>
        </p:txBody>
      </p:sp>
    </p:spTree>
    <p:extLst>
      <p:ext uri="{BB962C8B-B14F-4D97-AF65-F5344CB8AC3E}">
        <p14:creationId xmlns:p14="http://schemas.microsoft.com/office/powerpoint/2010/main" val="2563079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fulldisplay?docid=alma99121511102421&amp;context=L&amp;vid=44WHELF_UWTSD:44WHELF_UWTSD_VU1&amp;lang=en&amp;search_scope=MyInst_and_CI&amp;adaptor=Local%20Search%20Engine&amp;tab=Everything&amp;query=any,contains,effective%20project%20management&amp;offset=0" TargetMode="External"/><Relationship Id="rId2" Type="http://schemas.openxmlformats.org/officeDocument/2006/relationships/hyperlink" Target="https://librarysearch.uwtsd.ac.uk/discovery/fulldisplay?docid=alma99100107667702421&amp;context=L&amp;vid=44WHELF_UWTSD:44WHELF_UWTSD_VU1&amp;lang=en&amp;search_scope=MyInst_and_CI&amp;adaptor=Local%20Search%20Engine&amp;isFrbr=true&amp;tab=Everything&amp;query=any,contains,project%20management&amp;facet=tlevel,include,online_resources&amp;offset=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67FF-782A-48DC-9008-74F3DE62A210}"/>
              </a:ext>
            </a:extLst>
          </p:cNvPr>
          <p:cNvSpPr>
            <a:spLocks noGrp="1"/>
          </p:cNvSpPr>
          <p:nvPr>
            <p:ph type="ctrTitle"/>
          </p:nvPr>
        </p:nvSpPr>
        <p:spPr/>
        <p:txBody>
          <a:bodyPr>
            <a:normAutofit/>
          </a:bodyPr>
          <a:lstStyle/>
          <a:p>
            <a:r>
              <a:rPr lang="en-GB" sz="4400" b="1" dirty="0">
                <a:solidFill>
                  <a:srgbClr val="1D2125"/>
                </a:solidFill>
              </a:rPr>
              <a:t>LCLM 5003 Project Management</a:t>
            </a:r>
            <a:endParaRPr lang="en-US" sz="4400" dirty="0"/>
          </a:p>
        </p:txBody>
      </p:sp>
      <p:sp>
        <p:nvSpPr>
          <p:cNvPr id="3" name="Subtitle 2">
            <a:extLst>
              <a:ext uri="{FF2B5EF4-FFF2-40B4-BE49-F238E27FC236}">
                <a16:creationId xmlns:a16="http://schemas.microsoft.com/office/drawing/2014/main" id="{40BB04A2-894F-43FB-9877-279AEAC95908}"/>
              </a:ext>
            </a:extLst>
          </p:cNvPr>
          <p:cNvSpPr>
            <a:spLocks noGrp="1"/>
          </p:cNvSpPr>
          <p:nvPr>
            <p:ph type="subTitle" idx="1"/>
          </p:nvPr>
        </p:nvSpPr>
        <p:spPr/>
        <p:txBody>
          <a:bodyPr vert="horz" lIns="91440" tIns="45720" rIns="91440" bIns="45720" rtlCol="0" anchor="t">
            <a:normAutofit/>
          </a:bodyPr>
          <a:lstStyle/>
          <a:p>
            <a:r>
              <a:rPr lang="en-GB" dirty="0">
                <a:latin typeface="Garamond"/>
              </a:rPr>
              <a:t>Week 1</a:t>
            </a:r>
            <a:endParaRPr lang="en-GB" dirty="0"/>
          </a:p>
        </p:txBody>
      </p:sp>
    </p:spTree>
    <p:extLst>
      <p:ext uri="{BB962C8B-B14F-4D97-AF65-F5344CB8AC3E}">
        <p14:creationId xmlns:p14="http://schemas.microsoft.com/office/powerpoint/2010/main" val="1097423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0238372" cy="926151"/>
          </a:xfrm>
          <a:prstGeom prst="rect">
            <a:avLst/>
          </a:prstGeom>
          <a:noFill/>
        </p:spPr>
        <p:txBody>
          <a:bodyPr wrap="square">
            <a:spAutoFit/>
          </a:bodyPr>
          <a:lstStyle/>
          <a:p>
            <a:pPr>
              <a:lnSpc>
                <a:spcPct val="133000"/>
              </a:lnSpc>
            </a:pPr>
            <a:r>
              <a:rPr lang="en-GB" sz="4400" b="1" dirty="0">
                <a:latin typeface="Garamond" panose="02020404030301010803" pitchFamily="18" charset="0"/>
              </a:rPr>
              <a:t>Learning &amp; Teaching Plan for Week 1</a:t>
            </a:r>
          </a:p>
        </p:txBody>
      </p:sp>
      <p:sp>
        <p:nvSpPr>
          <p:cNvPr id="5" name="TextBox 4">
            <a:extLst>
              <a:ext uri="{FF2B5EF4-FFF2-40B4-BE49-F238E27FC236}">
                <a16:creationId xmlns:a16="http://schemas.microsoft.com/office/drawing/2014/main" id="{268678A4-7C23-87C4-44C7-C440FE54C42C}"/>
              </a:ext>
            </a:extLst>
          </p:cNvPr>
          <p:cNvSpPr txBox="1"/>
          <p:nvPr/>
        </p:nvSpPr>
        <p:spPr>
          <a:xfrm>
            <a:off x="403667" y="1265219"/>
            <a:ext cx="11567710" cy="3816429"/>
          </a:xfrm>
          <a:prstGeom prst="rect">
            <a:avLst/>
          </a:prstGeom>
          <a:noFill/>
        </p:spPr>
        <p:txBody>
          <a:bodyPr wrap="square" lIns="91440" tIns="45720" rIns="91440" bIns="45720" anchor="t">
            <a:spAutoFit/>
          </a:bodyPr>
          <a:lstStyle/>
          <a:p>
            <a:r>
              <a:rPr lang="en-GB" sz="3200" b="1" dirty="0">
                <a:latin typeface="Garamond" panose="02020404030301010803" pitchFamily="18" charset="0"/>
              </a:rPr>
              <a:t>We aim to do the followings:</a:t>
            </a:r>
          </a:p>
          <a:p>
            <a:pPr marL="457200" indent="-457200">
              <a:buFont typeface="Wingdings" panose="020B0604020202020204" pitchFamily="34" charset="0"/>
              <a:buChar char="Ø"/>
            </a:pPr>
            <a:r>
              <a:rPr lang="en-GB" sz="3000" dirty="0">
                <a:latin typeface="Garamond" panose="02020404030301010803" pitchFamily="18" charset="0"/>
              </a:rPr>
              <a:t>Get to know each other – introduction.</a:t>
            </a:r>
          </a:p>
          <a:p>
            <a:pPr marL="457200" indent="-457200">
              <a:buFont typeface="Wingdings" panose="020B0604020202020204" pitchFamily="34" charset="0"/>
              <a:buChar char="Ø"/>
            </a:pPr>
            <a:r>
              <a:rPr lang="en-GB" sz="3000" dirty="0">
                <a:latin typeface="Garamond" panose="02020404030301010803" pitchFamily="18" charset="0"/>
              </a:rPr>
              <a:t>Setting class expectations.</a:t>
            </a:r>
          </a:p>
          <a:p>
            <a:pPr marL="457200" indent="-457200">
              <a:buFont typeface="Wingdings" panose="020B0604020202020204" pitchFamily="34" charset="0"/>
              <a:buChar char="Ø"/>
            </a:pPr>
            <a:r>
              <a:rPr lang="en-GB" sz="3000" dirty="0">
                <a:latin typeface="Garamond" panose="02020404030301010803" pitchFamily="18" charset="0"/>
              </a:rPr>
              <a:t>Module overview.</a:t>
            </a:r>
          </a:p>
          <a:p>
            <a:pPr marL="457200" indent="-457200">
              <a:buFont typeface="Wingdings" panose="020B0604020202020204" pitchFamily="34" charset="0"/>
              <a:buChar char="Ø"/>
            </a:pPr>
            <a:r>
              <a:rPr lang="en-GB" sz="3000" dirty="0">
                <a:latin typeface="Garamond" panose="02020404030301010803" pitchFamily="18" charset="0"/>
              </a:rPr>
              <a:t>Learning aim/objective &amp; Learning outcomes.</a:t>
            </a:r>
          </a:p>
          <a:p>
            <a:pPr marL="457200" indent="-457200">
              <a:buFont typeface="Wingdings" panose="020B0604020202020204" pitchFamily="34" charset="0"/>
              <a:buChar char="Ø"/>
            </a:pPr>
            <a:r>
              <a:rPr lang="en-GB" sz="3000" dirty="0">
                <a:latin typeface="Garamond" panose="02020404030301010803" pitchFamily="18" charset="0"/>
              </a:rPr>
              <a:t>Module Assessment type.</a:t>
            </a:r>
          </a:p>
          <a:p>
            <a:pPr marL="457200" indent="-457200">
              <a:buFont typeface="Wingdings" panose="020B0604020202020204" pitchFamily="34" charset="0"/>
              <a:buChar char="Ø"/>
            </a:pPr>
            <a:r>
              <a:rPr lang="en-GB" sz="3000" dirty="0">
                <a:latin typeface="Garamond" panose="02020404030301010803" pitchFamily="18" charset="0"/>
              </a:rPr>
              <a:t>Learning and Teaching Strategy.</a:t>
            </a:r>
          </a:p>
          <a:p>
            <a:pPr marL="457200" indent="-457200">
              <a:buFont typeface="Wingdings" panose="020B0604020202020204" pitchFamily="34" charset="0"/>
              <a:buChar char="Ø"/>
            </a:pPr>
            <a:r>
              <a:rPr lang="en-GB" sz="3000" dirty="0">
                <a:latin typeface="Garamond" panose="02020404030301010803" pitchFamily="18" charset="0"/>
              </a:rPr>
              <a:t>Introduction to </a:t>
            </a:r>
            <a:r>
              <a:rPr lang="en-GB" sz="3000" b="1" dirty="0">
                <a:latin typeface="Garamond" panose="02020404030301010803" pitchFamily="18" charset="0"/>
              </a:rPr>
              <a:t>Project Management</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3074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0"/>
            <a:ext cx="11461244"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Class Introduction….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5632311"/>
          </a:xfrm>
          <a:prstGeom prst="rect">
            <a:avLst/>
          </a:prstGeom>
          <a:noFill/>
        </p:spPr>
        <p:txBody>
          <a:bodyPr wrap="square">
            <a:spAutoFit/>
          </a:bodyPr>
          <a:lstStyle/>
          <a:p>
            <a:r>
              <a:rPr lang="en-GB" sz="4000" b="1" dirty="0">
                <a:latin typeface="Garamond" panose="02020404030301010803" pitchFamily="18" charset="0"/>
              </a:rPr>
              <a:t>Lecturer’s Introduction:</a:t>
            </a:r>
          </a:p>
          <a:p>
            <a:endParaRPr lang="en-GB" sz="4000" b="1" dirty="0">
              <a:latin typeface="Garamond" panose="02020404030301010803" pitchFamily="18" charset="0"/>
            </a:endParaRPr>
          </a:p>
          <a:p>
            <a:pPr marL="0" indent="0">
              <a:buNone/>
            </a:pPr>
            <a:r>
              <a:rPr lang="en-GB" sz="4000" b="1" dirty="0">
                <a:latin typeface="Garamond" panose="02020404030301010803" pitchFamily="18" charset="0"/>
              </a:rPr>
              <a:t>I am Dr/Mr/Mrs….your lecturer on this module.</a:t>
            </a:r>
          </a:p>
          <a:p>
            <a:pPr marL="0" indent="0">
              <a:buNone/>
            </a:pPr>
            <a:endParaRPr lang="en-GB" sz="4000" b="1" dirty="0">
              <a:latin typeface="Garamond" panose="02020404030301010803" pitchFamily="18" charset="0"/>
            </a:endParaRPr>
          </a:p>
          <a:p>
            <a:pPr marL="0" indent="0">
              <a:buNone/>
            </a:pPr>
            <a:r>
              <a:rPr lang="en-GB" sz="4000" b="1" dirty="0">
                <a:latin typeface="Garamond" panose="02020404030301010803" pitchFamily="18" charset="0"/>
              </a:rPr>
              <a:t>These are few things about me…..</a:t>
            </a: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Difference between Professor and ...">
            <a:extLst>
              <a:ext uri="{FF2B5EF4-FFF2-40B4-BE49-F238E27FC236}">
                <a16:creationId xmlns:a16="http://schemas.microsoft.com/office/drawing/2014/main" id="{8DB95C34-F60D-8FDF-A322-C5282138C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3638" y="3429000"/>
            <a:ext cx="3099209" cy="2572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2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wipe(down)">
                                      <p:cBhvr>
                                        <p:cTn id="1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99153" y="-6614"/>
            <a:ext cx="11461244"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Class Introduction….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5016758"/>
          </a:xfrm>
          <a:prstGeom prst="rect">
            <a:avLst/>
          </a:prstGeom>
          <a:noFill/>
        </p:spPr>
        <p:txBody>
          <a:bodyPr wrap="square">
            <a:spAutoFit/>
          </a:bodyPr>
          <a:lstStyle/>
          <a:p>
            <a:pPr marL="0" indent="0">
              <a:buNone/>
            </a:pPr>
            <a:r>
              <a:rPr lang="en-GB" sz="4000" b="1" dirty="0">
                <a:latin typeface="Garamond" panose="02020404030301010803" pitchFamily="18" charset="0"/>
              </a:rPr>
              <a:t>Now that you know your lecturer,</a:t>
            </a:r>
          </a:p>
          <a:p>
            <a:pPr marL="0" indent="0">
              <a:buNone/>
            </a:pPr>
            <a:endParaRPr lang="en-GB" sz="4000" b="1" dirty="0">
              <a:latin typeface="Garamond" panose="02020404030301010803" pitchFamily="18" charset="0"/>
            </a:endParaRPr>
          </a:p>
          <a:p>
            <a:pPr marL="0" indent="0">
              <a:buNone/>
            </a:pPr>
            <a:r>
              <a:rPr lang="en-GB" sz="4000" b="1" dirty="0">
                <a:latin typeface="Garamond" panose="02020404030301010803" pitchFamily="18" charset="0"/>
              </a:rPr>
              <a:t>It is your time to take turn to introduce yourself to your lecturer…..</a:t>
            </a: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4F023F21-F571-FC60-A44C-9F2C80DD1813}"/>
              </a:ext>
            </a:extLst>
          </p:cNvPr>
          <p:cNvPicPr>
            <a:picLocks noChangeAspect="1"/>
          </p:cNvPicPr>
          <p:nvPr/>
        </p:nvPicPr>
        <p:blipFill>
          <a:blip r:embed="rId3"/>
          <a:stretch>
            <a:fillRect/>
          </a:stretch>
        </p:blipFill>
        <p:spPr>
          <a:xfrm>
            <a:off x="7943161" y="3668618"/>
            <a:ext cx="4058339" cy="2070784"/>
          </a:xfrm>
          <a:prstGeom prst="rect">
            <a:avLst/>
          </a:prstGeom>
        </p:spPr>
      </p:pic>
    </p:spTree>
    <p:extLst>
      <p:ext uri="{BB962C8B-B14F-4D97-AF65-F5344CB8AC3E}">
        <p14:creationId xmlns:p14="http://schemas.microsoft.com/office/powerpoint/2010/main" val="84187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arn(inVertical)">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Class Expectation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51801" y="987607"/>
            <a:ext cx="11866783" cy="5878532"/>
          </a:xfrm>
          <a:prstGeom prst="rect">
            <a:avLst/>
          </a:prstGeom>
          <a:noFill/>
        </p:spPr>
        <p:txBody>
          <a:bodyPr wrap="square" lIns="91440" tIns="45720" rIns="91440" bIns="45720" anchor="t">
            <a:spAutoFit/>
          </a:bodyPr>
          <a:lstStyle/>
          <a:p>
            <a:pPr>
              <a:buFont typeface="Wingdings" panose="05000000000000000000" pitchFamily="2" charset="2"/>
              <a:buChar char="Ø"/>
            </a:pPr>
            <a:r>
              <a:rPr lang="en-GB" sz="3600" b="1" dirty="0">
                <a:latin typeface="Garamond" panose="02020404030301010803" pitchFamily="18" charset="0"/>
              </a:rPr>
              <a:t>Please do adhere to the University Code of Conduct.</a:t>
            </a:r>
          </a:p>
          <a:p>
            <a:pPr marL="0" indent="0">
              <a:buNone/>
            </a:pPr>
            <a:endParaRPr lang="en-GB" sz="3600" b="1" dirty="0">
              <a:latin typeface="Garamond" panose="02020404030301010803" pitchFamily="18" charset="0"/>
            </a:endParaRPr>
          </a:p>
          <a:p>
            <a:pPr>
              <a:buFont typeface="Wingdings" panose="05000000000000000000" pitchFamily="2" charset="2"/>
              <a:buChar char="Ø"/>
            </a:pPr>
            <a:r>
              <a:rPr lang="en-GB" sz="3600" b="1" dirty="0">
                <a:latin typeface="Garamond" panose="02020404030301010803" pitchFamily="18" charset="0"/>
              </a:rPr>
              <a:t>For example, </a:t>
            </a:r>
            <a:r>
              <a:rPr lang="en-GB" sz="3600" dirty="0">
                <a:latin typeface="Garamond" panose="02020404030301010803" pitchFamily="18" charset="0"/>
              </a:rPr>
              <a:t>be polite, respectful and be professional in all your interaction with your lecturers and fellow students.</a:t>
            </a:r>
          </a:p>
          <a:p>
            <a:pPr marL="0" indent="0">
              <a:buNone/>
            </a:pPr>
            <a:endParaRPr lang="en-GB" sz="3600" dirty="0">
              <a:latin typeface="Garamond" panose="02020404030301010803" pitchFamily="18" charset="0"/>
            </a:endParaRPr>
          </a:p>
          <a:p>
            <a:pPr>
              <a:buFont typeface="Wingdings" panose="05000000000000000000" pitchFamily="2" charset="2"/>
              <a:buChar char="Ø"/>
            </a:pPr>
            <a:r>
              <a:rPr lang="en-GB" sz="3600" b="1" dirty="0">
                <a:latin typeface="Garamond" panose="02020404030301010803" pitchFamily="18" charset="0"/>
              </a:rPr>
              <a:t>No eating in class while lecture is ongoing.</a:t>
            </a: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5461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Class Expectation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6494085"/>
          </a:xfrm>
          <a:prstGeom prst="rect">
            <a:avLst/>
          </a:prstGeom>
          <a:noFill/>
        </p:spPr>
        <p:txBody>
          <a:bodyPr wrap="square">
            <a:spAutoFit/>
          </a:bodyPr>
          <a:lstStyle/>
          <a:p>
            <a:pPr algn="just">
              <a:buFont typeface="Wingdings" panose="05000000000000000000" pitchFamily="2" charset="2"/>
              <a:buChar char="Ø"/>
            </a:pPr>
            <a:r>
              <a:rPr lang="en-GB" sz="3200" b="1" dirty="0">
                <a:latin typeface="Garamond" panose="02020404030301010803" pitchFamily="18" charset="0"/>
              </a:rPr>
              <a:t>University pays important attention to </a:t>
            </a:r>
            <a:r>
              <a:rPr lang="en-GB" sz="3200" b="1" dirty="0">
                <a:solidFill>
                  <a:srgbClr val="FF0000"/>
                </a:solidFill>
                <a:latin typeface="Garamond" panose="02020404030301010803" pitchFamily="18" charset="0"/>
              </a:rPr>
              <a:t>Engagement policy </a:t>
            </a:r>
            <a:r>
              <a:rPr lang="en-GB" sz="3200" b="1" dirty="0">
                <a:latin typeface="Garamond" panose="02020404030301010803" pitchFamily="18" charset="0"/>
              </a:rPr>
              <a:t>this term (engagement with the Moodle page, class attendance including  active participation in class activities).</a:t>
            </a:r>
          </a:p>
          <a:p>
            <a:pPr algn="just"/>
            <a:endParaRPr lang="en-GB" sz="3200" b="1" dirty="0">
              <a:latin typeface="Garamond" panose="02020404030301010803" pitchFamily="18" charset="0"/>
            </a:endParaRPr>
          </a:p>
          <a:p>
            <a:pPr algn="just">
              <a:buFont typeface="Wingdings" panose="05000000000000000000" pitchFamily="2" charset="2"/>
              <a:buChar char="Ø"/>
            </a:pPr>
            <a:r>
              <a:rPr lang="en-GB" sz="3200" b="1" dirty="0">
                <a:latin typeface="Garamond" panose="02020404030301010803" pitchFamily="18" charset="0"/>
              </a:rPr>
              <a:t>If you are unsure about anything or have any personal circumstance that cam impact your academic performance, you can speak 1-2-1 with your lecturer after the lecture. He/she may signpost you to the relevant non-teaching teams for support.</a:t>
            </a: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4926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About this Module….</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4370427"/>
          </a:xfrm>
          <a:prstGeom prst="rect">
            <a:avLst/>
          </a:prstGeom>
          <a:noFill/>
        </p:spPr>
        <p:txBody>
          <a:bodyPr wrap="square">
            <a:spAutoFit/>
          </a:bodyPr>
          <a:lstStyle/>
          <a:p>
            <a:pPr algn="ctr"/>
            <a:r>
              <a:rPr lang="en-GB" sz="4800" b="1" dirty="0">
                <a:latin typeface="Garamond" panose="02020404030301010803" pitchFamily="18" charset="0"/>
              </a:rPr>
              <a:t>Module Overview</a:t>
            </a:r>
          </a:p>
          <a:p>
            <a:pPr algn="just">
              <a:buFont typeface="Wingdings" panose="05000000000000000000" pitchFamily="2" charset="2"/>
              <a:buChar char="Ø"/>
            </a:pPr>
            <a:endParaRPr lang="en-GB" sz="3500" b="1" dirty="0">
              <a:latin typeface="Garamond" panose="02020404030301010803" pitchFamily="18" charset="0"/>
            </a:endParaRPr>
          </a:p>
          <a:p>
            <a:pPr algn="just">
              <a:buFont typeface="Wingdings" panose="05000000000000000000" pitchFamily="2" charset="2"/>
              <a:buChar char="Ø"/>
            </a:pPr>
            <a:endParaRPr lang="en-GB" sz="35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2050" name="Picture 2" descr="Checklist API module ...">
            <a:extLst>
              <a:ext uri="{FF2B5EF4-FFF2-40B4-BE49-F238E27FC236}">
                <a16:creationId xmlns:a16="http://schemas.microsoft.com/office/drawing/2014/main" id="{B75AEDCD-A47B-632B-A5C0-595576AF3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431" y="2126256"/>
            <a:ext cx="7216048" cy="2831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4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2050"/>
                                        </p:tgtEl>
                                        <p:attrNameLst>
                                          <p:attrName>style.visibility</p:attrName>
                                        </p:attrNameLst>
                                      </p:cBhvr>
                                      <p:to>
                                        <p:strVal val="visible"/>
                                      </p:to>
                                    </p:set>
                                    <p:animEffect transition="in" filter="wipe(down)">
                                      <p:cBhvr>
                                        <p:cTn id="18"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1002006"/>
          </a:xfrm>
          <a:prstGeom prst="rect">
            <a:avLst/>
          </a:prstGeom>
          <a:noFill/>
        </p:spPr>
        <p:txBody>
          <a:bodyPr wrap="square">
            <a:spAutoFit/>
          </a:bodyPr>
          <a:lstStyle/>
          <a:p>
            <a:pPr algn="ctr">
              <a:lnSpc>
                <a:spcPct val="133000"/>
              </a:lnSpc>
            </a:pPr>
            <a:r>
              <a:rPr lang="en-GB" sz="4800" b="1" dirty="0">
                <a:latin typeface="Garamond" panose="02020404030301010803" pitchFamily="18" charset="0"/>
              </a:rPr>
              <a:t>Module Aim/Objective</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3416320"/>
          </a:xfrm>
          <a:prstGeom prst="rect">
            <a:avLst/>
          </a:prstGeom>
          <a:noFill/>
        </p:spPr>
        <p:txBody>
          <a:bodyPr wrap="square" lIns="91440" tIns="45720" rIns="91440" bIns="45720" anchor="t">
            <a:spAutoFit/>
          </a:bodyPr>
          <a:lstStyle/>
          <a:p>
            <a:pPr marL="457200" indent="-457200">
              <a:buFont typeface="Wingdings" panose="05000000000000000000" pitchFamily="2" charset="2"/>
              <a:buChar char="§"/>
            </a:pPr>
            <a:r>
              <a:rPr lang="en-GB" sz="3600" dirty="0">
                <a:solidFill>
                  <a:srgbClr val="000000"/>
                </a:solidFill>
                <a:latin typeface="Garamond"/>
                <a:ea typeface="+mn-lt"/>
                <a:cs typeface="+mn-lt"/>
              </a:rPr>
              <a:t>To enable the student to critically evaluate current and emerging project management methodologies and recognise how to apply them to real world situations.</a:t>
            </a:r>
            <a:endParaRPr lang="en-GB" sz="3600" b="1" dirty="0">
              <a:solidFill>
                <a:srgbClr val="000000"/>
              </a:solidFill>
              <a:latin typeface="Garamond"/>
              <a:ea typeface="Calibri"/>
              <a:cs typeface="Calibri"/>
            </a:endParaRPr>
          </a:p>
          <a:p>
            <a:endParaRPr lang="en-GB" sz="2800" b="1" dirty="0">
              <a:latin typeface="Garamond"/>
            </a:endParaRPr>
          </a:p>
          <a:p>
            <a:pPr marL="0" indent="0">
              <a:buNone/>
            </a:pPr>
            <a:endParaRPr lang="en-GB" sz="4000" b="1" dirty="0">
              <a:latin typeface="Garamond"/>
            </a:endParaRPr>
          </a:p>
          <a:p>
            <a:pPr marL="0" indent="0">
              <a:buNone/>
            </a:pPr>
            <a:endParaRPr lang="en-GB" sz="4000" b="1" dirty="0">
              <a:latin typeface="Garamond"/>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99153" y="5885512"/>
            <a:ext cx="2883658" cy="1079086"/>
          </a:xfrm>
          <a:prstGeom prst="rect">
            <a:avLst/>
          </a:prstGeom>
        </p:spPr>
      </p:pic>
    </p:spTree>
    <p:extLst>
      <p:ext uri="{BB962C8B-B14F-4D97-AF65-F5344CB8AC3E}">
        <p14:creationId xmlns:p14="http://schemas.microsoft.com/office/powerpoint/2010/main" val="253226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1104085"/>
          </a:xfrm>
          <a:prstGeom prst="rect">
            <a:avLst/>
          </a:prstGeom>
          <a:noFill/>
        </p:spPr>
        <p:txBody>
          <a:bodyPr wrap="square">
            <a:spAutoFit/>
          </a:bodyPr>
          <a:lstStyle/>
          <a:p>
            <a:pPr algn="ctr">
              <a:lnSpc>
                <a:spcPct val="133000"/>
              </a:lnSpc>
            </a:pPr>
            <a:r>
              <a:rPr lang="en-GB" sz="5400" b="1" dirty="0">
                <a:latin typeface="Myriad Pro"/>
              </a:rPr>
              <a:t>Module Learning Outcomes</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5139869"/>
          </a:xfrm>
          <a:prstGeom prst="rect">
            <a:avLst/>
          </a:prstGeom>
          <a:noFill/>
        </p:spPr>
        <p:txBody>
          <a:bodyPr wrap="square" lIns="91440" tIns="45720" rIns="91440" bIns="45720" anchor="t">
            <a:spAutoFit/>
          </a:bodyPr>
          <a:lstStyle/>
          <a:p>
            <a:r>
              <a:rPr lang="en-GB" sz="3600" dirty="0">
                <a:latin typeface="Garamond"/>
              </a:rPr>
              <a:t>Upon the successful completion of this module, the student should be able to: </a:t>
            </a:r>
            <a:endParaRPr lang="en-GB" sz="3600" b="1" dirty="0">
              <a:latin typeface="Garamond"/>
            </a:endParaRPr>
          </a:p>
          <a:p>
            <a:pPr marL="571500" indent="-571500">
              <a:buFont typeface="Arial"/>
              <a:buChar char="•"/>
            </a:pPr>
            <a:r>
              <a:rPr lang="en-GB" sz="3600" dirty="0">
                <a:latin typeface="Garamond"/>
                <a:ea typeface="+mn-lt"/>
                <a:cs typeface="+mn-lt"/>
              </a:rPr>
              <a:t>Identify, and critically evaluate, the appropriateness and limitations of the main project management methodologies.</a:t>
            </a:r>
            <a:endParaRPr lang="en-GB" sz="3600" dirty="0">
              <a:latin typeface="Garamond"/>
            </a:endParaRPr>
          </a:p>
          <a:p>
            <a:endParaRPr lang="en-GB" sz="3600" dirty="0">
              <a:latin typeface="Garamond"/>
              <a:ea typeface="+mn-lt"/>
              <a:cs typeface="+mn-lt"/>
            </a:endParaRPr>
          </a:p>
          <a:p>
            <a:pPr marL="571500" indent="-571500">
              <a:buFont typeface="Arial"/>
              <a:buChar char="•"/>
            </a:pPr>
            <a:r>
              <a:rPr lang="en-GB" sz="3600" dirty="0">
                <a:latin typeface="Garamond"/>
                <a:ea typeface="+mn-lt"/>
                <a:cs typeface="+mn-lt"/>
              </a:rPr>
              <a:t>Apply concepts and principles of project management to a real-world scenario and in so doing, be able to make a successful contribution to any project environment.</a:t>
            </a:r>
            <a:endParaRPr lang="en-GB" sz="3600" dirty="0">
              <a:latin typeface="Garamond"/>
            </a:endParaRPr>
          </a:p>
          <a:p>
            <a:pPr marL="0" indent="0">
              <a:buNone/>
            </a:pPr>
            <a:endParaRPr lang="en-GB" sz="4000" b="1" dirty="0">
              <a:latin typeface="Garamond"/>
              <a:ea typeface="Calibri"/>
              <a:cs typeface="Calibri"/>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8802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926151"/>
          </a:xfrm>
          <a:prstGeom prst="rect">
            <a:avLst/>
          </a:prstGeom>
          <a:noFill/>
        </p:spPr>
        <p:txBody>
          <a:bodyPr wrap="square">
            <a:spAutoFit/>
          </a:bodyPr>
          <a:lstStyle/>
          <a:p>
            <a:pPr algn="ctr">
              <a:lnSpc>
                <a:spcPct val="133000"/>
              </a:lnSpc>
            </a:pPr>
            <a:r>
              <a:rPr lang="en-GB" sz="4400" b="1" dirty="0">
                <a:latin typeface="Garamond" panose="02020404030301010803" pitchFamily="18" charset="0"/>
              </a:rPr>
              <a:t>Learning and Teaching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4955203"/>
          </a:xfrm>
          <a:prstGeom prst="rect">
            <a:avLst/>
          </a:prstGeom>
          <a:noFill/>
        </p:spPr>
        <p:txBody>
          <a:bodyPr wrap="square">
            <a:spAutoFit/>
          </a:bodyPr>
          <a:lstStyle/>
          <a:p>
            <a:pPr marL="0" indent="0" algn="just">
              <a:buNone/>
            </a:pPr>
            <a:r>
              <a:rPr lang="en-GB" sz="3600" dirty="0">
                <a:latin typeface="Garamond" panose="02020404030301010803" pitchFamily="18" charset="0"/>
              </a:rPr>
              <a:t>You need to pay attention to this to excel on this module</a:t>
            </a:r>
            <a:r>
              <a:rPr lang="en-GB" sz="3600" b="0" i="0" u="none" strike="noStrike" baseline="0" dirty="0">
                <a:solidFill>
                  <a:srgbClr val="000000"/>
                </a:solidFill>
                <a:latin typeface="Garamond" panose="02020404030301010803" pitchFamily="18" charset="0"/>
              </a:rPr>
              <a:t>: </a:t>
            </a: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screenshot of a white sheet with black text&#10;&#10;Description automatically generated">
            <a:extLst>
              <a:ext uri="{FF2B5EF4-FFF2-40B4-BE49-F238E27FC236}">
                <a16:creationId xmlns:a16="http://schemas.microsoft.com/office/drawing/2014/main" id="{7359CF10-06AC-EAEC-1EEF-F8983D8D3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0469" y="2089153"/>
            <a:ext cx="9845044" cy="3309112"/>
          </a:xfrm>
          <a:prstGeom prst="rect">
            <a:avLst/>
          </a:prstGeom>
        </p:spPr>
      </p:pic>
    </p:spTree>
    <p:extLst>
      <p:ext uri="{BB962C8B-B14F-4D97-AF65-F5344CB8AC3E}">
        <p14:creationId xmlns:p14="http://schemas.microsoft.com/office/powerpoint/2010/main" val="209408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15626"/>
          </a:xfrm>
          <a:prstGeom prst="rect">
            <a:avLst/>
          </a:prstGeom>
          <a:noFill/>
        </p:spPr>
        <p:txBody>
          <a:bodyPr wrap="square">
            <a:spAutoFit/>
          </a:bodyPr>
          <a:lstStyle/>
          <a:p>
            <a:pPr algn="ctr">
              <a:lnSpc>
                <a:spcPct val="133000"/>
              </a:lnSpc>
            </a:pPr>
            <a:r>
              <a:rPr lang="en-GB" sz="5400" b="1" dirty="0">
                <a:latin typeface="Garamond" panose="02020404030301010803" pitchFamily="18" charset="0"/>
              </a:rPr>
              <a:t>Learning and Teaching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96609"/>
            <a:ext cx="11646447" cy="4585871"/>
          </a:xfrm>
          <a:prstGeom prst="rect">
            <a:avLst/>
          </a:prstGeom>
          <a:noFill/>
        </p:spPr>
        <p:txBody>
          <a:bodyPr wrap="square">
            <a:spAutoFit/>
          </a:bodyPr>
          <a:lstStyle/>
          <a:p>
            <a:endParaRPr lang="en-GB" sz="3600" dirty="0">
              <a:latin typeface="Garamond" panose="02020404030301010803" pitchFamily="18" charset="0"/>
            </a:endParaRPr>
          </a:p>
          <a:p>
            <a:pPr marL="571500" indent="-571500">
              <a:buFont typeface="Wingdings" panose="05000000000000000000" pitchFamily="2" charset="2"/>
              <a:buChar char="q"/>
            </a:pPr>
            <a:r>
              <a:rPr lang="en-GB" sz="3600" dirty="0">
                <a:latin typeface="Garamond" panose="02020404030301010803" pitchFamily="18" charset="0"/>
              </a:rPr>
              <a:t>10 weeks of teaching</a:t>
            </a:r>
          </a:p>
          <a:p>
            <a:pPr marL="571500" indent="-571500">
              <a:buFont typeface="Wingdings" panose="05000000000000000000" pitchFamily="2" charset="2"/>
              <a:buChar char="q"/>
            </a:pPr>
            <a:endParaRPr lang="en-GB" sz="3600" dirty="0">
              <a:latin typeface="Garamond" panose="02020404030301010803" pitchFamily="18" charset="0"/>
            </a:endParaRPr>
          </a:p>
          <a:p>
            <a:pPr marL="571500" indent="-571500">
              <a:buFont typeface="Wingdings" panose="05000000000000000000" pitchFamily="2" charset="2"/>
              <a:buChar char="q"/>
            </a:pPr>
            <a:r>
              <a:rPr lang="en-GB" sz="3600" dirty="0">
                <a:latin typeface="Garamond" panose="02020404030301010803" pitchFamily="18" charset="0"/>
              </a:rPr>
              <a:t>4 hours each week</a:t>
            </a:r>
          </a:p>
          <a:p>
            <a:pPr marL="571500" indent="-571500">
              <a:buFont typeface="Wingdings" panose="05000000000000000000" pitchFamily="2" charset="2"/>
              <a:buChar char="q"/>
            </a:pPr>
            <a:endParaRPr lang="en-GB" sz="3600" dirty="0">
              <a:latin typeface="Garamond" panose="02020404030301010803" pitchFamily="18" charset="0"/>
            </a:endParaRPr>
          </a:p>
          <a:p>
            <a:pPr marL="571500" indent="-571500">
              <a:buFont typeface="Wingdings" panose="05000000000000000000" pitchFamily="2" charset="2"/>
              <a:buChar char="q"/>
            </a:pPr>
            <a:r>
              <a:rPr lang="en-GB" sz="3600" dirty="0">
                <a:latin typeface="Garamond" panose="02020404030301010803" pitchFamily="18" charset="0"/>
              </a:rPr>
              <a:t>Plus, weekly independent reading by students amounting to160 hours for the term (16 hours per week).</a:t>
            </a: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3315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964046"/>
          </a:xfrm>
          <a:prstGeom prst="rect">
            <a:avLst/>
          </a:prstGeom>
          <a:noFill/>
        </p:spPr>
        <p:txBody>
          <a:bodyPr wrap="square">
            <a:spAutoFit/>
          </a:bodyPr>
          <a:lstStyle/>
          <a:p>
            <a:pPr algn="ctr">
              <a:lnSpc>
                <a:spcPct val="133000"/>
              </a:lnSpc>
            </a:pPr>
            <a:r>
              <a:rPr lang="en-GB" sz="4600" b="1" dirty="0">
                <a:latin typeface="Garamond" panose="02020404030301010803" pitchFamily="18" charset="0"/>
              </a:rPr>
              <a:t>Learning and Teaching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646447" cy="7909858"/>
          </a:xfrm>
          <a:prstGeom prst="rect">
            <a:avLst/>
          </a:prstGeom>
          <a:noFill/>
        </p:spPr>
        <p:txBody>
          <a:bodyPr wrap="square">
            <a:spAutoFit/>
          </a:bodyPr>
          <a:lstStyle/>
          <a:p>
            <a:pPr>
              <a:buFont typeface="Wingdings 3" pitchFamily="2" charset="2"/>
              <a:buNone/>
            </a:pPr>
            <a:r>
              <a:rPr lang="en-GB" altLang="en-US" sz="4000" b="1" dirty="0">
                <a:latin typeface="Garamond" panose="02020404030301010803" pitchFamily="18" charset="0"/>
              </a:rPr>
              <a:t>Mixture of:</a:t>
            </a:r>
          </a:p>
          <a:p>
            <a:pPr marL="914400" lvl="1" indent="-457200">
              <a:buFont typeface="Wingdings" panose="05000000000000000000" pitchFamily="2" charset="2"/>
              <a:buChar char="q"/>
            </a:pPr>
            <a:r>
              <a:rPr lang="en-GB" altLang="en-US" sz="4000" dirty="0">
                <a:latin typeface="Garamond" panose="02020404030301010803" pitchFamily="18" charset="0"/>
              </a:rPr>
              <a:t>Lectures</a:t>
            </a:r>
          </a:p>
          <a:p>
            <a:pPr marL="914400" lvl="1" indent="-457200">
              <a:buFont typeface="Wingdings" panose="05000000000000000000" pitchFamily="2" charset="2"/>
              <a:buChar char="q"/>
            </a:pPr>
            <a:r>
              <a:rPr lang="en-GB" altLang="en-US" sz="4000" dirty="0">
                <a:latin typeface="Garamond" panose="02020404030301010803" pitchFamily="18" charset="0"/>
              </a:rPr>
              <a:t>Seminars</a:t>
            </a:r>
          </a:p>
          <a:p>
            <a:pPr marL="914400" lvl="1" indent="-457200">
              <a:buFont typeface="Wingdings" panose="05000000000000000000" pitchFamily="2" charset="2"/>
              <a:buChar char="q"/>
            </a:pPr>
            <a:r>
              <a:rPr lang="en-GB" altLang="en-US" sz="4000" dirty="0">
                <a:latin typeface="Garamond" panose="02020404030301010803" pitchFamily="18" charset="0"/>
              </a:rPr>
              <a:t>Discussions </a:t>
            </a:r>
          </a:p>
          <a:p>
            <a:pPr marL="914400" lvl="1" indent="-457200">
              <a:buFont typeface="Wingdings" panose="05000000000000000000" pitchFamily="2" charset="2"/>
              <a:buChar char="q"/>
            </a:pPr>
            <a:r>
              <a:rPr lang="en-GB" altLang="en-US" sz="4000" dirty="0">
                <a:latin typeface="Garamond" panose="02020404030301010803" pitchFamily="18" charset="0"/>
              </a:rPr>
              <a:t>Group work/ Pair work</a:t>
            </a:r>
          </a:p>
          <a:p>
            <a:pPr marL="914400" lvl="1" indent="-457200">
              <a:buFont typeface="Wingdings" panose="05000000000000000000" pitchFamily="2" charset="2"/>
              <a:buChar char="q"/>
            </a:pPr>
            <a:r>
              <a:rPr lang="en-GB" altLang="en-US" sz="4000" dirty="0">
                <a:latin typeface="Garamond" panose="02020404030301010803" pitchFamily="18" charset="0"/>
              </a:rPr>
              <a:t>Educational/Informative Videos</a:t>
            </a:r>
          </a:p>
          <a:p>
            <a:pPr marL="914400" lvl="1" indent="-457200">
              <a:buFont typeface="Wingdings" panose="05000000000000000000" pitchFamily="2" charset="2"/>
              <a:buChar char="q"/>
            </a:pPr>
            <a:r>
              <a:rPr lang="en-GB" altLang="en-US" sz="4000" dirty="0">
                <a:latin typeface="Garamond" panose="02020404030301010803" pitchFamily="18" charset="0"/>
              </a:rPr>
              <a:t>Case studies.</a:t>
            </a:r>
            <a:endParaRPr lang="en-GB" sz="4000" dirty="0">
              <a:solidFill>
                <a:srgbClr val="FF0000"/>
              </a:solidFill>
              <a:latin typeface="Garamond" panose="02020404030301010803" pitchFamily="18" charset="0"/>
            </a:endParaRPr>
          </a:p>
          <a:p>
            <a:endParaRPr lang="en-GB" sz="3600" dirty="0">
              <a:latin typeface="Garamond" panose="02020404030301010803" pitchFamily="18" charset="0"/>
            </a:endParaRPr>
          </a:p>
          <a:p>
            <a:endParaRPr lang="en-GB" sz="3600" dirty="0">
              <a:latin typeface="Garamond" panose="02020404030301010803" pitchFamily="18" charset="0"/>
            </a:endParaRPr>
          </a:p>
          <a:p>
            <a:endParaRPr lang="en-GB" sz="3600"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7441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15626"/>
          </a:xfrm>
          <a:prstGeom prst="rect">
            <a:avLst/>
          </a:prstGeom>
          <a:noFill/>
        </p:spPr>
        <p:txBody>
          <a:bodyPr wrap="square">
            <a:spAutoFit/>
          </a:bodyPr>
          <a:lstStyle/>
          <a:p>
            <a:pPr algn="ctr">
              <a:lnSpc>
                <a:spcPct val="133000"/>
              </a:lnSpc>
            </a:pPr>
            <a:r>
              <a:rPr lang="en-GB" sz="5400" b="1" dirty="0">
                <a:latin typeface="Garamond" panose="02020404030301010803" pitchFamily="18" charset="0"/>
              </a:rPr>
              <a:t>Module Assessment Mode - I</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
        <p:nvSpPr>
          <p:cNvPr id="7" name="Text Box 1">
            <a:extLst>
              <a:ext uri="{FF2B5EF4-FFF2-40B4-BE49-F238E27FC236}">
                <a16:creationId xmlns:a16="http://schemas.microsoft.com/office/drawing/2014/main" id="{E9EEB168-DBFB-083B-D2AB-3D174B8C33F2}"/>
              </a:ext>
            </a:extLst>
          </p:cNvPr>
          <p:cNvSpPr txBox="1"/>
          <p:nvPr/>
        </p:nvSpPr>
        <p:spPr>
          <a:xfrm>
            <a:off x="3290836" y="7438008"/>
            <a:ext cx="117382" cy="161925"/>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000" dirty="0">
                <a:effectLst/>
                <a:latin typeface="Times New Roman" panose="02020603050405020304" pitchFamily="18" charset="0"/>
                <a:ea typeface="Times New Roman" panose="02020603050405020304" pitchFamily="18" charset="0"/>
              </a:rPr>
              <a:t> </a:t>
            </a:r>
          </a:p>
        </p:txBody>
      </p:sp>
      <p:sp>
        <p:nvSpPr>
          <p:cNvPr id="9" name="Text Box 1">
            <a:extLst>
              <a:ext uri="{FF2B5EF4-FFF2-40B4-BE49-F238E27FC236}">
                <a16:creationId xmlns:a16="http://schemas.microsoft.com/office/drawing/2014/main" id="{B4C05359-2BD7-D7E1-6553-97B02FBCFC39}"/>
              </a:ext>
            </a:extLst>
          </p:cNvPr>
          <p:cNvSpPr txBox="1"/>
          <p:nvPr/>
        </p:nvSpPr>
        <p:spPr>
          <a:xfrm>
            <a:off x="6843662" y="7380858"/>
            <a:ext cx="122718" cy="238125"/>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000" dirty="0">
                <a:effectLst/>
                <a:latin typeface="Times New Roman" panose="02020603050405020304" pitchFamily="18" charset="0"/>
                <a:ea typeface="Times New Roman" panose="02020603050405020304" pitchFamily="18" charset="0"/>
              </a:rPr>
              <a:t> </a:t>
            </a:r>
          </a:p>
        </p:txBody>
      </p:sp>
      <p:sp>
        <p:nvSpPr>
          <p:cNvPr id="10" name="Rectangle 4">
            <a:extLst>
              <a:ext uri="{FF2B5EF4-FFF2-40B4-BE49-F238E27FC236}">
                <a16:creationId xmlns:a16="http://schemas.microsoft.com/office/drawing/2014/main" id="{A3195446-0728-796A-59C8-C57BC07041D9}"/>
              </a:ext>
            </a:extLst>
          </p:cNvPr>
          <p:cNvSpPr>
            <a:spLocks noChangeArrowheads="1"/>
          </p:cNvSpPr>
          <p:nvPr/>
        </p:nvSpPr>
        <p:spPr bwMode="auto">
          <a:xfrm>
            <a:off x="1310996" y="1087415"/>
            <a:ext cx="6829527"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sz="2800" b="1" dirty="0">
                <a:solidFill>
                  <a:srgbClr val="FF0000"/>
                </a:solidFill>
                <a:latin typeface="Garamond"/>
                <a:cs typeface="Arial"/>
              </a:rPr>
              <a:t>Assessment Component </a:t>
            </a:r>
            <a:endParaRPr kumimoji="0" lang="en-GB" altLang="en-US" sz="2800" b="0" i="0" u="none" strike="noStrike" cap="none" normalizeH="0" baseline="0" dirty="0">
              <a:ln>
                <a:noFill/>
              </a:ln>
              <a:solidFill>
                <a:srgbClr val="FF0000"/>
              </a:solidFill>
              <a:effectLst/>
              <a:latin typeface="Garamond"/>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Garamond" panose="02020404030301010803" pitchFamily="18" charset="0"/>
            </a:endParaRPr>
          </a:p>
        </p:txBody>
      </p:sp>
      <p:pic>
        <p:nvPicPr>
          <p:cNvPr id="5" name="Picture 4" descr="A white rectangular box with black text&#10;&#10;AI-generated content may be incorrect.">
            <a:extLst>
              <a:ext uri="{FF2B5EF4-FFF2-40B4-BE49-F238E27FC236}">
                <a16:creationId xmlns:a16="http://schemas.microsoft.com/office/drawing/2014/main" id="{7FA5AD47-C650-0C7C-4B5D-8B1797EF52D6}"/>
              </a:ext>
            </a:extLst>
          </p:cNvPr>
          <p:cNvPicPr>
            <a:picLocks noChangeAspect="1"/>
          </p:cNvPicPr>
          <p:nvPr/>
        </p:nvPicPr>
        <p:blipFill>
          <a:blip r:embed="rId3"/>
          <a:stretch>
            <a:fillRect/>
          </a:stretch>
        </p:blipFill>
        <p:spPr>
          <a:xfrm>
            <a:off x="1444017" y="2132622"/>
            <a:ext cx="9230898" cy="2571880"/>
          </a:xfrm>
          <a:prstGeom prst="rect">
            <a:avLst/>
          </a:prstGeom>
        </p:spPr>
      </p:pic>
    </p:spTree>
    <p:extLst>
      <p:ext uri="{BB962C8B-B14F-4D97-AF65-F5344CB8AC3E}">
        <p14:creationId xmlns:p14="http://schemas.microsoft.com/office/powerpoint/2010/main" val="1251450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15626"/>
          </a:xfrm>
          <a:prstGeom prst="rect">
            <a:avLst/>
          </a:prstGeom>
          <a:noFill/>
        </p:spPr>
        <p:txBody>
          <a:bodyPr wrap="square">
            <a:spAutoFit/>
          </a:bodyPr>
          <a:lstStyle/>
          <a:p>
            <a:pPr algn="ctr">
              <a:lnSpc>
                <a:spcPct val="133000"/>
              </a:lnSpc>
            </a:pPr>
            <a:r>
              <a:rPr lang="en-GB" sz="5400" b="1" dirty="0">
                <a:latin typeface="Garamond" panose="02020404030301010803" pitchFamily="18" charset="0"/>
              </a:rPr>
              <a:t>Assessment Summary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4955203"/>
          </a:xfrm>
          <a:prstGeom prst="rect">
            <a:avLst/>
          </a:prstGeom>
          <a:noFill/>
        </p:spPr>
        <p:txBody>
          <a:bodyPr wrap="square" lIns="91440" tIns="45720" rIns="91440" bIns="45720" anchor="t">
            <a:spAutoFit/>
          </a:bodyPr>
          <a:lstStyle/>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Garamond" panose="02020404030301010803" pitchFamily="18" charset="0"/>
              <a:ea typeface="Arial" panose="020B0604020202020204" pitchFamily="34" charset="0"/>
            </a:endParaRPr>
          </a:p>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Garamond" panose="02020404030301010803" pitchFamily="18" charset="0"/>
              <a:ea typeface="Arial" panose="020B0604020202020204" pitchFamily="34" charset="0"/>
            </a:endParaRPr>
          </a:p>
          <a:p>
            <a:endParaRPr lang="en-GB" sz="3600" dirty="0">
              <a:latin typeface="Garamond" panose="02020404030301010803" pitchFamily="18" charset="0"/>
            </a:endParaRPr>
          </a:p>
          <a:p>
            <a:endParaRPr lang="en-GB" sz="3600"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pPr marL="0" indent="0">
              <a:buNone/>
            </a:pPr>
            <a:endParaRPr lang="en-GB" sz="4000" b="1" dirty="0">
              <a:latin typeface="Garamond" panose="02020404030301010803" pitchFamily="18" charset="0"/>
            </a:endParaRPr>
          </a:p>
          <a:p>
            <a:r>
              <a:rPr lang="en-GB" sz="4400" b="1" dirty="0">
                <a:solidFill>
                  <a:srgbClr val="FF0000"/>
                </a:solidFill>
                <a:latin typeface="Garamond"/>
              </a:rPr>
              <a:t>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graphicFrame>
        <p:nvGraphicFramePr>
          <p:cNvPr id="7" name="Table 6">
            <a:extLst>
              <a:ext uri="{FF2B5EF4-FFF2-40B4-BE49-F238E27FC236}">
                <a16:creationId xmlns:a16="http://schemas.microsoft.com/office/drawing/2014/main" id="{8451B3FF-F036-33FE-01FE-96C3942AEA07}"/>
              </a:ext>
            </a:extLst>
          </p:cNvPr>
          <p:cNvGraphicFramePr>
            <a:graphicFrameLocks noGrp="1"/>
          </p:cNvGraphicFramePr>
          <p:nvPr>
            <p:extLst>
              <p:ext uri="{D42A27DB-BD31-4B8C-83A1-F6EECF244321}">
                <p14:modId xmlns:p14="http://schemas.microsoft.com/office/powerpoint/2010/main" val="3074578595"/>
              </p:ext>
            </p:extLst>
          </p:nvPr>
        </p:nvGraphicFramePr>
        <p:xfrm>
          <a:off x="970934" y="1437269"/>
          <a:ext cx="10250130" cy="1794033"/>
        </p:xfrm>
        <a:graphic>
          <a:graphicData uri="http://schemas.openxmlformats.org/drawingml/2006/table">
            <a:tbl>
              <a:tblPr firstRow="1" bandRow="1">
                <a:tableStyleId>{5940675A-B579-460E-94D1-54222C63F5DA}</a:tableStyleId>
              </a:tblPr>
              <a:tblGrid>
                <a:gridCol w="5125065">
                  <a:extLst>
                    <a:ext uri="{9D8B030D-6E8A-4147-A177-3AD203B41FA5}">
                      <a16:colId xmlns:a16="http://schemas.microsoft.com/office/drawing/2014/main" val="3759102925"/>
                    </a:ext>
                  </a:extLst>
                </a:gridCol>
                <a:gridCol w="5125065">
                  <a:extLst>
                    <a:ext uri="{9D8B030D-6E8A-4147-A177-3AD203B41FA5}">
                      <a16:colId xmlns:a16="http://schemas.microsoft.com/office/drawing/2014/main" val="1658250907"/>
                    </a:ext>
                  </a:extLst>
                </a:gridCol>
              </a:tblGrid>
              <a:tr h="598011">
                <a:tc>
                  <a:txBody>
                    <a:bodyPr/>
                    <a:lstStyle/>
                    <a:p>
                      <a:r>
                        <a:rPr lang="en-GB" sz="2800" dirty="0">
                          <a:latin typeface="Garamond" panose="02020404030301010803" pitchFamily="18" charset="0"/>
                        </a:rPr>
                        <a:t>Activity Type</a:t>
                      </a:r>
                    </a:p>
                  </a:txBody>
                  <a:tcPr/>
                </a:tc>
                <a:tc>
                  <a:txBody>
                    <a:bodyPr/>
                    <a:lstStyle/>
                    <a:p>
                      <a:r>
                        <a:rPr lang="en-GB" sz="2800" dirty="0">
                          <a:latin typeface="Garamond" panose="02020404030301010803" pitchFamily="18" charset="0"/>
                        </a:rPr>
                        <a:t>Percentage </a:t>
                      </a:r>
                    </a:p>
                  </a:txBody>
                  <a:tcPr/>
                </a:tc>
                <a:extLst>
                  <a:ext uri="{0D108BD9-81ED-4DB2-BD59-A6C34878D82A}">
                    <a16:rowId xmlns:a16="http://schemas.microsoft.com/office/drawing/2014/main" val="3088115109"/>
                  </a:ext>
                </a:extLst>
              </a:tr>
              <a:tr h="598011">
                <a:tc>
                  <a:txBody>
                    <a:bodyPr/>
                    <a:lstStyle/>
                    <a:p>
                      <a:r>
                        <a:rPr lang="en-GB" sz="2800" dirty="0">
                          <a:latin typeface="Garamond" panose="02020404030301010803" pitchFamily="18" charset="0"/>
                        </a:rPr>
                        <a:t>Individual coursework</a:t>
                      </a:r>
                    </a:p>
                  </a:txBody>
                  <a:tcPr/>
                </a:tc>
                <a:tc>
                  <a:txBody>
                    <a:bodyPr/>
                    <a:lstStyle/>
                    <a:p>
                      <a:r>
                        <a:rPr lang="en-GB" sz="2800" dirty="0">
                          <a:latin typeface="Garamond"/>
                        </a:rPr>
                        <a:t>100%</a:t>
                      </a:r>
                    </a:p>
                  </a:txBody>
                  <a:tcPr/>
                </a:tc>
                <a:extLst>
                  <a:ext uri="{0D108BD9-81ED-4DB2-BD59-A6C34878D82A}">
                    <a16:rowId xmlns:a16="http://schemas.microsoft.com/office/drawing/2014/main" val="544929703"/>
                  </a:ext>
                </a:extLst>
              </a:tr>
              <a:tr h="598011">
                <a:tc>
                  <a:txBody>
                    <a:bodyPr/>
                    <a:lstStyle/>
                    <a:p>
                      <a:r>
                        <a:rPr lang="en-GB" sz="2800" dirty="0">
                          <a:latin typeface="Garamond" panose="02020404030301010803" pitchFamily="18" charset="0"/>
                        </a:rPr>
                        <a:t>Total </a:t>
                      </a:r>
                    </a:p>
                  </a:txBody>
                  <a:tcPr/>
                </a:tc>
                <a:tc>
                  <a:txBody>
                    <a:bodyPr/>
                    <a:lstStyle/>
                    <a:p>
                      <a:r>
                        <a:rPr lang="en-GB" sz="2800" dirty="0">
                          <a:latin typeface="Garamond" panose="02020404030301010803" pitchFamily="18" charset="0"/>
                        </a:rPr>
                        <a:t>100%</a:t>
                      </a:r>
                    </a:p>
                  </a:txBody>
                  <a:tcPr/>
                </a:tc>
                <a:extLst>
                  <a:ext uri="{0D108BD9-81ED-4DB2-BD59-A6C34878D82A}">
                    <a16:rowId xmlns:a16="http://schemas.microsoft.com/office/drawing/2014/main" val="2596864300"/>
                  </a:ext>
                </a:extLst>
              </a:tr>
            </a:tbl>
          </a:graphicData>
        </a:graphic>
      </p:graphicFrame>
    </p:spTree>
    <p:extLst>
      <p:ext uri="{BB962C8B-B14F-4D97-AF65-F5344CB8AC3E}">
        <p14:creationId xmlns:p14="http://schemas.microsoft.com/office/powerpoint/2010/main" val="223957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342B-65E4-99E0-09B8-270DC12377AF}"/>
              </a:ext>
            </a:extLst>
          </p:cNvPr>
          <p:cNvSpPr>
            <a:spLocks noGrp="1"/>
          </p:cNvSpPr>
          <p:nvPr>
            <p:ph type="title"/>
          </p:nvPr>
        </p:nvSpPr>
        <p:spPr>
          <a:xfrm>
            <a:off x="192958" y="0"/>
            <a:ext cx="10629900" cy="799998"/>
          </a:xfrm>
        </p:spPr>
        <p:txBody>
          <a:bodyPr>
            <a:normAutofit/>
          </a:bodyPr>
          <a:lstStyle/>
          <a:p>
            <a:r>
              <a:rPr lang="en-GB" sz="3600" b="1" dirty="0">
                <a:solidFill>
                  <a:srgbClr val="FF0000"/>
                </a:solidFill>
              </a:rPr>
              <a:t>Indicative Reading List</a:t>
            </a:r>
          </a:p>
        </p:txBody>
      </p:sp>
      <p:graphicFrame>
        <p:nvGraphicFramePr>
          <p:cNvPr id="4" name="Table 3">
            <a:extLst>
              <a:ext uri="{FF2B5EF4-FFF2-40B4-BE49-F238E27FC236}">
                <a16:creationId xmlns:a16="http://schemas.microsoft.com/office/drawing/2014/main" id="{4B88F3E0-2DED-14BA-2815-F41E0D1B1794}"/>
              </a:ext>
            </a:extLst>
          </p:cNvPr>
          <p:cNvGraphicFramePr>
            <a:graphicFrameLocks noGrp="1"/>
          </p:cNvGraphicFramePr>
          <p:nvPr>
            <p:extLst>
              <p:ext uri="{D42A27DB-BD31-4B8C-83A1-F6EECF244321}">
                <p14:modId xmlns:p14="http://schemas.microsoft.com/office/powerpoint/2010/main" val="2272868196"/>
              </p:ext>
            </p:extLst>
          </p:nvPr>
        </p:nvGraphicFramePr>
        <p:xfrm>
          <a:off x="-44245" y="705104"/>
          <a:ext cx="12280490" cy="5763148"/>
        </p:xfrm>
        <a:graphic>
          <a:graphicData uri="http://schemas.openxmlformats.org/drawingml/2006/table">
            <a:tbl>
              <a:tblPr firstRow="1" firstCol="1" bandRow="1"/>
              <a:tblGrid>
                <a:gridCol w="1474839">
                  <a:extLst>
                    <a:ext uri="{9D8B030D-6E8A-4147-A177-3AD203B41FA5}">
                      <a16:colId xmlns:a16="http://schemas.microsoft.com/office/drawing/2014/main" val="932282984"/>
                    </a:ext>
                  </a:extLst>
                </a:gridCol>
                <a:gridCol w="10805651">
                  <a:extLst>
                    <a:ext uri="{9D8B030D-6E8A-4147-A177-3AD203B41FA5}">
                      <a16:colId xmlns:a16="http://schemas.microsoft.com/office/drawing/2014/main" val="2515530508"/>
                    </a:ext>
                  </a:extLst>
                </a:gridCol>
              </a:tblGrid>
              <a:tr h="445270">
                <a:tc>
                  <a:txBody>
                    <a:bodyPr/>
                    <a:lstStyle/>
                    <a:p>
                      <a:r>
                        <a:rPr lang="en-GB" sz="2000" b="1" dirty="0">
                          <a:effectLst/>
                          <a:latin typeface="Garamond"/>
                          <a:ea typeface="Times New Roman" panose="02020603050405020304" pitchFamily="18" charset="0"/>
                        </a:rPr>
                        <a:t>Category</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GB" sz="2000" b="1" dirty="0">
                          <a:effectLst/>
                          <a:latin typeface="Garamond"/>
                          <a:ea typeface="Times New Roman" panose="02020603050405020304" pitchFamily="18" charset="0"/>
                        </a:rPr>
                        <a:t>Title</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020493"/>
                  </a:ext>
                </a:extLst>
              </a:tr>
              <a:tr h="1075570">
                <a:tc>
                  <a:txBody>
                    <a:bodyPr/>
                    <a:lstStyle/>
                    <a:p>
                      <a:r>
                        <a:rPr lang="en-GB" sz="2000" b="1" dirty="0">
                          <a:effectLst/>
                          <a:latin typeface="Garamond"/>
                          <a:ea typeface="Times New Roman" panose="02020603050405020304" pitchFamily="18" charset="0"/>
                        </a:rPr>
                        <a:t>Essential</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buNone/>
                      </a:pPr>
                      <a:r>
                        <a:rPr lang="en-GB" sz="2000" b="0" i="0" u="none" strike="noStrike" noProof="0" dirty="0">
                          <a:effectLst/>
                          <a:latin typeface="Garamond"/>
                        </a:rPr>
                        <a:t>Maylor, H. (2010) Project management. Fourth edition. Harlow, England: Pearson. Available at: </a:t>
                      </a:r>
                      <a:r>
                        <a:rPr lang="en-GB" sz="2000" b="0" i="0" u="none" strike="noStrike" noProof="0" dirty="0">
                          <a:effectLst/>
                          <a:latin typeface="Garamond"/>
                          <a:hlinkClick r:id="rId2"/>
                        </a:rPr>
                        <a:t>https://librarysearch.uwtsd.ac.uk/discovery/fulldisplay?docid=alma99100107667702421&amp;context=L&amp;vid=44WHELF_UWTSD:44WHELF_UWTSD_VU1&amp;lang=en&amp;search_scope=MyInst_and_CI&amp;adaptor=Local%20Search%20Engine&amp;isFrbr=true&amp;tab=Everything&amp;query=any,contains,project%20management&amp;facet=tlevel,include,online_resources&amp;offset=0</a:t>
                      </a:r>
                      <a:r>
                        <a:rPr lang="en-GB" sz="2000" b="0" i="0" u="none" strike="noStrike" noProof="0" dirty="0">
                          <a:effectLst/>
                          <a:latin typeface="Garamond"/>
                        </a:rPr>
                        <a:t>  </a:t>
                      </a:r>
                      <a:endParaRPr lang="en-US">
                        <a:latin typeface="Garamond"/>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1381391"/>
                  </a:ext>
                </a:extLst>
              </a:tr>
              <a:tr h="1080699">
                <a:tc>
                  <a:txBody>
                    <a:bodyPr/>
                    <a:lstStyle/>
                    <a:p>
                      <a:r>
                        <a:rPr lang="en-GB" sz="2000" b="1" dirty="0">
                          <a:effectLst/>
                          <a:latin typeface="Garamond"/>
                          <a:ea typeface="Times New Roman" panose="02020603050405020304" pitchFamily="18" charset="0"/>
                        </a:rPr>
                        <a:t>Essential</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buNone/>
                      </a:pPr>
                      <a:r>
                        <a:rPr lang="en-GB" sz="2000" b="0" i="0" u="none" strike="noStrike" noProof="0" dirty="0">
                          <a:effectLst/>
                          <a:latin typeface="Garamond"/>
                        </a:rPr>
                        <a:t>Roberts, P. (2011) Effective project management. London, UK ;: Kogan Page. Available at: </a:t>
                      </a:r>
                      <a:r>
                        <a:rPr lang="en-GB" sz="2000" b="0" i="0" u="none" strike="noStrike" noProof="0" dirty="0">
                          <a:effectLst/>
                          <a:latin typeface="Garamond"/>
                          <a:hlinkClick r:id="rId3"/>
                        </a:rPr>
                        <a:t>https://librarysearch.uwtsd.ac.uk/discovery/fulldisplay?docid=alma99121511102421&amp;context=L&amp;vid=44WHELF_UWTSD:44WHELF_UWTSD_VU1&amp;lang=en&amp;search_scope=MyInst_and_CI&amp;adaptor=Local%20Search%20Engine&amp;tab=Everything&amp;query=any,contains,effective%20project%20management&amp;offset=0</a:t>
                      </a:r>
                      <a:r>
                        <a:rPr lang="en-GB" sz="2000" b="0" i="0" u="none" strike="noStrike" noProof="0" dirty="0">
                          <a:effectLst/>
                          <a:latin typeface="Garamond"/>
                        </a:rPr>
                        <a:t>  </a:t>
                      </a:r>
                      <a:endParaRPr lang="en-US">
                        <a:latin typeface="Garamond"/>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7189073"/>
                  </a:ext>
                </a:extLst>
              </a:tr>
              <a:tr h="590493">
                <a:tc>
                  <a:txBody>
                    <a:bodyPr/>
                    <a:lstStyle/>
                    <a:p>
                      <a:r>
                        <a:rPr lang="en-GB" sz="2000" b="1" dirty="0">
                          <a:effectLst/>
                          <a:latin typeface="Garamond"/>
                          <a:ea typeface="Times New Roman" panose="02020603050405020304" pitchFamily="18" charset="0"/>
                        </a:rPr>
                        <a:t>Further</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buNone/>
                      </a:pPr>
                      <a:r>
                        <a:rPr lang="en-GB" sz="2000" b="0" i="0" u="none" strike="noStrike" noProof="0" dirty="0">
                          <a:effectLst/>
                          <a:latin typeface="Garamond"/>
                        </a:rPr>
                        <a:t>Field, M. &amp; Keller, L. Project Management, London: Open University / Thomson Learning, 1998.  </a:t>
                      </a:r>
                      <a:endParaRPr lang="en-US">
                        <a:latin typeface="Garamond"/>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20197337"/>
                  </a:ext>
                </a:extLst>
              </a:tr>
              <a:tr h="0">
                <a:tc>
                  <a:txBody>
                    <a:bodyPr/>
                    <a:lstStyle/>
                    <a:p>
                      <a:r>
                        <a:rPr lang="en-GB" sz="2000" b="1" dirty="0">
                          <a:effectLst/>
                          <a:latin typeface="Garamond"/>
                          <a:ea typeface="Times New Roman" panose="02020603050405020304" pitchFamily="18" charset="0"/>
                        </a:rPr>
                        <a:t>Further</a:t>
                      </a:r>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lnSpc>
                          <a:spcPct val="107000"/>
                        </a:lnSpc>
                        <a:spcAft>
                          <a:spcPts val="800"/>
                        </a:spcAft>
                        <a:buNone/>
                      </a:pPr>
                      <a:r>
                        <a:rPr lang="en-GB" sz="2000" b="0" i="0" u="none" strike="noStrike" noProof="0" dirty="0">
                          <a:effectLst/>
                          <a:latin typeface="Garamond"/>
                        </a:rPr>
                        <a:t>Heagney, J. (2012). Fundamentals of project management. (Online) New York: American Management Association.  </a:t>
                      </a:r>
                      <a:endParaRPr lang="en-US">
                        <a:latin typeface="Garamond"/>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4575841"/>
                  </a:ext>
                </a:extLst>
              </a:tr>
              <a:tr h="938407">
                <a:tc>
                  <a:txBody>
                    <a:bodyPr/>
                    <a:lstStyle/>
                    <a:p>
                      <a:r>
                        <a:rPr lang="en-GB" sz="2000" b="1" dirty="0">
                          <a:effectLst/>
                          <a:latin typeface="Garamond"/>
                          <a:ea typeface="Times New Roman" panose="02020603050405020304" pitchFamily="18" charset="0"/>
                        </a:rPr>
                        <a:t>Further</a:t>
                      </a:r>
                      <a:endParaRPr lang="en-GB" sz="2000">
                        <a:effectLst/>
                        <a:latin typeface="Garamond"/>
                        <a:ea typeface="Times New Roman" panose="02020603050405020304" pitchFamily="18" charset="0"/>
                      </a:endParaRPr>
                    </a:p>
                    <a:p>
                      <a:endParaRPr lang="en-GB" sz="200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lgn="l">
                        <a:lnSpc>
                          <a:spcPct val="100000"/>
                        </a:lnSpc>
                        <a:spcBef>
                          <a:spcPts val="0"/>
                        </a:spcBef>
                        <a:spcAft>
                          <a:spcPts val="0"/>
                        </a:spcAft>
                        <a:buNone/>
                      </a:pPr>
                      <a:r>
                        <a:rPr lang="en-GB" sz="2000" b="0" i="0" u="none" strike="noStrike" noProof="0" dirty="0">
                          <a:effectLst/>
                          <a:latin typeface="Garamond"/>
                        </a:rPr>
                        <a:t>Maylor, H. (2010). Project management (4th ed.). Harlow:  </a:t>
                      </a:r>
                      <a:endParaRPr lang="en-US">
                        <a:latin typeface="Garamond"/>
                      </a:endParaRPr>
                    </a:p>
                    <a:p>
                      <a:pPr lvl="0">
                        <a:lnSpc>
                          <a:spcPct val="107000"/>
                        </a:lnSpc>
                        <a:spcAft>
                          <a:spcPts val="800"/>
                        </a:spcAft>
                        <a:buNone/>
                      </a:pPr>
                      <a:r>
                        <a:rPr lang="en-GB" sz="2000" b="0" i="0" u="none" strike="noStrike" noProof="0" dirty="0">
                          <a:effectLst/>
                          <a:latin typeface="Garamond"/>
                        </a:rPr>
                        <a:t>Financial Times Prentice Hall</a:t>
                      </a:r>
                      <a:endParaRPr lang="en-GB">
                        <a:latin typeface="Garamond"/>
                      </a:endParaRPr>
                    </a:p>
                    <a:p>
                      <a:endParaRPr lang="en-GB" sz="2000" dirty="0">
                        <a:effectLst/>
                        <a:latin typeface="Garamond"/>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0777168"/>
                  </a:ext>
                </a:extLst>
              </a:tr>
            </a:tbl>
          </a:graphicData>
        </a:graphic>
      </p:graphicFrame>
    </p:spTree>
    <p:extLst>
      <p:ext uri="{BB962C8B-B14F-4D97-AF65-F5344CB8AC3E}">
        <p14:creationId xmlns:p14="http://schemas.microsoft.com/office/powerpoint/2010/main" val="580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6C96-A0AF-4ADC-BA6A-8BA67AC53DAD}"/>
              </a:ext>
            </a:extLst>
          </p:cNvPr>
          <p:cNvSpPr>
            <a:spLocks noGrp="1"/>
          </p:cNvSpPr>
          <p:nvPr>
            <p:ph type="title"/>
          </p:nvPr>
        </p:nvSpPr>
        <p:spPr/>
        <p:txBody>
          <a:bodyPr/>
          <a:lstStyle/>
          <a:p>
            <a:r>
              <a:rPr lang="en-GB" dirty="0"/>
              <a:t>Project</a:t>
            </a:r>
          </a:p>
        </p:txBody>
      </p:sp>
      <p:sp>
        <p:nvSpPr>
          <p:cNvPr id="3" name="Content Placeholder 2">
            <a:extLst>
              <a:ext uri="{FF2B5EF4-FFF2-40B4-BE49-F238E27FC236}">
                <a16:creationId xmlns:a16="http://schemas.microsoft.com/office/drawing/2014/main" id="{CDC510E2-4662-42BD-B1E8-D0173ED3B844}"/>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342900" lvl="0" indent="-342900">
              <a:lnSpc>
                <a:spcPct val="107000"/>
              </a:lnSpc>
              <a:spcAft>
                <a:spcPts val="800"/>
              </a:spcAft>
              <a:buSzPts val="1000"/>
              <a:buFont typeface="Symbol" panose="05050102010706020507" pitchFamily="18" charset="2"/>
              <a:buChar char=""/>
              <a:tabLst>
                <a:tab pos="457200" algn="l"/>
              </a:tabLst>
            </a:pPr>
            <a:r>
              <a:rPr lang="en-GB" dirty="0">
                <a:latin typeface="Garamond"/>
                <a:ea typeface="Times New Roman" panose="02020603050405020304" pitchFamily="18" charset="0"/>
                <a:cs typeface="Times New Roman"/>
              </a:rPr>
              <a:t>What</a:t>
            </a:r>
            <a:r>
              <a:rPr lang="en-GB" dirty="0">
                <a:effectLst/>
                <a:latin typeface="Garamond"/>
                <a:ea typeface="Times New Roman" panose="02020603050405020304" pitchFamily="18" charset="0"/>
                <a:cs typeface="Times New Roman"/>
              </a:rPr>
              <a:t> a project is: a temporary endeavour undertaken to create a unique product, service, or result.</a:t>
            </a:r>
            <a:endParaRPr lang="en-GB" dirty="0">
              <a:effectLst/>
              <a:latin typeface="Garamond"/>
              <a:ea typeface="Calibri" panose="020F0502020204030204" pitchFamily="34" charset="0"/>
              <a:cs typeface="Times New Roman"/>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latin typeface="Garamond"/>
                <a:ea typeface="Times New Roman" panose="02020603050405020304" pitchFamily="18" charset="0"/>
                <a:cs typeface="Times New Roman"/>
              </a:rPr>
              <a:t>Projects</a:t>
            </a:r>
            <a:r>
              <a:rPr lang="en-GB" dirty="0">
                <a:effectLst/>
                <a:latin typeface="Garamond"/>
                <a:ea typeface="Times New Roman" panose="02020603050405020304" pitchFamily="18" charset="0"/>
                <a:cs typeface="Times New Roman"/>
              </a:rPr>
              <a:t> are inherently complex and require collaboration among experts from multiple fields to succeed.</a:t>
            </a:r>
            <a:endParaRPr lang="en-GB" dirty="0">
              <a:effectLst/>
              <a:latin typeface="Garamond"/>
              <a:ea typeface="Calibri" panose="020F0502020204030204" pitchFamily="34" charset="0"/>
              <a:cs typeface="Times New Roman"/>
            </a:endParaRPr>
          </a:p>
          <a:p>
            <a:pPr marL="0" indent="0">
              <a:buNone/>
            </a:pPr>
            <a:endParaRPr lang="en-GB" dirty="0"/>
          </a:p>
        </p:txBody>
      </p:sp>
    </p:spTree>
    <p:extLst>
      <p:ext uri="{BB962C8B-B14F-4D97-AF65-F5344CB8AC3E}">
        <p14:creationId xmlns:p14="http://schemas.microsoft.com/office/powerpoint/2010/main" val="2096857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39838-C134-4A5F-98DC-653C6AE972A9}"/>
              </a:ext>
            </a:extLst>
          </p:cNvPr>
          <p:cNvSpPr>
            <a:spLocks noGrp="1"/>
          </p:cNvSpPr>
          <p:nvPr>
            <p:ph type="title"/>
          </p:nvPr>
        </p:nvSpPr>
        <p:spPr/>
        <p:txBody>
          <a:bodyPr>
            <a:normAutofit/>
          </a:bodyPr>
          <a:lstStyle/>
          <a:p>
            <a:r>
              <a:rPr lang="en-GB" b="1" dirty="0">
                <a:effectLst/>
                <a:ea typeface="Times New Roman" panose="02020603050405020304" pitchFamily="18" charset="0"/>
              </a:rPr>
              <a:t>Key Aspects of Multidisciplinary Nature</a:t>
            </a:r>
            <a:endParaRPr lang="en-GB" dirty="0"/>
          </a:p>
        </p:txBody>
      </p:sp>
      <p:sp>
        <p:nvSpPr>
          <p:cNvPr id="3" name="Content Placeholder 2">
            <a:extLst>
              <a:ext uri="{FF2B5EF4-FFF2-40B4-BE49-F238E27FC236}">
                <a16:creationId xmlns:a16="http://schemas.microsoft.com/office/drawing/2014/main" id="{9CC0FFE7-B926-4E0C-86FA-9B41C1E84B15}"/>
              </a:ext>
            </a:extLst>
          </p:cNvPr>
          <p:cNvSpPr>
            <a:spLocks noGrp="1"/>
          </p:cNvSpPr>
          <p:nvPr>
            <p:ph idx="1"/>
          </p:nvPr>
        </p:nvSpPr>
        <p:spPr/>
        <p:txBody>
          <a:bodyPr>
            <a:normAutofit/>
          </a:bodyPr>
          <a:lstStyle/>
          <a:p>
            <a:pPr marL="0" indent="0">
              <a:buNone/>
            </a:pPr>
            <a:endParaRPr lang="en-GB" sz="2800" dirty="0">
              <a:effectLst/>
              <a:ea typeface="Calibri" panose="020F0502020204030204" pitchFamily="34" charset="0"/>
              <a:cs typeface="Times New Roman" panose="02020603050405020304" pitchFamily="18" charset="0"/>
            </a:endParaRPr>
          </a:p>
          <a:p>
            <a:r>
              <a:rPr lang="en-GB" sz="2800" b="1" dirty="0">
                <a:effectLst/>
                <a:ea typeface="Times New Roman" panose="02020603050405020304" pitchFamily="18" charset="0"/>
              </a:rPr>
              <a:t>Integration of Knowledge</a:t>
            </a:r>
          </a:p>
          <a:p>
            <a:r>
              <a:rPr lang="en-GB" sz="2800" b="1" dirty="0">
                <a:effectLst/>
                <a:ea typeface="Times New Roman" panose="02020603050405020304" pitchFamily="18" charset="0"/>
              </a:rPr>
              <a:t>Diverse Perspectives</a:t>
            </a:r>
            <a:endParaRPr lang="en-GB" sz="2800" b="1" dirty="0">
              <a:ea typeface="Times New Roman" panose="02020603050405020304" pitchFamily="18" charset="0"/>
            </a:endParaRPr>
          </a:p>
          <a:p>
            <a:r>
              <a:rPr lang="en-GB" sz="2800" b="1" dirty="0">
                <a:effectLst/>
                <a:ea typeface="Times New Roman" panose="02020603050405020304" pitchFamily="18" charset="0"/>
              </a:rPr>
              <a:t>Cross-functional Collaboration</a:t>
            </a:r>
          </a:p>
          <a:p>
            <a:r>
              <a:rPr lang="en-GB" sz="2800" b="1" dirty="0">
                <a:effectLst/>
                <a:ea typeface="Times New Roman" panose="02020603050405020304" pitchFamily="18" charset="0"/>
              </a:rPr>
              <a:t>Systems Thinking</a:t>
            </a:r>
            <a:endParaRPr lang="en-GB" sz="2800" dirty="0"/>
          </a:p>
        </p:txBody>
      </p:sp>
    </p:spTree>
    <p:extLst>
      <p:ext uri="{BB962C8B-B14F-4D97-AF65-F5344CB8AC3E}">
        <p14:creationId xmlns:p14="http://schemas.microsoft.com/office/powerpoint/2010/main" val="1935068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CD497-D15C-49C8-9A66-9485640F2F0B}"/>
              </a:ext>
            </a:extLst>
          </p:cNvPr>
          <p:cNvSpPr>
            <a:spLocks noGrp="1"/>
          </p:cNvSpPr>
          <p:nvPr>
            <p:ph type="title"/>
          </p:nvPr>
        </p:nvSpPr>
        <p:spPr/>
        <p:txBody>
          <a:bodyPr>
            <a:normAutofit/>
          </a:bodyPr>
          <a:lstStyle/>
          <a:p>
            <a:r>
              <a:rPr lang="en-GB" b="1" dirty="0">
                <a:effectLst/>
                <a:ea typeface="Times New Roman" panose="02020603050405020304" pitchFamily="18" charset="0"/>
              </a:rPr>
              <a:t>Integration of Knowledge</a:t>
            </a:r>
            <a:endParaRPr lang="en-GB" dirty="0"/>
          </a:p>
        </p:txBody>
      </p:sp>
      <p:sp>
        <p:nvSpPr>
          <p:cNvPr id="3" name="Content Placeholder 2">
            <a:extLst>
              <a:ext uri="{FF2B5EF4-FFF2-40B4-BE49-F238E27FC236}">
                <a16:creationId xmlns:a16="http://schemas.microsoft.com/office/drawing/2014/main" id="{535D5098-86A2-4763-A629-6D082282A1E8}"/>
              </a:ext>
            </a:extLst>
          </p:cNvPr>
          <p:cNvSpPr>
            <a:spLocks noGrp="1"/>
          </p:cNvSpPr>
          <p:nvPr>
            <p:ph idx="1"/>
          </p:nvPr>
        </p:nvSpPr>
        <p:spPr/>
        <p:txBody>
          <a:bodyPr>
            <a:normAutofit/>
          </a:bodyPr>
          <a:lstStyle/>
          <a:p>
            <a:endParaRPr lang="en-GB" dirty="0"/>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Projects often involve input from various disciplines to address all aspects of the project lifecycle.</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Example: Constructing a bridge requires civil engineering (design), environmental science (impact assessment), finance (budgeting), and project management (coordination).</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38839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E3B09-C9EA-462B-8FC6-23AFF58575C6}"/>
              </a:ext>
            </a:extLst>
          </p:cNvPr>
          <p:cNvSpPr>
            <a:spLocks noGrp="1"/>
          </p:cNvSpPr>
          <p:nvPr>
            <p:ph type="title"/>
          </p:nvPr>
        </p:nvSpPr>
        <p:spPr/>
        <p:txBody>
          <a:bodyPr>
            <a:normAutofit/>
          </a:bodyPr>
          <a:lstStyle/>
          <a:p>
            <a:r>
              <a:rPr lang="en-GB" b="1" dirty="0">
                <a:effectLst/>
                <a:ea typeface="Times New Roman" panose="02020603050405020304" pitchFamily="18" charset="0"/>
              </a:rPr>
              <a:t>Diverse Perspectives</a:t>
            </a:r>
            <a:endParaRPr lang="en-GB" dirty="0"/>
          </a:p>
        </p:txBody>
      </p:sp>
      <p:sp>
        <p:nvSpPr>
          <p:cNvPr id="3" name="Content Placeholder 2">
            <a:extLst>
              <a:ext uri="{FF2B5EF4-FFF2-40B4-BE49-F238E27FC236}">
                <a16:creationId xmlns:a16="http://schemas.microsoft.com/office/drawing/2014/main" id="{2D69244E-BB60-446D-9C25-728E713F0EEF}"/>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endParaRPr lang="en-GB" dirty="0">
              <a:effectLst/>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Different disciplines bring unique problem-solving approaches and insights.</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Highlight how diversity fosters innovation and ensures that multiple aspects of a problem are addressed.</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13091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66517-B568-44BF-ABFE-1F77FED254D2}"/>
              </a:ext>
            </a:extLst>
          </p:cNvPr>
          <p:cNvSpPr>
            <a:spLocks noGrp="1"/>
          </p:cNvSpPr>
          <p:nvPr>
            <p:ph type="title"/>
          </p:nvPr>
        </p:nvSpPr>
        <p:spPr/>
        <p:txBody>
          <a:bodyPr>
            <a:normAutofit/>
          </a:bodyPr>
          <a:lstStyle/>
          <a:p>
            <a:r>
              <a:rPr lang="en-GB" b="1" dirty="0">
                <a:effectLst/>
                <a:ea typeface="Times New Roman" panose="02020603050405020304" pitchFamily="18" charset="0"/>
              </a:rPr>
              <a:t>Cross-functional Collaboration</a:t>
            </a:r>
            <a:endParaRPr lang="en-GB" dirty="0"/>
          </a:p>
        </p:txBody>
      </p:sp>
      <p:sp>
        <p:nvSpPr>
          <p:cNvPr id="3" name="Content Placeholder 2">
            <a:extLst>
              <a:ext uri="{FF2B5EF4-FFF2-40B4-BE49-F238E27FC236}">
                <a16:creationId xmlns:a16="http://schemas.microsoft.com/office/drawing/2014/main" id="{B800EDF8-79A7-42BA-910F-478ED001F552}"/>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endParaRPr lang="en-GB" dirty="0">
              <a:effectLst/>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Teams from various departments or external stakeholders (e.g., engineers, marketers, legal advisors) must work together.</a:t>
            </a:r>
          </a:p>
          <a:p>
            <a:pPr marL="342900" lvl="0" indent="-342900">
              <a:lnSpc>
                <a:spcPct val="107000"/>
              </a:lnSpc>
              <a:spcAft>
                <a:spcPts val="800"/>
              </a:spcAft>
              <a:buSzPts val="1000"/>
              <a:buFont typeface="Symbol" panose="05050102010706020507" pitchFamily="18" charset="2"/>
              <a:buChar char=""/>
              <a:tabLst>
                <a:tab pos="457200" algn="l"/>
              </a:tabLst>
            </a:pP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Example: Launching a new product involves R&amp;D, marketing, sales, legal compliance, and operations.</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60376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29BE-9655-4146-9F00-9D844355B9EC}"/>
              </a:ext>
            </a:extLst>
          </p:cNvPr>
          <p:cNvSpPr>
            <a:spLocks noGrp="1"/>
          </p:cNvSpPr>
          <p:nvPr>
            <p:ph type="title"/>
          </p:nvPr>
        </p:nvSpPr>
        <p:spPr/>
        <p:txBody>
          <a:bodyPr>
            <a:normAutofit/>
          </a:bodyPr>
          <a:lstStyle/>
          <a:p>
            <a:r>
              <a:rPr lang="en-GB" b="1" dirty="0">
                <a:effectLst/>
                <a:ea typeface="Times New Roman" panose="02020603050405020304" pitchFamily="18" charset="0"/>
              </a:rPr>
              <a:t>Systems Thinking</a:t>
            </a:r>
            <a:endParaRPr lang="en-GB" dirty="0"/>
          </a:p>
        </p:txBody>
      </p:sp>
      <p:sp>
        <p:nvSpPr>
          <p:cNvPr id="3" name="Content Placeholder 2">
            <a:extLst>
              <a:ext uri="{FF2B5EF4-FFF2-40B4-BE49-F238E27FC236}">
                <a16:creationId xmlns:a16="http://schemas.microsoft.com/office/drawing/2014/main" id="{E436155C-41F0-4781-B2A0-95E9E2823D99}"/>
              </a:ext>
            </a:extLst>
          </p:cNvPr>
          <p:cNvSpPr>
            <a:spLocks noGrp="1"/>
          </p:cNvSpPr>
          <p:nvPr>
            <p:ph idx="1"/>
          </p:nvPr>
        </p:nvSpPr>
        <p:spPr/>
        <p:txBody>
          <a:bodyPr>
            <a:normAutofit/>
          </a:bodyPr>
          <a:lstStyle/>
          <a:p>
            <a:endParaRPr lang="en-GB" dirty="0">
              <a:effectLst/>
              <a:ea typeface="Times New Roman" panose="02020603050405020304" pitchFamily="18" charset="0"/>
              <a:cs typeface="Times New Roman" panose="02020603050405020304" pitchFamily="18" charset="0"/>
            </a:endParaRPr>
          </a:p>
          <a:p>
            <a:endParaRPr lang="en-GB" dirty="0">
              <a:ea typeface="Times New Roman" panose="02020603050405020304" pitchFamily="18" charset="0"/>
              <a:cs typeface="Times New Roman" panose="02020603050405020304" pitchFamily="18" charset="0"/>
            </a:endParaRPr>
          </a:p>
          <a:p>
            <a:r>
              <a:rPr lang="en-GB" dirty="0">
                <a:effectLst/>
                <a:ea typeface="Times New Roman" panose="02020603050405020304" pitchFamily="18" charset="0"/>
                <a:cs typeface="Times New Roman" panose="02020603050405020304" pitchFamily="18" charset="0"/>
              </a:rPr>
              <a:t>Projects operate within larger systems. The multidisciplinary approach ensures that all interdependencies (technical, social, environmental) are considered.</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3603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B10A-2468-4857-A649-70F330EA04E1}"/>
              </a:ext>
            </a:extLst>
          </p:cNvPr>
          <p:cNvSpPr>
            <a:spLocks noGrp="1"/>
          </p:cNvSpPr>
          <p:nvPr>
            <p:ph type="title"/>
          </p:nvPr>
        </p:nvSpPr>
        <p:spPr/>
        <p:txBody>
          <a:bodyPr>
            <a:normAutofit/>
          </a:bodyPr>
          <a:lstStyle/>
          <a:p>
            <a:r>
              <a:rPr lang="en-GB" b="1" dirty="0">
                <a:effectLst/>
                <a:ea typeface="Times New Roman" panose="02020603050405020304" pitchFamily="18" charset="0"/>
              </a:rPr>
              <a:t>Examples Across Industries</a:t>
            </a:r>
            <a:endParaRPr lang="en-GB" dirty="0"/>
          </a:p>
        </p:txBody>
      </p:sp>
      <p:sp>
        <p:nvSpPr>
          <p:cNvPr id="3" name="Content Placeholder 2">
            <a:extLst>
              <a:ext uri="{FF2B5EF4-FFF2-40B4-BE49-F238E27FC236}">
                <a16:creationId xmlns:a16="http://schemas.microsoft.com/office/drawing/2014/main" id="{CA92912A-D70A-4C6D-82A1-8D3A7651E211}"/>
              </a:ext>
            </a:extLst>
          </p:cNvPr>
          <p:cNvSpPr>
            <a:spLocks noGrp="1"/>
          </p:cNvSpPr>
          <p:nvPr>
            <p:ph idx="1"/>
          </p:nvPr>
        </p:nvSpPr>
        <p:spPr/>
        <p:txBody>
          <a:bodyPr>
            <a:normAutofit/>
          </a:bodyPr>
          <a:lstStyle/>
          <a:p>
            <a:pPr marL="0" indent="0">
              <a:lnSpc>
                <a:spcPct val="107000"/>
              </a:lnSpc>
              <a:spcAft>
                <a:spcPts val="800"/>
              </a:spcAft>
              <a:buNone/>
            </a:pPr>
            <a:r>
              <a:rPr lang="en-GB" dirty="0">
                <a:ea typeface="Times New Roman" panose="02020603050405020304" pitchFamily="18" charset="0"/>
                <a:cs typeface="Times New Roman" panose="02020603050405020304" pitchFamily="18" charset="0"/>
              </a:rPr>
              <a:t>E</a:t>
            </a:r>
            <a:r>
              <a:rPr lang="en-GB" dirty="0">
                <a:effectLst/>
                <a:ea typeface="Times New Roman" panose="02020603050405020304" pitchFamily="18" charset="0"/>
                <a:cs typeface="Times New Roman" panose="02020603050405020304" pitchFamily="18" charset="0"/>
              </a:rPr>
              <a:t>xamples to illustrate the concept:</a:t>
            </a:r>
            <a:endParaRPr lang="en-GB" dirty="0">
              <a:effectLst/>
              <a:ea typeface="Calibri" panose="020F0502020204030204" pitchFamily="34" charset="0"/>
              <a:cs typeface="Times New Roman" panose="02020603050405020304" pitchFamily="18" charset="0"/>
            </a:endParaRPr>
          </a:p>
          <a:p>
            <a:pPr>
              <a:lnSpc>
                <a:spcPct val="107000"/>
              </a:lnSpc>
              <a:spcAft>
                <a:spcPts val="800"/>
              </a:spcAft>
              <a:buSzPts val="1000"/>
              <a:tabLst>
                <a:tab pos="457200" algn="l"/>
              </a:tabLst>
            </a:pPr>
            <a:r>
              <a:rPr lang="en-GB" b="1" dirty="0">
                <a:effectLst/>
                <a:ea typeface="Times New Roman" panose="02020603050405020304" pitchFamily="18" charset="0"/>
                <a:cs typeface="Times New Roman" panose="02020603050405020304" pitchFamily="18" charset="0"/>
              </a:rPr>
              <a:t>Construction Project:</a:t>
            </a:r>
            <a:r>
              <a:rPr lang="en-GB" dirty="0">
                <a:effectLst/>
                <a:ea typeface="Times New Roman" panose="02020603050405020304" pitchFamily="18" charset="0"/>
                <a:cs typeface="Times New Roman" panose="02020603050405020304" pitchFamily="18" charset="0"/>
              </a:rPr>
              <a:t> Requires architects, structural engineers, safety experts, and financial planners.</a:t>
            </a:r>
            <a:endParaRPr lang="en-GB" dirty="0">
              <a:effectLst/>
              <a:ea typeface="Calibri" panose="020F0502020204030204" pitchFamily="34" charset="0"/>
              <a:cs typeface="Times New Roman" panose="02020603050405020304" pitchFamily="18" charset="0"/>
            </a:endParaRPr>
          </a:p>
          <a:p>
            <a:pPr>
              <a:lnSpc>
                <a:spcPct val="107000"/>
              </a:lnSpc>
              <a:spcAft>
                <a:spcPts val="800"/>
              </a:spcAft>
              <a:buSzPts val="1000"/>
              <a:tabLst>
                <a:tab pos="457200" algn="l"/>
              </a:tabLst>
            </a:pPr>
            <a:r>
              <a:rPr lang="en-GB" b="1" dirty="0">
                <a:effectLst/>
                <a:ea typeface="Times New Roman" panose="02020603050405020304" pitchFamily="18" charset="0"/>
                <a:cs typeface="Times New Roman" panose="02020603050405020304" pitchFamily="18" charset="0"/>
              </a:rPr>
              <a:t>Healthcare Project:</a:t>
            </a:r>
            <a:r>
              <a:rPr lang="en-GB" dirty="0">
                <a:effectLst/>
                <a:ea typeface="Times New Roman" panose="02020603050405020304" pitchFamily="18" charset="0"/>
                <a:cs typeface="Times New Roman" panose="02020603050405020304" pitchFamily="18" charset="0"/>
              </a:rPr>
              <a:t> Involves medical professionals, IT experts for health tech, and administrators for logistics.</a:t>
            </a:r>
            <a:endParaRPr lang="en-GB" dirty="0">
              <a:effectLst/>
              <a:ea typeface="Calibri" panose="020F0502020204030204" pitchFamily="34" charset="0"/>
              <a:cs typeface="Times New Roman" panose="02020603050405020304" pitchFamily="18" charset="0"/>
            </a:endParaRPr>
          </a:p>
          <a:p>
            <a:r>
              <a:rPr lang="en-GB" b="1" dirty="0">
                <a:effectLst/>
                <a:ea typeface="Times New Roman" panose="02020603050405020304" pitchFamily="18" charset="0"/>
                <a:cs typeface="Times New Roman" panose="02020603050405020304" pitchFamily="18" charset="0"/>
              </a:rPr>
              <a:t>Software Development:</a:t>
            </a:r>
            <a:r>
              <a:rPr lang="en-GB" dirty="0">
                <a:effectLst/>
                <a:ea typeface="Times New Roman" panose="02020603050405020304" pitchFamily="18" charset="0"/>
                <a:cs typeface="Times New Roman" panose="02020603050405020304" pitchFamily="18" charset="0"/>
              </a:rPr>
              <a:t> Needs programmers, UI/UX designers, quality analysts, and business analysts.</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73084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50E2-65F7-4160-8E62-0ACCFDD39535}"/>
              </a:ext>
            </a:extLst>
          </p:cNvPr>
          <p:cNvSpPr>
            <a:spLocks noGrp="1"/>
          </p:cNvSpPr>
          <p:nvPr>
            <p:ph type="title"/>
          </p:nvPr>
        </p:nvSpPr>
        <p:spPr/>
        <p:txBody>
          <a:bodyPr>
            <a:normAutofit/>
          </a:bodyPr>
          <a:lstStyle/>
          <a:p>
            <a:r>
              <a:rPr lang="en-GB" b="1" dirty="0">
                <a:effectLst/>
                <a:ea typeface="Times New Roman" panose="02020603050405020304" pitchFamily="18" charset="0"/>
              </a:rPr>
              <a:t>Benefits of Multidisciplinary Approaches</a:t>
            </a:r>
            <a:endParaRPr lang="en-GB" dirty="0"/>
          </a:p>
        </p:txBody>
      </p:sp>
      <p:sp>
        <p:nvSpPr>
          <p:cNvPr id="3" name="Content Placeholder 2">
            <a:extLst>
              <a:ext uri="{FF2B5EF4-FFF2-40B4-BE49-F238E27FC236}">
                <a16:creationId xmlns:a16="http://schemas.microsoft.com/office/drawing/2014/main" id="{0F45ED3D-0632-4D64-91EC-9364E3C0365B}"/>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Comprehensive solutions: Address all dimensions of the project.</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Risk reduction: Diverse expertise identifies potential issues early.</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Innovation: Collaboration sparks creative ideas.</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61924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4BD1-49A4-4637-A1CB-31EF2FAB1CB1}"/>
              </a:ext>
            </a:extLst>
          </p:cNvPr>
          <p:cNvSpPr>
            <a:spLocks noGrp="1"/>
          </p:cNvSpPr>
          <p:nvPr>
            <p:ph type="title"/>
          </p:nvPr>
        </p:nvSpPr>
        <p:spPr/>
        <p:txBody>
          <a:bodyPr>
            <a:normAutofit/>
          </a:bodyPr>
          <a:lstStyle/>
          <a:p>
            <a:r>
              <a:rPr lang="en-GB" b="1" dirty="0">
                <a:effectLst/>
                <a:ea typeface="Times New Roman" panose="02020603050405020304" pitchFamily="18" charset="0"/>
              </a:rPr>
              <a:t>Challenges and Solutions</a:t>
            </a:r>
            <a:endParaRPr lang="en-GB" dirty="0"/>
          </a:p>
        </p:txBody>
      </p:sp>
      <p:sp>
        <p:nvSpPr>
          <p:cNvPr id="3" name="Content Placeholder 2">
            <a:extLst>
              <a:ext uri="{FF2B5EF4-FFF2-40B4-BE49-F238E27FC236}">
                <a16:creationId xmlns:a16="http://schemas.microsoft.com/office/drawing/2014/main" id="{7FF5EB8D-3148-4A54-B90D-0179C0746AD0}"/>
              </a:ext>
            </a:extLst>
          </p:cNvPr>
          <p:cNvSpPr>
            <a:spLocks noGrp="1"/>
          </p:cNvSpPr>
          <p:nvPr>
            <p:ph idx="1"/>
          </p:nvPr>
        </p:nvSpPr>
        <p:spPr>
          <a:xfrm>
            <a:off x="838200" y="1363986"/>
            <a:ext cx="10515600" cy="4351338"/>
          </a:xfrm>
        </p:spPr>
        <p:txBody>
          <a:bodyPr>
            <a:noAutofit/>
          </a:bodyPr>
          <a:lstStyle/>
          <a:p>
            <a:pPr marL="0" indent="0">
              <a:lnSpc>
                <a:spcPct val="107000"/>
              </a:lnSpc>
              <a:spcAft>
                <a:spcPts val="800"/>
              </a:spcAft>
              <a:buNone/>
            </a:pPr>
            <a:r>
              <a:rPr lang="en-GB" dirty="0">
                <a:effectLst/>
                <a:ea typeface="Times New Roman" panose="02020603050405020304" pitchFamily="18" charset="0"/>
                <a:cs typeface="Times New Roman" panose="02020603050405020304" pitchFamily="18" charset="0"/>
              </a:rPr>
              <a:t>Acknowledge challenges and how to overcome them:</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Challenge:</a:t>
            </a:r>
            <a:r>
              <a:rPr lang="en-GB" dirty="0">
                <a:effectLst/>
                <a:ea typeface="Times New Roman" panose="02020603050405020304" pitchFamily="18" charset="0"/>
                <a:cs typeface="Times New Roman" panose="02020603050405020304" pitchFamily="18" charset="0"/>
              </a:rPr>
              <a:t> Communication barriers due to different terminologies or perspectives.</a:t>
            </a:r>
            <a:endParaRPr lang="en-GB" dirty="0">
              <a:effectLst/>
              <a:ea typeface="Calibri" panose="020F0502020204030204" pitchFamily="34" charset="0"/>
              <a:cs typeface="Times New Roman" panose="02020603050405020304" pitchFamily="18" charset="0"/>
            </a:endParaRPr>
          </a:p>
          <a:p>
            <a:pPr marL="457200" lvl="1" indent="0">
              <a:lnSpc>
                <a:spcPct val="107000"/>
              </a:lnSpc>
              <a:spcAft>
                <a:spcPts val="800"/>
              </a:spcAft>
              <a:buSzPts val="1000"/>
              <a:buNone/>
              <a:tabLst>
                <a:tab pos="914400" algn="l"/>
              </a:tabLst>
            </a:pPr>
            <a:r>
              <a:rPr lang="en-GB" b="1" dirty="0">
                <a:effectLst/>
                <a:ea typeface="Times New Roman" panose="02020603050405020304" pitchFamily="18" charset="0"/>
                <a:cs typeface="Times New Roman" panose="02020603050405020304" pitchFamily="18" charset="0"/>
              </a:rPr>
              <a:t>Solution:</a:t>
            </a:r>
            <a:r>
              <a:rPr lang="en-GB" dirty="0">
                <a:effectLst/>
                <a:ea typeface="Times New Roman" panose="02020603050405020304" pitchFamily="18" charset="0"/>
                <a:cs typeface="Times New Roman" panose="02020603050405020304" pitchFamily="18" charset="0"/>
              </a:rPr>
              <a:t> Use clear communication tools and practices like Agile stand-ups or cross-functional meetings.</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Challenge:</a:t>
            </a:r>
            <a:r>
              <a:rPr lang="en-GB" dirty="0">
                <a:effectLst/>
                <a:ea typeface="Times New Roman" panose="02020603050405020304" pitchFamily="18" charset="0"/>
                <a:cs typeface="Times New Roman" panose="02020603050405020304" pitchFamily="18" charset="0"/>
              </a:rPr>
              <a:t> Conflict between teams with competing priorities.</a:t>
            </a:r>
            <a:endParaRPr lang="en-GB" dirty="0">
              <a:effectLst/>
              <a:ea typeface="Calibri" panose="020F0502020204030204" pitchFamily="34" charset="0"/>
              <a:cs typeface="Times New Roman" panose="02020603050405020304" pitchFamily="18" charset="0"/>
            </a:endParaRPr>
          </a:p>
          <a:p>
            <a:pPr marL="457200" lvl="1" indent="0">
              <a:lnSpc>
                <a:spcPct val="107000"/>
              </a:lnSpc>
              <a:spcAft>
                <a:spcPts val="800"/>
              </a:spcAft>
              <a:buSzPts val="1000"/>
              <a:buNone/>
              <a:tabLst>
                <a:tab pos="914400" algn="l"/>
              </a:tabLst>
            </a:pPr>
            <a:r>
              <a:rPr lang="en-GB" b="1" dirty="0">
                <a:effectLst/>
                <a:ea typeface="Times New Roman" panose="02020603050405020304" pitchFamily="18" charset="0"/>
                <a:cs typeface="Times New Roman" panose="02020603050405020304" pitchFamily="18" charset="0"/>
              </a:rPr>
              <a:t>Solution:</a:t>
            </a:r>
            <a:r>
              <a:rPr lang="en-GB" dirty="0">
                <a:effectLst/>
                <a:ea typeface="Times New Roman" panose="02020603050405020304" pitchFamily="18" charset="0"/>
                <a:cs typeface="Times New Roman" panose="02020603050405020304" pitchFamily="18" charset="0"/>
              </a:rPr>
              <a:t> Strong leadership and a clear vision align teams with the project goals.</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796029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F8F8-4DE7-47C6-9B8E-D5B41044AB76}"/>
              </a:ext>
            </a:extLst>
          </p:cNvPr>
          <p:cNvSpPr>
            <a:spLocks noGrp="1"/>
          </p:cNvSpPr>
          <p:nvPr>
            <p:ph type="title"/>
          </p:nvPr>
        </p:nvSpPr>
        <p:spPr/>
        <p:txBody>
          <a:bodyPr>
            <a:normAutofit/>
          </a:bodyPr>
          <a:lstStyle/>
          <a:p>
            <a:r>
              <a:rPr lang="en-GB" b="1" dirty="0">
                <a:effectLst/>
                <a:ea typeface="Times New Roman" panose="02020603050405020304" pitchFamily="18" charset="0"/>
              </a:rPr>
              <a:t>Programs</a:t>
            </a:r>
            <a:endParaRPr lang="en-GB" dirty="0"/>
          </a:p>
        </p:txBody>
      </p:sp>
      <p:sp>
        <p:nvSpPr>
          <p:cNvPr id="3" name="Content Placeholder 2">
            <a:extLst>
              <a:ext uri="{FF2B5EF4-FFF2-40B4-BE49-F238E27FC236}">
                <a16:creationId xmlns:a16="http://schemas.microsoft.com/office/drawing/2014/main" id="{C17403BE-3578-43CC-A8CB-D10409685EBD}"/>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A </a:t>
            </a:r>
            <a:r>
              <a:rPr lang="en-GB" b="1" dirty="0">
                <a:effectLst/>
                <a:ea typeface="Times New Roman" panose="02020603050405020304" pitchFamily="18" charset="0"/>
                <a:cs typeface="Times New Roman" panose="02020603050405020304" pitchFamily="18" charset="0"/>
              </a:rPr>
              <a:t>program</a:t>
            </a:r>
            <a:r>
              <a:rPr lang="en-GB" dirty="0">
                <a:effectLst/>
                <a:ea typeface="Times New Roman" panose="02020603050405020304" pitchFamily="18" charset="0"/>
                <a:cs typeface="Times New Roman" panose="02020603050405020304" pitchFamily="18" charset="0"/>
              </a:rPr>
              <a:t> is a group of related projects managed in a coordinated manner to achieve strategic objectives and deliver benefits that wouldn’t be realized if the projects were managed individually.</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It provides a higher-level structure to oversee and align multiple projects toward a common goal.</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860150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96DB-72F2-4AD2-B979-6F1772E42F3F}"/>
              </a:ext>
            </a:extLst>
          </p:cNvPr>
          <p:cNvSpPr>
            <a:spLocks noGrp="1"/>
          </p:cNvSpPr>
          <p:nvPr>
            <p:ph type="title"/>
          </p:nvPr>
        </p:nvSpPr>
        <p:spPr/>
        <p:txBody>
          <a:bodyPr>
            <a:normAutofit/>
          </a:bodyPr>
          <a:lstStyle/>
          <a:p>
            <a:r>
              <a:rPr lang="en-GB" b="1" dirty="0">
                <a:effectLst/>
                <a:ea typeface="Times New Roman" panose="02020603050405020304" pitchFamily="18" charset="0"/>
              </a:rPr>
              <a:t>Relationship Between Programs and Projects</a:t>
            </a:r>
            <a:endParaRPr lang="en-GB" dirty="0"/>
          </a:p>
        </p:txBody>
      </p:sp>
      <p:sp>
        <p:nvSpPr>
          <p:cNvPr id="3" name="Content Placeholder 2">
            <a:extLst>
              <a:ext uri="{FF2B5EF4-FFF2-40B4-BE49-F238E27FC236}">
                <a16:creationId xmlns:a16="http://schemas.microsoft.com/office/drawing/2014/main" id="{0940B551-A3A4-4472-A20F-BC88F3F5705D}"/>
              </a:ext>
            </a:extLst>
          </p:cNvPr>
          <p:cNvSpPr>
            <a:spLocks noGrp="1"/>
          </p:cNvSpPr>
          <p:nvPr>
            <p:ph idx="1"/>
          </p:nvPr>
        </p:nvSpPr>
        <p:spPr>
          <a:xfrm>
            <a:off x="838200" y="1852258"/>
            <a:ext cx="10942468" cy="4351338"/>
          </a:xfrm>
        </p:spPr>
        <p:txBody>
          <a:bodyPr>
            <a:noAutofit/>
          </a:bodyPr>
          <a:lstStyle/>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Hierarchy:</a:t>
            </a:r>
            <a:r>
              <a:rPr lang="en-GB" dirty="0">
                <a:effectLst/>
                <a:ea typeface="Times New Roman" panose="02020603050405020304" pitchFamily="18" charset="0"/>
                <a:cs typeface="Times New Roman" panose="02020603050405020304" pitchFamily="18" charset="0"/>
              </a:rPr>
              <a:t> Projects are the building blocks of a program. A program comprises multiple projects that contribute to its overall objectives.</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Focus:</a:t>
            </a:r>
            <a:r>
              <a:rPr lang="en-GB" dirty="0">
                <a:effectLst/>
                <a:ea typeface="Times New Roman" panose="02020603050405020304" pitchFamily="18" charset="0"/>
                <a:cs typeface="Times New Roman" panose="02020603050405020304" pitchFamily="18" charset="0"/>
              </a:rPr>
              <a:t> Projects are focused on delivering specific outputs, while programs are focused on achieving broader outcomes and benefits.</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Interdependencies:</a:t>
            </a:r>
            <a:r>
              <a:rPr lang="en-GB" dirty="0">
                <a:effectLst/>
                <a:ea typeface="Times New Roman" panose="02020603050405020304" pitchFamily="18" charset="0"/>
                <a:cs typeface="Times New Roman" panose="02020603050405020304" pitchFamily="18" charset="0"/>
              </a:rPr>
              <a:t> Projects within a program are often interdependent, meaning the success or output of one project may influence others.</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56396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73DC-3B53-4C2A-82A6-1E160826E916}"/>
              </a:ext>
            </a:extLst>
          </p:cNvPr>
          <p:cNvSpPr>
            <a:spLocks noGrp="1"/>
          </p:cNvSpPr>
          <p:nvPr>
            <p:ph type="title"/>
          </p:nvPr>
        </p:nvSpPr>
        <p:spPr/>
        <p:txBody>
          <a:bodyPr>
            <a:normAutofit/>
          </a:bodyPr>
          <a:lstStyle/>
          <a:p>
            <a:r>
              <a:rPr lang="en-GB" b="1" dirty="0">
                <a:effectLst/>
                <a:ea typeface="Times New Roman" panose="02020603050405020304" pitchFamily="18" charset="0"/>
              </a:rPr>
              <a:t>Key Characteristics of Programs</a:t>
            </a:r>
            <a:endParaRPr lang="en-GB" dirty="0"/>
          </a:p>
        </p:txBody>
      </p:sp>
      <p:sp>
        <p:nvSpPr>
          <p:cNvPr id="3" name="Content Placeholder 2">
            <a:extLst>
              <a:ext uri="{FF2B5EF4-FFF2-40B4-BE49-F238E27FC236}">
                <a16:creationId xmlns:a16="http://schemas.microsoft.com/office/drawing/2014/main" id="{56A08287-EE0C-434E-9BC0-DF1A700000A7}"/>
              </a:ext>
            </a:extLst>
          </p:cNvPr>
          <p:cNvSpPr>
            <a:spLocks noGrp="1"/>
          </p:cNvSpPr>
          <p:nvPr>
            <p:ph idx="1"/>
          </p:nvPr>
        </p:nvSpPr>
        <p:spPr/>
        <p:txBody>
          <a:bodyPr>
            <a:noAutofit/>
          </a:bodyPr>
          <a:lstStyle/>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Strategic Alignment:</a:t>
            </a:r>
            <a:r>
              <a:rPr lang="en-GB" dirty="0">
                <a:effectLst/>
                <a:ea typeface="Times New Roman" panose="02020603050405020304" pitchFamily="18" charset="0"/>
                <a:cs typeface="Times New Roman" panose="02020603050405020304" pitchFamily="18" charset="0"/>
              </a:rPr>
              <a:t> Programs are aligned with organizational goals and strategies, whereas projects may have narrower scopes.</a:t>
            </a:r>
            <a:endParaRPr lang="en-GB" dirty="0">
              <a:effectLst/>
              <a:ea typeface="Calibri" panose="020F0502020204030204" pitchFamily="34" charset="0"/>
              <a:cs typeface="Times New Roman" panose="02020603050405020304" pitchFamily="18" charset="0"/>
            </a:endParaRPr>
          </a:p>
          <a:p>
            <a:pPr mar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Coordination:</a:t>
            </a:r>
            <a:r>
              <a:rPr lang="en-GB" dirty="0">
                <a:effectLst/>
                <a:ea typeface="Times New Roman" panose="02020603050405020304" pitchFamily="18" charset="0"/>
                <a:cs typeface="Times New Roman" panose="02020603050405020304" pitchFamily="18" charset="0"/>
              </a:rPr>
              <a:t> Programs ensure that resources, schedules, risks, and benefits are managed across projects to optimize performance.</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Benefits Realization:</a:t>
            </a:r>
            <a:r>
              <a:rPr lang="en-GB" dirty="0">
                <a:effectLst/>
                <a:ea typeface="Times New Roman" panose="02020603050405020304" pitchFamily="18" charset="0"/>
                <a:cs typeface="Times New Roman" panose="02020603050405020304" pitchFamily="18" charset="0"/>
              </a:rPr>
              <a:t> Programs aim to deliver cumulative benefits that are greater than the sum of individual project outputs.</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59439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98DDE-F6CF-4877-9509-CF8BA584C73B}"/>
              </a:ext>
            </a:extLst>
          </p:cNvPr>
          <p:cNvSpPr>
            <a:spLocks noGrp="1"/>
          </p:cNvSpPr>
          <p:nvPr>
            <p:ph type="title"/>
          </p:nvPr>
        </p:nvSpPr>
        <p:spPr/>
        <p:txBody>
          <a:bodyPr>
            <a:normAutofit/>
          </a:bodyPr>
          <a:lstStyle/>
          <a:p>
            <a:r>
              <a:rPr lang="en-GB" b="1" dirty="0">
                <a:effectLst/>
                <a:ea typeface="Times New Roman" panose="02020603050405020304" pitchFamily="18" charset="0"/>
              </a:rPr>
              <a:t>Example to Illustrate Programs vs. Projects</a:t>
            </a:r>
            <a:endParaRPr lang="en-GB" dirty="0"/>
          </a:p>
        </p:txBody>
      </p:sp>
      <p:sp>
        <p:nvSpPr>
          <p:cNvPr id="3" name="Content Placeholder 2">
            <a:extLst>
              <a:ext uri="{FF2B5EF4-FFF2-40B4-BE49-F238E27FC236}">
                <a16:creationId xmlns:a16="http://schemas.microsoft.com/office/drawing/2014/main" id="{F12585A5-6B2F-4C1A-AEF9-F4E82778BDA2}"/>
              </a:ext>
            </a:extLst>
          </p:cNvPr>
          <p:cNvSpPr>
            <a:spLocks noGrp="1"/>
          </p:cNvSpPr>
          <p:nvPr>
            <p:ph idx="1"/>
          </p:nvPr>
        </p:nvSpPr>
        <p:spPr>
          <a:xfrm>
            <a:off x="838200" y="1664055"/>
            <a:ext cx="10515600" cy="4351338"/>
          </a:xfrm>
        </p:spPr>
        <p:txBody>
          <a:bodyPr>
            <a:no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800" b="1" dirty="0">
                <a:effectLst/>
                <a:ea typeface="Times New Roman" panose="02020603050405020304" pitchFamily="18" charset="0"/>
                <a:cs typeface="Times New Roman" panose="02020603050405020304" pitchFamily="18" charset="0"/>
              </a:rPr>
              <a:t>Program Example: Urban Development Program</a:t>
            </a:r>
            <a:endParaRPr lang="en-GB" sz="28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800" b="1" dirty="0">
                <a:effectLst/>
                <a:ea typeface="Times New Roman" panose="02020603050405020304" pitchFamily="18" charset="0"/>
                <a:cs typeface="Times New Roman" panose="02020603050405020304" pitchFamily="18" charset="0"/>
              </a:rPr>
              <a:t>Project 1:</a:t>
            </a:r>
            <a:r>
              <a:rPr lang="en-GB" sz="2800" dirty="0">
                <a:effectLst/>
                <a:ea typeface="Times New Roman" panose="02020603050405020304" pitchFamily="18" charset="0"/>
                <a:cs typeface="Times New Roman" panose="02020603050405020304" pitchFamily="18" charset="0"/>
              </a:rPr>
              <a:t> Construction of residential buildings.</a:t>
            </a:r>
            <a:endParaRPr lang="en-GB" sz="28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800" b="1" dirty="0">
                <a:effectLst/>
                <a:ea typeface="Times New Roman" panose="02020603050405020304" pitchFamily="18" charset="0"/>
                <a:cs typeface="Times New Roman" panose="02020603050405020304" pitchFamily="18" charset="0"/>
              </a:rPr>
              <a:t>Project 2:</a:t>
            </a:r>
            <a:r>
              <a:rPr lang="en-GB" sz="2800" dirty="0">
                <a:effectLst/>
                <a:ea typeface="Times New Roman" panose="02020603050405020304" pitchFamily="18" charset="0"/>
                <a:cs typeface="Times New Roman" panose="02020603050405020304" pitchFamily="18" charset="0"/>
              </a:rPr>
              <a:t> Development of road infrastructure.</a:t>
            </a:r>
            <a:endParaRPr lang="en-GB" sz="28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800" b="1" dirty="0">
                <a:effectLst/>
                <a:ea typeface="Times New Roman" panose="02020603050405020304" pitchFamily="18" charset="0"/>
                <a:cs typeface="Times New Roman" panose="02020603050405020304" pitchFamily="18" charset="0"/>
              </a:rPr>
              <a:t>Project 3:</a:t>
            </a:r>
            <a:r>
              <a:rPr lang="en-GB" sz="2800" dirty="0">
                <a:effectLst/>
                <a:ea typeface="Times New Roman" panose="02020603050405020304" pitchFamily="18" charset="0"/>
                <a:cs typeface="Times New Roman" panose="02020603050405020304" pitchFamily="18" charset="0"/>
              </a:rPr>
              <a:t> Implementation of a smart city IT system.</a:t>
            </a:r>
            <a:endParaRPr lang="en-GB" sz="28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800" dirty="0">
                <a:effectLst/>
                <a:ea typeface="Times New Roman" panose="02020603050405020304" pitchFamily="18" charset="0"/>
                <a:cs typeface="Times New Roman" panose="02020603050405020304" pitchFamily="18" charset="0"/>
              </a:rPr>
              <a:t>The program ensures these projects work together to create a </a:t>
            </a:r>
            <a:r>
              <a:rPr lang="en-GB" sz="2800" dirty="0" err="1">
                <a:effectLst/>
                <a:ea typeface="Times New Roman" panose="02020603050405020304" pitchFamily="18" charset="0"/>
                <a:cs typeface="Times New Roman" panose="02020603050405020304" pitchFamily="18" charset="0"/>
              </a:rPr>
              <a:t>livable</a:t>
            </a:r>
            <a:r>
              <a:rPr lang="en-GB" sz="2800" dirty="0">
                <a:effectLst/>
                <a:ea typeface="Times New Roman" panose="02020603050405020304" pitchFamily="18" charset="0"/>
                <a:cs typeface="Times New Roman" panose="02020603050405020304" pitchFamily="18" charset="0"/>
              </a:rPr>
              <a:t> urban environment.</a:t>
            </a:r>
            <a:endParaRPr lang="en-GB" sz="28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800" b="1" dirty="0">
                <a:effectLst/>
                <a:ea typeface="Times New Roman" panose="02020603050405020304" pitchFamily="18" charset="0"/>
                <a:cs typeface="Times New Roman" panose="02020603050405020304" pitchFamily="18" charset="0"/>
              </a:rPr>
              <a:t>Focus:</a:t>
            </a:r>
            <a:r>
              <a:rPr lang="en-GB" sz="2800" dirty="0">
                <a:effectLst/>
                <a:ea typeface="Times New Roman" panose="02020603050405020304" pitchFamily="18" charset="0"/>
                <a:cs typeface="Times New Roman" panose="02020603050405020304" pitchFamily="18" charset="0"/>
              </a:rPr>
              <a:t> While each project delivers specific outputs (buildings, roads, IT systems), the program ensures these outputs integrate seamlessly to achieve the overarching goal of urban development.</a:t>
            </a:r>
            <a:endParaRPr lang="en-GB" sz="2800" dirty="0">
              <a:effectLst/>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2410789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F8206-042C-4E21-9423-404D693DAD66}"/>
              </a:ext>
            </a:extLst>
          </p:cNvPr>
          <p:cNvSpPr>
            <a:spLocks noGrp="1"/>
          </p:cNvSpPr>
          <p:nvPr>
            <p:ph type="title"/>
          </p:nvPr>
        </p:nvSpPr>
        <p:spPr/>
        <p:txBody>
          <a:bodyPr>
            <a:normAutofit/>
          </a:bodyPr>
          <a:lstStyle/>
          <a:p>
            <a:r>
              <a:rPr lang="en-GB" b="1" dirty="0">
                <a:effectLst/>
                <a:ea typeface="Times New Roman" panose="02020603050405020304" pitchFamily="18" charset="0"/>
              </a:rPr>
              <a:t>Program Management vs. Project Management</a:t>
            </a:r>
            <a:endParaRPr lang="en-GB" dirty="0"/>
          </a:p>
        </p:txBody>
      </p:sp>
      <p:sp>
        <p:nvSpPr>
          <p:cNvPr id="3" name="Content Placeholder 2">
            <a:extLst>
              <a:ext uri="{FF2B5EF4-FFF2-40B4-BE49-F238E27FC236}">
                <a16:creationId xmlns:a16="http://schemas.microsoft.com/office/drawing/2014/main" id="{95FA617E-948B-4100-B6E5-366F0AB83D5C}"/>
              </a:ext>
            </a:extLst>
          </p:cNvPr>
          <p:cNvSpPr>
            <a:spLocks noGrp="1"/>
          </p:cNvSpPr>
          <p:nvPr>
            <p:ph idx="1"/>
          </p:nvPr>
        </p:nvSpPr>
        <p:spPr>
          <a:xfrm>
            <a:off x="838199" y="1852258"/>
            <a:ext cx="10969101" cy="4351338"/>
          </a:xfrm>
        </p:spPr>
        <p:txBody>
          <a:bodyPr>
            <a:no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100" b="1" dirty="0">
                <a:effectLst/>
                <a:ea typeface="Times New Roman" panose="02020603050405020304" pitchFamily="18" charset="0"/>
                <a:cs typeface="Times New Roman" panose="02020603050405020304" pitchFamily="18" charset="0"/>
              </a:rPr>
              <a:t>Scope:</a:t>
            </a:r>
            <a:endParaRPr lang="en-GB" sz="21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100" dirty="0">
                <a:effectLst/>
                <a:ea typeface="Times New Roman" panose="02020603050405020304" pitchFamily="18" charset="0"/>
                <a:cs typeface="Times New Roman" panose="02020603050405020304" pitchFamily="18" charset="0"/>
              </a:rPr>
              <a:t>Project Management: Focuses on achieving the specific deliverables of a single project.</a:t>
            </a:r>
            <a:endParaRPr lang="en-GB" sz="21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100" dirty="0">
                <a:effectLst/>
                <a:ea typeface="Times New Roman" panose="02020603050405020304" pitchFamily="18" charset="0"/>
                <a:cs typeface="Times New Roman" panose="02020603050405020304" pitchFamily="18" charset="0"/>
              </a:rPr>
              <a:t>Program Management: Manages multiple related projects to deliver combined benefits.</a:t>
            </a:r>
            <a:endParaRPr lang="en-GB" sz="2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100" b="1" dirty="0">
                <a:effectLst/>
                <a:ea typeface="Times New Roman" panose="02020603050405020304" pitchFamily="18" charset="0"/>
                <a:cs typeface="Times New Roman" panose="02020603050405020304" pitchFamily="18" charset="0"/>
              </a:rPr>
              <a:t>Goals:</a:t>
            </a:r>
            <a:endParaRPr lang="en-GB" sz="21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100" dirty="0">
                <a:effectLst/>
                <a:ea typeface="Times New Roman" panose="02020603050405020304" pitchFamily="18" charset="0"/>
                <a:cs typeface="Times New Roman" panose="02020603050405020304" pitchFamily="18" charset="0"/>
              </a:rPr>
              <a:t>Project: Deliver a unique product, service, or result.</a:t>
            </a:r>
            <a:endParaRPr lang="en-GB" sz="21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100" dirty="0">
                <a:effectLst/>
                <a:ea typeface="Times New Roman" panose="02020603050405020304" pitchFamily="18" charset="0"/>
                <a:cs typeface="Times New Roman" panose="02020603050405020304" pitchFamily="18" charset="0"/>
              </a:rPr>
              <a:t>Program: Achieve a strategic objective or long-term goal.</a:t>
            </a:r>
            <a:endParaRPr lang="en-GB" sz="2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100" b="1" dirty="0">
                <a:effectLst/>
                <a:ea typeface="Times New Roman" panose="02020603050405020304" pitchFamily="18" charset="0"/>
                <a:cs typeface="Times New Roman" panose="02020603050405020304" pitchFamily="18" charset="0"/>
              </a:rPr>
              <a:t>Success Criteria:</a:t>
            </a:r>
            <a:endParaRPr lang="en-GB" sz="2100"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100" dirty="0">
                <a:effectLst/>
                <a:ea typeface="Times New Roman" panose="02020603050405020304" pitchFamily="18" charset="0"/>
                <a:cs typeface="Times New Roman" panose="02020603050405020304" pitchFamily="18" charset="0"/>
              </a:rPr>
              <a:t>Project: Success is measured by completing the project on time, within scope, and on budget.</a:t>
            </a:r>
            <a:endParaRPr lang="en-GB" sz="2100" dirty="0">
              <a:effectLst/>
              <a:ea typeface="Calibri" panose="020F0502020204030204" pitchFamily="34" charset="0"/>
              <a:cs typeface="Times New Roman" panose="02020603050405020304" pitchFamily="18" charset="0"/>
            </a:endParaRPr>
          </a:p>
          <a:p>
            <a:r>
              <a:rPr lang="en-GB" sz="2100" dirty="0">
                <a:effectLst/>
                <a:ea typeface="Times New Roman" panose="02020603050405020304" pitchFamily="18" charset="0"/>
              </a:rPr>
              <a:t>Program: Success is measured by realizing the intended benefits and aligning with organizational strategy.</a:t>
            </a:r>
            <a:endParaRPr lang="en-GB" sz="2100" dirty="0"/>
          </a:p>
        </p:txBody>
      </p:sp>
    </p:spTree>
    <p:extLst>
      <p:ext uri="{BB962C8B-B14F-4D97-AF65-F5344CB8AC3E}">
        <p14:creationId xmlns:p14="http://schemas.microsoft.com/office/powerpoint/2010/main" val="35203815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8A3F-805F-4D8F-88D8-0F25A3A02FF8}"/>
              </a:ext>
            </a:extLst>
          </p:cNvPr>
          <p:cNvSpPr>
            <a:spLocks noGrp="1"/>
          </p:cNvSpPr>
          <p:nvPr>
            <p:ph type="title"/>
          </p:nvPr>
        </p:nvSpPr>
        <p:spPr/>
        <p:txBody>
          <a:bodyPr>
            <a:normAutofit/>
          </a:bodyPr>
          <a:lstStyle/>
          <a:p>
            <a:r>
              <a:rPr lang="en-GB" b="1" dirty="0">
                <a:effectLst/>
                <a:ea typeface="Times New Roman" panose="02020603050405020304" pitchFamily="18" charset="0"/>
              </a:rPr>
              <a:t>When to Use a Program Approach</a:t>
            </a:r>
            <a:endParaRPr lang="en-GB" dirty="0"/>
          </a:p>
        </p:txBody>
      </p:sp>
      <p:sp>
        <p:nvSpPr>
          <p:cNvPr id="3" name="Content Placeholder 2">
            <a:extLst>
              <a:ext uri="{FF2B5EF4-FFF2-40B4-BE49-F238E27FC236}">
                <a16:creationId xmlns:a16="http://schemas.microsoft.com/office/drawing/2014/main" id="{3B5C653D-BDFB-4EFA-B917-97AED682D60A}"/>
              </a:ext>
            </a:extLst>
          </p:cNvPr>
          <p:cNvSpPr>
            <a:spLocks noGrp="1"/>
          </p:cNvSpPr>
          <p:nvPr>
            <p:ph idx="1"/>
          </p:nvPr>
        </p:nvSpPr>
        <p:spPr/>
        <p:txBody>
          <a:bodyPr>
            <a:normAutofit/>
          </a:bodyPr>
          <a:lstStyle/>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Complex Objectives:</a:t>
            </a:r>
            <a:r>
              <a:rPr lang="en-GB" dirty="0">
                <a:effectLst/>
                <a:ea typeface="Times New Roman" panose="02020603050405020304" pitchFamily="18" charset="0"/>
                <a:cs typeface="Times New Roman" panose="02020603050405020304" pitchFamily="18" charset="0"/>
              </a:rPr>
              <a:t> When achieving the goal requires multiple interrelated projects.</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Strategic Initiatives:</a:t>
            </a:r>
            <a:r>
              <a:rPr lang="en-GB" dirty="0">
                <a:effectLst/>
                <a:ea typeface="Times New Roman" panose="02020603050405020304" pitchFamily="18" charset="0"/>
                <a:cs typeface="Times New Roman" panose="02020603050405020304" pitchFamily="18" charset="0"/>
              </a:rPr>
              <a:t> When an organization needs to deliver long-term value aligned with its mission.</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effectLst/>
                <a:ea typeface="Times New Roman" panose="02020603050405020304" pitchFamily="18" charset="0"/>
                <a:cs typeface="Times New Roman" panose="02020603050405020304" pitchFamily="18" charset="0"/>
              </a:rPr>
              <a:t>Resource Optimization:</a:t>
            </a:r>
            <a:r>
              <a:rPr lang="en-GB" dirty="0">
                <a:effectLst/>
                <a:ea typeface="Times New Roman" panose="02020603050405020304" pitchFamily="18" charset="0"/>
                <a:cs typeface="Times New Roman" panose="02020603050405020304" pitchFamily="18" charset="0"/>
              </a:rPr>
              <a:t> When managing shared resources across projects efficiently is critical.</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2427175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B4C5B-B260-4597-845C-94662AB56FF0}"/>
              </a:ext>
            </a:extLst>
          </p:cNvPr>
          <p:cNvSpPr>
            <a:spLocks noGrp="1"/>
          </p:cNvSpPr>
          <p:nvPr>
            <p:ph type="title"/>
          </p:nvPr>
        </p:nvSpPr>
        <p:spPr/>
        <p:txBody>
          <a:bodyPr>
            <a:normAutofit/>
          </a:bodyPr>
          <a:lstStyle/>
          <a:p>
            <a:r>
              <a:rPr lang="en-GB" b="1" dirty="0">
                <a:effectLst/>
                <a:ea typeface="Times New Roman" panose="02020603050405020304" pitchFamily="18" charset="0"/>
              </a:rPr>
              <a:t>Integrated Project Management (IPM)</a:t>
            </a:r>
            <a:r>
              <a:rPr lang="en-GB" dirty="0">
                <a:effectLst/>
                <a:ea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55FF5771-0482-46E9-A0B4-40672696801C}"/>
              </a:ext>
            </a:extLst>
          </p:cNvPr>
          <p:cNvSpPr>
            <a:spLocks noGrp="1"/>
          </p:cNvSpPr>
          <p:nvPr>
            <p:ph idx="1"/>
          </p:nvPr>
        </p:nvSpPr>
        <p:spPr/>
        <p:txBody>
          <a:bodyPr>
            <a:normAutofit/>
          </a:bodyPr>
          <a:lstStyle/>
          <a:p>
            <a:pPr marL="0" indent="0">
              <a:buNone/>
            </a:pPr>
            <a:r>
              <a:rPr lang="en-GB" b="1" dirty="0">
                <a:effectLst/>
                <a:ea typeface="Times New Roman" panose="02020603050405020304" pitchFamily="18" charset="0"/>
                <a:cs typeface="Times New Roman" panose="02020603050405020304" pitchFamily="18" charset="0"/>
              </a:rPr>
              <a:t>Integrated Project Management (IPM)</a:t>
            </a:r>
            <a:r>
              <a:rPr lang="en-GB" dirty="0">
                <a:effectLst/>
                <a:ea typeface="Times New Roman" panose="02020603050405020304" pitchFamily="18" charset="0"/>
                <a:cs typeface="Times New Roman" panose="02020603050405020304" pitchFamily="18" charset="0"/>
              </a:rPr>
              <a:t> refers to a comprehensive approach to managing a project by ensuring all its components—scope, time, cost, quality, resources, risks, communication, and stakeholders—are seamlessly coordinated and aligned toward achieving the project’s objectives. It is based on the principle that effective integration across various project elements is essential to deliver a successful outcome.</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933072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648E5-D04E-4E0B-9C25-095BC5D85AC0}"/>
              </a:ext>
            </a:extLst>
          </p:cNvPr>
          <p:cNvSpPr>
            <a:spLocks noGrp="1"/>
          </p:cNvSpPr>
          <p:nvPr>
            <p:ph type="title"/>
          </p:nvPr>
        </p:nvSpPr>
        <p:spPr/>
        <p:txBody>
          <a:bodyPr>
            <a:normAutofit/>
          </a:bodyPr>
          <a:lstStyle/>
          <a:p>
            <a:r>
              <a:rPr lang="en-GB" b="1" dirty="0">
                <a:effectLst/>
                <a:ea typeface="Times New Roman" panose="02020603050405020304" pitchFamily="18" charset="0"/>
              </a:rPr>
              <a:t>Definition of Integrated Project Management (IPM)</a:t>
            </a:r>
            <a:endParaRPr lang="en-GB" dirty="0"/>
          </a:p>
        </p:txBody>
      </p:sp>
      <p:sp>
        <p:nvSpPr>
          <p:cNvPr id="3" name="Content Placeholder 2">
            <a:extLst>
              <a:ext uri="{FF2B5EF4-FFF2-40B4-BE49-F238E27FC236}">
                <a16:creationId xmlns:a16="http://schemas.microsoft.com/office/drawing/2014/main" id="{28C367A9-220A-495B-8808-05B9DFD0579B}"/>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IPM is the process of planning, coordinating, and controlling all aspects of a project in a unified manner to ensure that each component aligns with the overall project goals.</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It emphasizes breaking down silos, ensuring communication among stakeholders, and integrating tools, resources, and processes to manage the project holistically.</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0402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4096-92A4-41EE-BF9C-B3B35FC1211B}"/>
              </a:ext>
            </a:extLst>
          </p:cNvPr>
          <p:cNvSpPr>
            <a:spLocks noGrp="1"/>
          </p:cNvSpPr>
          <p:nvPr>
            <p:ph type="title"/>
          </p:nvPr>
        </p:nvSpPr>
        <p:spPr/>
        <p:txBody>
          <a:bodyPr>
            <a:normAutofit/>
          </a:bodyPr>
          <a:lstStyle/>
          <a:p>
            <a:r>
              <a:rPr lang="en-GB" b="1" dirty="0">
                <a:effectLst/>
                <a:ea typeface="Times New Roman" panose="02020603050405020304" pitchFamily="18" charset="0"/>
              </a:rPr>
              <a:t>Core Components of Integrated Project Management</a:t>
            </a:r>
            <a:endParaRPr lang="en-GB" dirty="0"/>
          </a:p>
        </p:txBody>
      </p:sp>
      <p:sp>
        <p:nvSpPr>
          <p:cNvPr id="3" name="Content Placeholder 2">
            <a:extLst>
              <a:ext uri="{FF2B5EF4-FFF2-40B4-BE49-F238E27FC236}">
                <a16:creationId xmlns:a16="http://schemas.microsoft.com/office/drawing/2014/main" id="{722F250E-D1C7-4059-837F-D15A4D2CAA96}"/>
              </a:ext>
            </a:extLst>
          </p:cNvPr>
          <p:cNvSpPr>
            <a:spLocks noGrp="1"/>
          </p:cNvSpPr>
          <p:nvPr>
            <p:ph idx="1"/>
          </p:nvPr>
        </p:nvSpPr>
        <p:spPr/>
        <p:txBody>
          <a:bodyPr>
            <a:normAutofit/>
          </a:bodyPr>
          <a:lstStyle/>
          <a:p>
            <a:pPr marL="0" indent="0">
              <a:lnSpc>
                <a:spcPct val="107000"/>
              </a:lnSpc>
              <a:spcAft>
                <a:spcPts val="800"/>
              </a:spcAft>
              <a:buNone/>
            </a:pPr>
            <a:r>
              <a:rPr lang="en-GB" sz="1800" dirty="0">
                <a:ea typeface="Times New Roman" panose="02020603050405020304" pitchFamily="18" charset="0"/>
                <a:cs typeface="Times New Roman" panose="02020603050405020304" pitchFamily="18" charset="0"/>
              </a:rPr>
              <a:t>a. </a:t>
            </a:r>
            <a:r>
              <a:rPr lang="en-GB" sz="1800" dirty="0">
                <a:effectLst/>
                <a:ea typeface="Times New Roman" panose="02020603050405020304" pitchFamily="18" charset="0"/>
                <a:cs typeface="Times New Roman" panose="02020603050405020304" pitchFamily="18" charset="0"/>
              </a:rPr>
              <a:t>Project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b. Scope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c. Time and Schedule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d. Resource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e. Risk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f. Communication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g. Quality Integration</a:t>
            </a: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ea typeface="Times New Roman" panose="02020603050405020304" pitchFamily="18" charset="0"/>
                <a:cs typeface="Times New Roman" panose="02020603050405020304" pitchFamily="18" charset="0"/>
              </a:rPr>
              <a:t>h. Stakeholder Integration</a:t>
            </a:r>
            <a:endParaRPr lang="en-GB" sz="1800"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89954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6BA17-B739-43E2-B5D5-0A913C75E20D}"/>
              </a:ext>
            </a:extLst>
          </p:cNvPr>
          <p:cNvSpPr>
            <a:spLocks noGrp="1"/>
          </p:cNvSpPr>
          <p:nvPr>
            <p:ph type="title"/>
          </p:nvPr>
        </p:nvSpPr>
        <p:spPr/>
        <p:txBody>
          <a:bodyPr>
            <a:normAutofit/>
          </a:bodyPr>
          <a:lstStyle/>
          <a:p>
            <a:r>
              <a:rPr lang="en-GB" b="1" dirty="0">
                <a:effectLst/>
                <a:ea typeface="Times New Roman" panose="02020603050405020304" pitchFamily="18" charset="0"/>
              </a:rPr>
              <a:t>The IPM Process</a:t>
            </a:r>
            <a:endParaRPr lang="en-GB" dirty="0"/>
          </a:p>
        </p:txBody>
      </p:sp>
      <p:sp>
        <p:nvSpPr>
          <p:cNvPr id="3" name="Content Placeholder 2">
            <a:extLst>
              <a:ext uri="{FF2B5EF4-FFF2-40B4-BE49-F238E27FC236}">
                <a16:creationId xmlns:a16="http://schemas.microsoft.com/office/drawing/2014/main" id="{C72A067E-7C78-42B8-8220-37DD905FC6F7}"/>
              </a:ext>
            </a:extLst>
          </p:cNvPr>
          <p:cNvSpPr>
            <a:spLocks noGrp="1"/>
          </p:cNvSpPr>
          <p:nvPr>
            <p:ph idx="1"/>
          </p:nvPr>
        </p:nvSpPr>
        <p:spPr/>
        <p:txBody>
          <a:bodyPr>
            <a:noAutofit/>
          </a:bodyPr>
          <a:lstStyle/>
          <a:p>
            <a:pPr marL="0" indent="0">
              <a:buNone/>
            </a:pPr>
            <a:r>
              <a:rPr lang="en-GB" dirty="0">
                <a:effectLst/>
                <a:ea typeface="Times New Roman" panose="02020603050405020304" pitchFamily="18" charset="0"/>
                <a:cs typeface="Times New Roman" panose="02020603050405020304" pitchFamily="18" charset="0"/>
              </a:rPr>
              <a:t>Integrated Project Management involves a series of steps that ensure cohesion across the project lifecycle:</a:t>
            </a:r>
          </a:p>
          <a:p>
            <a:pPr marL="0" indent="0">
              <a:lnSpc>
                <a:spcPct val="107000"/>
              </a:lnSpc>
              <a:spcAft>
                <a:spcPts val="800"/>
              </a:spcAft>
              <a:buNone/>
            </a:pPr>
            <a:r>
              <a:rPr lang="en-GB" sz="2800" dirty="0">
                <a:effectLst/>
                <a:ea typeface="Times New Roman" panose="02020603050405020304" pitchFamily="18" charset="0"/>
                <a:cs typeface="Times New Roman" panose="02020603050405020304" pitchFamily="18" charset="0"/>
              </a:rPr>
              <a:t>Step 1: Project Initiation</a:t>
            </a: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dirty="0">
                <a:effectLst/>
                <a:ea typeface="Times New Roman" panose="02020603050405020304" pitchFamily="18" charset="0"/>
                <a:cs typeface="Times New Roman" panose="02020603050405020304" pitchFamily="18" charset="0"/>
              </a:rPr>
              <a:t>Step 2: Project Planning</a:t>
            </a: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dirty="0">
                <a:effectLst/>
                <a:ea typeface="Times New Roman" panose="02020603050405020304" pitchFamily="18" charset="0"/>
                <a:cs typeface="Times New Roman" panose="02020603050405020304" pitchFamily="18" charset="0"/>
              </a:rPr>
              <a:t>Step 3: Project Execution</a:t>
            </a: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dirty="0">
                <a:effectLst/>
                <a:ea typeface="Times New Roman" panose="02020603050405020304" pitchFamily="18" charset="0"/>
                <a:cs typeface="Times New Roman" panose="02020603050405020304" pitchFamily="18" charset="0"/>
              </a:rPr>
              <a:t>Step 4: Monitoring and Controlling</a:t>
            </a: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dirty="0">
                <a:effectLst/>
                <a:ea typeface="Times New Roman" panose="02020603050405020304" pitchFamily="18" charset="0"/>
                <a:cs typeface="Times New Roman" panose="02020603050405020304" pitchFamily="18" charset="0"/>
              </a:rPr>
              <a:t>Step 5: Project Closure</a:t>
            </a:r>
            <a:endParaRPr lang="en-GB" sz="2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8600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6D72-B23E-4B66-A249-EEA8716F1905}"/>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Step 1: Project Initiation</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D919543-4453-4079-B6AD-A56E98AFDBF0}"/>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Define the project’s objectives, scope, and deliverables.</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Identify key stakeholders and their requirements.</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36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6727-6F49-4719-A6E4-AC85BC8816E2}"/>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Step 2: Project Planning</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9D5A0EA-847B-4811-9EF0-0497194FD6A1}"/>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Develop an integrated project management plan covering scope, schedule, cost, quality, resources, risks, and communication.</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Identify interdependencies between various components.</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71973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9197-D063-40D9-A020-BE6BB858EED1}"/>
              </a:ext>
            </a:extLst>
          </p:cNvPr>
          <p:cNvSpPr>
            <a:spLocks noGrp="1"/>
          </p:cNvSpPr>
          <p:nvPr>
            <p:ph type="title"/>
          </p:nvPr>
        </p:nvSpPr>
        <p:spPr/>
        <p:txBody>
          <a:bodyPr/>
          <a:lstStyle/>
          <a:p>
            <a:r>
              <a:rPr lang="en-GB" sz="4400" b="1" dirty="0">
                <a:effectLst/>
                <a:latin typeface="Times New Roman" panose="02020603050405020304" pitchFamily="18" charset="0"/>
                <a:ea typeface="Times New Roman" panose="02020603050405020304" pitchFamily="18" charset="0"/>
                <a:cs typeface="Times New Roman" panose="02020603050405020304" pitchFamily="18" charset="0"/>
              </a:rPr>
              <a:t>Step 3: Project Execution</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EB96014-8437-4ECA-96C6-C3FF9615C0A4}"/>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Coordinate activities across all project areas to ensure smooth execution.</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Manage resources, communication, and stakeholder engagement.</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864798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4245-15F0-4005-BB05-F16A14457DF2}"/>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Step 4: Monitoring and Controlling</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ECC7971-0AB3-404A-B9A0-E70D4D12199D}"/>
              </a:ext>
            </a:extLst>
          </p:cNvPr>
          <p:cNvSpPr>
            <a:spLocks noGrp="1"/>
          </p:cNvSpPr>
          <p:nvPr>
            <p:ph idx="1"/>
          </p:nvPr>
        </p:nvSpPr>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Continuously track project performance and progress against the plan.</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Use integrated tools (e.g., dashboards, KPIs) to monitor scope, schedule, cost, and quality.</a:t>
            </a:r>
            <a:endParaRPr lang="en-GB"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ea typeface="Times New Roman" panose="02020603050405020304" pitchFamily="18" charset="0"/>
                <a:cs typeface="Times New Roman" panose="02020603050405020304" pitchFamily="18" charset="0"/>
              </a:rPr>
              <a:t>Address deviations through corrective actions.</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90394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3C322-7D9C-47A7-9E11-8B8C614EB418}"/>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Step 5: Project Closure</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A7D3A28-8B46-41C2-B8BE-64054376F2BD}"/>
              </a:ext>
            </a:extLst>
          </p:cNvPr>
          <p:cNvSpPr>
            <a:spLocks noGrp="1"/>
          </p:cNvSpPr>
          <p:nvPr>
            <p:ph idx="1"/>
          </p:nvPr>
        </p:nvSpPr>
        <p:spPr/>
        <p:txBody>
          <a:bodyPr>
            <a:normAutofit/>
          </a:bodyPr>
          <a:lstStyle/>
          <a:p>
            <a:pPr>
              <a:lnSpc>
                <a:spcPct val="107000"/>
              </a:lnSpc>
              <a:spcAft>
                <a:spcPts val="800"/>
              </a:spcAft>
              <a:buSzPts val="1000"/>
              <a:tabLst>
                <a:tab pos="457200" algn="l"/>
              </a:tabLst>
            </a:pPr>
            <a:r>
              <a:rPr lang="en-GB" dirty="0">
                <a:effectLst/>
                <a:ea typeface="Times New Roman" panose="02020603050405020304" pitchFamily="18" charset="0"/>
                <a:cs typeface="Times New Roman" panose="02020603050405020304" pitchFamily="18" charset="0"/>
              </a:rPr>
              <a:t>Finalize all activities, ensuring that deliverables meet the agreed-upon quality standards.</a:t>
            </a:r>
            <a:endParaRPr lang="en-GB" dirty="0">
              <a:ea typeface="Times New Roman" panose="02020603050405020304" pitchFamily="18" charset="0"/>
              <a:cs typeface="Times New Roman" panose="02020603050405020304" pitchFamily="18" charset="0"/>
            </a:endParaRPr>
          </a:p>
          <a:p>
            <a:pPr>
              <a:lnSpc>
                <a:spcPct val="107000"/>
              </a:lnSpc>
              <a:spcAft>
                <a:spcPts val="800"/>
              </a:spcAft>
              <a:buSzPts val="1000"/>
              <a:tabLst>
                <a:tab pos="457200" algn="l"/>
              </a:tabLst>
            </a:pPr>
            <a:r>
              <a:rPr lang="en-GB" dirty="0">
                <a:effectLst/>
                <a:ea typeface="Times New Roman" panose="02020603050405020304" pitchFamily="18" charset="0"/>
              </a:rPr>
              <a:t>Document lessons learned and assess the integration process for future projects</a:t>
            </a:r>
            <a:endParaRPr lang="en-GB" dirty="0"/>
          </a:p>
        </p:txBody>
      </p:sp>
    </p:spTree>
    <p:extLst>
      <p:ext uri="{BB962C8B-B14F-4D97-AF65-F5344CB8AC3E}">
        <p14:creationId xmlns:p14="http://schemas.microsoft.com/office/powerpoint/2010/main" val="2175494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A52CB-7D04-4DC6-A40B-38FC993B4550}"/>
              </a:ext>
            </a:extLst>
          </p:cNvPr>
          <p:cNvSpPr>
            <a:spLocks noGrp="1"/>
          </p:cNvSpPr>
          <p:nvPr>
            <p:ph type="title"/>
          </p:nvPr>
        </p:nvSpPr>
        <p:spPr/>
        <p:txBody>
          <a:bodyPr>
            <a:normAutofit/>
          </a:bodyPr>
          <a:lstStyle/>
          <a:p>
            <a:r>
              <a:rPr lang="en-GB" b="1" dirty="0">
                <a:effectLst/>
                <a:ea typeface="Times New Roman" panose="02020603050405020304" pitchFamily="18" charset="0"/>
              </a:rPr>
              <a:t>Benefits of Integrated Project Management</a:t>
            </a:r>
            <a:endParaRPr lang="en-GB" dirty="0"/>
          </a:p>
        </p:txBody>
      </p:sp>
      <p:sp>
        <p:nvSpPr>
          <p:cNvPr id="3" name="Content Placeholder 2">
            <a:extLst>
              <a:ext uri="{FF2B5EF4-FFF2-40B4-BE49-F238E27FC236}">
                <a16:creationId xmlns:a16="http://schemas.microsoft.com/office/drawing/2014/main" id="{C93EC9C9-40D0-4A48-80C9-8DE9A1AE4929}"/>
              </a:ext>
            </a:extLst>
          </p:cNvPr>
          <p:cNvSpPr>
            <a:spLocks noGrp="1"/>
          </p:cNvSpPr>
          <p:nvPr>
            <p:ph idx="1"/>
          </p:nvPr>
        </p:nvSpPr>
        <p:spPr/>
        <p:txBody>
          <a:bodyPr>
            <a:noAutofit/>
          </a:bodyPr>
          <a:lstStyle/>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Improved Coordination:</a:t>
            </a:r>
            <a:r>
              <a:rPr lang="en-GB" sz="2200" dirty="0">
                <a:effectLst/>
                <a:ea typeface="Times New Roman" panose="02020603050405020304" pitchFamily="18" charset="0"/>
                <a:cs typeface="Times New Roman" panose="02020603050405020304" pitchFamily="18" charset="0"/>
              </a:rPr>
              <a:t> Ensures all project components work together seamlessly.</a:t>
            </a:r>
            <a:endParaRPr lang="en-GB" sz="22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Better Decision-Making:</a:t>
            </a:r>
            <a:r>
              <a:rPr lang="en-GB" sz="2200" dirty="0">
                <a:effectLst/>
                <a:ea typeface="Times New Roman" panose="02020603050405020304" pitchFamily="18" charset="0"/>
                <a:cs typeface="Times New Roman" panose="02020603050405020304" pitchFamily="18" charset="0"/>
              </a:rPr>
              <a:t> Provides a holistic view of the project, enabling informed decisions.</a:t>
            </a:r>
            <a:endParaRPr lang="en-GB" sz="22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Increased Efficiency:</a:t>
            </a:r>
            <a:r>
              <a:rPr lang="en-GB" sz="2200" dirty="0">
                <a:effectLst/>
                <a:ea typeface="Times New Roman" panose="02020603050405020304" pitchFamily="18" charset="0"/>
                <a:cs typeface="Times New Roman" panose="02020603050405020304" pitchFamily="18" charset="0"/>
              </a:rPr>
              <a:t> Reduces duplication of efforts and ensures optimal use of resources.</a:t>
            </a:r>
            <a:endParaRPr lang="en-GB" sz="22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Risk Mitigation:</a:t>
            </a:r>
            <a:r>
              <a:rPr lang="en-GB" sz="2200" dirty="0">
                <a:effectLst/>
                <a:ea typeface="Times New Roman" panose="02020603050405020304" pitchFamily="18" charset="0"/>
                <a:cs typeface="Times New Roman" panose="02020603050405020304" pitchFamily="18" charset="0"/>
              </a:rPr>
              <a:t> Identifies interdependencies and addresses risks proactively.</a:t>
            </a:r>
            <a:endParaRPr lang="en-GB" sz="22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Enhanced Communication:</a:t>
            </a:r>
            <a:r>
              <a:rPr lang="en-GB" sz="2200" dirty="0">
                <a:effectLst/>
                <a:ea typeface="Times New Roman" panose="02020603050405020304" pitchFamily="18" charset="0"/>
                <a:cs typeface="Times New Roman" panose="02020603050405020304" pitchFamily="18" charset="0"/>
              </a:rPr>
              <a:t> Facilitates better collaboration and stakeholder engagement.</a:t>
            </a:r>
            <a:endParaRPr lang="en-GB" sz="22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200" b="1" dirty="0">
                <a:effectLst/>
                <a:ea typeface="Times New Roman" panose="02020603050405020304" pitchFamily="18" charset="0"/>
                <a:cs typeface="Times New Roman" panose="02020603050405020304" pitchFamily="18" charset="0"/>
              </a:rPr>
              <a:t>Consistent Quality:</a:t>
            </a:r>
            <a:r>
              <a:rPr lang="en-GB" sz="2200" dirty="0">
                <a:effectLst/>
                <a:ea typeface="Times New Roman" panose="02020603050405020304" pitchFamily="18" charset="0"/>
                <a:cs typeface="Times New Roman" panose="02020603050405020304" pitchFamily="18" charset="0"/>
              </a:rPr>
              <a:t> Aligns all project elements with quality standards, ensuring high-quality deliverables.</a:t>
            </a: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3921240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C2EEB-4213-4FE7-949E-84239F4D1A21}"/>
              </a:ext>
            </a:extLst>
          </p:cNvPr>
          <p:cNvSpPr>
            <a:spLocks noGrp="1"/>
          </p:cNvSpPr>
          <p:nvPr>
            <p:ph type="title"/>
          </p:nvPr>
        </p:nvSpPr>
        <p:spPr/>
        <p:txBody>
          <a:bodyPr>
            <a:normAutofit/>
          </a:bodyPr>
          <a:lstStyle/>
          <a:p>
            <a:r>
              <a:rPr lang="en-GB" b="1" dirty="0">
                <a:effectLst/>
                <a:ea typeface="Times New Roman" panose="02020603050405020304" pitchFamily="18" charset="0"/>
              </a:rPr>
              <a:t>Challenges in Integrated Project Management</a:t>
            </a:r>
            <a:endParaRPr lang="en-GB" dirty="0"/>
          </a:p>
        </p:txBody>
      </p:sp>
      <p:sp>
        <p:nvSpPr>
          <p:cNvPr id="3" name="Content Placeholder 2">
            <a:extLst>
              <a:ext uri="{FF2B5EF4-FFF2-40B4-BE49-F238E27FC236}">
                <a16:creationId xmlns:a16="http://schemas.microsoft.com/office/drawing/2014/main" id="{0C4F9362-C68B-401E-A3BF-360C926F05BA}"/>
              </a:ext>
            </a:extLst>
          </p:cNvPr>
          <p:cNvSpPr>
            <a:spLocks noGrp="1"/>
          </p:cNvSpPr>
          <p:nvPr>
            <p:ph idx="1"/>
          </p:nvPr>
        </p:nvSpPr>
        <p:spPr/>
        <p:txBody>
          <a:bodyPr>
            <a:noAutofit/>
          </a:bodyPr>
          <a:lstStyle/>
          <a:p>
            <a:pPr marL="0" lvl="0" indent="0">
              <a:lnSpc>
                <a:spcPct val="107000"/>
              </a:lnSpc>
              <a:spcAft>
                <a:spcPts val="800"/>
              </a:spcAft>
              <a:buSzPts val="1000"/>
              <a:buNone/>
              <a:tabLst>
                <a:tab pos="457200" algn="l"/>
              </a:tabLst>
            </a:pPr>
            <a:r>
              <a:rPr lang="en-GB" sz="3000" b="1" dirty="0">
                <a:effectLst/>
                <a:ea typeface="Times New Roman" panose="02020603050405020304" pitchFamily="18" charset="0"/>
                <a:cs typeface="Times New Roman" panose="02020603050405020304" pitchFamily="18" charset="0"/>
              </a:rPr>
              <a:t>Complexity:</a:t>
            </a:r>
            <a:r>
              <a:rPr lang="en-GB" sz="3000" dirty="0">
                <a:effectLst/>
                <a:ea typeface="Times New Roman" panose="02020603050405020304" pitchFamily="18" charset="0"/>
                <a:cs typeface="Times New Roman" panose="02020603050405020304" pitchFamily="18" charset="0"/>
              </a:rPr>
              <a:t> Managing interdependencies across various project areas can be complex.</a:t>
            </a:r>
            <a:endParaRPr lang="en-GB" sz="30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000" b="1" dirty="0">
                <a:effectLst/>
                <a:ea typeface="Times New Roman" panose="02020603050405020304" pitchFamily="18" charset="0"/>
                <a:cs typeface="Times New Roman" panose="02020603050405020304" pitchFamily="18" charset="0"/>
              </a:rPr>
              <a:t>Resource Conflicts:</a:t>
            </a:r>
            <a:r>
              <a:rPr lang="en-GB" sz="3000" dirty="0">
                <a:effectLst/>
                <a:ea typeface="Times New Roman" panose="02020603050405020304" pitchFamily="18" charset="0"/>
                <a:cs typeface="Times New Roman" panose="02020603050405020304" pitchFamily="18" charset="0"/>
              </a:rPr>
              <a:t> Competing priorities for shared resources may create bottlenecks.</a:t>
            </a:r>
            <a:endParaRPr lang="en-GB" sz="30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000" b="1" dirty="0">
                <a:effectLst/>
                <a:ea typeface="Times New Roman" panose="02020603050405020304" pitchFamily="18" charset="0"/>
                <a:cs typeface="Times New Roman" panose="02020603050405020304" pitchFamily="18" charset="0"/>
              </a:rPr>
              <a:t>Communication Gaps:</a:t>
            </a:r>
            <a:r>
              <a:rPr lang="en-GB" sz="3000" dirty="0">
                <a:effectLst/>
                <a:ea typeface="Times New Roman" panose="02020603050405020304" pitchFamily="18" charset="0"/>
                <a:cs typeface="Times New Roman" panose="02020603050405020304" pitchFamily="18" charset="0"/>
              </a:rPr>
              <a:t> Ineffective communication between teams can lead to misalignment.</a:t>
            </a:r>
            <a:endParaRPr lang="en-GB" sz="30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3000" b="1" dirty="0">
                <a:effectLst/>
                <a:ea typeface="Times New Roman" panose="02020603050405020304" pitchFamily="18" charset="0"/>
                <a:cs typeface="Times New Roman" panose="02020603050405020304" pitchFamily="18" charset="0"/>
              </a:rPr>
              <a:t>Resistance to Change:</a:t>
            </a:r>
            <a:r>
              <a:rPr lang="en-GB" sz="3000" dirty="0">
                <a:effectLst/>
                <a:ea typeface="Times New Roman" panose="02020603050405020304" pitchFamily="18" charset="0"/>
                <a:cs typeface="Times New Roman" panose="02020603050405020304" pitchFamily="18" charset="0"/>
              </a:rPr>
              <a:t> Teams or stakeholders may resist integrated approaches due to existing silos or processes.</a:t>
            </a:r>
            <a:endParaRPr lang="en-GB" sz="3000" dirty="0">
              <a:effectLst/>
              <a:ea typeface="Calibri" panose="020F0502020204030204" pitchFamily="34" charset="0"/>
              <a:cs typeface="Times New Roman" panose="02020603050405020304" pitchFamily="18" charset="0"/>
            </a:endParaRPr>
          </a:p>
          <a:p>
            <a:pPr marL="0" indent="0">
              <a:buNone/>
            </a:pPr>
            <a:endParaRPr lang="en-GB" sz="3000" dirty="0"/>
          </a:p>
        </p:txBody>
      </p:sp>
    </p:spTree>
    <p:extLst>
      <p:ext uri="{BB962C8B-B14F-4D97-AF65-F5344CB8AC3E}">
        <p14:creationId xmlns:p14="http://schemas.microsoft.com/office/powerpoint/2010/main" val="29266968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BEEDD-509C-4067-9BBF-827462A8BDF9}"/>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Tools and Techniques for IPM</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171635A-8E6E-417E-BF96-C7CEB46F80AA}"/>
              </a:ext>
            </a:extLst>
          </p:cNvPr>
          <p:cNvSpPr>
            <a:spLocks noGrp="1"/>
          </p:cNvSpPr>
          <p:nvPr>
            <p:ph idx="1"/>
          </p:nvPr>
        </p:nvSpPr>
        <p:spPr>
          <a:xfrm>
            <a:off x="838200" y="1541540"/>
            <a:ext cx="10515600" cy="4351338"/>
          </a:xfrm>
        </p:spPr>
        <p:txBody>
          <a:bodyPr>
            <a:noAutofit/>
          </a:bodyPr>
          <a:lstStyle/>
          <a:p>
            <a:pPr marL="0" lvl="0" indent="0">
              <a:lnSpc>
                <a:spcPct val="107000"/>
              </a:lnSpc>
              <a:spcAft>
                <a:spcPts val="800"/>
              </a:spcAft>
              <a:buSzPts val="1000"/>
              <a:buNone/>
              <a:tabLst>
                <a:tab pos="457200" algn="l"/>
              </a:tabLst>
            </a:pPr>
            <a:r>
              <a:rPr lang="en-GB" sz="2400" b="1" dirty="0">
                <a:effectLst/>
                <a:ea typeface="Times New Roman" panose="02020603050405020304" pitchFamily="18" charset="0"/>
                <a:cs typeface="Times New Roman" panose="02020603050405020304" pitchFamily="18" charset="0"/>
              </a:rPr>
              <a:t>Project Management Software:</a:t>
            </a:r>
            <a:r>
              <a:rPr lang="en-GB" sz="2400" dirty="0">
                <a:effectLst/>
                <a:ea typeface="Times New Roman" panose="02020603050405020304" pitchFamily="18" charset="0"/>
                <a:cs typeface="Times New Roman" panose="02020603050405020304" pitchFamily="18" charset="0"/>
              </a:rPr>
              <a:t> Tools like Microsoft Project, Jira, or Smartsheet for integrated planning and tracking.</a:t>
            </a:r>
            <a:endParaRPr lang="en-GB" sz="24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b="1" dirty="0">
                <a:effectLst/>
                <a:ea typeface="Times New Roman" panose="02020603050405020304" pitchFamily="18" charset="0"/>
                <a:cs typeface="Times New Roman" panose="02020603050405020304" pitchFamily="18" charset="0"/>
              </a:rPr>
              <a:t>Earned Value Management (EVM):</a:t>
            </a:r>
            <a:r>
              <a:rPr lang="en-GB" sz="2400" dirty="0">
                <a:effectLst/>
                <a:ea typeface="Times New Roman" panose="02020603050405020304" pitchFamily="18" charset="0"/>
                <a:cs typeface="Times New Roman" panose="02020603050405020304" pitchFamily="18" charset="0"/>
              </a:rPr>
              <a:t> For monitoring project performance in terms of cost and schedule.</a:t>
            </a:r>
            <a:endParaRPr lang="en-GB" sz="24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b="1" dirty="0">
                <a:effectLst/>
                <a:ea typeface="Times New Roman" panose="02020603050405020304" pitchFamily="18" charset="0"/>
                <a:cs typeface="Times New Roman" panose="02020603050405020304" pitchFamily="18" charset="0"/>
              </a:rPr>
              <a:t>Integrated Dashboards:</a:t>
            </a:r>
            <a:r>
              <a:rPr lang="en-GB" sz="2400" dirty="0">
                <a:effectLst/>
                <a:ea typeface="Times New Roman" panose="02020603050405020304" pitchFamily="18" charset="0"/>
                <a:cs typeface="Times New Roman" panose="02020603050405020304" pitchFamily="18" charset="0"/>
              </a:rPr>
              <a:t> Provide real-time data on project progress, risks, and resource utilization.</a:t>
            </a:r>
            <a:endParaRPr lang="en-GB" sz="24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b="1" dirty="0">
                <a:effectLst/>
                <a:ea typeface="Times New Roman" panose="02020603050405020304" pitchFamily="18" charset="0"/>
                <a:cs typeface="Times New Roman" panose="02020603050405020304" pitchFamily="18" charset="0"/>
              </a:rPr>
              <a:t>Collaboration Tools:</a:t>
            </a:r>
            <a:r>
              <a:rPr lang="en-GB" sz="2400" dirty="0">
                <a:effectLst/>
                <a:ea typeface="Times New Roman" panose="02020603050405020304" pitchFamily="18" charset="0"/>
                <a:cs typeface="Times New Roman" panose="02020603050405020304" pitchFamily="18" charset="0"/>
              </a:rPr>
              <a:t> Platforms like Slack, Trello, or Asana for communication and task management.</a:t>
            </a:r>
            <a:endParaRPr lang="en-GB" sz="2400"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b="1" dirty="0">
                <a:effectLst/>
                <a:ea typeface="Times New Roman" panose="02020603050405020304" pitchFamily="18" charset="0"/>
                <a:cs typeface="Times New Roman" panose="02020603050405020304" pitchFamily="18" charset="0"/>
              </a:rPr>
              <a:t>Risk Management Tools:</a:t>
            </a:r>
            <a:r>
              <a:rPr lang="en-GB" sz="2400" dirty="0">
                <a:effectLst/>
                <a:ea typeface="Times New Roman" panose="02020603050405020304" pitchFamily="18" charset="0"/>
                <a:cs typeface="Times New Roman" panose="02020603050405020304" pitchFamily="18" charset="0"/>
              </a:rPr>
              <a:t> Tools for identifying, </a:t>
            </a:r>
            <a:r>
              <a:rPr lang="en-GB" sz="2400" dirty="0" err="1">
                <a:effectLst/>
                <a:ea typeface="Times New Roman" panose="02020603050405020304" pitchFamily="18" charset="0"/>
                <a:cs typeface="Times New Roman" panose="02020603050405020304" pitchFamily="18" charset="0"/>
              </a:rPr>
              <a:t>analyzing</a:t>
            </a:r>
            <a:r>
              <a:rPr lang="en-GB" sz="2400" dirty="0">
                <a:effectLst/>
                <a:ea typeface="Times New Roman" panose="02020603050405020304" pitchFamily="18" charset="0"/>
                <a:cs typeface="Times New Roman" panose="02020603050405020304" pitchFamily="18" charset="0"/>
              </a:rPr>
              <a:t>, and mitigating risks across project areas.</a:t>
            </a:r>
            <a:endParaRPr lang="en-GB" sz="2400" dirty="0">
              <a:effectLs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13886117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F9D64-82B7-488D-9A04-D92F4A4DB8D7}"/>
              </a:ext>
            </a:extLst>
          </p:cNvPr>
          <p:cNvSpPr>
            <a:spLocks noGrp="1"/>
          </p:cNvSpPr>
          <p:nvPr>
            <p:ph type="title"/>
          </p:nvPr>
        </p:nvSpPr>
        <p:spPr/>
        <p:txBody>
          <a:bodyPr/>
          <a:lstStyle/>
          <a:p>
            <a:r>
              <a:rPr lang="en-GB" sz="4400" b="1" dirty="0">
                <a:effectLst/>
                <a:ea typeface="Times New Roman" panose="02020603050405020304" pitchFamily="18" charset="0"/>
                <a:cs typeface="Times New Roman" panose="02020603050405020304" pitchFamily="18" charset="0"/>
              </a:rPr>
              <a:t>Examples of IPM in Action</a:t>
            </a:r>
            <a:br>
              <a:rPr lang="en-GB" sz="4400" dirty="0">
                <a:effectLst/>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0EBE1C1-B945-4A0F-A781-6F31154E5D5F}"/>
              </a:ext>
            </a:extLst>
          </p:cNvPr>
          <p:cNvSpPr>
            <a:spLocks noGrp="1"/>
          </p:cNvSpPr>
          <p:nvPr>
            <p:ph idx="1"/>
          </p:nvPr>
        </p:nvSpPr>
        <p:spPr/>
        <p:txBody>
          <a:bodyPr>
            <a:noAutofit/>
          </a:bodyPr>
          <a:lstStyle/>
          <a:p>
            <a:pPr marL="0" indent="0">
              <a:lnSpc>
                <a:spcPct val="107000"/>
              </a:lnSpc>
              <a:spcAft>
                <a:spcPts val="800"/>
              </a:spcAft>
              <a:buNone/>
            </a:pPr>
            <a:r>
              <a:rPr lang="en-GB" b="1" dirty="0">
                <a:effectLst/>
                <a:ea typeface="Times New Roman" panose="02020603050405020304" pitchFamily="18" charset="0"/>
                <a:cs typeface="Times New Roman" panose="02020603050405020304" pitchFamily="18" charset="0"/>
              </a:rPr>
              <a:t>Example 1: Product Development</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dirty="0">
                <a:effectLst/>
                <a:ea typeface="Times New Roman" panose="02020603050405020304" pitchFamily="18" charset="0"/>
                <a:cs typeface="Times New Roman" panose="02020603050405020304" pitchFamily="18" charset="0"/>
              </a:rPr>
              <a:t>Integrating R&amp;D, marketing, manufacturing, and sales to ensure the timely launch of a new product that meets market demands.</a:t>
            </a:r>
            <a:endParaRPr lang="en-GB"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dirty="0">
                <a:effectLst/>
                <a:ea typeface="Times New Roman" panose="02020603050405020304" pitchFamily="18" charset="0"/>
                <a:cs typeface="Times New Roman" panose="02020603050405020304" pitchFamily="18" charset="0"/>
              </a:rPr>
              <a:t>Example 2: Construction Project</a:t>
            </a:r>
            <a:endParaRPr lang="en-GB" dirty="0">
              <a:effectLst/>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dirty="0">
                <a:effectLst/>
                <a:ea typeface="Times New Roman" panose="02020603050405020304" pitchFamily="18" charset="0"/>
                <a:cs typeface="Times New Roman" panose="02020603050405020304" pitchFamily="18" charset="0"/>
              </a:rPr>
              <a:t>Coordinating architectural design, engineering, procurement, and construction teams to deliver a building project on time and within budget.</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00957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2029</Words>
  <Application>Microsoft Office PowerPoint</Application>
  <PresentationFormat>Widescreen</PresentationFormat>
  <Paragraphs>266</Paragraphs>
  <Slides>43</Slides>
  <Notes>0</Notes>
  <HiddenSlides>0</HiddenSlides>
  <MMClips>0</MMClips>
  <ScaleCrop>false</ScaleCrop>
  <HeadingPairs>
    <vt:vector size="4" baseType="variant">
      <vt:variant>
        <vt:lpstr>Theme</vt:lpstr>
      </vt:variant>
      <vt:variant>
        <vt:i4>2</vt:i4>
      </vt:variant>
      <vt:variant>
        <vt:lpstr>Slide Titles</vt:lpstr>
      </vt:variant>
      <vt:variant>
        <vt:i4>43</vt:i4>
      </vt:variant>
    </vt:vector>
  </HeadingPairs>
  <TitlesOfParts>
    <vt:vector size="45" baseType="lpstr">
      <vt:lpstr>Office Theme</vt:lpstr>
      <vt:lpstr>Custom Design</vt:lpstr>
      <vt:lpstr>LCLM 5003 Project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Indicative Reading List</vt:lpstr>
      <vt:lpstr>Project</vt:lpstr>
      <vt:lpstr>Key Aspects of Multidisciplinary Nature</vt:lpstr>
      <vt:lpstr>Integration of Knowledge</vt:lpstr>
      <vt:lpstr>Diverse Perspectives</vt:lpstr>
      <vt:lpstr>Cross-functional Collaboration</vt:lpstr>
      <vt:lpstr>Systems Thinking</vt:lpstr>
      <vt:lpstr>Examples Across Industries</vt:lpstr>
      <vt:lpstr>Benefits of Multidisciplinary Approaches</vt:lpstr>
      <vt:lpstr>Challenges and Solutions</vt:lpstr>
      <vt:lpstr>Programs</vt:lpstr>
      <vt:lpstr>Relationship Between Programs and Projects</vt:lpstr>
      <vt:lpstr>Key Characteristics of Programs</vt:lpstr>
      <vt:lpstr>Example to Illustrate Programs vs. Projects</vt:lpstr>
      <vt:lpstr>Program Management vs. Project Management</vt:lpstr>
      <vt:lpstr>When to Use a Program Approach</vt:lpstr>
      <vt:lpstr>Integrated Project Management (IPM) </vt:lpstr>
      <vt:lpstr>Definition of Integrated Project Management (IPM)</vt:lpstr>
      <vt:lpstr>Core Components of Integrated Project Management</vt:lpstr>
      <vt:lpstr>The IPM Process</vt:lpstr>
      <vt:lpstr>Step 1: Project Initiation </vt:lpstr>
      <vt:lpstr>Step 2: Project Planning </vt:lpstr>
      <vt:lpstr>Step 3: Project Execution </vt:lpstr>
      <vt:lpstr>Step 4: Monitoring and Controlling </vt:lpstr>
      <vt:lpstr>Step 5: Project Closure </vt:lpstr>
      <vt:lpstr>Benefits of Integrated Project Management</vt:lpstr>
      <vt:lpstr>Challenges in Integrated Project Management</vt:lpstr>
      <vt:lpstr>Tools and Techniques for IPM </vt:lpstr>
      <vt:lpstr>Examples of IPM in Action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Babar Syed</dc:creator>
  <cp:lastModifiedBy>Babar Syed</cp:lastModifiedBy>
  <cp:revision>58</cp:revision>
  <dcterms:created xsi:type="dcterms:W3CDTF">2025-01-15T14:35:49Z</dcterms:created>
  <dcterms:modified xsi:type="dcterms:W3CDTF">2025-01-17T13:56:28Z</dcterms:modified>
</cp:coreProperties>
</file>