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474" y="-91"/>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FDAFA51-09D8-46D0-803F-AEBC829F24C7}" type="datetimeFigureOut">
              <a:rPr lang="en-US" smtClean="0"/>
              <a:t>7/15/2023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6A18BBC-93E1-4BC8-8306-6168CC441C71}"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Universities are required to include physical activity and their syllabus for helping students improve their fitness by building strong bones and muscles, controlling weight, and reducing symptoms of anxiety and depression. This is also helpful to reduce the risk of developing health conditions such as cancer and other related health and cardiorespiratory diseases among students. In short, physical activity can uplift the standard of living for individuals. This study is going to develop a short proposal for understanding the prevalence of physical activity among students in the public universities. In this regard, the context of UK's public universities engaging their students in different physical activity sessions will be focused in the data collection process.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6A18BBC-93E1-4BC8-8306-6168CC441C71}"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Physical activity is one of the most important activities that an educational institution needs to engage their students in for their better physical and mental conditions. At university level, students are seen to receive a limited scope of physical activity due to their study pressure and other reasons. Teachers must encourage students to take part in different sport activities and annual programs arranged by the University for increasing their interests in physical education. According to "UK chief medical officers' guidelines", each week students are required to stay engaged in 150 minutes of moderate intensity activity, 75 minutes of vigorous activity or a mixture of both on some days.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6A18BBC-93E1-4BC8-8306-6168CC441C71}"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These research questions are adopted in this area to answer the prevalence of physical activity among students in the public university. The focus of this research will be provided in the UK-based public Universities engaging their students in different public activities. These research questions are developed to satisfy the demand of project objectives. Answering these questions will help the research team to find decent data on the utilisation of physical activity among students.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6A18BBC-93E1-4BC8-8306-6168CC441C71}"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inclusion of primary data will increase the standard and level of data collection in this study. The study will select some of the participants to share their experience of taking part in physical activities in their university programs. The intensity of a public University to encourage their students to take part in different physical activities will be explored based on the real-life experience of chosen human participants. The rationale of conducting this study is to gather primary quantitative data in this subject area with real-life experiences from the students. The motive is to prepare an excel file with real-life experiences of students regarding the scope of physical activity in their university lives.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6A18BBC-93E1-4BC8-8306-6168CC441C71}"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Research design offers a particular pattern of research. The research team will follow a specific structure of this research as a part of the methodological tool. The stool is helpful to maintain a detailed analysis of the gathered data sets based on this chosen topic. The descriptive design will guide researchers to describe each collected data on this topic. They can easily compare and contrast collected data sets so that the research can easily meet all adopted objectives. The target of choosing this Research design is to answer all the research questions by following a particular pattern or outline of the research.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6A18BBC-93E1-4BC8-8306-6168CC441C71}"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Ten close-ended questions will be asked of these participants. They are required to answer each of them according to their experience and knowledge. The strategy of this research is to describe the comprehensive plan of data collection and analysis based on the chosen topic. "Random probability sampling" will be used in the sampling strategy of this data collection. Students from different years of the public university will express their opinions and interests regarding physical activities. Two demographic questions will be included in the sample at first. Later, all eight questions will be either "yes-no" questions or "Likert-chart scale" questions. The study will involve hundred students to exchange their valuable opinions on this matter.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6A18BBC-93E1-4BC8-8306-6168CC441C71}"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data will be collected based on the ten survey questions in this area. Students will get five options in the "likert-chart format", while in case of the "yes-no" questions, they will get two options. They will pick one of the most suitable answers according to their point-of-view. Researchers will do all kind of cooperation with these human participants so that they do not feel any pressure to take part in this process. The selection of this research tool will be used to gather the most appropriate responses from the participants within a limited period of time. On the other hand, interview process will not be followed as taking permission from the university authority to interview some of their managerial staff can be hectic and time-consuming. The authorities may not allow that as well. Hence, students will be ideal participants for this study. The data will be collected from the participants where they will express different questions regarding both the scope of physical activity and loophole of opportunities in staying engaged in the physical activities. Each student will pick their preferable social media platforms, where they want to receive the set of questions of this study. The aim of this research is to collect maximum responses in the "positive" or "negative" categories that can justify the answer. Neutral responses will be remarked as confusing and diplomatic ones and a least priority will be given to these questions.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6A18BBC-93E1-4BC8-8306-6168CC441C71}"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data analysis will be based on the statistical analysis of the gathered responses. The students will share their experience of taking part in different sports or weekly exercises. The enjoyment of taking part in physical activities will be reviewed based on the participants' responses. Participants will share their interest in taking part in the physical activities in this area. The prevalence of physical activity as a part of university curriculum will be analysed in this area. The survey will include some recommendations from the students that will guide researchers to understand their requirements of physical activity. The process will follow a particular layout of conducting this task. The idea is to gain an in-depth knowledge of the chosen topic based on the real-life experiences of the students. This process will help the research team to strengthen their research by delivering decent quality and standard of the research. The rationale will be easily met in this way.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6A18BBC-93E1-4BC8-8306-6168CC441C71}"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research will follow all ethical regulations of primary data collection. No research participant will be pressured to take part in this process. They will take they don't decisions about participating in this survey. No personal questions will be asked about from the gender and year of their university course. They are allowed to skip any of the questions in case they do not want to answer that. The research team will provide a brief objective of conducting this task so that they can understand the value of their responses. The data will be kept safe in the password-protected excel file. No one will get the access to see the responses apart from the research team. The anonymity of the data will be thoroughly maintained in this process.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6A18BBC-93E1-4BC8-8306-6168CC441C71}"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future researchers can use this work as a draft of their detailed research work. They will utilise these data to research further topic related to this one. Readers can gain knowledge of the prevalence of physical activity in the public universities of the UK. The loophole of infrastructure for the physical activity in different universities will also be clarified in this survey. The university authorities can also take decent steps to mitigate these areas by going through the outcomes of this quantitative data analysis.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6A18BBC-93E1-4BC8-8306-6168CC441C71}"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maximum time will be taken by the team to select the primary participants for this research. Once the participants are selected the research team will send them survey questions via social media platforms. Not everyone has to answer the questions at a similar time and day. They can take part in the survey anytime they want according to their preferences and free time. The literature review will also take a decent time in this research.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6A18BBC-93E1-4BC8-8306-6168CC441C71}" type="slidenum">
              <a:rPr lang="en-US" smtClean="0"/>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89939A4-F639-4E14-B4B6-0D9D42161BB1}" type="datetimeFigureOut">
              <a:rPr lang="en-US" smtClean="0"/>
              <a:t>7/15/2023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8B14E9-9337-4403-9F3D-0A6FB9A6A946}"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9939A4-F639-4E14-B4B6-0D9D42161BB1}" type="datetimeFigureOut">
              <a:rPr lang="en-US" smtClean="0"/>
              <a:t>7/15/2023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8B14E9-9337-4403-9F3D-0A6FB9A6A94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9939A4-F639-4E14-B4B6-0D9D42161BB1}" type="datetimeFigureOut">
              <a:rPr lang="en-US" smtClean="0"/>
              <a:t>7/15/2023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8B14E9-9337-4403-9F3D-0A6FB9A6A946}"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89939A4-F639-4E14-B4B6-0D9D42161BB1}" type="datetimeFigureOut">
              <a:rPr lang="en-US" smtClean="0"/>
              <a:t>7/15/2023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8B14E9-9337-4403-9F3D-0A6FB9A6A946}"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89939A4-F639-4E14-B4B6-0D9D42161BB1}" type="datetimeFigureOut">
              <a:rPr lang="en-US" smtClean="0"/>
              <a:t>7/15/2023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E8B14E9-9337-4403-9F3D-0A6FB9A6A946}"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89939A4-F639-4E14-B4B6-0D9D42161BB1}" type="datetimeFigureOut">
              <a:rPr lang="en-US" smtClean="0"/>
              <a:t>7/15/2023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E8B14E9-9337-4403-9F3D-0A6FB9A6A94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9939A4-F639-4E14-B4B6-0D9D42161BB1}" type="datetimeFigureOut">
              <a:rPr lang="en-US" smtClean="0"/>
              <a:t>7/15/2023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E8B14E9-9337-4403-9F3D-0A6FB9A6A94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9939A4-F639-4E14-B4B6-0D9D42161BB1}" type="datetimeFigureOut">
              <a:rPr lang="en-US" smtClean="0"/>
              <a:t>7/15/2023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8B14E9-9337-4403-9F3D-0A6FB9A6A946}"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9939A4-F639-4E14-B4B6-0D9D42161BB1}" type="datetimeFigureOut">
              <a:rPr lang="en-US" smtClean="0"/>
              <a:t>7/15/2023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8B14E9-9337-4403-9F3D-0A6FB9A6A946}"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9939A4-F639-4E14-B4B6-0D9D42161BB1}" type="datetimeFigureOut">
              <a:rPr lang="en-US" smtClean="0"/>
              <a:t>7/15/2023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8B14E9-9337-4403-9F3D-0A6FB9A6A94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9939A4-F639-4E14-B4B6-0D9D42161BB1}" type="datetimeFigureOut">
              <a:rPr lang="en-US" smtClean="0"/>
              <a:t>7/15/2023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8B14E9-9337-4403-9F3D-0A6FB9A6A94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62000"/>
            <a:lum/>
          </a:blip>
          <a:srcRect/>
          <a:stretch>
            <a:fillRect l="-11000" r="-11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9939A4-F639-4E14-B4B6-0D9D42161BB1}" type="datetimeFigureOut">
              <a:rPr lang="en-US" smtClean="0"/>
              <a:t>7/15/2023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8B14E9-9337-4403-9F3D-0A6FB9A6A946}"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11.xml" /><Relationship Id="rId1" Type="http://schemas.openxmlformats.org/officeDocument/2006/relationships/slideLayout" Target="../slideLayouts/slideLayout2.xml" /><Relationship Id="rId4" Type="http://schemas.openxmlformats.org/officeDocument/2006/relationships/image" Target="../media/image6.png"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0000"/>
            <a:lum/>
          </a:blip>
          <a:srcRect/>
          <a:stretch>
            <a:fillRect t="-25000" b="-1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85786" y="500042"/>
            <a:ext cx="7772400" cy="1714512"/>
          </a:xfrm>
        </p:spPr>
        <p:txBody>
          <a:bodyPr>
            <a:normAutofit fontScale="90000"/>
          </a:bodyPr>
          <a:lstStyle/>
          <a:p>
            <a:r>
              <a:rPr lang="en-GB" b="1" dirty="0">
                <a:latin typeface="Times New Roman" pitchFamily="18" charset="0"/>
                <a:cs typeface="Times New Roman" pitchFamily="18" charset="0"/>
              </a:rPr>
              <a:t>ASSIGNMENT COMPONENT 1: INDIVIDUAL PRESENTATION-RESEARCH PROPOSAL</a:t>
            </a:r>
            <a:endParaRPr lang="en-US" dirty="0">
              <a:latin typeface="Times New Roman" pitchFamily="18" charset="0"/>
              <a:cs typeface="Times New Roman" pitchFamily="18" charset="0"/>
            </a:endParaRPr>
          </a:p>
        </p:txBody>
      </p:sp>
      <p:sp>
        <p:nvSpPr>
          <p:cNvPr id="3" name="Subtitle 2"/>
          <p:cNvSpPr>
            <a:spLocks noGrp="1"/>
          </p:cNvSpPr>
          <p:nvPr>
            <p:ph type="subTitle" idx="1"/>
          </p:nvPr>
        </p:nvSpPr>
        <p:spPr>
          <a:xfrm>
            <a:off x="1428728" y="4929198"/>
            <a:ext cx="6400800" cy="1752600"/>
          </a:xfrm>
        </p:spPr>
        <p:txBody>
          <a:bodyPr/>
          <a:lstStyle/>
          <a:p>
            <a:r>
              <a:rPr lang="en-US" b="1" dirty="0">
                <a:solidFill>
                  <a:schemeClr val="tx1"/>
                </a:solidFill>
                <a:latin typeface="Times New Roman" pitchFamily="18" charset="0"/>
                <a:cs typeface="Times New Roman" pitchFamily="18" charset="0"/>
              </a:rPr>
              <a:t>Prevalence of physical activity among students in a public university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Times New Roman" pitchFamily="18" charset="0"/>
                <a:cs typeface="Times New Roman" pitchFamily="18" charset="0"/>
              </a:rPr>
              <a:t>Introduction</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lvl="0" algn="just"/>
            <a:r>
              <a:rPr lang="en-GB" sz="1800" dirty="0">
                <a:latin typeface="Times New Roman" pitchFamily="18" charset="0"/>
                <a:cs typeface="Times New Roman" pitchFamily="18" charset="0"/>
              </a:rPr>
              <a:t>Physical activity should be a part of everyday's university routine for encouraging kids to stay enthusiastic and energetic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This promotes both mental and physical health for all age of people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Students get inspiration for their studies by attending physical activity classes in their school (Grasdalsmoen </a:t>
            </a:r>
            <a:r>
              <a:rPr lang="en-GB" sz="1800" i="1" dirty="0">
                <a:latin typeface="Times New Roman" pitchFamily="18" charset="0"/>
                <a:cs typeface="Times New Roman" pitchFamily="18" charset="0"/>
              </a:rPr>
              <a:t>et al.</a:t>
            </a:r>
            <a:r>
              <a:rPr lang="en-GB" sz="1800" dirty="0">
                <a:latin typeface="Times New Roman" pitchFamily="18" charset="0"/>
                <a:cs typeface="Times New Roman" pitchFamily="18" charset="0"/>
              </a:rPr>
              <a:t> 2020). </a:t>
            </a:r>
            <a:endParaRPr lang="en-US" sz="18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142852"/>
            <a:ext cx="8229600" cy="928694"/>
          </a:xfrm>
        </p:spPr>
        <p:txBody>
          <a:bodyPr/>
          <a:lstStyle/>
          <a:p>
            <a:r>
              <a:rPr lang="en-GB" b="1" dirty="0">
                <a:latin typeface="Times New Roman" pitchFamily="18" charset="0"/>
                <a:cs typeface="Times New Roman" pitchFamily="18" charset="0"/>
              </a:rPr>
              <a:t>Background of the study </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a:xfrm>
            <a:off x="142844" y="1214422"/>
            <a:ext cx="3500462" cy="5357850"/>
          </a:xfrm>
        </p:spPr>
        <p:txBody>
          <a:bodyPr>
            <a:normAutofit/>
          </a:bodyPr>
          <a:lstStyle/>
          <a:p>
            <a:pPr lvl="0" algn="just"/>
            <a:r>
              <a:rPr lang="en-GB" sz="1800" dirty="0">
                <a:latin typeface="Times New Roman" pitchFamily="18" charset="0"/>
                <a:cs typeface="Times New Roman" pitchFamily="18" charset="0"/>
              </a:rPr>
              <a:t>According to the statistics, nearly 64% of people aged 16 and over in England are physically fit and active.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In the UK, 44.6% of children and young people in school years meet the guidelines of taking part in sport and physical activity on an average (Gov.uk, 2022).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This reflects that UK schools and universities take good care of their students in taking part in physical activities. </a:t>
            </a:r>
            <a:endParaRPr lang="en-US" sz="1800" dirty="0">
              <a:latin typeface="Times New Roman" pitchFamily="18" charset="0"/>
              <a:cs typeface="Times New Roman" pitchFamily="18" charset="0"/>
            </a:endParaRPr>
          </a:p>
        </p:txBody>
      </p:sp>
      <p:pic>
        <p:nvPicPr>
          <p:cNvPr id="10241" name="Picture 1"/>
          <p:cNvPicPr>
            <a:picLocks noChangeAspect="1" noChangeArrowheads="1"/>
          </p:cNvPicPr>
          <p:nvPr/>
        </p:nvPicPr>
        <p:blipFill>
          <a:blip r:embed="rId3"/>
          <a:srcRect/>
          <a:stretch>
            <a:fillRect/>
          </a:stretch>
        </p:blipFill>
        <p:spPr bwMode="auto">
          <a:xfrm>
            <a:off x="3929058" y="1142984"/>
            <a:ext cx="4643438" cy="5554661"/>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Times New Roman" pitchFamily="18" charset="0"/>
                <a:cs typeface="Times New Roman" pitchFamily="18" charset="0"/>
              </a:rPr>
              <a:t>Research questions</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lvl="0" algn="just"/>
            <a:r>
              <a:rPr lang="en-GB" sz="1800" dirty="0">
                <a:latin typeface="Times New Roman" pitchFamily="18" charset="0"/>
                <a:cs typeface="Times New Roman" pitchFamily="18" charset="0"/>
              </a:rPr>
              <a:t>What is the importance of physical activity among the students in a public university?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What is the impact created by the physical activities in building students' mental and physical health?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What can be recommended to public universities to include physical activities in their curriculum? </a:t>
            </a:r>
            <a:endParaRPr lang="en-US" sz="1800" dirty="0">
              <a:latin typeface="Times New Roman" pitchFamily="18" charset="0"/>
              <a:cs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928670"/>
          </a:xfrm>
        </p:spPr>
        <p:txBody>
          <a:bodyPr>
            <a:normAutofit/>
          </a:bodyPr>
          <a:lstStyle/>
          <a:p>
            <a:r>
              <a:rPr lang="en-GB" b="1" dirty="0">
                <a:latin typeface="Times New Roman" pitchFamily="18" charset="0"/>
                <a:cs typeface="Times New Roman" pitchFamily="18" charset="0"/>
              </a:rPr>
              <a:t>Rationale </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142844" y="1000108"/>
            <a:ext cx="8715468" cy="2214578"/>
          </a:xfrm>
        </p:spPr>
        <p:txBody>
          <a:bodyPr>
            <a:normAutofit/>
          </a:bodyPr>
          <a:lstStyle/>
          <a:p>
            <a:pPr lvl="0" algn="just"/>
            <a:r>
              <a:rPr lang="en-GB" sz="1800" dirty="0">
                <a:latin typeface="Times New Roman" pitchFamily="18" charset="0"/>
                <a:cs typeface="Times New Roman" pitchFamily="18" charset="0"/>
              </a:rPr>
              <a:t>The study will support the relevance of including physical activity as a part of your University curriculum.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The data collected in this portion will play a significant role in making the leaders understand the importance of engaging students with physical activity (Ethnicity-facts-figures.service.gov.uk, 2022).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The importance of physical activity along with the course curriculum will be expressed with primary data in this area.</a:t>
            </a:r>
            <a:endParaRPr lang="en-US" sz="1800" dirty="0">
              <a:latin typeface="Times New Roman" pitchFamily="18" charset="0"/>
              <a:cs typeface="Times New Roman" pitchFamily="18" charset="0"/>
            </a:endParaRPr>
          </a:p>
        </p:txBody>
      </p:sp>
      <p:pic>
        <p:nvPicPr>
          <p:cNvPr id="8193" name="Picture 1"/>
          <p:cNvPicPr>
            <a:picLocks noChangeAspect="1" noChangeArrowheads="1"/>
          </p:cNvPicPr>
          <p:nvPr/>
        </p:nvPicPr>
        <p:blipFill>
          <a:blip r:embed="rId3"/>
          <a:srcRect/>
          <a:stretch>
            <a:fillRect/>
          </a:stretch>
        </p:blipFill>
        <p:spPr bwMode="auto">
          <a:xfrm>
            <a:off x="1357290" y="3571876"/>
            <a:ext cx="6805613" cy="3006719"/>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Times New Roman" pitchFamily="18" charset="0"/>
                <a:cs typeface="Times New Roman" pitchFamily="18" charset="0"/>
              </a:rPr>
              <a:t>Methodology</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buNone/>
            </a:pPr>
            <a:r>
              <a:rPr lang="en-GB" sz="1800" b="1" dirty="0">
                <a:latin typeface="Times New Roman" pitchFamily="18" charset="0"/>
                <a:cs typeface="Times New Roman" pitchFamily="18" charset="0"/>
              </a:rPr>
              <a:t>Research design </a:t>
            </a:r>
            <a:endParaRPr lang="en-US" sz="1800" b="1"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The study design represents and outline for carrying out the study by establishing research questions, data collection method, sampling and analysis strategy.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The design helps researchers to maintain a particular pattern or outline of the study.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This research will follow a </a:t>
            </a:r>
            <a:r>
              <a:rPr lang="en-GB" sz="1800" b="1" i="1" dirty="0">
                <a:latin typeface="Times New Roman" pitchFamily="18" charset="0"/>
                <a:cs typeface="Times New Roman" pitchFamily="18" charset="0"/>
              </a:rPr>
              <a:t>"descriptive" design</a:t>
            </a:r>
            <a:r>
              <a:rPr lang="en-GB" sz="1800" dirty="0">
                <a:latin typeface="Times New Roman" pitchFamily="18" charset="0"/>
                <a:cs typeface="Times New Roman" pitchFamily="18" charset="0"/>
              </a:rPr>
              <a:t> to collect and analyse datasets on this topic (Sileyew, 2019). </a:t>
            </a:r>
            <a:endParaRPr lang="en-US" sz="1800" dirty="0">
              <a:latin typeface="Times New Roman" pitchFamily="18" charset="0"/>
              <a:cs typeface="Times New Roman"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Times New Roman" pitchFamily="18" charset="0"/>
                <a:cs typeface="Times New Roman" pitchFamily="18" charset="0"/>
              </a:rPr>
              <a:t>Contd..</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buNone/>
            </a:pPr>
            <a:r>
              <a:rPr lang="en-GB" sz="1800" b="1" dirty="0">
                <a:latin typeface="Times New Roman" pitchFamily="18" charset="0"/>
                <a:cs typeface="Times New Roman" pitchFamily="18" charset="0"/>
              </a:rPr>
              <a:t>Recruitment, sampling &amp; study participants</a:t>
            </a:r>
            <a:endParaRPr lang="en-US" sz="1800" b="1"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The recruitment of the participants will be random from any of the public universities in the UK.</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All the research participants will be students studying in that public university as they can share their experience of getting the scope they receive to stay engaged in the physical activities in their university.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One hundred students from different years of a public university will be picked to take part in this study (Nayak and Narayan, 2019).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The sample size of the research is 100. </a:t>
            </a:r>
            <a:endParaRPr lang="en-US" sz="1800" dirty="0">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Times New Roman" pitchFamily="18" charset="0"/>
                <a:cs typeface="Times New Roman" pitchFamily="18" charset="0"/>
              </a:rPr>
              <a:t>Contd..</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buNone/>
            </a:pPr>
            <a:r>
              <a:rPr lang="en-GB" sz="1800" b="1" dirty="0">
                <a:latin typeface="Times New Roman" pitchFamily="18" charset="0"/>
                <a:cs typeface="Times New Roman" pitchFamily="18" charset="0"/>
              </a:rPr>
              <a:t>Data collection method </a:t>
            </a:r>
            <a:endParaRPr lang="en-US" sz="1800" b="1"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This term is often used in the context of academic study that describes the process of accumulating evidence on particular research.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This data collection process will follow a "primary strategy" to find relevant data for this area using the "survey" tool (Braun </a:t>
            </a:r>
            <a:r>
              <a:rPr lang="en-GB" sz="1800" i="1" dirty="0">
                <a:latin typeface="Times New Roman" pitchFamily="18" charset="0"/>
                <a:cs typeface="Times New Roman" pitchFamily="18" charset="0"/>
              </a:rPr>
              <a:t>et al. </a:t>
            </a:r>
            <a:r>
              <a:rPr lang="en-GB" sz="1800" dirty="0">
                <a:latin typeface="Times New Roman" pitchFamily="18" charset="0"/>
                <a:cs typeface="Times New Roman" pitchFamily="18" charset="0"/>
              </a:rPr>
              <a:t>2021).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Close-ended question set will be used in the upliftment of research quality in this study.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All participants will be asked to share their individual opinion under each survey sample. </a:t>
            </a:r>
            <a:endParaRPr lang="en-US" sz="1800" dirty="0">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Times New Roman" pitchFamily="18" charset="0"/>
                <a:cs typeface="Times New Roman" pitchFamily="18" charset="0"/>
              </a:rPr>
              <a:t>Contd..</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buNone/>
            </a:pPr>
            <a:r>
              <a:rPr lang="en-GB" sz="1800" b="1" dirty="0">
                <a:latin typeface="Times New Roman" pitchFamily="18" charset="0"/>
                <a:cs typeface="Times New Roman" pitchFamily="18" charset="0"/>
              </a:rPr>
              <a:t>Proposed data analysis technique </a:t>
            </a:r>
            <a:endParaRPr lang="en-US" sz="1800" b="1"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All the data gathered in the primary analysis will be compared to each other in developing the statistical response.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Some graphs will be developed by the researchers by analysing the statistics of responses under each question sample.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The intention of each student to answer honestly will be measured (Breton </a:t>
            </a:r>
            <a:r>
              <a:rPr lang="en-GB" sz="1800" i="1" dirty="0">
                <a:latin typeface="Times New Roman" pitchFamily="18" charset="0"/>
                <a:cs typeface="Times New Roman" pitchFamily="18" charset="0"/>
              </a:rPr>
              <a:t>et al. </a:t>
            </a:r>
            <a:r>
              <a:rPr lang="en-GB" sz="1800" dirty="0">
                <a:latin typeface="Times New Roman" pitchFamily="18" charset="0"/>
                <a:cs typeface="Times New Roman" pitchFamily="18" charset="0"/>
              </a:rPr>
              <a:t>2021).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An excel file will be used to keep the data confidential with all the survey responses. </a:t>
            </a:r>
            <a:endParaRPr lang="en-US" sz="1800" dirty="0">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Times New Roman" pitchFamily="18" charset="0"/>
                <a:cs typeface="Times New Roman" pitchFamily="18" charset="0"/>
              </a:rPr>
              <a:t>Contd..</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buNone/>
            </a:pPr>
            <a:r>
              <a:rPr lang="en-GB" sz="1800" b="1" dirty="0">
                <a:latin typeface="Times New Roman" pitchFamily="18" charset="0"/>
                <a:cs typeface="Times New Roman" pitchFamily="18" charset="0"/>
              </a:rPr>
              <a:t>Ethical considerations</a:t>
            </a:r>
            <a:endParaRPr lang="en-US" sz="1800" b="1"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The research team will guarantee the data confidentiality and privacy to the selected university authority.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Permission will be taken from the public university authority to choose their students as the potential candidates of this research.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The "Data collection Act, 2018" will be followed throughout this process (Bloomfield and Fisher, 2019).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Anonymity of the participants will be maintained in this process.</a:t>
            </a:r>
            <a:endParaRPr lang="en-US" sz="1800"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Times New Roman" pitchFamily="18" charset="0"/>
                <a:cs typeface="Times New Roman" pitchFamily="18" charset="0"/>
              </a:rPr>
              <a:t>Contd..</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buNone/>
            </a:pPr>
            <a:r>
              <a:rPr lang="en-GB" sz="1800" b="1" dirty="0">
                <a:latin typeface="Times New Roman" pitchFamily="18" charset="0"/>
                <a:cs typeface="Times New Roman" pitchFamily="18" charset="0"/>
              </a:rPr>
              <a:t>Implication of the research </a:t>
            </a:r>
            <a:endParaRPr lang="en-US" sz="1800" b="1"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This research will help the future researchers to study further in the related topic.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In the future, academic participants can use this data to understand the relevance of physical activities at the university level as well.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The importance of this data collection process will be based on the quality of the primary responses. </a:t>
            </a:r>
            <a:endParaRPr lang="en-US" sz="1800" dirty="0">
              <a:latin typeface="Times New Roman" pitchFamily="18" charset="0"/>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908" y="0"/>
            <a:ext cx="9286908" cy="642918"/>
          </a:xfrm>
        </p:spPr>
        <p:txBody>
          <a:bodyPr>
            <a:normAutofit fontScale="90000"/>
          </a:bodyPr>
          <a:lstStyle/>
          <a:p>
            <a:r>
              <a:rPr lang="en-IN" b="1" dirty="0">
                <a:latin typeface="Times New Roman" pitchFamily="18" charset="0"/>
                <a:cs typeface="Times New Roman" pitchFamily="18" charset="0"/>
              </a:rPr>
              <a:t>Contd..</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a:xfrm>
            <a:off x="142844" y="714356"/>
            <a:ext cx="8858312" cy="1714512"/>
          </a:xfrm>
        </p:spPr>
        <p:txBody>
          <a:bodyPr>
            <a:normAutofit fontScale="92500" lnSpcReduction="10000"/>
          </a:bodyPr>
          <a:lstStyle/>
          <a:p>
            <a:pPr algn="just">
              <a:buNone/>
            </a:pPr>
            <a:r>
              <a:rPr lang="en-GB" sz="1800" b="1" dirty="0">
                <a:latin typeface="Times New Roman" pitchFamily="18" charset="0"/>
                <a:cs typeface="Times New Roman" pitchFamily="18" charset="0"/>
              </a:rPr>
              <a:t>Plan of work and time schedule</a:t>
            </a:r>
            <a:endParaRPr lang="en-US" sz="1800" b="1"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This data collection process will maintain a particular framework or plan for conducting this work (Mohajan, 2020).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This research will start from the first of August of this year, which is the next month. </a:t>
            </a:r>
            <a:endParaRPr lang="en-US" sz="1800" dirty="0">
              <a:latin typeface="Times New Roman" pitchFamily="18" charset="0"/>
              <a:cs typeface="Times New Roman" pitchFamily="18" charset="0"/>
            </a:endParaRPr>
          </a:p>
          <a:p>
            <a:pPr lvl="0" algn="just"/>
            <a:r>
              <a:rPr lang="en-GB" sz="1800" dirty="0">
                <a:latin typeface="Times New Roman" pitchFamily="18" charset="0"/>
                <a:cs typeface="Times New Roman" pitchFamily="18" charset="0"/>
              </a:rPr>
              <a:t>The outline or the plan of work is made according to the requirement of each activity in this study. </a:t>
            </a:r>
            <a:endParaRPr lang="en-US" sz="1800" dirty="0">
              <a:latin typeface="Times New Roman" pitchFamily="18" charset="0"/>
              <a:cs typeface="Times New Roman" pitchFamily="18" charset="0"/>
            </a:endParaRPr>
          </a:p>
        </p:txBody>
      </p:sp>
      <p:pic>
        <p:nvPicPr>
          <p:cNvPr id="4" name="image1.png"/>
          <p:cNvPicPr/>
          <p:nvPr/>
        </p:nvPicPr>
        <p:blipFill>
          <a:blip r:embed="rId3"/>
          <a:srcRect/>
          <a:stretch>
            <a:fillRect/>
          </a:stretch>
        </p:blipFill>
        <p:spPr>
          <a:xfrm>
            <a:off x="428596" y="2428868"/>
            <a:ext cx="8358246" cy="1857388"/>
          </a:xfrm>
          <a:prstGeom prst="rect">
            <a:avLst/>
          </a:prstGeom>
          <a:ln/>
        </p:spPr>
      </p:pic>
      <p:pic>
        <p:nvPicPr>
          <p:cNvPr id="5" name="image2.png"/>
          <p:cNvPicPr/>
          <p:nvPr/>
        </p:nvPicPr>
        <p:blipFill>
          <a:blip r:embed="rId4"/>
          <a:srcRect/>
          <a:stretch>
            <a:fillRect/>
          </a:stretch>
        </p:blipFill>
        <p:spPr>
          <a:xfrm>
            <a:off x="1428728" y="4357694"/>
            <a:ext cx="6572296" cy="2357454"/>
          </a:xfrm>
          <a:prstGeom prst="rect">
            <a:avLst/>
          </a:prstGeom>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142852"/>
            <a:ext cx="8229600" cy="1143000"/>
          </a:xfrm>
        </p:spPr>
        <p:txBody>
          <a:bodyPr/>
          <a:lstStyle/>
          <a:p>
            <a:r>
              <a:rPr lang="en-IN" b="1" dirty="0">
                <a:latin typeface="Times New Roman" pitchFamily="18" charset="0"/>
                <a:cs typeface="Times New Roman" pitchFamily="18" charset="0"/>
              </a:rPr>
              <a:t>References </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a:xfrm>
            <a:off x="214282" y="1357298"/>
            <a:ext cx="8715436" cy="5214974"/>
          </a:xfrm>
        </p:spPr>
        <p:txBody>
          <a:bodyPr>
            <a:normAutofit fontScale="47500" lnSpcReduction="20000"/>
          </a:bodyPr>
          <a:lstStyle/>
          <a:p>
            <a:r>
              <a:rPr lang="en-GB" b="1" dirty="0">
                <a:latin typeface="Times New Roman" pitchFamily="18" charset="0"/>
                <a:cs typeface="Times New Roman" pitchFamily="18" charset="0"/>
              </a:rPr>
              <a:t>Journals</a:t>
            </a:r>
            <a:endParaRPr lang="en-US" dirty="0">
              <a:latin typeface="Times New Roman" pitchFamily="18" charset="0"/>
              <a:cs typeface="Times New Roman" pitchFamily="18" charset="0"/>
            </a:endParaRPr>
          </a:p>
          <a:p>
            <a:r>
              <a:rPr lang="en-GB" dirty="0">
                <a:latin typeface="Times New Roman" pitchFamily="18" charset="0"/>
                <a:cs typeface="Times New Roman" pitchFamily="18" charset="0"/>
              </a:rPr>
              <a:t>Bloomfield, J. and Fisher, M.J., 2019. Quantitative research design. Journal of the Australasian Rehabilitation Nurses Association, 22(2), pp.27-30.</a:t>
            </a:r>
            <a:endParaRPr lang="en-US" dirty="0">
              <a:latin typeface="Times New Roman" pitchFamily="18" charset="0"/>
              <a:cs typeface="Times New Roman" pitchFamily="18" charset="0"/>
            </a:endParaRPr>
          </a:p>
          <a:p>
            <a:r>
              <a:rPr lang="en-GB" dirty="0">
                <a:latin typeface="Times New Roman" pitchFamily="18" charset="0"/>
                <a:cs typeface="Times New Roman" pitchFamily="18" charset="0"/>
              </a:rPr>
              <a:t>Braun, V., Clarke, V., Boulton, E., Davey, L. and McEvoy, C., 2021. The online survey as a qualitative research tool. International journal of social research methodology, 24(6), pp.641-654.</a:t>
            </a:r>
            <a:endParaRPr lang="en-US" dirty="0">
              <a:latin typeface="Times New Roman" pitchFamily="18" charset="0"/>
              <a:cs typeface="Times New Roman" pitchFamily="18" charset="0"/>
            </a:endParaRPr>
          </a:p>
          <a:p>
            <a:r>
              <a:rPr lang="en-GB" dirty="0">
                <a:latin typeface="Times New Roman" pitchFamily="18" charset="0"/>
                <a:cs typeface="Times New Roman" pitchFamily="18" charset="0"/>
              </a:rPr>
              <a:t>Breton, M., Gaboury, I., Sasseville, M., Beaulieu, C., Abou Malham, S., Hudon, C., Rodrigues, I., Maillet, L., Duhoux, A., Deville-Stoetzel, N. and Haggerty, J., 2021. Development of a self-reported reflective tool on advanced access to support primary healthcare providers: study protocol of a mixed-method research design using an e-Delphi survey. BMJ open, 11(11), p.e046411.</a:t>
            </a:r>
            <a:endParaRPr lang="en-US" dirty="0">
              <a:latin typeface="Times New Roman" pitchFamily="18" charset="0"/>
              <a:cs typeface="Times New Roman" pitchFamily="18" charset="0"/>
            </a:endParaRPr>
          </a:p>
          <a:p>
            <a:r>
              <a:rPr lang="en-GB" dirty="0">
                <a:latin typeface="Times New Roman" pitchFamily="18" charset="0"/>
                <a:cs typeface="Times New Roman" pitchFamily="18" charset="0"/>
              </a:rPr>
              <a:t>Grasdalsmoen, M., Eriksen, H.R., Lønning, K.J. and Sivertsen, B., 2020. Physical exercise, mental health problems, and suicide attempts in university students. </a:t>
            </a:r>
            <a:r>
              <a:rPr lang="en-US" i="1" dirty="0">
                <a:latin typeface="Times New Roman" pitchFamily="18" charset="0"/>
                <a:cs typeface="Times New Roman" pitchFamily="18" charset="0"/>
              </a:rPr>
              <a:t>BMC psychiatry</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20</a:t>
            </a:r>
            <a:r>
              <a:rPr lang="en-US" dirty="0">
                <a:latin typeface="Times New Roman" pitchFamily="18" charset="0"/>
                <a:cs typeface="Times New Roman" pitchFamily="18" charset="0"/>
              </a:rPr>
              <a:t>(1), pp.1-11.</a:t>
            </a:r>
          </a:p>
          <a:p>
            <a:r>
              <a:rPr lang="en-GB" dirty="0">
                <a:latin typeface="Times New Roman" pitchFamily="18" charset="0"/>
                <a:cs typeface="Times New Roman" pitchFamily="18" charset="0"/>
              </a:rPr>
              <a:t>Mohajan, H.K., 2020. Quantitative research: A successful investigation in natural and social sciences. Journal of Economic Development, Environment and People, 9(4), pp.50-79.</a:t>
            </a:r>
            <a:endParaRPr lang="en-US" dirty="0">
              <a:latin typeface="Times New Roman" pitchFamily="18" charset="0"/>
              <a:cs typeface="Times New Roman" pitchFamily="18" charset="0"/>
            </a:endParaRPr>
          </a:p>
          <a:p>
            <a:r>
              <a:rPr lang="en-GB" dirty="0">
                <a:latin typeface="Times New Roman" pitchFamily="18" charset="0"/>
                <a:cs typeface="Times New Roman" pitchFamily="18" charset="0"/>
              </a:rPr>
              <a:t>Nayak, M.S.D.P. and Narayan, K.A., 2019. Strengths and weaknesses of online surveys. technology, 6(7), pp.0837-2405053138.</a:t>
            </a:r>
            <a:endParaRPr lang="en-US" dirty="0">
              <a:latin typeface="Times New Roman" pitchFamily="18" charset="0"/>
              <a:cs typeface="Times New Roman" pitchFamily="18" charset="0"/>
            </a:endParaRPr>
          </a:p>
          <a:p>
            <a:r>
              <a:rPr lang="en-GB" dirty="0">
                <a:latin typeface="Times New Roman" pitchFamily="18" charset="0"/>
                <a:cs typeface="Times New Roman" pitchFamily="18" charset="0"/>
              </a:rPr>
              <a:t>Sileyew, K.J., 2019. Research design and methodology. Cyberspace, pp.1-12.</a:t>
            </a:r>
            <a:endParaRPr lang="en-US" dirty="0">
              <a:latin typeface="Times New Roman" pitchFamily="18" charset="0"/>
              <a:cs typeface="Times New Roman" pitchFamily="18" charset="0"/>
            </a:endParaRPr>
          </a:p>
          <a:p>
            <a:r>
              <a:rPr lang="en-GB" b="1" dirty="0">
                <a:latin typeface="Times New Roman" pitchFamily="18" charset="0"/>
                <a:cs typeface="Times New Roman" pitchFamily="18" charset="0"/>
              </a:rPr>
              <a:t>Websites </a:t>
            </a:r>
            <a:endParaRPr lang="en-US" dirty="0">
              <a:latin typeface="Times New Roman" pitchFamily="18" charset="0"/>
              <a:cs typeface="Times New Roman" pitchFamily="18" charset="0"/>
            </a:endParaRPr>
          </a:p>
          <a:p>
            <a:r>
              <a:rPr lang="en-GB" dirty="0">
                <a:latin typeface="Times New Roman" pitchFamily="18" charset="0"/>
                <a:cs typeface="Times New Roman" pitchFamily="18" charset="0"/>
              </a:rPr>
              <a:t>Ethnicity-facts-figures.service.gov.uk, 2022, </a:t>
            </a:r>
            <a:r>
              <a:rPr lang="en-GB" i="1" dirty="0">
                <a:latin typeface="Times New Roman" pitchFamily="18" charset="0"/>
                <a:cs typeface="Times New Roman" pitchFamily="18" charset="0"/>
              </a:rPr>
              <a:t>Physical activity</a:t>
            </a:r>
            <a:r>
              <a:rPr lang="en-GB" dirty="0">
                <a:latin typeface="Times New Roman" pitchFamily="18" charset="0"/>
                <a:cs typeface="Times New Roman" pitchFamily="18" charset="0"/>
              </a:rPr>
              <a:t>, viewed on 14</a:t>
            </a:r>
            <a:r>
              <a:rPr lang="en-GB" baseline="30000" dirty="0">
                <a:latin typeface="Times New Roman" pitchFamily="18" charset="0"/>
                <a:cs typeface="Times New Roman" pitchFamily="18" charset="0"/>
              </a:rPr>
              <a:t>th</a:t>
            </a:r>
            <a:r>
              <a:rPr lang="en-GB" dirty="0">
                <a:latin typeface="Times New Roman" pitchFamily="18" charset="0"/>
                <a:cs typeface="Times New Roman" pitchFamily="18" charset="0"/>
              </a:rPr>
              <a:t> July, 2023, &lt;https://www.ethnicity-facts-figures.service.gov.uk/health/diet-and-exercise/physical-activity/latest#:~:text=61.4%25%20of%20people%20aged%2016,for%20the%20last%206%20years&gt;</a:t>
            </a:r>
            <a:endParaRPr lang="en-US" dirty="0">
              <a:latin typeface="Times New Roman" pitchFamily="18" charset="0"/>
              <a:cs typeface="Times New Roman" pitchFamily="18" charset="0"/>
            </a:endParaRPr>
          </a:p>
          <a:p>
            <a:r>
              <a:rPr lang="en-GB" dirty="0">
                <a:latin typeface="Times New Roman" pitchFamily="18" charset="0"/>
                <a:cs typeface="Times New Roman" pitchFamily="18" charset="0"/>
              </a:rPr>
              <a:t>Gov.uk, 2022, </a:t>
            </a:r>
            <a:r>
              <a:rPr lang="en-GB" i="1" dirty="0">
                <a:latin typeface="Times New Roman" pitchFamily="18" charset="0"/>
                <a:cs typeface="Times New Roman" pitchFamily="18" charset="0"/>
              </a:rPr>
              <a:t>Physical activity data tool: statistical commentary</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January 2022</a:t>
            </a:r>
            <a:r>
              <a:rPr lang="en-GB" dirty="0">
                <a:latin typeface="Times New Roman" pitchFamily="18" charset="0"/>
                <a:cs typeface="Times New Roman" pitchFamily="18" charset="0"/>
              </a:rPr>
              <a:t>, viewed on 14</a:t>
            </a:r>
            <a:r>
              <a:rPr lang="en-GB" baseline="30000" dirty="0">
                <a:latin typeface="Times New Roman" pitchFamily="18" charset="0"/>
                <a:cs typeface="Times New Roman" pitchFamily="18" charset="0"/>
              </a:rPr>
              <a:t>th</a:t>
            </a:r>
            <a:r>
              <a:rPr lang="en-GB" dirty="0">
                <a:latin typeface="Times New Roman" pitchFamily="18" charset="0"/>
                <a:cs typeface="Times New Roman" pitchFamily="18" charset="0"/>
              </a:rPr>
              <a:t> July, 2023, &lt;https://www.gov.uk/government/statistics/physical-activity-data-tool-january-2022-update/physical-activity-data-tool-statistical-commentary-january-2022#:~:text=Main%20findings,-Activity%20levels%20remain&amp;text=In%202020%20to%202021%2C%2044.6,minutes%20or%20more%20every%20day.&gt;</a:t>
            </a:r>
            <a:endParaRPr lang="en-US" dirty="0">
              <a:latin typeface="Times New Roman" pitchFamily="18" charset="0"/>
              <a:cs typeface="Times New Roman"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57364"/>
            <a:ext cx="8229600" cy="3643338"/>
          </a:xfrm>
        </p:spPr>
        <p:txBody>
          <a:bodyPr>
            <a:normAutofit/>
          </a:bodyPr>
          <a:lstStyle/>
          <a:p>
            <a:r>
              <a:rPr lang="en-IN" sz="9000" b="1" i="1" dirty="0">
                <a:latin typeface="Times New Roman" pitchFamily="18" charset="0"/>
                <a:cs typeface="Times New Roman" pitchFamily="18" charset="0"/>
              </a:rPr>
              <a:t>Thank you</a:t>
            </a:r>
            <a:endParaRPr lang="en-US" sz="9000" b="1" i="1" dirty="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TotalTime>
  <Words>2407</Words>
  <Application>Microsoft Office PowerPoint</Application>
  <PresentationFormat>On-screen Show (4:3)</PresentationFormat>
  <Paragraphs>92</Paragraphs>
  <Slides>14</Slides>
  <Notes>11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ASSIGNMENT COMPONENT 1: INDIVIDUAL PRESENTATION-RESEARCH PROPOSAL</vt:lpstr>
      <vt:lpstr>Introduction</vt:lpstr>
      <vt:lpstr>Background of the study </vt:lpstr>
      <vt:lpstr>Research questions</vt:lpstr>
      <vt:lpstr>Rationale </vt:lpstr>
      <vt:lpstr>Methodology</vt:lpstr>
      <vt:lpstr>Contd..</vt:lpstr>
      <vt:lpstr>Contd..</vt:lpstr>
      <vt:lpstr>Contd..</vt:lpstr>
      <vt:lpstr>Contd..</vt:lpstr>
      <vt:lpstr>Contd..</vt:lpstr>
      <vt:lpstr>Contd..</vt:lpstr>
      <vt:lpstr>References </vt:lpstr>
      <vt:lpstr>Thank you</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COMPONENT 1: INDIVIDUAL PRESENTATION-RESEARCH PROPOSAL</dc:title>
  <dc:creator>bishakha ganguli</dc:creator>
  <cp:lastModifiedBy>Kanika Passan</cp:lastModifiedBy>
  <cp:revision>10</cp:revision>
  <dcterms:created xsi:type="dcterms:W3CDTF">2023-07-14T11:31:53Z</dcterms:created>
  <dcterms:modified xsi:type="dcterms:W3CDTF">2023-07-15T16:01:38Z</dcterms:modified>
</cp:coreProperties>
</file>