
<file path=[Content_Types].xml><?xml version="1.0" encoding="utf-8"?>
<Types xmlns="http://schemas.openxmlformats.org/package/2006/content-types">
  <Default Extension="xml" ContentType="application/xml"/>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gela Honey (1706460)" initials="AH(" lastIdx="1" clrIdx="0">
    <p:extLst/>
  </p:cmAuthor>
  <p:cmAuthor id="2" name="Angela Honey (1706460)" initials="AH( [2]" lastIdx="1"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F549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27"/>
    <p:restoredTop sz="94643"/>
  </p:normalViewPr>
  <p:slideViewPr>
    <p:cSldViewPr snapToGrid="0" snapToObjects="1">
      <p:cViewPr>
        <p:scale>
          <a:sx n="117" d="100"/>
          <a:sy n="117" d="100"/>
        </p:scale>
        <p:origin x="-168"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notesMaster" Target="notesMasters/notesMaster1.xml"/><Relationship Id="rId10"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7-11-25T20:49:30.847" idx="1">
    <p:pos x="6218" y="-736"/>
    <p:text>N</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2F7469-B17E-BD4A-9F89-558D75311F64}"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F1598B90-D5B2-0841-907A-2658F4C138BA}">
      <dgm:prSet phldrT="[Text]" custT="1"/>
      <dgm:spPr>
        <a:solidFill>
          <a:schemeClr val="accent1"/>
        </a:solidFill>
      </dgm:spPr>
      <dgm:t>
        <a:bodyPr/>
        <a:lstStyle/>
        <a:p>
          <a:r>
            <a:rPr lang="en-US" sz="800" smtClean="0"/>
            <a:t>The UNCRC </a:t>
          </a:r>
          <a:endParaRPr lang="en-US" sz="800"/>
        </a:p>
      </dgm:t>
    </dgm:pt>
    <dgm:pt modelId="{805A53D1-4983-1E40-9A63-1EB537ABAE32}" type="parTrans" cxnId="{908FA78C-89D4-D74E-81CA-7FCE2D96B8FD}">
      <dgm:prSet/>
      <dgm:spPr/>
      <dgm:t>
        <a:bodyPr/>
        <a:lstStyle/>
        <a:p>
          <a:endParaRPr lang="en-US"/>
        </a:p>
      </dgm:t>
    </dgm:pt>
    <dgm:pt modelId="{7F2743B9-500E-8740-93A9-92C8B65C898D}" type="sibTrans" cxnId="{908FA78C-89D4-D74E-81CA-7FCE2D96B8FD}">
      <dgm:prSet/>
      <dgm:spPr/>
      <dgm:t>
        <a:bodyPr/>
        <a:lstStyle/>
        <a:p>
          <a:endParaRPr lang="en-US"/>
        </a:p>
      </dgm:t>
    </dgm:pt>
    <dgm:pt modelId="{1F7B05B1-40BD-F145-BB56-056929BFBFE6}">
      <dgm:prSet phldrT="[Text]" custT="1"/>
      <dgm:spPr>
        <a:solidFill>
          <a:srgbClr val="0070C0"/>
        </a:solidFill>
        <a:ln>
          <a:solidFill>
            <a:srgbClr val="0070C0"/>
          </a:solidFill>
        </a:ln>
      </dgm:spPr>
      <dgm:t>
        <a:bodyPr/>
        <a:lstStyle/>
        <a:p>
          <a:r>
            <a:rPr lang="en-US" sz="600" smtClean="0"/>
            <a:t>Non-discrimination</a:t>
          </a:r>
          <a:endParaRPr lang="en-US" sz="600"/>
        </a:p>
      </dgm:t>
    </dgm:pt>
    <dgm:pt modelId="{077713BF-293F-B147-92F1-59F9D1F71FFC}" type="parTrans" cxnId="{2D7C5643-9BAB-8944-BFF3-D8662D1158D6}">
      <dgm:prSet/>
      <dgm:spPr/>
      <dgm:t>
        <a:bodyPr/>
        <a:lstStyle/>
        <a:p>
          <a:endParaRPr lang="en-US"/>
        </a:p>
      </dgm:t>
    </dgm:pt>
    <dgm:pt modelId="{D2E7317C-AA91-EF49-8C43-BB304AAFA0BC}" type="sibTrans" cxnId="{2D7C5643-9BAB-8944-BFF3-D8662D1158D6}">
      <dgm:prSet/>
      <dgm:spPr/>
      <dgm:t>
        <a:bodyPr/>
        <a:lstStyle/>
        <a:p>
          <a:endParaRPr lang="en-US"/>
        </a:p>
      </dgm:t>
    </dgm:pt>
    <dgm:pt modelId="{9ADF521F-A5E6-CB4C-B609-023FCC192DB5}">
      <dgm:prSet phldrT="[Text]" custT="1"/>
      <dgm:spPr>
        <a:solidFill>
          <a:srgbClr val="0070C0"/>
        </a:solidFill>
      </dgm:spPr>
      <dgm:t>
        <a:bodyPr/>
        <a:lstStyle/>
        <a:p>
          <a:r>
            <a:rPr lang="en-US" sz="600" smtClean="0"/>
            <a:t>The views of the child</a:t>
          </a:r>
          <a:endParaRPr lang="en-US" sz="600"/>
        </a:p>
      </dgm:t>
    </dgm:pt>
    <dgm:pt modelId="{3B13DE23-F68F-9343-94BB-91218C2EF71A}" type="parTrans" cxnId="{87C2BB9F-EBD7-B54A-A6E5-D49394509E63}">
      <dgm:prSet/>
      <dgm:spPr/>
      <dgm:t>
        <a:bodyPr/>
        <a:lstStyle/>
        <a:p>
          <a:endParaRPr lang="en-US"/>
        </a:p>
      </dgm:t>
    </dgm:pt>
    <dgm:pt modelId="{C5FF68A6-D9E9-9D48-906F-41CC94A27F21}" type="sibTrans" cxnId="{87C2BB9F-EBD7-B54A-A6E5-D49394509E63}">
      <dgm:prSet/>
      <dgm:spPr/>
      <dgm:t>
        <a:bodyPr/>
        <a:lstStyle/>
        <a:p>
          <a:endParaRPr lang="en-US"/>
        </a:p>
      </dgm:t>
    </dgm:pt>
    <dgm:pt modelId="{4AE99C6C-642E-D845-9A0F-517675B5E09D}">
      <dgm:prSet phldrT="[Text]" custT="1"/>
      <dgm:spPr>
        <a:solidFill>
          <a:srgbClr val="0070C0"/>
        </a:solidFill>
      </dgm:spPr>
      <dgm:t>
        <a:bodyPr/>
        <a:lstStyle/>
        <a:p>
          <a:r>
            <a:rPr lang="en-US" sz="600" smtClean="0"/>
            <a:t>The rights to life, survival and development</a:t>
          </a:r>
          <a:endParaRPr lang="en-US" sz="600"/>
        </a:p>
      </dgm:t>
    </dgm:pt>
    <dgm:pt modelId="{F5D1038E-4749-6147-A45F-230218F9227B}" type="parTrans" cxnId="{02D30B39-3569-BA4A-A2B6-41100243DF9C}">
      <dgm:prSet/>
      <dgm:spPr/>
      <dgm:t>
        <a:bodyPr/>
        <a:lstStyle/>
        <a:p>
          <a:endParaRPr lang="en-US"/>
        </a:p>
      </dgm:t>
    </dgm:pt>
    <dgm:pt modelId="{95EFC56A-DB59-FE4F-8C2B-07A8659C8E0A}" type="sibTrans" cxnId="{02D30B39-3569-BA4A-A2B6-41100243DF9C}">
      <dgm:prSet/>
      <dgm:spPr/>
      <dgm:t>
        <a:bodyPr/>
        <a:lstStyle/>
        <a:p>
          <a:endParaRPr lang="en-US"/>
        </a:p>
      </dgm:t>
    </dgm:pt>
    <dgm:pt modelId="{C15E733A-91AB-8342-9D6F-B689850FF1DD}">
      <dgm:prSet phldrT="[Text]" custT="1"/>
      <dgm:spPr>
        <a:solidFill>
          <a:srgbClr val="0070C0"/>
        </a:solidFill>
      </dgm:spPr>
      <dgm:t>
        <a:bodyPr/>
        <a:lstStyle/>
        <a:p>
          <a:r>
            <a:rPr lang="en-US" sz="600" smtClean="0"/>
            <a:t>Best Interest of the child</a:t>
          </a:r>
          <a:endParaRPr lang="en-US" sz="600"/>
        </a:p>
      </dgm:t>
    </dgm:pt>
    <dgm:pt modelId="{74AD1AB4-10BD-A043-B559-D4634E2A9566}" type="parTrans" cxnId="{E2838BA3-8562-E748-A6CA-3A21DCA75E88}">
      <dgm:prSet/>
      <dgm:spPr/>
      <dgm:t>
        <a:bodyPr/>
        <a:lstStyle/>
        <a:p>
          <a:endParaRPr lang="en-US"/>
        </a:p>
      </dgm:t>
    </dgm:pt>
    <dgm:pt modelId="{148E967A-2EF9-CE4F-B5AB-4E37D3FF7AF2}" type="sibTrans" cxnId="{E2838BA3-8562-E748-A6CA-3A21DCA75E88}">
      <dgm:prSet/>
      <dgm:spPr/>
      <dgm:t>
        <a:bodyPr/>
        <a:lstStyle/>
        <a:p>
          <a:endParaRPr lang="en-US"/>
        </a:p>
      </dgm:t>
    </dgm:pt>
    <dgm:pt modelId="{02E0A056-3F15-3C4C-B276-5F9F588A6D2D}" type="pres">
      <dgm:prSet presAssocID="{BD2F7469-B17E-BD4A-9F89-558D75311F64}" presName="cycle" presStyleCnt="0">
        <dgm:presLayoutVars>
          <dgm:chMax val="1"/>
          <dgm:dir/>
          <dgm:animLvl val="ctr"/>
          <dgm:resizeHandles val="exact"/>
        </dgm:presLayoutVars>
      </dgm:prSet>
      <dgm:spPr/>
      <dgm:t>
        <a:bodyPr/>
        <a:lstStyle/>
        <a:p>
          <a:endParaRPr lang="en-US"/>
        </a:p>
      </dgm:t>
    </dgm:pt>
    <dgm:pt modelId="{13647981-5B3C-9E42-A667-E108086582DA}" type="pres">
      <dgm:prSet presAssocID="{F1598B90-D5B2-0841-907A-2658F4C138BA}" presName="centerShape" presStyleLbl="node0" presStyleIdx="0" presStyleCnt="1" custAng="0" custScaleX="131421" custScaleY="76912" custLinFactNeighborX="-1322" custLinFactNeighborY="-2381"/>
      <dgm:spPr/>
      <dgm:t>
        <a:bodyPr/>
        <a:lstStyle/>
        <a:p>
          <a:endParaRPr lang="en-US"/>
        </a:p>
      </dgm:t>
    </dgm:pt>
    <dgm:pt modelId="{E8EF7772-46B7-0746-8A69-6F930FAD3E9F}" type="pres">
      <dgm:prSet presAssocID="{077713BF-293F-B147-92F1-59F9D1F71FFC}" presName="Name9" presStyleLbl="parChTrans1D2" presStyleIdx="0" presStyleCnt="4"/>
      <dgm:spPr/>
      <dgm:t>
        <a:bodyPr/>
        <a:lstStyle/>
        <a:p>
          <a:endParaRPr lang="en-US"/>
        </a:p>
      </dgm:t>
    </dgm:pt>
    <dgm:pt modelId="{03964042-62F9-8749-8C63-83DE43817817}" type="pres">
      <dgm:prSet presAssocID="{077713BF-293F-B147-92F1-59F9D1F71FFC}" presName="connTx" presStyleLbl="parChTrans1D2" presStyleIdx="0" presStyleCnt="4"/>
      <dgm:spPr/>
      <dgm:t>
        <a:bodyPr/>
        <a:lstStyle/>
        <a:p>
          <a:endParaRPr lang="en-US"/>
        </a:p>
      </dgm:t>
    </dgm:pt>
    <dgm:pt modelId="{356100F5-0C6F-8E47-9E35-407F68DA11D5}" type="pres">
      <dgm:prSet presAssocID="{1F7B05B1-40BD-F145-BB56-056929BFBFE6}" presName="node" presStyleLbl="node1" presStyleIdx="0" presStyleCnt="4" custScaleX="126571" custScaleY="62282" custRadScaleRad="94470" custRadScaleInc="18897">
        <dgm:presLayoutVars>
          <dgm:bulletEnabled val="1"/>
        </dgm:presLayoutVars>
      </dgm:prSet>
      <dgm:spPr/>
      <dgm:t>
        <a:bodyPr/>
        <a:lstStyle/>
        <a:p>
          <a:endParaRPr lang="en-US"/>
        </a:p>
      </dgm:t>
    </dgm:pt>
    <dgm:pt modelId="{5410F731-05C7-8547-AFE0-8D8B79EE01DC}" type="pres">
      <dgm:prSet presAssocID="{3B13DE23-F68F-9343-94BB-91218C2EF71A}" presName="Name9" presStyleLbl="parChTrans1D2" presStyleIdx="1" presStyleCnt="4"/>
      <dgm:spPr/>
      <dgm:t>
        <a:bodyPr/>
        <a:lstStyle/>
        <a:p>
          <a:endParaRPr lang="en-US"/>
        </a:p>
      </dgm:t>
    </dgm:pt>
    <dgm:pt modelId="{39FB4F42-81D3-C44F-BB61-2AD04FBA120F}" type="pres">
      <dgm:prSet presAssocID="{3B13DE23-F68F-9343-94BB-91218C2EF71A}" presName="connTx" presStyleLbl="parChTrans1D2" presStyleIdx="1" presStyleCnt="4"/>
      <dgm:spPr/>
      <dgm:t>
        <a:bodyPr/>
        <a:lstStyle/>
        <a:p>
          <a:endParaRPr lang="en-US"/>
        </a:p>
      </dgm:t>
    </dgm:pt>
    <dgm:pt modelId="{882F6194-CE0F-D444-AF0C-957C6F26DEB2}" type="pres">
      <dgm:prSet presAssocID="{9ADF521F-A5E6-CB4C-B609-023FCC192DB5}" presName="node" presStyleLbl="node1" presStyleIdx="1" presStyleCnt="4" custScaleY="59269" custRadScaleRad="98395" custRadScaleInc="-8102">
        <dgm:presLayoutVars>
          <dgm:bulletEnabled val="1"/>
        </dgm:presLayoutVars>
      </dgm:prSet>
      <dgm:spPr/>
      <dgm:t>
        <a:bodyPr/>
        <a:lstStyle/>
        <a:p>
          <a:endParaRPr lang="en-US"/>
        </a:p>
      </dgm:t>
    </dgm:pt>
    <dgm:pt modelId="{DB7D2DCA-E900-F14E-8DB0-69614493BD82}" type="pres">
      <dgm:prSet presAssocID="{F5D1038E-4749-6147-A45F-230218F9227B}" presName="Name9" presStyleLbl="parChTrans1D2" presStyleIdx="2" presStyleCnt="4"/>
      <dgm:spPr/>
      <dgm:t>
        <a:bodyPr/>
        <a:lstStyle/>
        <a:p>
          <a:endParaRPr lang="en-US"/>
        </a:p>
      </dgm:t>
    </dgm:pt>
    <dgm:pt modelId="{6BA4795E-D87B-AA4F-B1E9-305178949269}" type="pres">
      <dgm:prSet presAssocID="{F5D1038E-4749-6147-A45F-230218F9227B}" presName="connTx" presStyleLbl="parChTrans1D2" presStyleIdx="2" presStyleCnt="4"/>
      <dgm:spPr/>
      <dgm:t>
        <a:bodyPr/>
        <a:lstStyle/>
        <a:p>
          <a:endParaRPr lang="en-US"/>
        </a:p>
      </dgm:t>
    </dgm:pt>
    <dgm:pt modelId="{F701D7F3-5984-AA41-AFE2-EFBB246554AB}" type="pres">
      <dgm:prSet presAssocID="{4AE99C6C-642E-D845-9A0F-517675B5E09D}" presName="node" presStyleLbl="node1" presStyleIdx="2" presStyleCnt="4" custScaleX="125683" custScaleY="100859" custRadScaleRad="82431" custRadScaleInc="-39740">
        <dgm:presLayoutVars>
          <dgm:bulletEnabled val="1"/>
        </dgm:presLayoutVars>
      </dgm:prSet>
      <dgm:spPr/>
      <dgm:t>
        <a:bodyPr/>
        <a:lstStyle/>
        <a:p>
          <a:endParaRPr lang="en-US"/>
        </a:p>
      </dgm:t>
    </dgm:pt>
    <dgm:pt modelId="{1A015D85-B198-3B4E-A39E-F06BFE8DB34B}" type="pres">
      <dgm:prSet presAssocID="{74AD1AB4-10BD-A043-B559-D4634E2A9566}" presName="Name9" presStyleLbl="parChTrans1D2" presStyleIdx="3" presStyleCnt="4"/>
      <dgm:spPr/>
      <dgm:t>
        <a:bodyPr/>
        <a:lstStyle/>
        <a:p>
          <a:endParaRPr lang="en-US"/>
        </a:p>
      </dgm:t>
    </dgm:pt>
    <dgm:pt modelId="{A15B0A4C-BC43-904F-B4CE-B47CCBAC557F}" type="pres">
      <dgm:prSet presAssocID="{74AD1AB4-10BD-A043-B559-D4634E2A9566}" presName="connTx" presStyleLbl="parChTrans1D2" presStyleIdx="3" presStyleCnt="4"/>
      <dgm:spPr/>
      <dgm:t>
        <a:bodyPr/>
        <a:lstStyle/>
        <a:p>
          <a:endParaRPr lang="en-US"/>
        </a:p>
      </dgm:t>
    </dgm:pt>
    <dgm:pt modelId="{A91926E8-B26A-3B4C-AA53-DAC533D136FA}" type="pres">
      <dgm:prSet presAssocID="{C15E733A-91AB-8342-9D6F-B689850FF1DD}" presName="node" presStyleLbl="node1" presStyleIdx="3" presStyleCnt="4" custScaleY="99420" custRadScaleRad="114204" custRadScaleInc="-19965">
        <dgm:presLayoutVars>
          <dgm:bulletEnabled val="1"/>
        </dgm:presLayoutVars>
      </dgm:prSet>
      <dgm:spPr/>
      <dgm:t>
        <a:bodyPr/>
        <a:lstStyle/>
        <a:p>
          <a:endParaRPr lang="en-US"/>
        </a:p>
      </dgm:t>
    </dgm:pt>
  </dgm:ptLst>
  <dgm:cxnLst>
    <dgm:cxn modelId="{B59C2A5B-A078-F248-9D59-EC57433BAE7C}" type="presOf" srcId="{077713BF-293F-B147-92F1-59F9D1F71FFC}" destId="{03964042-62F9-8749-8C63-83DE43817817}" srcOrd="1" destOrd="0" presId="urn:microsoft.com/office/officeart/2005/8/layout/radial1"/>
    <dgm:cxn modelId="{908FA78C-89D4-D74E-81CA-7FCE2D96B8FD}" srcId="{BD2F7469-B17E-BD4A-9F89-558D75311F64}" destId="{F1598B90-D5B2-0841-907A-2658F4C138BA}" srcOrd="0" destOrd="0" parTransId="{805A53D1-4983-1E40-9A63-1EB537ABAE32}" sibTransId="{7F2743B9-500E-8740-93A9-92C8B65C898D}"/>
    <dgm:cxn modelId="{F8B0CE10-F274-614A-B738-74E91B1EC383}" type="presOf" srcId="{4AE99C6C-642E-D845-9A0F-517675B5E09D}" destId="{F701D7F3-5984-AA41-AFE2-EFBB246554AB}" srcOrd="0" destOrd="0" presId="urn:microsoft.com/office/officeart/2005/8/layout/radial1"/>
    <dgm:cxn modelId="{02D30B39-3569-BA4A-A2B6-41100243DF9C}" srcId="{F1598B90-D5B2-0841-907A-2658F4C138BA}" destId="{4AE99C6C-642E-D845-9A0F-517675B5E09D}" srcOrd="2" destOrd="0" parTransId="{F5D1038E-4749-6147-A45F-230218F9227B}" sibTransId="{95EFC56A-DB59-FE4F-8C2B-07A8659C8E0A}"/>
    <dgm:cxn modelId="{62AF4463-2DEF-F849-A467-6A854A780535}" type="presOf" srcId="{F5D1038E-4749-6147-A45F-230218F9227B}" destId="{6BA4795E-D87B-AA4F-B1E9-305178949269}" srcOrd="1" destOrd="0" presId="urn:microsoft.com/office/officeart/2005/8/layout/radial1"/>
    <dgm:cxn modelId="{EFED103F-5F0A-8F45-8B02-B523FF9329E4}" type="presOf" srcId="{077713BF-293F-B147-92F1-59F9D1F71FFC}" destId="{E8EF7772-46B7-0746-8A69-6F930FAD3E9F}" srcOrd="0" destOrd="0" presId="urn:microsoft.com/office/officeart/2005/8/layout/radial1"/>
    <dgm:cxn modelId="{B93DC86C-CE48-5041-9FC9-6FD9CE7723AC}" type="presOf" srcId="{C15E733A-91AB-8342-9D6F-B689850FF1DD}" destId="{A91926E8-B26A-3B4C-AA53-DAC533D136FA}" srcOrd="0" destOrd="0" presId="urn:microsoft.com/office/officeart/2005/8/layout/radial1"/>
    <dgm:cxn modelId="{A0DBE3BE-E2A4-1846-B35A-CA03D637ADBF}" type="presOf" srcId="{3B13DE23-F68F-9343-94BB-91218C2EF71A}" destId="{5410F731-05C7-8547-AFE0-8D8B79EE01DC}" srcOrd="0" destOrd="0" presId="urn:microsoft.com/office/officeart/2005/8/layout/radial1"/>
    <dgm:cxn modelId="{E2838BA3-8562-E748-A6CA-3A21DCA75E88}" srcId="{F1598B90-D5B2-0841-907A-2658F4C138BA}" destId="{C15E733A-91AB-8342-9D6F-B689850FF1DD}" srcOrd="3" destOrd="0" parTransId="{74AD1AB4-10BD-A043-B559-D4634E2A9566}" sibTransId="{148E967A-2EF9-CE4F-B5AB-4E37D3FF7AF2}"/>
    <dgm:cxn modelId="{76244996-9A27-BF48-AA8E-2A4CB5F1E4B0}" type="presOf" srcId="{F5D1038E-4749-6147-A45F-230218F9227B}" destId="{DB7D2DCA-E900-F14E-8DB0-69614493BD82}" srcOrd="0" destOrd="0" presId="urn:microsoft.com/office/officeart/2005/8/layout/radial1"/>
    <dgm:cxn modelId="{862F4591-BB8A-7A4F-AEC6-968C8CF5D4F7}" type="presOf" srcId="{74AD1AB4-10BD-A043-B559-D4634E2A9566}" destId="{1A015D85-B198-3B4E-A39E-F06BFE8DB34B}" srcOrd="0" destOrd="0" presId="urn:microsoft.com/office/officeart/2005/8/layout/radial1"/>
    <dgm:cxn modelId="{4DF4AC0A-80AB-0F43-8E62-107372687342}" type="presOf" srcId="{F1598B90-D5B2-0841-907A-2658F4C138BA}" destId="{13647981-5B3C-9E42-A667-E108086582DA}" srcOrd="0" destOrd="0" presId="urn:microsoft.com/office/officeart/2005/8/layout/radial1"/>
    <dgm:cxn modelId="{D227DEE8-BDE1-894A-8A4D-BA6B200A9499}" type="presOf" srcId="{9ADF521F-A5E6-CB4C-B609-023FCC192DB5}" destId="{882F6194-CE0F-D444-AF0C-957C6F26DEB2}" srcOrd="0" destOrd="0" presId="urn:microsoft.com/office/officeart/2005/8/layout/radial1"/>
    <dgm:cxn modelId="{A1A318F1-7A6D-0444-AD9D-28F45D6BC17C}" type="presOf" srcId="{3B13DE23-F68F-9343-94BB-91218C2EF71A}" destId="{39FB4F42-81D3-C44F-BB61-2AD04FBA120F}" srcOrd="1" destOrd="0" presId="urn:microsoft.com/office/officeart/2005/8/layout/radial1"/>
    <dgm:cxn modelId="{2D7C5643-9BAB-8944-BFF3-D8662D1158D6}" srcId="{F1598B90-D5B2-0841-907A-2658F4C138BA}" destId="{1F7B05B1-40BD-F145-BB56-056929BFBFE6}" srcOrd="0" destOrd="0" parTransId="{077713BF-293F-B147-92F1-59F9D1F71FFC}" sibTransId="{D2E7317C-AA91-EF49-8C43-BB304AAFA0BC}"/>
    <dgm:cxn modelId="{FC0F5B98-8F90-5B49-82C4-9D6F88A2C391}" type="presOf" srcId="{74AD1AB4-10BD-A043-B559-D4634E2A9566}" destId="{A15B0A4C-BC43-904F-B4CE-B47CCBAC557F}" srcOrd="1" destOrd="0" presId="urn:microsoft.com/office/officeart/2005/8/layout/radial1"/>
    <dgm:cxn modelId="{87C2BB9F-EBD7-B54A-A6E5-D49394509E63}" srcId="{F1598B90-D5B2-0841-907A-2658F4C138BA}" destId="{9ADF521F-A5E6-CB4C-B609-023FCC192DB5}" srcOrd="1" destOrd="0" parTransId="{3B13DE23-F68F-9343-94BB-91218C2EF71A}" sibTransId="{C5FF68A6-D9E9-9D48-906F-41CC94A27F21}"/>
    <dgm:cxn modelId="{453AD334-E45A-0B42-A925-3F5FCD9CD362}" type="presOf" srcId="{1F7B05B1-40BD-F145-BB56-056929BFBFE6}" destId="{356100F5-0C6F-8E47-9E35-407F68DA11D5}" srcOrd="0" destOrd="0" presId="urn:microsoft.com/office/officeart/2005/8/layout/radial1"/>
    <dgm:cxn modelId="{EAF9DDC7-D95C-C24D-BB7B-0B83A75DB5EE}" type="presOf" srcId="{BD2F7469-B17E-BD4A-9F89-558D75311F64}" destId="{02E0A056-3F15-3C4C-B276-5F9F588A6D2D}" srcOrd="0" destOrd="0" presId="urn:microsoft.com/office/officeart/2005/8/layout/radial1"/>
    <dgm:cxn modelId="{688B3A82-EEF5-D34B-B22D-4B53B251F03A}" type="presParOf" srcId="{02E0A056-3F15-3C4C-B276-5F9F588A6D2D}" destId="{13647981-5B3C-9E42-A667-E108086582DA}" srcOrd="0" destOrd="0" presId="urn:microsoft.com/office/officeart/2005/8/layout/radial1"/>
    <dgm:cxn modelId="{E4A23A7C-9EEB-124C-8FB3-EF73871A100B}" type="presParOf" srcId="{02E0A056-3F15-3C4C-B276-5F9F588A6D2D}" destId="{E8EF7772-46B7-0746-8A69-6F930FAD3E9F}" srcOrd="1" destOrd="0" presId="urn:microsoft.com/office/officeart/2005/8/layout/radial1"/>
    <dgm:cxn modelId="{6DDCECF6-5309-164C-8898-9DABF86D24CD}" type="presParOf" srcId="{E8EF7772-46B7-0746-8A69-6F930FAD3E9F}" destId="{03964042-62F9-8749-8C63-83DE43817817}" srcOrd="0" destOrd="0" presId="urn:microsoft.com/office/officeart/2005/8/layout/radial1"/>
    <dgm:cxn modelId="{5F77BABE-666B-E342-AC29-EE043893504A}" type="presParOf" srcId="{02E0A056-3F15-3C4C-B276-5F9F588A6D2D}" destId="{356100F5-0C6F-8E47-9E35-407F68DA11D5}" srcOrd="2" destOrd="0" presId="urn:microsoft.com/office/officeart/2005/8/layout/radial1"/>
    <dgm:cxn modelId="{905EB886-BE3E-3945-A448-72C97BA5FDDB}" type="presParOf" srcId="{02E0A056-3F15-3C4C-B276-5F9F588A6D2D}" destId="{5410F731-05C7-8547-AFE0-8D8B79EE01DC}" srcOrd="3" destOrd="0" presId="urn:microsoft.com/office/officeart/2005/8/layout/radial1"/>
    <dgm:cxn modelId="{C70F5108-E8CC-6C45-992A-6B9DDFE800A1}" type="presParOf" srcId="{5410F731-05C7-8547-AFE0-8D8B79EE01DC}" destId="{39FB4F42-81D3-C44F-BB61-2AD04FBA120F}" srcOrd="0" destOrd="0" presId="urn:microsoft.com/office/officeart/2005/8/layout/radial1"/>
    <dgm:cxn modelId="{FA05BB84-273E-CE48-A034-7431B16EE790}" type="presParOf" srcId="{02E0A056-3F15-3C4C-B276-5F9F588A6D2D}" destId="{882F6194-CE0F-D444-AF0C-957C6F26DEB2}" srcOrd="4" destOrd="0" presId="urn:microsoft.com/office/officeart/2005/8/layout/radial1"/>
    <dgm:cxn modelId="{D07DCEAA-534B-4049-BF3B-C98ABB22AD0B}" type="presParOf" srcId="{02E0A056-3F15-3C4C-B276-5F9F588A6D2D}" destId="{DB7D2DCA-E900-F14E-8DB0-69614493BD82}" srcOrd="5" destOrd="0" presId="urn:microsoft.com/office/officeart/2005/8/layout/radial1"/>
    <dgm:cxn modelId="{531EFC6B-4A90-7A46-B2ED-146431D82423}" type="presParOf" srcId="{DB7D2DCA-E900-F14E-8DB0-69614493BD82}" destId="{6BA4795E-D87B-AA4F-B1E9-305178949269}" srcOrd="0" destOrd="0" presId="urn:microsoft.com/office/officeart/2005/8/layout/radial1"/>
    <dgm:cxn modelId="{F607EF6F-3BFC-674F-B2BF-47ABE38E48AF}" type="presParOf" srcId="{02E0A056-3F15-3C4C-B276-5F9F588A6D2D}" destId="{F701D7F3-5984-AA41-AFE2-EFBB246554AB}" srcOrd="6" destOrd="0" presId="urn:microsoft.com/office/officeart/2005/8/layout/radial1"/>
    <dgm:cxn modelId="{750C73C9-A75A-7340-A407-9A907DD7E647}" type="presParOf" srcId="{02E0A056-3F15-3C4C-B276-5F9F588A6D2D}" destId="{1A015D85-B198-3B4E-A39E-F06BFE8DB34B}" srcOrd="7" destOrd="0" presId="urn:microsoft.com/office/officeart/2005/8/layout/radial1"/>
    <dgm:cxn modelId="{30D5BCBD-B6A3-5643-8552-832AB650398C}" type="presParOf" srcId="{1A015D85-B198-3B4E-A39E-F06BFE8DB34B}" destId="{A15B0A4C-BC43-904F-B4CE-B47CCBAC557F}" srcOrd="0" destOrd="0" presId="urn:microsoft.com/office/officeart/2005/8/layout/radial1"/>
    <dgm:cxn modelId="{1F148C53-3622-F844-98C2-8EF33F7D21CA}" type="presParOf" srcId="{02E0A056-3F15-3C4C-B276-5F9F588A6D2D}" destId="{A91926E8-B26A-3B4C-AA53-DAC533D136FA}" srcOrd="8" destOrd="0" presId="urn:microsoft.com/office/officeart/2005/8/layout/radial1"/>
  </dgm:cxnLst>
  <dgm:bg>
    <a:solidFill>
      <a:srgbClr val="FFFF00"/>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647981-5B3C-9E42-A667-E108086582DA}">
      <dsp:nvSpPr>
        <dsp:cNvPr id="0" name=""/>
        <dsp:cNvSpPr/>
      </dsp:nvSpPr>
      <dsp:spPr>
        <a:xfrm>
          <a:off x="740974" y="696497"/>
          <a:ext cx="718031" cy="420216"/>
        </a:xfrm>
        <a:prstGeom prst="ellipse">
          <a:avLst/>
        </a:prstGeom>
        <a:solidFill>
          <a:schemeClr val="accent1"/>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smtClean="0"/>
            <a:t>The UNCRC </a:t>
          </a:r>
          <a:endParaRPr lang="en-US" sz="800" kern="1200"/>
        </a:p>
      </dsp:txBody>
      <dsp:txXfrm>
        <a:off x="846127" y="758036"/>
        <a:ext cx="507725" cy="297138"/>
      </dsp:txXfrm>
    </dsp:sp>
    <dsp:sp modelId="{E8EF7772-46B7-0746-8A69-6F930FAD3E9F}">
      <dsp:nvSpPr>
        <dsp:cNvPr id="0" name=""/>
        <dsp:cNvSpPr/>
      </dsp:nvSpPr>
      <dsp:spPr>
        <a:xfrm rot="16836729">
          <a:off x="1034250" y="549427"/>
          <a:ext cx="257090" cy="43950"/>
        </a:xfrm>
        <a:custGeom>
          <a:avLst/>
          <a:gdLst/>
          <a:ahLst/>
          <a:cxnLst/>
          <a:rect l="0" t="0" r="0" b="0"/>
          <a:pathLst>
            <a:path>
              <a:moveTo>
                <a:pt x="0" y="21975"/>
              </a:moveTo>
              <a:lnTo>
                <a:pt x="257090" y="21975"/>
              </a:lnTo>
            </a:path>
          </a:pathLst>
        </a:cu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156368" y="564975"/>
        <a:ext cx="12854" cy="12854"/>
      </dsp:txXfrm>
    </dsp:sp>
    <dsp:sp modelId="{356100F5-0C6F-8E47-9E35-407F68DA11D5}">
      <dsp:nvSpPr>
        <dsp:cNvPr id="0" name=""/>
        <dsp:cNvSpPr/>
      </dsp:nvSpPr>
      <dsp:spPr>
        <a:xfrm>
          <a:off x="872445" y="105491"/>
          <a:ext cx="691533" cy="340283"/>
        </a:xfrm>
        <a:prstGeom prst="ellipse">
          <a:avLst/>
        </a:prstGeom>
        <a:solidFill>
          <a:srgbClr val="0070C0"/>
        </a:solidFill>
        <a:ln>
          <a:solidFill>
            <a:srgbClr val="0070C0"/>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 tIns="3810" rIns="3810" bIns="3810" numCol="1" spcCol="1270" anchor="ctr" anchorCtr="0">
          <a:noAutofit/>
        </a:bodyPr>
        <a:lstStyle/>
        <a:p>
          <a:pPr lvl="0" algn="ctr" defTabSz="266700">
            <a:lnSpc>
              <a:spcPct val="90000"/>
            </a:lnSpc>
            <a:spcBef>
              <a:spcPct val="0"/>
            </a:spcBef>
            <a:spcAft>
              <a:spcPct val="35000"/>
            </a:spcAft>
          </a:pPr>
          <a:r>
            <a:rPr lang="en-US" sz="600" kern="1200" smtClean="0"/>
            <a:t>Non-discrimination</a:t>
          </a:r>
          <a:endParaRPr lang="en-US" sz="600" kern="1200"/>
        </a:p>
      </dsp:txBody>
      <dsp:txXfrm>
        <a:off x="973718" y="155324"/>
        <a:ext cx="488987" cy="240617"/>
      </dsp:txXfrm>
    </dsp:sp>
    <dsp:sp modelId="{5410F731-05C7-8547-AFE0-8D8B79EE01DC}">
      <dsp:nvSpPr>
        <dsp:cNvPr id="0" name=""/>
        <dsp:cNvSpPr/>
      </dsp:nvSpPr>
      <dsp:spPr>
        <a:xfrm rot="21549039">
          <a:off x="1458886" y="878675"/>
          <a:ext cx="85591" cy="43950"/>
        </a:xfrm>
        <a:custGeom>
          <a:avLst/>
          <a:gdLst/>
          <a:ahLst/>
          <a:cxnLst/>
          <a:rect l="0" t="0" r="0" b="0"/>
          <a:pathLst>
            <a:path>
              <a:moveTo>
                <a:pt x="0" y="21975"/>
              </a:moveTo>
              <a:lnTo>
                <a:pt x="85591" y="21975"/>
              </a:lnTo>
            </a:path>
          </a:pathLst>
        </a:cu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499542" y="898510"/>
        <a:ext cx="4279" cy="4279"/>
      </dsp:txXfrm>
    </dsp:sp>
    <dsp:sp modelId="{882F6194-CE0F-D444-AF0C-957C6F26DEB2}">
      <dsp:nvSpPr>
        <dsp:cNvPr id="0" name=""/>
        <dsp:cNvSpPr/>
      </dsp:nvSpPr>
      <dsp:spPr>
        <a:xfrm>
          <a:off x="1544387" y="734056"/>
          <a:ext cx="546359" cy="323821"/>
        </a:xfrm>
        <a:prstGeom prst="ellipse">
          <a:avLst/>
        </a:prstGeom>
        <a:solidFill>
          <a:srgbClr val="0070C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 tIns="3810" rIns="3810" bIns="3810" numCol="1" spcCol="1270" anchor="ctr" anchorCtr="0">
          <a:noAutofit/>
        </a:bodyPr>
        <a:lstStyle/>
        <a:p>
          <a:pPr lvl="0" algn="ctr" defTabSz="266700">
            <a:lnSpc>
              <a:spcPct val="90000"/>
            </a:lnSpc>
            <a:spcBef>
              <a:spcPct val="0"/>
            </a:spcBef>
            <a:spcAft>
              <a:spcPct val="35000"/>
            </a:spcAft>
          </a:pPr>
          <a:r>
            <a:rPr lang="en-US" sz="600" kern="1200" smtClean="0"/>
            <a:t>The views of the child</a:t>
          </a:r>
          <a:endParaRPr lang="en-US" sz="600" kern="1200"/>
        </a:p>
      </dsp:txBody>
      <dsp:txXfrm>
        <a:off x="1624399" y="781478"/>
        <a:ext cx="386335" cy="228977"/>
      </dsp:txXfrm>
    </dsp:sp>
    <dsp:sp modelId="{DB7D2DCA-E900-F14E-8DB0-69614493BD82}">
      <dsp:nvSpPr>
        <dsp:cNvPr id="0" name=""/>
        <dsp:cNvSpPr/>
      </dsp:nvSpPr>
      <dsp:spPr>
        <a:xfrm rot="4285743">
          <a:off x="1126139" y="1150760"/>
          <a:ext cx="126526" cy="43950"/>
        </a:xfrm>
        <a:custGeom>
          <a:avLst/>
          <a:gdLst/>
          <a:ahLst/>
          <a:cxnLst/>
          <a:rect l="0" t="0" r="0" b="0"/>
          <a:pathLst>
            <a:path>
              <a:moveTo>
                <a:pt x="0" y="21975"/>
              </a:moveTo>
              <a:lnTo>
                <a:pt x="126526" y="21975"/>
              </a:lnTo>
            </a:path>
          </a:pathLst>
        </a:cu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186239" y="1169572"/>
        <a:ext cx="6326" cy="6326"/>
      </dsp:txXfrm>
    </dsp:sp>
    <dsp:sp modelId="{F701D7F3-5984-AA41-AFE2-EFBB246554AB}">
      <dsp:nvSpPr>
        <dsp:cNvPr id="0" name=""/>
        <dsp:cNvSpPr/>
      </dsp:nvSpPr>
      <dsp:spPr>
        <a:xfrm>
          <a:off x="955587" y="1223205"/>
          <a:ext cx="686681" cy="551053"/>
        </a:xfrm>
        <a:prstGeom prst="ellipse">
          <a:avLst/>
        </a:prstGeom>
        <a:solidFill>
          <a:srgbClr val="0070C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 tIns="3810" rIns="3810" bIns="3810" numCol="1" spcCol="1270" anchor="ctr" anchorCtr="0">
          <a:noAutofit/>
        </a:bodyPr>
        <a:lstStyle/>
        <a:p>
          <a:pPr lvl="0" algn="ctr" defTabSz="266700">
            <a:lnSpc>
              <a:spcPct val="90000"/>
            </a:lnSpc>
            <a:spcBef>
              <a:spcPct val="0"/>
            </a:spcBef>
            <a:spcAft>
              <a:spcPct val="35000"/>
            </a:spcAft>
          </a:pPr>
          <a:r>
            <a:rPr lang="en-US" sz="600" kern="1200" smtClean="0"/>
            <a:t>The rights to life, survival and development</a:t>
          </a:r>
          <a:endParaRPr lang="en-US" sz="600" kern="1200"/>
        </a:p>
      </dsp:txBody>
      <dsp:txXfrm>
        <a:off x="1056149" y="1303905"/>
        <a:ext cx="485557" cy="389653"/>
      </dsp:txXfrm>
    </dsp:sp>
    <dsp:sp modelId="{1A015D85-B198-3B4E-A39E-F06BFE8DB34B}">
      <dsp:nvSpPr>
        <dsp:cNvPr id="0" name=""/>
        <dsp:cNvSpPr/>
      </dsp:nvSpPr>
      <dsp:spPr>
        <a:xfrm rot="10104477">
          <a:off x="581795" y="972337"/>
          <a:ext cx="181236" cy="43950"/>
        </a:xfrm>
        <a:custGeom>
          <a:avLst/>
          <a:gdLst/>
          <a:ahLst/>
          <a:cxnLst/>
          <a:rect l="0" t="0" r="0" b="0"/>
          <a:pathLst>
            <a:path>
              <a:moveTo>
                <a:pt x="0" y="21975"/>
              </a:moveTo>
              <a:lnTo>
                <a:pt x="181236" y="21975"/>
              </a:lnTo>
            </a:path>
          </a:pathLst>
        </a:custGeom>
        <a:noFill/>
        <a:ln w="635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667882" y="989781"/>
        <a:ext cx="9061" cy="9061"/>
      </dsp:txXfrm>
    </dsp:sp>
    <dsp:sp modelId="{A91926E8-B26A-3B4C-AA53-DAC533D136FA}">
      <dsp:nvSpPr>
        <dsp:cNvPr id="0" name=""/>
        <dsp:cNvSpPr/>
      </dsp:nvSpPr>
      <dsp:spPr>
        <a:xfrm>
          <a:off x="42918" y="795806"/>
          <a:ext cx="546359" cy="543190"/>
        </a:xfrm>
        <a:prstGeom prst="ellipse">
          <a:avLst/>
        </a:prstGeom>
        <a:solidFill>
          <a:srgbClr val="0070C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 tIns="3810" rIns="3810" bIns="3810" numCol="1" spcCol="1270" anchor="ctr" anchorCtr="0">
          <a:noAutofit/>
        </a:bodyPr>
        <a:lstStyle/>
        <a:p>
          <a:pPr lvl="0" algn="ctr" defTabSz="266700">
            <a:lnSpc>
              <a:spcPct val="90000"/>
            </a:lnSpc>
            <a:spcBef>
              <a:spcPct val="0"/>
            </a:spcBef>
            <a:spcAft>
              <a:spcPct val="35000"/>
            </a:spcAft>
          </a:pPr>
          <a:r>
            <a:rPr lang="en-US" sz="600" kern="1200" smtClean="0"/>
            <a:t>Best Interest of the child</a:t>
          </a:r>
          <a:endParaRPr lang="en-US" sz="600" kern="1200"/>
        </a:p>
      </dsp:txBody>
      <dsp:txXfrm>
        <a:off x="122930" y="875354"/>
        <a:ext cx="386335" cy="38409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ABE79A-6107-0B48-81E6-2DCCFC25AE35}" type="datetimeFigureOut">
              <a:rPr lang="en-US" smtClean="0"/>
              <a:t>12/1/17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0A46B8-5DD3-494B-8F63-076441DC2A3A}" type="slidenum">
              <a:rPr lang="en-US" smtClean="0"/>
              <a:t>‹#›</a:t>
            </a:fld>
            <a:endParaRPr lang="en-US"/>
          </a:p>
        </p:txBody>
      </p:sp>
    </p:spTree>
    <p:extLst>
      <p:ext uri="{BB962C8B-B14F-4D97-AF65-F5344CB8AC3E}">
        <p14:creationId xmlns:p14="http://schemas.microsoft.com/office/powerpoint/2010/main" val="38031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50A46B8-5DD3-494B-8F63-076441DC2A3A}" type="slidenum">
              <a:rPr lang="en-US" smtClean="0"/>
              <a:t>1</a:t>
            </a:fld>
            <a:endParaRPr lang="en-US"/>
          </a:p>
        </p:txBody>
      </p:sp>
    </p:spTree>
    <p:extLst>
      <p:ext uri="{BB962C8B-B14F-4D97-AF65-F5344CB8AC3E}">
        <p14:creationId xmlns:p14="http://schemas.microsoft.com/office/powerpoint/2010/main" val="961542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FBFD0C25-277C-3E45-8507-BC3661361F0A}" type="datetime1">
              <a:rPr lang="en-GB" smtClean="0"/>
              <a:t>01/12/2017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4BD5DA-AC54-F14B-8875-7061D60C73D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AD24C0-8036-794F-89F6-3139AF7D0CF3}" type="datetime1">
              <a:rPr lang="en-GB" smtClean="0"/>
              <a:t>01/12/2017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090CB427-4666-C94F-A567-96CA71053E75}" type="datetime1">
              <a:rPr lang="en-GB" smtClean="0"/>
              <a:t>01/12/2017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4BD5DA-AC54-F14B-8875-7061D60C73D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CBD946DB-E6E7-AB42-BC56-274C3DFAF76B}" type="datetime1">
              <a:rPr lang="en-GB" smtClean="0"/>
              <a:t>01/12/2017</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7E5B1FC-D2B0-1942-8154-575C39FC0547}" type="datetime1">
              <a:rPr lang="en-GB" smtClean="0"/>
              <a:t>01/12/2017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4BD5DA-AC54-F14B-8875-7061D60C73DA}"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7BE0AB9-936A-B246-A98D-CF4BA14B4093}" type="datetime1">
              <a:rPr lang="en-GB" smtClean="0"/>
              <a:t>01/12/2017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CBE8C5-3B42-D24E-AF46-56F960FAEC39}" type="datetime1">
              <a:rPr lang="en-GB" smtClean="0"/>
              <a:t>01/12/2017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13F2647C-56FF-D844-BBCF-9D8458C9CF39}" type="datetime1">
              <a:rPr lang="en-GB" smtClean="0"/>
              <a:t>01/12/2017</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60C1E8F-ABE6-104D-9DB7-AEF3E86DA8CD}" type="datetime1">
              <a:rPr lang="en-GB" smtClean="0"/>
              <a:t>01/12/2017</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8C3D221-A42C-1441-A2EA-AF2A7DDCC0B4}" type="datetime1">
              <a:rPr lang="en-GB" smtClean="0"/>
              <a:t>01/12/2017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E4BADC-03BD-5A46-B4AF-07599E1D7DC5}" type="datetime1">
              <a:rPr lang="en-GB" smtClean="0"/>
              <a:t>01/12/2017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4BD5DA-AC54-F14B-8875-7061D60C73D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9BF7DCD-A873-3140-8A67-2A33BD4ABB4B}" type="datetime1">
              <a:rPr lang="en-GB" smtClean="0"/>
              <a:t>01/12/2017</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64BD5DA-AC54-F14B-8875-7061D60C73DA}" type="slidenum">
              <a:rPr lang="en-US" smtClean="0"/>
              <a:t>‹#›</a:t>
            </a:fld>
            <a:endParaRPr lang="en-US"/>
          </a:p>
        </p:txBody>
      </p:sp>
    </p:spTree>
    <p:extLst>
      <p:ext uri="{BB962C8B-B14F-4D97-AF65-F5344CB8AC3E}">
        <p14:creationId xmlns:p14="http://schemas.microsoft.com/office/powerpoint/2010/main" val="5461633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8" Type="http://schemas.openxmlformats.org/officeDocument/2006/relationships/comments" Target="../comments/comment1.xml"/><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earlyyearsmatters.co.uk/eyfs/a-unique-child/planning/" TargetMode="External"/><Relationship Id="rId4" Type="http://schemas.openxmlformats.org/officeDocument/2006/relationships/hyperlink" Target="https://flying-start-nurseries.co.uk/fsn-policy-document.pdf" TargetMode="External"/><Relationship Id="rId5" Type="http://schemas.openxmlformats.org/officeDocument/2006/relationships/hyperlink" Target="http://www.legislation.gov.uk/ukpga/1998/29/pdfs/ukpga_19980029_en.pdf" TargetMode="External"/><Relationship Id="rId1" Type="http://schemas.openxmlformats.org/officeDocument/2006/relationships/slideLayout" Target="../slideLayouts/slideLayout2.xml"/><Relationship Id="rId2" Type="http://schemas.openxmlformats.org/officeDocument/2006/relationships/hyperlink" Target="https://gov.wales/topics/educationandskills/foundation-phase/foundation-phase-profile/?lang=e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398815/SEND_Code_of_Practice_January_2015.pdf" TargetMode="External"/><Relationship Id="rId4" Type="http://schemas.openxmlformats.org/officeDocument/2006/relationships/hyperlink" Target="http://www.learning.gov.wales/" TargetMode="External"/><Relationship Id="rId5" Type="http://schemas.openxmlformats.org/officeDocument/2006/relationships/hyperlink" Target="https://downloads.unicef.org.uk/wp-content/uploads/2010/05/UNCRC_united_nations_convention_on_the_rights_of_the_child.pdf?_ga=2.20955387.276613351.1512233912-997845374.1511905028" TargetMode="External"/><Relationship Id="rId6" Type="http://schemas.openxmlformats.org/officeDocument/2006/relationships/hyperlink" Target="https://www.gl-assessment.co.uk/products/wellcomm/" TargetMode="External"/><Relationship Id="rId1" Type="http://schemas.openxmlformats.org/officeDocument/2006/relationships/slideLayout" Target="../slideLayouts/slideLayout2.xml"/><Relationship Id="rId2" Type="http://schemas.openxmlformats.org/officeDocument/2006/relationships/hyperlink" Target="https://www.gov.uk/government/uploads/system/uploads/attachment_data/file/592101/Working_Together_to_Safeguard_Children_2017021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3544" y="185785"/>
            <a:ext cx="11749779" cy="313561"/>
          </a:xfrm>
          <a:solidFill>
            <a:srgbClr val="7030A0"/>
          </a:solidFill>
        </p:spPr>
        <p:txBody>
          <a:bodyPr>
            <a:noAutofit/>
          </a:bodyPr>
          <a:lstStyle/>
          <a:p>
            <a:pPr algn="l"/>
            <a:r>
              <a:rPr lang="en-US" sz="1200" dirty="0" smtClean="0"/>
              <a:t>Student No. 1706460                                                                                                            Module- eaee4002</a:t>
            </a:r>
            <a:endParaRPr lang="en-US" sz="1200" dirty="0"/>
          </a:p>
        </p:txBody>
      </p:sp>
      <p:sp>
        <p:nvSpPr>
          <p:cNvPr id="3" name="Subtitle 2"/>
          <p:cNvSpPr>
            <a:spLocks noGrp="1"/>
          </p:cNvSpPr>
          <p:nvPr>
            <p:ph type="subTitle" idx="1"/>
          </p:nvPr>
        </p:nvSpPr>
        <p:spPr>
          <a:xfrm>
            <a:off x="243544" y="3415762"/>
            <a:ext cx="9188324" cy="3295498"/>
          </a:xfrm>
          <a:solidFill>
            <a:srgbClr val="0070C0"/>
          </a:solidFill>
          <a:ln>
            <a:solidFill>
              <a:srgbClr val="FFFF00"/>
            </a:solidFill>
          </a:ln>
        </p:spPr>
        <p:txBody>
          <a:bodyPr>
            <a:noAutofit/>
          </a:bodyPr>
          <a:lstStyle/>
          <a:p>
            <a:pPr algn="l"/>
            <a:r>
              <a:rPr lang="en-GB" sz="1000" dirty="0">
                <a:solidFill>
                  <a:srgbClr val="FFFF00"/>
                </a:solidFill>
              </a:rPr>
              <a:t>In 2004, the Welsh Assembly Government formally adopted the UNCRC and it is now used as the basis for all policies related to children and young adults. All children in Wales aged 0-18 have access to the rights of the UNCRC, However, in Wales all policy making for 0-25 year olds adapts the principles of the Convention. The Welsh assembly government place a great emphasis on the rights of children and young people. In 2004, they set out the Seven Core </a:t>
            </a:r>
            <a:r>
              <a:rPr lang="en-GB" sz="1000" dirty="0" smtClean="0">
                <a:solidFill>
                  <a:srgbClr val="FFFF00"/>
                </a:solidFill>
              </a:rPr>
              <a:t>Aims under the seven headings listed below. They are a summary of the 54 articles from the UNCRC and they outline the working practice that all organisations and services in Wales should be following. </a:t>
            </a:r>
          </a:p>
          <a:p>
            <a:pPr marL="171450" indent="-171450" algn="l">
              <a:buFont typeface="Arial" charset="0"/>
              <a:buChar char="•"/>
            </a:pPr>
            <a:r>
              <a:rPr lang="en-GB" sz="1000" dirty="0" smtClean="0">
                <a:solidFill>
                  <a:srgbClr val="FFFF00"/>
                </a:solidFill>
              </a:rPr>
              <a:t>A </a:t>
            </a:r>
            <a:r>
              <a:rPr lang="en-GB" sz="1000" dirty="0">
                <a:solidFill>
                  <a:srgbClr val="FFFF00"/>
                </a:solidFill>
              </a:rPr>
              <a:t>flying start in life  </a:t>
            </a:r>
          </a:p>
          <a:p>
            <a:pPr marL="171450" lvl="0" indent="-171450" algn="l">
              <a:buFont typeface="Arial" charset="0"/>
              <a:buChar char="•"/>
            </a:pPr>
            <a:r>
              <a:rPr lang="en-GB" sz="1000" dirty="0">
                <a:solidFill>
                  <a:srgbClr val="FFFF00"/>
                </a:solidFill>
              </a:rPr>
              <a:t>A</a:t>
            </a:r>
            <a:r>
              <a:rPr lang="en-GB" sz="1000" dirty="0" smtClean="0">
                <a:solidFill>
                  <a:srgbClr val="FFFF00"/>
                </a:solidFill>
              </a:rPr>
              <a:t>ccess </a:t>
            </a:r>
            <a:r>
              <a:rPr lang="en-GB" sz="1000" dirty="0">
                <a:solidFill>
                  <a:srgbClr val="FFFF00"/>
                </a:solidFill>
              </a:rPr>
              <a:t>to a comprehensive range of education, training and learning opportunities  </a:t>
            </a:r>
          </a:p>
          <a:p>
            <a:pPr marL="171450" lvl="0" indent="-171450" algn="l">
              <a:buFont typeface="Arial" charset="0"/>
              <a:buChar char="•"/>
            </a:pPr>
            <a:r>
              <a:rPr lang="en-GB" sz="1000" dirty="0">
                <a:solidFill>
                  <a:srgbClr val="FFFF00"/>
                </a:solidFill>
              </a:rPr>
              <a:t>T</a:t>
            </a:r>
            <a:r>
              <a:rPr lang="en-GB" sz="1000" dirty="0" smtClean="0">
                <a:solidFill>
                  <a:srgbClr val="FFFF00"/>
                </a:solidFill>
              </a:rPr>
              <a:t>he </a:t>
            </a:r>
            <a:r>
              <a:rPr lang="en-GB" sz="1000" dirty="0">
                <a:solidFill>
                  <a:srgbClr val="FFFF00"/>
                </a:solidFill>
              </a:rPr>
              <a:t>best possible physical and mental, social and emotional health, including freedom from </a:t>
            </a:r>
            <a:r>
              <a:rPr lang="en-GB" sz="1000" dirty="0" smtClean="0">
                <a:solidFill>
                  <a:srgbClr val="FFFF00"/>
                </a:solidFill>
              </a:rPr>
              <a:t>abuse</a:t>
            </a:r>
            <a:r>
              <a:rPr lang="en-GB" sz="1000" dirty="0">
                <a:solidFill>
                  <a:srgbClr val="FFFF00"/>
                </a:solidFill>
              </a:rPr>
              <a:t>, victimisation and exploitation  </a:t>
            </a:r>
          </a:p>
          <a:p>
            <a:pPr marL="171450" lvl="0" indent="-171450" algn="l">
              <a:buFont typeface="Arial" charset="0"/>
              <a:buChar char="•"/>
            </a:pPr>
            <a:r>
              <a:rPr lang="en-GB" sz="1000" dirty="0">
                <a:solidFill>
                  <a:srgbClr val="FFFF00"/>
                </a:solidFill>
              </a:rPr>
              <a:t>A</a:t>
            </a:r>
            <a:r>
              <a:rPr lang="en-GB" sz="1000" dirty="0" smtClean="0">
                <a:solidFill>
                  <a:srgbClr val="FFFF00"/>
                </a:solidFill>
              </a:rPr>
              <a:t>ccess </a:t>
            </a:r>
            <a:r>
              <a:rPr lang="en-GB" sz="1000" dirty="0">
                <a:solidFill>
                  <a:srgbClr val="FFFF00"/>
                </a:solidFill>
              </a:rPr>
              <a:t>to play, leisure, sporting and cultural activities  </a:t>
            </a:r>
          </a:p>
          <a:p>
            <a:pPr marL="171450" lvl="0" indent="-171450" algn="l">
              <a:buFont typeface="Arial" charset="0"/>
              <a:buChar char="•"/>
            </a:pPr>
            <a:r>
              <a:rPr lang="en-GB" sz="1000" dirty="0">
                <a:solidFill>
                  <a:srgbClr val="FFFF00"/>
                </a:solidFill>
              </a:rPr>
              <a:t>T</a:t>
            </a:r>
            <a:r>
              <a:rPr lang="en-GB" sz="1000" dirty="0" smtClean="0">
                <a:solidFill>
                  <a:srgbClr val="FFFF00"/>
                </a:solidFill>
              </a:rPr>
              <a:t>he </a:t>
            </a:r>
            <a:r>
              <a:rPr lang="en-GB" sz="1000" dirty="0">
                <a:solidFill>
                  <a:srgbClr val="FFFF00"/>
                </a:solidFill>
              </a:rPr>
              <a:t>opportunity to be listened to, treated with respect, and have their race and  cultural identity recognised  </a:t>
            </a:r>
          </a:p>
          <a:p>
            <a:pPr marL="171450" lvl="0" indent="-171450" algn="l">
              <a:buFont typeface="Arial" charset="0"/>
              <a:buChar char="•"/>
            </a:pPr>
            <a:r>
              <a:rPr lang="en-GB" sz="1000" dirty="0">
                <a:solidFill>
                  <a:srgbClr val="FFFF00"/>
                </a:solidFill>
              </a:rPr>
              <a:t>A</a:t>
            </a:r>
            <a:r>
              <a:rPr lang="en-GB" sz="1000" dirty="0" smtClean="0">
                <a:solidFill>
                  <a:srgbClr val="FFFF00"/>
                </a:solidFill>
              </a:rPr>
              <a:t> </a:t>
            </a:r>
            <a:r>
              <a:rPr lang="en-GB" sz="1000" dirty="0">
                <a:solidFill>
                  <a:srgbClr val="FFFF00"/>
                </a:solidFill>
              </a:rPr>
              <a:t>safe home and a community that supports physical and emotional well-being  </a:t>
            </a:r>
          </a:p>
          <a:p>
            <a:pPr marL="171450" indent="-171450" algn="l">
              <a:buFont typeface="Wingdings" charset="2"/>
              <a:buChar char="§"/>
            </a:pPr>
            <a:r>
              <a:rPr lang="en-GB" sz="1000" dirty="0">
                <a:solidFill>
                  <a:srgbClr val="FFFF00"/>
                </a:solidFill>
              </a:rPr>
              <a:t>A</a:t>
            </a:r>
            <a:r>
              <a:rPr lang="en-GB" sz="1000" dirty="0" smtClean="0">
                <a:solidFill>
                  <a:srgbClr val="FFFF00"/>
                </a:solidFill>
              </a:rPr>
              <a:t> </a:t>
            </a:r>
            <a:r>
              <a:rPr lang="en-GB" sz="1000" dirty="0">
                <a:solidFill>
                  <a:srgbClr val="FFFF00"/>
                </a:solidFill>
              </a:rPr>
              <a:t>life not disadvantaged by any type of </a:t>
            </a:r>
            <a:r>
              <a:rPr lang="en-GB" sz="1000" dirty="0" smtClean="0">
                <a:solidFill>
                  <a:srgbClr val="FFFF00"/>
                </a:solidFill>
              </a:rPr>
              <a:t>poverty</a:t>
            </a:r>
            <a:r>
              <a:rPr lang="en-GB" sz="1000" dirty="0" smtClean="0"/>
              <a:t>  </a:t>
            </a:r>
            <a:r>
              <a:rPr lang="en-GB" sz="1000" dirty="0" smtClean="0">
                <a:solidFill>
                  <a:srgbClr val="FFFF00"/>
                </a:solidFill>
              </a:rPr>
              <a:t>(Welsh Government, 2015:2</a:t>
            </a:r>
            <a:r>
              <a:rPr lang="en-GB" sz="1000" dirty="0" smtClean="0">
                <a:solidFill>
                  <a:srgbClr val="FFFF00"/>
                </a:solidFill>
              </a:rPr>
              <a:t>).</a:t>
            </a:r>
          </a:p>
          <a:p>
            <a:pPr algn="l"/>
            <a:r>
              <a:rPr lang="en-GB" sz="1000" dirty="0" smtClean="0">
                <a:solidFill>
                  <a:srgbClr val="FFFF00"/>
                </a:solidFill>
              </a:rPr>
              <a:t>Most recently in Wales, the </a:t>
            </a:r>
            <a:r>
              <a:rPr lang="en-GB" sz="1000" dirty="0" smtClean="0">
                <a:solidFill>
                  <a:srgbClr val="FFFF00"/>
                </a:solidFill>
              </a:rPr>
              <a:t>Rights </a:t>
            </a:r>
            <a:r>
              <a:rPr lang="en-GB" sz="1000" dirty="0">
                <a:solidFill>
                  <a:srgbClr val="FFFF00"/>
                </a:solidFill>
              </a:rPr>
              <a:t>of Children and Young </a:t>
            </a:r>
            <a:r>
              <a:rPr lang="en-GB" sz="1000" dirty="0" smtClean="0">
                <a:solidFill>
                  <a:srgbClr val="FFFF00"/>
                </a:solidFill>
              </a:rPr>
              <a:t>Persons </a:t>
            </a:r>
            <a:r>
              <a:rPr lang="en-GB" sz="1000" dirty="0">
                <a:solidFill>
                  <a:srgbClr val="FFFF00"/>
                </a:solidFill>
              </a:rPr>
              <a:t>Measure </a:t>
            </a:r>
            <a:r>
              <a:rPr lang="en-GB" sz="1000" dirty="0" smtClean="0">
                <a:solidFill>
                  <a:srgbClr val="FFFF00"/>
                </a:solidFill>
              </a:rPr>
              <a:t>2011, place further emphasis on the rights and obligations that are enriched in the UNCRC (Holland, 2017).</a:t>
            </a:r>
            <a:endParaRPr lang="en-GB" sz="1000" dirty="0"/>
          </a:p>
          <a:p>
            <a:pPr algn="l"/>
            <a:r>
              <a:rPr lang="en-GB" sz="1000" dirty="0" smtClean="0">
                <a:solidFill>
                  <a:srgbClr val="FFFF00"/>
                </a:solidFill>
              </a:rPr>
              <a:t> </a:t>
            </a:r>
            <a:endParaRPr lang="en-GB" sz="1000" dirty="0">
              <a:solidFill>
                <a:srgbClr val="FFFF00"/>
              </a:solidFill>
            </a:endParaRPr>
          </a:p>
          <a:p>
            <a:pPr algn="l"/>
            <a:endParaRPr lang="en-GB" sz="1000" dirty="0" smtClean="0">
              <a:solidFill>
                <a:srgbClr val="FFFF00"/>
              </a:solidFill>
            </a:endParaRPr>
          </a:p>
        </p:txBody>
      </p:sp>
      <p:graphicFrame>
        <p:nvGraphicFramePr>
          <p:cNvPr id="43" name="Diagram 42"/>
          <p:cNvGraphicFramePr/>
          <p:nvPr>
            <p:extLst>
              <p:ext uri="{D42A27DB-BD31-4B8C-83A1-F6EECF244321}">
                <p14:modId xmlns:p14="http://schemas.microsoft.com/office/powerpoint/2010/main" val="1634223700"/>
              </p:ext>
            </p:extLst>
          </p:nvPr>
        </p:nvGraphicFramePr>
        <p:xfrm>
          <a:off x="9755713" y="1337745"/>
          <a:ext cx="2237610" cy="1986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4" name="TextBox 43"/>
          <p:cNvSpPr txBox="1"/>
          <p:nvPr/>
        </p:nvSpPr>
        <p:spPr>
          <a:xfrm>
            <a:off x="243544" y="2223838"/>
            <a:ext cx="9188324" cy="1015663"/>
          </a:xfrm>
          <a:prstGeom prst="rect">
            <a:avLst/>
          </a:prstGeom>
          <a:solidFill>
            <a:srgbClr val="0070C0"/>
          </a:solidFill>
          <a:ln>
            <a:solidFill>
              <a:srgbClr val="FFFF00"/>
            </a:solidFill>
          </a:ln>
        </p:spPr>
        <p:txBody>
          <a:bodyPr wrap="square" rtlCol="0">
            <a:spAutoFit/>
          </a:bodyPr>
          <a:lstStyle/>
          <a:p>
            <a:r>
              <a:rPr lang="en-US" sz="1000" dirty="0" smtClean="0">
                <a:solidFill>
                  <a:srgbClr val="FFFF00"/>
                </a:solidFill>
                <a:latin typeface="Arial" charset="0"/>
                <a:ea typeface="Arial" charset="0"/>
                <a:cs typeface="Arial" charset="0"/>
              </a:rPr>
              <a:t>The </a:t>
            </a:r>
            <a:r>
              <a:rPr lang="en-US" sz="1000" dirty="0" smtClean="0">
                <a:solidFill>
                  <a:srgbClr val="FFFF00"/>
                </a:solidFill>
                <a:latin typeface="Arial" charset="0"/>
                <a:ea typeface="Arial" charset="0"/>
                <a:cs typeface="Arial" charset="0"/>
              </a:rPr>
              <a:t>United Nations Convention on the Rights of the Child (UNCRC), outlines </a:t>
            </a:r>
            <a:r>
              <a:rPr lang="en-US" sz="1000" dirty="0" smtClean="0">
                <a:solidFill>
                  <a:srgbClr val="FFFF00"/>
                </a:solidFill>
                <a:latin typeface="Arial" charset="0"/>
                <a:ea typeface="Arial" charset="0"/>
                <a:cs typeface="Arial" charset="0"/>
              </a:rPr>
              <a:t>the human rights of every person under 18. The convention was agreed by governments across the world in 1989 and was ratified by the UK in 1991. </a:t>
            </a:r>
            <a:r>
              <a:rPr lang="en-GB" sz="1000" dirty="0" smtClean="0">
                <a:solidFill>
                  <a:srgbClr val="FFFF00"/>
                </a:solidFill>
                <a:latin typeface="Arial" charset="0"/>
                <a:ea typeface="Arial" charset="0"/>
                <a:cs typeface="Arial" charset="0"/>
              </a:rPr>
              <a:t>It recognises </a:t>
            </a:r>
            <a:r>
              <a:rPr lang="en-US" sz="1000" dirty="0" smtClean="0">
                <a:solidFill>
                  <a:srgbClr val="FFFF00"/>
                </a:solidFill>
                <a:latin typeface="Arial" charset="0"/>
                <a:ea typeface="Arial" charset="0"/>
                <a:cs typeface="Arial" charset="0"/>
              </a:rPr>
              <a:t>that </a:t>
            </a:r>
            <a:r>
              <a:rPr lang="en-US" sz="1000" dirty="0" smtClean="0">
                <a:solidFill>
                  <a:srgbClr val="FFFF00"/>
                </a:solidFill>
                <a:latin typeface="Arial" charset="0"/>
                <a:ea typeface="Arial" charset="0"/>
                <a:cs typeface="Arial" charset="0"/>
              </a:rPr>
              <a:t>all children have the right to be treated with dignity and fairness, to be safe and to be allowed to develop to their full potential. The convention outlines what Governments must do to make sure the rights of the child are respected, promoted </a:t>
            </a:r>
            <a:r>
              <a:rPr lang="en-US" sz="1000" dirty="0" smtClean="0">
                <a:solidFill>
                  <a:srgbClr val="FFFF00"/>
                </a:solidFill>
                <a:latin typeface="Arial" charset="0"/>
                <a:ea typeface="Arial" charset="0"/>
                <a:cs typeface="Arial" charset="0"/>
              </a:rPr>
              <a:t>and</a:t>
            </a:r>
            <a:r>
              <a:rPr lang="en-GB" sz="1000" dirty="0" smtClean="0">
                <a:solidFill>
                  <a:srgbClr val="FFFF00"/>
                </a:solidFill>
                <a:latin typeface="Arial" charset="0"/>
                <a:ea typeface="Arial" charset="0"/>
                <a:cs typeface="Arial" charset="0"/>
              </a:rPr>
              <a:t> fulfilled</a:t>
            </a:r>
            <a:r>
              <a:rPr lang="en-US" sz="1000" dirty="0" smtClean="0">
                <a:solidFill>
                  <a:srgbClr val="FFFF00"/>
                </a:solidFill>
                <a:latin typeface="Arial" charset="0"/>
                <a:ea typeface="Arial" charset="0"/>
                <a:cs typeface="Arial" charset="0"/>
              </a:rPr>
              <a:t>.  </a:t>
            </a:r>
            <a:r>
              <a:rPr lang="en-US" sz="1000" dirty="0" smtClean="0">
                <a:solidFill>
                  <a:srgbClr val="FFFF00"/>
                </a:solidFill>
                <a:latin typeface="Arial" charset="0"/>
                <a:ea typeface="Arial" charset="0"/>
                <a:cs typeface="Arial" charset="0"/>
              </a:rPr>
              <a:t>It consists of 54 articles, the first 42 articles set out how children should be treated. </a:t>
            </a:r>
            <a:r>
              <a:rPr lang="en-US" sz="1000" dirty="0">
                <a:solidFill>
                  <a:srgbClr val="FFFF00"/>
                </a:solidFill>
                <a:latin typeface="Arial" charset="0"/>
                <a:ea typeface="Arial" charset="0"/>
                <a:cs typeface="Arial" charset="0"/>
              </a:rPr>
              <a:t>N</a:t>
            </a:r>
            <a:r>
              <a:rPr lang="en-US" sz="1000" dirty="0" smtClean="0">
                <a:solidFill>
                  <a:srgbClr val="FFFF00"/>
                </a:solidFill>
                <a:latin typeface="Arial" charset="0"/>
                <a:ea typeface="Arial" charset="0"/>
                <a:cs typeface="Arial" charset="0"/>
              </a:rPr>
              <a:t>ot only do they </a:t>
            </a:r>
            <a:r>
              <a:rPr lang="en-GB" sz="1000" dirty="0" smtClean="0">
                <a:solidFill>
                  <a:srgbClr val="FFFF00"/>
                </a:solidFill>
                <a:latin typeface="Arial" charset="0"/>
                <a:ea typeface="Arial" charset="0"/>
                <a:cs typeface="Arial" charset="0"/>
              </a:rPr>
              <a:t>recognise</a:t>
            </a:r>
            <a:r>
              <a:rPr lang="en-US" sz="1000" dirty="0" smtClean="0">
                <a:solidFill>
                  <a:srgbClr val="FFFF00"/>
                </a:solidFill>
                <a:latin typeface="Arial" charset="0"/>
                <a:ea typeface="Arial" charset="0"/>
                <a:cs typeface="Arial" charset="0"/>
              </a:rPr>
              <a:t> </a:t>
            </a:r>
            <a:r>
              <a:rPr lang="en-US" sz="1000" dirty="0" smtClean="0">
                <a:solidFill>
                  <a:srgbClr val="FFFF00"/>
                </a:solidFill>
                <a:latin typeface="Arial" charset="0"/>
                <a:ea typeface="Arial" charset="0"/>
                <a:cs typeface="Arial" charset="0"/>
              </a:rPr>
              <a:t>the child’s basic human rights but they include additional rights to protect them from harm. The final 12 articles outline what adults and the government should do to ensure all children are entitled to their </a:t>
            </a:r>
            <a:r>
              <a:rPr lang="en-US" sz="1000" dirty="0" smtClean="0">
                <a:solidFill>
                  <a:srgbClr val="FFFF00"/>
                </a:solidFill>
                <a:latin typeface="Arial" charset="0"/>
                <a:ea typeface="Arial" charset="0"/>
                <a:cs typeface="Arial" charset="0"/>
              </a:rPr>
              <a:t>rights (UNICEF, no date).</a:t>
            </a:r>
            <a:endParaRPr lang="en-US" sz="1000" dirty="0" smtClean="0">
              <a:solidFill>
                <a:srgbClr val="FFFF00"/>
              </a:solidFill>
              <a:latin typeface="Arial" charset="0"/>
              <a:ea typeface="Arial" charset="0"/>
              <a:cs typeface="Arial" charset="0"/>
            </a:endParaRPr>
          </a:p>
        </p:txBody>
      </p:sp>
      <p:sp>
        <p:nvSpPr>
          <p:cNvPr id="4" name="TextBox 3"/>
          <p:cNvSpPr txBox="1"/>
          <p:nvPr/>
        </p:nvSpPr>
        <p:spPr>
          <a:xfrm>
            <a:off x="243544" y="1320162"/>
            <a:ext cx="9188324" cy="861774"/>
          </a:xfrm>
          <a:prstGeom prst="rect">
            <a:avLst/>
          </a:prstGeom>
          <a:solidFill>
            <a:srgbClr val="0070C0"/>
          </a:solidFill>
          <a:ln>
            <a:solidFill>
              <a:srgbClr val="FFFF00"/>
            </a:solidFill>
          </a:ln>
        </p:spPr>
        <p:txBody>
          <a:bodyPr wrap="square" rtlCol="0">
            <a:spAutoFit/>
          </a:bodyPr>
          <a:lstStyle/>
          <a:p>
            <a:r>
              <a:rPr lang="en-US" sz="1000" dirty="0" smtClean="0">
                <a:solidFill>
                  <a:srgbClr val="FFFF00"/>
                </a:solidFill>
              </a:rPr>
              <a:t>The voice of the child in the school setting refers to the way we should be involving the child in any decision making involving them, and listening to their views with regards to their care and education.  (</a:t>
            </a:r>
            <a:r>
              <a:rPr lang="en-US" sz="1000" dirty="0" smtClean="0">
                <a:solidFill>
                  <a:srgbClr val="FFFF00"/>
                </a:solidFill>
              </a:rPr>
              <a:t>Department for Education, </a:t>
            </a:r>
            <a:r>
              <a:rPr lang="en-US" sz="1000" dirty="0" smtClean="0">
                <a:solidFill>
                  <a:srgbClr val="FFFF00"/>
                </a:solidFill>
              </a:rPr>
              <a:t>2014) A child with special educational needs often suffers from low self esteem and a lack of self confidence. By involving them in their own learning and progress, you are likely to see an improvement in their self image and confidence, (DFE, 1994</a:t>
            </a:r>
            <a:r>
              <a:rPr lang="en-US" sz="1000" dirty="0" smtClean="0">
                <a:solidFill>
                  <a:srgbClr val="FFFF00"/>
                </a:solidFill>
              </a:rPr>
              <a:t>). In Wales, statutory </a:t>
            </a:r>
            <a:r>
              <a:rPr lang="en-US" sz="1000" dirty="0" smtClean="0">
                <a:solidFill>
                  <a:srgbClr val="FFFF00"/>
                </a:solidFill>
              </a:rPr>
              <a:t>guidelines </a:t>
            </a:r>
            <a:r>
              <a:rPr lang="en-US" sz="1000" dirty="0">
                <a:solidFill>
                  <a:srgbClr val="FFFF00"/>
                </a:solidFill>
              </a:rPr>
              <a:t>from the Department for </a:t>
            </a:r>
            <a:r>
              <a:rPr lang="en-US" sz="1000" dirty="0" smtClean="0">
                <a:solidFill>
                  <a:srgbClr val="FFFF00"/>
                </a:solidFill>
              </a:rPr>
              <a:t>Education have been </a:t>
            </a:r>
            <a:r>
              <a:rPr lang="en-US" sz="1000" dirty="0" smtClean="0">
                <a:solidFill>
                  <a:srgbClr val="FFFF00"/>
                </a:solidFill>
              </a:rPr>
              <a:t>developed </a:t>
            </a:r>
            <a:r>
              <a:rPr lang="en-US" sz="1000" dirty="0" smtClean="0">
                <a:solidFill>
                  <a:srgbClr val="FFFF00"/>
                </a:solidFill>
              </a:rPr>
              <a:t>which requires all children to have  ‘the </a:t>
            </a:r>
            <a:r>
              <a:rPr lang="en-US" sz="1000" dirty="0">
                <a:solidFill>
                  <a:srgbClr val="FFFF00"/>
                </a:solidFill>
              </a:rPr>
              <a:t>right to express those views freely in all matters affecting the </a:t>
            </a:r>
            <a:r>
              <a:rPr lang="en-US" sz="1000" dirty="0" smtClean="0">
                <a:solidFill>
                  <a:srgbClr val="FFFF00"/>
                </a:solidFill>
              </a:rPr>
              <a:t>child‘,  DFE (2014:1). </a:t>
            </a:r>
            <a:r>
              <a:rPr lang="en-US" sz="1000" dirty="0">
                <a:solidFill>
                  <a:srgbClr val="FFFF00"/>
                </a:solidFill>
              </a:rPr>
              <a:t> </a:t>
            </a:r>
          </a:p>
        </p:txBody>
      </p:sp>
      <p:sp>
        <p:nvSpPr>
          <p:cNvPr id="5" name="TextBox 4"/>
          <p:cNvSpPr txBox="1"/>
          <p:nvPr/>
        </p:nvSpPr>
        <p:spPr>
          <a:xfrm>
            <a:off x="9755713" y="3848938"/>
            <a:ext cx="2237610" cy="2862322"/>
          </a:xfrm>
          <a:prstGeom prst="rect">
            <a:avLst/>
          </a:prstGeom>
          <a:solidFill>
            <a:srgbClr val="FFFF00"/>
          </a:solidFill>
        </p:spPr>
        <p:txBody>
          <a:bodyPr wrap="square" rtlCol="0">
            <a:spAutoFit/>
          </a:bodyPr>
          <a:lstStyle/>
          <a:p>
            <a:r>
              <a:rPr lang="en-US" sz="1000" dirty="0" smtClean="0">
                <a:solidFill>
                  <a:schemeClr val="bg1"/>
                </a:solidFill>
              </a:rPr>
              <a:t>Wales was the first </a:t>
            </a:r>
            <a:r>
              <a:rPr lang="en-US" sz="1000" dirty="0" smtClean="0">
                <a:solidFill>
                  <a:schemeClr val="bg1"/>
                </a:solidFill>
              </a:rPr>
              <a:t>country in the world </a:t>
            </a:r>
            <a:r>
              <a:rPr lang="en-US" sz="1000" dirty="0" smtClean="0">
                <a:solidFill>
                  <a:schemeClr val="bg1"/>
                </a:solidFill>
              </a:rPr>
              <a:t>to appoint a Child Commissioner, which is an independent children’s human rights institution and was Established </a:t>
            </a:r>
            <a:r>
              <a:rPr lang="en-US" sz="1000" dirty="0">
                <a:solidFill>
                  <a:schemeClr val="bg1"/>
                </a:solidFill>
              </a:rPr>
              <a:t>by the Care Standards Act </a:t>
            </a:r>
            <a:r>
              <a:rPr lang="en-US" sz="1000" dirty="0" smtClean="0">
                <a:solidFill>
                  <a:schemeClr val="bg1"/>
                </a:solidFill>
              </a:rPr>
              <a:t>2000. The </a:t>
            </a:r>
            <a:r>
              <a:rPr lang="en-US" sz="1000" dirty="0" smtClean="0">
                <a:solidFill>
                  <a:schemeClr val="bg1"/>
                </a:solidFill>
              </a:rPr>
              <a:t>current child Commissioner is Sally Holland and she has held this post since 2015. As her role as the ‘children’s champion’, she is the voice for children and young people on matters that affect them. Her </a:t>
            </a:r>
            <a:r>
              <a:rPr lang="en-US" sz="1000" dirty="0" smtClean="0">
                <a:solidFill>
                  <a:schemeClr val="bg1"/>
                </a:solidFill>
              </a:rPr>
              <a:t>aim is ‘safeguard </a:t>
            </a:r>
            <a:r>
              <a:rPr lang="en-US" sz="1000" dirty="0">
                <a:solidFill>
                  <a:schemeClr val="bg1"/>
                </a:solidFill>
              </a:rPr>
              <a:t>and promote the rights and welfare of </a:t>
            </a:r>
            <a:r>
              <a:rPr lang="en-US" sz="1000" dirty="0" smtClean="0">
                <a:solidFill>
                  <a:schemeClr val="bg1"/>
                </a:solidFill>
              </a:rPr>
              <a:t>children’, </a:t>
            </a:r>
            <a:r>
              <a:rPr lang="en-US" sz="1000" dirty="0">
                <a:solidFill>
                  <a:schemeClr val="bg1"/>
                </a:solidFill>
              </a:rPr>
              <a:t>C</a:t>
            </a:r>
            <a:r>
              <a:rPr lang="en-US" sz="1000" dirty="0" smtClean="0">
                <a:solidFill>
                  <a:schemeClr val="bg1"/>
                </a:solidFill>
              </a:rPr>
              <a:t>hildren’s </a:t>
            </a:r>
            <a:r>
              <a:rPr lang="en-US" sz="1000" dirty="0">
                <a:solidFill>
                  <a:schemeClr val="bg1"/>
                </a:solidFill>
              </a:rPr>
              <a:t>C</a:t>
            </a:r>
            <a:r>
              <a:rPr lang="en-US" sz="1000" dirty="0" smtClean="0">
                <a:solidFill>
                  <a:schemeClr val="bg1"/>
                </a:solidFill>
              </a:rPr>
              <a:t>ommissioner </a:t>
            </a:r>
            <a:r>
              <a:rPr lang="en-US" sz="1000" dirty="0" smtClean="0">
                <a:solidFill>
                  <a:schemeClr val="bg1"/>
                </a:solidFill>
              </a:rPr>
              <a:t>for </a:t>
            </a:r>
            <a:r>
              <a:rPr lang="en-US" sz="1000" dirty="0">
                <a:solidFill>
                  <a:schemeClr val="bg1"/>
                </a:solidFill>
              </a:rPr>
              <a:t>W</a:t>
            </a:r>
            <a:r>
              <a:rPr lang="en-US" sz="1000" dirty="0" smtClean="0">
                <a:solidFill>
                  <a:schemeClr val="bg1"/>
                </a:solidFill>
              </a:rPr>
              <a:t>ales (2001:1), through promoting the UNCRC.</a:t>
            </a:r>
            <a:r>
              <a:rPr lang="en-US" sz="1000" dirty="0" smtClean="0"/>
              <a:t>. </a:t>
            </a:r>
            <a:endParaRPr lang="en-US" sz="1000" dirty="0"/>
          </a:p>
          <a:p>
            <a:r>
              <a:rPr lang="en-US" sz="1000" dirty="0" smtClean="0">
                <a:solidFill>
                  <a:schemeClr val="bg1"/>
                </a:solidFill>
              </a:rPr>
              <a:t> </a:t>
            </a:r>
            <a:endParaRPr lang="en-US" sz="1000" dirty="0">
              <a:solidFill>
                <a:schemeClr val="bg1"/>
              </a:solidFill>
            </a:endParaRPr>
          </a:p>
          <a:p>
            <a:endParaRPr lang="en-US" sz="1000" dirty="0">
              <a:solidFill>
                <a:schemeClr val="bg1"/>
              </a:solidFill>
            </a:endParaRPr>
          </a:p>
        </p:txBody>
      </p:sp>
      <p:sp>
        <p:nvSpPr>
          <p:cNvPr id="7" name="TextBox 6"/>
          <p:cNvSpPr txBox="1"/>
          <p:nvPr/>
        </p:nvSpPr>
        <p:spPr>
          <a:xfrm>
            <a:off x="243544" y="742122"/>
            <a:ext cx="11749779" cy="369332"/>
          </a:xfrm>
          <a:prstGeom prst="rect">
            <a:avLst/>
          </a:prstGeom>
          <a:solidFill>
            <a:srgbClr val="0070C0"/>
          </a:solidFill>
          <a:ln>
            <a:solidFill>
              <a:srgbClr val="FFFF00"/>
            </a:solidFill>
          </a:ln>
        </p:spPr>
        <p:txBody>
          <a:bodyPr wrap="square" rtlCol="0">
            <a:spAutoFit/>
          </a:bodyPr>
          <a:lstStyle/>
          <a:p>
            <a:r>
              <a:rPr lang="en-US" b="1" dirty="0" smtClean="0">
                <a:solidFill>
                  <a:schemeClr val="tx2">
                    <a:lumMod val="10000"/>
                  </a:schemeClr>
                </a:solidFill>
              </a:rPr>
              <a:t>The United Nations Convention on the rights of the Child</a:t>
            </a:r>
            <a:endParaRPr lang="en-US" b="1" dirty="0">
              <a:solidFill>
                <a:schemeClr val="tx2">
                  <a:lumMod val="10000"/>
                </a:schemeClr>
              </a:solidFill>
            </a:endParaRPr>
          </a:p>
        </p:txBody>
      </p:sp>
    </p:spTree>
    <p:extLst>
      <p:ext uri="{BB962C8B-B14F-4D97-AF65-F5344CB8AC3E}">
        <p14:creationId xmlns:p14="http://schemas.microsoft.com/office/powerpoint/2010/main" val="1300015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9904" y="124019"/>
            <a:ext cx="11232592" cy="241520"/>
          </a:xfrm>
          <a:solidFill>
            <a:srgbClr val="7030A0"/>
          </a:solidFill>
        </p:spPr>
        <p:txBody>
          <a:bodyPr>
            <a:noAutofit/>
          </a:bodyPr>
          <a:lstStyle/>
          <a:p>
            <a:pPr algn="l"/>
            <a:r>
              <a:rPr lang="en-US" sz="1200" dirty="0" smtClean="0"/>
              <a:t>Student no. 1706460                                                                           </a:t>
            </a:r>
            <a:r>
              <a:rPr lang="en-US" sz="1200" dirty="0" smtClean="0"/>
              <a:t>                      Assignment. eaee4002  </a:t>
            </a:r>
            <a:endParaRPr lang="en-US" sz="1200" dirty="0"/>
          </a:p>
        </p:txBody>
      </p:sp>
      <p:sp>
        <p:nvSpPr>
          <p:cNvPr id="6" name="TextBox 5"/>
          <p:cNvSpPr txBox="1"/>
          <p:nvPr/>
        </p:nvSpPr>
        <p:spPr>
          <a:xfrm>
            <a:off x="763377" y="1240999"/>
            <a:ext cx="2695417" cy="553998"/>
          </a:xfrm>
          <a:prstGeom prst="rect">
            <a:avLst/>
          </a:prstGeom>
          <a:solidFill>
            <a:srgbClr val="FFFF00"/>
          </a:solidFill>
          <a:ln>
            <a:solidFill>
              <a:srgbClr val="0070C0"/>
            </a:solidFill>
          </a:ln>
        </p:spPr>
        <p:txBody>
          <a:bodyPr wrap="square" rtlCol="0">
            <a:spAutoFit/>
          </a:bodyPr>
          <a:lstStyle/>
          <a:p>
            <a:r>
              <a:rPr lang="en-US" sz="1000" dirty="0" smtClean="0"/>
              <a:t>Article 12- Every Child has the right to have a say in all matters affecting them, and to have their views taken seriously. </a:t>
            </a:r>
          </a:p>
        </p:txBody>
      </p:sp>
      <p:sp>
        <p:nvSpPr>
          <p:cNvPr id="7" name="TextBox 6"/>
          <p:cNvSpPr txBox="1"/>
          <p:nvPr/>
        </p:nvSpPr>
        <p:spPr>
          <a:xfrm>
            <a:off x="9485906" y="1244913"/>
            <a:ext cx="2500148" cy="707886"/>
          </a:xfrm>
          <a:prstGeom prst="rect">
            <a:avLst/>
          </a:prstGeom>
          <a:solidFill>
            <a:srgbClr val="FFFF00"/>
          </a:solidFill>
          <a:ln>
            <a:solidFill>
              <a:srgbClr val="0070C0"/>
            </a:solidFill>
          </a:ln>
        </p:spPr>
        <p:txBody>
          <a:bodyPr wrap="square" rtlCol="0">
            <a:spAutoFit/>
          </a:bodyPr>
          <a:lstStyle/>
          <a:p>
            <a:r>
              <a:rPr lang="en-US" sz="1000" dirty="0" smtClean="0"/>
              <a:t>Article 23  Children who have any kind of disability should have special care and support so they can lead full and independent lives.</a:t>
            </a:r>
            <a:endParaRPr lang="en-US" sz="1000" dirty="0"/>
          </a:p>
        </p:txBody>
      </p:sp>
      <p:sp>
        <p:nvSpPr>
          <p:cNvPr id="8" name="TextBox 7"/>
          <p:cNvSpPr txBox="1"/>
          <p:nvPr/>
        </p:nvSpPr>
        <p:spPr>
          <a:xfrm>
            <a:off x="3609420" y="1243635"/>
            <a:ext cx="2993261" cy="553998"/>
          </a:xfrm>
          <a:prstGeom prst="rect">
            <a:avLst/>
          </a:prstGeom>
          <a:solidFill>
            <a:srgbClr val="FFFF00"/>
          </a:solidFill>
          <a:ln>
            <a:solidFill>
              <a:srgbClr val="0070C0"/>
            </a:solidFill>
          </a:ln>
        </p:spPr>
        <p:txBody>
          <a:bodyPr wrap="square" rtlCol="0">
            <a:spAutoFit/>
          </a:bodyPr>
          <a:lstStyle/>
          <a:p>
            <a:r>
              <a:rPr lang="en-US" sz="1000" dirty="0" smtClean="0"/>
              <a:t>Article 31- All children have a right to relax, play and take part in a wide range of cultural and artistic activities.</a:t>
            </a:r>
          </a:p>
        </p:txBody>
      </p:sp>
      <p:sp>
        <p:nvSpPr>
          <p:cNvPr id="9" name="TextBox 8"/>
          <p:cNvSpPr txBox="1"/>
          <p:nvPr/>
        </p:nvSpPr>
        <p:spPr>
          <a:xfrm>
            <a:off x="6704838" y="1245679"/>
            <a:ext cx="2594537" cy="1015663"/>
          </a:xfrm>
          <a:prstGeom prst="rect">
            <a:avLst/>
          </a:prstGeom>
          <a:solidFill>
            <a:srgbClr val="FFFF00"/>
          </a:solidFill>
          <a:ln>
            <a:solidFill>
              <a:srgbClr val="0070C0"/>
            </a:solidFill>
          </a:ln>
        </p:spPr>
        <p:txBody>
          <a:bodyPr wrap="square" rtlCol="0">
            <a:spAutoFit/>
          </a:bodyPr>
          <a:lstStyle/>
          <a:p>
            <a:r>
              <a:rPr lang="en-US" sz="1000" dirty="0" smtClean="0"/>
              <a:t>Article 29 Education must develop every Child’s personality, talents and abilities to the full. It must encourage the child’s respect for human rights, as well as respect for their parents, their own and other cultures and the environment. </a:t>
            </a:r>
            <a:endParaRPr lang="en-US" sz="1000" dirty="0"/>
          </a:p>
        </p:txBody>
      </p:sp>
      <p:sp>
        <p:nvSpPr>
          <p:cNvPr id="14" name="Down Arrow 13"/>
          <p:cNvSpPr/>
          <p:nvPr/>
        </p:nvSpPr>
        <p:spPr>
          <a:xfrm>
            <a:off x="1862517" y="1822392"/>
            <a:ext cx="242063" cy="32381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p:cNvSpPr txBox="1"/>
          <p:nvPr/>
        </p:nvSpPr>
        <p:spPr>
          <a:xfrm>
            <a:off x="779903" y="481511"/>
            <a:ext cx="11206151" cy="584775"/>
          </a:xfrm>
          <a:prstGeom prst="rect">
            <a:avLst/>
          </a:prstGeom>
          <a:solidFill>
            <a:srgbClr val="0070C0"/>
          </a:solidFill>
          <a:ln>
            <a:solidFill>
              <a:schemeClr val="tx1"/>
            </a:solidFill>
          </a:ln>
        </p:spPr>
        <p:txBody>
          <a:bodyPr wrap="square" rtlCol="0">
            <a:spAutoFit/>
          </a:bodyPr>
          <a:lstStyle/>
          <a:p>
            <a:r>
              <a:rPr lang="en-US" sz="1200" dirty="0" smtClean="0"/>
              <a:t>A</a:t>
            </a:r>
            <a:r>
              <a:rPr lang="en-US" sz="1000" dirty="0" smtClean="0"/>
              <a:t>s stated in my presentation, child A is suffering from speech and language difficulties which is having an overall effect on his development. He has the same rights as any other child under the age of 18 . </a:t>
            </a:r>
            <a:r>
              <a:rPr lang="en-US" sz="1000" dirty="0" smtClean="0"/>
              <a:t>He has the right to be ‘</a:t>
            </a:r>
            <a:r>
              <a:rPr lang="en-GB" sz="1000" dirty="0" smtClean="0"/>
              <a:t>treated with respect , and have his race and cultural identity recognised’  Welsh Government (2015:2). This </a:t>
            </a:r>
            <a:r>
              <a:rPr lang="en-GB" sz="1000" dirty="0" smtClean="0"/>
              <a:t>allows him to develop his child citizenship. </a:t>
            </a:r>
          </a:p>
          <a:p>
            <a:r>
              <a:rPr lang="en-US" sz="1000" dirty="0" smtClean="0"/>
              <a:t>Not </a:t>
            </a:r>
            <a:r>
              <a:rPr lang="en-US" sz="1000" dirty="0" smtClean="0"/>
              <a:t>only do we need to make him aware of his rights</a:t>
            </a:r>
            <a:r>
              <a:rPr lang="en-US" sz="1000" dirty="0" smtClean="0"/>
              <a:t>, and make sure his needs are met, </a:t>
            </a:r>
            <a:r>
              <a:rPr lang="en-US" sz="1000" dirty="0" smtClean="0"/>
              <a:t>he </a:t>
            </a:r>
            <a:r>
              <a:rPr lang="en-GB" sz="1000" dirty="0" smtClean="0"/>
              <a:t>needs to be shown how to respect the </a:t>
            </a:r>
            <a:r>
              <a:rPr lang="en-GB" sz="1000" dirty="0"/>
              <a:t>rights of </a:t>
            </a:r>
            <a:r>
              <a:rPr lang="en-GB" sz="1000" dirty="0" smtClean="0"/>
              <a:t>others</a:t>
            </a:r>
            <a:r>
              <a:rPr lang="en-GB" sz="1000" dirty="0" smtClean="0"/>
              <a:t>. </a:t>
            </a:r>
            <a:endParaRPr lang="en-US" sz="1000" dirty="0"/>
          </a:p>
        </p:txBody>
      </p:sp>
      <p:sp>
        <p:nvSpPr>
          <p:cNvPr id="17" name="TextBox 16"/>
          <p:cNvSpPr txBox="1"/>
          <p:nvPr/>
        </p:nvSpPr>
        <p:spPr>
          <a:xfrm>
            <a:off x="3551753" y="4232745"/>
            <a:ext cx="3042421" cy="1169551"/>
          </a:xfrm>
          <a:prstGeom prst="rect">
            <a:avLst/>
          </a:prstGeom>
          <a:solidFill>
            <a:schemeClr val="accent1">
              <a:lumMod val="60000"/>
              <a:lumOff val="40000"/>
            </a:schemeClr>
          </a:solidFill>
          <a:ln>
            <a:solidFill>
              <a:srgbClr val="0070C0"/>
            </a:solidFill>
          </a:ln>
        </p:spPr>
        <p:txBody>
          <a:bodyPr wrap="square" rtlCol="0">
            <a:spAutoFit/>
          </a:bodyPr>
          <a:lstStyle/>
          <a:p>
            <a:r>
              <a:rPr lang="en-GB" sz="1000" dirty="0" smtClean="0"/>
              <a:t>Child A could be shown how to respect </a:t>
            </a:r>
            <a:r>
              <a:rPr lang="en-GB" sz="1000" dirty="0" smtClean="0"/>
              <a:t>these rights by </a:t>
            </a:r>
            <a:r>
              <a:rPr lang="en-GB" sz="1000" dirty="0"/>
              <a:t>letting others play with </a:t>
            </a:r>
            <a:r>
              <a:rPr lang="en-GB" sz="1000" dirty="0" smtClean="0"/>
              <a:t>him and joining </a:t>
            </a:r>
            <a:r>
              <a:rPr lang="en-GB" sz="1000" dirty="0"/>
              <a:t>in with games and </a:t>
            </a:r>
            <a:r>
              <a:rPr lang="en-GB" sz="1000" dirty="0" smtClean="0"/>
              <a:t>activities. He should be taught to play in a way that doesn't restrict other children from </a:t>
            </a:r>
            <a:r>
              <a:rPr lang="en-GB" sz="1000" dirty="0" smtClean="0"/>
              <a:t>playing (</a:t>
            </a:r>
            <a:r>
              <a:rPr lang="en-GB" sz="1000" dirty="0" smtClean="0"/>
              <a:t>Dell, No date</a:t>
            </a:r>
            <a:r>
              <a:rPr lang="en-GB" sz="1000" dirty="0" smtClean="0"/>
              <a:t>). By having access to a range of resources, he will be able to learn that we live in a society enriched in cultural diversity and that we are all equal.</a:t>
            </a:r>
            <a:endParaRPr lang="en-GB" sz="1000" dirty="0"/>
          </a:p>
        </p:txBody>
      </p:sp>
      <p:sp>
        <p:nvSpPr>
          <p:cNvPr id="18" name="Down Arrow 17"/>
          <p:cNvSpPr/>
          <p:nvPr/>
        </p:nvSpPr>
        <p:spPr>
          <a:xfrm>
            <a:off x="10553284" y="2290194"/>
            <a:ext cx="336331" cy="3002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own Arrow 18"/>
          <p:cNvSpPr/>
          <p:nvPr/>
        </p:nvSpPr>
        <p:spPr>
          <a:xfrm>
            <a:off x="7812080" y="2377314"/>
            <a:ext cx="392059" cy="16967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Down Arrow 19"/>
          <p:cNvSpPr/>
          <p:nvPr/>
        </p:nvSpPr>
        <p:spPr>
          <a:xfrm>
            <a:off x="4868753" y="1822392"/>
            <a:ext cx="230065" cy="3539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Box 20"/>
          <p:cNvSpPr txBox="1"/>
          <p:nvPr/>
        </p:nvSpPr>
        <p:spPr>
          <a:xfrm>
            <a:off x="6821474" y="5480165"/>
            <a:ext cx="2477902" cy="1323439"/>
          </a:xfrm>
          <a:prstGeom prst="rect">
            <a:avLst/>
          </a:prstGeom>
          <a:solidFill>
            <a:srgbClr val="92D050"/>
          </a:solidFill>
          <a:ln>
            <a:solidFill>
              <a:srgbClr val="4F5491"/>
            </a:solidFill>
          </a:ln>
        </p:spPr>
        <p:txBody>
          <a:bodyPr wrap="square" rtlCol="0">
            <a:spAutoFit/>
          </a:bodyPr>
          <a:lstStyle/>
          <a:p>
            <a:r>
              <a:rPr lang="en-US" sz="1000" dirty="0" smtClean="0"/>
              <a:t>UNICEF have developed a Rights respecting school </a:t>
            </a:r>
            <a:r>
              <a:rPr lang="en-US" sz="1000" dirty="0" smtClean="0"/>
              <a:t>award</a:t>
            </a:r>
            <a:r>
              <a:rPr lang="en-GB" sz="1000" dirty="0" smtClean="0"/>
              <a:t>. The award had been developed to assist schools in teaching children’s rights and putting them in to everyday practice. Children can feel empowered to express themselves and make informed decisions about their learning and wellbeing (UNICEF, no date).</a:t>
            </a:r>
            <a:endParaRPr lang="en-US" sz="1000" dirty="0"/>
          </a:p>
        </p:txBody>
      </p:sp>
      <p:sp>
        <p:nvSpPr>
          <p:cNvPr id="23" name="TextBox 22"/>
          <p:cNvSpPr txBox="1"/>
          <p:nvPr/>
        </p:nvSpPr>
        <p:spPr>
          <a:xfrm>
            <a:off x="726195" y="5323490"/>
            <a:ext cx="2693592" cy="1477328"/>
          </a:xfrm>
          <a:prstGeom prst="rect">
            <a:avLst/>
          </a:prstGeom>
          <a:solidFill>
            <a:srgbClr val="92D050"/>
          </a:solidFill>
          <a:ln>
            <a:solidFill>
              <a:srgbClr val="4F5491"/>
            </a:solidFill>
          </a:ln>
        </p:spPr>
        <p:txBody>
          <a:bodyPr wrap="square" rtlCol="0">
            <a:spAutoFit/>
          </a:bodyPr>
          <a:lstStyle/>
          <a:p>
            <a:r>
              <a:rPr lang="en-US" sz="1000" dirty="0" smtClean="0"/>
              <a:t>Within the framework of the Welsh governments commitment to the UNCRC, the children and young adults participation agenda has been developed as part of the rights to </a:t>
            </a:r>
            <a:r>
              <a:rPr lang="en-US" sz="1000" dirty="0" smtClean="0"/>
              <a:t>action. Along with a child commissioner and the ‘funky dragon’, which is a children’s and young people’s assembly. </a:t>
            </a:r>
            <a:r>
              <a:rPr lang="en-US" sz="1000" dirty="0" smtClean="0"/>
              <a:t>They all share the commitment to championing the voice of the child</a:t>
            </a:r>
            <a:r>
              <a:rPr lang="en-GB" sz="1000" dirty="0" smtClean="0"/>
              <a:t> </a:t>
            </a:r>
            <a:r>
              <a:rPr lang="en-US" sz="1000" dirty="0"/>
              <a:t>(</a:t>
            </a:r>
            <a:r>
              <a:rPr lang="en-US" sz="1000" dirty="0" smtClean="0"/>
              <a:t>Welsh </a:t>
            </a:r>
            <a:r>
              <a:rPr lang="en-US" sz="1000" dirty="0" smtClean="0"/>
              <a:t>Government, 2004</a:t>
            </a:r>
            <a:r>
              <a:rPr lang="en-US" sz="1000" dirty="0" smtClean="0"/>
              <a:t>).</a:t>
            </a:r>
            <a:endParaRPr lang="en-US" sz="1000" dirty="0"/>
          </a:p>
        </p:txBody>
      </p:sp>
      <p:sp>
        <p:nvSpPr>
          <p:cNvPr id="24" name="TextBox 23"/>
          <p:cNvSpPr txBox="1"/>
          <p:nvPr/>
        </p:nvSpPr>
        <p:spPr>
          <a:xfrm>
            <a:off x="9485906" y="5006415"/>
            <a:ext cx="2526590" cy="1785104"/>
          </a:xfrm>
          <a:prstGeom prst="rect">
            <a:avLst/>
          </a:prstGeom>
          <a:solidFill>
            <a:srgbClr val="92D050"/>
          </a:solidFill>
          <a:ln>
            <a:solidFill>
              <a:srgbClr val="4F5491"/>
            </a:solidFill>
          </a:ln>
        </p:spPr>
        <p:txBody>
          <a:bodyPr wrap="square" rtlCol="0">
            <a:spAutoFit/>
          </a:bodyPr>
          <a:lstStyle/>
          <a:p>
            <a:r>
              <a:rPr lang="en-US" sz="1000" dirty="0" smtClean="0"/>
              <a:t> As practitioners, it is our duty to ensure child A receives the care and support he needs. If any concerns on child A’s </a:t>
            </a:r>
            <a:r>
              <a:rPr lang="en-US" sz="1000" dirty="0" smtClean="0"/>
              <a:t>welfare </a:t>
            </a:r>
            <a:r>
              <a:rPr lang="en-US" sz="1000" dirty="0" smtClean="0"/>
              <a:t>are raised, for example, his parents refusing to allow a referral to be made, there are policies in place to allow </a:t>
            </a:r>
            <a:r>
              <a:rPr lang="en-US" sz="1000" dirty="0" smtClean="0"/>
              <a:t>their </a:t>
            </a:r>
            <a:r>
              <a:rPr lang="en-US" sz="1000" dirty="0" smtClean="0"/>
              <a:t>decision to be overturned. </a:t>
            </a:r>
            <a:r>
              <a:rPr lang="en-US" sz="1000" dirty="0"/>
              <a:t>T</a:t>
            </a:r>
            <a:r>
              <a:rPr lang="en-US" sz="1000" dirty="0" smtClean="0"/>
              <a:t>he ‘Working together to safeguard children’ policy outlines this through, </a:t>
            </a:r>
            <a:r>
              <a:rPr lang="en-GB" sz="1000" dirty="0"/>
              <a:t>Preventing impairment of children’s health or development. </a:t>
            </a:r>
          </a:p>
          <a:p>
            <a:endParaRPr lang="en-US" sz="1000" dirty="0"/>
          </a:p>
        </p:txBody>
      </p:sp>
      <p:sp>
        <p:nvSpPr>
          <p:cNvPr id="26" name="TextBox 25"/>
          <p:cNvSpPr txBox="1"/>
          <p:nvPr/>
        </p:nvSpPr>
        <p:spPr>
          <a:xfrm>
            <a:off x="3579687" y="2176337"/>
            <a:ext cx="3052725" cy="2005045"/>
          </a:xfrm>
          <a:prstGeom prst="rect">
            <a:avLst/>
          </a:prstGeom>
          <a:solidFill>
            <a:srgbClr val="00B0F0"/>
          </a:solidFill>
          <a:ln>
            <a:solidFill>
              <a:srgbClr val="4F5491"/>
            </a:solidFill>
          </a:ln>
        </p:spPr>
        <p:txBody>
          <a:bodyPr wrap="square" rtlCol="0">
            <a:spAutoFit/>
          </a:bodyPr>
          <a:lstStyle/>
          <a:p>
            <a:r>
              <a:rPr lang="en-US" sz="1000" dirty="0" smtClean="0"/>
              <a:t>Child A has the right to </a:t>
            </a:r>
            <a:r>
              <a:rPr lang="en-US" sz="1000" dirty="0" smtClean="0"/>
              <a:t>participate in a range of activities that explore the cultural diversity that is embedded in our society. It allows all children to feel a sense of identity and can support equality (Lindon, 2006). He has the right to have time for free play where he can express his own cultural background, this can help to develop a positive sense of identity and pride for his own community and family origins (Lindon, 2006). There should also be opportunities to relax, for example, play time and quiet time for reading. This too can offer an experience of cultural diversity through a range of suitable resources.</a:t>
            </a:r>
            <a:endParaRPr lang="en-US" sz="1000" dirty="0"/>
          </a:p>
        </p:txBody>
      </p:sp>
      <p:sp>
        <p:nvSpPr>
          <p:cNvPr id="27" name="TextBox 26"/>
          <p:cNvSpPr txBox="1"/>
          <p:nvPr/>
        </p:nvSpPr>
        <p:spPr>
          <a:xfrm>
            <a:off x="3609420" y="5468080"/>
            <a:ext cx="2993261" cy="1323439"/>
          </a:xfrm>
          <a:prstGeom prst="rect">
            <a:avLst/>
          </a:prstGeom>
          <a:solidFill>
            <a:srgbClr val="92D050"/>
          </a:solidFill>
          <a:ln>
            <a:solidFill>
              <a:srgbClr val="4F5491"/>
            </a:solidFill>
          </a:ln>
        </p:spPr>
        <p:txBody>
          <a:bodyPr wrap="square" rtlCol="0">
            <a:spAutoFit/>
          </a:bodyPr>
          <a:lstStyle/>
          <a:p>
            <a:r>
              <a:rPr lang="en-US" sz="1000" dirty="0" smtClean="0"/>
              <a:t>As part of the Welsh Governments commitment to play, in </a:t>
            </a:r>
            <a:r>
              <a:rPr lang="en-GB" sz="1000" dirty="0" smtClean="0"/>
              <a:t>2010, Wales became the first country in the world to legislate for children’s </a:t>
            </a:r>
            <a:r>
              <a:rPr lang="en-GB" sz="1000" dirty="0" smtClean="0"/>
              <a:t>play (Welsh Government, 2012). The </a:t>
            </a:r>
            <a:r>
              <a:rPr lang="en-GB" sz="1000" dirty="0" smtClean="0"/>
              <a:t>Play </a:t>
            </a:r>
            <a:r>
              <a:rPr lang="en-US" sz="1000" dirty="0" smtClean="0"/>
              <a:t>policy was developed in line with the </a:t>
            </a:r>
            <a:r>
              <a:rPr lang="en-US" sz="1000" dirty="0" smtClean="0"/>
              <a:t>UNCRC. The welsh government believe that play is vitally important </a:t>
            </a:r>
            <a:r>
              <a:rPr lang="en-US" sz="1000" dirty="0" smtClean="0"/>
              <a:t>for</a:t>
            </a:r>
            <a:r>
              <a:rPr lang="en-US" sz="1000" dirty="0" smtClean="0"/>
              <a:t> ‘</a:t>
            </a:r>
            <a:r>
              <a:rPr lang="en-US" sz="1000" dirty="0"/>
              <a:t>laying the foundation for each child in reaching their full potential during their adult </a:t>
            </a:r>
            <a:r>
              <a:rPr lang="en-US" sz="1000" dirty="0" smtClean="0"/>
              <a:t>life’ Welsh Government (2012:3).</a:t>
            </a:r>
            <a:endParaRPr lang="en-US" sz="1000" dirty="0"/>
          </a:p>
        </p:txBody>
      </p:sp>
      <p:sp>
        <p:nvSpPr>
          <p:cNvPr id="29" name="TextBox 28"/>
          <p:cNvSpPr txBox="1"/>
          <p:nvPr/>
        </p:nvSpPr>
        <p:spPr>
          <a:xfrm>
            <a:off x="726299" y="2176337"/>
            <a:ext cx="2714151" cy="1508106"/>
          </a:xfrm>
          <a:prstGeom prst="rect">
            <a:avLst/>
          </a:prstGeom>
          <a:solidFill>
            <a:srgbClr val="00B0F0"/>
          </a:solidFill>
          <a:ln>
            <a:solidFill>
              <a:srgbClr val="4F5491"/>
            </a:solidFill>
          </a:ln>
        </p:spPr>
        <p:txBody>
          <a:bodyPr wrap="square" rtlCol="0">
            <a:spAutoFit/>
          </a:bodyPr>
          <a:lstStyle/>
          <a:p>
            <a:r>
              <a:rPr lang="en-GB" sz="1000" dirty="0" smtClean="0"/>
              <a:t>Even though child A has speech and language difficulties, he is still entitled to </a:t>
            </a:r>
            <a:r>
              <a:rPr lang="en-GB" sz="1000" dirty="0" smtClean="0"/>
              <a:t>share his views, say what </a:t>
            </a:r>
            <a:r>
              <a:rPr lang="en-US" sz="1000" dirty="0" smtClean="0"/>
              <a:t>he thinks and make choices on the activities he would like to partake in (UNICEF, no date). P</a:t>
            </a:r>
            <a:r>
              <a:rPr lang="en-US" sz="1000" dirty="0" smtClean="0"/>
              <a:t>rovision </a:t>
            </a:r>
            <a:r>
              <a:rPr lang="en-US" sz="1000" dirty="0" smtClean="0"/>
              <a:t>can be put in place </a:t>
            </a:r>
            <a:r>
              <a:rPr lang="en-US" sz="1000" dirty="0" smtClean="0"/>
              <a:t>to assist child A with voicing his opinions. For example, picture cards could be displayed so child A can point to what he wants, if he doesn't</a:t>
            </a:r>
            <a:r>
              <a:rPr lang="en-GB" sz="1000" dirty="0" smtClean="0"/>
              <a:t> possess </a:t>
            </a:r>
            <a:r>
              <a:rPr lang="en-US" sz="1000" dirty="0" smtClean="0"/>
              <a:t>the vocabulary to say what he wants. </a:t>
            </a:r>
            <a:endParaRPr lang="en-GB" sz="1000" dirty="0" smtClean="0"/>
          </a:p>
        </p:txBody>
      </p:sp>
      <p:sp>
        <p:nvSpPr>
          <p:cNvPr id="30" name="TextBox 29"/>
          <p:cNvSpPr txBox="1"/>
          <p:nvPr/>
        </p:nvSpPr>
        <p:spPr>
          <a:xfrm>
            <a:off x="6704838" y="2618834"/>
            <a:ext cx="2594537" cy="1323439"/>
          </a:xfrm>
          <a:prstGeom prst="rect">
            <a:avLst/>
          </a:prstGeom>
          <a:solidFill>
            <a:srgbClr val="00B0F0"/>
          </a:solidFill>
          <a:ln>
            <a:solidFill>
              <a:srgbClr val="4F5491"/>
            </a:solidFill>
          </a:ln>
        </p:spPr>
        <p:txBody>
          <a:bodyPr wrap="square" rtlCol="0">
            <a:spAutoFit/>
          </a:bodyPr>
          <a:lstStyle/>
          <a:p>
            <a:r>
              <a:rPr lang="en-US" sz="1000" dirty="0" smtClean="0"/>
              <a:t>Like all children, child A has the right to develop to his full potential. This can be done by assessing his needs and offering intervention where necessary, for example, his referral to the speech and language therapist</a:t>
            </a:r>
            <a:r>
              <a:rPr lang="en-US" sz="1000" dirty="0" smtClean="0"/>
              <a:t>.</a:t>
            </a:r>
            <a:r>
              <a:rPr lang="en-US" sz="1000" dirty="0" smtClean="0"/>
              <a:t> He has the right to express his talents and should be given the opportunity to thrive in what he is good at.</a:t>
            </a:r>
            <a:endParaRPr lang="en-US" sz="1000" dirty="0"/>
          </a:p>
        </p:txBody>
      </p:sp>
      <p:sp>
        <p:nvSpPr>
          <p:cNvPr id="31" name="TextBox 30"/>
          <p:cNvSpPr txBox="1"/>
          <p:nvPr/>
        </p:nvSpPr>
        <p:spPr>
          <a:xfrm>
            <a:off x="9485906" y="2679155"/>
            <a:ext cx="2500148" cy="1169551"/>
          </a:xfrm>
          <a:prstGeom prst="rect">
            <a:avLst/>
          </a:prstGeom>
          <a:solidFill>
            <a:srgbClr val="00B0F0"/>
          </a:solidFill>
          <a:ln>
            <a:solidFill>
              <a:srgbClr val="4F5491"/>
            </a:solidFill>
          </a:ln>
        </p:spPr>
        <p:txBody>
          <a:bodyPr wrap="square" rtlCol="0">
            <a:spAutoFit/>
          </a:bodyPr>
          <a:lstStyle/>
          <a:p>
            <a:r>
              <a:rPr lang="en-US" sz="1000" dirty="0" smtClean="0"/>
              <a:t>Child A has the right to additional support to help him with his overall </a:t>
            </a:r>
            <a:r>
              <a:rPr lang="en-US" sz="1000" dirty="0" smtClean="0"/>
              <a:t>development. This could be through the assignment of a key worker or a one to one support assistant. The Government should be providing free care and assistance for all children with a disability.  </a:t>
            </a:r>
            <a:endParaRPr lang="en-US" sz="1000" dirty="0"/>
          </a:p>
        </p:txBody>
      </p:sp>
      <p:sp>
        <p:nvSpPr>
          <p:cNvPr id="32" name="TextBox 31"/>
          <p:cNvSpPr txBox="1"/>
          <p:nvPr/>
        </p:nvSpPr>
        <p:spPr>
          <a:xfrm>
            <a:off x="9485906" y="4109635"/>
            <a:ext cx="2500148" cy="707886"/>
          </a:xfrm>
          <a:prstGeom prst="rect">
            <a:avLst/>
          </a:prstGeom>
          <a:solidFill>
            <a:schemeClr val="accent1">
              <a:lumMod val="60000"/>
              <a:lumOff val="40000"/>
            </a:schemeClr>
          </a:solidFill>
          <a:ln>
            <a:solidFill>
              <a:srgbClr val="4F5491"/>
            </a:solidFill>
          </a:ln>
        </p:spPr>
        <p:txBody>
          <a:bodyPr wrap="square" rtlCol="0">
            <a:spAutoFit/>
          </a:bodyPr>
          <a:lstStyle/>
          <a:p>
            <a:r>
              <a:rPr lang="en-US" sz="1000" dirty="0" smtClean="0"/>
              <a:t>Children should be shown that </a:t>
            </a:r>
            <a:r>
              <a:rPr lang="en-US" sz="1000" dirty="0" smtClean="0"/>
              <a:t>all children are different </a:t>
            </a:r>
            <a:r>
              <a:rPr lang="en-US" sz="1000" smtClean="0"/>
              <a:t>and that children </a:t>
            </a:r>
            <a:r>
              <a:rPr lang="en-US" sz="1000" dirty="0" smtClean="0"/>
              <a:t>with a disability should be treated with respect and care.</a:t>
            </a:r>
            <a:endParaRPr lang="en-US" sz="1000" dirty="0"/>
          </a:p>
        </p:txBody>
      </p:sp>
      <p:sp>
        <p:nvSpPr>
          <p:cNvPr id="33" name="TextBox 32"/>
          <p:cNvSpPr txBox="1"/>
          <p:nvPr/>
        </p:nvSpPr>
        <p:spPr>
          <a:xfrm>
            <a:off x="6821474" y="4386635"/>
            <a:ext cx="2477902" cy="861774"/>
          </a:xfrm>
          <a:prstGeom prst="rect">
            <a:avLst/>
          </a:prstGeom>
          <a:solidFill>
            <a:schemeClr val="accent1">
              <a:lumMod val="60000"/>
              <a:lumOff val="40000"/>
            </a:schemeClr>
          </a:solidFill>
          <a:ln>
            <a:solidFill>
              <a:srgbClr val="4F5491"/>
            </a:solidFill>
          </a:ln>
        </p:spPr>
        <p:txBody>
          <a:bodyPr wrap="square" rtlCol="0">
            <a:spAutoFit/>
          </a:bodyPr>
          <a:lstStyle/>
          <a:p>
            <a:r>
              <a:rPr lang="en-US" sz="1000" dirty="0" smtClean="0"/>
              <a:t>Child A must respect this right by allowing other children to get on with their work and by not distracting them. He must behave in a manner that </a:t>
            </a:r>
            <a:r>
              <a:rPr lang="en-US" sz="1000" dirty="0" err="1" smtClean="0"/>
              <a:t>doesn</a:t>
            </a:r>
            <a:r>
              <a:rPr lang="mr-IN" sz="1000" dirty="0" smtClean="0"/>
              <a:t>’</a:t>
            </a:r>
            <a:r>
              <a:rPr lang="en-US" sz="1000" dirty="0" smtClean="0"/>
              <a:t>t impede on the other children’s learning.  </a:t>
            </a:r>
            <a:r>
              <a:rPr lang="en-GB" sz="1000" dirty="0" smtClean="0"/>
              <a:t> </a:t>
            </a:r>
            <a:r>
              <a:rPr lang="en-US" sz="1000" dirty="0" smtClean="0"/>
              <a:t> </a:t>
            </a:r>
            <a:endParaRPr lang="en-US" sz="1000" dirty="0"/>
          </a:p>
        </p:txBody>
      </p:sp>
      <p:sp>
        <p:nvSpPr>
          <p:cNvPr id="34" name="TextBox 33"/>
          <p:cNvSpPr txBox="1"/>
          <p:nvPr/>
        </p:nvSpPr>
        <p:spPr>
          <a:xfrm>
            <a:off x="736133" y="3772283"/>
            <a:ext cx="2695417" cy="1477328"/>
          </a:xfrm>
          <a:prstGeom prst="rect">
            <a:avLst/>
          </a:prstGeom>
          <a:solidFill>
            <a:schemeClr val="accent1">
              <a:lumMod val="60000"/>
              <a:lumOff val="40000"/>
            </a:schemeClr>
          </a:solidFill>
          <a:ln>
            <a:solidFill>
              <a:srgbClr val="4F5491"/>
            </a:solidFill>
          </a:ln>
        </p:spPr>
        <p:txBody>
          <a:bodyPr wrap="square" rtlCol="0">
            <a:spAutoFit/>
          </a:bodyPr>
          <a:lstStyle/>
          <a:p>
            <a:r>
              <a:rPr lang="en-US" sz="1000" dirty="0" smtClean="0"/>
              <a:t>It </a:t>
            </a:r>
            <a:r>
              <a:rPr lang="en-US" sz="1000" dirty="0"/>
              <a:t>is </a:t>
            </a:r>
            <a:r>
              <a:rPr lang="en-US" sz="1000" dirty="0" smtClean="0"/>
              <a:t>important </a:t>
            </a:r>
            <a:r>
              <a:rPr lang="en-US" sz="1000" dirty="0"/>
              <a:t>to teach that the </a:t>
            </a:r>
            <a:r>
              <a:rPr lang="en-US" sz="1000" dirty="0" smtClean="0"/>
              <a:t>UNCRC rights </a:t>
            </a:r>
            <a:r>
              <a:rPr lang="en-US" sz="1000" dirty="0"/>
              <a:t>are for </a:t>
            </a:r>
            <a:r>
              <a:rPr lang="en-US" sz="1000" dirty="0" smtClean="0"/>
              <a:t>every child. Children should be shown how to </a:t>
            </a:r>
            <a:r>
              <a:rPr lang="en-GB" sz="1000" dirty="0" smtClean="0"/>
              <a:t>respect their </a:t>
            </a:r>
            <a:r>
              <a:rPr lang="en-GB" sz="1000" dirty="0"/>
              <a:t>own rights and the rights of </a:t>
            </a:r>
            <a:r>
              <a:rPr lang="en-GB" sz="1000" dirty="0" smtClean="0"/>
              <a:t>others. </a:t>
            </a:r>
            <a:r>
              <a:rPr lang="en-US" sz="1000" dirty="0" smtClean="0"/>
              <a:t>Child A should be shown how to listen to others and respect their views. For example, </a:t>
            </a:r>
            <a:r>
              <a:rPr lang="en-US" sz="1000" dirty="0" smtClean="0"/>
              <a:t>whilst partaking in a role play activity, he should be shown that the other children also have the right to choose what role they may like to play, not only playing by his rules.</a:t>
            </a:r>
            <a:endParaRPr lang="en-US" sz="1000" dirty="0"/>
          </a:p>
        </p:txBody>
      </p:sp>
      <p:sp>
        <p:nvSpPr>
          <p:cNvPr id="35" name="TextBox 34"/>
          <p:cNvSpPr txBox="1"/>
          <p:nvPr/>
        </p:nvSpPr>
        <p:spPr>
          <a:xfrm rot="16200000">
            <a:off x="-337346" y="4494357"/>
            <a:ext cx="1477329" cy="276999"/>
          </a:xfrm>
          <a:prstGeom prst="rect">
            <a:avLst/>
          </a:prstGeom>
          <a:solidFill>
            <a:schemeClr val="accent1">
              <a:lumMod val="60000"/>
              <a:lumOff val="40000"/>
            </a:schemeClr>
          </a:solidFill>
          <a:ln>
            <a:solidFill>
              <a:srgbClr val="4F5491"/>
            </a:solidFill>
          </a:ln>
        </p:spPr>
        <p:txBody>
          <a:bodyPr wrap="square" rtlCol="0">
            <a:spAutoFit/>
          </a:bodyPr>
          <a:lstStyle/>
          <a:p>
            <a:r>
              <a:rPr lang="en-US" sz="1200" b="1" dirty="0" smtClean="0"/>
              <a:t>Respecting </a:t>
            </a:r>
            <a:r>
              <a:rPr lang="en-US" sz="1200" b="1" dirty="0" smtClean="0"/>
              <a:t>Rights </a:t>
            </a:r>
            <a:endParaRPr lang="en-US" sz="1200" b="1" dirty="0"/>
          </a:p>
        </p:txBody>
      </p:sp>
      <p:sp>
        <p:nvSpPr>
          <p:cNvPr id="36" name="TextBox 35"/>
          <p:cNvSpPr txBox="1"/>
          <p:nvPr/>
        </p:nvSpPr>
        <p:spPr>
          <a:xfrm rot="16200000">
            <a:off x="-212358" y="5863008"/>
            <a:ext cx="1227351" cy="461665"/>
          </a:xfrm>
          <a:prstGeom prst="rect">
            <a:avLst/>
          </a:prstGeom>
          <a:solidFill>
            <a:srgbClr val="92D050"/>
          </a:solidFill>
          <a:ln>
            <a:solidFill>
              <a:srgbClr val="4F5491"/>
            </a:solidFill>
          </a:ln>
        </p:spPr>
        <p:txBody>
          <a:bodyPr wrap="square" rtlCol="0">
            <a:spAutoFit/>
          </a:bodyPr>
          <a:lstStyle/>
          <a:p>
            <a:r>
              <a:rPr lang="en-US" sz="1200" b="1" dirty="0" smtClean="0"/>
              <a:t>Further Developments</a:t>
            </a:r>
            <a:endParaRPr lang="en-US" sz="1200" b="1" dirty="0"/>
          </a:p>
        </p:txBody>
      </p:sp>
      <p:sp>
        <p:nvSpPr>
          <p:cNvPr id="37" name="TextBox 36"/>
          <p:cNvSpPr txBox="1"/>
          <p:nvPr/>
        </p:nvSpPr>
        <p:spPr>
          <a:xfrm rot="16200000">
            <a:off x="-350324" y="2885323"/>
            <a:ext cx="1471257" cy="276999"/>
          </a:xfrm>
          <a:prstGeom prst="rect">
            <a:avLst/>
          </a:prstGeom>
          <a:solidFill>
            <a:srgbClr val="00B0F0"/>
          </a:solidFill>
          <a:ln>
            <a:solidFill>
              <a:srgbClr val="4F5491"/>
            </a:solidFill>
          </a:ln>
        </p:spPr>
        <p:txBody>
          <a:bodyPr wrap="square" rtlCol="0">
            <a:spAutoFit/>
          </a:bodyPr>
          <a:lstStyle/>
          <a:p>
            <a:r>
              <a:rPr lang="en-US" sz="1200" b="1" dirty="0" smtClean="0"/>
              <a:t>Child A’s rights</a:t>
            </a:r>
            <a:endParaRPr lang="en-US" sz="1200" b="1" dirty="0"/>
          </a:p>
        </p:txBody>
      </p:sp>
      <p:sp>
        <p:nvSpPr>
          <p:cNvPr id="3" name="TextBox 2"/>
          <p:cNvSpPr txBox="1"/>
          <p:nvPr/>
        </p:nvSpPr>
        <p:spPr>
          <a:xfrm rot="16200000">
            <a:off x="-20946" y="1368023"/>
            <a:ext cx="831885" cy="461665"/>
          </a:xfrm>
          <a:prstGeom prst="rect">
            <a:avLst/>
          </a:prstGeom>
          <a:solidFill>
            <a:srgbClr val="FFFF00"/>
          </a:solidFill>
          <a:ln>
            <a:solidFill>
              <a:srgbClr val="0070C0"/>
            </a:solidFill>
          </a:ln>
        </p:spPr>
        <p:txBody>
          <a:bodyPr wrap="square" rtlCol="0">
            <a:spAutoFit/>
          </a:bodyPr>
          <a:lstStyle/>
          <a:p>
            <a:r>
              <a:rPr lang="en-US" sz="1200" b="1" dirty="0" smtClean="0"/>
              <a:t>UNCRC- Rights</a:t>
            </a:r>
            <a:endParaRPr lang="en-US" sz="1200" b="1" dirty="0"/>
          </a:p>
        </p:txBody>
      </p:sp>
    </p:spTree>
    <p:extLst>
      <p:ext uri="{BB962C8B-B14F-4D97-AF65-F5344CB8AC3E}">
        <p14:creationId xmlns:p14="http://schemas.microsoft.com/office/powerpoint/2010/main" val="1621861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539" y="109728"/>
            <a:ext cx="11701670" cy="437322"/>
          </a:xfrm>
        </p:spPr>
        <p:txBody>
          <a:bodyPr>
            <a:noAutofit/>
          </a:bodyPr>
          <a:lstStyle/>
          <a:p>
            <a:r>
              <a:rPr lang="en-US" sz="1600" b="1" dirty="0" smtClean="0">
                <a:latin typeface="Arial" charset="0"/>
                <a:ea typeface="Arial" charset="0"/>
                <a:cs typeface="Arial" charset="0"/>
              </a:rPr>
              <a:t>STUDENT NO. 1706460                                                                       MODULE: EAEE4002</a:t>
            </a:r>
            <a:endParaRPr lang="en-US" sz="1600" b="1" dirty="0">
              <a:latin typeface="Arial" charset="0"/>
              <a:ea typeface="Arial" charset="0"/>
              <a:cs typeface="Arial" charset="0"/>
            </a:endParaRPr>
          </a:p>
        </p:txBody>
      </p:sp>
      <p:sp>
        <p:nvSpPr>
          <p:cNvPr id="4" name="Rectangle 1"/>
          <p:cNvSpPr>
            <a:spLocks noGrp="1" noChangeArrowheads="1"/>
          </p:cNvSpPr>
          <p:nvPr>
            <p:ph idx="1"/>
          </p:nvPr>
        </p:nvSpPr>
        <p:spPr bwMode="auto">
          <a:xfrm flipH="1">
            <a:off x="238539" y="846051"/>
            <a:ext cx="11818289" cy="54732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0" tIns="45720" rIns="0" bIns="45720" numCol="1" anchor="ctr" anchorCtr="0" compatLnSpc="1">
            <a:prstTxWarp prst="textNoShape">
              <a:avLst/>
            </a:prstTxWarp>
            <a:spAutoFit/>
          </a:bodyPr>
          <a:lstStyle/>
          <a:p>
            <a:pPr marL="0" indent="0" eaLnBrk="0" fontAlgn="base" hangingPunct="0">
              <a:spcBef>
                <a:spcPct val="0"/>
              </a:spcBef>
              <a:spcAft>
                <a:spcPct val="0"/>
              </a:spcAft>
              <a:buClrTx/>
              <a:buNone/>
            </a:pPr>
            <a:r>
              <a:rPr lang="en-GB" sz="2000" b="1" u="sng" dirty="0" smtClean="0"/>
              <a:t>Reference List for Briefing Paper</a:t>
            </a:r>
          </a:p>
          <a:p>
            <a:pPr marL="0" indent="0" eaLnBrk="0" fontAlgn="base" hangingPunct="0">
              <a:spcBef>
                <a:spcPct val="0"/>
              </a:spcBef>
              <a:spcAft>
                <a:spcPct val="0"/>
              </a:spcAft>
              <a:buClrTx/>
              <a:buNone/>
            </a:pPr>
            <a:endParaRPr lang="en-GB" sz="1600" dirty="0"/>
          </a:p>
          <a:p>
            <a:pPr marL="0" indent="0" eaLnBrk="0" fontAlgn="base" hangingPunct="0">
              <a:spcBef>
                <a:spcPct val="0"/>
              </a:spcBef>
              <a:spcAft>
                <a:spcPct val="0"/>
              </a:spcAft>
              <a:buClrTx/>
              <a:buNone/>
            </a:pPr>
            <a:r>
              <a:rPr lang="en-GB" sz="1600" dirty="0" smtClean="0"/>
              <a:t>Children's Commissioner </a:t>
            </a:r>
            <a:r>
              <a:rPr lang="en-GB" sz="1600" dirty="0"/>
              <a:t>for Wales. (2008) </a:t>
            </a:r>
            <a:r>
              <a:rPr lang="en-GB" sz="1600" i="1" dirty="0"/>
              <a:t>The Powers of the Children's </a:t>
            </a:r>
            <a:r>
              <a:rPr lang="en-GB" sz="1600" i="1" dirty="0" smtClean="0"/>
              <a:t>Commissioner </a:t>
            </a:r>
            <a:r>
              <a:rPr lang="en-GB" sz="1600" i="1" dirty="0"/>
              <a:t>for Wales. </a:t>
            </a:r>
            <a:r>
              <a:rPr lang="en-GB" sz="1600" dirty="0"/>
              <a:t>[Online] </a:t>
            </a:r>
            <a:br>
              <a:rPr lang="en-GB" sz="1600" dirty="0"/>
            </a:br>
            <a:r>
              <a:rPr lang="en-GB" sz="1600" dirty="0" smtClean="0"/>
              <a:t> Available </a:t>
            </a:r>
            <a:r>
              <a:rPr lang="en-GB" sz="1600" dirty="0"/>
              <a:t>at: </a:t>
            </a:r>
            <a:r>
              <a:rPr lang="en-GB" sz="1600" u="sng" dirty="0"/>
              <a:t>https://</a:t>
            </a:r>
            <a:r>
              <a:rPr lang="en-GB" sz="1600" u="sng" dirty="0" err="1"/>
              <a:t>www.childcomwales.org.uk</a:t>
            </a:r>
            <a:r>
              <a:rPr lang="en-GB" sz="1600" u="sng" dirty="0"/>
              <a:t>/</a:t>
            </a:r>
            <a:r>
              <a:rPr lang="en-GB" sz="1600" u="sng" dirty="0" err="1"/>
              <a:t>wp</a:t>
            </a:r>
            <a:r>
              <a:rPr lang="en-GB" sz="1600" u="sng" dirty="0"/>
              <a:t>-content/uploads/2017/10/</a:t>
            </a:r>
            <a:r>
              <a:rPr lang="en-GB" sz="1600" u="sng" dirty="0" err="1"/>
              <a:t>CCfWPowersPaper_Final_E.pdf</a:t>
            </a:r>
            <a:r>
              <a:rPr lang="en-GB" sz="1600" dirty="0"/>
              <a:t/>
            </a:r>
            <a:br>
              <a:rPr lang="en-GB" sz="1600" dirty="0"/>
            </a:br>
            <a:r>
              <a:rPr lang="en-GB" sz="1600" dirty="0" smtClean="0"/>
              <a:t>[</a:t>
            </a:r>
            <a:r>
              <a:rPr lang="en-GB" sz="1600" dirty="0"/>
              <a:t>Accessed 26 11 2017</a:t>
            </a:r>
            <a:r>
              <a:rPr lang="en-GB" sz="1600" dirty="0" smtClean="0"/>
              <a:t>].</a:t>
            </a:r>
          </a:p>
          <a:p>
            <a:pPr marL="0" indent="0">
              <a:buNone/>
            </a:pPr>
            <a:r>
              <a:rPr lang="en-GB" sz="1600" dirty="0" smtClean="0"/>
              <a:t>Children's </a:t>
            </a:r>
            <a:r>
              <a:rPr lang="en-GB" sz="1600" dirty="0"/>
              <a:t>Rights Wales. (2015) </a:t>
            </a:r>
            <a:r>
              <a:rPr lang="en-GB" sz="1600" i="1" dirty="0"/>
              <a:t>A Summary of the UNCRC. </a:t>
            </a:r>
            <a:r>
              <a:rPr lang="en-GB" sz="1600" dirty="0"/>
              <a:t>[Online] </a:t>
            </a:r>
            <a:br>
              <a:rPr lang="en-GB" sz="1600" dirty="0"/>
            </a:br>
            <a:r>
              <a:rPr lang="en-GB" sz="1600" dirty="0" smtClean="0"/>
              <a:t> Available </a:t>
            </a:r>
            <a:r>
              <a:rPr lang="en-GB" sz="1600" dirty="0"/>
              <a:t>at: </a:t>
            </a:r>
            <a:r>
              <a:rPr lang="en-GB" sz="1600" u="sng" dirty="0"/>
              <a:t>http://</a:t>
            </a:r>
            <a:r>
              <a:rPr lang="en-GB" sz="1600" u="sng" dirty="0" err="1"/>
              <a:t>www.childrensrights.wales</a:t>
            </a:r>
            <a:r>
              <a:rPr lang="en-GB" sz="1600" u="sng" dirty="0"/>
              <a:t>/</a:t>
            </a:r>
            <a:r>
              <a:rPr lang="en-GB" sz="1600" u="sng" dirty="0" err="1"/>
              <a:t>index.php</a:t>
            </a:r>
            <a:r>
              <a:rPr lang="en-GB" sz="1600" u="sng" dirty="0"/>
              <a:t>/right/file</a:t>
            </a:r>
            <a:r>
              <a:rPr lang="en-GB" sz="1600" dirty="0"/>
              <a:t/>
            </a:r>
            <a:br>
              <a:rPr lang="en-GB" sz="1600" dirty="0"/>
            </a:br>
            <a:r>
              <a:rPr lang="en-GB" sz="1600" dirty="0" smtClean="0"/>
              <a:t>[</a:t>
            </a:r>
            <a:r>
              <a:rPr lang="en-GB" sz="1600" dirty="0"/>
              <a:t>Accessed 27 11 2017].</a:t>
            </a:r>
          </a:p>
          <a:p>
            <a:pPr marL="0" indent="0">
              <a:buNone/>
            </a:pPr>
            <a:r>
              <a:rPr lang="en-GB" sz="1600" dirty="0"/>
              <a:t> </a:t>
            </a:r>
            <a:r>
              <a:rPr lang="en-GB" sz="1600" dirty="0" smtClean="0"/>
              <a:t>Dell</a:t>
            </a:r>
            <a:r>
              <a:rPr lang="en-GB" sz="1600" dirty="0"/>
              <a:t>, C., (no date) </a:t>
            </a:r>
            <a:r>
              <a:rPr lang="en-GB" sz="1600" i="1" dirty="0"/>
              <a:t>Children's Rights in the Early Years Settings. </a:t>
            </a:r>
            <a:r>
              <a:rPr lang="en-GB" sz="1600" dirty="0"/>
              <a:t>[Online] </a:t>
            </a:r>
            <a:br>
              <a:rPr lang="en-GB" sz="1600" dirty="0"/>
            </a:br>
            <a:r>
              <a:rPr lang="en-GB" sz="1600" dirty="0" smtClean="0"/>
              <a:t> Available </a:t>
            </a:r>
            <a:r>
              <a:rPr lang="en-GB" sz="1600" dirty="0"/>
              <a:t>at: </a:t>
            </a:r>
            <a:r>
              <a:rPr lang="en-GB" sz="1600" u="sng" dirty="0"/>
              <a:t>http://</a:t>
            </a:r>
            <a:r>
              <a:rPr lang="en-GB" sz="1600" u="sng" dirty="0" err="1"/>
              <a:t>www.centreforglobaleducation.org</a:t>
            </a:r>
            <a:r>
              <a:rPr lang="en-GB" sz="1600" u="sng" dirty="0"/>
              <a:t>/includes/documents/</a:t>
            </a:r>
            <a:r>
              <a:rPr lang="en-GB" sz="1600" u="sng" dirty="0" err="1"/>
              <a:t>ChildrensRightsintheEarlyYearsSetting.pdf</a:t>
            </a:r>
            <a:r>
              <a:rPr lang="en-GB" sz="1600" u="sng" dirty="0"/>
              <a:t> </a:t>
            </a:r>
            <a:r>
              <a:rPr lang="en-GB" sz="1600" dirty="0"/>
              <a:t/>
            </a:r>
            <a:br>
              <a:rPr lang="en-GB" sz="1600" dirty="0"/>
            </a:br>
            <a:r>
              <a:rPr lang="en-GB" sz="1600" dirty="0" smtClean="0"/>
              <a:t>[</a:t>
            </a:r>
            <a:r>
              <a:rPr lang="en-GB" sz="1600" dirty="0"/>
              <a:t>Accessed 27 11 2017].</a:t>
            </a:r>
          </a:p>
          <a:p>
            <a:pPr marL="0" indent="0">
              <a:buNone/>
            </a:pPr>
            <a:r>
              <a:rPr lang="en-GB" sz="1600" dirty="0" smtClean="0"/>
              <a:t>Department </a:t>
            </a:r>
            <a:r>
              <a:rPr lang="en-GB" sz="1600" dirty="0"/>
              <a:t>for Education and Skills. (2015) </a:t>
            </a:r>
            <a:r>
              <a:rPr lang="en-GB" sz="1600" i="1" dirty="0"/>
              <a:t>Foundation Phase Framework. </a:t>
            </a:r>
            <a:r>
              <a:rPr lang="en-GB" sz="1600" dirty="0" smtClean="0"/>
              <a:t>Cardiff</a:t>
            </a:r>
            <a:r>
              <a:rPr lang="en-GB" sz="1600" dirty="0"/>
              <a:t>: Welsh Assembly </a:t>
            </a:r>
            <a:r>
              <a:rPr lang="en-GB" sz="1600" dirty="0" smtClean="0"/>
              <a:t>Government</a:t>
            </a:r>
          </a:p>
          <a:p>
            <a:pPr marL="0" indent="0">
              <a:buNone/>
            </a:pPr>
            <a:r>
              <a:rPr lang="en-GB" sz="1600" dirty="0"/>
              <a:t>Department For Education. (1996) Code of Practice on the Identification and Assessment of Special Educational Needs. In: </a:t>
            </a:r>
            <a:r>
              <a:rPr lang="en-GB" sz="1600" i="1" dirty="0"/>
              <a:t>The Voice of the Child: A handbook for Professionals. </a:t>
            </a:r>
            <a:r>
              <a:rPr lang="en-GB" sz="1600" dirty="0"/>
              <a:t>London: </a:t>
            </a:r>
            <a:r>
              <a:rPr lang="en-GB" sz="1600" dirty="0" err="1"/>
              <a:t>Falmer</a:t>
            </a:r>
            <a:r>
              <a:rPr lang="en-GB" sz="1600" dirty="0"/>
              <a:t> Press, p. 30</a:t>
            </a:r>
            <a:r>
              <a:rPr lang="en-GB" sz="1600" dirty="0" smtClean="0"/>
              <a:t>.</a:t>
            </a:r>
          </a:p>
          <a:p>
            <a:pPr marL="0" indent="0">
              <a:buNone/>
            </a:pPr>
            <a:r>
              <a:rPr lang="en-GB" sz="1600" dirty="0"/>
              <a:t>Department for Education. (2014) </a:t>
            </a:r>
            <a:r>
              <a:rPr lang="en-GB" sz="1600" i="1" dirty="0"/>
              <a:t>Listening to and Involving Children and Young People. </a:t>
            </a:r>
            <a:r>
              <a:rPr lang="en-GB" sz="1600" dirty="0"/>
              <a:t>[Online] </a:t>
            </a:r>
            <a:br>
              <a:rPr lang="en-GB" sz="1600" dirty="0"/>
            </a:br>
            <a:r>
              <a:rPr lang="en-GB" sz="1600" dirty="0"/>
              <a:t>Available at: </a:t>
            </a:r>
            <a:r>
              <a:rPr lang="en-GB" sz="1600" u="sng" dirty="0"/>
              <a:t>https://</a:t>
            </a:r>
            <a:r>
              <a:rPr lang="en-GB" sz="1600" u="sng" dirty="0" err="1"/>
              <a:t>www.gov.uk</a:t>
            </a:r>
            <a:r>
              <a:rPr lang="en-GB" sz="1600" u="sng" dirty="0"/>
              <a:t>/government/uploads/system/uploads/</a:t>
            </a:r>
            <a:r>
              <a:rPr lang="en-GB" sz="1600" u="sng" dirty="0" err="1"/>
              <a:t>attachment_data</a:t>
            </a:r>
            <a:r>
              <a:rPr lang="en-GB" sz="1600" u="sng" dirty="0"/>
              <a:t>/file/437241/</a:t>
            </a:r>
            <a:r>
              <a:rPr lang="en-GB" sz="1600" u="sng" dirty="0" err="1"/>
              <a:t>Listening_to_and_involving_children_and_young_people.pdf</a:t>
            </a:r>
            <a:r>
              <a:rPr lang="en-GB" sz="1600" dirty="0"/>
              <a:t/>
            </a:r>
            <a:br>
              <a:rPr lang="en-GB" sz="1600" dirty="0"/>
            </a:br>
            <a:r>
              <a:rPr lang="en-GB" sz="1600" dirty="0"/>
              <a:t>[Accessed 28 11 2017</a:t>
            </a:r>
            <a:r>
              <a:rPr lang="en-GB" sz="1600" dirty="0" smtClean="0"/>
              <a:t>].</a:t>
            </a:r>
            <a:endParaRPr lang="en-GB" sz="1600" dirty="0"/>
          </a:p>
        </p:txBody>
      </p:sp>
    </p:spTree>
    <p:extLst>
      <p:ext uri="{BB962C8B-B14F-4D97-AF65-F5344CB8AC3E}">
        <p14:creationId xmlns:p14="http://schemas.microsoft.com/office/powerpoint/2010/main" val="1571062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 y="99060"/>
            <a:ext cx="11789664" cy="388620"/>
          </a:xfrm>
        </p:spPr>
        <p:txBody>
          <a:bodyPr>
            <a:noAutofit/>
          </a:bodyPr>
          <a:lstStyle/>
          <a:p>
            <a:r>
              <a:rPr lang="en-US" sz="1600" b="1" dirty="0" smtClean="0">
                <a:latin typeface="Arial" charset="0"/>
                <a:ea typeface="Arial" charset="0"/>
                <a:cs typeface="Arial" charset="0"/>
              </a:rPr>
              <a:t>STUDENT NO. 1706460                                                                         MODULE: EAEE4002</a:t>
            </a:r>
            <a:endParaRPr lang="en-US" sz="1600" b="1" dirty="0">
              <a:latin typeface="Arial" charset="0"/>
              <a:ea typeface="Arial" charset="0"/>
              <a:cs typeface="Arial" charset="0"/>
            </a:endParaRPr>
          </a:p>
        </p:txBody>
      </p:sp>
      <p:sp>
        <p:nvSpPr>
          <p:cNvPr id="3" name="Content Placeholder 2"/>
          <p:cNvSpPr>
            <a:spLocks noGrp="1"/>
          </p:cNvSpPr>
          <p:nvPr>
            <p:ph idx="1"/>
          </p:nvPr>
        </p:nvSpPr>
        <p:spPr>
          <a:xfrm>
            <a:off x="134112" y="789709"/>
            <a:ext cx="11789664" cy="5403273"/>
          </a:xfrm>
        </p:spPr>
        <p:txBody>
          <a:bodyPr>
            <a:normAutofit lnSpcReduction="10000"/>
          </a:bodyPr>
          <a:lstStyle/>
          <a:p>
            <a:pPr marL="0" indent="0">
              <a:buNone/>
            </a:pPr>
            <a:r>
              <a:rPr lang="en-GB" sz="2000" b="1" u="sng" dirty="0" smtClean="0"/>
              <a:t>Reference List for Briefing Paper</a:t>
            </a:r>
          </a:p>
          <a:p>
            <a:pPr marL="0" indent="0">
              <a:buNone/>
            </a:pPr>
            <a:r>
              <a:rPr lang="en-GB" dirty="0" smtClean="0"/>
              <a:t>Holland</a:t>
            </a:r>
            <a:r>
              <a:rPr lang="en-GB" dirty="0"/>
              <a:t>, S. (2017) </a:t>
            </a:r>
            <a:r>
              <a:rPr lang="en-GB" i="1" dirty="0"/>
              <a:t>The Right Way, A Children's Rights Approach for Education in Wales. </a:t>
            </a:r>
            <a:r>
              <a:rPr lang="en-GB" dirty="0"/>
              <a:t>[Online] </a:t>
            </a:r>
            <a:br>
              <a:rPr lang="en-GB" dirty="0"/>
            </a:br>
            <a:r>
              <a:rPr lang="en-GB" dirty="0"/>
              <a:t>Available at: </a:t>
            </a:r>
            <a:r>
              <a:rPr lang="en-GB" u="sng" dirty="0"/>
              <a:t>https://</a:t>
            </a:r>
            <a:r>
              <a:rPr lang="en-GB" u="sng" dirty="0" err="1"/>
              <a:t>www.childcomwales.org.uk</a:t>
            </a:r>
            <a:r>
              <a:rPr lang="en-GB" u="sng" dirty="0"/>
              <a:t>/</a:t>
            </a:r>
            <a:r>
              <a:rPr lang="en-GB" u="sng" dirty="0" err="1"/>
              <a:t>wp</a:t>
            </a:r>
            <a:r>
              <a:rPr lang="en-GB" u="sng" dirty="0"/>
              <a:t>-content/uploads/2017/05/The-Right-Way-</a:t>
            </a:r>
            <a:r>
              <a:rPr lang="en-GB" u="sng" dirty="0" err="1"/>
              <a:t>Education.pdf</a:t>
            </a:r>
            <a:r>
              <a:rPr lang="en-GB" dirty="0"/>
              <a:t/>
            </a:r>
            <a:br>
              <a:rPr lang="en-GB" dirty="0"/>
            </a:br>
            <a:r>
              <a:rPr lang="en-GB" dirty="0"/>
              <a:t>[Accessed 02 12 2017].</a:t>
            </a:r>
          </a:p>
          <a:p>
            <a:pPr marL="0" indent="0">
              <a:buNone/>
            </a:pPr>
            <a:r>
              <a:rPr lang="en-GB" dirty="0"/>
              <a:t> </a:t>
            </a:r>
            <a:r>
              <a:rPr lang="en-GB" dirty="0" smtClean="0"/>
              <a:t>Welsh </a:t>
            </a:r>
            <a:r>
              <a:rPr lang="en-GB" dirty="0"/>
              <a:t>Government. (no date) </a:t>
            </a:r>
            <a:r>
              <a:rPr lang="en-GB" i="1" dirty="0"/>
              <a:t>Play for a Change: Play, Policy and Practice: A review of contemporary perspectives. </a:t>
            </a:r>
            <a:r>
              <a:rPr lang="en-GB" dirty="0"/>
              <a:t>London: </a:t>
            </a:r>
            <a:r>
              <a:rPr lang="en-GB" dirty="0" err="1"/>
              <a:t>s.n</a:t>
            </a:r>
            <a:r>
              <a:rPr lang="en-GB" dirty="0"/>
              <a:t>.</a:t>
            </a:r>
          </a:p>
          <a:p>
            <a:pPr marL="0" indent="0">
              <a:buNone/>
            </a:pPr>
            <a:r>
              <a:rPr lang="en-GB" dirty="0"/>
              <a:t> Lindon, J. (no date) </a:t>
            </a:r>
            <a:r>
              <a:rPr lang="en-GB" i="1" dirty="0"/>
              <a:t>Cultural Diversity in the Early Years. </a:t>
            </a:r>
            <a:r>
              <a:rPr lang="en-GB" dirty="0"/>
              <a:t>[Online] </a:t>
            </a:r>
            <a:br>
              <a:rPr lang="en-GB" dirty="0"/>
            </a:br>
            <a:r>
              <a:rPr lang="en-GB" dirty="0"/>
              <a:t>Available at: </a:t>
            </a:r>
            <a:r>
              <a:rPr lang="en-GB" u="sng" dirty="0"/>
              <a:t>https://</a:t>
            </a:r>
            <a:r>
              <a:rPr lang="en-GB" u="sng" dirty="0" err="1"/>
              <a:t>www.communityplaythings.co.uk</a:t>
            </a:r>
            <a:r>
              <a:rPr lang="en-GB" u="sng" dirty="0"/>
              <a:t>/learning-library/articles/cultural-diversity-in-the-early-years</a:t>
            </a:r>
            <a:r>
              <a:rPr lang="en-GB" dirty="0"/>
              <a:t/>
            </a:r>
            <a:br>
              <a:rPr lang="en-GB" dirty="0"/>
            </a:br>
            <a:r>
              <a:rPr lang="en-GB" dirty="0"/>
              <a:t>[Accessed 30 11 2017].</a:t>
            </a:r>
          </a:p>
          <a:p>
            <a:pPr marL="0" indent="0">
              <a:buNone/>
            </a:pPr>
            <a:r>
              <a:rPr lang="en-GB" dirty="0"/>
              <a:t> </a:t>
            </a:r>
            <a:r>
              <a:rPr lang="en-GB" dirty="0" smtClean="0"/>
              <a:t>UNICEF</a:t>
            </a:r>
            <a:r>
              <a:rPr lang="en-GB" dirty="0"/>
              <a:t>. (1990) </a:t>
            </a:r>
            <a:r>
              <a:rPr lang="en-GB" i="1" dirty="0"/>
              <a:t>How we Protect Children's Rights with the Convention on the Rights of the Child. </a:t>
            </a:r>
            <a:r>
              <a:rPr lang="en-GB" dirty="0"/>
              <a:t>[Online] </a:t>
            </a:r>
            <a:br>
              <a:rPr lang="en-GB" dirty="0"/>
            </a:br>
            <a:r>
              <a:rPr lang="en-GB" dirty="0"/>
              <a:t>Available at: </a:t>
            </a:r>
            <a:r>
              <a:rPr lang="en-GB" u="sng" dirty="0"/>
              <a:t>https://</a:t>
            </a:r>
            <a:r>
              <a:rPr lang="en-GB" u="sng" dirty="0" err="1"/>
              <a:t>www.unicef.org.uk</a:t>
            </a:r>
            <a:r>
              <a:rPr lang="en-GB" u="sng" dirty="0"/>
              <a:t>/what-we-do/un-convention-child-rights/</a:t>
            </a:r>
            <a:r>
              <a:rPr lang="en-GB" dirty="0"/>
              <a:t/>
            </a:r>
            <a:br>
              <a:rPr lang="en-GB" dirty="0"/>
            </a:br>
            <a:r>
              <a:rPr lang="en-GB" dirty="0"/>
              <a:t>[Accessed 26 11 2017].</a:t>
            </a:r>
          </a:p>
          <a:p>
            <a:pPr marL="0" indent="0">
              <a:buNone/>
            </a:pPr>
            <a:r>
              <a:rPr lang="en-GB" dirty="0"/>
              <a:t> </a:t>
            </a:r>
            <a:r>
              <a:rPr lang="en-GB" dirty="0" smtClean="0"/>
              <a:t>UNICEF</a:t>
            </a:r>
            <a:r>
              <a:rPr lang="en-GB" dirty="0"/>
              <a:t>. (no date) </a:t>
            </a:r>
            <a:r>
              <a:rPr lang="en-GB" i="1" dirty="0"/>
              <a:t>Rights Respecting School. </a:t>
            </a:r>
            <a:r>
              <a:rPr lang="en-GB" dirty="0"/>
              <a:t>[Online] </a:t>
            </a:r>
            <a:br>
              <a:rPr lang="en-GB" dirty="0"/>
            </a:br>
            <a:r>
              <a:rPr lang="en-GB" dirty="0"/>
              <a:t>Available at: </a:t>
            </a:r>
            <a:r>
              <a:rPr lang="en-GB" u="sng" dirty="0"/>
              <a:t>https://</a:t>
            </a:r>
            <a:r>
              <a:rPr lang="en-GB" u="sng" dirty="0" err="1"/>
              <a:t>www.unicef.org.uk</a:t>
            </a:r>
            <a:r>
              <a:rPr lang="en-GB" u="sng" dirty="0"/>
              <a:t>/rights-respecting-schools/about-the-award/features-of-a-rights-respecting-school/</a:t>
            </a:r>
            <a:r>
              <a:rPr lang="en-GB" dirty="0"/>
              <a:t/>
            </a:r>
            <a:br>
              <a:rPr lang="en-GB" dirty="0"/>
            </a:br>
            <a:r>
              <a:rPr lang="en-GB" dirty="0"/>
              <a:t>[Accessed 30 11 2017</a:t>
            </a:r>
            <a:r>
              <a:rPr lang="en-GB" dirty="0" smtClean="0"/>
              <a:t>].</a:t>
            </a:r>
          </a:p>
          <a:p>
            <a:pPr marL="0" indent="0">
              <a:buNone/>
            </a:pPr>
            <a:r>
              <a:rPr lang="en-GB" dirty="0"/>
              <a:t>Welsh Assembly Government. (2000) </a:t>
            </a:r>
            <a:r>
              <a:rPr lang="en-GB" i="1" dirty="0"/>
              <a:t>Children and Young People: Rights to Action. </a:t>
            </a:r>
            <a:r>
              <a:rPr lang="en-GB" dirty="0"/>
              <a:t>[Online] </a:t>
            </a:r>
            <a:br>
              <a:rPr lang="en-GB" dirty="0"/>
            </a:br>
            <a:r>
              <a:rPr lang="en-GB" dirty="0"/>
              <a:t>Available at: </a:t>
            </a:r>
            <a:r>
              <a:rPr lang="en-GB" u="sng" dirty="0"/>
              <a:t>http://</a:t>
            </a:r>
            <a:r>
              <a:rPr lang="en-GB" u="sng" dirty="0" err="1"/>
              <a:t>www.childrensrights.wales</a:t>
            </a:r>
            <a:r>
              <a:rPr lang="en-GB" u="sng" dirty="0"/>
              <a:t>/</a:t>
            </a:r>
            <a:r>
              <a:rPr lang="en-GB" u="sng" dirty="0" err="1"/>
              <a:t>index.php</a:t>
            </a:r>
            <a:r>
              <a:rPr lang="en-GB" u="sng" dirty="0"/>
              <a:t>/right/file</a:t>
            </a:r>
            <a:r>
              <a:rPr lang="en-GB" dirty="0"/>
              <a:t/>
            </a:r>
            <a:br>
              <a:rPr lang="en-GB" dirty="0"/>
            </a:br>
            <a:r>
              <a:rPr lang="en-GB" dirty="0"/>
              <a:t>[Accessed 27 11 2017</a:t>
            </a:r>
            <a:r>
              <a:rPr lang="en-GB" dirty="0" smtClean="0"/>
              <a:t>].</a:t>
            </a:r>
            <a:endParaRPr lang="en-GB" dirty="0"/>
          </a:p>
          <a:p>
            <a:pPr marL="0" indent="0">
              <a:buNone/>
            </a:pPr>
            <a:endParaRPr lang="en-GB" dirty="0"/>
          </a:p>
        </p:txBody>
      </p:sp>
    </p:spTree>
    <p:extLst>
      <p:ext uri="{BB962C8B-B14F-4D97-AF65-F5344CB8AC3E}">
        <p14:creationId xmlns:p14="http://schemas.microsoft.com/office/powerpoint/2010/main" val="1171176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304" y="121920"/>
            <a:ext cx="11679936" cy="487680"/>
          </a:xfrm>
        </p:spPr>
        <p:txBody>
          <a:bodyPr>
            <a:noAutofit/>
          </a:bodyPr>
          <a:lstStyle/>
          <a:p>
            <a:r>
              <a:rPr lang="en-US" sz="1600" b="1" dirty="0" smtClean="0"/>
              <a:t>STUDENT NO. 1706460.                                                                   MODULE: EAEE4002</a:t>
            </a:r>
            <a:endParaRPr lang="en-US" sz="1600" b="1" dirty="0"/>
          </a:p>
        </p:txBody>
      </p:sp>
      <p:sp>
        <p:nvSpPr>
          <p:cNvPr id="3" name="Content Placeholder 2"/>
          <p:cNvSpPr>
            <a:spLocks noGrp="1"/>
          </p:cNvSpPr>
          <p:nvPr>
            <p:ph idx="1"/>
          </p:nvPr>
        </p:nvSpPr>
        <p:spPr>
          <a:xfrm>
            <a:off x="146304" y="743712"/>
            <a:ext cx="11679936" cy="5730240"/>
          </a:xfrm>
        </p:spPr>
        <p:txBody>
          <a:bodyPr/>
          <a:lstStyle/>
          <a:p>
            <a:endParaRPr lang="en-US" dirty="0" smtClean="0"/>
          </a:p>
          <a:p>
            <a:pPr marL="0" indent="0">
              <a:buNone/>
            </a:pPr>
            <a:r>
              <a:rPr lang="en-GB" sz="2000" b="1" u="sng" dirty="0" smtClean="0"/>
              <a:t>Reference List for Briefing Paper</a:t>
            </a:r>
          </a:p>
          <a:p>
            <a:pPr marL="0" indent="0">
              <a:buNone/>
            </a:pPr>
            <a:r>
              <a:rPr lang="en-GB" dirty="0" smtClean="0"/>
              <a:t>Welsh </a:t>
            </a:r>
            <a:r>
              <a:rPr lang="en-GB" dirty="0"/>
              <a:t>Government. (2011) </a:t>
            </a:r>
            <a:r>
              <a:rPr lang="en-GB" i="1" dirty="0"/>
              <a:t>Rights of the Children and Young Persons Measure, 2011. </a:t>
            </a:r>
            <a:r>
              <a:rPr lang="en-GB" dirty="0"/>
              <a:t>[Online] </a:t>
            </a:r>
            <a:br>
              <a:rPr lang="en-GB" dirty="0"/>
            </a:br>
            <a:r>
              <a:rPr lang="en-GB" dirty="0"/>
              <a:t>Available at: </a:t>
            </a:r>
            <a:r>
              <a:rPr lang="en-GB" u="sng" dirty="0"/>
              <a:t>http://</a:t>
            </a:r>
            <a:r>
              <a:rPr lang="en-GB" u="sng" dirty="0" err="1"/>
              <a:t>www.legislation.gov.uk</a:t>
            </a:r>
            <a:r>
              <a:rPr lang="en-GB" u="sng" dirty="0"/>
              <a:t>/</a:t>
            </a:r>
            <a:r>
              <a:rPr lang="en-GB" u="sng" dirty="0" err="1"/>
              <a:t>mwa</a:t>
            </a:r>
            <a:r>
              <a:rPr lang="en-GB" u="sng" dirty="0"/>
              <a:t>/2011/2/pdfs/mwa_20110002_en.pdf</a:t>
            </a:r>
            <a:r>
              <a:rPr lang="en-GB" dirty="0"/>
              <a:t/>
            </a:r>
            <a:br>
              <a:rPr lang="en-GB" dirty="0"/>
            </a:br>
            <a:r>
              <a:rPr lang="en-GB" dirty="0"/>
              <a:t>[Accessed 02 12 2017].</a:t>
            </a:r>
          </a:p>
          <a:p>
            <a:pPr marL="0" indent="0">
              <a:buNone/>
            </a:pPr>
            <a:r>
              <a:rPr lang="en-GB" dirty="0"/>
              <a:t> </a:t>
            </a:r>
            <a:r>
              <a:rPr lang="en-GB" dirty="0" smtClean="0"/>
              <a:t>Welsh </a:t>
            </a:r>
            <a:r>
              <a:rPr lang="en-GB" dirty="0"/>
              <a:t>Government. (2012) </a:t>
            </a:r>
            <a:r>
              <a:rPr lang="en-GB" i="1" dirty="0"/>
              <a:t>Creating a Play Friendly Wales. </a:t>
            </a:r>
            <a:r>
              <a:rPr lang="en-GB" dirty="0"/>
              <a:t>[Online] </a:t>
            </a:r>
            <a:br>
              <a:rPr lang="en-GB" dirty="0"/>
            </a:br>
            <a:r>
              <a:rPr lang="en-GB" dirty="0"/>
              <a:t>Available at: </a:t>
            </a:r>
            <a:r>
              <a:rPr lang="en-GB" u="sng" dirty="0"/>
              <a:t>http://</a:t>
            </a:r>
            <a:r>
              <a:rPr lang="en-GB" u="sng" dirty="0" err="1"/>
              <a:t>www.assembly.wales</a:t>
            </a:r>
            <a:r>
              <a:rPr lang="en-GB" u="sng" dirty="0"/>
              <a:t>/Laid%20Documents/GEN-LD9061%20-%20Creating%20a%20Play%20Friendly%20Wales%20-%20Statutory%20Guidance%20to%20Local%20Authorities%20on%20assessing%20for%20sufficie-11102012-239348/gen-ld9061-e-English.pdf</a:t>
            </a:r>
            <a:r>
              <a:rPr lang="en-GB" dirty="0"/>
              <a:t/>
            </a:r>
            <a:br>
              <a:rPr lang="en-GB" dirty="0"/>
            </a:br>
            <a:r>
              <a:rPr lang="en-GB" dirty="0"/>
              <a:t>[Accessed 01 12 2017].</a:t>
            </a:r>
          </a:p>
          <a:p>
            <a:endParaRPr lang="en-US" dirty="0"/>
          </a:p>
        </p:txBody>
      </p:sp>
    </p:spTree>
    <p:extLst>
      <p:ext uri="{BB962C8B-B14F-4D97-AF65-F5344CB8AC3E}">
        <p14:creationId xmlns:p14="http://schemas.microsoft.com/office/powerpoint/2010/main" val="421968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072" y="172212"/>
            <a:ext cx="11814048" cy="449580"/>
          </a:xfrm>
        </p:spPr>
        <p:txBody>
          <a:bodyPr>
            <a:noAutofit/>
          </a:bodyPr>
          <a:lstStyle/>
          <a:p>
            <a:r>
              <a:rPr lang="en-US" sz="2000" b="1" dirty="0" smtClean="0"/>
              <a:t>STUDENT NO. 1706460.                                                   MODULE: EAEE4002</a:t>
            </a:r>
            <a:endParaRPr lang="en-US" sz="2000" b="1" dirty="0"/>
          </a:p>
        </p:txBody>
      </p:sp>
      <p:sp>
        <p:nvSpPr>
          <p:cNvPr id="3" name="Content Placeholder 2"/>
          <p:cNvSpPr>
            <a:spLocks noGrp="1"/>
          </p:cNvSpPr>
          <p:nvPr>
            <p:ph idx="1"/>
          </p:nvPr>
        </p:nvSpPr>
        <p:spPr>
          <a:xfrm>
            <a:off x="195072" y="987552"/>
            <a:ext cx="11814048" cy="4752475"/>
          </a:xfrm>
        </p:spPr>
        <p:txBody>
          <a:bodyPr>
            <a:normAutofit/>
          </a:bodyPr>
          <a:lstStyle/>
          <a:p>
            <a:pPr marL="0" indent="0" fontAlgn="base">
              <a:buNone/>
            </a:pPr>
            <a:r>
              <a:rPr lang="en-GB" sz="2000" b="1" u="sng" dirty="0" smtClean="0"/>
              <a:t>Reference List for Group Presentation</a:t>
            </a:r>
          </a:p>
          <a:p>
            <a:pPr marL="0" indent="0" fontAlgn="base">
              <a:buNone/>
            </a:pPr>
            <a:r>
              <a:rPr lang="en-GB" dirty="0" smtClean="0"/>
              <a:t>Department </a:t>
            </a:r>
            <a:r>
              <a:rPr lang="en-GB" dirty="0"/>
              <a:t>for Education and Skills. (2017) </a:t>
            </a:r>
            <a:r>
              <a:rPr lang="en-GB" i="1" dirty="0"/>
              <a:t>Foundation Phase Profile Handbook. </a:t>
            </a:r>
            <a:r>
              <a:rPr lang="en-GB" dirty="0"/>
              <a:t>[Online] Available at: </a:t>
            </a:r>
            <a:r>
              <a:rPr lang="en-GB" dirty="0">
                <a:hlinkClick r:id="rId2"/>
              </a:rPr>
              <a:t>https://gov.wales/topics/educationandskills/foundation-phase/foundation-phase-profile/?lang=en</a:t>
            </a:r>
            <a:r>
              <a:rPr lang="en-GB" dirty="0"/>
              <a:t> [Accessed: 18</a:t>
            </a:r>
            <a:r>
              <a:rPr lang="en-GB" baseline="30000" dirty="0"/>
              <a:t>th</a:t>
            </a:r>
            <a:r>
              <a:rPr lang="en-GB" dirty="0"/>
              <a:t> November 2017</a:t>
            </a:r>
            <a:r>
              <a:rPr lang="en-GB" dirty="0" smtClean="0"/>
              <a:t>].</a:t>
            </a:r>
            <a:endParaRPr lang="en-US" dirty="0"/>
          </a:p>
          <a:p>
            <a:pPr marL="0" indent="0" fontAlgn="base">
              <a:buNone/>
            </a:pPr>
            <a:r>
              <a:rPr lang="en-GB" dirty="0" smtClean="0"/>
              <a:t>Early </a:t>
            </a:r>
            <a:r>
              <a:rPr lang="en-GB" dirty="0"/>
              <a:t>Years Matters. (2017) </a:t>
            </a:r>
            <a:r>
              <a:rPr lang="en-GB" i="1" dirty="0"/>
              <a:t>Observation, Assessment and planning. </a:t>
            </a:r>
            <a:r>
              <a:rPr lang="en-GB" dirty="0"/>
              <a:t>[Online] Available at: </a:t>
            </a:r>
            <a:r>
              <a:rPr lang="en-GB" dirty="0">
                <a:hlinkClick r:id="rId3"/>
              </a:rPr>
              <a:t>www.earlyyearsmatters.co.uk/eyfs/a-unique-child/planning/</a:t>
            </a:r>
            <a:r>
              <a:rPr lang="en-GB" dirty="0"/>
              <a:t> [Accessed: 17</a:t>
            </a:r>
            <a:r>
              <a:rPr lang="en-GB" baseline="30000" dirty="0"/>
              <a:t>th</a:t>
            </a:r>
            <a:r>
              <a:rPr lang="en-GB" dirty="0"/>
              <a:t> November 2017].</a:t>
            </a:r>
            <a:r>
              <a:rPr lang="en-US" dirty="0"/>
              <a:t>​</a:t>
            </a:r>
          </a:p>
          <a:p>
            <a:pPr marL="0" indent="0" fontAlgn="base">
              <a:buNone/>
            </a:pPr>
            <a:r>
              <a:rPr lang="en-GB" dirty="0" smtClean="0"/>
              <a:t>Flying </a:t>
            </a:r>
            <a:r>
              <a:rPr lang="en-GB" dirty="0"/>
              <a:t>Start Nurseries, Policy Document. (no date)  Confidentiality and Communication. [Online] Available at: </a:t>
            </a:r>
            <a:r>
              <a:rPr lang="en-GB" dirty="0">
                <a:hlinkClick r:id="rId4"/>
              </a:rPr>
              <a:t>https://flying-start-nurseries.co.uk/fsn-policy-document.pdf</a:t>
            </a:r>
            <a:r>
              <a:rPr lang="en-GB" dirty="0"/>
              <a:t> [Accessed 15 11 2017</a:t>
            </a:r>
            <a:r>
              <a:rPr lang="en-GB" dirty="0" smtClean="0"/>
              <a:t>].</a:t>
            </a:r>
            <a:endParaRPr lang="en-US" dirty="0"/>
          </a:p>
          <a:p>
            <a:pPr marL="0" indent="0" fontAlgn="base">
              <a:buNone/>
            </a:pPr>
            <a:r>
              <a:rPr lang="en-GB" dirty="0" smtClean="0"/>
              <a:t>Flying </a:t>
            </a:r>
            <a:r>
              <a:rPr lang="en-GB" dirty="0"/>
              <a:t>Start Nurseries, Policy Document. (no date)  Safeguarding Policy. [Online] Available at: </a:t>
            </a:r>
            <a:r>
              <a:rPr lang="en-GB" dirty="0">
                <a:hlinkClick r:id="rId4"/>
              </a:rPr>
              <a:t>https://flying-start-nurseries.co.uk/fsn-policy-document.pdf</a:t>
            </a:r>
            <a:r>
              <a:rPr lang="en-GB" dirty="0"/>
              <a:t> [Accessed 15 11 2017</a:t>
            </a:r>
            <a:r>
              <a:rPr lang="en-GB" dirty="0" smtClean="0"/>
              <a:t>].</a:t>
            </a:r>
            <a:endParaRPr lang="en-GB" dirty="0"/>
          </a:p>
          <a:p>
            <a:pPr marL="0" indent="0" fontAlgn="base">
              <a:buNone/>
            </a:pPr>
            <a:r>
              <a:rPr lang="en-GB" dirty="0"/>
              <a:t>Flying start Nurseries, Policy Document. (no date)  Special Educational Needs Policy. [Online] Available at: </a:t>
            </a:r>
            <a:r>
              <a:rPr lang="en-GB" dirty="0">
                <a:hlinkClick r:id="rId4"/>
              </a:rPr>
              <a:t>https://flying-start-nurseries.co.uk/fsn-policy-document.pdf</a:t>
            </a:r>
            <a:r>
              <a:rPr lang="en-GB" dirty="0"/>
              <a:t> [Accessed 15 11 2017</a:t>
            </a:r>
            <a:r>
              <a:rPr lang="en-GB" dirty="0" smtClean="0"/>
              <a:t>].</a:t>
            </a:r>
            <a:endParaRPr lang="en-GB" dirty="0"/>
          </a:p>
          <a:p>
            <a:pPr marL="0" indent="0" fontAlgn="base">
              <a:buNone/>
            </a:pPr>
            <a:r>
              <a:rPr lang="en-GB" dirty="0"/>
              <a:t>Great Britain: HM Government. (1998)  Date Protection Act. [Online] Available at: </a:t>
            </a:r>
            <a:r>
              <a:rPr lang="en-GB" dirty="0">
                <a:hlinkClick r:id="rId5"/>
              </a:rPr>
              <a:t>http://www.legislation.gov.uk/ukpga/1998/29/pdfs/ukpga_19980029_en.pdf</a:t>
            </a:r>
            <a:r>
              <a:rPr lang="en-GB" dirty="0"/>
              <a:t> [Accessed 18 11 2017].</a:t>
            </a:r>
            <a:endParaRPr lang="en-US" dirty="0"/>
          </a:p>
          <a:p>
            <a:pPr marL="0" indent="0">
              <a:buNone/>
            </a:pPr>
            <a:endParaRPr lang="en-US" dirty="0"/>
          </a:p>
        </p:txBody>
      </p:sp>
    </p:spTree>
    <p:extLst>
      <p:ext uri="{BB962C8B-B14F-4D97-AF65-F5344CB8AC3E}">
        <p14:creationId xmlns:p14="http://schemas.microsoft.com/office/powerpoint/2010/main" val="1050218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 y="243840"/>
            <a:ext cx="11826240" cy="376428"/>
          </a:xfrm>
        </p:spPr>
        <p:txBody>
          <a:bodyPr>
            <a:normAutofit fontScale="90000"/>
          </a:bodyPr>
          <a:lstStyle/>
          <a:p>
            <a:r>
              <a:rPr lang="en-US" dirty="0" smtClean="0"/>
              <a:t>STUDENT NO. 1706460                                       MODULE: EAEE4002</a:t>
            </a:r>
            <a:endParaRPr lang="en-US" dirty="0"/>
          </a:p>
        </p:txBody>
      </p:sp>
      <p:sp>
        <p:nvSpPr>
          <p:cNvPr id="3" name="Content Placeholder 2"/>
          <p:cNvSpPr>
            <a:spLocks noGrp="1"/>
          </p:cNvSpPr>
          <p:nvPr>
            <p:ph idx="1"/>
          </p:nvPr>
        </p:nvSpPr>
        <p:spPr>
          <a:xfrm>
            <a:off x="182880" y="914400"/>
            <a:ext cx="11826240" cy="4825627"/>
          </a:xfrm>
        </p:spPr>
        <p:txBody>
          <a:bodyPr>
            <a:normAutofit lnSpcReduction="10000"/>
          </a:bodyPr>
          <a:lstStyle/>
          <a:p>
            <a:pPr marL="0" indent="0" fontAlgn="base">
              <a:buNone/>
            </a:pPr>
            <a:r>
              <a:rPr lang="en-GB" sz="2000" b="1" u="sng" dirty="0" smtClean="0"/>
              <a:t>Reference List for Group Presentation</a:t>
            </a:r>
          </a:p>
          <a:p>
            <a:pPr marL="0" indent="0" fontAlgn="base">
              <a:buNone/>
            </a:pPr>
            <a:r>
              <a:rPr lang="en-GB" dirty="0" smtClean="0"/>
              <a:t>Great </a:t>
            </a:r>
            <a:r>
              <a:rPr lang="en-GB" dirty="0"/>
              <a:t>Britain: HM Government. (2015) Working together to Safeguard Children. [Online] Available at: </a:t>
            </a:r>
            <a:r>
              <a:rPr lang="en-GB" dirty="0">
                <a:hlinkClick r:id="rId2"/>
              </a:rPr>
              <a:t>https://www.gov.uk/government/uploads/system/uploads/attachment_data/file/592101/Working_Together_to_Safeguard_Children_20170213.pdf</a:t>
            </a:r>
            <a:r>
              <a:rPr lang="en-GB" dirty="0"/>
              <a:t> [Accessed 18 11 2017</a:t>
            </a:r>
            <a:r>
              <a:rPr lang="en-GB" dirty="0" smtClean="0"/>
              <a:t>].</a:t>
            </a:r>
            <a:endParaRPr lang="en-GB" dirty="0"/>
          </a:p>
          <a:p>
            <a:pPr marL="0" indent="0" fontAlgn="base">
              <a:buNone/>
            </a:pPr>
            <a:r>
              <a:rPr lang="en-GB" dirty="0"/>
              <a:t>Great Britain: Department for Education. (2015)  Special Educational needs and Disability code of Practice: 0 to 25 years. [Online] Available at: </a:t>
            </a:r>
            <a:r>
              <a:rPr lang="en-GB" dirty="0">
                <a:hlinkClick r:id="rId3"/>
              </a:rPr>
              <a:t>https://www.gov.uk/government/uploads/system/uploads/attachment_data/file/398815/SEND_Code_of_Practice_January_2015.pdf</a:t>
            </a:r>
            <a:r>
              <a:rPr lang="en-GB" dirty="0"/>
              <a:t> [Accessed 18 11 2017</a:t>
            </a:r>
            <a:r>
              <a:rPr lang="en-GB" dirty="0" smtClean="0"/>
              <a:t>].</a:t>
            </a:r>
            <a:endParaRPr lang="en-GB" dirty="0"/>
          </a:p>
          <a:p>
            <a:pPr marL="0" indent="0" fontAlgn="base">
              <a:buNone/>
            </a:pPr>
            <a:r>
              <a:rPr lang="en-GB" dirty="0"/>
              <a:t>Learning Wales .( 2017) </a:t>
            </a:r>
            <a:r>
              <a:rPr lang="en-GB" i="1" dirty="0"/>
              <a:t>Learning Wales </a:t>
            </a:r>
            <a:r>
              <a:rPr lang="en-GB" dirty="0"/>
              <a:t>. [ONLINE] Available at: </a:t>
            </a:r>
            <a:r>
              <a:rPr lang="en-GB" u="sng" dirty="0">
                <a:hlinkClick r:id="rId4"/>
              </a:rPr>
              <a:t>http://www.learning.gov.wales</a:t>
            </a:r>
            <a:r>
              <a:rPr lang="en-GB" dirty="0"/>
              <a:t>. [Accessed: 24</a:t>
            </a:r>
            <a:r>
              <a:rPr lang="en-GB" baseline="30000" dirty="0"/>
              <a:t>th</a:t>
            </a:r>
            <a:r>
              <a:rPr lang="en-GB" dirty="0"/>
              <a:t> November 2017</a:t>
            </a:r>
            <a:r>
              <a:rPr lang="en-GB" dirty="0" smtClean="0"/>
              <a:t>].</a:t>
            </a:r>
            <a:endParaRPr lang="en-US" dirty="0"/>
          </a:p>
          <a:p>
            <a:pPr marL="0" indent="0" fontAlgn="base">
              <a:buNone/>
            </a:pPr>
            <a:r>
              <a:rPr lang="en-GB" dirty="0" smtClean="0"/>
              <a:t>UNICEF</a:t>
            </a:r>
            <a:r>
              <a:rPr lang="en-GB" dirty="0"/>
              <a:t>. (1989) United Nations Convention on the Rights of the Child. [Online] Available at: </a:t>
            </a:r>
            <a:r>
              <a:rPr lang="en-GB" dirty="0">
                <a:hlinkClick r:id="rId5"/>
              </a:rPr>
              <a:t>https://downloads.unicef.org.uk/wp-content/uploads/2010/05/UNCRC_united_nations_convention_on_the_rights_of_the_child.pdf?_ga=2.20955387.276613351.1512233912-997845374.1511905028</a:t>
            </a:r>
            <a:r>
              <a:rPr lang="en-GB" dirty="0"/>
              <a:t> [Accessed 18 11 2017].</a:t>
            </a:r>
            <a:r>
              <a:rPr lang="en-US" dirty="0"/>
              <a:t>​</a:t>
            </a:r>
          </a:p>
          <a:p>
            <a:pPr marL="0" indent="0" fontAlgn="base">
              <a:buNone/>
            </a:pPr>
            <a:r>
              <a:rPr lang="en-GB" dirty="0" err="1" smtClean="0"/>
              <a:t>Wellcomm</a:t>
            </a:r>
            <a:r>
              <a:rPr lang="en-GB" dirty="0"/>
              <a:t>. (2017) GL Assessment. [Online] Available at: </a:t>
            </a:r>
            <a:r>
              <a:rPr lang="en-GB" dirty="0">
                <a:hlinkClick r:id="rId6"/>
              </a:rPr>
              <a:t>https://www.gl-assessment.co.uk/products/wellcomm/</a:t>
            </a:r>
            <a:r>
              <a:rPr lang="en-GB" dirty="0"/>
              <a:t> [Accessed: 20</a:t>
            </a:r>
            <a:r>
              <a:rPr lang="en-GB" baseline="30000" dirty="0"/>
              <a:t>th</a:t>
            </a:r>
            <a:r>
              <a:rPr lang="en-GB" dirty="0"/>
              <a:t> November 2017].</a:t>
            </a:r>
            <a:r>
              <a:rPr lang="en-US" dirty="0"/>
              <a:t>​</a:t>
            </a:r>
          </a:p>
          <a:p>
            <a:pPr marL="0" indent="0" fontAlgn="base">
              <a:buNone/>
            </a:pPr>
            <a:endParaRPr lang="en-GB" dirty="0"/>
          </a:p>
          <a:p>
            <a:endParaRPr lang="en-US" dirty="0"/>
          </a:p>
        </p:txBody>
      </p:sp>
    </p:spTree>
    <p:extLst>
      <p:ext uri="{BB962C8B-B14F-4D97-AF65-F5344CB8AC3E}">
        <p14:creationId xmlns:p14="http://schemas.microsoft.com/office/powerpoint/2010/main" val="85757940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10290</TotalTime>
  <Words>1773</Words>
  <Application>Microsoft Macintosh PowerPoint</Application>
  <PresentationFormat>Widescreen</PresentationFormat>
  <Paragraphs>82</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Gill Sans MT</vt:lpstr>
      <vt:lpstr>Mangal</vt:lpstr>
      <vt:lpstr>Wingdings</vt:lpstr>
      <vt:lpstr>Arial</vt:lpstr>
      <vt:lpstr>Parcel</vt:lpstr>
      <vt:lpstr>Student No. 1706460                                                                                                            Module- eaee4002</vt:lpstr>
      <vt:lpstr>Student no. 1706460                                                                                                 Assignment. eaee4002  </vt:lpstr>
      <vt:lpstr>STUDENT NO. 1706460                                                                       MODULE: EAEE4002</vt:lpstr>
      <vt:lpstr>STUDENT NO. 1706460                                                                         MODULE: EAEE4002</vt:lpstr>
      <vt:lpstr>STUDENT NO. 1706460.                                                                   MODULE: EAEE4002</vt:lpstr>
      <vt:lpstr>STUDENT NO. 1706460.                                                   MODULE: EAEE4002</vt:lpstr>
      <vt:lpstr>STUDENT NO. 1706460                                       MODULE: EAEE4002</vt:lpstr>
    </vt:vector>
  </TitlesOfParts>
  <Company/>
  <LinksUpToDate>false</LinksUpToDate>
  <SharedDoc>false</SharedDoc>
  <HyperlinksChanged>false</HyperlinksChanged>
  <AppVersion>15.0037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uncrc </dc:title>
  <dc:creator>Angela Honey (1706460)</dc:creator>
  <cp:lastModifiedBy>Angela Honey (1706460)</cp:lastModifiedBy>
  <cp:revision>116</cp:revision>
  <dcterms:created xsi:type="dcterms:W3CDTF">2017-11-25T20:31:09Z</dcterms:created>
  <dcterms:modified xsi:type="dcterms:W3CDTF">2017-12-03T22:31:24Z</dcterms:modified>
</cp:coreProperties>
</file>