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9" r:id="rId4"/>
    <p:sldId id="258" r:id="rId5"/>
    <p:sldId id="261" r:id="rId6"/>
    <p:sldId id="262" r:id="rId7"/>
    <p:sldId id="263" r:id="rId8"/>
    <p:sldId id="25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8C3A0DD-B228-4C92-AB71-25D8C70120CC}"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883A1-9345-49BD-B927-022B2E2C1EC8}" type="slidenum">
              <a:rPr lang="en-GB" smtClean="0"/>
              <a:t>‹#›</a:t>
            </a:fld>
            <a:endParaRPr lang="en-GB"/>
          </a:p>
        </p:txBody>
      </p:sp>
    </p:spTree>
    <p:extLst>
      <p:ext uri="{BB962C8B-B14F-4D97-AF65-F5344CB8AC3E}">
        <p14:creationId xmlns:p14="http://schemas.microsoft.com/office/powerpoint/2010/main" val="1309866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C3A0DD-B228-4C92-AB71-25D8C70120CC}"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883A1-9345-49BD-B927-022B2E2C1EC8}" type="slidenum">
              <a:rPr lang="en-GB" smtClean="0"/>
              <a:t>‹#›</a:t>
            </a:fld>
            <a:endParaRPr lang="en-GB"/>
          </a:p>
        </p:txBody>
      </p:sp>
    </p:spTree>
    <p:extLst>
      <p:ext uri="{BB962C8B-B14F-4D97-AF65-F5344CB8AC3E}">
        <p14:creationId xmlns:p14="http://schemas.microsoft.com/office/powerpoint/2010/main" val="1265472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C3A0DD-B228-4C92-AB71-25D8C70120CC}"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883A1-9345-49BD-B927-022B2E2C1EC8}" type="slidenum">
              <a:rPr lang="en-GB" smtClean="0"/>
              <a:t>‹#›</a:t>
            </a:fld>
            <a:endParaRPr lang="en-GB"/>
          </a:p>
        </p:txBody>
      </p:sp>
    </p:spTree>
    <p:extLst>
      <p:ext uri="{BB962C8B-B14F-4D97-AF65-F5344CB8AC3E}">
        <p14:creationId xmlns:p14="http://schemas.microsoft.com/office/powerpoint/2010/main" val="490743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C3A0DD-B228-4C92-AB71-25D8C70120CC}"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6883A1-9345-49BD-B927-022B2E2C1EC8}" type="slidenum">
              <a:rPr lang="en-GB" smtClean="0"/>
              <a:t>‹#›</a:t>
            </a:fld>
            <a:endParaRPr lang="en-GB"/>
          </a:p>
        </p:txBody>
      </p:sp>
    </p:spTree>
    <p:extLst>
      <p:ext uri="{BB962C8B-B14F-4D97-AF65-F5344CB8AC3E}">
        <p14:creationId xmlns:p14="http://schemas.microsoft.com/office/powerpoint/2010/main" val="3405629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8C3A0DD-B228-4C92-AB71-25D8C70120CC}" type="datetimeFigureOut">
              <a:rPr lang="en-GB" smtClean="0"/>
              <a:t>30/11/2022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6883A1-9345-49BD-B927-022B2E2C1EC8}" type="slidenum">
              <a:rPr lang="en-GB" smtClean="0"/>
              <a:t>‹#›</a:t>
            </a:fld>
            <a:endParaRPr lang="en-GB"/>
          </a:p>
        </p:txBody>
      </p:sp>
    </p:spTree>
    <p:extLst>
      <p:ext uri="{BB962C8B-B14F-4D97-AF65-F5344CB8AC3E}">
        <p14:creationId xmlns:p14="http://schemas.microsoft.com/office/powerpoint/2010/main" val="2919789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8C3A0DD-B228-4C92-AB71-25D8C70120CC}" type="datetimeFigureOut">
              <a:rPr lang="en-GB" smtClean="0"/>
              <a:t>30/11/2022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6883A1-9345-49BD-B927-022B2E2C1EC8}" type="slidenum">
              <a:rPr lang="en-GB" smtClean="0"/>
              <a:t>‹#›</a:t>
            </a:fld>
            <a:endParaRPr lang="en-GB"/>
          </a:p>
        </p:txBody>
      </p:sp>
    </p:spTree>
    <p:extLst>
      <p:ext uri="{BB962C8B-B14F-4D97-AF65-F5344CB8AC3E}">
        <p14:creationId xmlns:p14="http://schemas.microsoft.com/office/powerpoint/2010/main" val="52586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C3A0DD-B228-4C92-AB71-25D8C70120CC}" type="datetimeFigureOut">
              <a:rPr lang="en-GB" smtClean="0"/>
              <a:t>30/11/2022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6883A1-9345-49BD-B927-022B2E2C1EC8}" type="slidenum">
              <a:rPr lang="en-GB" smtClean="0"/>
              <a:t>‹#›</a:t>
            </a:fld>
            <a:endParaRPr lang="en-GB"/>
          </a:p>
        </p:txBody>
      </p:sp>
    </p:spTree>
    <p:extLst>
      <p:ext uri="{BB962C8B-B14F-4D97-AF65-F5344CB8AC3E}">
        <p14:creationId xmlns:p14="http://schemas.microsoft.com/office/powerpoint/2010/main" val="892416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C3A0DD-B228-4C92-AB71-25D8C70120CC}"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6883A1-9345-49BD-B927-022B2E2C1EC8}" type="slidenum">
              <a:rPr lang="en-GB" smtClean="0"/>
              <a:t>‹#›</a:t>
            </a:fld>
            <a:endParaRPr lang="en-GB"/>
          </a:p>
        </p:txBody>
      </p:sp>
    </p:spTree>
    <p:extLst>
      <p:ext uri="{BB962C8B-B14F-4D97-AF65-F5344CB8AC3E}">
        <p14:creationId xmlns:p14="http://schemas.microsoft.com/office/powerpoint/2010/main" val="2050425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C3A0DD-B228-4C92-AB71-25D8C70120CC}"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6883A1-9345-49BD-B927-022B2E2C1EC8}" type="slidenum">
              <a:rPr lang="en-GB" smtClean="0"/>
              <a:t>‹#›</a:t>
            </a:fld>
            <a:endParaRPr lang="en-GB"/>
          </a:p>
        </p:txBody>
      </p:sp>
    </p:spTree>
    <p:extLst>
      <p:ext uri="{BB962C8B-B14F-4D97-AF65-F5344CB8AC3E}">
        <p14:creationId xmlns:p14="http://schemas.microsoft.com/office/powerpoint/2010/main" val="877476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C3A0DD-B228-4C92-AB71-25D8C70120CC}"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883A1-9345-49BD-B927-022B2E2C1EC8}" type="slidenum">
              <a:rPr lang="en-GB" smtClean="0"/>
              <a:t>‹#›</a:t>
            </a:fld>
            <a:endParaRPr lang="en-GB"/>
          </a:p>
        </p:txBody>
      </p:sp>
    </p:spTree>
    <p:extLst>
      <p:ext uri="{BB962C8B-B14F-4D97-AF65-F5344CB8AC3E}">
        <p14:creationId xmlns:p14="http://schemas.microsoft.com/office/powerpoint/2010/main" val="2695941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C3A0DD-B228-4C92-AB71-25D8C70120CC}"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6883A1-9345-49BD-B927-022B2E2C1EC8}" type="slidenum">
              <a:rPr lang="en-GB" smtClean="0"/>
              <a:t>‹#›</a:t>
            </a:fld>
            <a:endParaRPr lang="en-GB"/>
          </a:p>
        </p:txBody>
      </p:sp>
    </p:spTree>
    <p:extLst>
      <p:ext uri="{BB962C8B-B14F-4D97-AF65-F5344CB8AC3E}">
        <p14:creationId xmlns:p14="http://schemas.microsoft.com/office/powerpoint/2010/main" val="3378702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C3A0DD-B228-4C92-AB71-25D8C70120CC}" type="datetimeFigureOut">
              <a:rPr lang="en-GB" smtClean="0"/>
              <a:t>30/11/2022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6883A1-9345-49BD-B927-022B2E2C1EC8}" type="slidenum">
              <a:rPr lang="en-GB" smtClean="0"/>
              <a:t>‹#›</a:t>
            </a:fld>
            <a:endParaRPr lang="en-GB"/>
          </a:p>
        </p:txBody>
      </p:sp>
    </p:spTree>
    <p:extLst>
      <p:ext uri="{BB962C8B-B14F-4D97-AF65-F5344CB8AC3E}">
        <p14:creationId xmlns:p14="http://schemas.microsoft.com/office/powerpoint/2010/main" val="14839001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4355592" cy="2387600"/>
          </a:xfrm>
        </p:spPr>
        <p:txBody>
          <a:bodyPr/>
          <a:lstStyle/>
          <a:p>
            <a:endParaRPr lang="en-GB" dirty="0"/>
          </a:p>
        </p:txBody>
      </p:sp>
      <p:sp>
        <p:nvSpPr>
          <p:cNvPr id="3" name="Subtitle 2"/>
          <p:cNvSpPr>
            <a:spLocks noGrp="1"/>
          </p:cNvSpPr>
          <p:nvPr>
            <p:ph type="subTitle" idx="1"/>
          </p:nvPr>
        </p:nvSpPr>
        <p:spPr>
          <a:xfrm>
            <a:off x="1524000" y="3602038"/>
            <a:ext cx="4355592" cy="1655762"/>
          </a:xfrm>
        </p:spPr>
        <p:txBody>
          <a:bodyPr/>
          <a:lstStyle/>
          <a:p>
            <a:endParaRPr lang="en-GB" dirty="0"/>
          </a:p>
        </p:txBody>
      </p:sp>
      <p:pic>
        <p:nvPicPr>
          <p:cNvPr id="4" name="Picture 3"/>
          <p:cNvPicPr>
            <a:picLocks noChangeAspect="1"/>
          </p:cNvPicPr>
          <p:nvPr/>
        </p:nvPicPr>
        <p:blipFill>
          <a:blip r:embed="rId2"/>
          <a:stretch>
            <a:fillRect/>
          </a:stretch>
        </p:blipFill>
        <p:spPr>
          <a:xfrm>
            <a:off x="3656919" y="227686"/>
            <a:ext cx="4155420" cy="6402628"/>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08917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2"/>
          <a:stretch>
            <a:fillRect/>
          </a:stretch>
        </p:blipFill>
        <p:spPr>
          <a:xfrm>
            <a:off x="3404425" y="349320"/>
            <a:ext cx="10355357" cy="5827643"/>
          </a:xfrm>
          <a:prstGeom prst="rect">
            <a:avLst/>
          </a:prstGeom>
        </p:spPr>
      </p:pic>
      <p:pic>
        <p:nvPicPr>
          <p:cNvPr id="6" name="Picture 5"/>
          <p:cNvPicPr>
            <a:picLocks noChangeAspect="1"/>
          </p:cNvPicPr>
          <p:nvPr/>
        </p:nvPicPr>
        <p:blipFill>
          <a:blip r:embed="rId3"/>
          <a:stretch>
            <a:fillRect/>
          </a:stretch>
        </p:blipFill>
        <p:spPr>
          <a:xfrm>
            <a:off x="267975" y="728032"/>
            <a:ext cx="5730737" cy="5572227"/>
          </a:xfrm>
          <a:prstGeom prst="rect">
            <a:avLst/>
          </a:prstGeom>
        </p:spPr>
      </p:pic>
    </p:spTree>
    <p:extLst>
      <p:ext uri="{BB962C8B-B14F-4D97-AF65-F5344CB8AC3E}">
        <p14:creationId xmlns:p14="http://schemas.microsoft.com/office/powerpoint/2010/main" val="4136336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691640" y="1213689"/>
            <a:ext cx="8503919" cy="4469080"/>
          </a:xfrm>
          <a:prstGeom prst="rect">
            <a:avLst/>
          </a:prstGeom>
        </p:spPr>
      </p:pic>
    </p:spTree>
    <p:extLst>
      <p:ext uri="{BB962C8B-B14F-4D97-AF65-F5344CB8AC3E}">
        <p14:creationId xmlns:p14="http://schemas.microsoft.com/office/powerpoint/2010/main" val="3395056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8873"/>
            <a:ext cx="10515600" cy="987551"/>
          </a:xfrm>
        </p:spPr>
        <p:txBody>
          <a:bodyPr/>
          <a:lstStyle/>
          <a:p>
            <a:r>
              <a:rPr lang="en-GB" dirty="0"/>
              <a:t>The Empathy Quotient (EQ)</a:t>
            </a:r>
          </a:p>
        </p:txBody>
      </p:sp>
      <p:sp>
        <p:nvSpPr>
          <p:cNvPr id="3" name="Content Placeholder 2"/>
          <p:cNvSpPr>
            <a:spLocks noGrp="1"/>
          </p:cNvSpPr>
          <p:nvPr>
            <p:ph idx="1"/>
          </p:nvPr>
        </p:nvSpPr>
        <p:spPr>
          <a:xfrm>
            <a:off x="838200" y="1426464"/>
            <a:ext cx="10948416" cy="5312664"/>
          </a:xfrm>
        </p:spPr>
        <p:txBody>
          <a:bodyPr>
            <a:normAutofit fontScale="85000" lnSpcReduction="20000"/>
          </a:bodyPr>
          <a:lstStyle/>
          <a:p>
            <a:pPr marL="342900" lvl="0" indent="-342900">
              <a:lnSpc>
                <a:spcPct val="107000"/>
              </a:lnSpc>
              <a:spcAft>
                <a:spcPts val="0"/>
              </a:spcAft>
              <a:buFont typeface="+mj-lt"/>
              <a:buAutoNum type="arabicPeriod"/>
            </a:pPr>
            <a:r>
              <a:rPr lang="en-GB" dirty="0">
                <a:effectLst/>
                <a:latin typeface="Calibri" panose="020F0502020204030204" pitchFamily="34" charset="0"/>
                <a:ea typeface="Calibri" panose="020F0502020204030204" pitchFamily="34" charset="0"/>
                <a:cs typeface="Times New Roman" panose="02020603050405020304" pitchFamily="18" charset="0"/>
              </a:rPr>
              <a:t>I can easily tell if someone else wants to enter a conversation</a:t>
            </a:r>
          </a:p>
          <a:p>
            <a:pPr marL="342900" lvl="0" indent="-342900">
              <a:lnSpc>
                <a:spcPct val="107000"/>
              </a:lnSpc>
              <a:spcAft>
                <a:spcPts val="0"/>
              </a:spcAft>
              <a:buFont typeface="+mj-lt"/>
              <a:buAutoNum type="arabicPeriod"/>
            </a:pPr>
            <a:r>
              <a:rPr lang="en-GB" dirty="0">
                <a:effectLst/>
                <a:latin typeface="Calibri" panose="020F0502020204030204" pitchFamily="34" charset="0"/>
                <a:ea typeface="Calibri" panose="020F0502020204030204" pitchFamily="34" charset="0"/>
                <a:cs typeface="Times New Roman" panose="02020603050405020304" pitchFamily="18" charset="0"/>
              </a:rPr>
              <a:t>I find it difficult to explain to others things that I understand easily, when they don’t understand it first time</a:t>
            </a:r>
          </a:p>
          <a:p>
            <a:pPr marL="342900" lvl="0" indent="-342900">
              <a:lnSpc>
                <a:spcPct val="107000"/>
              </a:lnSpc>
              <a:spcAft>
                <a:spcPts val="0"/>
              </a:spcAft>
              <a:buFont typeface="+mj-lt"/>
              <a:buAutoNum type="arabicPeriod"/>
            </a:pPr>
            <a:r>
              <a:rPr lang="en-GB" dirty="0">
                <a:effectLst/>
                <a:latin typeface="Calibri" panose="020F0502020204030204" pitchFamily="34" charset="0"/>
                <a:ea typeface="Calibri" panose="020F0502020204030204" pitchFamily="34" charset="0"/>
                <a:cs typeface="Times New Roman" panose="02020603050405020304" pitchFamily="18" charset="0"/>
              </a:rPr>
              <a:t>I really enjoy caring for other people</a:t>
            </a:r>
          </a:p>
          <a:p>
            <a:pPr marL="342900" lvl="0" indent="-342900">
              <a:lnSpc>
                <a:spcPct val="107000"/>
              </a:lnSpc>
              <a:spcAft>
                <a:spcPts val="0"/>
              </a:spcAft>
              <a:buFont typeface="+mj-lt"/>
              <a:buAutoNum type="arabicPeriod"/>
            </a:pPr>
            <a:r>
              <a:rPr lang="en-GB" dirty="0">
                <a:effectLst/>
                <a:latin typeface="Calibri" panose="020F0502020204030204" pitchFamily="34" charset="0"/>
                <a:ea typeface="Calibri" panose="020F0502020204030204" pitchFamily="34" charset="0"/>
                <a:cs typeface="Times New Roman" panose="02020603050405020304" pitchFamily="18" charset="0"/>
              </a:rPr>
              <a:t>I find it hard to know what to do in a social situation</a:t>
            </a:r>
          </a:p>
          <a:p>
            <a:pPr marL="342900" lvl="0" indent="-342900">
              <a:lnSpc>
                <a:spcPct val="107000"/>
              </a:lnSpc>
              <a:spcAft>
                <a:spcPts val="0"/>
              </a:spcAft>
              <a:buFont typeface="+mj-lt"/>
              <a:buAutoNum type="arabicPeriod"/>
            </a:pPr>
            <a:r>
              <a:rPr lang="en-GB" dirty="0">
                <a:effectLst/>
                <a:latin typeface="Calibri" panose="020F0502020204030204" pitchFamily="34" charset="0"/>
                <a:ea typeface="Calibri" panose="020F0502020204030204" pitchFamily="34" charset="0"/>
                <a:cs typeface="Times New Roman" panose="02020603050405020304" pitchFamily="18" charset="0"/>
              </a:rPr>
              <a:t>People often tell me that I went too far in driving my point home in a discussion</a:t>
            </a:r>
          </a:p>
          <a:p>
            <a:pPr marL="342900" lvl="0" indent="-342900">
              <a:lnSpc>
                <a:spcPct val="107000"/>
              </a:lnSpc>
              <a:spcAft>
                <a:spcPts val="0"/>
              </a:spcAft>
              <a:buFont typeface="+mj-lt"/>
              <a:buAutoNum type="arabicPeriod"/>
            </a:pPr>
            <a:r>
              <a:rPr lang="en-GB" dirty="0">
                <a:effectLst/>
                <a:latin typeface="Calibri" panose="020F0502020204030204" pitchFamily="34" charset="0"/>
                <a:ea typeface="Calibri" panose="020F0502020204030204" pitchFamily="34" charset="0"/>
                <a:cs typeface="Times New Roman" panose="02020603050405020304" pitchFamily="18" charset="0"/>
              </a:rPr>
              <a:t>It doesn’t bother me too much if I am late meeting a friend</a:t>
            </a:r>
          </a:p>
          <a:p>
            <a:pPr marL="342900" lvl="0" indent="-342900">
              <a:lnSpc>
                <a:spcPct val="107000"/>
              </a:lnSpc>
              <a:spcAft>
                <a:spcPts val="0"/>
              </a:spcAft>
              <a:buFont typeface="+mj-lt"/>
              <a:buAutoNum type="arabicPeriod"/>
            </a:pPr>
            <a:r>
              <a:rPr lang="en-GB" dirty="0">
                <a:effectLst/>
                <a:latin typeface="Calibri" panose="020F0502020204030204" pitchFamily="34" charset="0"/>
                <a:ea typeface="Calibri" panose="020F0502020204030204" pitchFamily="34" charset="0"/>
                <a:cs typeface="Times New Roman" panose="02020603050405020304" pitchFamily="18" charset="0"/>
              </a:rPr>
              <a:t>Friendships and relationships are just too difficult, so I tend not to bother with them</a:t>
            </a:r>
          </a:p>
          <a:p>
            <a:pPr marL="342900" lvl="0" indent="-342900">
              <a:lnSpc>
                <a:spcPct val="107000"/>
              </a:lnSpc>
              <a:spcAft>
                <a:spcPts val="0"/>
              </a:spcAft>
              <a:buFont typeface="+mj-lt"/>
              <a:buAutoNum type="arabicPeriod"/>
            </a:pPr>
            <a:r>
              <a:rPr lang="en-GB" dirty="0">
                <a:effectLst/>
                <a:latin typeface="Calibri" panose="020F0502020204030204" pitchFamily="34" charset="0"/>
                <a:ea typeface="Calibri" panose="020F0502020204030204" pitchFamily="34" charset="0"/>
                <a:cs typeface="Times New Roman" panose="02020603050405020304" pitchFamily="18" charset="0"/>
              </a:rPr>
              <a:t>I often find it difficult to judge if something is rude or polite</a:t>
            </a:r>
          </a:p>
          <a:p>
            <a:pPr marL="342900" lvl="0" indent="-342900">
              <a:lnSpc>
                <a:spcPct val="107000"/>
              </a:lnSpc>
              <a:spcAft>
                <a:spcPts val="0"/>
              </a:spcAft>
              <a:buFont typeface="+mj-lt"/>
              <a:buAutoNum type="arabicPeriod"/>
            </a:pPr>
            <a:r>
              <a:rPr lang="en-GB" dirty="0">
                <a:effectLst/>
                <a:latin typeface="Calibri" panose="020F0502020204030204" pitchFamily="34" charset="0"/>
                <a:ea typeface="Calibri" panose="020F0502020204030204" pitchFamily="34" charset="0"/>
                <a:cs typeface="Times New Roman" panose="02020603050405020304" pitchFamily="18" charset="0"/>
              </a:rPr>
              <a:t>In conversation, I tend to focus on my own thoughts rather than on what my listener might be thinking</a:t>
            </a:r>
          </a:p>
          <a:p>
            <a:pPr marL="342900" lvl="0" indent="-342900">
              <a:lnSpc>
                <a:spcPct val="107000"/>
              </a:lnSpc>
              <a:spcAft>
                <a:spcPts val="800"/>
              </a:spcAft>
              <a:buFont typeface="+mj-lt"/>
              <a:buAutoNum type="arabicPeriod"/>
            </a:pPr>
            <a:r>
              <a:rPr lang="en-GB" dirty="0">
                <a:effectLst/>
                <a:latin typeface="Calibri" panose="020F0502020204030204" pitchFamily="34" charset="0"/>
                <a:ea typeface="Calibri" panose="020F0502020204030204" pitchFamily="34" charset="0"/>
                <a:cs typeface="Times New Roman" panose="02020603050405020304" pitchFamily="18" charset="0"/>
              </a:rPr>
              <a:t>When I was a child, I enjoyed cutting up worms to see what would happen</a:t>
            </a:r>
          </a:p>
          <a:p>
            <a:pPr marL="0" indent="0">
              <a:buNone/>
            </a:pPr>
            <a:endParaRPr lang="en-GB" dirty="0"/>
          </a:p>
        </p:txBody>
      </p:sp>
    </p:spTree>
    <p:extLst>
      <p:ext uri="{BB962C8B-B14F-4D97-AF65-F5344CB8AC3E}">
        <p14:creationId xmlns:p14="http://schemas.microsoft.com/office/powerpoint/2010/main" val="3162662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Empathising Mechanism – 7 levels</a:t>
            </a:r>
          </a:p>
        </p:txBody>
      </p:sp>
      <p:sp>
        <p:nvSpPr>
          <p:cNvPr id="3" name="Content Placeholder 2"/>
          <p:cNvSpPr>
            <a:spLocks noGrp="1"/>
          </p:cNvSpPr>
          <p:nvPr>
            <p:ph idx="1"/>
          </p:nvPr>
        </p:nvSpPr>
        <p:spPr/>
        <p:txBody>
          <a:bodyPr/>
          <a:lstStyle/>
          <a:p>
            <a:pPr>
              <a:lnSpc>
                <a:spcPct val="107000"/>
              </a:lnSpc>
              <a:spcAft>
                <a:spcPts val="800"/>
              </a:spcAft>
            </a:pPr>
            <a:r>
              <a:rPr lang="en-GB" b="1" dirty="0">
                <a:effectLst/>
                <a:latin typeface="Calibri" panose="020F0502020204030204" pitchFamily="34" charset="0"/>
                <a:ea typeface="Calibri" panose="020F0502020204030204" pitchFamily="34" charset="0"/>
                <a:cs typeface="Times New Roman" panose="02020603050405020304" pitchFamily="18" charset="0"/>
              </a:rPr>
              <a:t>Level 6 </a:t>
            </a:r>
            <a:r>
              <a:rPr lang="en-GB" dirty="0">
                <a:effectLst/>
                <a:latin typeface="Calibri" panose="020F0502020204030204" pitchFamily="34" charset="0"/>
                <a:ea typeface="Calibri" panose="020F0502020204030204" pitchFamily="34" charset="0"/>
                <a:cs typeface="Times New Roman" panose="02020603050405020304" pitchFamily="18" charset="0"/>
              </a:rPr>
              <a:t>– here individuals have remarkable empathy, continual focus on other people’s feelings, go out of their way to check and to be supportive. Empathy circuit is in a constant state of arousal and other people are never off their radar.</a:t>
            </a:r>
          </a:p>
          <a:p>
            <a:r>
              <a:rPr lang="en-GB" b="1" dirty="0"/>
              <a:t>Level 5 </a:t>
            </a:r>
            <a:r>
              <a:rPr lang="en-GB" dirty="0"/>
              <a:t>– marginally above average, with more women than men at this level. Other people </a:t>
            </a:r>
            <a:r>
              <a:rPr lang="en-GB" dirty="0" err="1"/>
              <a:t>ar</a:t>
            </a:r>
            <a:r>
              <a:rPr lang="en-GB" dirty="0"/>
              <a:t> eon their radar a lot of the time. Keen to discuss with others, desire to find out what other people think and feel</a:t>
            </a:r>
          </a:p>
          <a:p>
            <a:endParaRPr lang="en-GB" dirty="0"/>
          </a:p>
        </p:txBody>
      </p:sp>
    </p:spTree>
    <p:extLst>
      <p:ext uri="{BB962C8B-B14F-4D97-AF65-F5344CB8AC3E}">
        <p14:creationId xmlns:p14="http://schemas.microsoft.com/office/powerpoint/2010/main" val="1755952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Empathising Mechanism</a:t>
            </a:r>
          </a:p>
        </p:txBody>
      </p:sp>
      <p:sp>
        <p:nvSpPr>
          <p:cNvPr id="3" name="Content Placeholder 2"/>
          <p:cNvSpPr>
            <a:spLocks noGrp="1"/>
          </p:cNvSpPr>
          <p:nvPr>
            <p:ph idx="1"/>
          </p:nvPr>
        </p:nvSpPr>
        <p:spPr/>
        <p:txBody>
          <a:bodyPr/>
          <a:lstStyle/>
          <a:p>
            <a:r>
              <a:rPr lang="en-GB" b="1" dirty="0"/>
              <a:t>Level 4 </a:t>
            </a:r>
            <a:r>
              <a:rPr lang="en-GB" dirty="0"/>
              <a:t>– the person has a low-average level of empathy which usually does not affect their everyday behaviour. More men than women are at level 4, preferring to solve problems by doing something practical. Friendships based on shared activities rather than emotional intimacy</a:t>
            </a:r>
          </a:p>
          <a:p>
            <a:pPr>
              <a:lnSpc>
                <a:spcPct val="107000"/>
              </a:lnSpc>
              <a:spcAft>
                <a:spcPts val="800"/>
              </a:spcAft>
            </a:pPr>
            <a:r>
              <a:rPr lang="en-GB" b="1" dirty="0">
                <a:effectLst/>
                <a:latin typeface="Calibri" panose="020F0502020204030204" pitchFamily="34" charset="0"/>
                <a:ea typeface="Calibri" panose="020F0502020204030204" pitchFamily="34" charset="0"/>
                <a:cs typeface="Times New Roman" panose="02020603050405020304" pitchFamily="18" charset="0"/>
              </a:rPr>
              <a:t>Level 3 </a:t>
            </a:r>
            <a:r>
              <a:rPr lang="en-GB" dirty="0">
                <a:effectLst/>
                <a:latin typeface="Calibri" panose="020F0502020204030204" pitchFamily="34" charset="0"/>
                <a:ea typeface="Calibri" panose="020F0502020204030204" pitchFamily="34" charset="0"/>
                <a:cs typeface="Times New Roman" panose="02020603050405020304" pitchFamily="18" charset="0"/>
              </a:rPr>
              <a:t>– the person will know they have difficulties with empathy and might mask this or compensate by avoiding situations where empathy is desired, thereby avoiding the exhausting pretence of normality</a:t>
            </a:r>
          </a:p>
          <a:p>
            <a:endParaRPr lang="en-GB" dirty="0"/>
          </a:p>
        </p:txBody>
      </p:sp>
    </p:spTree>
    <p:extLst>
      <p:ext uri="{BB962C8B-B14F-4D97-AF65-F5344CB8AC3E}">
        <p14:creationId xmlns:p14="http://schemas.microsoft.com/office/powerpoint/2010/main" val="2211845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Empathising Mechanism</a:t>
            </a:r>
          </a:p>
        </p:txBody>
      </p:sp>
      <p:sp>
        <p:nvSpPr>
          <p:cNvPr id="3" name="Content Placeholder 2"/>
          <p:cNvSpPr>
            <a:spLocks noGrp="1"/>
          </p:cNvSpPr>
          <p:nvPr>
            <p:ph idx="1"/>
          </p:nvPr>
        </p:nvSpPr>
        <p:spPr/>
        <p:txBody>
          <a:bodyPr/>
          <a:lstStyle/>
          <a:p>
            <a:r>
              <a:rPr lang="en-GB" b="1" dirty="0"/>
              <a:t>Level 2 </a:t>
            </a:r>
            <a:r>
              <a:rPr lang="en-GB" dirty="0"/>
              <a:t>– still major difficulties with empathy but they have enough to have a glimmering of how another person might feel and this inhibits aggression. Might not stop them saying hurtful things, or shouting but they will understand other people’s feelings have been hurt</a:t>
            </a:r>
          </a:p>
          <a:p>
            <a:r>
              <a:rPr lang="en-GB" b="1" dirty="0"/>
              <a:t>Level 1 </a:t>
            </a:r>
            <a:r>
              <a:rPr lang="en-GB" dirty="0"/>
              <a:t>– capable of hurting others but they can reflect. Part of their internal circuit goes down, and when roused their judgement is clouded and they can become capable of extreme violence</a:t>
            </a:r>
          </a:p>
          <a:p>
            <a:r>
              <a:rPr lang="en-GB" b="1" dirty="0"/>
              <a:t>Level 0 </a:t>
            </a:r>
            <a:r>
              <a:rPr lang="en-GB" dirty="0"/>
              <a:t>– no empathy at all</a:t>
            </a:r>
          </a:p>
          <a:p>
            <a:pPr marL="0" indent="0">
              <a:buNone/>
            </a:pPr>
            <a:endParaRPr lang="en-GB" dirty="0"/>
          </a:p>
        </p:txBody>
      </p:sp>
    </p:spTree>
    <p:extLst>
      <p:ext uri="{BB962C8B-B14F-4D97-AF65-F5344CB8AC3E}">
        <p14:creationId xmlns:p14="http://schemas.microsoft.com/office/powerpoint/2010/main" val="531506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50976"/>
            <a:ext cx="10515600" cy="5225987"/>
          </a:xfrm>
        </p:spPr>
        <p:txBody>
          <a:bodyPr>
            <a:normAutofit lnSpcReduction="10000"/>
          </a:bodyPr>
          <a:lstStyle/>
          <a:p>
            <a:r>
              <a:rPr lang="en-GB" dirty="0"/>
              <a:t>Zero degrees of empathy means you have no awareness of how you come across to others, how to interact, how to anticipate feelings and or reactions</a:t>
            </a:r>
          </a:p>
          <a:p>
            <a:r>
              <a:rPr lang="en-GB" dirty="0"/>
              <a:t>You are mystified by relationships</a:t>
            </a:r>
          </a:p>
          <a:p>
            <a:r>
              <a:rPr lang="en-GB" dirty="0"/>
              <a:t>You have a deep-seated self-centredness</a:t>
            </a:r>
          </a:p>
          <a:p>
            <a:r>
              <a:rPr lang="en-GB" dirty="0"/>
              <a:t>Other people’s thoughts and feelings are off your radar</a:t>
            </a:r>
          </a:p>
          <a:p>
            <a:r>
              <a:rPr lang="en-GB" dirty="0"/>
              <a:t>You believe 100% in the rightness of your own ideas and beliefs </a:t>
            </a:r>
          </a:p>
          <a:p>
            <a:r>
              <a:rPr lang="en-GB" dirty="0"/>
              <a:t>You judge anyone who does not hold your beliefs as stupid or wrong </a:t>
            </a:r>
          </a:p>
          <a:p>
            <a:r>
              <a:rPr lang="en-GB" dirty="0"/>
              <a:t>Ultimately, a very lonely state of existence </a:t>
            </a:r>
          </a:p>
          <a:p>
            <a:r>
              <a:rPr lang="en-GB" dirty="0"/>
              <a:t>No brakes on behaviour</a:t>
            </a:r>
          </a:p>
          <a:p>
            <a:r>
              <a:rPr lang="en-GB" dirty="0"/>
              <a:t>In extreme cases murder or rape [30]</a:t>
            </a:r>
          </a:p>
          <a:p>
            <a:endParaRPr lang="en-GB" dirty="0"/>
          </a:p>
        </p:txBody>
      </p:sp>
    </p:spTree>
    <p:extLst>
      <p:ext uri="{BB962C8B-B14F-4D97-AF65-F5344CB8AC3E}">
        <p14:creationId xmlns:p14="http://schemas.microsoft.com/office/powerpoint/2010/main" val="937282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TotalTime>
  <Words>519</Words>
  <Application>Microsoft Office PowerPoint</Application>
  <PresentationFormat>Widescreen</PresentationFormat>
  <Paragraphs>30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PowerPoint Presentation</vt:lpstr>
      <vt:lpstr>PowerPoint Presentation</vt:lpstr>
      <vt:lpstr>PowerPoint Presentation</vt:lpstr>
      <vt:lpstr>The Empathy Quotient (EQ)</vt:lpstr>
      <vt:lpstr>The Empathising Mechanism – 7 levels</vt:lpstr>
      <vt:lpstr>The Empathising Mechanism</vt:lpstr>
      <vt:lpstr>The Empathising Mechanism</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3</cp:revision>
  <dcterms:created xsi:type="dcterms:W3CDTF">2019-02-11T11:45:52Z</dcterms:created>
  <dcterms:modified xsi:type="dcterms:W3CDTF">2022-11-30T17:04:25Z</dcterms:modified>
</cp:coreProperties>
</file>