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6" r:id="rId19"/>
    <p:sldId id="277"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00"/>
    <a:srgbClr val="D2A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574601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203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173499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02300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9257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40332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1873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47331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56024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03624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22489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p>
            <a:pPr algn="r"/>
            <a:fld id="{9668B50E-0B48-4566-8609-C51CF752A7DF}" type="datetimeFigureOut">
              <a:rPr lang="en-US" smtClean="0">
                <a:solidFill>
                  <a:prstClr val="black"/>
                </a:solidFill>
              </a:rPr>
              <a:pPr algn="r"/>
              <a:t>2/17/2020</a:t>
            </a:fld>
            <a:endParaRPr lang="en-US">
              <a:solidFill>
                <a:prstClr val="white">
                  <a:shade val="50000"/>
                </a:prstClr>
              </a:solidFill>
            </a:endParaRPr>
          </a:p>
        </p:txBody>
      </p:sp>
      <p:sp>
        <p:nvSpPr>
          <p:cNvPr id="7" name="Rectangle 6"/>
          <p:cNvSpPr>
            <a:spLocks noGrp="1"/>
          </p:cNvSpPr>
          <p:nvPr>
            <p:ph type="sldNum" sz="quarter" idx="12"/>
          </p:nvPr>
        </p:nvSpPr>
        <p:spPr/>
        <p:txBody>
          <a:bodyPr/>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p>
            <a:endParaRPr lang="en-US">
              <a:solidFill>
                <a:prstClr val="white">
                  <a:shade val="50000"/>
                </a:prstClr>
              </a:solidFill>
            </a:endParaRPr>
          </a:p>
        </p:txBody>
      </p:sp>
    </p:spTree>
    <p:extLst>
      <p:ext uri="{BB962C8B-B14F-4D97-AF65-F5344CB8AC3E}">
        <p14:creationId xmlns:p14="http://schemas.microsoft.com/office/powerpoint/2010/main" val="1138675906"/>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p>
            <a:pPr algn="r"/>
            <a:fld id="{9668B50E-0B48-4566-8609-C51CF752A7DF}" type="datetimeFigureOut">
              <a:rPr lang="en-US" smtClean="0">
                <a:solidFill>
                  <a:prstClr val="black"/>
                </a:solidFill>
              </a:rPr>
              <a:pPr algn="r"/>
              <a:t>2/17/2020</a:t>
            </a:fld>
            <a:endParaRPr lang="en-US">
              <a:solidFill>
                <a:prstClr val="white">
                  <a:shade val="50000"/>
                </a:prstClr>
              </a:solidFill>
            </a:endParaRPr>
          </a:p>
        </p:txBody>
      </p:sp>
      <p:sp>
        <p:nvSpPr>
          <p:cNvPr id="8" name="Rectangle 7"/>
          <p:cNvSpPr>
            <a:spLocks noGrp="1"/>
          </p:cNvSpPr>
          <p:nvPr>
            <p:ph type="sldNum" sz="quarter" idx="13"/>
          </p:nvPr>
        </p:nvSpPr>
        <p:spPr/>
        <p:txBody>
          <a:bodyPr/>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p>
            <a:endParaRPr lang="en-US">
              <a:solidFill>
                <a:prstClr val="white">
                  <a:shade val="50000"/>
                </a:prstClr>
              </a:solidFill>
            </a:endParaRPr>
          </a:p>
        </p:txBody>
      </p:sp>
    </p:spTree>
    <p:extLst>
      <p:ext uri="{BB962C8B-B14F-4D97-AF65-F5344CB8AC3E}">
        <p14:creationId xmlns:p14="http://schemas.microsoft.com/office/powerpoint/2010/main" val="3798231389"/>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8591236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323528" y="2892265"/>
            <a:ext cx="8496944" cy="1944216"/>
          </a:xfrm>
          <a:prstGeom prst="rect">
            <a:avLst/>
          </a:prstGeom>
        </p:spPr>
        <p:txBody>
          <a:bodyPr vert="horz">
            <a:normAutofit fontScale="62500" lnSpcReduction="20000"/>
          </a:bodyPr>
          <a:lstStyle/>
          <a:p>
            <a:pPr algn="ctr">
              <a:spcBef>
                <a:spcPct val="20000"/>
              </a:spcBef>
              <a:buClr>
                <a:prstClr val="white">
                  <a:shade val="95000"/>
                </a:prstClr>
              </a:buClr>
              <a:buSzPct val="65000"/>
              <a:defRPr/>
            </a:pPr>
            <a:r>
              <a:rPr lang="en-GB" sz="4600" dirty="0">
                <a:solidFill>
                  <a:prstClr val="black"/>
                </a:solidFill>
              </a:rPr>
              <a:t>Session six – part 2</a:t>
            </a:r>
          </a:p>
          <a:p>
            <a:pPr algn="ctr">
              <a:spcBef>
                <a:spcPct val="20000"/>
              </a:spcBef>
              <a:buClr>
                <a:prstClr val="white">
                  <a:shade val="95000"/>
                </a:prstClr>
              </a:buClr>
              <a:buSzPct val="65000"/>
              <a:defRPr/>
            </a:pPr>
            <a:r>
              <a:rPr lang="en-GB" sz="4600" dirty="0" smtClean="0">
                <a:solidFill>
                  <a:prstClr val="black"/>
                </a:solidFill>
              </a:rPr>
              <a:t>The Third Century Crisis  </a:t>
            </a:r>
            <a:endParaRPr lang="en-GB" sz="4600" dirty="0">
              <a:solidFill>
                <a:prstClr val="black"/>
              </a:solidFill>
            </a:endParaRPr>
          </a:p>
          <a:p>
            <a:pPr algn="ctr">
              <a:spcBef>
                <a:spcPct val="20000"/>
              </a:spcBef>
              <a:buClr>
                <a:prstClr val="white">
                  <a:shade val="95000"/>
                </a:prstClr>
              </a:buClr>
              <a:buSzPct val="65000"/>
              <a:defRPr/>
            </a:pP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6" name="Picture 5"/>
          <p:cNvPicPr>
            <a:picLocks noChangeAspect="1"/>
          </p:cNvPicPr>
          <p:nvPr/>
        </p:nvPicPr>
        <p:blipFill>
          <a:blip r:embed="rId2"/>
          <a:stretch>
            <a:fillRect/>
          </a:stretch>
        </p:blipFill>
        <p:spPr>
          <a:xfrm>
            <a:off x="3277948" y="3903838"/>
            <a:ext cx="2608791" cy="1865286"/>
          </a:xfrm>
          <a:prstGeom prst="rect">
            <a:avLst/>
          </a:prstGeom>
        </p:spPr>
      </p:pic>
    </p:spTree>
    <p:extLst>
      <p:ext uri="{BB962C8B-B14F-4D97-AF65-F5344CB8AC3E}">
        <p14:creationId xmlns:p14="http://schemas.microsoft.com/office/powerpoint/2010/main" val="6368242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The “Third Century Crisis”</a:t>
            </a:r>
            <a:endParaRPr lang="en-GB" dirty="0">
              <a:solidFill>
                <a:schemeClr val="bg1"/>
              </a:solidFill>
            </a:endParaRPr>
          </a:p>
        </p:txBody>
      </p:sp>
      <p:sp>
        <p:nvSpPr>
          <p:cNvPr id="3" name="Content Placeholder 2"/>
          <p:cNvSpPr>
            <a:spLocks noGrp="1"/>
          </p:cNvSpPr>
          <p:nvPr>
            <p:ph idx="1"/>
          </p:nvPr>
        </p:nvSpPr>
        <p:spPr>
          <a:xfrm>
            <a:off x="-1" y="1600200"/>
            <a:ext cx="4281055" cy="5257800"/>
          </a:xfrm>
        </p:spPr>
        <p:txBody>
          <a:bodyPr>
            <a:normAutofit fontScale="92500" lnSpcReduction="10000"/>
          </a:bodyPr>
          <a:lstStyle/>
          <a:p>
            <a:r>
              <a:rPr lang="en-GB" dirty="0" smtClean="0">
                <a:solidFill>
                  <a:schemeClr val="bg1"/>
                </a:solidFill>
              </a:rPr>
              <a:t>Generally regarded as the period from the murder </a:t>
            </a:r>
            <a:r>
              <a:rPr lang="en-GB" dirty="0">
                <a:solidFill>
                  <a:schemeClr val="bg1"/>
                </a:solidFill>
              </a:rPr>
              <a:t>of Severus Alexander (AD 235) to reign of Diocletian (AD </a:t>
            </a:r>
            <a:r>
              <a:rPr lang="en-GB" dirty="0" smtClean="0">
                <a:solidFill>
                  <a:schemeClr val="bg1"/>
                </a:solidFill>
              </a:rPr>
              <a:t>284).</a:t>
            </a:r>
          </a:p>
          <a:p>
            <a:pPr lvl="1"/>
            <a:r>
              <a:rPr lang="en-GB" dirty="0" smtClean="0">
                <a:solidFill>
                  <a:schemeClr val="bg1"/>
                </a:solidFill>
              </a:rPr>
              <a:t>Low-point </a:t>
            </a:r>
            <a:r>
              <a:rPr lang="en-GB" dirty="0">
                <a:solidFill>
                  <a:schemeClr val="bg1"/>
                </a:solidFill>
              </a:rPr>
              <a:t>c. AD </a:t>
            </a:r>
            <a:r>
              <a:rPr lang="en-GB" dirty="0" smtClean="0">
                <a:solidFill>
                  <a:schemeClr val="bg1"/>
                </a:solidFill>
              </a:rPr>
              <a:t>260s.</a:t>
            </a:r>
            <a:endParaRPr lang="en-GB" dirty="0">
              <a:solidFill>
                <a:schemeClr val="bg1"/>
              </a:solidFill>
            </a:endParaRPr>
          </a:p>
          <a:p>
            <a:pPr lvl="1"/>
            <a:endParaRPr lang="en-GB" sz="500" dirty="0" smtClean="0">
              <a:solidFill>
                <a:schemeClr val="bg1"/>
              </a:solidFill>
            </a:endParaRPr>
          </a:p>
          <a:p>
            <a:r>
              <a:rPr lang="en-GB" dirty="0">
                <a:solidFill>
                  <a:schemeClr val="bg1"/>
                </a:solidFill>
              </a:rPr>
              <a:t>Series of disastrous civil and foreign wars; series of economic problems.</a:t>
            </a:r>
          </a:p>
          <a:p>
            <a:endParaRPr lang="en-GB" sz="500" dirty="0">
              <a:solidFill>
                <a:schemeClr val="bg1"/>
              </a:solidFill>
            </a:endParaRPr>
          </a:p>
          <a:p>
            <a:r>
              <a:rPr lang="en-GB" dirty="0">
                <a:solidFill>
                  <a:schemeClr val="bg1"/>
                </a:solidFill>
              </a:rPr>
              <a:t>About two dozen legitimate or “illegitimate” emperors.</a:t>
            </a:r>
          </a:p>
          <a:p>
            <a:endParaRPr lang="en-GB" dirty="0">
              <a:solidFill>
                <a:schemeClr val="bg1"/>
              </a:solidFill>
            </a:endParaRPr>
          </a:p>
          <a:p>
            <a:endParaRPr lang="en-GB" dirty="0"/>
          </a:p>
        </p:txBody>
      </p:sp>
      <p:sp>
        <p:nvSpPr>
          <p:cNvPr id="4" name="Content Placeholder 2"/>
          <p:cNvSpPr txBox="1">
            <a:spLocks/>
          </p:cNvSpPr>
          <p:nvPr/>
        </p:nvSpPr>
        <p:spPr>
          <a:xfrm>
            <a:off x="4281054" y="1600200"/>
            <a:ext cx="4862946" cy="5257800"/>
          </a:xfrm>
          <a:prstGeom prst="rect">
            <a:avLst/>
          </a:prstGeom>
          <a:solidFill>
            <a:srgbClr val="FFC00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Causes:</a:t>
            </a:r>
          </a:p>
          <a:p>
            <a:r>
              <a:rPr lang="en-GB" dirty="0" smtClean="0">
                <a:solidFill>
                  <a:schemeClr val="bg1"/>
                </a:solidFill>
              </a:rPr>
              <a:t>Persian pressure from East and Germanic (especially Gothic) pressure from the North – exacerbating pre-existing weaknesses.</a:t>
            </a:r>
          </a:p>
          <a:p>
            <a:endParaRPr lang="en-GB" sz="600" dirty="0" smtClean="0">
              <a:solidFill>
                <a:schemeClr val="bg1"/>
              </a:solidFill>
            </a:endParaRPr>
          </a:p>
          <a:p>
            <a:r>
              <a:rPr lang="en-GB" dirty="0" smtClean="0">
                <a:solidFill>
                  <a:schemeClr val="bg1"/>
                </a:solidFill>
              </a:rPr>
              <a:t>Small, well-trained frontier army – assembling piece-meal of field-armies – reliance on infantry. </a:t>
            </a:r>
          </a:p>
          <a:p>
            <a:endParaRPr lang="en-GB" sz="500" dirty="0" smtClean="0">
              <a:solidFill>
                <a:schemeClr val="bg1"/>
              </a:solidFill>
            </a:endParaRPr>
          </a:p>
          <a:p>
            <a:r>
              <a:rPr lang="en-GB" dirty="0" smtClean="0">
                <a:solidFill>
                  <a:schemeClr val="bg1"/>
                </a:solidFill>
              </a:rPr>
              <a:t>Preference for debasement over increase in taxation. </a:t>
            </a:r>
          </a:p>
          <a:p>
            <a:endParaRPr lang="en-GB" sz="500" dirty="0" smtClean="0">
              <a:solidFill>
                <a:schemeClr val="bg1"/>
              </a:solidFill>
            </a:endParaRPr>
          </a:p>
          <a:p>
            <a:r>
              <a:rPr lang="en-GB" dirty="0" smtClean="0">
                <a:solidFill>
                  <a:schemeClr val="bg1"/>
                </a:solidFill>
              </a:rPr>
              <a:t>Emperors as head of military forces – responsible for victories – chronic civil-war.</a:t>
            </a:r>
          </a:p>
          <a:p>
            <a:endParaRPr lang="en-GB" dirty="0">
              <a:solidFill>
                <a:schemeClr val="bg1"/>
              </a:solidFill>
            </a:endParaRPr>
          </a:p>
        </p:txBody>
      </p:sp>
    </p:spTree>
    <p:extLst>
      <p:ext uri="{BB962C8B-B14F-4D97-AF65-F5344CB8AC3E}">
        <p14:creationId xmlns:p14="http://schemas.microsoft.com/office/powerpoint/2010/main" val="30867677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Scramble for Power</a:t>
            </a:r>
            <a:endParaRPr lang="en-GB" b="1" dirty="0">
              <a:solidFill>
                <a:schemeClr val="bg1"/>
              </a:solidFill>
            </a:endParaRPr>
          </a:p>
        </p:txBody>
      </p:sp>
      <p:pic>
        <p:nvPicPr>
          <p:cNvPr id="4" name="Content Placeholder 3" descr="Max Thrax - RIC_0005_1-o.jpg"/>
          <p:cNvPicPr>
            <a:picLocks noGrp="1" noChangeAspect="1"/>
          </p:cNvPicPr>
          <p:nvPr>
            <p:ph idx="1"/>
          </p:nvPr>
        </p:nvPicPr>
        <p:blipFill>
          <a:blip r:embed="rId2" cstate="print"/>
          <a:stretch>
            <a:fillRect/>
          </a:stretch>
        </p:blipFill>
        <p:spPr>
          <a:xfrm>
            <a:off x="467544" y="1700808"/>
            <a:ext cx="2160240" cy="1872208"/>
          </a:xfrm>
        </p:spPr>
      </p:pic>
      <p:sp>
        <p:nvSpPr>
          <p:cNvPr id="5" name="Rectangle 4"/>
          <p:cNvSpPr/>
          <p:nvPr/>
        </p:nvSpPr>
        <p:spPr>
          <a:xfrm>
            <a:off x="179512" y="3717032"/>
            <a:ext cx="2520280" cy="861774"/>
          </a:xfrm>
          <a:prstGeom prst="rect">
            <a:avLst/>
          </a:prstGeom>
        </p:spPr>
        <p:txBody>
          <a:bodyPr wrap="square">
            <a:spAutoFit/>
          </a:bodyPr>
          <a:lstStyle/>
          <a:p>
            <a:pPr algn="ctr"/>
            <a:r>
              <a:rPr lang="en-GB" sz="1600" b="1" dirty="0" err="1" smtClean="0">
                <a:solidFill>
                  <a:schemeClr val="bg1"/>
                </a:solidFill>
              </a:rPr>
              <a:t>Maximinus</a:t>
            </a:r>
            <a:r>
              <a:rPr lang="en-GB" sz="1600" b="1" dirty="0" smtClean="0">
                <a:solidFill>
                  <a:schemeClr val="bg1"/>
                </a:solidFill>
              </a:rPr>
              <a:t> I, </a:t>
            </a:r>
            <a:r>
              <a:rPr lang="en-GB" sz="1600" b="1" dirty="0" err="1" smtClean="0">
                <a:solidFill>
                  <a:schemeClr val="bg1"/>
                </a:solidFill>
              </a:rPr>
              <a:t>Thrax</a:t>
            </a:r>
            <a:r>
              <a:rPr lang="en-GB" sz="1600" b="1" dirty="0" smtClean="0">
                <a:solidFill>
                  <a:schemeClr val="bg1"/>
                </a:solidFill>
              </a:rPr>
              <a:t>, AD 235-238. – RIC 5.</a:t>
            </a:r>
            <a:r>
              <a:rPr lang="en-GB" b="1" dirty="0" smtClean="0">
                <a:solidFill>
                  <a:schemeClr val="bg1"/>
                </a:solidFill>
              </a:rPr>
              <a:t/>
            </a:r>
            <a:br>
              <a:rPr lang="en-GB" b="1" dirty="0" smtClean="0">
                <a:solidFill>
                  <a:schemeClr val="bg1"/>
                </a:solidFill>
              </a:rPr>
            </a:br>
            <a:endParaRPr lang="en-GB" b="1" dirty="0">
              <a:solidFill>
                <a:schemeClr val="bg1"/>
              </a:solidFill>
            </a:endParaRPr>
          </a:p>
        </p:txBody>
      </p:sp>
      <p:pic>
        <p:nvPicPr>
          <p:cNvPr id="6" name="Picture 5" descr="Maximus RIC_0003var.jpg"/>
          <p:cNvPicPr>
            <a:picLocks noChangeAspect="1"/>
          </p:cNvPicPr>
          <p:nvPr/>
        </p:nvPicPr>
        <p:blipFill>
          <a:blip r:embed="rId3" cstate="print"/>
          <a:srcRect r="51620"/>
          <a:stretch>
            <a:fillRect/>
          </a:stretch>
        </p:blipFill>
        <p:spPr>
          <a:xfrm>
            <a:off x="467544" y="4437112"/>
            <a:ext cx="2160240" cy="1584176"/>
          </a:xfrm>
          <a:prstGeom prst="rect">
            <a:avLst/>
          </a:prstGeom>
        </p:spPr>
      </p:pic>
      <p:sp>
        <p:nvSpPr>
          <p:cNvPr id="7" name="Rectangle 6"/>
          <p:cNvSpPr/>
          <p:nvPr/>
        </p:nvSpPr>
        <p:spPr>
          <a:xfrm>
            <a:off x="251520" y="6165016"/>
            <a:ext cx="2448272" cy="584775"/>
          </a:xfrm>
          <a:prstGeom prst="rect">
            <a:avLst/>
          </a:prstGeom>
        </p:spPr>
        <p:txBody>
          <a:bodyPr wrap="square">
            <a:spAutoFit/>
          </a:bodyPr>
          <a:lstStyle/>
          <a:p>
            <a:pPr algn="ctr"/>
            <a:r>
              <a:rPr lang="pt-BR" sz="1600" b="1" dirty="0" smtClean="0">
                <a:solidFill>
                  <a:schemeClr val="bg1"/>
                </a:solidFill>
              </a:rPr>
              <a:t>Maximus AR Denarius, AD 236-238. – RIC 3</a:t>
            </a:r>
            <a:r>
              <a:rPr lang="pt-BR" sz="1600" dirty="0" smtClean="0">
                <a:solidFill>
                  <a:schemeClr val="bg1"/>
                </a:solidFill>
              </a:rPr>
              <a:t>.</a:t>
            </a:r>
            <a:endParaRPr lang="en-GB" sz="1600" dirty="0">
              <a:solidFill>
                <a:schemeClr val="bg1"/>
              </a:solidFill>
            </a:endParaRPr>
          </a:p>
        </p:txBody>
      </p:sp>
      <p:pic>
        <p:nvPicPr>
          <p:cNvPr id="8" name="Picture 7" descr="Gordian I - RIC_0001.jpg"/>
          <p:cNvPicPr>
            <a:picLocks noChangeAspect="1"/>
          </p:cNvPicPr>
          <p:nvPr/>
        </p:nvPicPr>
        <p:blipFill>
          <a:blip r:embed="rId4" cstate="print"/>
          <a:srcRect r="48026"/>
          <a:stretch>
            <a:fillRect/>
          </a:stretch>
        </p:blipFill>
        <p:spPr>
          <a:xfrm>
            <a:off x="3203848" y="1700808"/>
            <a:ext cx="2088232" cy="1872208"/>
          </a:xfrm>
          <a:prstGeom prst="rect">
            <a:avLst/>
          </a:prstGeom>
        </p:spPr>
      </p:pic>
      <p:sp>
        <p:nvSpPr>
          <p:cNvPr id="9" name="Rectangle 8"/>
          <p:cNvSpPr/>
          <p:nvPr/>
        </p:nvSpPr>
        <p:spPr>
          <a:xfrm>
            <a:off x="3059832" y="3717032"/>
            <a:ext cx="2304256" cy="584775"/>
          </a:xfrm>
          <a:prstGeom prst="rect">
            <a:avLst/>
          </a:prstGeom>
        </p:spPr>
        <p:txBody>
          <a:bodyPr wrap="square">
            <a:spAutoFit/>
          </a:bodyPr>
          <a:lstStyle/>
          <a:p>
            <a:r>
              <a:rPr lang="en-GB" sz="1600" b="1" dirty="0" smtClean="0">
                <a:solidFill>
                  <a:schemeClr val="bg1"/>
                </a:solidFill>
              </a:rPr>
              <a:t>Gordian I, March-April AD 238, – RIC 1.</a:t>
            </a:r>
            <a:endParaRPr lang="en-GB" sz="1600" b="1" dirty="0">
              <a:solidFill>
                <a:schemeClr val="bg1"/>
              </a:solidFill>
            </a:endParaRPr>
          </a:p>
        </p:txBody>
      </p:sp>
      <p:pic>
        <p:nvPicPr>
          <p:cNvPr id="10" name="Picture 9" descr="Gordian II - RIC_0002_1.jpg"/>
          <p:cNvPicPr>
            <a:picLocks noChangeAspect="1"/>
          </p:cNvPicPr>
          <p:nvPr/>
        </p:nvPicPr>
        <p:blipFill>
          <a:blip r:embed="rId5" cstate="print"/>
          <a:srcRect r="50902"/>
          <a:stretch>
            <a:fillRect/>
          </a:stretch>
        </p:blipFill>
        <p:spPr>
          <a:xfrm>
            <a:off x="3131840" y="4437112"/>
            <a:ext cx="2232248" cy="1584176"/>
          </a:xfrm>
          <a:prstGeom prst="rect">
            <a:avLst/>
          </a:prstGeom>
        </p:spPr>
      </p:pic>
      <p:sp>
        <p:nvSpPr>
          <p:cNvPr id="11" name="Rectangle 10"/>
          <p:cNvSpPr/>
          <p:nvPr/>
        </p:nvSpPr>
        <p:spPr>
          <a:xfrm>
            <a:off x="3059832" y="6165015"/>
            <a:ext cx="2304256" cy="584775"/>
          </a:xfrm>
          <a:prstGeom prst="rect">
            <a:avLst/>
          </a:prstGeom>
        </p:spPr>
        <p:txBody>
          <a:bodyPr wrap="square">
            <a:spAutoFit/>
          </a:bodyPr>
          <a:lstStyle/>
          <a:p>
            <a:r>
              <a:rPr lang="en-GB" sz="1600" b="1" dirty="0" smtClean="0">
                <a:solidFill>
                  <a:schemeClr val="bg1"/>
                </a:solidFill>
              </a:rPr>
              <a:t>Gordian II, March-April AD 238, – RIC 2.</a:t>
            </a:r>
            <a:endParaRPr lang="en-GB" sz="1600" b="1" dirty="0">
              <a:solidFill>
                <a:schemeClr val="bg1"/>
              </a:solidFill>
            </a:endParaRPr>
          </a:p>
        </p:txBody>
      </p:sp>
      <p:sp>
        <p:nvSpPr>
          <p:cNvPr id="12" name="Rectangle 11"/>
          <p:cNvSpPr/>
          <p:nvPr/>
        </p:nvSpPr>
        <p:spPr>
          <a:xfrm>
            <a:off x="5508104" y="1700808"/>
            <a:ext cx="3456384" cy="2031325"/>
          </a:xfrm>
          <a:prstGeom prst="rect">
            <a:avLst/>
          </a:prstGeom>
        </p:spPr>
        <p:txBody>
          <a:bodyPr wrap="square">
            <a:spAutoFit/>
          </a:bodyPr>
          <a:lstStyle/>
          <a:p>
            <a:r>
              <a:rPr lang="en-GB" dirty="0" smtClean="0">
                <a:solidFill>
                  <a:schemeClr val="bg1"/>
                </a:solidFill>
              </a:rPr>
              <a:t>“The procurator of Africa was a man who performed his duties with excessive severity; he handed down extremely harsh decisions and extorted money to win the emperor's favour.” – </a:t>
            </a:r>
            <a:r>
              <a:rPr lang="en-GB" b="1" dirty="0" err="1" smtClean="0">
                <a:solidFill>
                  <a:schemeClr val="bg1"/>
                </a:solidFill>
              </a:rPr>
              <a:t>Herodian</a:t>
            </a:r>
            <a:r>
              <a:rPr lang="en-GB" b="1" dirty="0" smtClean="0">
                <a:solidFill>
                  <a:schemeClr val="bg1"/>
                </a:solidFill>
              </a:rPr>
              <a:t> 7.4.1</a:t>
            </a:r>
            <a:r>
              <a:rPr lang="en-GB" dirty="0" smtClean="0">
                <a:solidFill>
                  <a:schemeClr val="bg1"/>
                </a:solidFill>
              </a:rPr>
              <a:t>.</a:t>
            </a:r>
            <a:endParaRPr lang="en-GB" dirty="0">
              <a:solidFill>
                <a:schemeClr val="bg1"/>
              </a:solidFill>
            </a:endParaRPr>
          </a:p>
        </p:txBody>
      </p:sp>
      <p:sp>
        <p:nvSpPr>
          <p:cNvPr id="13" name="Rectangle 12"/>
          <p:cNvSpPr/>
          <p:nvPr/>
        </p:nvSpPr>
        <p:spPr>
          <a:xfrm>
            <a:off x="5508104" y="4149080"/>
            <a:ext cx="3456384" cy="2585323"/>
          </a:xfrm>
          <a:prstGeom prst="rect">
            <a:avLst/>
          </a:prstGeom>
        </p:spPr>
        <p:txBody>
          <a:bodyPr wrap="square">
            <a:spAutoFit/>
          </a:bodyPr>
          <a:lstStyle/>
          <a:p>
            <a:r>
              <a:rPr lang="en-GB" dirty="0" smtClean="0">
                <a:solidFill>
                  <a:schemeClr val="bg1"/>
                </a:solidFill>
              </a:rPr>
              <a:t>“The senators met before they received accurate information concerning </a:t>
            </a:r>
            <a:r>
              <a:rPr lang="en-GB" dirty="0" err="1" smtClean="0">
                <a:solidFill>
                  <a:schemeClr val="bg1"/>
                </a:solidFill>
              </a:rPr>
              <a:t>Maximinus</a:t>
            </a:r>
            <a:r>
              <a:rPr lang="en-GB" dirty="0" smtClean="0">
                <a:solidFill>
                  <a:schemeClr val="bg1"/>
                </a:solidFill>
              </a:rPr>
              <a:t> and, placing their trust for the future in the present situation, proclaimed Gordian Augustus, together with his son, and destroyed </a:t>
            </a:r>
            <a:r>
              <a:rPr lang="en-GB" dirty="0" err="1" smtClean="0">
                <a:solidFill>
                  <a:schemeClr val="bg1"/>
                </a:solidFill>
              </a:rPr>
              <a:t>Maximinus</a:t>
            </a:r>
            <a:r>
              <a:rPr lang="en-GB" dirty="0" smtClean="0">
                <a:solidFill>
                  <a:schemeClr val="bg1"/>
                </a:solidFill>
              </a:rPr>
              <a:t>' emblems of honour.” (</a:t>
            </a:r>
            <a:r>
              <a:rPr lang="en-GB" b="1" dirty="0" smtClean="0">
                <a:solidFill>
                  <a:schemeClr val="bg1"/>
                </a:solidFill>
              </a:rPr>
              <a:t>7.7.2</a:t>
            </a:r>
            <a:r>
              <a:rPr lang="en-GB" dirty="0" smtClean="0">
                <a:solidFill>
                  <a:schemeClr val="bg1"/>
                </a:solidFill>
              </a:rPr>
              <a:t>).</a:t>
            </a:r>
            <a:endParaRPr lang="en-GB" dirty="0">
              <a:solidFill>
                <a:schemeClr val="bg1"/>
              </a:solidFill>
            </a:endParaRPr>
          </a:p>
        </p:txBody>
      </p:sp>
      <p:sp>
        <p:nvSpPr>
          <p:cNvPr id="14" name="Content Placeholder 2"/>
          <p:cNvSpPr txBox="1">
            <a:spLocks/>
          </p:cNvSpPr>
          <p:nvPr/>
        </p:nvSpPr>
        <p:spPr>
          <a:xfrm>
            <a:off x="179512" y="83127"/>
            <a:ext cx="8784976" cy="4065953"/>
          </a:xfrm>
          <a:prstGeom prst="rect">
            <a:avLst/>
          </a:prstGeom>
          <a:solidFill>
            <a:srgbClr val="92D05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“A man of senatorial rank named </a:t>
            </a:r>
            <a:r>
              <a:rPr lang="en-GB" dirty="0" err="1" smtClean="0">
                <a:solidFill>
                  <a:schemeClr val="bg1"/>
                </a:solidFill>
              </a:rPr>
              <a:t>Capellianus</a:t>
            </a:r>
            <a:r>
              <a:rPr lang="en-GB" dirty="0" smtClean="0">
                <a:solidFill>
                  <a:schemeClr val="bg1"/>
                </a:solidFill>
              </a:rPr>
              <a:t> was at that time governor of the Moors under Roman rule, the ones called </a:t>
            </a:r>
            <a:r>
              <a:rPr lang="en-GB" dirty="0" err="1" smtClean="0">
                <a:solidFill>
                  <a:schemeClr val="bg1"/>
                </a:solidFill>
              </a:rPr>
              <a:t>Numidians</a:t>
            </a:r>
            <a:r>
              <a:rPr lang="en-GB" dirty="0" smtClean="0">
                <a:solidFill>
                  <a:schemeClr val="bg1"/>
                </a:solidFill>
              </a:rPr>
              <a:t>… </a:t>
            </a:r>
            <a:r>
              <a:rPr lang="en-GB" dirty="0" err="1" smtClean="0">
                <a:solidFill>
                  <a:schemeClr val="bg1"/>
                </a:solidFill>
              </a:rPr>
              <a:t>Capellianus</a:t>
            </a:r>
            <a:r>
              <a:rPr lang="en-GB" dirty="0" smtClean="0">
                <a:solidFill>
                  <a:schemeClr val="bg1"/>
                </a:solidFill>
              </a:rPr>
              <a:t> thus had a formidable military force under his command. Gordian was hostile to </a:t>
            </a:r>
            <a:r>
              <a:rPr lang="en-GB" dirty="0" err="1" smtClean="0">
                <a:solidFill>
                  <a:schemeClr val="bg1"/>
                </a:solidFill>
              </a:rPr>
              <a:t>Capellianus</a:t>
            </a:r>
            <a:r>
              <a:rPr lang="en-GB" dirty="0" smtClean="0">
                <a:solidFill>
                  <a:schemeClr val="bg1"/>
                </a:solidFill>
              </a:rPr>
              <a:t> because they had earlier been involved in a lawsuit… There the son of Gordian died, together with all his companions… When </a:t>
            </a:r>
            <a:r>
              <a:rPr lang="en-GB" dirty="0" err="1" smtClean="0">
                <a:solidFill>
                  <a:schemeClr val="bg1"/>
                </a:solidFill>
              </a:rPr>
              <a:t>Capellianus</a:t>
            </a:r>
            <a:r>
              <a:rPr lang="en-GB" dirty="0" smtClean="0">
                <a:solidFill>
                  <a:schemeClr val="bg1"/>
                </a:solidFill>
              </a:rPr>
              <a:t> entered Carthage…” - </a:t>
            </a:r>
            <a:r>
              <a:rPr lang="en-GB" b="1" dirty="0" smtClean="0">
                <a:solidFill>
                  <a:schemeClr val="bg1"/>
                </a:solidFill>
              </a:rPr>
              <a:t>Herodian 7.9</a:t>
            </a:r>
            <a:r>
              <a:rPr lang="en-GB" dirty="0" smtClean="0">
                <a:solidFill>
                  <a:schemeClr val="bg1"/>
                </a:solidFill>
              </a:rPr>
              <a:t>. </a:t>
            </a:r>
          </a:p>
          <a:p>
            <a:pPr marL="137160" indent="0">
              <a:buFont typeface="Wingdings 2"/>
              <a:buNone/>
            </a:pPr>
            <a:endParaRPr lang="en-GB" sz="600" dirty="0" smtClean="0">
              <a:solidFill>
                <a:schemeClr val="bg1"/>
              </a:solidFill>
            </a:endParaRPr>
          </a:p>
          <a:p>
            <a:pPr marL="137160" indent="0">
              <a:buFont typeface="Wingdings 2"/>
              <a:buNone/>
            </a:pPr>
            <a:r>
              <a:rPr lang="en-GB" dirty="0" smtClean="0">
                <a:solidFill>
                  <a:schemeClr val="bg1"/>
                </a:solidFill>
              </a:rPr>
              <a:t>“This is what was happening in Africa. When the death of the elder Gordian was reported at Rome, the people and the Senate particularly were completely bewildered… Other senators received votes, but on the final count [</a:t>
            </a:r>
            <a:r>
              <a:rPr lang="en-GB" dirty="0" err="1" smtClean="0">
                <a:solidFill>
                  <a:schemeClr val="bg1"/>
                </a:solidFill>
              </a:rPr>
              <a:t>Pupienus</a:t>
            </a:r>
            <a:r>
              <a:rPr lang="en-GB" dirty="0" smtClean="0">
                <a:solidFill>
                  <a:schemeClr val="bg1"/>
                </a:solidFill>
              </a:rPr>
              <a:t>] Maximus and </a:t>
            </a:r>
            <a:r>
              <a:rPr lang="en-GB" dirty="0" err="1" smtClean="0">
                <a:solidFill>
                  <a:schemeClr val="bg1"/>
                </a:solidFill>
              </a:rPr>
              <a:t>Balbinus</a:t>
            </a:r>
            <a:r>
              <a:rPr lang="en-GB" dirty="0" smtClean="0">
                <a:solidFill>
                  <a:schemeClr val="bg1"/>
                </a:solidFill>
              </a:rPr>
              <a:t> were elected joint emperors by majority opinion.” – (</a:t>
            </a:r>
            <a:r>
              <a:rPr lang="en-GB" b="1" dirty="0" smtClean="0">
                <a:solidFill>
                  <a:schemeClr val="bg1"/>
                </a:solidFill>
              </a:rPr>
              <a:t>7.10</a:t>
            </a:r>
            <a:r>
              <a:rPr lang="en-GB" dirty="0" smtClean="0">
                <a:solidFill>
                  <a:schemeClr val="bg1"/>
                </a:solidFill>
              </a:rPr>
              <a:t>).</a:t>
            </a:r>
          </a:p>
          <a:p>
            <a:pPr marL="137160" indent="0">
              <a:buFont typeface="Wingdings 2"/>
              <a:buNone/>
            </a:pPr>
            <a:endParaRPr lang="en-GB" dirty="0"/>
          </a:p>
        </p:txBody>
      </p:sp>
      <p:pic>
        <p:nvPicPr>
          <p:cNvPr id="3" name="Picture 2"/>
          <p:cNvPicPr>
            <a:picLocks noChangeAspect="1"/>
          </p:cNvPicPr>
          <p:nvPr/>
        </p:nvPicPr>
        <p:blipFill>
          <a:blip r:embed="rId6"/>
          <a:stretch>
            <a:fillRect/>
          </a:stretch>
        </p:blipFill>
        <p:spPr>
          <a:xfrm>
            <a:off x="1042110" y="4192651"/>
            <a:ext cx="7059780" cy="2591025"/>
          </a:xfrm>
          <a:prstGeom prst="rect">
            <a:avLst/>
          </a:prstGeom>
        </p:spPr>
      </p:pic>
    </p:spTree>
    <p:extLst>
      <p:ext uri="{BB962C8B-B14F-4D97-AF65-F5344CB8AC3E}">
        <p14:creationId xmlns:p14="http://schemas.microsoft.com/office/powerpoint/2010/main" val="3845946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Praetorian vs. the People</a:t>
            </a:r>
            <a:endParaRPr lang="en-GB" b="1" dirty="0">
              <a:solidFill>
                <a:schemeClr val="bg1"/>
              </a:solidFill>
            </a:endParaRPr>
          </a:p>
        </p:txBody>
      </p:sp>
      <p:pic>
        <p:nvPicPr>
          <p:cNvPr id="4" name="Content Placeholder 3" descr="Gordian III - RIC_0060-o.jpg"/>
          <p:cNvPicPr>
            <a:picLocks noGrp="1" noChangeAspect="1"/>
          </p:cNvPicPr>
          <p:nvPr>
            <p:ph idx="1"/>
          </p:nvPr>
        </p:nvPicPr>
        <p:blipFill>
          <a:blip r:embed="rId2" cstate="print"/>
          <a:stretch>
            <a:fillRect/>
          </a:stretch>
        </p:blipFill>
        <p:spPr>
          <a:xfrm>
            <a:off x="323528" y="1484784"/>
            <a:ext cx="3024336" cy="1656184"/>
          </a:xfrm>
        </p:spPr>
      </p:pic>
      <p:sp>
        <p:nvSpPr>
          <p:cNvPr id="5" name="Rectangle 4"/>
          <p:cNvSpPr/>
          <p:nvPr/>
        </p:nvSpPr>
        <p:spPr>
          <a:xfrm>
            <a:off x="107504" y="3212976"/>
            <a:ext cx="3312368" cy="584775"/>
          </a:xfrm>
          <a:prstGeom prst="rect">
            <a:avLst/>
          </a:prstGeom>
        </p:spPr>
        <p:txBody>
          <a:bodyPr wrap="square">
            <a:spAutoFit/>
          </a:bodyPr>
          <a:lstStyle/>
          <a:p>
            <a:r>
              <a:rPr lang="en-GB" sz="1600" b="1" dirty="0" smtClean="0">
                <a:solidFill>
                  <a:schemeClr val="bg1"/>
                </a:solidFill>
              </a:rPr>
              <a:t>Gordian III, Caesar April-June, 238 AD; Augustus 238-244 AD</a:t>
            </a:r>
            <a:endParaRPr lang="en-GB" sz="1600" dirty="0">
              <a:solidFill>
                <a:schemeClr val="bg1"/>
              </a:solidFill>
            </a:endParaRPr>
          </a:p>
        </p:txBody>
      </p:sp>
      <p:sp>
        <p:nvSpPr>
          <p:cNvPr id="6" name="Rectangle 5"/>
          <p:cNvSpPr/>
          <p:nvPr/>
        </p:nvSpPr>
        <p:spPr>
          <a:xfrm>
            <a:off x="3563888" y="1484784"/>
            <a:ext cx="5328592" cy="2185214"/>
          </a:xfrm>
          <a:prstGeom prst="rect">
            <a:avLst/>
          </a:prstGeom>
        </p:spPr>
        <p:txBody>
          <a:bodyPr wrap="square">
            <a:spAutoFit/>
          </a:bodyPr>
          <a:lstStyle/>
          <a:p>
            <a:r>
              <a:rPr lang="en-GB" sz="1700" dirty="0" smtClean="0">
                <a:solidFill>
                  <a:schemeClr val="bg1"/>
                </a:solidFill>
              </a:rPr>
              <a:t>“…they kept shouting threats to kill both emperors, determined that the emperor be chosen from the family of Gordian and that the title remain in that house and under that name.  The two emperors ordered some of their men to bring the child to the Capitol. Finding the lad playing at home, they lifted him to their shoulders and brought him to the Capitol through the midst of the crowd.” – </a:t>
            </a:r>
            <a:r>
              <a:rPr lang="en-GB" sz="1700" b="1" dirty="0" err="1" smtClean="0">
                <a:solidFill>
                  <a:schemeClr val="bg1"/>
                </a:solidFill>
              </a:rPr>
              <a:t>Herodian</a:t>
            </a:r>
            <a:r>
              <a:rPr lang="en-GB" sz="1700" b="1" dirty="0" smtClean="0">
                <a:solidFill>
                  <a:schemeClr val="bg1"/>
                </a:solidFill>
              </a:rPr>
              <a:t> 7.10</a:t>
            </a:r>
            <a:r>
              <a:rPr lang="en-GB" sz="1700" dirty="0" smtClean="0">
                <a:solidFill>
                  <a:schemeClr val="bg1"/>
                </a:solidFill>
              </a:rPr>
              <a:t>.</a:t>
            </a:r>
            <a:endParaRPr lang="en-GB" sz="1700" dirty="0">
              <a:solidFill>
                <a:schemeClr val="bg1"/>
              </a:solidFill>
            </a:endParaRPr>
          </a:p>
        </p:txBody>
      </p:sp>
      <p:sp>
        <p:nvSpPr>
          <p:cNvPr id="7" name="Rectangle 6"/>
          <p:cNvSpPr/>
          <p:nvPr/>
        </p:nvSpPr>
        <p:spPr>
          <a:xfrm>
            <a:off x="0" y="3910244"/>
            <a:ext cx="9144000" cy="2893100"/>
          </a:xfrm>
          <a:prstGeom prst="rect">
            <a:avLst/>
          </a:prstGeom>
        </p:spPr>
        <p:txBody>
          <a:bodyPr wrap="square">
            <a:spAutoFit/>
          </a:bodyPr>
          <a:lstStyle/>
          <a:p>
            <a:r>
              <a:rPr lang="en-GB" sz="1600" dirty="0" smtClean="0">
                <a:solidFill>
                  <a:schemeClr val="bg1"/>
                </a:solidFill>
              </a:rPr>
              <a:t>“The people, as if possessed, seized any tools they could find, made of suitable material, and fashioned weapons. They assembled and went out to the praetorian camp, where they attacked the gates and walls as if they were actually organizing a siege. The praetorians, with their vast combat experience, protected themselves behind their shields and the battlements; wounding their attackers with arrows and long spears, they kept them from the walls and drove them back…   With evening approaching, the besiegers decided to retire, since the civilians were exhausted and most of the gladiators were wounded. The people retreated in disorder, thinking that the few praetorians would not dare to pursue so large a mob. But the praetorians now threw open the gates and gave chase. They slaughtered the gladiators, and the greater part of the mob also perished, crushed in the confusion.” – (</a:t>
            </a:r>
            <a:r>
              <a:rPr lang="en-GB" sz="1600" b="1" dirty="0" smtClean="0">
                <a:solidFill>
                  <a:schemeClr val="bg1"/>
                </a:solidFill>
              </a:rPr>
              <a:t>7.11</a:t>
            </a:r>
            <a:r>
              <a:rPr lang="en-GB" sz="1600" dirty="0" smtClean="0">
                <a:solidFill>
                  <a:schemeClr val="bg1"/>
                </a:solidFill>
              </a:rPr>
              <a:t>).</a:t>
            </a:r>
          </a:p>
          <a:p>
            <a:pPr>
              <a:buFont typeface="Arial" pitchFamily="34" charset="0"/>
              <a:buChar char="•"/>
            </a:pPr>
            <a:endParaRPr lang="en-GB" sz="500" dirty="0" smtClean="0">
              <a:solidFill>
                <a:schemeClr val="bg1"/>
              </a:solidFill>
            </a:endParaRPr>
          </a:p>
          <a:p>
            <a:pPr>
              <a:buFont typeface="Arial" pitchFamily="34" charset="0"/>
              <a:buChar char="•"/>
            </a:pPr>
            <a:r>
              <a:rPr lang="en-GB" sz="1700" dirty="0" smtClean="0">
                <a:solidFill>
                  <a:schemeClr val="bg1"/>
                </a:solidFill>
              </a:rPr>
              <a:t> Praetorians besieged and water-supply cut off.</a:t>
            </a:r>
          </a:p>
        </p:txBody>
      </p:sp>
      <p:sp>
        <p:nvSpPr>
          <p:cNvPr id="8" name="Content Placeholder 2"/>
          <p:cNvSpPr txBox="1">
            <a:spLocks/>
          </p:cNvSpPr>
          <p:nvPr/>
        </p:nvSpPr>
        <p:spPr>
          <a:xfrm>
            <a:off x="207818" y="1319645"/>
            <a:ext cx="8769927" cy="5382491"/>
          </a:xfrm>
          <a:prstGeom prst="rect">
            <a:avLst/>
          </a:prstGeom>
          <a:solidFill>
            <a:srgbClr val="D2A00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Maximus invades Italy at end of March – AD 238.</a:t>
            </a:r>
          </a:p>
          <a:p>
            <a:endParaRPr lang="en-GB" sz="1200" dirty="0" smtClean="0">
              <a:solidFill>
                <a:schemeClr val="bg1"/>
              </a:solidFill>
            </a:endParaRPr>
          </a:p>
          <a:p>
            <a:r>
              <a:rPr lang="en-GB" dirty="0" smtClean="0">
                <a:solidFill>
                  <a:schemeClr val="bg1"/>
                </a:solidFill>
              </a:rPr>
              <a:t>City of Aquileia holds out against him - protracted siege.</a:t>
            </a:r>
          </a:p>
          <a:p>
            <a:endParaRPr lang="en-GB" sz="1200" dirty="0" smtClean="0">
              <a:solidFill>
                <a:schemeClr val="bg1"/>
              </a:solidFill>
            </a:endParaRPr>
          </a:p>
          <a:p>
            <a:pPr marL="0">
              <a:buFont typeface="Wingdings 2"/>
              <a:buNone/>
            </a:pPr>
            <a:r>
              <a:rPr lang="en-GB" dirty="0" smtClean="0">
                <a:solidFill>
                  <a:schemeClr val="bg1"/>
                </a:solidFill>
              </a:rPr>
              <a:t>“Some of the soldiers had built temporary huts, but the majority were living in the open air, exposed to sun and rain. And now many died of starvation; no food was brought in from the outside, as the Romans had blocked all the roads of Italy by erecting walls provided with narrow gates.” – </a:t>
            </a:r>
            <a:r>
              <a:rPr lang="en-GB" b="1" dirty="0" smtClean="0">
                <a:solidFill>
                  <a:schemeClr val="bg1"/>
                </a:solidFill>
              </a:rPr>
              <a:t>Herodian 8.5.4</a:t>
            </a:r>
            <a:r>
              <a:rPr lang="en-GB" dirty="0" smtClean="0">
                <a:solidFill>
                  <a:schemeClr val="bg1"/>
                </a:solidFill>
              </a:rPr>
              <a:t>. </a:t>
            </a:r>
          </a:p>
          <a:p>
            <a:pPr>
              <a:buFont typeface="Wingdings 2"/>
              <a:buNone/>
            </a:pPr>
            <a:endParaRPr lang="en-GB" sz="1200" dirty="0" smtClean="0">
              <a:solidFill>
                <a:schemeClr val="bg1"/>
              </a:solidFill>
            </a:endParaRPr>
          </a:p>
          <a:p>
            <a:r>
              <a:rPr lang="en-GB" dirty="0" err="1" smtClean="0">
                <a:solidFill>
                  <a:schemeClr val="bg1"/>
                </a:solidFill>
              </a:rPr>
              <a:t>Pupienus</a:t>
            </a:r>
            <a:r>
              <a:rPr lang="en-GB" dirty="0" smtClean="0">
                <a:solidFill>
                  <a:schemeClr val="bg1"/>
                </a:solidFill>
              </a:rPr>
              <a:t> and </a:t>
            </a:r>
            <a:r>
              <a:rPr lang="en-GB" dirty="0" err="1" smtClean="0">
                <a:solidFill>
                  <a:schemeClr val="bg1"/>
                </a:solidFill>
              </a:rPr>
              <a:t>Balbinus</a:t>
            </a:r>
            <a:r>
              <a:rPr lang="en-GB" dirty="0" smtClean="0">
                <a:solidFill>
                  <a:schemeClr val="bg1"/>
                </a:solidFill>
              </a:rPr>
              <a:t> killed by praetorian guards – 6 imperial claimants killed within space of 5 months.</a:t>
            </a:r>
            <a:endParaRPr lang="en-GB" dirty="0">
              <a:solidFill>
                <a:schemeClr val="bg1"/>
              </a:solidFill>
            </a:endParaRPr>
          </a:p>
        </p:txBody>
      </p:sp>
    </p:spTree>
    <p:extLst>
      <p:ext uri="{BB962C8B-B14F-4D97-AF65-F5344CB8AC3E}">
        <p14:creationId xmlns:p14="http://schemas.microsoft.com/office/powerpoint/2010/main" val="240194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Frontiers</a:t>
            </a:r>
            <a:endParaRPr lang="en-GB" sz="6000" b="1" dirty="0">
              <a:solidFill>
                <a:schemeClr val="bg1"/>
              </a:solidFill>
            </a:endParaRPr>
          </a:p>
        </p:txBody>
      </p:sp>
    </p:spTree>
    <p:extLst>
      <p:ext uri="{BB962C8B-B14F-4D97-AF65-F5344CB8AC3E}">
        <p14:creationId xmlns:p14="http://schemas.microsoft.com/office/powerpoint/2010/main" val="35581359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East</a:t>
            </a:r>
            <a:endParaRPr lang="en-GB" dirty="0">
              <a:solidFill>
                <a:schemeClr val="bg1"/>
              </a:solidFill>
            </a:endParaRPr>
          </a:p>
        </p:txBody>
      </p:sp>
      <p:sp>
        <p:nvSpPr>
          <p:cNvPr id="3" name="Content Placeholder 2"/>
          <p:cNvSpPr>
            <a:spLocks noGrp="1"/>
          </p:cNvSpPr>
          <p:nvPr>
            <p:ph idx="1"/>
          </p:nvPr>
        </p:nvSpPr>
        <p:spPr>
          <a:xfrm>
            <a:off x="1" y="1417638"/>
            <a:ext cx="6348844" cy="5440362"/>
          </a:xfrm>
        </p:spPr>
        <p:txBody>
          <a:bodyPr>
            <a:normAutofit fontScale="85000" lnSpcReduction="20000"/>
          </a:bodyPr>
          <a:lstStyle/>
          <a:p>
            <a:r>
              <a:rPr lang="en-GB" dirty="0" smtClean="0">
                <a:solidFill>
                  <a:schemeClr val="bg1"/>
                </a:solidFill>
              </a:rPr>
              <a:t>Overthrow </a:t>
            </a:r>
            <a:r>
              <a:rPr lang="en-GB" dirty="0">
                <a:solidFill>
                  <a:schemeClr val="bg1"/>
                </a:solidFill>
              </a:rPr>
              <a:t>of Parthians by </a:t>
            </a:r>
            <a:r>
              <a:rPr lang="en-GB" dirty="0" smtClean="0">
                <a:solidFill>
                  <a:schemeClr val="bg1"/>
                </a:solidFill>
              </a:rPr>
              <a:t>Ardashir I (from the House of </a:t>
            </a:r>
            <a:r>
              <a:rPr lang="en-GB" dirty="0" err="1" smtClean="0">
                <a:solidFill>
                  <a:schemeClr val="bg1"/>
                </a:solidFill>
              </a:rPr>
              <a:t>Sasan</a:t>
            </a:r>
            <a:r>
              <a:rPr lang="en-GB" dirty="0" smtClean="0">
                <a:solidFill>
                  <a:schemeClr val="bg1"/>
                </a:solidFill>
              </a:rPr>
              <a:t>) by AD 224.</a:t>
            </a:r>
          </a:p>
          <a:p>
            <a:endParaRPr lang="en-GB" sz="500" dirty="0">
              <a:solidFill>
                <a:schemeClr val="bg1"/>
              </a:solidFill>
            </a:endParaRPr>
          </a:p>
          <a:p>
            <a:r>
              <a:rPr lang="en-GB" dirty="0" smtClean="0">
                <a:solidFill>
                  <a:schemeClr val="bg1"/>
                </a:solidFill>
              </a:rPr>
              <a:t>More bellicose or more successful?</a:t>
            </a:r>
          </a:p>
          <a:p>
            <a:pPr lvl="1"/>
            <a:r>
              <a:rPr lang="en-GB" dirty="0">
                <a:solidFill>
                  <a:schemeClr val="bg1"/>
                </a:solidFill>
              </a:rPr>
              <a:t>Ardashir and </a:t>
            </a:r>
            <a:r>
              <a:rPr lang="en-GB" dirty="0" err="1">
                <a:solidFill>
                  <a:schemeClr val="bg1"/>
                </a:solidFill>
              </a:rPr>
              <a:t>Shapur</a:t>
            </a:r>
            <a:r>
              <a:rPr lang="en-GB" dirty="0">
                <a:solidFill>
                  <a:schemeClr val="bg1"/>
                </a:solidFill>
              </a:rPr>
              <a:t> I attacks northern Mesopotamia (AD 236), Dura </a:t>
            </a:r>
            <a:r>
              <a:rPr lang="en-GB" dirty="0" err="1">
                <a:solidFill>
                  <a:schemeClr val="bg1"/>
                </a:solidFill>
              </a:rPr>
              <a:t>Europos</a:t>
            </a:r>
            <a:r>
              <a:rPr lang="en-GB" dirty="0">
                <a:solidFill>
                  <a:schemeClr val="bg1"/>
                </a:solidFill>
              </a:rPr>
              <a:t> (239) and </a:t>
            </a:r>
            <a:r>
              <a:rPr lang="en-GB" dirty="0" err="1">
                <a:solidFill>
                  <a:schemeClr val="bg1"/>
                </a:solidFill>
              </a:rPr>
              <a:t>Hatra</a:t>
            </a:r>
            <a:r>
              <a:rPr lang="en-GB" dirty="0">
                <a:solidFill>
                  <a:schemeClr val="bg1"/>
                </a:solidFill>
              </a:rPr>
              <a:t> (241</a:t>
            </a:r>
            <a:r>
              <a:rPr lang="en-GB" dirty="0" smtClean="0">
                <a:solidFill>
                  <a:schemeClr val="bg1"/>
                </a:solidFill>
              </a:rPr>
              <a:t>).</a:t>
            </a:r>
          </a:p>
          <a:p>
            <a:pPr lvl="1"/>
            <a:r>
              <a:rPr lang="en-GB" dirty="0">
                <a:solidFill>
                  <a:schemeClr val="bg1"/>
                </a:solidFill>
              </a:rPr>
              <a:t>Gordian III reaches Antioch AD 242 - dies fighting Sassanids (or killed by own troops) – AD 244, replaced by Philip the Arab.</a:t>
            </a:r>
          </a:p>
          <a:p>
            <a:pPr lvl="1"/>
            <a:r>
              <a:rPr lang="en-GB" dirty="0" smtClean="0">
                <a:solidFill>
                  <a:schemeClr val="bg1"/>
                </a:solidFill>
              </a:rPr>
              <a:t>Armenia </a:t>
            </a:r>
            <a:r>
              <a:rPr lang="en-GB" dirty="0">
                <a:solidFill>
                  <a:schemeClr val="bg1"/>
                </a:solidFill>
              </a:rPr>
              <a:t>annexed by </a:t>
            </a:r>
            <a:r>
              <a:rPr lang="en-GB" dirty="0" err="1">
                <a:solidFill>
                  <a:schemeClr val="bg1"/>
                </a:solidFill>
              </a:rPr>
              <a:t>Shapur</a:t>
            </a:r>
            <a:r>
              <a:rPr lang="en-GB" dirty="0">
                <a:solidFill>
                  <a:schemeClr val="bg1"/>
                </a:solidFill>
              </a:rPr>
              <a:t> I </a:t>
            </a:r>
            <a:r>
              <a:rPr lang="en-GB" dirty="0" smtClean="0">
                <a:solidFill>
                  <a:schemeClr val="bg1"/>
                </a:solidFill>
              </a:rPr>
              <a:t>(AD 251).</a:t>
            </a:r>
          </a:p>
          <a:p>
            <a:pPr lvl="1"/>
            <a:r>
              <a:rPr lang="en-GB" dirty="0" err="1">
                <a:solidFill>
                  <a:schemeClr val="bg1"/>
                </a:solidFill>
              </a:rPr>
              <a:t>Shapur</a:t>
            </a:r>
            <a:r>
              <a:rPr lang="en-GB" dirty="0">
                <a:solidFill>
                  <a:schemeClr val="bg1"/>
                </a:solidFill>
              </a:rPr>
              <a:t> attacks Antioch and is able to raid surrounding areas </a:t>
            </a:r>
            <a:r>
              <a:rPr lang="en-GB" dirty="0" smtClean="0">
                <a:solidFill>
                  <a:schemeClr val="bg1"/>
                </a:solidFill>
              </a:rPr>
              <a:t>(AD 252-53).</a:t>
            </a:r>
          </a:p>
          <a:p>
            <a:pPr lvl="1"/>
            <a:endParaRPr lang="en-GB" sz="500" dirty="0">
              <a:solidFill>
                <a:schemeClr val="bg1"/>
              </a:solidFill>
            </a:endParaRPr>
          </a:p>
          <a:p>
            <a:r>
              <a:rPr lang="en-GB" dirty="0" smtClean="0">
                <a:solidFill>
                  <a:schemeClr val="bg1"/>
                </a:solidFill>
              </a:rPr>
              <a:t>Romans become more reliant on local client rulers for deference of the eastern frontier: </a:t>
            </a:r>
          </a:p>
          <a:p>
            <a:pPr lvl="1"/>
            <a:r>
              <a:rPr lang="en-GB" dirty="0" err="1">
                <a:solidFill>
                  <a:schemeClr val="bg1"/>
                </a:solidFill>
              </a:rPr>
              <a:t>Odenathus</a:t>
            </a:r>
            <a:r>
              <a:rPr lang="en-GB" dirty="0">
                <a:solidFill>
                  <a:schemeClr val="bg1"/>
                </a:solidFill>
              </a:rPr>
              <a:t> later given title Corrector </a:t>
            </a:r>
            <a:r>
              <a:rPr lang="en-GB" dirty="0" err="1">
                <a:solidFill>
                  <a:schemeClr val="bg1"/>
                </a:solidFill>
              </a:rPr>
              <a:t>Totius</a:t>
            </a:r>
            <a:r>
              <a:rPr lang="en-GB" dirty="0">
                <a:solidFill>
                  <a:schemeClr val="bg1"/>
                </a:solidFill>
              </a:rPr>
              <a:t> </a:t>
            </a:r>
            <a:r>
              <a:rPr lang="en-GB" dirty="0" err="1">
                <a:solidFill>
                  <a:schemeClr val="bg1"/>
                </a:solidFill>
              </a:rPr>
              <a:t>Orientis</a:t>
            </a:r>
            <a:r>
              <a:rPr lang="en-GB" dirty="0">
                <a:solidFill>
                  <a:schemeClr val="bg1"/>
                </a:solidFill>
              </a:rPr>
              <a:t> “Marshal of the East”.</a:t>
            </a:r>
          </a:p>
          <a:p>
            <a:pPr lvl="1"/>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057900" y="1417638"/>
            <a:ext cx="2919846" cy="1929914"/>
          </a:xfrm>
          <a:prstGeom prst="rect">
            <a:avLst/>
          </a:prstGeom>
        </p:spPr>
      </p:pic>
      <p:sp>
        <p:nvSpPr>
          <p:cNvPr id="5" name="Rectangle 4"/>
          <p:cNvSpPr/>
          <p:nvPr/>
        </p:nvSpPr>
        <p:spPr>
          <a:xfrm>
            <a:off x="6130636" y="3347552"/>
            <a:ext cx="2940627" cy="338554"/>
          </a:xfrm>
          <a:prstGeom prst="rect">
            <a:avLst/>
          </a:prstGeom>
        </p:spPr>
        <p:txBody>
          <a:bodyPr wrap="square">
            <a:spAutoFit/>
          </a:bodyPr>
          <a:lstStyle/>
          <a:p>
            <a:r>
              <a:rPr lang="en-GB" sz="1600" b="1" dirty="0" smtClean="0">
                <a:solidFill>
                  <a:schemeClr val="bg1"/>
                </a:solidFill>
              </a:rPr>
              <a:t>Ardashir I and </a:t>
            </a:r>
            <a:r>
              <a:rPr lang="en-GB" sz="1600" b="1" dirty="0" err="1" smtClean="0">
                <a:solidFill>
                  <a:schemeClr val="bg1"/>
                </a:solidFill>
              </a:rPr>
              <a:t>Ahura</a:t>
            </a:r>
            <a:r>
              <a:rPr lang="en-GB" sz="1600" b="1" dirty="0" smtClean="0">
                <a:solidFill>
                  <a:schemeClr val="bg1"/>
                </a:solidFill>
              </a:rPr>
              <a:t> Mazda</a:t>
            </a:r>
            <a:endParaRPr lang="en-GB" sz="1600" b="1" dirty="0">
              <a:solidFill>
                <a:schemeClr val="bg1"/>
              </a:solidFill>
            </a:endParaRPr>
          </a:p>
        </p:txBody>
      </p:sp>
      <p:pic>
        <p:nvPicPr>
          <p:cNvPr id="6" name="Picture 5"/>
          <p:cNvPicPr>
            <a:picLocks noChangeAspect="1"/>
          </p:cNvPicPr>
          <p:nvPr/>
        </p:nvPicPr>
        <p:blipFill>
          <a:blip r:embed="rId3"/>
          <a:stretch>
            <a:fillRect/>
          </a:stretch>
        </p:blipFill>
        <p:spPr>
          <a:xfrm>
            <a:off x="6130636" y="3900334"/>
            <a:ext cx="2859272" cy="2743438"/>
          </a:xfrm>
          <a:prstGeom prst="rect">
            <a:avLst/>
          </a:prstGeom>
        </p:spPr>
      </p:pic>
    </p:spTree>
    <p:extLst>
      <p:ext uri="{BB962C8B-B14F-4D97-AF65-F5344CB8AC3E}">
        <p14:creationId xmlns:p14="http://schemas.microsoft.com/office/powerpoint/2010/main" val="1287176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Capture of Valerian</a:t>
            </a:r>
            <a:endParaRPr lang="en-GB" b="1" dirty="0">
              <a:solidFill>
                <a:schemeClr val="bg1"/>
              </a:solidFill>
            </a:endParaRPr>
          </a:p>
        </p:txBody>
      </p:sp>
      <p:sp>
        <p:nvSpPr>
          <p:cNvPr id="4" name="Content Placeholder 3"/>
          <p:cNvSpPr>
            <a:spLocks noGrp="1"/>
          </p:cNvSpPr>
          <p:nvPr>
            <p:ph sz="half" idx="1"/>
          </p:nvPr>
        </p:nvSpPr>
        <p:spPr>
          <a:xfrm>
            <a:off x="155864" y="1600199"/>
            <a:ext cx="4073236" cy="5257801"/>
          </a:xfrm>
        </p:spPr>
        <p:txBody>
          <a:bodyPr>
            <a:normAutofit/>
          </a:bodyPr>
          <a:lstStyle/>
          <a:p>
            <a:r>
              <a:rPr lang="en-GB" sz="2800" dirty="0" smtClean="0">
                <a:solidFill>
                  <a:schemeClr val="bg1"/>
                </a:solidFill>
              </a:rPr>
              <a:t>In area between </a:t>
            </a:r>
            <a:r>
              <a:rPr lang="en-GB" sz="2800" dirty="0" err="1" smtClean="0">
                <a:solidFill>
                  <a:schemeClr val="bg1"/>
                </a:solidFill>
              </a:rPr>
              <a:t>Carrhae</a:t>
            </a:r>
            <a:r>
              <a:rPr lang="en-GB" sz="2800" dirty="0" smtClean="0">
                <a:solidFill>
                  <a:schemeClr val="bg1"/>
                </a:solidFill>
              </a:rPr>
              <a:t> and Edessa, Valerian seized during negotiations – AD 260. </a:t>
            </a:r>
          </a:p>
          <a:p>
            <a:pPr>
              <a:buNone/>
            </a:pPr>
            <a:endParaRPr lang="en-GB" sz="1200" dirty="0" smtClean="0">
              <a:solidFill>
                <a:schemeClr val="bg1"/>
              </a:solidFill>
            </a:endParaRPr>
          </a:p>
          <a:p>
            <a:pPr marL="0">
              <a:buNone/>
            </a:pPr>
            <a:r>
              <a:rPr lang="en-GB" sz="2800" dirty="0" smtClean="0">
                <a:solidFill>
                  <a:schemeClr val="bg1"/>
                </a:solidFill>
              </a:rPr>
              <a:t>“…great was the grief of all men that Valerian, a Roman emperor, was held as a slave in Persia.” – </a:t>
            </a:r>
            <a:r>
              <a:rPr lang="en-GB" sz="2800" b="1" dirty="0" smtClean="0">
                <a:solidFill>
                  <a:schemeClr val="bg1"/>
                </a:solidFill>
              </a:rPr>
              <a:t>SHA</a:t>
            </a:r>
            <a:r>
              <a:rPr lang="en-GB" sz="2800" dirty="0" smtClean="0">
                <a:solidFill>
                  <a:schemeClr val="bg1"/>
                </a:solidFill>
              </a:rPr>
              <a:t> </a:t>
            </a:r>
            <a:r>
              <a:rPr lang="en-GB" sz="2800" b="1" i="1" dirty="0" smtClean="0">
                <a:solidFill>
                  <a:schemeClr val="bg1"/>
                </a:solidFill>
              </a:rPr>
              <a:t>The Two </a:t>
            </a:r>
            <a:r>
              <a:rPr lang="en-GB" sz="2800" b="1" i="1" dirty="0" err="1" smtClean="0">
                <a:solidFill>
                  <a:schemeClr val="bg1"/>
                </a:solidFill>
              </a:rPr>
              <a:t>Gallieni</a:t>
            </a:r>
            <a:r>
              <a:rPr lang="en-GB" sz="2800" b="1" i="1" dirty="0" smtClean="0">
                <a:solidFill>
                  <a:schemeClr val="bg1"/>
                </a:solidFill>
              </a:rPr>
              <a:t> </a:t>
            </a:r>
            <a:r>
              <a:rPr lang="en-GB" sz="2800" b="1" dirty="0" smtClean="0">
                <a:solidFill>
                  <a:schemeClr val="bg1"/>
                </a:solidFill>
              </a:rPr>
              <a:t>1.1</a:t>
            </a:r>
            <a:r>
              <a:rPr lang="en-GB" sz="2800" dirty="0" smtClean="0">
                <a:solidFill>
                  <a:schemeClr val="bg1"/>
                </a:solidFill>
              </a:rPr>
              <a:t>.</a:t>
            </a:r>
            <a:endParaRPr lang="en-GB" sz="2800" dirty="0">
              <a:solidFill>
                <a:schemeClr val="bg1"/>
              </a:solidFill>
            </a:endParaRPr>
          </a:p>
        </p:txBody>
      </p:sp>
      <p:pic>
        <p:nvPicPr>
          <p:cNvPr id="6" name="Content Placeholder 5" descr="Shapur_victory.jpg"/>
          <p:cNvPicPr>
            <a:picLocks noGrp="1" noChangeAspect="1"/>
          </p:cNvPicPr>
          <p:nvPr>
            <p:ph sz="half" idx="2"/>
          </p:nvPr>
        </p:nvPicPr>
        <p:blipFill>
          <a:blip r:embed="rId2" cstate="print"/>
          <a:stretch>
            <a:fillRect/>
          </a:stretch>
        </p:blipFill>
        <p:spPr>
          <a:xfrm>
            <a:off x="4457700" y="1582159"/>
            <a:ext cx="4435475" cy="4439129"/>
          </a:xfrm>
        </p:spPr>
      </p:pic>
      <p:sp>
        <p:nvSpPr>
          <p:cNvPr id="7" name="Rectangle 6"/>
          <p:cNvSpPr/>
          <p:nvPr/>
        </p:nvSpPr>
        <p:spPr>
          <a:xfrm>
            <a:off x="4364182" y="6093296"/>
            <a:ext cx="4672314" cy="646331"/>
          </a:xfrm>
          <a:prstGeom prst="rect">
            <a:avLst/>
          </a:prstGeom>
        </p:spPr>
        <p:txBody>
          <a:bodyPr wrap="square">
            <a:spAutoFit/>
          </a:bodyPr>
          <a:lstStyle/>
          <a:p>
            <a:r>
              <a:rPr lang="en-GB" b="1" dirty="0" smtClean="0">
                <a:solidFill>
                  <a:schemeClr val="bg1"/>
                </a:solidFill>
              </a:rPr>
              <a:t>Rock-face relief, - </a:t>
            </a:r>
            <a:r>
              <a:rPr lang="en-GB" b="1" dirty="0" err="1" smtClean="0">
                <a:solidFill>
                  <a:schemeClr val="bg1"/>
                </a:solidFill>
              </a:rPr>
              <a:t>Naqsh</a:t>
            </a:r>
            <a:r>
              <a:rPr lang="en-GB" b="1" dirty="0" smtClean="0">
                <a:solidFill>
                  <a:schemeClr val="bg1"/>
                </a:solidFill>
              </a:rPr>
              <a:t>-e </a:t>
            </a:r>
            <a:r>
              <a:rPr lang="en-GB" b="1" dirty="0" err="1" smtClean="0">
                <a:solidFill>
                  <a:schemeClr val="bg1"/>
                </a:solidFill>
              </a:rPr>
              <a:t>Rustam</a:t>
            </a:r>
            <a:r>
              <a:rPr lang="en-GB" b="1" dirty="0" smtClean="0">
                <a:solidFill>
                  <a:schemeClr val="bg1"/>
                </a:solidFill>
              </a:rPr>
              <a:t> (Iran) – emperor Valerian standing in background</a:t>
            </a:r>
            <a:r>
              <a:rPr lang="en-GB" sz="1600" b="1" dirty="0" smtClean="0"/>
              <a:t>.</a:t>
            </a:r>
            <a:endParaRPr lang="en-GB" sz="1600" b="1" dirty="0"/>
          </a:p>
        </p:txBody>
      </p:sp>
      <p:sp>
        <p:nvSpPr>
          <p:cNvPr id="8" name="Content Placeholder 2"/>
          <p:cNvSpPr txBox="1">
            <a:spLocks/>
          </p:cNvSpPr>
          <p:nvPr/>
        </p:nvSpPr>
        <p:spPr>
          <a:xfrm>
            <a:off x="155864" y="307654"/>
            <a:ext cx="8832272" cy="6431973"/>
          </a:xfrm>
          <a:prstGeom prst="rect">
            <a:avLst/>
          </a:prstGeom>
          <a:solidFill>
            <a:srgbClr val="CC660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5100" b="1" i="1" smtClean="0">
                <a:solidFill>
                  <a:schemeClr val="bg1"/>
                </a:solidFill>
              </a:rPr>
              <a:t>Res Gestae Divi Saporis</a:t>
            </a:r>
            <a:endParaRPr lang="en-GB" sz="5100" smtClean="0">
              <a:solidFill>
                <a:schemeClr val="bg1"/>
              </a:solidFill>
            </a:endParaRPr>
          </a:p>
          <a:p>
            <a:pPr marL="137160" indent="0">
              <a:buFont typeface="Wingdings 2"/>
              <a:buNone/>
            </a:pPr>
            <a:r>
              <a:rPr lang="en-GB" smtClean="0">
                <a:solidFill>
                  <a:schemeClr val="bg1"/>
                </a:solidFill>
              </a:rPr>
              <a:t>“</a:t>
            </a:r>
            <a:r>
              <a:rPr lang="en-GB" b="1" smtClean="0">
                <a:solidFill>
                  <a:schemeClr val="bg1"/>
                </a:solidFill>
              </a:rPr>
              <a:t>I, the Mazda worshipping lord Shapur</a:t>
            </a:r>
            <a:r>
              <a:rPr lang="en-GB" smtClean="0">
                <a:solidFill>
                  <a:schemeClr val="bg1"/>
                </a:solidFill>
              </a:rPr>
              <a:t>, king of kings of Iran and non-Iran, whose lineage is from the Gods, son of the Mazda worshipping </a:t>
            </a:r>
            <a:r>
              <a:rPr lang="en-GB" b="1" smtClean="0">
                <a:solidFill>
                  <a:schemeClr val="bg1"/>
                </a:solidFill>
              </a:rPr>
              <a:t>divinity Ardashir</a:t>
            </a:r>
            <a:r>
              <a:rPr lang="en-GB" smtClean="0">
                <a:solidFill>
                  <a:schemeClr val="bg1"/>
                </a:solidFill>
              </a:rPr>
              <a:t>… Gordian Caesar raised in all of the </a:t>
            </a:r>
            <a:r>
              <a:rPr lang="en-GB" b="1" smtClean="0">
                <a:solidFill>
                  <a:schemeClr val="bg1"/>
                </a:solidFill>
              </a:rPr>
              <a:t>Roman Empire a force from the Goth and German realms and marched on Babylonia</a:t>
            </a:r>
            <a:r>
              <a:rPr lang="en-GB" smtClean="0">
                <a:solidFill>
                  <a:schemeClr val="bg1"/>
                </a:solidFill>
              </a:rPr>
              <a:t>… On the border of Babylonia at Misikhe, a great 'frontal‘ battle occurred. </a:t>
            </a:r>
            <a:r>
              <a:rPr lang="en-GB" b="1" smtClean="0">
                <a:solidFill>
                  <a:schemeClr val="bg1"/>
                </a:solidFill>
              </a:rPr>
              <a:t>Gordian Caesar was killed and the Roman force was destroyed. And the Romans made Philip Caesar</a:t>
            </a:r>
            <a:r>
              <a:rPr lang="en-GB" smtClean="0">
                <a:solidFill>
                  <a:schemeClr val="bg1"/>
                </a:solidFill>
              </a:rPr>
              <a:t>. Then </a:t>
            </a:r>
            <a:r>
              <a:rPr lang="en-GB" b="1" smtClean="0">
                <a:solidFill>
                  <a:schemeClr val="bg1"/>
                </a:solidFill>
              </a:rPr>
              <a:t>Philip Caesar </a:t>
            </a:r>
            <a:r>
              <a:rPr lang="en-GB" smtClean="0">
                <a:solidFill>
                  <a:schemeClr val="bg1"/>
                </a:solidFill>
              </a:rPr>
              <a:t>came to us for terms, and to ransom their lives, </a:t>
            </a:r>
            <a:r>
              <a:rPr lang="en-GB" b="1" smtClean="0">
                <a:solidFill>
                  <a:schemeClr val="bg1"/>
                </a:solidFill>
              </a:rPr>
              <a:t>gave us 500,000 </a:t>
            </a:r>
            <a:r>
              <a:rPr lang="en-GB" b="1" i="1" smtClean="0">
                <a:solidFill>
                  <a:schemeClr val="bg1"/>
                </a:solidFill>
              </a:rPr>
              <a:t>denars, </a:t>
            </a:r>
            <a:r>
              <a:rPr lang="en-GB" b="1" smtClean="0">
                <a:solidFill>
                  <a:schemeClr val="bg1"/>
                </a:solidFill>
              </a:rPr>
              <a:t>and became tributary to us</a:t>
            </a:r>
            <a:r>
              <a:rPr lang="en-GB" i="1" smtClean="0">
                <a:solidFill>
                  <a:schemeClr val="bg1"/>
                </a:solidFill>
              </a:rPr>
              <a:t>… </a:t>
            </a:r>
            <a:r>
              <a:rPr lang="en-GB" smtClean="0">
                <a:solidFill>
                  <a:schemeClr val="bg1"/>
                </a:solidFill>
              </a:rPr>
              <a:t>and Syria and the environs of </a:t>
            </a:r>
            <a:r>
              <a:rPr lang="en-GB" b="1" smtClean="0">
                <a:solidFill>
                  <a:schemeClr val="bg1"/>
                </a:solidFill>
              </a:rPr>
              <a:t>Syria we burned</a:t>
            </a:r>
            <a:r>
              <a:rPr lang="en-GB" smtClean="0">
                <a:solidFill>
                  <a:schemeClr val="bg1"/>
                </a:solidFill>
              </a:rPr>
              <a:t>, ruined and pillaged all… In the third campaign, when we attacked Carrhae and Urhai [Edessa] and were besieging Carrhae and Edessa </a:t>
            </a:r>
            <a:r>
              <a:rPr lang="en-GB" b="1" smtClean="0">
                <a:solidFill>
                  <a:schemeClr val="bg1"/>
                </a:solidFill>
              </a:rPr>
              <a:t>Valerian Caesar </a:t>
            </a:r>
            <a:r>
              <a:rPr lang="en-GB" smtClean="0">
                <a:solidFill>
                  <a:schemeClr val="bg1"/>
                </a:solidFill>
              </a:rPr>
              <a:t>marched against us. He had with him </a:t>
            </a:r>
            <a:r>
              <a:rPr lang="en-GB" b="1" smtClean="0">
                <a:solidFill>
                  <a:schemeClr val="bg1"/>
                </a:solidFill>
              </a:rPr>
              <a:t>a force of 70,000</a:t>
            </a:r>
            <a:r>
              <a:rPr lang="en-GB" smtClean="0">
                <a:solidFill>
                  <a:schemeClr val="bg1"/>
                </a:solidFill>
              </a:rPr>
              <a:t>…we had a great battle with Valerian Caesar. </a:t>
            </a:r>
            <a:r>
              <a:rPr lang="en-GB" b="1" smtClean="0">
                <a:solidFill>
                  <a:schemeClr val="bg1"/>
                </a:solidFill>
              </a:rPr>
              <a:t>We made prisoner ourselves with our own hands Valerian Caesar and the others, chiefs of that army, the praetorian prefect, senators</a:t>
            </a:r>
            <a:r>
              <a:rPr lang="en-GB" smtClean="0">
                <a:solidFill>
                  <a:schemeClr val="bg1"/>
                </a:solidFill>
              </a:rPr>
              <a:t>; we made all prisoners and deported them to Persis…” </a:t>
            </a:r>
            <a:endParaRPr lang="en-GB" dirty="0">
              <a:solidFill>
                <a:schemeClr val="bg1"/>
              </a:solidFill>
            </a:endParaRPr>
          </a:p>
        </p:txBody>
      </p:sp>
    </p:spTree>
    <p:extLst>
      <p:ext uri="{BB962C8B-B14F-4D97-AF65-F5344CB8AC3E}">
        <p14:creationId xmlns:p14="http://schemas.microsoft.com/office/powerpoint/2010/main" val="24525262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chemeClr val="bg1"/>
                </a:solidFill>
              </a:rPr>
              <a:t>The West</a:t>
            </a:r>
            <a:endParaRPr lang="en-GB" dirty="0">
              <a:solidFill>
                <a:schemeClr val="bg1"/>
              </a:solidFill>
            </a:endParaRPr>
          </a:p>
        </p:txBody>
      </p:sp>
      <p:sp>
        <p:nvSpPr>
          <p:cNvPr id="6" name="Content Placeholder 5"/>
          <p:cNvSpPr>
            <a:spLocks noGrp="1"/>
          </p:cNvSpPr>
          <p:nvPr>
            <p:ph idx="1"/>
          </p:nvPr>
        </p:nvSpPr>
        <p:spPr>
          <a:xfrm>
            <a:off x="218209" y="1600200"/>
            <a:ext cx="8655627" cy="5070764"/>
          </a:xfrm>
        </p:spPr>
        <p:txBody>
          <a:bodyPr>
            <a:normAutofit fontScale="92500" lnSpcReduction="10000"/>
          </a:bodyPr>
          <a:lstStyle/>
          <a:p>
            <a:r>
              <a:rPr lang="en-GB" dirty="0">
                <a:solidFill>
                  <a:schemeClr val="bg1"/>
                </a:solidFill>
              </a:rPr>
              <a:t>Philip ceases tribute payments to the German tribes c. AD 247 – (replaced by Decius in AD 249). </a:t>
            </a:r>
          </a:p>
          <a:p>
            <a:endParaRPr lang="en-GB" sz="700" dirty="0">
              <a:solidFill>
                <a:schemeClr val="bg1"/>
              </a:solidFill>
            </a:endParaRPr>
          </a:p>
          <a:p>
            <a:r>
              <a:rPr lang="en-GB" dirty="0">
                <a:solidFill>
                  <a:schemeClr val="bg1"/>
                </a:solidFill>
              </a:rPr>
              <a:t>Series of invasions by Goths and Carpi on Moesia, Dacia and Thrace.</a:t>
            </a:r>
          </a:p>
          <a:p>
            <a:endParaRPr lang="en-GB" sz="700" dirty="0">
              <a:solidFill>
                <a:schemeClr val="bg1"/>
              </a:solidFill>
            </a:endParaRPr>
          </a:p>
          <a:p>
            <a:r>
              <a:rPr lang="en-GB" dirty="0">
                <a:solidFill>
                  <a:schemeClr val="bg1"/>
                </a:solidFill>
              </a:rPr>
              <a:t>Decius dies fighting Goths at </a:t>
            </a:r>
            <a:r>
              <a:rPr lang="en-GB" dirty="0" err="1">
                <a:solidFill>
                  <a:schemeClr val="bg1"/>
                </a:solidFill>
              </a:rPr>
              <a:t>Abrittus</a:t>
            </a:r>
            <a:r>
              <a:rPr lang="en-GB" dirty="0">
                <a:solidFill>
                  <a:schemeClr val="bg1"/>
                </a:solidFill>
              </a:rPr>
              <a:t> (in Modern Bulgaria). </a:t>
            </a:r>
          </a:p>
          <a:p>
            <a:endParaRPr lang="en-GB" sz="700" dirty="0">
              <a:solidFill>
                <a:schemeClr val="bg1"/>
              </a:solidFill>
            </a:endParaRPr>
          </a:p>
          <a:p>
            <a:r>
              <a:rPr lang="en-GB" dirty="0">
                <a:solidFill>
                  <a:schemeClr val="bg1"/>
                </a:solidFill>
              </a:rPr>
              <a:t>Gallus (AD 251-53) makes peace with the Goths – latter retain captives and plunder, and receive subsidy.  </a:t>
            </a:r>
          </a:p>
          <a:p>
            <a:endParaRPr lang="en-GB" sz="700" dirty="0">
              <a:solidFill>
                <a:schemeClr val="bg1"/>
              </a:solidFill>
            </a:endParaRPr>
          </a:p>
          <a:p>
            <a:r>
              <a:rPr lang="en-GB" dirty="0" err="1">
                <a:solidFill>
                  <a:schemeClr val="bg1"/>
                </a:solidFill>
              </a:rPr>
              <a:t>Aemilian</a:t>
            </a:r>
            <a:r>
              <a:rPr lang="en-GB" dirty="0">
                <a:solidFill>
                  <a:schemeClr val="bg1"/>
                </a:solidFill>
              </a:rPr>
              <a:t> (AD 253), governor of Moesia attacks Goths then marches on Rome – </a:t>
            </a:r>
            <a:r>
              <a:rPr lang="en-GB" dirty="0" err="1">
                <a:solidFill>
                  <a:schemeClr val="bg1"/>
                </a:solidFill>
              </a:rPr>
              <a:t>Cniva</a:t>
            </a:r>
            <a:r>
              <a:rPr lang="en-GB" dirty="0">
                <a:solidFill>
                  <a:schemeClr val="bg1"/>
                </a:solidFill>
              </a:rPr>
              <a:t>, Gothic king, invades.</a:t>
            </a:r>
          </a:p>
          <a:p>
            <a:endParaRPr lang="en-GB" dirty="0"/>
          </a:p>
        </p:txBody>
      </p:sp>
      <p:pic>
        <p:nvPicPr>
          <p:cNvPr id="7" name="Picture 6"/>
          <p:cNvPicPr>
            <a:picLocks noChangeAspect="1"/>
          </p:cNvPicPr>
          <p:nvPr/>
        </p:nvPicPr>
        <p:blipFill>
          <a:blip r:embed="rId2"/>
          <a:stretch>
            <a:fillRect/>
          </a:stretch>
        </p:blipFill>
        <p:spPr>
          <a:xfrm>
            <a:off x="0" y="0"/>
            <a:ext cx="9144000" cy="5802284"/>
          </a:xfrm>
          <a:prstGeom prst="rect">
            <a:avLst/>
          </a:prstGeom>
        </p:spPr>
      </p:pic>
      <p:sp>
        <p:nvSpPr>
          <p:cNvPr id="8" name="Content Placeholder 2"/>
          <p:cNvSpPr txBox="1">
            <a:spLocks/>
          </p:cNvSpPr>
          <p:nvPr/>
        </p:nvSpPr>
        <p:spPr>
          <a:xfrm>
            <a:off x="2982191" y="4312226"/>
            <a:ext cx="6109854" cy="2530909"/>
          </a:xfrm>
          <a:prstGeom prst="rect">
            <a:avLst/>
          </a:prstGeom>
          <a:solidFill>
            <a:srgbClr val="00B0F0"/>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“The </a:t>
            </a:r>
            <a:r>
              <a:rPr lang="en-GB" dirty="0" err="1" smtClean="0">
                <a:solidFill>
                  <a:schemeClr val="bg1"/>
                </a:solidFill>
              </a:rPr>
              <a:t>Alemanni</a:t>
            </a:r>
            <a:r>
              <a:rPr lang="en-GB" dirty="0" smtClean="0">
                <a:solidFill>
                  <a:schemeClr val="bg1"/>
                </a:solidFill>
              </a:rPr>
              <a:t>, having laid waste Gaul, penetrated into Italy. Dacia, which had been added to the empire beyond the Danube, was lost. Greece, Macedonia, Pontus, Asia, were devastated by the Goths. Pannonia was depopulated by the </a:t>
            </a:r>
            <a:r>
              <a:rPr lang="en-GB" dirty="0" err="1" smtClean="0">
                <a:solidFill>
                  <a:schemeClr val="bg1"/>
                </a:solidFill>
              </a:rPr>
              <a:t>Sarmatians</a:t>
            </a:r>
            <a:r>
              <a:rPr lang="en-GB" dirty="0" smtClean="0">
                <a:solidFill>
                  <a:schemeClr val="bg1"/>
                </a:solidFill>
              </a:rPr>
              <a:t> and </a:t>
            </a:r>
            <a:r>
              <a:rPr lang="en-GB" dirty="0" err="1" smtClean="0">
                <a:solidFill>
                  <a:schemeClr val="bg1"/>
                </a:solidFill>
              </a:rPr>
              <a:t>Quadi</a:t>
            </a:r>
            <a:r>
              <a:rPr lang="en-GB" dirty="0" smtClean="0">
                <a:solidFill>
                  <a:schemeClr val="bg1"/>
                </a:solidFill>
              </a:rPr>
              <a:t>. The Germans made their way as far as Spain, and took the noble city of </a:t>
            </a:r>
            <a:r>
              <a:rPr lang="en-GB" dirty="0" err="1" smtClean="0">
                <a:solidFill>
                  <a:schemeClr val="bg1"/>
                </a:solidFill>
              </a:rPr>
              <a:t>Tarraco</a:t>
            </a:r>
            <a:r>
              <a:rPr lang="en-GB" dirty="0" smtClean="0">
                <a:solidFill>
                  <a:schemeClr val="bg1"/>
                </a:solidFill>
              </a:rPr>
              <a:t>…” - </a:t>
            </a:r>
            <a:r>
              <a:rPr lang="en-GB" b="1" dirty="0" smtClean="0">
                <a:solidFill>
                  <a:schemeClr val="bg1"/>
                </a:solidFill>
              </a:rPr>
              <a:t>Eutropius 9.8</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82136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heel(1)">
                                      <p:cBhvr>
                                        <p:cTn id="1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An Empire Divided</a:t>
            </a:r>
            <a:endParaRPr lang="en-GB" sz="6000" b="1" dirty="0">
              <a:solidFill>
                <a:schemeClr val="bg1"/>
              </a:solidFill>
            </a:endParaRPr>
          </a:p>
        </p:txBody>
      </p:sp>
    </p:spTree>
    <p:extLst>
      <p:ext uri="{BB962C8B-B14F-4D97-AF65-F5344CB8AC3E}">
        <p14:creationId xmlns:p14="http://schemas.microsoft.com/office/powerpoint/2010/main" val="30825682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“Gallic Empire”</a:t>
            </a:r>
            <a:endParaRPr lang="en-GB" dirty="0">
              <a:solidFill>
                <a:schemeClr val="bg1"/>
              </a:solidFill>
            </a:endParaRPr>
          </a:p>
        </p:txBody>
      </p:sp>
      <p:sp>
        <p:nvSpPr>
          <p:cNvPr id="4" name="Content Placeholder 3"/>
          <p:cNvSpPr>
            <a:spLocks noGrp="1"/>
          </p:cNvSpPr>
          <p:nvPr>
            <p:ph sz="half" idx="1"/>
          </p:nvPr>
        </p:nvSpPr>
        <p:spPr>
          <a:xfrm>
            <a:off x="124691" y="1600200"/>
            <a:ext cx="8776853" cy="5164282"/>
          </a:xfrm>
        </p:spPr>
        <p:txBody>
          <a:bodyPr/>
          <a:lstStyle/>
          <a:p>
            <a:r>
              <a:rPr lang="en-GB" i="1" dirty="0" smtClean="0">
                <a:solidFill>
                  <a:schemeClr val="bg1"/>
                </a:solidFill>
              </a:rPr>
              <a:t>Historia Augusts </a:t>
            </a:r>
            <a:r>
              <a:rPr lang="en-GB" dirty="0" smtClean="0">
                <a:solidFill>
                  <a:schemeClr val="bg1"/>
                </a:solidFill>
              </a:rPr>
              <a:t>represents Gallienus as indolent and decadent.</a:t>
            </a:r>
          </a:p>
          <a:p>
            <a:pPr lvl="1"/>
            <a:r>
              <a:rPr lang="en-GB" dirty="0" smtClean="0">
                <a:solidFill>
                  <a:schemeClr val="bg1"/>
                </a:solidFill>
              </a:rPr>
              <a:t>Postumus seizes power – is able to rebuff Gallienus and holds of “barbarians” from the frontier. </a:t>
            </a:r>
          </a:p>
          <a:p>
            <a:pPr lvl="1"/>
            <a:r>
              <a:rPr lang="en-GB" dirty="0" smtClean="0">
                <a:solidFill>
                  <a:schemeClr val="bg1"/>
                </a:solidFill>
              </a:rPr>
              <a:t>He is murder and followed for a few years by a number of less well-known usurpers.   </a:t>
            </a:r>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3079334" y="4134227"/>
            <a:ext cx="4225410" cy="2630255"/>
          </a:xfrm>
          <a:prstGeom prst="rect">
            <a:avLst/>
          </a:prstGeom>
        </p:spPr>
      </p:pic>
      <p:pic>
        <p:nvPicPr>
          <p:cNvPr id="7" name="Picture 6"/>
          <p:cNvPicPr>
            <a:picLocks noChangeAspect="1"/>
          </p:cNvPicPr>
          <p:nvPr/>
        </p:nvPicPr>
        <p:blipFill>
          <a:blip r:embed="rId3"/>
          <a:stretch>
            <a:fillRect/>
          </a:stretch>
        </p:blipFill>
        <p:spPr>
          <a:xfrm>
            <a:off x="124691" y="4134228"/>
            <a:ext cx="2857500" cy="2630254"/>
          </a:xfrm>
          <a:prstGeom prst="rect">
            <a:avLst/>
          </a:prstGeom>
        </p:spPr>
      </p:pic>
      <p:sp>
        <p:nvSpPr>
          <p:cNvPr id="8" name="Rectangle 7"/>
          <p:cNvSpPr/>
          <p:nvPr/>
        </p:nvSpPr>
        <p:spPr>
          <a:xfrm>
            <a:off x="7304744" y="4182341"/>
            <a:ext cx="1839256" cy="2462213"/>
          </a:xfrm>
          <a:prstGeom prst="rect">
            <a:avLst/>
          </a:prstGeom>
        </p:spPr>
        <p:txBody>
          <a:bodyPr wrap="square">
            <a:spAutoFit/>
          </a:bodyPr>
          <a:lstStyle/>
          <a:p>
            <a:r>
              <a:rPr lang="en-GB" sz="1400" dirty="0" smtClean="0">
                <a:solidFill>
                  <a:schemeClr val="bg1"/>
                </a:solidFill>
              </a:rPr>
              <a:t>Postumus AR </a:t>
            </a:r>
            <a:r>
              <a:rPr lang="en-GB" sz="1400" dirty="0" err="1" smtClean="0">
                <a:solidFill>
                  <a:schemeClr val="bg1"/>
                </a:solidFill>
              </a:rPr>
              <a:t>Antoninianus</a:t>
            </a:r>
            <a:r>
              <a:rPr lang="en-GB" sz="1400" dirty="0" smtClean="0">
                <a:solidFill>
                  <a:schemeClr val="bg1"/>
                </a:solidFill>
              </a:rPr>
              <a:t>. IMP C POSTVMVS P F AVG, radiate, draped &amp; cuirassed bust right / FELICITAS AVG, Felicitas standing left with long caduceus &amp; cornucopia. RIC 58</a:t>
            </a:r>
            <a:endParaRPr lang="en-GB" sz="1400" dirty="0">
              <a:solidFill>
                <a:schemeClr val="bg1"/>
              </a:solidFill>
            </a:endParaRPr>
          </a:p>
        </p:txBody>
      </p:sp>
    </p:spTree>
    <p:extLst>
      <p:ext uri="{BB962C8B-B14F-4D97-AF65-F5344CB8AC3E}">
        <p14:creationId xmlns:p14="http://schemas.microsoft.com/office/powerpoint/2010/main" val="39465817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93" y="274638"/>
            <a:ext cx="8963247" cy="1143000"/>
          </a:xfrm>
        </p:spPr>
        <p:txBody>
          <a:bodyPr>
            <a:normAutofit/>
          </a:bodyPr>
          <a:lstStyle/>
          <a:p>
            <a:r>
              <a:rPr lang="en-GB" b="1" dirty="0" smtClean="0">
                <a:solidFill>
                  <a:schemeClr val="bg1"/>
                </a:solidFill>
              </a:rPr>
              <a:t>Palmyrene Empire – AD 269-274</a:t>
            </a:r>
            <a:endParaRPr lang="en-GB" b="1" dirty="0">
              <a:solidFill>
                <a:schemeClr val="bg1"/>
              </a:solidFill>
            </a:endParaRPr>
          </a:p>
        </p:txBody>
      </p:sp>
      <p:sp>
        <p:nvSpPr>
          <p:cNvPr id="4" name="Content Placeholder 3"/>
          <p:cNvSpPr>
            <a:spLocks noGrp="1"/>
          </p:cNvSpPr>
          <p:nvPr>
            <p:ph sz="half" idx="1"/>
          </p:nvPr>
        </p:nvSpPr>
        <p:spPr>
          <a:xfrm>
            <a:off x="95693" y="1600200"/>
            <a:ext cx="5252484" cy="5257800"/>
          </a:xfrm>
        </p:spPr>
        <p:txBody>
          <a:bodyPr>
            <a:normAutofit/>
          </a:bodyPr>
          <a:lstStyle/>
          <a:p>
            <a:pPr marL="0"/>
            <a:r>
              <a:rPr lang="en-GB" dirty="0" err="1" smtClean="0">
                <a:solidFill>
                  <a:schemeClr val="bg1"/>
                </a:solidFill>
              </a:rPr>
              <a:t>Zenobia</a:t>
            </a:r>
            <a:r>
              <a:rPr lang="en-GB" dirty="0" smtClean="0">
                <a:solidFill>
                  <a:schemeClr val="bg1"/>
                </a:solidFill>
              </a:rPr>
              <a:t> acting as regent for her son </a:t>
            </a:r>
            <a:r>
              <a:rPr lang="en-GB" dirty="0" err="1" smtClean="0">
                <a:solidFill>
                  <a:schemeClr val="bg1"/>
                </a:solidFill>
              </a:rPr>
              <a:t>Vaballathus</a:t>
            </a:r>
            <a:r>
              <a:rPr lang="en-GB" dirty="0" smtClean="0">
                <a:solidFill>
                  <a:schemeClr val="bg1"/>
                </a:solidFill>
              </a:rPr>
              <a:t>.</a:t>
            </a:r>
          </a:p>
          <a:p>
            <a:pPr marL="0"/>
            <a:endParaRPr lang="en-GB" sz="1200" dirty="0" smtClean="0">
              <a:solidFill>
                <a:schemeClr val="bg1"/>
              </a:solidFill>
            </a:endParaRPr>
          </a:p>
          <a:p>
            <a:pPr marL="0">
              <a:buNone/>
            </a:pPr>
            <a:r>
              <a:rPr lang="en-GB" dirty="0" smtClean="0">
                <a:solidFill>
                  <a:schemeClr val="bg1"/>
                </a:solidFill>
              </a:rPr>
              <a:t>“And so, having arranged for all that had to do with the fortifications and the general state of the city and with civil affairs as a whole, he directed his march against the </a:t>
            </a:r>
            <a:r>
              <a:rPr lang="en-GB" dirty="0" err="1" smtClean="0">
                <a:solidFill>
                  <a:schemeClr val="bg1"/>
                </a:solidFill>
              </a:rPr>
              <a:t>Palmyrenes</a:t>
            </a:r>
            <a:r>
              <a:rPr lang="en-GB" dirty="0" smtClean="0">
                <a:solidFill>
                  <a:schemeClr val="bg1"/>
                </a:solidFill>
              </a:rPr>
              <a:t>, or rather against </a:t>
            </a:r>
            <a:r>
              <a:rPr lang="en-GB" dirty="0" err="1" smtClean="0">
                <a:solidFill>
                  <a:schemeClr val="bg1"/>
                </a:solidFill>
              </a:rPr>
              <a:t>Zenobia</a:t>
            </a:r>
            <a:r>
              <a:rPr lang="en-GB" dirty="0" smtClean="0">
                <a:solidFill>
                  <a:schemeClr val="bg1"/>
                </a:solidFill>
              </a:rPr>
              <a:t>, who, in the name of her sons, was wielding the imperial power in the East.” – </a:t>
            </a:r>
            <a:r>
              <a:rPr lang="en-GB" b="1" dirty="0" smtClean="0">
                <a:solidFill>
                  <a:schemeClr val="bg1"/>
                </a:solidFill>
              </a:rPr>
              <a:t>SHA </a:t>
            </a:r>
            <a:r>
              <a:rPr lang="en-GB" b="1" i="1" dirty="0" smtClean="0">
                <a:solidFill>
                  <a:schemeClr val="bg1"/>
                </a:solidFill>
              </a:rPr>
              <a:t>Aurelian </a:t>
            </a:r>
            <a:r>
              <a:rPr lang="en-GB" b="1" dirty="0" smtClean="0">
                <a:solidFill>
                  <a:schemeClr val="bg1"/>
                </a:solidFill>
              </a:rPr>
              <a:t>22.1</a:t>
            </a:r>
            <a:r>
              <a:rPr lang="en-GB" dirty="0" smtClean="0">
                <a:solidFill>
                  <a:schemeClr val="bg1"/>
                </a:solidFill>
              </a:rPr>
              <a:t>.</a:t>
            </a:r>
            <a:endParaRPr lang="en-GB" dirty="0">
              <a:solidFill>
                <a:schemeClr val="bg1"/>
              </a:solidFill>
            </a:endParaRPr>
          </a:p>
        </p:txBody>
      </p:sp>
      <p:pic>
        <p:nvPicPr>
          <p:cNvPr id="6" name="Content Placeholder 5" descr="Gallic Empire.jpg"/>
          <p:cNvPicPr>
            <a:picLocks noGrp="1" noChangeAspect="1"/>
          </p:cNvPicPr>
          <p:nvPr>
            <p:ph sz="half" idx="2"/>
          </p:nvPr>
        </p:nvPicPr>
        <p:blipFill rotWithShape="1">
          <a:blip r:embed="rId2" cstate="print"/>
          <a:srcRect l="33772" t="10444" r="4577" b="5532"/>
          <a:stretch/>
        </p:blipFill>
        <p:spPr>
          <a:xfrm>
            <a:off x="5348177" y="2376010"/>
            <a:ext cx="3710763" cy="4003526"/>
          </a:xfrm>
        </p:spPr>
      </p:pic>
    </p:spTree>
    <p:extLst>
      <p:ext uri="{BB962C8B-B14F-4D97-AF65-F5344CB8AC3E}">
        <p14:creationId xmlns:p14="http://schemas.microsoft.com/office/powerpoint/2010/main" val="34416480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Aurelian Walls</a:t>
            </a:r>
            <a:endParaRPr lang="en-GB" b="1" dirty="0">
              <a:solidFill>
                <a:schemeClr val="bg1"/>
              </a:solidFill>
            </a:endParaRPr>
          </a:p>
        </p:txBody>
      </p:sp>
      <p:sp>
        <p:nvSpPr>
          <p:cNvPr id="4" name="Content Placeholder 3"/>
          <p:cNvSpPr>
            <a:spLocks noGrp="1"/>
          </p:cNvSpPr>
          <p:nvPr>
            <p:ph sz="half" idx="1"/>
          </p:nvPr>
        </p:nvSpPr>
        <p:spPr>
          <a:xfrm>
            <a:off x="107504" y="1484784"/>
            <a:ext cx="4248472" cy="3124944"/>
          </a:xfrm>
        </p:spPr>
        <p:txBody>
          <a:bodyPr>
            <a:normAutofit fontScale="92500" lnSpcReduction="10000"/>
          </a:bodyPr>
          <a:lstStyle/>
          <a:p>
            <a:r>
              <a:rPr lang="en-GB" dirty="0" smtClean="0">
                <a:solidFill>
                  <a:schemeClr val="bg1"/>
                </a:solidFill>
              </a:rPr>
              <a:t>Initiated in AD 271-72, completed by </a:t>
            </a:r>
            <a:r>
              <a:rPr lang="en-GB" dirty="0" err="1" smtClean="0">
                <a:solidFill>
                  <a:schemeClr val="bg1"/>
                </a:solidFill>
              </a:rPr>
              <a:t>Probus</a:t>
            </a:r>
            <a:r>
              <a:rPr lang="en-GB" dirty="0" smtClean="0">
                <a:solidFill>
                  <a:schemeClr val="bg1"/>
                </a:solidFill>
              </a:rPr>
              <a:t> (AD 276-82).</a:t>
            </a:r>
          </a:p>
          <a:p>
            <a:endParaRPr lang="en-GB" sz="400" dirty="0" smtClean="0">
              <a:solidFill>
                <a:schemeClr val="bg1"/>
              </a:solidFill>
            </a:endParaRPr>
          </a:p>
          <a:p>
            <a:r>
              <a:rPr lang="en-GB" dirty="0" smtClean="0">
                <a:solidFill>
                  <a:schemeClr val="bg1"/>
                </a:solidFill>
              </a:rPr>
              <a:t>Towers roughly every 100 Roman feet (c. 30m). </a:t>
            </a:r>
          </a:p>
          <a:p>
            <a:endParaRPr lang="en-GB" sz="400" dirty="0" smtClean="0">
              <a:solidFill>
                <a:schemeClr val="bg1"/>
              </a:solidFill>
            </a:endParaRPr>
          </a:p>
          <a:p>
            <a:r>
              <a:rPr lang="en-GB" dirty="0" err="1" smtClean="0">
                <a:solidFill>
                  <a:schemeClr val="bg1"/>
                </a:solidFill>
              </a:rPr>
              <a:t>Maxentius</a:t>
            </a:r>
            <a:r>
              <a:rPr lang="en-GB" dirty="0" smtClean="0">
                <a:solidFill>
                  <a:schemeClr val="bg1"/>
                </a:solidFill>
              </a:rPr>
              <a:t> (AD 306-312) subsequently doubles height of wall. </a:t>
            </a:r>
            <a:endParaRPr lang="en-GB" dirty="0">
              <a:solidFill>
                <a:schemeClr val="bg1"/>
              </a:solidFill>
            </a:endParaRPr>
          </a:p>
        </p:txBody>
      </p:sp>
      <p:pic>
        <p:nvPicPr>
          <p:cNvPr id="6" name="Content Placeholder 5" descr="map of Rome.bmp"/>
          <p:cNvPicPr>
            <a:picLocks noGrp="1" noChangeAspect="1"/>
          </p:cNvPicPr>
          <p:nvPr>
            <p:ph sz="half" idx="2"/>
          </p:nvPr>
        </p:nvPicPr>
        <p:blipFill>
          <a:blip r:embed="rId2" cstate="print"/>
          <a:stretch>
            <a:fillRect/>
          </a:stretch>
        </p:blipFill>
        <p:spPr>
          <a:xfrm>
            <a:off x="4427105" y="1556792"/>
            <a:ext cx="4615543" cy="5184576"/>
          </a:xfrm>
        </p:spPr>
      </p:pic>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4437112"/>
            <a:ext cx="3469208" cy="2307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99516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Social and Economic Problems</a:t>
            </a:r>
            <a:endParaRPr lang="en-GB" sz="6000" b="1" dirty="0">
              <a:solidFill>
                <a:schemeClr val="bg1"/>
              </a:solidFill>
            </a:endParaRPr>
          </a:p>
        </p:txBody>
      </p:sp>
    </p:spTree>
    <p:extLst>
      <p:ext uri="{BB962C8B-B14F-4D97-AF65-F5344CB8AC3E}">
        <p14:creationId xmlns:p14="http://schemas.microsoft.com/office/powerpoint/2010/main" val="27372602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Debasement</a:t>
            </a:r>
            <a:endParaRPr lang="en-GB" b="1" dirty="0">
              <a:solidFill>
                <a:schemeClr val="bg1"/>
              </a:solidFill>
            </a:endParaRPr>
          </a:p>
        </p:txBody>
      </p:sp>
      <p:sp>
        <p:nvSpPr>
          <p:cNvPr id="3" name="Content Placeholder 2"/>
          <p:cNvSpPr>
            <a:spLocks noGrp="1"/>
          </p:cNvSpPr>
          <p:nvPr>
            <p:ph idx="1"/>
          </p:nvPr>
        </p:nvSpPr>
        <p:spPr>
          <a:xfrm>
            <a:off x="72735" y="1600200"/>
            <a:ext cx="8988137" cy="5141168"/>
          </a:xfrm>
        </p:spPr>
        <p:txBody>
          <a:bodyPr>
            <a:normAutofit fontScale="85000" lnSpcReduction="10000"/>
          </a:bodyPr>
          <a:lstStyle/>
          <a:p>
            <a:r>
              <a:rPr lang="en-GB" dirty="0" smtClean="0">
                <a:solidFill>
                  <a:schemeClr val="bg1"/>
                </a:solidFill>
              </a:rPr>
              <a:t>Debasement – a reduction in the precious metal content of a coin, i.e. adulteration with base metals.</a:t>
            </a:r>
          </a:p>
          <a:p>
            <a:endParaRPr lang="en-GB" sz="1400" dirty="0" smtClean="0">
              <a:solidFill>
                <a:schemeClr val="bg1"/>
              </a:solidFill>
            </a:endParaRPr>
          </a:p>
          <a:p>
            <a:r>
              <a:rPr lang="en-GB" i="1" dirty="0" smtClean="0">
                <a:solidFill>
                  <a:schemeClr val="bg1"/>
                </a:solidFill>
              </a:rPr>
              <a:t>Denarius</a:t>
            </a:r>
            <a:r>
              <a:rPr lang="en-GB" dirty="0" smtClean="0">
                <a:solidFill>
                  <a:schemeClr val="bg1"/>
                </a:solidFill>
              </a:rPr>
              <a:t> (Roman silver coin) increasingly subject of debasement during Imperial period – also reduction in weight.</a:t>
            </a:r>
          </a:p>
          <a:p>
            <a:endParaRPr lang="en-GB" sz="1400" dirty="0" smtClean="0">
              <a:solidFill>
                <a:schemeClr val="bg1"/>
              </a:solidFill>
            </a:endParaRPr>
          </a:p>
          <a:p>
            <a:r>
              <a:rPr lang="en-GB" dirty="0" smtClean="0">
                <a:solidFill>
                  <a:schemeClr val="bg1"/>
                </a:solidFill>
              </a:rPr>
              <a:t>Some reduction in weight of </a:t>
            </a:r>
            <a:r>
              <a:rPr lang="en-GB" i="1" dirty="0" err="1" smtClean="0">
                <a:solidFill>
                  <a:schemeClr val="bg1"/>
                </a:solidFill>
              </a:rPr>
              <a:t>aureus</a:t>
            </a:r>
            <a:r>
              <a:rPr lang="en-GB" dirty="0" smtClean="0">
                <a:solidFill>
                  <a:schemeClr val="bg1"/>
                </a:solidFill>
              </a:rPr>
              <a:t> (Roman gold coin).</a:t>
            </a:r>
          </a:p>
          <a:p>
            <a:endParaRPr lang="en-GB" sz="1400" dirty="0" smtClean="0">
              <a:solidFill>
                <a:schemeClr val="bg1"/>
              </a:solidFill>
            </a:endParaRPr>
          </a:p>
          <a:p>
            <a:r>
              <a:rPr lang="en-GB" dirty="0" smtClean="0">
                <a:solidFill>
                  <a:schemeClr val="bg1"/>
                </a:solidFill>
              </a:rPr>
              <a:t>Ratio of 1 </a:t>
            </a:r>
            <a:r>
              <a:rPr lang="en-GB" i="1" dirty="0" err="1" smtClean="0">
                <a:solidFill>
                  <a:schemeClr val="bg1"/>
                </a:solidFill>
              </a:rPr>
              <a:t>aureus</a:t>
            </a:r>
            <a:r>
              <a:rPr lang="en-GB" i="1" dirty="0" smtClean="0">
                <a:solidFill>
                  <a:schemeClr val="bg1"/>
                </a:solidFill>
              </a:rPr>
              <a:t> </a:t>
            </a:r>
            <a:r>
              <a:rPr lang="en-GB" dirty="0" smtClean="0">
                <a:solidFill>
                  <a:schemeClr val="bg1"/>
                </a:solidFill>
              </a:rPr>
              <a:t>to 25 </a:t>
            </a:r>
            <a:r>
              <a:rPr lang="en-GB" i="1" dirty="0" err="1" smtClean="0">
                <a:solidFill>
                  <a:schemeClr val="bg1"/>
                </a:solidFill>
              </a:rPr>
              <a:t>denarii</a:t>
            </a:r>
            <a:r>
              <a:rPr lang="en-GB" dirty="0" smtClean="0">
                <a:solidFill>
                  <a:schemeClr val="bg1"/>
                </a:solidFill>
              </a:rPr>
              <a:t>.</a:t>
            </a:r>
            <a:r>
              <a:rPr lang="en-GB" i="1" dirty="0" smtClean="0">
                <a:solidFill>
                  <a:schemeClr val="bg1"/>
                </a:solidFill>
              </a:rPr>
              <a:t> </a:t>
            </a:r>
          </a:p>
          <a:p>
            <a:endParaRPr lang="en-GB" sz="1400" dirty="0" smtClean="0">
              <a:solidFill>
                <a:schemeClr val="bg1"/>
              </a:solidFill>
            </a:endParaRPr>
          </a:p>
          <a:p>
            <a:r>
              <a:rPr lang="en-GB" dirty="0" smtClean="0">
                <a:solidFill>
                  <a:schemeClr val="bg1"/>
                </a:solidFill>
              </a:rPr>
              <a:t>During third century BC more dramatic debasement – by AD 270 </a:t>
            </a:r>
            <a:r>
              <a:rPr lang="en-GB" i="1" dirty="0" err="1" smtClean="0">
                <a:solidFill>
                  <a:schemeClr val="bg1"/>
                </a:solidFill>
              </a:rPr>
              <a:t>Antoninianus</a:t>
            </a:r>
            <a:r>
              <a:rPr lang="en-GB" i="1" dirty="0" smtClean="0">
                <a:solidFill>
                  <a:schemeClr val="bg1"/>
                </a:solidFill>
              </a:rPr>
              <a:t> </a:t>
            </a:r>
            <a:r>
              <a:rPr lang="en-GB" dirty="0" smtClean="0">
                <a:solidFill>
                  <a:schemeClr val="bg1"/>
                </a:solidFill>
              </a:rPr>
              <a:t>(double </a:t>
            </a:r>
            <a:r>
              <a:rPr lang="en-GB" i="1" dirty="0" smtClean="0">
                <a:solidFill>
                  <a:schemeClr val="bg1"/>
                </a:solidFill>
              </a:rPr>
              <a:t>denarius</a:t>
            </a:r>
            <a:r>
              <a:rPr lang="en-GB" dirty="0" smtClean="0">
                <a:solidFill>
                  <a:schemeClr val="bg1"/>
                </a:solidFill>
              </a:rPr>
              <a:t>)</a:t>
            </a:r>
            <a:r>
              <a:rPr lang="en-GB" i="1" dirty="0" smtClean="0">
                <a:solidFill>
                  <a:schemeClr val="bg1"/>
                </a:solidFill>
              </a:rPr>
              <a:t> </a:t>
            </a:r>
            <a:r>
              <a:rPr lang="en-GB" dirty="0" smtClean="0">
                <a:solidFill>
                  <a:schemeClr val="bg1"/>
                </a:solidFill>
              </a:rPr>
              <a:t>about 2% silver. </a:t>
            </a:r>
          </a:p>
          <a:p>
            <a:endParaRPr lang="en-GB" sz="1600" dirty="0" smtClean="0">
              <a:solidFill>
                <a:schemeClr val="bg1"/>
              </a:solidFill>
            </a:endParaRPr>
          </a:p>
          <a:p>
            <a:r>
              <a:rPr lang="en-GB" dirty="0" smtClean="0">
                <a:solidFill>
                  <a:schemeClr val="bg1"/>
                </a:solidFill>
              </a:rPr>
              <a:t>Causes – limited availability of precious metals? Increased expenses? Deliberate policy?</a:t>
            </a:r>
          </a:p>
          <a:p>
            <a:endParaRPr lang="en-GB" dirty="0" smtClean="0">
              <a:solidFill>
                <a:schemeClr val="bg1"/>
              </a:solidFill>
            </a:endParaRPr>
          </a:p>
          <a:p>
            <a:endParaRPr lang="en-GB" dirty="0"/>
          </a:p>
        </p:txBody>
      </p:sp>
    </p:spTree>
    <p:extLst>
      <p:ext uri="{BB962C8B-B14F-4D97-AF65-F5344CB8AC3E}">
        <p14:creationId xmlns:p14="http://schemas.microsoft.com/office/powerpoint/2010/main" val="17350075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Inflation</a:t>
            </a:r>
            <a:endParaRPr lang="en-GB" b="1" dirty="0">
              <a:solidFill>
                <a:schemeClr val="bg1"/>
              </a:solidFill>
            </a:endParaRPr>
          </a:p>
        </p:txBody>
      </p:sp>
      <p:sp>
        <p:nvSpPr>
          <p:cNvPr id="4" name="Content Placeholder 3"/>
          <p:cNvSpPr>
            <a:spLocks noGrp="1"/>
          </p:cNvSpPr>
          <p:nvPr>
            <p:ph sz="half" idx="1"/>
          </p:nvPr>
        </p:nvSpPr>
        <p:spPr>
          <a:xfrm>
            <a:off x="83127" y="1600199"/>
            <a:ext cx="4759037" cy="5174673"/>
          </a:xfrm>
        </p:spPr>
        <p:txBody>
          <a:bodyPr>
            <a:normAutofit lnSpcReduction="10000"/>
          </a:bodyPr>
          <a:lstStyle/>
          <a:p>
            <a:r>
              <a:rPr lang="en-GB" dirty="0" smtClean="0">
                <a:solidFill>
                  <a:schemeClr val="bg1"/>
                </a:solidFill>
              </a:rPr>
              <a:t>Mainly effecting those without direct access to agricultural resources?</a:t>
            </a:r>
          </a:p>
          <a:p>
            <a:endParaRPr lang="en-GB" sz="1200" dirty="0" smtClean="0">
              <a:solidFill>
                <a:schemeClr val="bg1"/>
              </a:solidFill>
            </a:endParaRPr>
          </a:p>
          <a:p>
            <a:r>
              <a:rPr lang="en-GB" dirty="0" smtClean="0">
                <a:solidFill>
                  <a:schemeClr val="bg1"/>
                </a:solidFill>
              </a:rPr>
              <a:t>Aurelian mints gold coins of extreme purity – break in the link between silver and gold.</a:t>
            </a:r>
          </a:p>
          <a:p>
            <a:endParaRPr lang="en-GB" sz="1200" dirty="0" smtClean="0">
              <a:solidFill>
                <a:schemeClr val="bg1"/>
              </a:solidFill>
            </a:endParaRPr>
          </a:p>
          <a:p>
            <a:r>
              <a:rPr lang="en-GB" dirty="0" smtClean="0">
                <a:solidFill>
                  <a:schemeClr val="bg1"/>
                </a:solidFill>
              </a:rPr>
              <a:t>New coins of 5% silver minted.</a:t>
            </a:r>
          </a:p>
          <a:p>
            <a:endParaRPr lang="en-GB" sz="1200" dirty="0" smtClean="0">
              <a:solidFill>
                <a:schemeClr val="bg1"/>
              </a:solidFill>
            </a:endParaRPr>
          </a:p>
          <a:p>
            <a:r>
              <a:rPr lang="en-GB" dirty="0" smtClean="0">
                <a:solidFill>
                  <a:schemeClr val="bg1"/>
                </a:solidFill>
              </a:rPr>
              <a:t>Eight-fold increases in prices in Egypt.</a:t>
            </a:r>
          </a:p>
          <a:p>
            <a:endParaRPr lang="en-GB" dirty="0" smtClean="0"/>
          </a:p>
          <a:p>
            <a:endParaRPr lang="en-GB" dirty="0"/>
          </a:p>
        </p:txBody>
      </p:sp>
      <p:pic>
        <p:nvPicPr>
          <p:cNvPr id="6" name="Content Placeholder 5" descr="Inflation.JPG"/>
          <p:cNvPicPr>
            <a:picLocks noGrp="1" noChangeAspect="1"/>
          </p:cNvPicPr>
          <p:nvPr>
            <p:ph sz="half" idx="2"/>
          </p:nvPr>
        </p:nvPicPr>
        <p:blipFill>
          <a:blip r:embed="rId2" cstate="print"/>
          <a:srcRect l="16018" t="41998" r="20973" b="27773"/>
          <a:stretch>
            <a:fillRect/>
          </a:stretch>
        </p:blipFill>
        <p:spPr>
          <a:xfrm>
            <a:off x="4932040" y="1556792"/>
            <a:ext cx="3888432" cy="4968552"/>
          </a:xfrm>
        </p:spPr>
      </p:pic>
    </p:spTree>
    <p:extLst>
      <p:ext uri="{BB962C8B-B14F-4D97-AF65-F5344CB8AC3E}">
        <p14:creationId xmlns:p14="http://schemas.microsoft.com/office/powerpoint/2010/main" val="16012036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Plague</a:t>
            </a:r>
            <a:endParaRPr lang="en-GB" b="1" dirty="0">
              <a:solidFill>
                <a:schemeClr val="bg1"/>
              </a:solidFill>
            </a:endParaRPr>
          </a:p>
        </p:txBody>
      </p:sp>
      <p:sp>
        <p:nvSpPr>
          <p:cNvPr id="3" name="Content Placeholder 2"/>
          <p:cNvSpPr>
            <a:spLocks noGrp="1"/>
          </p:cNvSpPr>
          <p:nvPr>
            <p:ph idx="1"/>
          </p:nvPr>
        </p:nvSpPr>
        <p:spPr>
          <a:xfrm>
            <a:off x="457200" y="1600200"/>
            <a:ext cx="8229600" cy="4997152"/>
          </a:xfrm>
        </p:spPr>
        <p:txBody>
          <a:bodyPr>
            <a:normAutofit/>
          </a:bodyPr>
          <a:lstStyle/>
          <a:p>
            <a:pPr marL="0">
              <a:buNone/>
            </a:pPr>
            <a:r>
              <a:rPr lang="en-GB" sz="3600" dirty="0" smtClean="0">
                <a:solidFill>
                  <a:schemeClr val="bg1"/>
                </a:solidFill>
              </a:rPr>
              <a:t>“For so great a pestilence, too, had arisen in both Rome and the cities of Achaea that in one single day 5,000 men died of the same disease.” – </a:t>
            </a:r>
            <a:r>
              <a:rPr lang="en-GB" sz="3600" b="1" dirty="0" smtClean="0">
                <a:solidFill>
                  <a:schemeClr val="bg1"/>
                </a:solidFill>
              </a:rPr>
              <a:t>SHA </a:t>
            </a:r>
            <a:r>
              <a:rPr lang="en-GB" sz="3600" b="1" i="1" dirty="0" smtClean="0">
                <a:solidFill>
                  <a:schemeClr val="bg1"/>
                </a:solidFill>
              </a:rPr>
              <a:t>The Two </a:t>
            </a:r>
            <a:r>
              <a:rPr lang="en-GB" sz="3600" b="1" i="1" dirty="0" err="1" smtClean="0">
                <a:solidFill>
                  <a:schemeClr val="bg1"/>
                </a:solidFill>
              </a:rPr>
              <a:t>Gallieni</a:t>
            </a:r>
            <a:r>
              <a:rPr lang="en-GB" sz="3600" b="1" i="1" dirty="0" smtClean="0">
                <a:solidFill>
                  <a:schemeClr val="bg1"/>
                </a:solidFill>
              </a:rPr>
              <a:t> </a:t>
            </a:r>
            <a:r>
              <a:rPr lang="en-GB" sz="3600" b="1" dirty="0" smtClean="0">
                <a:solidFill>
                  <a:schemeClr val="bg1"/>
                </a:solidFill>
              </a:rPr>
              <a:t>5.5</a:t>
            </a:r>
            <a:r>
              <a:rPr lang="en-GB" sz="3600" dirty="0" smtClean="0">
                <a:solidFill>
                  <a:schemeClr val="bg1"/>
                </a:solidFill>
              </a:rPr>
              <a:t>. </a:t>
            </a:r>
          </a:p>
          <a:p>
            <a:pPr>
              <a:buNone/>
            </a:pPr>
            <a:endParaRPr lang="en-GB" sz="2000" dirty="0" smtClean="0">
              <a:solidFill>
                <a:schemeClr val="bg1"/>
              </a:solidFill>
            </a:endParaRPr>
          </a:p>
          <a:p>
            <a:r>
              <a:rPr lang="en-GB" sz="3600" dirty="0" smtClean="0">
                <a:solidFill>
                  <a:schemeClr val="bg1"/>
                </a:solidFill>
              </a:rPr>
              <a:t>Plague breaks out among Claudius </a:t>
            </a:r>
            <a:r>
              <a:rPr lang="en-GB" sz="3600" dirty="0" err="1" smtClean="0">
                <a:solidFill>
                  <a:schemeClr val="bg1"/>
                </a:solidFill>
              </a:rPr>
              <a:t>Gothicus</a:t>
            </a:r>
            <a:r>
              <a:rPr lang="en-GB" sz="3600" dirty="0" smtClean="0">
                <a:solidFill>
                  <a:schemeClr val="bg1"/>
                </a:solidFill>
              </a:rPr>
              <a:t>’ army and kills him (AD 270). </a:t>
            </a:r>
            <a:endParaRPr lang="en-GB" sz="3600" b="1" dirty="0" smtClean="0">
              <a:solidFill>
                <a:schemeClr val="bg1"/>
              </a:solidFill>
            </a:endParaRPr>
          </a:p>
          <a:p>
            <a:pPr>
              <a:buNone/>
            </a:pPr>
            <a:endParaRPr lang="en-GB" dirty="0"/>
          </a:p>
        </p:txBody>
      </p:sp>
    </p:spTree>
    <p:extLst>
      <p:ext uri="{BB962C8B-B14F-4D97-AF65-F5344CB8AC3E}">
        <p14:creationId xmlns:p14="http://schemas.microsoft.com/office/powerpoint/2010/main" val="15786408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Christian persecutions</a:t>
            </a:r>
            <a:endParaRPr lang="en-GB" dirty="0">
              <a:solidFill>
                <a:schemeClr val="bg1"/>
              </a:solidFill>
            </a:endParaRPr>
          </a:p>
        </p:txBody>
      </p:sp>
      <p:sp>
        <p:nvSpPr>
          <p:cNvPr id="3" name="Content Placeholder 2"/>
          <p:cNvSpPr>
            <a:spLocks noGrp="1"/>
          </p:cNvSpPr>
          <p:nvPr>
            <p:ph idx="1"/>
          </p:nvPr>
        </p:nvSpPr>
        <p:spPr>
          <a:xfrm>
            <a:off x="83127" y="1496291"/>
            <a:ext cx="8967355" cy="5361709"/>
          </a:xfrm>
        </p:spPr>
        <p:txBody>
          <a:bodyPr>
            <a:normAutofit lnSpcReduction="10000"/>
          </a:bodyPr>
          <a:lstStyle/>
          <a:p>
            <a:pPr marL="0">
              <a:buNone/>
            </a:pPr>
            <a:r>
              <a:rPr lang="en-GB" sz="2800" dirty="0" smtClean="0">
                <a:solidFill>
                  <a:schemeClr val="bg1"/>
                </a:solidFill>
              </a:rPr>
              <a:t>“After a reign of seven years Philip was succeeded by Decius (AD 251). On account of his hatred of Philip, he commenced a persecution of the churches, in which </a:t>
            </a:r>
            <a:r>
              <a:rPr lang="en-GB" sz="2800" dirty="0" err="1" smtClean="0">
                <a:solidFill>
                  <a:schemeClr val="bg1"/>
                </a:solidFill>
              </a:rPr>
              <a:t>Fabianus</a:t>
            </a:r>
            <a:r>
              <a:rPr lang="en-GB" sz="2800" dirty="0" smtClean="0">
                <a:solidFill>
                  <a:schemeClr val="bg1"/>
                </a:solidFill>
              </a:rPr>
              <a:t> suffered martyrdom at Rome, and Cornelius succeeded him in the episcopate.” – </a:t>
            </a:r>
            <a:r>
              <a:rPr lang="en-GB" sz="2800" b="1" dirty="0" smtClean="0">
                <a:solidFill>
                  <a:schemeClr val="bg1"/>
                </a:solidFill>
              </a:rPr>
              <a:t>Eusebius </a:t>
            </a:r>
            <a:r>
              <a:rPr lang="en-GB" sz="2800" b="1" i="1" dirty="0" smtClean="0">
                <a:solidFill>
                  <a:schemeClr val="bg1"/>
                </a:solidFill>
              </a:rPr>
              <a:t>Ecclesiastical History </a:t>
            </a:r>
            <a:r>
              <a:rPr lang="en-GB" sz="2800" b="1" dirty="0" smtClean="0">
                <a:solidFill>
                  <a:schemeClr val="bg1"/>
                </a:solidFill>
              </a:rPr>
              <a:t>6.39.1</a:t>
            </a:r>
            <a:r>
              <a:rPr lang="en-GB" sz="2800" dirty="0" smtClean="0">
                <a:solidFill>
                  <a:schemeClr val="bg1"/>
                </a:solidFill>
              </a:rPr>
              <a:t>. </a:t>
            </a:r>
          </a:p>
          <a:p>
            <a:pPr>
              <a:buNone/>
            </a:pPr>
            <a:endParaRPr lang="en-GB" sz="1200" dirty="0" smtClean="0">
              <a:solidFill>
                <a:schemeClr val="bg1"/>
              </a:solidFill>
            </a:endParaRPr>
          </a:p>
          <a:p>
            <a:r>
              <a:rPr lang="en-GB" sz="2800" dirty="0" smtClean="0">
                <a:solidFill>
                  <a:schemeClr val="bg1"/>
                </a:solidFill>
              </a:rPr>
              <a:t>AD 257/58 - Valerian and </a:t>
            </a:r>
            <a:r>
              <a:rPr lang="en-GB" sz="2800" dirty="0" err="1" smtClean="0">
                <a:solidFill>
                  <a:schemeClr val="bg1"/>
                </a:solidFill>
              </a:rPr>
              <a:t>Gallienus</a:t>
            </a:r>
            <a:r>
              <a:rPr lang="en-GB" sz="2800" dirty="0" smtClean="0">
                <a:solidFill>
                  <a:schemeClr val="bg1"/>
                </a:solidFill>
              </a:rPr>
              <a:t> issue proclamations of persecution against the Christians: </a:t>
            </a:r>
          </a:p>
          <a:p>
            <a:pPr lvl="1"/>
            <a:r>
              <a:rPr lang="en-GB" sz="2600" dirty="0" smtClean="0">
                <a:solidFill>
                  <a:schemeClr val="bg1"/>
                </a:solidFill>
              </a:rPr>
              <a:t>orders to participate in sacrifice to gods. </a:t>
            </a:r>
          </a:p>
          <a:p>
            <a:pPr lvl="1"/>
            <a:r>
              <a:rPr lang="en-GB" sz="2600" dirty="0" smtClean="0">
                <a:solidFill>
                  <a:schemeClr val="bg1"/>
                </a:solidFill>
              </a:rPr>
              <a:t>attacks seem mostly directed against clergy.</a:t>
            </a:r>
          </a:p>
          <a:p>
            <a:pPr lvl="1"/>
            <a:r>
              <a:rPr lang="en-GB" sz="2600" dirty="0" smtClean="0">
                <a:solidFill>
                  <a:schemeClr val="bg1"/>
                </a:solidFill>
              </a:rPr>
              <a:t>desire to acquire money? </a:t>
            </a:r>
          </a:p>
          <a:p>
            <a:pPr lvl="1"/>
            <a:r>
              <a:rPr lang="en-GB" sz="2600" dirty="0" smtClean="0">
                <a:solidFill>
                  <a:schemeClr val="bg1"/>
                </a:solidFill>
              </a:rPr>
              <a:t>persecution ends after Valerian’s capture (AD 260).</a:t>
            </a:r>
            <a:endParaRPr lang="en-GB" sz="2600" dirty="0">
              <a:solidFill>
                <a:schemeClr val="bg1"/>
              </a:solidFill>
            </a:endParaRPr>
          </a:p>
        </p:txBody>
      </p:sp>
    </p:spTree>
    <p:extLst>
      <p:ext uri="{BB962C8B-B14F-4D97-AF65-F5344CB8AC3E}">
        <p14:creationId xmlns:p14="http://schemas.microsoft.com/office/powerpoint/2010/main" val="40101052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Outcomes</a:t>
            </a:r>
            <a:endParaRPr lang="en-GB" sz="6000" b="1" dirty="0">
              <a:solidFill>
                <a:schemeClr val="bg1"/>
              </a:solidFill>
            </a:endParaRPr>
          </a:p>
        </p:txBody>
      </p:sp>
    </p:spTree>
    <p:extLst>
      <p:ext uri="{BB962C8B-B14F-4D97-AF65-F5344CB8AC3E}">
        <p14:creationId xmlns:p14="http://schemas.microsoft.com/office/powerpoint/2010/main" val="16637090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6645" y="280555"/>
            <a:ext cx="8780319" cy="6504709"/>
          </a:xfrm>
        </p:spPr>
        <p:txBody>
          <a:bodyPr>
            <a:normAutofit/>
          </a:bodyPr>
          <a:lstStyle/>
          <a:p>
            <a:r>
              <a:rPr lang="en-GB" dirty="0" smtClean="0">
                <a:solidFill>
                  <a:schemeClr val="bg1"/>
                </a:solidFill>
              </a:rPr>
              <a:t>Series of development and setbacks rather than unending crisis? </a:t>
            </a:r>
          </a:p>
          <a:p>
            <a:endParaRPr lang="en-GB" sz="500" dirty="0">
              <a:solidFill>
                <a:schemeClr val="bg1"/>
              </a:solidFill>
            </a:endParaRPr>
          </a:p>
          <a:p>
            <a:r>
              <a:rPr lang="en-GB" dirty="0" smtClean="0">
                <a:solidFill>
                  <a:schemeClr val="bg1"/>
                </a:solidFill>
              </a:rPr>
              <a:t>Problem of sole autocrat when dealing with multiple issue on various frontiers - decentralisation </a:t>
            </a:r>
            <a:r>
              <a:rPr lang="en-GB" dirty="0">
                <a:solidFill>
                  <a:schemeClr val="bg1"/>
                </a:solidFill>
              </a:rPr>
              <a:t>of </a:t>
            </a:r>
            <a:r>
              <a:rPr lang="en-GB" dirty="0" smtClean="0">
                <a:solidFill>
                  <a:schemeClr val="bg1"/>
                </a:solidFill>
              </a:rPr>
              <a:t>power?</a:t>
            </a:r>
          </a:p>
          <a:p>
            <a:pPr lvl="1"/>
            <a:r>
              <a:rPr lang="en-GB" dirty="0" smtClean="0">
                <a:solidFill>
                  <a:schemeClr val="bg1"/>
                </a:solidFill>
              </a:rPr>
              <a:t>Need to create mobile field armies? </a:t>
            </a:r>
          </a:p>
          <a:p>
            <a:pPr lvl="1"/>
            <a:endParaRPr lang="en-GB" sz="500" dirty="0">
              <a:solidFill>
                <a:schemeClr val="bg1"/>
              </a:solidFill>
            </a:endParaRPr>
          </a:p>
          <a:p>
            <a:r>
              <a:rPr lang="en-GB" dirty="0">
                <a:solidFill>
                  <a:schemeClr val="bg1"/>
                </a:solidFill>
              </a:rPr>
              <a:t>Imperial court as the capital.</a:t>
            </a:r>
          </a:p>
          <a:p>
            <a:pPr lvl="1"/>
            <a:r>
              <a:rPr lang="en-GB" dirty="0" smtClean="0">
                <a:solidFill>
                  <a:schemeClr val="bg1"/>
                </a:solidFill>
              </a:rPr>
              <a:t>i.e. more limited time spent in Rome by most emperors post-Alexander Severus.</a:t>
            </a:r>
          </a:p>
          <a:p>
            <a:pPr lvl="1"/>
            <a:endParaRPr lang="en-GB" sz="500" dirty="0">
              <a:solidFill>
                <a:schemeClr val="bg1"/>
              </a:solidFill>
            </a:endParaRPr>
          </a:p>
          <a:p>
            <a:r>
              <a:rPr lang="en-GB" dirty="0">
                <a:solidFill>
                  <a:schemeClr val="bg1"/>
                </a:solidFill>
              </a:rPr>
              <a:t>Abandonment of indefensible frontiers.</a:t>
            </a:r>
          </a:p>
          <a:p>
            <a:pPr lvl="1"/>
            <a:r>
              <a:rPr lang="en-GB" dirty="0">
                <a:solidFill>
                  <a:schemeClr val="bg1"/>
                </a:solidFill>
              </a:rPr>
              <a:t>e</a:t>
            </a:r>
            <a:r>
              <a:rPr lang="en-GB" dirty="0" smtClean="0">
                <a:solidFill>
                  <a:schemeClr val="bg1"/>
                </a:solidFill>
              </a:rPr>
              <a:t>.g. Dacia.</a:t>
            </a:r>
          </a:p>
          <a:p>
            <a:pPr lvl="1"/>
            <a:endParaRPr lang="en-GB" sz="500" dirty="0" smtClean="0">
              <a:solidFill>
                <a:schemeClr val="bg1"/>
              </a:solidFill>
            </a:endParaRPr>
          </a:p>
          <a:p>
            <a:r>
              <a:rPr lang="en-GB" dirty="0" smtClean="0">
                <a:solidFill>
                  <a:schemeClr val="bg1"/>
                </a:solidFill>
              </a:rPr>
              <a:t>Economic issues and the states concern with supplying the troops. </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4970816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179512" y="1700808"/>
            <a:ext cx="8784976" cy="5157192"/>
          </a:xfrm>
        </p:spPr>
        <p:txBody>
          <a:bodyPr>
            <a:normAutofit lnSpcReduction="10000"/>
          </a:bodyPr>
          <a:lstStyle/>
          <a:p>
            <a:r>
              <a:rPr lang="en-GB" dirty="0" err="1" smtClean="0">
                <a:solidFill>
                  <a:schemeClr val="bg1"/>
                </a:solidFill>
              </a:rPr>
              <a:t>Drijvers</a:t>
            </a:r>
            <a:r>
              <a:rPr lang="en-GB" dirty="0" smtClean="0">
                <a:solidFill>
                  <a:schemeClr val="bg1"/>
                </a:solidFill>
              </a:rPr>
              <a:t>, J. W</a:t>
            </a:r>
            <a:r>
              <a:rPr lang="en-GB" dirty="0" smtClean="0">
                <a:solidFill>
                  <a:schemeClr val="bg1"/>
                </a:solidFill>
              </a:rPr>
              <a:t>. 2009. </a:t>
            </a:r>
            <a:r>
              <a:rPr lang="en-GB" dirty="0" smtClean="0">
                <a:solidFill>
                  <a:schemeClr val="bg1"/>
                </a:solidFill>
              </a:rPr>
              <a:t>‘Rome and the Sassanid Empire: Confrontation and Coexistence’, in </a:t>
            </a:r>
            <a:r>
              <a:rPr lang="en-GB" i="1" dirty="0" smtClean="0">
                <a:solidFill>
                  <a:schemeClr val="bg1"/>
                </a:solidFill>
              </a:rPr>
              <a:t>A Companion to Late Antiquity, </a:t>
            </a:r>
            <a:r>
              <a:rPr lang="en-GB" dirty="0" smtClean="0">
                <a:solidFill>
                  <a:schemeClr val="bg1"/>
                </a:solidFill>
              </a:rPr>
              <a:t>Rousseau (ed.), London: Wiley-Blackwell: 441-454.</a:t>
            </a:r>
          </a:p>
          <a:p>
            <a:endParaRPr lang="en-GB" sz="1100" dirty="0" smtClean="0">
              <a:solidFill>
                <a:schemeClr val="bg1"/>
              </a:solidFill>
            </a:endParaRPr>
          </a:p>
          <a:p>
            <a:r>
              <a:rPr lang="en-GB" dirty="0" smtClean="0">
                <a:solidFill>
                  <a:schemeClr val="bg1"/>
                </a:solidFill>
              </a:rPr>
              <a:t>Green, B. 2010. </a:t>
            </a:r>
            <a:r>
              <a:rPr lang="en-GB" i="1" dirty="0" smtClean="0">
                <a:solidFill>
                  <a:schemeClr val="bg1"/>
                </a:solidFill>
              </a:rPr>
              <a:t>Christianity in Ancient Rome: The First Three Centuries</a:t>
            </a:r>
            <a:r>
              <a:rPr lang="en-GB" dirty="0" smtClean="0">
                <a:solidFill>
                  <a:schemeClr val="bg1"/>
                </a:solidFill>
              </a:rPr>
              <a:t>. </a:t>
            </a:r>
            <a:r>
              <a:rPr lang="en-GB" dirty="0">
                <a:solidFill>
                  <a:schemeClr val="bg1"/>
                </a:solidFill>
              </a:rPr>
              <a:t>London:  T &amp; T </a:t>
            </a:r>
            <a:r>
              <a:rPr lang="en-GB" dirty="0" smtClean="0">
                <a:solidFill>
                  <a:schemeClr val="bg1"/>
                </a:solidFill>
              </a:rPr>
              <a:t>Clark. </a:t>
            </a:r>
          </a:p>
          <a:p>
            <a:endParaRPr lang="en-GB" sz="1100" dirty="0" smtClean="0">
              <a:solidFill>
                <a:schemeClr val="bg1"/>
              </a:solidFill>
            </a:endParaRPr>
          </a:p>
          <a:p>
            <a:r>
              <a:rPr lang="en-GB" dirty="0" smtClean="0">
                <a:solidFill>
                  <a:schemeClr val="bg1"/>
                </a:solidFill>
              </a:rPr>
              <a:t>Potter, D. S. 2004</a:t>
            </a:r>
            <a:r>
              <a:rPr lang="en-GB" dirty="0">
                <a:solidFill>
                  <a:schemeClr val="bg1"/>
                </a:solidFill>
              </a:rPr>
              <a:t>.</a:t>
            </a:r>
            <a:r>
              <a:rPr lang="en-GB" dirty="0" smtClean="0">
                <a:solidFill>
                  <a:schemeClr val="bg1"/>
                </a:solidFill>
              </a:rPr>
              <a:t> </a:t>
            </a:r>
            <a:r>
              <a:rPr lang="en-GB" i="1" dirty="0" smtClean="0">
                <a:solidFill>
                  <a:schemeClr val="bg1"/>
                </a:solidFill>
              </a:rPr>
              <a:t>The Roman Empire at Bay AD 180-395</a:t>
            </a:r>
            <a:r>
              <a:rPr lang="en-GB" dirty="0" smtClean="0">
                <a:solidFill>
                  <a:schemeClr val="bg1"/>
                </a:solidFill>
              </a:rPr>
              <a:t>. – Chapter 6-7.</a:t>
            </a:r>
          </a:p>
          <a:p>
            <a:endParaRPr lang="en-GB" sz="1100" dirty="0">
              <a:solidFill>
                <a:schemeClr val="bg1"/>
              </a:solidFill>
            </a:endParaRPr>
          </a:p>
          <a:p>
            <a:r>
              <a:rPr lang="en-GB" dirty="0" smtClean="0">
                <a:solidFill>
                  <a:schemeClr val="bg1"/>
                </a:solidFill>
              </a:rPr>
              <a:t>Southern, P. 2001. </a:t>
            </a:r>
            <a:r>
              <a:rPr lang="en-GB" i="1" dirty="0" smtClean="0">
                <a:solidFill>
                  <a:schemeClr val="bg1"/>
                </a:solidFill>
              </a:rPr>
              <a:t>The Roman Empire from Severus to Constantine</a:t>
            </a:r>
            <a:r>
              <a:rPr lang="en-GB" dirty="0" smtClean="0">
                <a:solidFill>
                  <a:schemeClr val="bg1"/>
                </a:solidFill>
              </a:rPr>
              <a:t>. London: Routledge.</a:t>
            </a:r>
          </a:p>
          <a:p>
            <a:endParaRPr lang="en-GB" dirty="0"/>
          </a:p>
        </p:txBody>
      </p:sp>
    </p:spTree>
    <p:extLst>
      <p:ext uri="{BB962C8B-B14F-4D97-AF65-F5344CB8AC3E}">
        <p14:creationId xmlns:p14="http://schemas.microsoft.com/office/powerpoint/2010/main" val="398536521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73</TotalTime>
  <Words>1745</Words>
  <Application>Microsoft Office PowerPoint</Application>
  <PresentationFormat>On-screen Show (4:3)</PresentationFormat>
  <Paragraphs>154</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Book Antiqua</vt:lpstr>
      <vt:lpstr>Lucida Sans</vt:lpstr>
      <vt:lpstr>Wingdings</vt:lpstr>
      <vt:lpstr>Wingdings 2</vt:lpstr>
      <vt:lpstr>Wingdings 3</vt:lpstr>
      <vt:lpstr>Apex</vt:lpstr>
      <vt:lpstr>Roman History and Literature</vt:lpstr>
      <vt:lpstr>The “Third Century Crisis”</vt:lpstr>
      <vt:lpstr>Scramble for Power</vt:lpstr>
      <vt:lpstr>Praetorian vs. the People</vt:lpstr>
      <vt:lpstr>PowerPoint Presentation</vt:lpstr>
      <vt:lpstr>The East</vt:lpstr>
      <vt:lpstr>Capture of Valerian</vt:lpstr>
      <vt:lpstr>The West</vt:lpstr>
      <vt:lpstr>PowerPoint Presentation</vt:lpstr>
      <vt:lpstr>The “Gallic Empire”</vt:lpstr>
      <vt:lpstr>Palmyrene Empire – AD 269-274</vt:lpstr>
      <vt:lpstr>Aurelian Walls</vt:lpstr>
      <vt:lpstr>PowerPoint Presentation</vt:lpstr>
      <vt:lpstr>Debasement</vt:lpstr>
      <vt:lpstr>Inflation</vt:lpstr>
      <vt:lpstr>Plague</vt:lpstr>
      <vt:lpstr>Christian persecutions</vt:lpstr>
      <vt:lpstr>PowerPoint Presentation</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dc:creator>
  <cp:lastModifiedBy>Matt</cp:lastModifiedBy>
  <cp:revision>25</cp:revision>
  <dcterms:created xsi:type="dcterms:W3CDTF">2020-02-17T20:39:09Z</dcterms:created>
  <dcterms:modified xsi:type="dcterms:W3CDTF">2020-02-17T21:52:33Z</dcterms:modified>
</cp:coreProperties>
</file>