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70" d="100"/>
          <a:sy n="70" d="100"/>
        </p:scale>
        <p:origin x="514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490C-99C7-4399-B7CA-7414A756CCAA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126CFB52-6BC7-4D53-9AC3-C2CC8B7BF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116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490C-99C7-4399-B7CA-7414A756CCAA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CFB52-6BC7-4D53-9AC3-C2CC8B7BF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169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490C-99C7-4399-B7CA-7414A756CCAA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26CFB52-6BC7-4D53-9AC3-C2CC8B7BF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3992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490C-99C7-4399-B7CA-7414A756CCAA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26CFB52-6BC7-4D53-9AC3-C2CC8B7BF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397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490C-99C7-4399-B7CA-7414A756CCAA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26CFB52-6BC7-4D53-9AC3-C2CC8B7BF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6818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490C-99C7-4399-B7CA-7414A756CCAA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CFB52-6BC7-4D53-9AC3-C2CC8B7BF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285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490C-99C7-4399-B7CA-7414A756CCAA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CFB52-6BC7-4D53-9AC3-C2CC8B7BF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090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490C-99C7-4399-B7CA-7414A756CCAA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CFB52-6BC7-4D53-9AC3-C2CC8B7BF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9165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490C-99C7-4399-B7CA-7414A756CCAA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26CFB52-6BC7-4D53-9AC3-C2CC8B7BF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6194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490C-99C7-4399-B7CA-7414A756CCAA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26CFB52-6BC7-4D53-9AC3-C2CC8B7BF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1556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490C-99C7-4399-B7CA-7414A756CCAA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26CFB52-6BC7-4D53-9AC3-C2CC8B7BFEA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301580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490C-99C7-4399-B7CA-7414A756CCAA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26CFB52-6BC7-4D53-9AC3-C2CC8B7BF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404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490C-99C7-4399-B7CA-7414A756CCAA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26CFB52-6BC7-4D53-9AC3-C2CC8B7BFEAA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448192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490C-99C7-4399-B7CA-7414A756CCAA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26CFB52-6BC7-4D53-9AC3-C2CC8B7BF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6987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490C-99C7-4399-B7CA-7414A756CCAA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CFB52-6BC7-4D53-9AC3-C2CC8B7BF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1721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490C-99C7-4399-B7CA-7414A756CCAA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CFB52-6BC7-4D53-9AC3-C2CC8B7BF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111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7C490C-99C7-4399-B7CA-7414A756CCAA}" type="datetimeFigureOut">
              <a:rPr lang="en-GB" smtClean="0"/>
              <a:t>15/11/2016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126CFB52-6BC7-4D53-9AC3-C2CC8B7BF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3134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hbr.org/2004/01/what-makes-a-leader/ar/1" TargetMode="External"/><Relationship Id="rId2" Type="http://schemas.openxmlformats.org/officeDocument/2006/relationships/hyperlink" Target="http://www.psychologytoday.com/blog/the-new-resilience/201308/why-business-leaders-need-build-greater-self-awarenes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Mindfulness_(psychology)" TargetMode="External"/><Relationship Id="rId5" Type="http://schemas.openxmlformats.org/officeDocument/2006/relationships/hyperlink" Target="http://bemindful.co.uk/" TargetMode="External"/><Relationship Id="rId4" Type="http://schemas.openxmlformats.org/officeDocument/2006/relationships/hyperlink" Target="http://www.forbes.com/sites/victorlipman/2013/11/18/all-successful-leaders-need-this-quality-self-awareness/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uwtsd.ac.uk/news/press-releases/press-releases-2014/uwtsd-contributes-to-world-first-westminster-report-into-mindfulness--.html" TargetMode="External"/><Relationship Id="rId3" Type="http://schemas.openxmlformats.org/officeDocument/2006/relationships/hyperlink" Target="http://www.som.cranfield.ac.uk/som/p20894/Think-Cranfield/Think-Cranfield-2013/November-2013/How-Mindfulness-impacts-Organisational-Performance" TargetMode="External"/><Relationship Id="rId7" Type="http://schemas.openxmlformats.org/officeDocument/2006/relationships/hyperlink" Target="http://www.uwtsd.ac.uk/news/press-releases/press-releases-2014/uwtsds-pioneering-approach-to-workplace-mindfulness.html" TargetMode="External"/><Relationship Id="rId2" Type="http://schemas.openxmlformats.org/officeDocument/2006/relationships/hyperlink" Target="http://nowunlimited.co.uk/mindfulness-change-managemen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.ymcdn.com/sites/acmpglobal.site-ym.com/resource/resmgr/2015_winnerspdf/Quan_Wendy_A_Powerful_Change.pdf" TargetMode="External"/><Relationship Id="rId5" Type="http://schemas.openxmlformats.org/officeDocument/2006/relationships/hyperlink" Target="http://www.changeboard.com/content/5982/how-can-mindfulness-be-used-in-change-management/" TargetMode="External"/><Relationship Id="rId4" Type="http://schemas.openxmlformats.org/officeDocument/2006/relationships/hyperlink" Target="http://www.hrvoice.org/meditation-mindfulness-and-healthy-change-management-a-case-study-of-pacific-blue-cross-part-one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EI_and_Leadership.pptx" TargetMode="External"/><Relationship Id="rId2" Type="http://schemas.openxmlformats.org/officeDocument/2006/relationships/hyperlink" Target="http://www.forbes.com/sites/toddessig/2012/04/30/google-teaches-employees-to-search-inside-yourself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youtube.com/watch?v=ZsaZjFS0aAU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hyperlink" Target="http://www.amazon.co.uk/Finding-Space-Lead-Practical-Leadership/dp/1620402475/ref=sr_1_1?ie=UTF8&amp;qid=1392142021&amp;sr=8-1&amp;keywords=Space+for+LEadership+leadershi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Mindfulness &amp; Change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&gt; Contemporary Leadership and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85025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dirty="0" smtClean="0"/>
              <a:t>Q: Mindfulness?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en-GB" dirty="0"/>
              <a:t>Research and document </a:t>
            </a:r>
            <a:r>
              <a:rPr lang="en-GB" dirty="0" smtClean="0"/>
              <a:t>a definition of Mindfulness?</a:t>
            </a:r>
          </a:p>
          <a:p>
            <a:pPr marL="624078" indent="-514350">
              <a:buFont typeface="+mj-lt"/>
              <a:buAutoNum type="arabicPeriod"/>
            </a:pPr>
            <a:endParaRPr lang="en-GB" dirty="0" smtClean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Research </a:t>
            </a:r>
            <a:r>
              <a:rPr lang="en-GB" dirty="0"/>
              <a:t>and document </a:t>
            </a:r>
            <a:r>
              <a:rPr lang="en-GB" dirty="0" smtClean="0"/>
              <a:t>how Mindfulness can be used to support Change Management?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3913" y="4653137"/>
            <a:ext cx="1776611" cy="1891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765803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Bg: </a:t>
            </a:r>
            <a:r>
              <a:rPr lang="en-GB" u="sng" dirty="0" smtClean="0"/>
              <a:t>Mindfulness</a:t>
            </a:r>
            <a:endParaRPr lang="en-GB" u="sng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03512" y="1481329"/>
            <a:ext cx="8784976" cy="4525963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/>
              <a:t>According to today’s Business, Leadership, Psychological, Educational and Scientific research (</a:t>
            </a:r>
            <a:r>
              <a:rPr lang="en-GB" sz="2000" dirty="0">
                <a:hlinkClick r:id="rId2"/>
              </a:rPr>
              <a:t>1</a:t>
            </a:r>
            <a:r>
              <a:rPr lang="en-GB" sz="2000" dirty="0"/>
              <a:t>) (</a:t>
            </a:r>
            <a:r>
              <a:rPr lang="en-GB" sz="2000" dirty="0">
                <a:hlinkClick r:id="rId3"/>
              </a:rPr>
              <a:t>2</a:t>
            </a:r>
            <a:r>
              <a:rPr lang="en-GB" sz="2000" dirty="0"/>
              <a:t>) (</a:t>
            </a:r>
            <a:r>
              <a:rPr lang="en-GB" sz="2000" dirty="0">
                <a:hlinkClick r:id="rId4"/>
              </a:rPr>
              <a:t>3</a:t>
            </a:r>
            <a:r>
              <a:rPr lang="en-GB" sz="2000" dirty="0"/>
              <a:t>) experts such as Professor Mark Williams state that Self-Awareness and Mindfulness is the top trait required of Leaders/Managers today and the key tool in developing social and emotional intelligence and enhancing creativity and innovation.</a:t>
            </a:r>
          </a:p>
          <a:p>
            <a:r>
              <a:rPr lang="en-GB" sz="2000" b="1" dirty="0"/>
              <a:t>Mindfulness</a:t>
            </a:r>
            <a:r>
              <a:rPr lang="en-GB" sz="2000" dirty="0"/>
              <a:t> is a skill that can be developed that allows you to be in a </a:t>
            </a:r>
            <a:r>
              <a:rPr lang="en-GB" sz="2000" b="1" dirty="0"/>
              <a:t>state of Acceptance </a:t>
            </a:r>
            <a:r>
              <a:rPr lang="en-GB" sz="2000" dirty="0"/>
              <a:t>with all that is occurring.</a:t>
            </a:r>
          </a:p>
          <a:p>
            <a:r>
              <a:rPr lang="en-GB" sz="2000" dirty="0"/>
              <a:t>The development of this skill is seen as vitally important when dealing with change to support yourself and your employees.</a:t>
            </a:r>
          </a:p>
          <a:p>
            <a:r>
              <a:rPr lang="en-GB" sz="2000" dirty="0"/>
              <a:t>Several definitions of </a:t>
            </a:r>
            <a:r>
              <a:rPr lang="en-GB" sz="2000" b="1" dirty="0"/>
              <a:t>mindfulness</a:t>
            </a:r>
            <a:r>
              <a:rPr lang="en-GB" sz="2000" dirty="0"/>
              <a:t> have been used in modern psychology such as a non-judgmental, present-moment </a:t>
            </a:r>
            <a:r>
              <a:rPr lang="en-GB" sz="2000" dirty="0" err="1"/>
              <a:t>centered</a:t>
            </a:r>
            <a:r>
              <a:rPr lang="en-GB" sz="2000" dirty="0"/>
              <a:t> awareness in which each thought, feeling, or sensation that arises is acknowledged and accepted as it is.</a:t>
            </a:r>
          </a:p>
          <a:p>
            <a:r>
              <a:rPr lang="en-GB" sz="1100" dirty="0"/>
              <a:t>For more information and practical techniques please click here: </a:t>
            </a:r>
            <a:r>
              <a:rPr lang="en-GB" sz="1100" u="sng" dirty="0">
                <a:hlinkClick r:id="rId5"/>
              </a:rPr>
              <a:t>http://bemindful.co.uk</a:t>
            </a:r>
            <a:endParaRPr lang="en-GB" sz="1100" dirty="0"/>
          </a:p>
          <a:p>
            <a:endParaRPr lang="en-GB" sz="2000" dirty="0"/>
          </a:p>
        </p:txBody>
      </p:sp>
      <p:sp>
        <p:nvSpPr>
          <p:cNvPr id="4" name="TextBox 3"/>
          <p:cNvSpPr txBox="1"/>
          <p:nvPr/>
        </p:nvSpPr>
        <p:spPr>
          <a:xfrm>
            <a:off x="1847528" y="6453336"/>
            <a:ext cx="6480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" dirty="0">
                <a:hlinkClick r:id="rId6"/>
              </a:rPr>
              <a:t>ref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372761644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smtClean="0"/>
              <a:t>Mindfulness &amp; Change Management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524000" y="1481329"/>
            <a:ext cx="9144000" cy="452596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For more information on how the practice of Mindfulness is supporting people, Organisations and their employees:</a:t>
            </a:r>
          </a:p>
          <a:p>
            <a:endParaRPr lang="en-GB" dirty="0" smtClean="0"/>
          </a:p>
          <a:p>
            <a:pPr lvl="1"/>
            <a:r>
              <a:rPr lang="en-GB" sz="2600" b="1" dirty="0">
                <a:hlinkClick r:id="rId2"/>
              </a:rPr>
              <a:t>http://nowunlimited.co.uk/mindfulness-change-management/</a:t>
            </a:r>
            <a:r>
              <a:rPr lang="en-GB" sz="2600" b="1" dirty="0"/>
              <a:t> </a:t>
            </a:r>
            <a:r>
              <a:rPr lang="en-GB" sz="2600" dirty="0"/>
              <a:t>*****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  <a:p>
            <a:pPr lvl="2"/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://www.afiniti.co.uk/2015/05/14/mindfulness-as-a-must-have-in-change-management/</a:t>
            </a:r>
          </a:p>
          <a:p>
            <a:pPr lvl="2"/>
            <a:r>
              <a:rPr lang="en-GB" dirty="0" smtClean="0">
                <a:hlinkClick r:id="rId3"/>
              </a:rPr>
              <a:t>http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www.som.cranfield.ac.uk/som/p20894/Think-Cranfield/Think-Cranfield-2013/November-2013/How-Mindfulness-impacts-Organisational-Performance</a:t>
            </a:r>
            <a:r>
              <a:rPr lang="en-GB" dirty="0" smtClean="0"/>
              <a:t> </a:t>
            </a:r>
          </a:p>
          <a:p>
            <a:pPr lvl="2"/>
            <a:r>
              <a:rPr lang="en-GB" dirty="0">
                <a:hlinkClick r:id="rId4"/>
              </a:rPr>
              <a:t>http://www.hrvoice.org/meditation-mindfulness-and-healthy-change-management-a-case-study-of-pacific-blue-cross-part-one</a:t>
            </a:r>
            <a:r>
              <a:rPr lang="en-GB" dirty="0" smtClean="0">
                <a:hlinkClick r:id="rId4"/>
              </a:rPr>
              <a:t>/</a:t>
            </a:r>
            <a:r>
              <a:rPr lang="en-GB" dirty="0" smtClean="0"/>
              <a:t> </a:t>
            </a:r>
          </a:p>
          <a:p>
            <a:pPr lvl="2"/>
            <a:r>
              <a:rPr lang="en-GB" dirty="0">
                <a:hlinkClick r:id="rId5"/>
              </a:rPr>
              <a:t>http://www.changeboard.com/content/5982/how-can-mindfulness-be-used-in-change-management</a:t>
            </a:r>
            <a:r>
              <a:rPr lang="en-GB" dirty="0" smtClean="0">
                <a:hlinkClick r:id="rId5"/>
              </a:rPr>
              <a:t>/</a:t>
            </a:r>
            <a:r>
              <a:rPr lang="en-GB" dirty="0" smtClean="0"/>
              <a:t> </a:t>
            </a:r>
          </a:p>
          <a:p>
            <a:pPr lvl="2"/>
            <a:r>
              <a:rPr lang="en-GB" dirty="0">
                <a:hlinkClick r:id="rId6"/>
              </a:rPr>
              <a:t>https://</a:t>
            </a:r>
            <a:r>
              <a:rPr lang="en-GB" dirty="0" smtClean="0">
                <a:hlinkClick r:id="rId6"/>
              </a:rPr>
              <a:t>c.ymcdn.com/sites/acmpglobal.site-ym.com/resource/resmgr/2015_winnerspdf/Quan_Wendy_A_Powerful_Change.pdf</a:t>
            </a:r>
            <a:r>
              <a:rPr lang="en-GB" dirty="0" smtClean="0"/>
              <a:t> </a:t>
            </a:r>
          </a:p>
          <a:p>
            <a:pPr lvl="2"/>
            <a:r>
              <a:rPr lang="en-GB" dirty="0">
                <a:hlinkClick r:id="rId7"/>
              </a:rPr>
              <a:t>http://</a:t>
            </a:r>
            <a:r>
              <a:rPr lang="en-GB" dirty="0" smtClean="0">
                <a:hlinkClick r:id="rId7"/>
              </a:rPr>
              <a:t>www.uwtsd.ac.uk/news/press-releases/press-releases-2014/uwtsds-pioneering-approach-to-workplace-mindfulness.html</a:t>
            </a:r>
            <a:endParaRPr lang="en-GB" dirty="0" smtClean="0"/>
          </a:p>
          <a:p>
            <a:pPr lvl="2"/>
            <a:r>
              <a:rPr lang="en-GB" dirty="0">
                <a:hlinkClick r:id="rId8"/>
              </a:rPr>
              <a:t>http://www.uwtsd.ac.uk/news/press-releases/press-releases-2014/uwtsd-contributes-to-world-first-westminster-report-into-mindfulness--.</a:t>
            </a:r>
            <a:r>
              <a:rPr lang="en-GB" dirty="0" smtClean="0">
                <a:hlinkClick r:id="rId8"/>
              </a:rPr>
              <a:t>html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91106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Bg: </a:t>
            </a:r>
            <a:r>
              <a:rPr lang="en-GB" u="sng" dirty="0" smtClean="0"/>
              <a:t>Leadership &amp; Mindfulness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524000" y="1484785"/>
            <a:ext cx="9144000" cy="4525963"/>
          </a:xfrm>
        </p:spPr>
        <p:txBody>
          <a:bodyPr>
            <a:normAutofit/>
          </a:bodyPr>
          <a:lstStyle/>
          <a:p>
            <a:r>
              <a:rPr lang="en-GB" b="1" dirty="0" smtClean="0"/>
              <a:t>Mindfulness</a:t>
            </a:r>
            <a:r>
              <a:rPr lang="en-GB" dirty="0" smtClean="0"/>
              <a:t> is seen as a key tool in developing emotional and social intelligence. </a:t>
            </a:r>
          </a:p>
          <a:p>
            <a:r>
              <a:rPr lang="en-GB" dirty="0" smtClean="0"/>
              <a:t>Mindfulness is a key Management and Self-Management skill that allows people to be in a centred state of awareness acceptance</a:t>
            </a:r>
            <a:r>
              <a:rPr lang="en-GB" b="1" dirty="0" smtClean="0"/>
              <a:t> </a:t>
            </a:r>
            <a:r>
              <a:rPr lang="en-GB" dirty="0" smtClean="0"/>
              <a:t>and compassion</a:t>
            </a:r>
            <a:r>
              <a:rPr lang="en-GB" b="1" dirty="0" smtClean="0"/>
              <a:t> </a:t>
            </a:r>
            <a:r>
              <a:rPr lang="en-GB" dirty="0" smtClean="0"/>
              <a:t>with all that is occurring within and around them. </a:t>
            </a:r>
          </a:p>
          <a:p>
            <a:r>
              <a:rPr lang="en-GB" dirty="0" smtClean="0"/>
              <a:t>Initially spearheaded by pioneers such as </a:t>
            </a:r>
            <a:r>
              <a:rPr lang="en-GB" b="1" dirty="0" smtClean="0"/>
              <a:t>General Mills </a:t>
            </a:r>
            <a:r>
              <a:rPr lang="en-GB" dirty="0" smtClean="0"/>
              <a:t>and </a:t>
            </a:r>
            <a:r>
              <a:rPr lang="en-GB" b="1" dirty="0" smtClean="0"/>
              <a:t>Google</a:t>
            </a:r>
            <a:r>
              <a:rPr lang="en-GB" dirty="0" smtClean="0"/>
              <a:t> the practice of Mindfulness in Organisations show that mindfulness has numerous and wide-ranging benefits for the working person and organisations that relate to Maslow’s Self-actualised qualities such as increased fulfilment, emotional intelligence</a:t>
            </a:r>
            <a:r>
              <a:rPr lang="en-GB" b="1" dirty="0" smtClean="0"/>
              <a:t>, </a:t>
            </a:r>
            <a:r>
              <a:rPr lang="en-GB" dirty="0" smtClean="0"/>
              <a:t>improved relationships and team-working, increased health and well-being, enhanced customer service and Creativity.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6716309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0" dirty="0" smtClean="0"/>
              <a:t>Bg: </a:t>
            </a:r>
            <a:r>
              <a:rPr lang="en-GB" u="sng" dirty="0" smtClean="0"/>
              <a:t>Mindfulness in Organisations:</a:t>
            </a:r>
            <a:endParaRPr lang="en-GB" u="sng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ability to access and develop deeper levels of awareness and intelligence is currently reshaping corporate life and is now being taught by Companies all over the World. </a:t>
            </a:r>
          </a:p>
          <a:p>
            <a:r>
              <a:rPr lang="en-GB" dirty="0" smtClean="0"/>
              <a:t>Pioneered by Organisations such as </a:t>
            </a:r>
            <a:r>
              <a:rPr lang="en-GB" b="1" dirty="0" smtClean="0"/>
              <a:t>Google</a:t>
            </a:r>
            <a:r>
              <a:rPr lang="en-GB" dirty="0" smtClean="0"/>
              <a:t> (</a:t>
            </a:r>
            <a:r>
              <a:rPr lang="en-GB" dirty="0" smtClean="0">
                <a:hlinkClick r:id="rId2"/>
              </a:rPr>
              <a:t>1</a:t>
            </a:r>
            <a:r>
              <a:rPr lang="en-GB" dirty="0" smtClean="0"/>
              <a:t>, </a:t>
            </a:r>
            <a:r>
              <a:rPr lang="en-GB" dirty="0" smtClean="0">
                <a:hlinkClick r:id="rId3" action="ppaction://hlinkpres?slideindex=1&amp;slidetitle="/>
              </a:rPr>
              <a:t>2</a:t>
            </a:r>
            <a:r>
              <a:rPr lang="en-GB" dirty="0" smtClean="0"/>
              <a:t>) the concept and practice of Mindfulness is used to train the mind to be more focused, </a:t>
            </a:r>
            <a:r>
              <a:rPr lang="en-GB" dirty="0" err="1" smtClean="0"/>
              <a:t>centered</a:t>
            </a:r>
            <a:r>
              <a:rPr lang="en-GB" dirty="0" smtClean="0"/>
              <a:t> and balanced, to gain clarity, to have spaciousness for Creativity, Compassion and Connectedness.</a:t>
            </a:r>
          </a:p>
          <a:p>
            <a:r>
              <a:rPr lang="en-GB" dirty="0" smtClean="0"/>
              <a:t>As Google’s </a:t>
            </a:r>
            <a:r>
              <a:rPr lang="en-GB" b="1" dirty="0" err="1" smtClean="0"/>
              <a:t>Chade-Meng</a:t>
            </a:r>
            <a:r>
              <a:rPr lang="en-GB" b="1" dirty="0" smtClean="0"/>
              <a:t> Tan </a:t>
            </a:r>
            <a:r>
              <a:rPr lang="en-GB" dirty="0" smtClean="0"/>
              <a:t>states when </a:t>
            </a:r>
            <a:r>
              <a:rPr lang="en-GB" dirty="0" err="1" smtClean="0"/>
              <a:t>cortisol</a:t>
            </a:r>
            <a:r>
              <a:rPr lang="en-GB" dirty="0" smtClean="0"/>
              <a:t> levels drop, the mind grows calmer and gains the stability to become more focused, “Mindfulness is an idea whose time has come ... for a long time practitioners knew, but the science wasn’t there. Now the science has caught up”. </a:t>
            </a:r>
          </a:p>
          <a:p>
            <a:r>
              <a:rPr lang="en-GB" dirty="0" smtClean="0"/>
              <a:t>Emerging research is showing that deep mindfulness has numerous and wide-ranging benefits for the working person and organisations such as improved productivity, creativity, customer service, relationships, team-working, health, enjoyment, fulfilment and emotional intelligence.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146687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435280" cy="1143000"/>
          </a:xfrm>
        </p:spPr>
        <p:txBody>
          <a:bodyPr>
            <a:normAutofit/>
          </a:bodyPr>
          <a:lstStyle/>
          <a:p>
            <a:pPr algn="ctr"/>
            <a:r>
              <a:rPr lang="en-GB" b="0" dirty="0" smtClean="0"/>
              <a:t>Bg: </a:t>
            </a:r>
            <a:r>
              <a:rPr lang="en-GB" u="sng" dirty="0" smtClean="0"/>
              <a:t>Mindful Leadership</a:t>
            </a:r>
            <a:endParaRPr lang="en-GB" u="sng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Video: How to be a </a:t>
            </a:r>
            <a:r>
              <a:rPr lang="en-GB" b="1" dirty="0" smtClean="0"/>
              <a:t>Mindful Leader</a:t>
            </a:r>
          </a:p>
          <a:p>
            <a:endParaRPr lang="en-GB" dirty="0"/>
          </a:p>
        </p:txBody>
      </p:sp>
      <p:pic>
        <p:nvPicPr>
          <p:cNvPr id="4" name="Picture 3" descr="ml.png">
            <a:hlinkClick r:id="rId2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39816" y="1916833"/>
            <a:ext cx="5760640" cy="3791479"/>
          </a:xfrm>
          <a:prstGeom prst="rect">
            <a:avLst/>
          </a:prstGeom>
        </p:spPr>
      </p:pic>
      <p:sp>
        <p:nvSpPr>
          <p:cNvPr id="5" name="Title 2"/>
          <p:cNvSpPr txBox="1">
            <a:spLocks/>
          </p:cNvSpPr>
          <p:nvPr/>
        </p:nvSpPr>
        <p:spPr>
          <a:xfrm>
            <a:off x="2927648" y="5733256"/>
            <a:ext cx="7740352" cy="652934"/>
          </a:xfrm>
          <a:prstGeom prst="rect">
            <a:avLst/>
          </a:prstGeom>
        </p:spPr>
        <p:txBody>
          <a:bodyPr vert="horz" rtlCol="0" anchor="ctr">
            <a:normAutofit fontScale="975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>
              <a:spcBef>
                <a:spcPct val="0"/>
              </a:spcBef>
              <a:defRPr/>
            </a:pPr>
            <a:r>
              <a:rPr lang="en-GB" sz="1200" b="1" u="sng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Book:</a:t>
            </a:r>
            <a:r>
              <a:rPr lang="en-GB" sz="1200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 Finding the Space to Lead: A Practical Guide to Mindful Leadership by Janice </a:t>
            </a:r>
            <a:r>
              <a:rPr lang="en-GB" sz="1200" dirty="0" err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Marturano</a:t>
            </a:r>
            <a:r>
              <a:rPr lang="en-GB" sz="1200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. </a:t>
            </a:r>
            <a:br>
              <a:rPr lang="en-GB" sz="1200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endParaRPr lang="en-GB" sz="1200" b="1" dirty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7" name="Picture 2" descr="http://ecx.images-amazon.com/images/I/414WLX5K3EL._BO2,204,203,200_PIsitb-sticker-arrow-click,TopRight,35,-76_SX385_SY500_CR,0,0,385,500_SH20_OU02_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24000" y="1916833"/>
            <a:ext cx="2952328" cy="383419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4653193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</TotalTime>
  <Words>486</Words>
  <Application>Microsoft Office PowerPoint</Application>
  <PresentationFormat>Widescreen</PresentationFormat>
  <Paragraphs>36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Wisp</vt:lpstr>
      <vt:lpstr>Mindfulness &amp; Change Management</vt:lpstr>
      <vt:lpstr>Q: Mindfulness?</vt:lpstr>
      <vt:lpstr>Bg: Mindfulness</vt:lpstr>
      <vt:lpstr>Mindfulness &amp; Change Management</vt:lpstr>
      <vt:lpstr>Bg: Leadership &amp; Mindfulness</vt:lpstr>
      <vt:lpstr>Bg: Mindfulness in Organisations:</vt:lpstr>
      <vt:lpstr>Bg: Mindful Leadership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Mindfulness &amp; Change Management</dc:title>
  <dc:creator>James Williams</dc:creator>
  <cp:lastModifiedBy>James Williams</cp:lastModifiedBy>
  <cp:revision>1</cp:revision>
  <dcterms:created xsi:type="dcterms:W3CDTF">2016-11-15T11:37:02Z</dcterms:created>
  <dcterms:modified xsi:type="dcterms:W3CDTF">2016-11-15T11:38:56Z</dcterms:modified>
</cp:coreProperties>
</file>