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84" r:id="rId2"/>
    <p:sldMasterId id="2147483696" r:id="rId3"/>
    <p:sldMasterId id="2147483708" r:id="rId4"/>
  </p:sldMasterIdLst>
  <p:notesMasterIdLst>
    <p:notesMasterId r:id="rId24"/>
  </p:notesMasterIdLst>
  <p:sldIdLst>
    <p:sldId id="311" r:id="rId5"/>
    <p:sldId id="282" r:id="rId6"/>
    <p:sldId id="312" r:id="rId7"/>
    <p:sldId id="313" r:id="rId8"/>
    <p:sldId id="314" r:id="rId9"/>
    <p:sldId id="315" r:id="rId10"/>
    <p:sldId id="317" r:id="rId11"/>
    <p:sldId id="316" r:id="rId12"/>
    <p:sldId id="280" r:id="rId13"/>
    <p:sldId id="295" r:id="rId14"/>
    <p:sldId id="296" r:id="rId15"/>
    <p:sldId id="297" r:id="rId16"/>
    <p:sldId id="285" r:id="rId17"/>
    <p:sldId id="298" r:id="rId18"/>
    <p:sldId id="286" r:id="rId19"/>
    <p:sldId id="281" r:id="rId20"/>
    <p:sldId id="283" r:id="rId21"/>
    <p:sldId id="304" r:id="rId22"/>
    <p:sldId id="31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sorterViewPr>
    <p:cViewPr>
      <p:scale>
        <a:sx n="50" d="100"/>
        <a:sy n="5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CBA8F3-10A1-40C6-ACD3-A527FFAC38F4}" type="datetimeFigureOut">
              <a:rPr lang="en-GB" smtClean="0"/>
              <a:t>05/02/2021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6546550-BAC3-4B0F-953C-8E9DD38536E5}" type="slidenum">
              <a:rPr lang="en-GB" smtClean="0"/>
              <a:t>‹#›</a:t>
            </a:fld>
            <a:endParaRPr lang="en-GB"/>
          </a:p>
        </p:txBody>
      </p:sp>
    </p:spTree>
    <p:extLst>
      <p:ext uri="{BB962C8B-B14F-4D97-AF65-F5344CB8AC3E}">
        <p14:creationId xmlns:p14="http://schemas.microsoft.com/office/powerpoint/2010/main" val="365978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423627D-96DF-4D9D-B91D-A156E33B6FDC}" type="datetime1">
              <a:rPr lang="en-US" smtClean="0"/>
              <a:t>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8A9B2E-FF9C-446D-9A7F-495A0B219EB3}" type="datetime1">
              <a:rPr lang="en-US" smtClean="0"/>
              <a:t>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B7D094-B30D-4D61-BFA2-17136B27B08E}" type="datetime1">
              <a:rPr lang="en-US" smtClean="0"/>
              <a:t>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895150-04CF-467C-A3AB-BA39DD0846C7}" type="datetime1">
              <a:rPr lang="en-US" smtClean="0"/>
              <a:t>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ED74DB4-D809-43FB-BF7E-BC28D7671F43}" type="datetime1">
              <a:rPr lang="en-US" smtClean="0"/>
              <a:t>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A640C65-D885-481C-AE73-9ABC5573DAA7}" type="datetime1">
              <a:rPr lang="en-US" smtClean="0"/>
              <a:t>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9E11BF-EF64-441D-94BE-D26FBEB0271C}" type="datetime1">
              <a:rPr lang="en-US" smtClean="0"/>
              <a:t>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B98E31-006E-498B-BCBF-EC63910D982C}" type="datetime1">
              <a:rPr lang="en-US" smtClean="0"/>
              <a:t>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9685C6-B2DC-4638-8172-0E2E2C082042}" type="datetime1">
              <a:rPr lang="en-US" smtClean="0"/>
              <a:t>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581AA4-9808-4000-8E0A-58C881F2BE69}" type="datetime1">
              <a:rPr lang="en-US" smtClean="0"/>
              <a:t>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FB6F71-545C-4F35-A3D6-4B9BF8294907}" type="datetime1">
              <a:rPr lang="en-US" smtClean="0"/>
              <a:t>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101246B-23A2-41F3-B235-2D3C18DCA1FC}" type="datetime1">
              <a:rPr lang="en-GB" smtClean="0">
                <a:solidFill>
                  <a:prstClr val="black">
                    <a:tint val="75000"/>
                  </a:prstClr>
                </a:solidFill>
              </a:rPr>
              <a:pPr/>
              <a:t>05/02/2021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7017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A6EDE7-7A4E-44FD-9E1F-DE1C46EF28C3}" type="datetime1">
              <a:rPr lang="en-GB" smtClean="0">
                <a:solidFill>
                  <a:prstClr val="black">
                    <a:tint val="75000"/>
                  </a:prstClr>
                </a:solidFill>
              </a:rPr>
              <a:pPr/>
              <a:t>05/02/2021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3910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060F9A-2A9C-4CFD-A727-AC6E8B20FCD7}" type="datetime1">
              <a:rPr lang="en-GB" smtClean="0">
                <a:solidFill>
                  <a:prstClr val="black">
                    <a:tint val="75000"/>
                  </a:prstClr>
                </a:solidFill>
              </a:rPr>
              <a:pPr/>
              <a:t>05/02/2021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747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007CFAE-2473-429F-814A-27321D9E683C}" type="datetime1">
              <a:rPr lang="en-GB" smtClean="0">
                <a:solidFill>
                  <a:prstClr val="black">
                    <a:tint val="75000"/>
                  </a:prstClr>
                </a:solidFill>
              </a:rPr>
              <a:pPr/>
              <a:t>05/02/2021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2197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6973FD-7ACE-442C-A145-E880843D88DC}" type="datetime1">
              <a:rPr lang="en-GB" smtClean="0">
                <a:solidFill>
                  <a:prstClr val="black">
                    <a:tint val="75000"/>
                  </a:prstClr>
                </a:solidFill>
              </a:rPr>
              <a:pPr/>
              <a:t>05/02/2021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9524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E55B60E-6DA9-4436-A76C-E1F6C9CC459D}" type="datetime1">
              <a:rPr lang="en-GB" smtClean="0">
                <a:solidFill>
                  <a:prstClr val="black">
                    <a:tint val="75000"/>
                  </a:prstClr>
                </a:solidFill>
              </a:rPr>
              <a:pPr/>
              <a:t>05/02/2021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0320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864365-CDB7-4073-AEA2-E6AD2B8D1F51}" type="datetime1">
              <a:rPr lang="en-GB" smtClean="0">
                <a:solidFill>
                  <a:prstClr val="black">
                    <a:tint val="75000"/>
                  </a:prstClr>
                </a:solidFill>
              </a:rPr>
              <a:pPr/>
              <a:t>05/02/2021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0553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0D020FD-6351-401E-BAA2-A1AE2D225A63}" type="datetime1">
              <a:rPr lang="en-GB" smtClean="0">
                <a:solidFill>
                  <a:prstClr val="black">
                    <a:tint val="75000"/>
                  </a:prstClr>
                </a:solidFill>
              </a:rPr>
              <a:pPr/>
              <a:t>05/02/2021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19106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7E47E95-C9F9-48F4-BB32-230C0CF9BCDD}" type="datetime1">
              <a:rPr lang="en-GB" smtClean="0">
                <a:solidFill>
                  <a:prstClr val="black">
                    <a:tint val="75000"/>
                  </a:prstClr>
                </a:solidFill>
              </a:rPr>
              <a:pPr/>
              <a:t>05/02/2021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35152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137C54-EAD3-4774-B3CA-3C0A77B473E0}" type="datetime1">
              <a:rPr lang="en-GB" smtClean="0">
                <a:solidFill>
                  <a:prstClr val="black">
                    <a:tint val="75000"/>
                  </a:prstClr>
                </a:solidFill>
              </a:rPr>
              <a:pPr/>
              <a:t>05/02/2021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98167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57A1722-829C-4896-AF4C-DBE4762C31EF}" type="datetime1">
              <a:rPr lang="en-GB" smtClean="0">
                <a:solidFill>
                  <a:prstClr val="black">
                    <a:tint val="75000"/>
                  </a:prstClr>
                </a:solidFill>
              </a:rPr>
              <a:pPr/>
              <a:t>05/02/2021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448103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423627D-96DF-4D9D-B91D-A156E33B6FDC}" type="datetime1">
              <a:rPr lang="en-US" smtClean="0">
                <a:solidFill>
                  <a:prstClr val="black">
                    <a:tint val="75000"/>
                  </a:prstClr>
                </a:solidFill>
              </a:rPr>
              <a:pPr/>
              <a:t>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27243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8A9B2E-FF9C-446D-9A7F-495A0B219EB3}" type="datetime1">
              <a:rPr lang="en-US" smtClean="0">
                <a:solidFill>
                  <a:prstClr val="black">
                    <a:tint val="75000"/>
                  </a:prstClr>
                </a:solidFill>
              </a:rPr>
              <a:pPr/>
              <a:t>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227911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B7D094-B30D-4D61-BFA2-17136B27B08E}" type="datetime1">
              <a:rPr lang="en-US" smtClean="0">
                <a:solidFill>
                  <a:prstClr val="black">
                    <a:tint val="75000"/>
                  </a:prstClr>
                </a:solidFill>
              </a:rPr>
              <a:pPr/>
              <a:t>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326738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895150-04CF-467C-A3AB-BA39DD0846C7}" type="datetime1">
              <a:rPr lang="en-US" smtClean="0">
                <a:solidFill>
                  <a:prstClr val="black">
                    <a:tint val="75000"/>
                  </a:prstClr>
                </a:solidFill>
              </a:rPr>
              <a:pPr/>
              <a:t>2/5/2021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67603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ED74DB4-D809-43FB-BF7E-BC28D7671F43}" type="datetime1">
              <a:rPr lang="en-US" smtClean="0">
                <a:solidFill>
                  <a:prstClr val="black">
                    <a:tint val="75000"/>
                  </a:prstClr>
                </a:solidFill>
              </a:rPr>
              <a:pPr/>
              <a:t>2/5/2021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059012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A640C65-D885-481C-AE73-9ABC5573DAA7}" type="datetime1">
              <a:rPr lang="en-US" smtClean="0">
                <a:solidFill>
                  <a:prstClr val="black">
                    <a:tint val="75000"/>
                  </a:prstClr>
                </a:solidFill>
              </a:rPr>
              <a:pPr/>
              <a:t>2/5/2021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634166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9E11BF-EF64-441D-94BE-D26FBEB0271C}" type="datetime1">
              <a:rPr lang="en-US" smtClean="0">
                <a:solidFill>
                  <a:prstClr val="black">
                    <a:tint val="75000"/>
                  </a:prstClr>
                </a:solidFill>
              </a:rPr>
              <a:pPr/>
              <a:t>2/5/2021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09476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5B98E31-006E-498B-BCBF-EC63910D982C}" type="datetime1">
              <a:rPr lang="en-US" smtClean="0">
                <a:solidFill>
                  <a:prstClr val="black">
                    <a:tint val="75000"/>
                  </a:prstClr>
                </a:solidFill>
              </a:rPr>
              <a:pPr/>
              <a:t>2/5/2021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358437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29685C6-B2DC-4638-8172-0E2E2C082042}" type="datetime1">
              <a:rPr lang="en-US" smtClean="0">
                <a:solidFill>
                  <a:prstClr val="black">
                    <a:tint val="75000"/>
                  </a:prstClr>
                </a:solidFill>
              </a:rPr>
              <a:pPr/>
              <a:t>2/5/2021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192580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581AA4-9808-4000-8E0A-58C881F2BE69}" type="datetime1">
              <a:rPr lang="en-US" smtClean="0">
                <a:solidFill>
                  <a:prstClr val="black">
                    <a:tint val="75000"/>
                  </a:prstClr>
                </a:solidFill>
              </a:rPr>
              <a:pPr/>
              <a:t>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846366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FB6F71-545C-4F35-A3D6-4B9BF8294907}" type="datetime1">
              <a:rPr lang="en-US" smtClean="0">
                <a:solidFill>
                  <a:prstClr val="black">
                    <a:tint val="75000"/>
                  </a:prstClr>
                </a:solidFill>
              </a:rPr>
              <a:pPr/>
              <a:t>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304118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0CCC74E-E72B-466A-A98D-8A0836393742}" type="datetime1">
              <a:rPr lang="en-GB" smtClean="0">
                <a:solidFill>
                  <a:prstClr val="black">
                    <a:tint val="75000"/>
                  </a:prstClr>
                </a:solidFill>
              </a:rPr>
              <a:pPr/>
              <a:t>05/02/2021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703192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8866C4-7949-4EE4-B4E2-BF2C6D2E2889}" type="datetime1">
              <a:rPr lang="en-GB" smtClean="0">
                <a:solidFill>
                  <a:prstClr val="black">
                    <a:tint val="75000"/>
                  </a:prstClr>
                </a:solidFill>
              </a:rPr>
              <a:pPr/>
              <a:t>05/02/2021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189299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D99C80-7447-4D77-B3BF-28FB2028EA33}" type="datetime1">
              <a:rPr lang="en-GB" smtClean="0">
                <a:solidFill>
                  <a:prstClr val="black">
                    <a:tint val="75000"/>
                  </a:prstClr>
                </a:solidFill>
              </a:rPr>
              <a:pPr/>
              <a:t>05/02/2021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167934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420AD66-9703-41AE-A270-A31C11219E97}" type="datetime1">
              <a:rPr lang="en-GB" smtClean="0">
                <a:solidFill>
                  <a:prstClr val="black">
                    <a:tint val="75000"/>
                  </a:prstClr>
                </a:solidFill>
              </a:rPr>
              <a:pPr/>
              <a:t>05/02/2021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943123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1D75130-7F90-4E31-83AF-D4CBEAF3A177}" type="datetime1">
              <a:rPr lang="en-GB" smtClean="0">
                <a:solidFill>
                  <a:prstClr val="black">
                    <a:tint val="75000"/>
                  </a:prstClr>
                </a:solidFill>
              </a:rPr>
              <a:pPr/>
              <a:t>05/02/2021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342868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9CCBFB-B8F1-452A-AE99-A0C8517865B2}" type="datetime1">
              <a:rPr lang="en-GB" smtClean="0">
                <a:solidFill>
                  <a:prstClr val="black">
                    <a:tint val="75000"/>
                  </a:prstClr>
                </a:solidFill>
              </a:rPr>
              <a:pPr/>
              <a:t>05/02/2021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582615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D6262C-543E-42A3-99E7-4872A2BFBD77}" type="datetime1">
              <a:rPr lang="en-GB" smtClean="0">
                <a:solidFill>
                  <a:prstClr val="black">
                    <a:tint val="75000"/>
                  </a:prstClr>
                </a:solidFill>
              </a:rPr>
              <a:pPr/>
              <a:t>05/02/2021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388837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BC016A3-08E5-4CB8-89CA-F260B5DF39B6}" type="datetime1">
              <a:rPr lang="en-GB" smtClean="0">
                <a:solidFill>
                  <a:prstClr val="black">
                    <a:tint val="75000"/>
                  </a:prstClr>
                </a:solidFill>
              </a:rPr>
              <a:pPr/>
              <a:t>05/02/2021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6959890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3AE3DD-63E5-4BD9-BDC4-9EC1BDA6E5B8}" type="datetime1">
              <a:rPr lang="en-GB" smtClean="0">
                <a:solidFill>
                  <a:prstClr val="black">
                    <a:tint val="75000"/>
                  </a:prstClr>
                </a:solidFill>
              </a:rPr>
              <a:pPr/>
              <a:t>05/02/2021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434420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9ACD2F6-AE18-4A17-B4EB-FE98A61E6D1A}" type="datetime1">
              <a:rPr lang="en-GB" smtClean="0">
                <a:solidFill>
                  <a:prstClr val="black">
                    <a:tint val="75000"/>
                  </a:prstClr>
                </a:solidFill>
              </a:rPr>
              <a:pPr/>
              <a:t>05/02/2021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262571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113724-39E5-4935-B195-4BF7BA58E147}" type="datetime1">
              <a:rPr lang="en-GB" smtClean="0">
                <a:solidFill>
                  <a:prstClr val="black">
                    <a:tint val="75000"/>
                  </a:prstClr>
                </a:solidFill>
              </a:rPr>
              <a:pPr/>
              <a:t>05/02/2021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85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3D8EC1-F184-4D9D-94B0-FFDB2126EAFC}" type="datetime1">
              <a:rPr lang="en-US" smtClean="0"/>
              <a:t>2/5/2021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D366159-DF05-40E6-90CB-4E2BF55A3116}" type="datetime1">
              <a:rPr lang="en-GB" smtClean="0">
                <a:solidFill>
                  <a:prstClr val="black">
                    <a:tint val="75000"/>
                  </a:prstClr>
                </a:solidFill>
              </a:rPr>
              <a:pPr/>
              <a:t>05/02/2021</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911363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F3D8EC1-F184-4D9D-94B0-FFDB2126EAFC}" type="datetime1">
              <a:rPr lang="en-US" smtClean="0">
                <a:solidFill>
                  <a:prstClr val="black">
                    <a:tint val="75000"/>
                  </a:prstClr>
                </a:solidFill>
              </a:rPr>
              <a:pPr/>
              <a:t>2/5/2021</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530966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1089654-6477-4B89-A0E9-897212F79C8F}" type="datetime1">
              <a:rPr lang="en-GB" smtClean="0">
                <a:solidFill>
                  <a:prstClr val="black">
                    <a:tint val="75000"/>
                  </a:prstClr>
                </a:solidFill>
              </a:rPr>
              <a:pPr/>
              <a:t>05/02/2021</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8873887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4177665"/>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2" name="Picture 11">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713757"/>
            <a:ext cx="9144000" cy="2286994"/>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5" name="Title 4">
            <a:extLst>
              <a:ext uri="{FF2B5EF4-FFF2-40B4-BE49-F238E27FC236}">
                <a16:creationId xmlns:a16="http://schemas.microsoft.com/office/drawing/2014/main" id="{AC163B94-682F-4D3B-BD13-BF4209F74E13}"/>
              </a:ext>
            </a:extLst>
          </p:cNvPr>
          <p:cNvSpPr>
            <a:spLocks noGrp="1"/>
          </p:cNvSpPr>
          <p:nvPr>
            <p:ph type="title"/>
          </p:nvPr>
        </p:nvSpPr>
        <p:spPr>
          <a:xfrm>
            <a:off x="603363" y="1295400"/>
            <a:ext cx="8464437" cy="2687955"/>
          </a:xfrm>
        </p:spPr>
        <p:txBody>
          <a:bodyPr vert="horz" lIns="68580" tIns="34290" rIns="68580" bIns="34290" rtlCol="0" anchor="ctr">
            <a:noAutofit/>
          </a:bodyPr>
          <a:lstStyle/>
          <a:p>
            <a:r>
              <a:rPr lang="en-US" sz="8800" dirty="0">
                <a:solidFill>
                  <a:srgbClr val="FFFFFF"/>
                </a:solidFill>
              </a:rPr>
              <a:t>Origins of </a:t>
            </a:r>
            <a:r>
              <a:rPr lang="en-US" sz="8800" dirty="0" err="1">
                <a:solidFill>
                  <a:srgbClr val="FFFFFF"/>
                </a:solidFill>
              </a:rPr>
              <a:t>EconomicTheory</a:t>
            </a:r>
            <a:r>
              <a:rPr lang="en-US" sz="8800" dirty="0">
                <a:solidFill>
                  <a:srgbClr val="FFFFFF"/>
                </a:solidFill>
              </a:rPr>
              <a:t> </a:t>
            </a:r>
          </a:p>
        </p:txBody>
      </p:sp>
      <p:sp>
        <p:nvSpPr>
          <p:cNvPr id="4" name="Slide Number Placeholder 3">
            <a:extLst>
              <a:ext uri="{FF2B5EF4-FFF2-40B4-BE49-F238E27FC236}">
                <a16:creationId xmlns:a16="http://schemas.microsoft.com/office/drawing/2014/main" id="{764301C1-8DCF-4C7A-9E98-534A71D86647}"/>
              </a:ext>
            </a:extLst>
          </p:cNvPr>
          <p:cNvSpPr>
            <a:spLocks noGrp="1"/>
          </p:cNvSpPr>
          <p:nvPr>
            <p:ph type="sldNum" sz="quarter" idx="12"/>
          </p:nvPr>
        </p:nvSpPr>
        <p:spPr>
          <a:xfrm>
            <a:off x="8119448" y="5525027"/>
            <a:ext cx="428046" cy="235550"/>
          </a:xfrm>
        </p:spPr>
        <p:txBody>
          <a:bodyPr vert="horz" lIns="68580" tIns="34290" rIns="68580" bIns="34290" rtlCol="0" anchor="ctr">
            <a:normAutofit/>
          </a:bodyPr>
          <a:lstStyle/>
          <a:p>
            <a:pPr>
              <a:spcAft>
                <a:spcPts val="450"/>
              </a:spcAft>
            </a:pPr>
            <a:fld id="{751243BD-987C-4A20-909E-124672C86FD5}" type="slidenum">
              <a:rPr lang="en-US" sz="750">
                <a:solidFill>
                  <a:srgbClr val="898989"/>
                </a:solidFill>
              </a:rPr>
              <a:pPr>
                <a:spcAft>
                  <a:spcPts val="450"/>
                </a:spcAft>
              </a:pPr>
              <a:t>1</a:t>
            </a:fld>
            <a:endParaRPr lang="en-US" sz="750">
              <a:solidFill>
                <a:srgbClr val="898989"/>
              </a:solidFill>
            </a:endParaRPr>
          </a:p>
        </p:txBody>
      </p:sp>
    </p:spTree>
    <p:extLst>
      <p:ext uri="{BB962C8B-B14F-4D97-AF65-F5344CB8AC3E}">
        <p14:creationId xmlns:p14="http://schemas.microsoft.com/office/powerpoint/2010/main" val="1189388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600" dirty="0"/>
              <a:t>Aims</a:t>
            </a:r>
          </a:p>
        </p:txBody>
      </p:sp>
      <p:sp>
        <p:nvSpPr>
          <p:cNvPr id="3" name="Content Placeholder 2"/>
          <p:cNvSpPr>
            <a:spLocks noGrp="1"/>
          </p:cNvSpPr>
          <p:nvPr>
            <p:ph idx="1"/>
          </p:nvPr>
        </p:nvSpPr>
        <p:spPr>
          <a:xfrm>
            <a:off x="457200" y="1403350"/>
            <a:ext cx="8686800" cy="4953000"/>
          </a:xfrm>
        </p:spPr>
        <p:txBody>
          <a:bodyPr>
            <a:noAutofit/>
          </a:bodyPr>
          <a:lstStyle/>
          <a:p>
            <a:pPr marL="742950" indent="-742950">
              <a:buFont typeface="+mj-lt"/>
              <a:buAutoNum type="arabicPeriod"/>
            </a:pPr>
            <a:r>
              <a:rPr lang="en-GB" sz="4000" dirty="0"/>
              <a:t>Modern Feudalism</a:t>
            </a:r>
          </a:p>
          <a:p>
            <a:pPr marL="742950" indent="-742950">
              <a:buFont typeface="+mj-lt"/>
              <a:buAutoNum type="arabicPeriod"/>
            </a:pPr>
            <a:r>
              <a:rPr lang="en-GB" sz="4000" dirty="0"/>
              <a:t>The </a:t>
            </a:r>
            <a:r>
              <a:rPr lang="en-GB" sz="4000" b="1" dirty="0"/>
              <a:t>social contract</a:t>
            </a:r>
            <a:endParaRPr lang="en-GB" sz="4000" dirty="0"/>
          </a:p>
          <a:p>
            <a:pPr marL="742950" indent="-742950">
              <a:buFont typeface="+mj-lt"/>
              <a:buAutoNum type="arabicPeriod"/>
            </a:pPr>
            <a:r>
              <a:rPr lang="en-GB" sz="4000" dirty="0"/>
              <a:t>The </a:t>
            </a:r>
            <a:r>
              <a:rPr lang="en-GB" sz="4000" b="1" dirty="0"/>
              <a:t>Age of Reason</a:t>
            </a:r>
            <a:endParaRPr lang="en-GB" sz="4000" dirty="0"/>
          </a:p>
          <a:p>
            <a:pPr marL="742950" indent="-742950">
              <a:buFont typeface="+mj-lt"/>
              <a:buAutoNum type="arabicPeriod"/>
            </a:pPr>
            <a:r>
              <a:rPr lang="en-GB" sz="4000" b="1" dirty="0"/>
              <a:t>The Scottish Enlightenment</a:t>
            </a:r>
            <a:endParaRPr lang="en-GB" sz="40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spTree>
    <p:extLst>
      <p:ext uri="{BB962C8B-B14F-4D97-AF65-F5344CB8AC3E}">
        <p14:creationId xmlns:p14="http://schemas.microsoft.com/office/powerpoint/2010/main" val="404206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1" y="857250"/>
            <a:ext cx="8610371" cy="2065452"/>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1" name="Picture 10">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p:cNvSpPr>
            <a:spLocks noGrp="1"/>
          </p:cNvSpPr>
          <p:nvPr>
            <p:ph type="title"/>
          </p:nvPr>
        </p:nvSpPr>
        <p:spPr>
          <a:xfrm>
            <a:off x="884420" y="1477261"/>
            <a:ext cx="7375161" cy="994172"/>
          </a:xfrm>
        </p:spPr>
        <p:txBody>
          <a:bodyPr>
            <a:normAutofit fontScale="90000"/>
          </a:bodyPr>
          <a:lstStyle/>
          <a:p>
            <a:r>
              <a:rPr lang="en-GB" sz="6000" dirty="0">
                <a:solidFill>
                  <a:srgbClr val="FFFFFF"/>
                </a:solidFill>
              </a:rPr>
              <a:t>1750-1920</a:t>
            </a:r>
          </a:p>
        </p:txBody>
      </p:sp>
      <p:sp>
        <p:nvSpPr>
          <p:cNvPr id="3" name="Content Placeholder 2"/>
          <p:cNvSpPr>
            <a:spLocks noGrp="1"/>
          </p:cNvSpPr>
          <p:nvPr>
            <p:ph idx="1"/>
          </p:nvPr>
        </p:nvSpPr>
        <p:spPr>
          <a:xfrm>
            <a:off x="671944" y="2852304"/>
            <a:ext cx="8395856" cy="3624696"/>
          </a:xfrm>
        </p:spPr>
        <p:txBody>
          <a:bodyPr>
            <a:normAutofit lnSpcReduction="10000"/>
          </a:bodyPr>
          <a:lstStyle/>
          <a:p>
            <a:r>
              <a:rPr lang="en-GB" sz="3200" dirty="0">
                <a:solidFill>
                  <a:srgbClr val="000000"/>
                </a:solidFill>
              </a:rPr>
              <a:t>A period of </a:t>
            </a:r>
            <a:r>
              <a:rPr lang="en-GB" sz="3200" b="1" dirty="0">
                <a:solidFill>
                  <a:srgbClr val="000000"/>
                </a:solidFill>
              </a:rPr>
              <a:t>‘great transformation’ </a:t>
            </a:r>
            <a:r>
              <a:rPr lang="en-GB" sz="3200" dirty="0">
                <a:solidFill>
                  <a:srgbClr val="000000"/>
                </a:solidFill>
              </a:rPr>
              <a:t>(Polanyi 1944)</a:t>
            </a:r>
          </a:p>
          <a:p>
            <a:r>
              <a:rPr lang="en-GB" sz="3200" dirty="0">
                <a:solidFill>
                  <a:srgbClr val="000000"/>
                </a:solidFill>
              </a:rPr>
              <a:t>After the French Revolution 1789 – the theory of </a:t>
            </a:r>
            <a:r>
              <a:rPr lang="en-GB" sz="3200" b="1" dirty="0">
                <a:solidFill>
                  <a:srgbClr val="000000"/>
                </a:solidFill>
              </a:rPr>
              <a:t>‘society’ </a:t>
            </a:r>
            <a:r>
              <a:rPr lang="en-GB" sz="3200" dirty="0">
                <a:solidFill>
                  <a:srgbClr val="000000"/>
                </a:solidFill>
              </a:rPr>
              <a:t>became separated from </a:t>
            </a:r>
            <a:r>
              <a:rPr lang="en-GB" sz="3200" b="1" dirty="0">
                <a:solidFill>
                  <a:srgbClr val="000000"/>
                </a:solidFill>
              </a:rPr>
              <a:t>‘philosophy’ </a:t>
            </a:r>
            <a:r>
              <a:rPr lang="en-GB" sz="3200" dirty="0">
                <a:solidFill>
                  <a:srgbClr val="000000"/>
                </a:solidFill>
              </a:rPr>
              <a:t>and delivered </a:t>
            </a:r>
            <a:r>
              <a:rPr lang="en-GB" sz="3200" b="1" dirty="0">
                <a:solidFill>
                  <a:srgbClr val="000000"/>
                </a:solidFill>
              </a:rPr>
              <a:t>3 distinct blows </a:t>
            </a:r>
            <a:r>
              <a:rPr lang="en-GB" sz="3200" dirty="0">
                <a:solidFill>
                  <a:srgbClr val="000000"/>
                </a:solidFill>
              </a:rPr>
              <a:t>against society, history and politics:</a:t>
            </a:r>
          </a:p>
          <a:p>
            <a:pPr marL="0" indent="0">
              <a:buNone/>
            </a:pPr>
            <a:endParaRPr lang="en-GB" sz="1500" dirty="0">
              <a:solidFill>
                <a:srgbClr val="000000"/>
              </a:solidFill>
            </a:endParaRPr>
          </a:p>
          <a:p>
            <a:pPr marL="0" indent="0">
              <a:buNone/>
            </a:pPr>
            <a:r>
              <a:rPr lang="en-GB" sz="2800" dirty="0">
                <a:solidFill>
                  <a:srgbClr val="000000"/>
                </a:solidFill>
              </a:rPr>
              <a:t>Morrison (2006:1)</a:t>
            </a:r>
          </a:p>
        </p:txBody>
      </p:sp>
      <p:sp>
        <p:nvSpPr>
          <p:cNvPr id="4" name="Slide Number Placeholder 3"/>
          <p:cNvSpPr>
            <a:spLocks noGrp="1"/>
          </p:cNvSpPr>
          <p:nvPr>
            <p:ph type="sldNum" sz="quarter" idx="12"/>
          </p:nvPr>
        </p:nvSpPr>
        <p:spPr>
          <a:xfrm>
            <a:off x="8119448" y="5525027"/>
            <a:ext cx="428046" cy="235550"/>
          </a:xfrm>
        </p:spPr>
        <p:txBody>
          <a:bodyPr>
            <a:normAutofit/>
          </a:bodyPr>
          <a:lstStyle/>
          <a:p>
            <a:pPr>
              <a:spcAft>
                <a:spcPts val="450"/>
              </a:spcAft>
              <a:defRPr/>
            </a:pPr>
            <a:fld id="{B6F15528-21DE-4FAA-801E-634DDDAF4B2B}" type="slidenum">
              <a:rPr lang="en-US" sz="750">
                <a:solidFill>
                  <a:srgbClr val="898989"/>
                </a:solidFill>
              </a:rPr>
              <a:pPr>
                <a:spcAft>
                  <a:spcPts val="450"/>
                </a:spcAft>
                <a:defRPr/>
              </a:pPr>
              <a:t>3</a:t>
            </a:fld>
            <a:endParaRPr lang="en-US" sz="750">
              <a:solidFill>
                <a:srgbClr val="898989"/>
              </a:solidFill>
            </a:endParaRPr>
          </a:p>
        </p:txBody>
      </p:sp>
    </p:spTree>
    <p:extLst>
      <p:ext uri="{BB962C8B-B14F-4D97-AF65-F5344CB8AC3E}">
        <p14:creationId xmlns:p14="http://schemas.microsoft.com/office/powerpoint/2010/main" val="97497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1" y="857250"/>
            <a:ext cx="8610371" cy="2065452"/>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1" name="Picture 10">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p:cNvSpPr>
            <a:spLocks noGrp="1"/>
          </p:cNvSpPr>
          <p:nvPr>
            <p:ph type="title"/>
          </p:nvPr>
        </p:nvSpPr>
        <p:spPr>
          <a:xfrm>
            <a:off x="884305" y="1204176"/>
            <a:ext cx="7375161" cy="1371600"/>
          </a:xfrm>
        </p:spPr>
        <p:txBody>
          <a:bodyPr>
            <a:normAutofit fontScale="90000"/>
          </a:bodyPr>
          <a:lstStyle/>
          <a:p>
            <a:pPr>
              <a:lnSpc>
                <a:spcPct val="90000"/>
              </a:lnSpc>
            </a:pPr>
            <a:br>
              <a:rPr lang="en-GB" sz="1200" dirty="0">
                <a:solidFill>
                  <a:srgbClr val="FFFFFF"/>
                </a:solidFill>
              </a:rPr>
            </a:br>
            <a:br>
              <a:rPr lang="en-GB" sz="1200" dirty="0">
                <a:solidFill>
                  <a:srgbClr val="FFFFFF"/>
                </a:solidFill>
              </a:rPr>
            </a:br>
            <a:r>
              <a:rPr lang="en-GB" sz="5025" dirty="0">
                <a:solidFill>
                  <a:srgbClr val="FFFFFF"/>
                </a:solidFill>
              </a:rPr>
              <a:t>Separation of society from philosophy …</a:t>
            </a:r>
            <a:br>
              <a:rPr lang="en-GB" sz="1200" dirty="0">
                <a:solidFill>
                  <a:srgbClr val="FFFFFF"/>
                </a:solidFill>
              </a:rPr>
            </a:br>
            <a:br>
              <a:rPr lang="en-GB" sz="1200" dirty="0">
                <a:solidFill>
                  <a:srgbClr val="FFFFFF"/>
                </a:solidFill>
              </a:rPr>
            </a:br>
            <a:endParaRPr lang="en-GB" sz="1200" dirty="0">
              <a:solidFill>
                <a:srgbClr val="FFFFFF"/>
              </a:solidFill>
            </a:endParaRPr>
          </a:p>
        </p:txBody>
      </p:sp>
      <p:sp>
        <p:nvSpPr>
          <p:cNvPr id="3" name="Content Placeholder 2"/>
          <p:cNvSpPr>
            <a:spLocks noGrp="1"/>
          </p:cNvSpPr>
          <p:nvPr>
            <p:ph idx="1"/>
          </p:nvPr>
        </p:nvSpPr>
        <p:spPr>
          <a:xfrm>
            <a:off x="884419" y="3032413"/>
            <a:ext cx="7992653" cy="3482687"/>
          </a:xfrm>
        </p:spPr>
        <p:txBody>
          <a:bodyPr>
            <a:normAutofit lnSpcReduction="10000"/>
          </a:bodyPr>
          <a:lstStyle/>
          <a:p>
            <a:pPr marL="385763" indent="-385763">
              <a:buFont typeface="+mj-lt"/>
              <a:buAutoNum type="arabicPeriod"/>
            </a:pPr>
            <a:r>
              <a:rPr lang="en-GB" sz="3200" dirty="0">
                <a:solidFill>
                  <a:srgbClr val="000000"/>
                </a:solidFill>
              </a:rPr>
              <a:t>Made </a:t>
            </a:r>
            <a:r>
              <a:rPr lang="en-GB" sz="3200" b="1" dirty="0">
                <a:solidFill>
                  <a:srgbClr val="000000"/>
                </a:solidFill>
              </a:rPr>
              <a:t>individual rights and freedoms </a:t>
            </a:r>
            <a:r>
              <a:rPr lang="en-GB" sz="3200" dirty="0">
                <a:solidFill>
                  <a:srgbClr val="000000"/>
                </a:solidFill>
              </a:rPr>
              <a:t>a reality</a:t>
            </a:r>
          </a:p>
          <a:p>
            <a:pPr marL="385763" indent="-385763">
              <a:buFont typeface="+mj-lt"/>
              <a:buAutoNum type="arabicPeriod"/>
            </a:pPr>
            <a:r>
              <a:rPr lang="en-GB" sz="3200" dirty="0">
                <a:solidFill>
                  <a:srgbClr val="000000"/>
                </a:solidFill>
              </a:rPr>
              <a:t>Rocked the foundations of </a:t>
            </a:r>
            <a:r>
              <a:rPr lang="en-GB" sz="3200" b="1" dirty="0">
                <a:solidFill>
                  <a:srgbClr val="000000"/>
                </a:solidFill>
              </a:rPr>
              <a:t>feudal society</a:t>
            </a:r>
          </a:p>
          <a:p>
            <a:pPr marL="385763" indent="-385763">
              <a:buFont typeface="+mj-lt"/>
              <a:buAutoNum type="arabicPeriod"/>
            </a:pPr>
            <a:r>
              <a:rPr lang="en-GB" sz="3200" dirty="0">
                <a:solidFill>
                  <a:srgbClr val="000000"/>
                </a:solidFill>
              </a:rPr>
              <a:t>Shook the framework of an inward looking, introspective philosophy</a:t>
            </a:r>
          </a:p>
          <a:p>
            <a:pPr marL="0" indent="0">
              <a:buNone/>
            </a:pPr>
            <a:endParaRPr lang="en-GB" sz="1500" dirty="0">
              <a:solidFill>
                <a:srgbClr val="000000"/>
              </a:solidFill>
            </a:endParaRPr>
          </a:p>
          <a:p>
            <a:pPr marL="0" indent="0">
              <a:buNone/>
            </a:pPr>
            <a:r>
              <a:rPr lang="en-GB" sz="2800" dirty="0">
                <a:solidFill>
                  <a:srgbClr val="000000"/>
                </a:solidFill>
              </a:rPr>
              <a:t>Morrison (2006:1)</a:t>
            </a:r>
          </a:p>
        </p:txBody>
      </p:sp>
      <p:sp>
        <p:nvSpPr>
          <p:cNvPr id="4" name="Slide Number Placeholder 3"/>
          <p:cNvSpPr>
            <a:spLocks noGrp="1"/>
          </p:cNvSpPr>
          <p:nvPr>
            <p:ph type="sldNum" sz="quarter" idx="12"/>
          </p:nvPr>
        </p:nvSpPr>
        <p:spPr>
          <a:xfrm>
            <a:off x="8119448" y="5525027"/>
            <a:ext cx="428046" cy="235550"/>
          </a:xfrm>
        </p:spPr>
        <p:txBody>
          <a:bodyPr>
            <a:normAutofit/>
          </a:bodyPr>
          <a:lstStyle/>
          <a:p>
            <a:pPr>
              <a:spcAft>
                <a:spcPts val="450"/>
              </a:spcAft>
              <a:defRPr/>
            </a:pPr>
            <a:fld id="{B6F15528-21DE-4FAA-801E-634DDDAF4B2B}" type="slidenum">
              <a:rPr lang="en-US" sz="750">
                <a:solidFill>
                  <a:srgbClr val="898989"/>
                </a:solidFill>
              </a:rPr>
              <a:pPr>
                <a:spcAft>
                  <a:spcPts val="450"/>
                </a:spcAft>
                <a:defRPr/>
              </a:pPr>
              <a:t>4</a:t>
            </a:fld>
            <a:endParaRPr lang="en-US" sz="750">
              <a:solidFill>
                <a:srgbClr val="898989"/>
              </a:solidFill>
            </a:endParaRPr>
          </a:p>
        </p:txBody>
      </p:sp>
    </p:spTree>
    <p:extLst>
      <p:ext uri="{BB962C8B-B14F-4D97-AF65-F5344CB8AC3E}">
        <p14:creationId xmlns:p14="http://schemas.microsoft.com/office/powerpoint/2010/main" val="1502892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map&#10;&#10;Description generated with very high confidence">
            <a:extLst>
              <a:ext uri="{FF2B5EF4-FFF2-40B4-BE49-F238E27FC236}">
                <a16:creationId xmlns:a16="http://schemas.microsoft.com/office/drawing/2014/main" id="{7FCCD7D5-741A-4CFC-945F-38B7A9C56F75}"/>
              </a:ext>
            </a:extLst>
          </p:cNvPr>
          <p:cNvPicPr>
            <a:picLocks noChangeAspect="1"/>
          </p:cNvPicPr>
          <p:nvPr/>
        </p:nvPicPr>
        <p:blipFill>
          <a:blip r:embed="rId2"/>
          <a:stretch>
            <a:fillRect/>
          </a:stretch>
        </p:blipFill>
        <p:spPr>
          <a:xfrm>
            <a:off x="5302265" y="1339850"/>
            <a:ext cx="2747232" cy="4178300"/>
          </a:xfrm>
          <a:prstGeom prst="rect">
            <a:avLst/>
          </a:prstGeom>
        </p:spPr>
      </p:pic>
      <p:sp>
        <p:nvSpPr>
          <p:cNvPr id="9" name="Rectangle 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endParaRPr>
          </a:p>
        </p:txBody>
      </p:sp>
      <p:sp>
        <p:nvSpPr>
          <p:cNvPr id="11" name="Rectangle 1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endParaRPr>
          </a:p>
        </p:txBody>
      </p:sp>
      <p:pic>
        <p:nvPicPr>
          <p:cNvPr id="4" name="Picture 3"/>
          <p:cNvPicPr>
            <a:picLocks noChangeAspect="1"/>
          </p:cNvPicPr>
          <p:nvPr/>
        </p:nvPicPr>
        <p:blipFill>
          <a:blip r:embed="rId3"/>
          <a:stretch>
            <a:fillRect/>
          </a:stretch>
        </p:blipFill>
        <p:spPr>
          <a:xfrm>
            <a:off x="1561514" y="35224"/>
            <a:ext cx="6252182" cy="7084624"/>
          </a:xfrm>
          <a:prstGeom prst="rect">
            <a:avLst/>
          </a:prstGeom>
        </p:spPr>
      </p:pic>
      <p:cxnSp>
        <p:nvCxnSpPr>
          <p:cNvPr id="13" name="Straight Connector 1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59969" y="1714500"/>
            <a:ext cx="0" cy="3429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a:xfrm>
            <a:off x="6457950" y="5624513"/>
            <a:ext cx="2057400" cy="273844"/>
          </a:xfrm>
        </p:spPr>
        <p:txBody>
          <a:bodyPr>
            <a:normAutofit/>
          </a:bodyPr>
          <a:lstStyle/>
          <a:p>
            <a:pPr>
              <a:spcAft>
                <a:spcPts val="450"/>
              </a:spcAft>
              <a:defRPr/>
            </a:pPr>
            <a:fld id="{B6F15528-21DE-4FAA-801E-634DDDAF4B2B}" type="slidenum">
              <a:rPr lang="en-US" smtClean="0">
                <a:solidFill>
                  <a:prstClr val="black">
                    <a:tint val="75000"/>
                  </a:prstClr>
                </a:solidFill>
              </a:rPr>
              <a:pPr>
                <a:spcAft>
                  <a:spcPts val="450"/>
                </a:spcAft>
                <a:defRPr/>
              </a:pPr>
              <a:t>5</a:t>
            </a:fld>
            <a:endParaRPr lang="en-US">
              <a:solidFill>
                <a:prstClr val="black">
                  <a:tint val="75000"/>
                </a:prstClr>
              </a:solidFill>
            </a:endParaRPr>
          </a:p>
        </p:txBody>
      </p:sp>
    </p:spTree>
    <p:extLst>
      <p:ext uri="{BB962C8B-B14F-4D97-AF65-F5344CB8AC3E}">
        <p14:creationId xmlns:p14="http://schemas.microsoft.com/office/powerpoint/2010/main" val="380699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42192" y="914400"/>
            <a:ext cx="8925608" cy="5096865"/>
          </a:xfrm>
          <a:prstGeom prst="rect">
            <a:avLst/>
          </a:prstGeom>
        </p:spPr>
      </p:pic>
      <p:sp>
        <p:nvSpPr>
          <p:cNvPr id="7" name="Content Placeholder 8"/>
          <p:cNvSpPr txBox="1">
            <a:spLocks/>
          </p:cNvSpPr>
          <p:nvPr/>
        </p:nvSpPr>
        <p:spPr>
          <a:xfrm>
            <a:off x="413996" y="3923884"/>
            <a:ext cx="8382000" cy="208738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sz="2800" dirty="0">
                <a:solidFill>
                  <a:prstClr val="white"/>
                </a:solidFill>
              </a:rPr>
              <a:t>Are there similarities between ‘then’ and now?</a:t>
            </a:r>
          </a:p>
          <a:p>
            <a:pPr>
              <a:defRPr/>
            </a:pPr>
            <a:r>
              <a:rPr lang="en-GB" sz="2800" dirty="0">
                <a:solidFill>
                  <a:prstClr val="white"/>
                </a:solidFill>
              </a:rPr>
              <a:t>How is power distributed in modern society?</a:t>
            </a:r>
          </a:p>
          <a:p>
            <a:pPr>
              <a:defRPr/>
            </a:pPr>
            <a:r>
              <a:rPr lang="en-GB" sz="2800" dirty="0">
                <a:solidFill>
                  <a:prstClr val="white"/>
                </a:solidFill>
              </a:rPr>
              <a:t>Do we live in fear of the Queen, of the Lord of the Manor or powerful Knights?</a:t>
            </a:r>
          </a:p>
        </p:txBody>
      </p:sp>
    </p:spTree>
    <p:extLst>
      <p:ext uri="{BB962C8B-B14F-4D97-AF65-F5344CB8AC3E}">
        <p14:creationId xmlns:p14="http://schemas.microsoft.com/office/powerpoint/2010/main" val="330464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tint val="75000"/>
                  </a:prstClr>
                </a:solidFill>
              </a:rPr>
              <a:pPr/>
              <a:t>7</a:t>
            </a:fld>
            <a:endParaRPr lang="en-US">
              <a:solidFill>
                <a:prstClr val="black">
                  <a:tint val="75000"/>
                </a:prstClr>
              </a:solidFill>
            </a:endParaRPr>
          </a:p>
        </p:txBody>
      </p:sp>
      <p:pic>
        <p:nvPicPr>
          <p:cNvPr id="3" name="Picture 2"/>
          <p:cNvPicPr>
            <a:picLocks noChangeAspect="1"/>
          </p:cNvPicPr>
          <p:nvPr/>
        </p:nvPicPr>
        <p:blipFill>
          <a:blip r:embed="rId2"/>
          <a:stretch>
            <a:fillRect/>
          </a:stretch>
        </p:blipFill>
        <p:spPr>
          <a:xfrm>
            <a:off x="0" y="3048"/>
            <a:ext cx="5334000" cy="6912864"/>
          </a:xfrm>
          <a:prstGeom prst="rect">
            <a:avLst/>
          </a:prstGeom>
        </p:spPr>
      </p:pic>
      <p:pic>
        <p:nvPicPr>
          <p:cNvPr id="4" name="Picture 3"/>
          <p:cNvPicPr>
            <a:picLocks noChangeAspect="1"/>
          </p:cNvPicPr>
          <p:nvPr/>
        </p:nvPicPr>
        <p:blipFill>
          <a:blip r:embed="rId3"/>
          <a:stretch>
            <a:fillRect/>
          </a:stretch>
        </p:blipFill>
        <p:spPr>
          <a:xfrm>
            <a:off x="457200" y="0"/>
            <a:ext cx="8229600" cy="6858000"/>
          </a:xfrm>
          <a:prstGeom prst="rect">
            <a:avLst/>
          </a:prstGeom>
        </p:spPr>
      </p:pic>
    </p:spTree>
    <p:extLst>
      <p:ext uri="{BB962C8B-B14F-4D97-AF65-F5344CB8AC3E}">
        <p14:creationId xmlns:p14="http://schemas.microsoft.com/office/powerpoint/2010/main" val="209878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BA875541-8164-4CC7-9F2F-6F0C49BB858D}" type="slidenum">
              <a:rPr lang="en-US" smtClean="0">
                <a:solidFill>
                  <a:prstClr val="black">
                    <a:tint val="75000"/>
                  </a:prstClr>
                </a:solidFill>
              </a:rPr>
              <a:pPr>
                <a:defRPr/>
              </a:pPr>
              <a:t>8</a:t>
            </a:fld>
            <a:endParaRPr lang="en-US">
              <a:solidFill>
                <a:prstClr val="black">
                  <a:tint val="75000"/>
                </a:prstClr>
              </a:solidFill>
            </a:endParaRPr>
          </a:p>
        </p:txBody>
      </p:sp>
      <p:pic>
        <p:nvPicPr>
          <p:cNvPr id="2" name="Picture 1"/>
          <p:cNvPicPr>
            <a:picLocks noChangeAspect="1"/>
          </p:cNvPicPr>
          <p:nvPr/>
        </p:nvPicPr>
        <p:blipFill>
          <a:blip r:embed="rId2"/>
          <a:stretch>
            <a:fillRect/>
          </a:stretch>
        </p:blipFill>
        <p:spPr>
          <a:xfrm>
            <a:off x="2477981" y="874396"/>
            <a:ext cx="4286249" cy="5126354"/>
          </a:xfrm>
          <a:prstGeom prst="rect">
            <a:avLst/>
          </a:prstGeom>
        </p:spPr>
      </p:pic>
      <p:sp>
        <p:nvSpPr>
          <p:cNvPr id="3" name="TextBox 2"/>
          <p:cNvSpPr txBox="1"/>
          <p:nvPr/>
        </p:nvSpPr>
        <p:spPr>
          <a:xfrm>
            <a:off x="381000" y="382890"/>
            <a:ext cx="2441122" cy="6109365"/>
          </a:xfrm>
          <a:prstGeom prst="rect">
            <a:avLst/>
          </a:prstGeom>
          <a:noFill/>
        </p:spPr>
        <p:txBody>
          <a:bodyPr wrap="square" rtlCol="0">
            <a:spAutoFit/>
          </a:bodyPr>
          <a:lstStyle/>
          <a:p>
            <a:pPr>
              <a:defRPr/>
            </a:pPr>
            <a:r>
              <a:rPr lang="en-GB" sz="2800" dirty="0">
                <a:solidFill>
                  <a:prstClr val="black"/>
                </a:solidFill>
              </a:rPr>
              <a:t>Workers</a:t>
            </a:r>
          </a:p>
          <a:p>
            <a:pPr>
              <a:defRPr/>
            </a:pPr>
            <a:endParaRPr lang="en-GB" sz="2800" dirty="0">
              <a:solidFill>
                <a:prstClr val="black"/>
              </a:solidFill>
            </a:endParaRPr>
          </a:p>
          <a:p>
            <a:pPr>
              <a:defRPr/>
            </a:pPr>
            <a:r>
              <a:rPr lang="en-GB" sz="2800" dirty="0">
                <a:solidFill>
                  <a:prstClr val="black"/>
                </a:solidFill>
              </a:rPr>
              <a:t>The rich</a:t>
            </a:r>
          </a:p>
          <a:p>
            <a:pPr>
              <a:defRPr/>
            </a:pPr>
            <a:endParaRPr lang="en-GB" sz="2800" dirty="0">
              <a:solidFill>
                <a:prstClr val="black"/>
              </a:solidFill>
            </a:endParaRPr>
          </a:p>
          <a:p>
            <a:pPr>
              <a:defRPr/>
            </a:pPr>
            <a:r>
              <a:rPr lang="en-GB" sz="2800" dirty="0">
                <a:solidFill>
                  <a:prstClr val="black"/>
                </a:solidFill>
              </a:rPr>
              <a:t>Economically weak</a:t>
            </a:r>
          </a:p>
          <a:p>
            <a:pPr>
              <a:defRPr/>
            </a:pPr>
            <a:endParaRPr lang="en-GB" sz="2800" dirty="0">
              <a:solidFill>
                <a:prstClr val="black"/>
              </a:solidFill>
            </a:endParaRPr>
          </a:p>
          <a:p>
            <a:pPr>
              <a:defRPr/>
            </a:pPr>
            <a:r>
              <a:rPr lang="en-GB" sz="2800" dirty="0">
                <a:solidFill>
                  <a:prstClr val="black"/>
                </a:solidFill>
              </a:rPr>
              <a:t>Politically weak</a:t>
            </a:r>
          </a:p>
          <a:p>
            <a:pPr>
              <a:defRPr/>
            </a:pPr>
            <a:endParaRPr lang="en-GB" sz="2800" dirty="0">
              <a:solidFill>
                <a:prstClr val="black"/>
              </a:solidFill>
            </a:endParaRPr>
          </a:p>
          <a:p>
            <a:pPr>
              <a:defRPr/>
            </a:pPr>
            <a:r>
              <a:rPr lang="en-GB" sz="2800" dirty="0">
                <a:solidFill>
                  <a:prstClr val="black"/>
                </a:solidFill>
              </a:rPr>
              <a:t>Women</a:t>
            </a:r>
          </a:p>
          <a:p>
            <a:pPr>
              <a:defRPr/>
            </a:pPr>
            <a:endParaRPr lang="en-GB" sz="2800" dirty="0">
              <a:solidFill>
                <a:prstClr val="black"/>
              </a:solidFill>
            </a:endParaRPr>
          </a:p>
          <a:p>
            <a:pPr>
              <a:defRPr/>
            </a:pPr>
            <a:r>
              <a:rPr lang="en-GB" sz="2800" dirty="0">
                <a:solidFill>
                  <a:prstClr val="black"/>
                </a:solidFill>
              </a:rPr>
              <a:t>Older generations</a:t>
            </a:r>
          </a:p>
          <a:p>
            <a:pPr>
              <a:defRPr/>
            </a:pPr>
            <a:endParaRPr lang="en-GB" sz="1350" dirty="0">
              <a:solidFill>
                <a:prstClr val="black"/>
              </a:solidFill>
            </a:endParaRPr>
          </a:p>
          <a:p>
            <a:pPr>
              <a:defRPr/>
            </a:pPr>
            <a:endParaRPr lang="en-GB" sz="1350" dirty="0">
              <a:solidFill>
                <a:prstClr val="black"/>
              </a:solidFill>
            </a:endParaRPr>
          </a:p>
        </p:txBody>
      </p:sp>
      <p:sp>
        <p:nvSpPr>
          <p:cNvPr id="5" name="TextBox 4"/>
          <p:cNvSpPr txBox="1"/>
          <p:nvPr/>
        </p:nvSpPr>
        <p:spPr>
          <a:xfrm>
            <a:off x="6457950" y="382890"/>
            <a:ext cx="2571752" cy="5693866"/>
          </a:xfrm>
          <a:prstGeom prst="rect">
            <a:avLst/>
          </a:prstGeom>
          <a:noFill/>
        </p:spPr>
        <p:txBody>
          <a:bodyPr wrap="square" rtlCol="0">
            <a:spAutoFit/>
          </a:bodyPr>
          <a:lstStyle/>
          <a:p>
            <a:pPr>
              <a:defRPr/>
            </a:pPr>
            <a:r>
              <a:rPr lang="en-GB" sz="2800" dirty="0">
                <a:solidFill>
                  <a:prstClr val="black"/>
                </a:solidFill>
              </a:rPr>
              <a:t>Owners</a:t>
            </a:r>
          </a:p>
          <a:p>
            <a:pPr>
              <a:defRPr/>
            </a:pPr>
            <a:endParaRPr lang="en-GB" sz="2800" dirty="0">
              <a:solidFill>
                <a:prstClr val="black"/>
              </a:solidFill>
            </a:endParaRPr>
          </a:p>
          <a:p>
            <a:pPr>
              <a:defRPr/>
            </a:pPr>
            <a:r>
              <a:rPr lang="en-GB" sz="2800" dirty="0">
                <a:solidFill>
                  <a:prstClr val="black"/>
                </a:solidFill>
              </a:rPr>
              <a:t>The poor</a:t>
            </a:r>
          </a:p>
          <a:p>
            <a:pPr>
              <a:defRPr/>
            </a:pPr>
            <a:endParaRPr lang="en-GB" sz="2800" dirty="0">
              <a:solidFill>
                <a:prstClr val="black"/>
              </a:solidFill>
            </a:endParaRPr>
          </a:p>
          <a:p>
            <a:pPr>
              <a:defRPr/>
            </a:pPr>
            <a:r>
              <a:rPr lang="en-GB" sz="2800" dirty="0">
                <a:solidFill>
                  <a:prstClr val="black"/>
                </a:solidFill>
              </a:rPr>
              <a:t>Economically strong</a:t>
            </a:r>
          </a:p>
          <a:p>
            <a:pPr>
              <a:defRPr/>
            </a:pPr>
            <a:endParaRPr lang="en-GB" sz="2800" dirty="0">
              <a:solidFill>
                <a:prstClr val="black"/>
              </a:solidFill>
            </a:endParaRPr>
          </a:p>
          <a:p>
            <a:pPr>
              <a:defRPr/>
            </a:pPr>
            <a:r>
              <a:rPr lang="en-GB" sz="2800" dirty="0">
                <a:solidFill>
                  <a:prstClr val="black"/>
                </a:solidFill>
              </a:rPr>
              <a:t>Politically strong</a:t>
            </a:r>
          </a:p>
          <a:p>
            <a:pPr>
              <a:defRPr/>
            </a:pPr>
            <a:endParaRPr lang="en-GB" sz="2800" dirty="0">
              <a:solidFill>
                <a:prstClr val="black"/>
              </a:solidFill>
            </a:endParaRPr>
          </a:p>
          <a:p>
            <a:pPr>
              <a:defRPr/>
            </a:pPr>
            <a:r>
              <a:rPr lang="en-GB" sz="2800" dirty="0">
                <a:solidFill>
                  <a:prstClr val="black"/>
                </a:solidFill>
              </a:rPr>
              <a:t>Men</a:t>
            </a:r>
          </a:p>
          <a:p>
            <a:pPr>
              <a:defRPr/>
            </a:pPr>
            <a:endParaRPr lang="en-GB" sz="2800" dirty="0">
              <a:solidFill>
                <a:prstClr val="black"/>
              </a:solidFill>
            </a:endParaRPr>
          </a:p>
          <a:p>
            <a:pPr>
              <a:defRPr/>
            </a:pPr>
            <a:r>
              <a:rPr lang="en-GB" sz="2800" dirty="0">
                <a:solidFill>
                  <a:prstClr val="black"/>
                </a:solidFill>
              </a:rPr>
              <a:t>Younger generations</a:t>
            </a:r>
          </a:p>
        </p:txBody>
      </p:sp>
    </p:spTree>
    <p:extLst>
      <p:ext uri="{BB962C8B-B14F-4D97-AF65-F5344CB8AC3E}">
        <p14:creationId xmlns:p14="http://schemas.microsoft.com/office/powerpoint/2010/main" val="948356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 y="-75132"/>
            <a:ext cx="9144000" cy="1143000"/>
          </a:xfrm>
        </p:spPr>
        <p:txBody>
          <a:bodyPr>
            <a:noAutofit/>
          </a:bodyPr>
          <a:lstStyle/>
          <a:p>
            <a:r>
              <a:rPr lang="en-GB" dirty="0"/>
              <a:t>17th century and the social contract</a:t>
            </a:r>
          </a:p>
        </p:txBody>
      </p:sp>
      <p:sp>
        <p:nvSpPr>
          <p:cNvPr id="3" name="Content Placeholder 2"/>
          <p:cNvSpPr>
            <a:spLocks noGrp="1"/>
          </p:cNvSpPr>
          <p:nvPr>
            <p:ph idx="1"/>
          </p:nvPr>
        </p:nvSpPr>
        <p:spPr>
          <a:xfrm>
            <a:off x="457200" y="1005289"/>
            <a:ext cx="4953000" cy="4495799"/>
          </a:xfrm>
        </p:spPr>
        <p:txBody>
          <a:bodyPr>
            <a:normAutofit/>
          </a:bodyPr>
          <a:lstStyle/>
          <a:p>
            <a:pPr marL="0" indent="0">
              <a:buNone/>
            </a:pPr>
            <a:r>
              <a:rPr lang="en-GB" sz="3600" b="1" dirty="0"/>
              <a:t>Thomas Hobbes </a:t>
            </a:r>
          </a:p>
          <a:p>
            <a:pPr marL="0" indent="0">
              <a:buNone/>
            </a:pPr>
            <a:r>
              <a:rPr lang="en-GB" sz="3600" b="1" dirty="0"/>
              <a:t>(1588-1679)</a:t>
            </a:r>
          </a:p>
          <a:p>
            <a:r>
              <a:rPr lang="en-GB" dirty="0"/>
              <a:t>Humans exist in a state of nature and are dominated by their base instincts</a:t>
            </a:r>
          </a:p>
          <a:p>
            <a:r>
              <a:rPr lang="en-GB" dirty="0"/>
              <a:t>We are all egotistic and self-centred, selfish and aggressive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9</a:t>
            </a:fld>
            <a:endParaRPr lang="en-US"/>
          </a:p>
        </p:txBody>
      </p:sp>
      <p:sp>
        <p:nvSpPr>
          <p:cNvPr id="5" name="TextBox 4"/>
          <p:cNvSpPr txBox="1"/>
          <p:nvPr/>
        </p:nvSpPr>
        <p:spPr>
          <a:xfrm>
            <a:off x="1138473" y="5638800"/>
            <a:ext cx="6858000" cy="954107"/>
          </a:xfrm>
          <a:prstGeom prst="rect">
            <a:avLst/>
          </a:prstGeom>
          <a:solidFill>
            <a:srgbClr val="FFFF00"/>
          </a:solidFill>
          <a:ln w="25400">
            <a:solidFill>
              <a:schemeClr val="tx1"/>
            </a:solidFill>
          </a:ln>
        </p:spPr>
        <p:txBody>
          <a:bodyPr wrap="square" rtlCol="0">
            <a:spAutoFit/>
          </a:bodyPr>
          <a:lstStyle/>
          <a:p>
            <a:pPr algn="ctr"/>
            <a:r>
              <a:rPr lang="en-GB" sz="2800" dirty="0"/>
              <a:t>‘The life of man’ was likely to be ‘solitary, poor, nasty, brutish and short.’</a:t>
            </a:r>
          </a:p>
        </p:txBody>
      </p:sp>
      <p:pic>
        <p:nvPicPr>
          <p:cNvPr id="1026" name="Picture 2" descr="http://tse3.mm.bing.net/th?id=OIP.M392e197e7560197cc29fa6f1017c9eb4o0&amp;pid=15.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2600" y="1290450"/>
            <a:ext cx="2819400" cy="4271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36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0" y="66612"/>
            <a:ext cx="3429000" cy="2447988"/>
          </a:xfrm>
        </p:spPr>
        <p:txBody>
          <a:bodyPr>
            <a:noAutofit/>
          </a:bodyPr>
          <a:lstStyle/>
          <a:p>
            <a:r>
              <a:rPr lang="en-GB" sz="6000" dirty="0"/>
              <a:t>People minus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pic>
        <p:nvPicPr>
          <p:cNvPr id="8" name="Picture 7"/>
          <p:cNvPicPr>
            <a:picLocks noChangeAspect="1"/>
          </p:cNvPicPr>
          <p:nvPr/>
        </p:nvPicPr>
        <p:blipFill>
          <a:blip r:embed="rId2"/>
          <a:stretch>
            <a:fillRect/>
          </a:stretch>
        </p:blipFill>
        <p:spPr>
          <a:xfrm>
            <a:off x="0" y="-6096"/>
            <a:ext cx="5486400" cy="6858000"/>
          </a:xfrm>
          <a:prstGeom prst="rect">
            <a:avLst/>
          </a:prstGeom>
        </p:spPr>
      </p:pic>
      <p:pic>
        <p:nvPicPr>
          <p:cNvPr id="9" name="Picture 8"/>
          <p:cNvPicPr>
            <a:picLocks noChangeAspect="1"/>
          </p:cNvPicPr>
          <p:nvPr/>
        </p:nvPicPr>
        <p:blipFill>
          <a:blip r:embed="rId3"/>
          <a:stretch>
            <a:fillRect/>
          </a:stretch>
        </p:blipFill>
        <p:spPr>
          <a:xfrm>
            <a:off x="0" y="-24384"/>
            <a:ext cx="9144000" cy="5143500"/>
          </a:xfrm>
          <a:prstGeom prst="rect">
            <a:avLst/>
          </a:prstGeom>
        </p:spPr>
      </p:pic>
      <p:sp>
        <p:nvSpPr>
          <p:cNvPr id="10" name="TextBox 9"/>
          <p:cNvSpPr txBox="1"/>
          <p:nvPr/>
        </p:nvSpPr>
        <p:spPr>
          <a:xfrm>
            <a:off x="0" y="-24384"/>
            <a:ext cx="4114800" cy="6986528"/>
          </a:xfrm>
          <a:prstGeom prst="rect">
            <a:avLst/>
          </a:prstGeom>
          <a:solidFill>
            <a:schemeClr val="bg1"/>
          </a:solidFill>
        </p:spPr>
        <p:txBody>
          <a:bodyPr wrap="square" rtlCol="0">
            <a:spAutoFit/>
          </a:bodyPr>
          <a:lstStyle/>
          <a:p>
            <a:endParaRPr lang="en-GB" sz="3200" dirty="0"/>
          </a:p>
          <a:p>
            <a:r>
              <a:rPr lang="en-GB" sz="3200" dirty="0"/>
              <a:t>Would we help one another if we didn’t have the constraints of society to set expectations, impose rules of conduct and enforce the law …</a:t>
            </a:r>
          </a:p>
          <a:p>
            <a:endParaRPr lang="en-GB" sz="3200" dirty="0"/>
          </a:p>
          <a:p>
            <a:r>
              <a:rPr lang="en-GB" sz="3200" dirty="0"/>
              <a:t>Or would we live in an unsafe post-apocalyptic nightmare?</a:t>
            </a:r>
          </a:p>
          <a:p>
            <a:endParaRPr lang="en-GB" sz="3200" dirty="0"/>
          </a:p>
          <a:p>
            <a:endParaRPr lang="en-GB" sz="3200" dirty="0"/>
          </a:p>
        </p:txBody>
      </p:sp>
    </p:spTree>
    <p:extLst>
      <p:ext uri="{BB962C8B-B14F-4D97-AF65-F5344CB8AC3E}">
        <p14:creationId xmlns:p14="http://schemas.microsoft.com/office/powerpoint/2010/main" val="44331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4800" y="533400"/>
            <a:ext cx="8610600" cy="4511675"/>
          </a:xfrm>
        </p:spPr>
        <p:txBody>
          <a:bodyPr>
            <a:normAutofit/>
          </a:bodyPr>
          <a:lstStyle/>
          <a:p>
            <a:r>
              <a:rPr lang="en-GB" dirty="0"/>
              <a:t>So, how could we whip people into shape and make them behave?</a:t>
            </a:r>
            <a:br>
              <a:rPr lang="en-GB" dirty="0"/>
            </a:br>
            <a:br>
              <a:rPr lang="en-GB" dirty="0"/>
            </a:br>
            <a:r>
              <a:rPr lang="en-GB" dirty="0"/>
              <a:t>How could we work towards a co-operative, mutually beneficial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11</a:t>
            </a:fld>
            <a:endParaRPr lang="en-US"/>
          </a:p>
        </p:txBody>
      </p:sp>
      <p:pic>
        <p:nvPicPr>
          <p:cNvPr id="6" name="Picture 5"/>
          <p:cNvPicPr>
            <a:picLocks noChangeAspect="1"/>
          </p:cNvPicPr>
          <p:nvPr/>
        </p:nvPicPr>
        <p:blipFill>
          <a:blip r:embed="rId2"/>
          <a:stretch>
            <a:fillRect/>
          </a:stretch>
        </p:blipFill>
        <p:spPr>
          <a:xfrm>
            <a:off x="762000" y="4381726"/>
            <a:ext cx="2339749" cy="2339749"/>
          </a:xfrm>
          <a:prstGeom prst="rect">
            <a:avLst/>
          </a:prstGeom>
        </p:spPr>
      </p:pic>
    </p:spTree>
    <p:extLst>
      <p:ext uri="{BB962C8B-B14F-4D97-AF65-F5344CB8AC3E}">
        <p14:creationId xmlns:p14="http://schemas.microsoft.com/office/powerpoint/2010/main" val="3277119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Contracts are binding</a:t>
            </a:r>
          </a:p>
        </p:txBody>
      </p:sp>
      <p:sp>
        <p:nvSpPr>
          <p:cNvPr id="3" name="Slide Number Placeholder 2"/>
          <p:cNvSpPr>
            <a:spLocks noGrp="1"/>
          </p:cNvSpPr>
          <p:nvPr>
            <p:ph type="sldNum" sz="quarter" idx="12"/>
          </p:nvPr>
        </p:nvSpPr>
        <p:spPr/>
        <p:txBody>
          <a:bodyPr/>
          <a:lstStyle/>
          <a:p>
            <a:fld id="{B6F15528-21DE-4FAA-801E-634DDDAF4B2B}" type="slidenum">
              <a:rPr lang="en-US" smtClean="0"/>
              <a:pPr/>
              <a:t>12</a:t>
            </a:fld>
            <a:endParaRPr lang="en-US"/>
          </a:p>
        </p:txBody>
      </p:sp>
      <p:pic>
        <p:nvPicPr>
          <p:cNvPr id="4" name="Picture 3"/>
          <p:cNvPicPr>
            <a:picLocks noChangeAspect="1"/>
          </p:cNvPicPr>
          <p:nvPr/>
        </p:nvPicPr>
        <p:blipFill>
          <a:blip r:embed="rId2"/>
          <a:stretch>
            <a:fillRect/>
          </a:stretch>
        </p:blipFill>
        <p:spPr>
          <a:xfrm>
            <a:off x="735941" y="1600200"/>
            <a:ext cx="7165108" cy="4756150"/>
          </a:xfrm>
          <a:prstGeom prst="rect">
            <a:avLst/>
          </a:prstGeom>
        </p:spPr>
      </p:pic>
    </p:spTree>
    <p:extLst>
      <p:ext uri="{BB962C8B-B14F-4D97-AF65-F5344CB8AC3E}">
        <p14:creationId xmlns:p14="http://schemas.microsoft.com/office/powerpoint/2010/main" val="683180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Autofit/>
          </a:bodyPr>
          <a:lstStyle/>
          <a:p>
            <a:r>
              <a:rPr lang="en-GB" sz="6600" dirty="0"/>
              <a:t>Social Contract</a:t>
            </a:r>
          </a:p>
        </p:txBody>
      </p:sp>
      <p:sp>
        <p:nvSpPr>
          <p:cNvPr id="3" name="Content Placeholder 2"/>
          <p:cNvSpPr>
            <a:spLocks noGrp="1"/>
          </p:cNvSpPr>
          <p:nvPr>
            <p:ph idx="1"/>
          </p:nvPr>
        </p:nvSpPr>
        <p:spPr>
          <a:xfrm>
            <a:off x="457200" y="1219200"/>
            <a:ext cx="8610600" cy="5334000"/>
          </a:xfrm>
        </p:spPr>
        <p:txBody>
          <a:bodyPr>
            <a:noAutofit/>
          </a:bodyPr>
          <a:lstStyle/>
          <a:p>
            <a:r>
              <a:rPr lang="en-GB" dirty="0"/>
              <a:t>To avoid total chaos Hobbes developed the idea of a </a:t>
            </a:r>
            <a:r>
              <a:rPr lang="en-GB" b="1" dirty="0"/>
              <a:t>social contract</a:t>
            </a:r>
          </a:p>
          <a:p>
            <a:r>
              <a:rPr lang="en-GB" dirty="0"/>
              <a:t>We give up some of our autonomy (self-governance) to a sovereign authority</a:t>
            </a:r>
          </a:p>
          <a:p>
            <a:r>
              <a:rPr lang="en-GB" dirty="0"/>
              <a:t>God was the divine authority who worked through the monarch</a:t>
            </a:r>
          </a:p>
          <a:p>
            <a:r>
              <a:rPr lang="en-GB" dirty="0"/>
              <a:t>We give up some self-interest to live safely in a structured society</a:t>
            </a:r>
          </a:p>
          <a:p>
            <a:r>
              <a:rPr lang="en-GB" dirty="0"/>
              <a:t>Society helps us move away from chaos and provides a basis for social order</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spTree>
    <p:extLst>
      <p:ext uri="{BB962C8B-B14F-4D97-AF65-F5344CB8AC3E}">
        <p14:creationId xmlns:p14="http://schemas.microsoft.com/office/powerpoint/2010/main" val="215304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757AB2-2754-483B-8F6F-FC6730526CFE}"/>
              </a:ext>
            </a:extLst>
          </p:cNvPr>
          <p:cNvPicPr>
            <a:picLocks noChangeAspect="1"/>
          </p:cNvPicPr>
          <p:nvPr/>
        </p:nvPicPr>
        <p:blipFill>
          <a:blip r:embed="rId2"/>
          <a:stretch>
            <a:fillRect/>
          </a:stretch>
        </p:blipFill>
        <p:spPr>
          <a:xfrm>
            <a:off x="3633441" y="1218602"/>
            <a:ext cx="5307674" cy="3980755"/>
          </a:xfrm>
          <a:prstGeom prst="rect">
            <a:avLst/>
          </a:prstGeom>
        </p:spPr>
      </p:pic>
      <p:sp>
        <p:nvSpPr>
          <p:cNvPr id="19" name="Rectangle 18">
            <a:extLst>
              <a:ext uri="{FF2B5EF4-FFF2-40B4-BE49-F238E27FC236}">
                <a16:creationId xmlns:a16="http://schemas.microsoft.com/office/drawing/2014/main" id="{1707FC24-6981-43D9-B525-C7832BA22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11449"/>
            <a:ext cx="3249230" cy="6179552"/>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300299" y="609600"/>
            <a:ext cx="3153957" cy="5343524"/>
          </a:xfrm>
        </p:spPr>
        <p:txBody>
          <a:bodyPr vert="horz" lIns="91440" tIns="45720" rIns="91440" bIns="45720" rtlCol="0">
            <a:noAutofit/>
          </a:bodyPr>
          <a:lstStyle/>
          <a:p>
            <a:pPr>
              <a:lnSpc>
                <a:spcPct val="90000"/>
              </a:lnSpc>
            </a:pPr>
            <a:r>
              <a:rPr lang="en-US" sz="3200" kern="1200" dirty="0">
                <a:solidFill>
                  <a:schemeClr val="bg1"/>
                </a:solidFill>
                <a:latin typeface="+mj-lt"/>
                <a:ea typeface="+mj-ea"/>
                <a:cs typeface="+mj-cs"/>
              </a:rPr>
              <a:t>Some felt that we act with kindness towards one another because that is part of human nature, not simply because we are compelled to be nice by fear of the consequences</a:t>
            </a:r>
          </a:p>
        </p:txBody>
      </p:sp>
      <p:sp>
        <p:nvSpPr>
          <p:cNvPr id="4" name="Slide Number Placeholder 3"/>
          <p:cNvSpPr>
            <a:spLocks noGrp="1"/>
          </p:cNvSpPr>
          <p:nvPr>
            <p:ph type="sldNum" sz="quarter" idx="12"/>
          </p:nvPr>
        </p:nvSpPr>
        <p:spPr>
          <a:xfrm>
            <a:off x="8194737" y="6423025"/>
            <a:ext cx="578644" cy="365125"/>
          </a:xfrm>
        </p:spPr>
        <p:txBody>
          <a:bodyPr vert="horz" lIns="91440" tIns="45720" rIns="91440" bIns="45720" rtlCol="0">
            <a:normAutofit/>
          </a:bodyPr>
          <a:lstStyle/>
          <a:p>
            <a:pPr>
              <a:spcAft>
                <a:spcPts val="600"/>
              </a:spcAft>
            </a:pPr>
            <a:fld id="{B6F15528-21DE-4FAA-801E-634DDDAF4B2B}" type="slidenum">
              <a:rPr lang="en-US" smtClean="0"/>
              <a:pPr>
                <a:spcAft>
                  <a:spcPts val="600"/>
                </a:spcAft>
              </a:pPr>
              <a:t>14</a:t>
            </a:fld>
            <a:endParaRPr lang="en-US"/>
          </a:p>
        </p:txBody>
      </p:sp>
    </p:spTree>
    <p:extLst>
      <p:ext uri="{BB962C8B-B14F-4D97-AF65-F5344CB8AC3E}">
        <p14:creationId xmlns:p14="http://schemas.microsoft.com/office/powerpoint/2010/main" val="4201669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Autofit/>
          </a:bodyPr>
          <a:lstStyle/>
          <a:p>
            <a:r>
              <a:rPr lang="en-GB" sz="6000" dirty="0"/>
              <a:t>John Locke (1688-1774)</a:t>
            </a:r>
          </a:p>
        </p:txBody>
      </p:sp>
      <p:sp>
        <p:nvSpPr>
          <p:cNvPr id="3" name="Content Placeholder 2"/>
          <p:cNvSpPr>
            <a:spLocks noGrp="1"/>
          </p:cNvSpPr>
          <p:nvPr>
            <p:ph idx="1"/>
          </p:nvPr>
        </p:nvSpPr>
        <p:spPr/>
        <p:txBody>
          <a:bodyPr>
            <a:normAutofit lnSpcReduction="10000"/>
          </a:bodyPr>
          <a:lstStyle/>
          <a:p>
            <a:r>
              <a:rPr lang="en-GB" dirty="0"/>
              <a:t>Social relationships are motivated by natural sympathy rather than animosity</a:t>
            </a:r>
          </a:p>
          <a:p>
            <a:r>
              <a:rPr lang="en-GB" dirty="0"/>
              <a:t>Social contract was an expression of the natural sociability we feel for each other</a:t>
            </a:r>
          </a:p>
          <a:p>
            <a:r>
              <a:rPr lang="en-GB" dirty="0"/>
              <a:t>People should be willing to surrender some of their rights for the common good or ‘commonwealth’</a:t>
            </a:r>
          </a:p>
          <a:p>
            <a:r>
              <a:rPr lang="en-GB" dirty="0"/>
              <a:t>Authority of government depended on the consent of the people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1941124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74638"/>
            <a:ext cx="8915400" cy="792162"/>
          </a:xfrm>
        </p:spPr>
        <p:txBody>
          <a:bodyPr>
            <a:noAutofit/>
          </a:bodyPr>
          <a:lstStyle/>
          <a:p>
            <a:r>
              <a:rPr lang="en-GB" dirty="0"/>
              <a:t>18th century and the Age of Reason</a:t>
            </a:r>
          </a:p>
        </p:txBody>
      </p:sp>
      <p:sp>
        <p:nvSpPr>
          <p:cNvPr id="3" name="Content Placeholder 2"/>
          <p:cNvSpPr>
            <a:spLocks noGrp="1"/>
          </p:cNvSpPr>
          <p:nvPr>
            <p:ph idx="1"/>
          </p:nvPr>
        </p:nvSpPr>
        <p:spPr>
          <a:xfrm>
            <a:off x="457200" y="1295400"/>
            <a:ext cx="4800600" cy="5562600"/>
          </a:xfrm>
        </p:spPr>
        <p:txBody>
          <a:bodyPr>
            <a:normAutofit lnSpcReduction="10000"/>
          </a:bodyPr>
          <a:lstStyle/>
          <a:p>
            <a:r>
              <a:rPr lang="en-GB" b="1" dirty="0"/>
              <a:t>Humanist perspective</a:t>
            </a:r>
            <a:r>
              <a:rPr lang="en-GB" dirty="0"/>
              <a:t>: we can control our own destinies and we should be set free from superstition and fate</a:t>
            </a:r>
          </a:p>
          <a:p>
            <a:r>
              <a:rPr lang="en-GB" dirty="0"/>
              <a:t>Reason can set us free – natural science</a:t>
            </a:r>
          </a:p>
          <a:p>
            <a:r>
              <a:rPr lang="en-GB" dirty="0"/>
              <a:t>Isaac Newton (1642-1727) and the Laws of Motion set the standard for scientific investigation</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pic>
        <p:nvPicPr>
          <p:cNvPr id="2050" name="Picture 2" descr="http://tse4.mm.bing.net/th?id=OIP.Mfaef528297c7fee5f2fb190c7f92b503H1&amp;pid=15.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1371600"/>
            <a:ext cx="3733800" cy="4139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879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Scottish Enlightenment</a:t>
            </a:r>
          </a:p>
        </p:txBody>
      </p:sp>
      <p:sp>
        <p:nvSpPr>
          <p:cNvPr id="3" name="Content Placeholder 2"/>
          <p:cNvSpPr>
            <a:spLocks noGrp="1"/>
          </p:cNvSpPr>
          <p:nvPr>
            <p:ph idx="1"/>
          </p:nvPr>
        </p:nvSpPr>
        <p:spPr/>
        <p:txBody>
          <a:bodyPr>
            <a:normAutofit lnSpcReduction="10000"/>
          </a:bodyPr>
          <a:lstStyle/>
          <a:p>
            <a:r>
              <a:rPr lang="en-GB" dirty="0"/>
              <a:t>Society is produced through creative human action</a:t>
            </a:r>
          </a:p>
          <a:p>
            <a:r>
              <a:rPr lang="en-GB" dirty="0"/>
              <a:t>Human social life is not determined simply by God or nature</a:t>
            </a:r>
          </a:p>
          <a:p>
            <a:r>
              <a:rPr lang="en-GB" dirty="0"/>
              <a:t>Moving towards the new industrial age it was felt that social action is not determined by the seasons</a:t>
            </a:r>
          </a:p>
          <a:p>
            <a:r>
              <a:rPr lang="en-GB" dirty="0"/>
              <a:t>Humanitarian concerns emerged and awareness of inequality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3807085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610DC1-6F82-4CA8-9E23-A28DDFB6631D}"/>
              </a:ext>
            </a:extLst>
          </p:cNvPr>
          <p:cNvPicPr>
            <a:picLocks noChangeAspect="1"/>
          </p:cNvPicPr>
          <p:nvPr/>
        </p:nvPicPr>
        <p:blipFill>
          <a:blip r:embed="rId2"/>
          <a:stretch>
            <a:fillRect/>
          </a:stretch>
        </p:blipFill>
        <p:spPr>
          <a:xfrm>
            <a:off x="259008" y="0"/>
            <a:ext cx="5257354" cy="6858000"/>
          </a:xfrm>
          <a:prstGeom prst="rect">
            <a:avLst/>
          </a:prstGeom>
        </p:spPr>
      </p:pic>
      <p:sp>
        <p:nvSpPr>
          <p:cNvPr id="2" name="Title 1"/>
          <p:cNvSpPr>
            <a:spLocks noGrp="1"/>
          </p:cNvSpPr>
          <p:nvPr>
            <p:ph type="title"/>
          </p:nvPr>
        </p:nvSpPr>
        <p:spPr>
          <a:xfrm>
            <a:off x="5685408" y="2728300"/>
            <a:ext cx="3429000" cy="1401399"/>
          </a:xfrm>
        </p:spPr>
        <p:txBody>
          <a:bodyPr>
            <a:noAutofit/>
          </a:bodyPr>
          <a:lstStyle/>
          <a:p>
            <a:r>
              <a:rPr lang="en-GB" sz="5400" dirty="0"/>
              <a:t>Modern relevance?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spTree>
    <p:extLst>
      <p:ext uri="{BB962C8B-B14F-4D97-AF65-F5344CB8AC3E}">
        <p14:creationId xmlns:p14="http://schemas.microsoft.com/office/powerpoint/2010/main" val="2987808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6378321" y="76200"/>
            <a:ext cx="2314575" cy="2641171"/>
          </a:xfrm>
          <a:prstGeom prst="rect">
            <a:avLst/>
          </a:prstGeom>
        </p:spPr>
      </p:pic>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
        <p:nvSpPr>
          <p:cNvPr id="6" name="TextBox 5"/>
          <p:cNvSpPr txBox="1"/>
          <p:nvPr/>
        </p:nvSpPr>
        <p:spPr>
          <a:xfrm>
            <a:off x="457200" y="867467"/>
            <a:ext cx="5334000" cy="646331"/>
          </a:xfrm>
          <a:prstGeom prst="rect">
            <a:avLst/>
          </a:prstGeom>
          <a:noFill/>
        </p:spPr>
        <p:txBody>
          <a:bodyPr wrap="square" rtlCol="0">
            <a:spAutoFit/>
          </a:bodyPr>
          <a:lstStyle/>
          <a:p>
            <a:r>
              <a:rPr lang="en-GB" sz="3600" dirty="0"/>
              <a:t>Adam Smith (1723-1790)</a:t>
            </a:r>
          </a:p>
        </p:txBody>
      </p:sp>
      <p:sp>
        <p:nvSpPr>
          <p:cNvPr id="7" name="TextBox 6"/>
          <p:cNvSpPr txBox="1"/>
          <p:nvPr/>
        </p:nvSpPr>
        <p:spPr>
          <a:xfrm>
            <a:off x="3816096" y="3048000"/>
            <a:ext cx="5334000" cy="646331"/>
          </a:xfrm>
          <a:prstGeom prst="rect">
            <a:avLst/>
          </a:prstGeom>
          <a:noFill/>
        </p:spPr>
        <p:txBody>
          <a:bodyPr wrap="square" rtlCol="0">
            <a:spAutoFit/>
          </a:bodyPr>
          <a:lstStyle/>
          <a:p>
            <a:r>
              <a:rPr lang="en-GB" sz="3600" dirty="0"/>
              <a:t>Karl Marx (1880-1883)</a:t>
            </a:r>
          </a:p>
        </p:txBody>
      </p:sp>
      <p:pic>
        <p:nvPicPr>
          <p:cNvPr id="8" name="Picture 7"/>
          <p:cNvPicPr>
            <a:picLocks noChangeAspect="1"/>
          </p:cNvPicPr>
          <p:nvPr/>
        </p:nvPicPr>
        <p:blipFill>
          <a:blip r:embed="rId3"/>
          <a:stretch>
            <a:fillRect/>
          </a:stretch>
        </p:blipFill>
        <p:spPr>
          <a:xfrm>
            <a:off x="914400" y="2057400"/>
            <a:ext cx="1967263" cy="3041179"/>
          </a:xfrm>
          <a:prstGeom prst="rect">
            <a:avLst/>
          </a:prstGeom>
        </p:spPr>
      </p:pic>
      <p:pic>
        <p:nvPicPr>
          <p:cNvPr id="9" name="Picture 8"/>
          <p:cNvPicPr>
            <a:picLocks noChangeAspect="1"/>
          </p:cNvPicPr>
          <p:nvPr/>
        </p:nvPicPr>
        <p:blipFill>
          <a:blip r:embed="rId4"/>
          <a:stretch>
            <a:fillRect/>
          </a:stretch>
        </p:blipFill>
        <p:spPr>
          <a:xfrm>
            <a:off x="6781800" y="4058806"/>
            <a:ext cx="2233613" cy="2687053"/>
          </a:xfrm>
          <a:prstGeom prst="rect">
            <a:avLst/>
          </a:prstGeom>
        </p:spPr>
      </p:pic>
      <p:sp>
        <p:nvSpPr>
          <p:cNvPr id="10" name="TextBox 9"/>
          <p:cNvSpPr txBox="1"/>
          <p:nvPr/>
        </p:nvSpPr>
        <p:spPr>
          <a:xfrm>
            <a:off x="914400" y="5551698"/>
            <a:ext cx="5334000" cy="646331"/>
          </a:xfrm>
          <a:prstGeom prst="rect">
            <a:avLst/>
          </a:prstGeom>
          <a:noFill/>
        </p:spPr>
        <p:txBody>
          <a:bodyPr wrap="square" rtlCol="0">
            <a:spAutoFit/>
          </a:bodyPr>
          <a:lstStyle/>
          <a:p>
            <a:r>
              <a:rPr lang="en-GB" sz="3600" dirty="0"/>
              <a:t>JM Keynes (1883-1946)</a:t>
            </a:r>
          </a:p>
        </p:txBody>
      </p:sp>
    </p:spTree>
    <p:extLst>
      <p:ext uri="{BB962C8B-B14F-4D97-AF65-F5344CB8AC3E}">
        <p14:creationId xmlns:p14="http://schemas.microsoft.com/office/powerpoint/2010/main" val="3884728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1082</TotalTime>
  <Words>568</Words>
  <Application>Microsoft Office PowerPoint</Application>
  <PresentationFormat>On-screen Show (4:3)</PresentationFormat>
  <Paragraphs>98</Paragraphs>
  <Slides>19</Slides>
  <Notes>0</Notes>
  <HiddenSlides>1</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19</vt:i4>
      </vt:variant>
    </vt:vector>
  </HeadingPairs>
  <TitlesOfParts>
    <vt:vector size="26" baseType="lpstr">
      <vt:lpstr>Arial</vt:lpstr>
      <vt:lpstr>Calibri</vt:lpstr>
      <vt:lpstr>Calibri Light</vt:lpstr>
      <vt:lpstr>Office Theme</vt:lpstr>
      <vt:lpstr>3_Office Theme</vt:lpstr>
      <vt:lpstr>4_Office Theme</vt:lpstr>
      <vt:lpstr>5_Office Theme</vt:lpstr>
      <vt:lpstr>Origins of EconomicTheory </vt:lpstr>
      <vt:lpstr>Aims</vt:lpstr>
      <vt:lpstr>1750-1920</vt:lpstr>
      <vt:lpstr>  Separation of society from philosophy …  </vt:lpstr>
      <vt:lpstr>PowerPoint Presentation</vt:lpstr>
      <vt:lpstr>PowerPoint Presentation</vt:lpstr>
      <vt:lpstr>PowerPoint Presentation</vt:lpstr>
      <vt:lpstr>PowerPoint Presentation</vt:lpstr>
      <vt:lpstr>17th century and the social contract</vt:lpstr>
      <vt:lpstr>People minus society?</vt:lpstr>
      <vt:lpstr>So, how could we whip people into shape and make them behave?  How could we work towards a co-operative, mutually beneficial society?</vt:lpstr>
      <vt:lpstr>Contracts are binding</vt:lpstr>
      <vt:lpstr>Social Contract</vt:lpstr>
      <vt:lpstr>Some felt that we act with kindness towards one another because that is part of human nature, not simply because we are compelled to be nice by fear of the consequences</vt:lpstr>
      <vt:lpstr>John Locke (1688-1774)</vt:lpstr>
      <vt:lpstr>18th century and the Age of Reason</vt:lpstr>
      <vt:lpstr>The Scottish Enlightenment</vt:lpstr>
      <vt:lpstr>Modern relevance?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Theories and Thinkers</dc:title>
  <dc:creator>Mike</dc:creator>
  <cp:lastModifiedBy>Mike Durke</cp:lastModifiedBy>
  <cp:revision>82</cp:revision>
  <dcterms:created xsi:type="dcterms:W3CDTF">2006-08-16T00:00:00Z</dcterms:created>
  <dcterms:modified xsi:type="dcterms:W3CDTF">2021-02-05T14:48:01Z</dcterms:modified>
</cp:coreProperties>
</file>