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7" r:id="rId1"/>
  </p:sldMasterIdLst>
  <p:notesMasterIdLst>
    <p:notesMasterId r:id="rId12"/>
  </p:notesMasterIdLst>
  <p:handoutMasterIdLst>
    <p:handoutMasterId r:id="rId13"/>
  </p:handoutMasterIdLst>
  <p:sldIdLst>
    <p:sldId id="256" r:id="rId2"/>
    <p:sldId id="257" r:id="rId3"/>
    <p:sldId id="271" r:id="rId4"/>
    <p:sldId id="278" r:id="rId5"/>
    <p:sldId id="275" r:id="rId6"/>
    <p:sldId id="273" r:id="rId7"/>
    <p:sldId id="260" r:id="rId8"/>
    <p:sldId id="265" r:id="rId9"/>
    <p:sldId id="279" r:id="rId10"/>
    <p:sldId id="269" r:id="rId11"/>
  </p:sldIdLst>
  <p:sldSz cx="9144000" cy="6858000" type="screen4x3"/>
  <p:notesSz cx="6724650" cy="9774238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105" autoAdjust="0"/>
    <p:restoredTop sz="94679" autoAdjust="0"/>
  </p:normalViewPr>
  <p:slideViewPr>
    <p:cSldViewPr>
      <p:cViewPr varScale="1">
        <p:scale>
          <a:sx n="69" d="100"/>
          <a:sy n="69" d="100"/>
        </p:scale>
        <p:origin x="1176" y="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19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1" y="0"/>
            <a:ext cx="2914015" cy="4887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850" tIns="45924" rIns="91850" bIns="45924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endParaRPr lang="en-GB"/>
          </a:p>
        </p:txBody>
      </p:sp>
      <p:sp>
        <p:nvSpPr>
          <p:cNvPr id="13619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09079" y="0"/>
            <a:ext cx="2914015" cy="4887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850" tIns="45924" rIns="91850" bIns="45924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endParaRPr lang="en-GB"/>
          </a:p>
        </p:txBody>
      </p:sp>
      <p:sp>
        <p:nvSpPr>
          <p:cNvPr id="13619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1" y="9283849"/>
            <a:ext cx="2914015" cy="4887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850" tIns="45924" rIns="91850" bIns="45924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endParaRPr lang="en-GB"/>
          </a:p>
        </p:txBody>
      </p:sp>
      <p:sp>
        <p:nvSpPr>
          <p:cNvPr id="13619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09079" y="9283849"/>
            <a:ext cx="2914015" cy="4887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850" tIns="45924" rIns="91850" bIns="45924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fld id="{E543FE45-ECF5-4C2F-B73F-A1FF811E08A1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158617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6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1" y="0"/>
            <a:ext cx="2914015" cy="4887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850" tIns="45924" rIns="91850" bIns="45924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endParaRPr lang="en-US"/>
          </a:p>
        </p:txBody>
      </p:sp>
      <p:sp>
        <p:nvSpPr>
          <p:cNvPr id="1566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09079" y="0"/>
            <a:ext cx="2914015" cy="4887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850" tIns="45924" rIns="91850" bIns="45924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endParaRPr lang="en-US"/>
          </a:p>
        </p:txBody>
      </p:sp>
      <p:sp>
        <p:nvSpPr>
          <p:cNvPr id="1566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9163" y="733425"/>
            <a:ext cx="4886325" cy="366553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566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2465" y="4643523"/>
            <a:ext cx="5379720" cy="43975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850" tIns="45924" rIns="91850" bIns="45924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566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1" y="9283849"/>
            <a:ext cx="2914015" cy="4887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850" tIns="45924" rIns="91850" bIns="45924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endParaRPr lang="en-US"/>
          </a:p>
        </p:txBody>
      </p:sp>
      <p:sp>
        <p:nvSpPr>
          <p:cNvPr id="1566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09079" y="9283849"/>
            <a:ext cx="2914015" cy="4887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850" tIns="45924" rIns="91850" bIns="45924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fld id="{B9D4F99E-516D-4207-AFCB-8D6BCA949A5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029167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2A161F7-1140-42E1-8F29-B1EAF1176989}" type="slidenum">
              <a:rPr lang="en-US"/>
              <a:pPr/>
              <a:t>1</a:t>
            </a:fld>
            <a:endParaRPr lang="en-US"/>
          </a:p>
        </p:txBody>
      </p:sp>
      <p:sp>
        <p:nvSpPr>
          <p:cNvPr id="1576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76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58897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0EC653C-498C-4B5B-8751-0853BDFAA6F5}" type="slidenum">
              <a:rPr lang="en-US"/>
              <a:pPr/>
              <a:t>2</a:t>
            </a:fld>
            <a:endParaRPr lang="en-US"/>
          </a:p>
        </p:txBody>
      </p:sp>
      <p:sp>
        <p:nvSpPr>
          <p:cNvPr id="1587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87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10563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30ADE0E-784E-4775-99FA-472675784F1B}" type="slidenum">
              <a:rPr lang="en-US"/>
              <a:pPr/>
              <a:t>3</a:t>
            </a:fld>
            <a:endParaRPr lang="en-US"/>
          </a:p>
        </p:txBody>
      </p:sp>
      <p:sp>
        <p:nvSpPr>
          <p:cNvPr id="1607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07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54683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D0860EA-0E55-41A9-BC2C-5AB56DA13128}" type="slidenum">
              <a:rPr lang="en-US"/>
              <a:pPr/>
              <a:t>5</a:t>
            </a:fld>
            <a:endParaRPr lang="en-US"/>
          </a:p>
        </p:txBody>
      </p:sp>
      <p:sp>
        <p:nvSpPr>
          <p:cNvPr id="1771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71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562488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FB6AA71-4600-43C3-B5A8-E93EE62BFC56}" type="slidenum">
              <a:rPr lang="en-US"/>
              <a:pPr/>
              <a:t>6</a:t>
            </a:fld>
            <a:endParaRPr lang="en-US"/>
          </a:p>
        </p:txBody>
      </p:sp>
      <p:sp>
        <p:nvSpPr>
          <p:cNvPr id="1658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58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338318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36F8E09-CDAC-469D-92DF-520DE7CAF95C}" type="slidenum">
              <a:rPr lang="en-US"/>
              <a:pPr/>
              <a:t>7</a:t>
            </a:fld>
            <a:endParaRPr lang="en-US"/>
          </a:p>
        </p:txBody>
      </p:sp>
      <p:sp>
        <p:nvSpPr>
          <p:cNvPr id="1679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79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311876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ED4E954-0A92-4DCA-8A5B-52421AF3B90D}" type="slidenum">
              <a:rPr lang="en-US"/>
              <a:pPr/>
              <a:t>8</a:t>
            </a:fld>
            <a:endParaRPr lang="en-US"/>
          </a:p>
        </p:txBody>
      </p:sp>
      <p:sp>
        <p:nvSpPr>
          <p:cNvPr id="1710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10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16667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3FBD515-3F22-48B0-972C-DDC5E1E736F8}" type="slidenum">
              <a:rPr lang="en-US"/>
              <a:pPr/>
              <a:t>10</a:t>
            </a:fld>
            <a:endParaRPr lang="en-US"/>
          </a:p>
        </p:txBody>
      </p:sp>
      <p:sp>
        <p:nvSpPr>
          <p:cNvPr id="1730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30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03843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5538" name="Group 2"/>
          <p:cNvGrpSpPr>
            <a:grpSpLocks/>
          </p:cNvGrpSpPr>
          <p:nvPr/>
        </p:nvGrpSpPr>
        <p:grpSpPr bwMode="auto">
          <a:xfrm>
            <a:off x="0" y="2438400"/>
            <a:ext cx="9009063" cy="1052513"/>
            <a:chOff x="0" y="1536"/>
            <a:chExt cx="5675" cy="663"/>
          </a:xfrm>
        </p:grpSpPr>
        <p:grpSp>
          <p:nvGrpSpPr>
            <p:cNvPr id="65539" name="Group 3"/>
            <p:cNvGrpSpPr>
              <a:grpSpLocks/>
            </p:cNvGrpSpPr>
            <p:nvPr/>
          </p:nvGrpSpPr>
          <p:grpSpPr bwMode="auto">
            <a:xfrm>
              <a:off x="183" y="1604"/>
              <a:ext cx="448" cy="299"/>
              <a:chOff x="720" y="336"/>
              <a:chExt cx="624" cy="432"/>
            </a:xfrm>
          </p:grpSpPr>
          <p:sp>
            <p:nvSpPr>
              <p:cNvPr id="65540" name="Rectangle 4"/>
              <p:cNvSpPr>
                <a:spLocks noChangeArrowheads="1"/>
              </p:cNvSpPr>
              <p:nvPr/>
            </p:nvSpPr>
            <p:spPr bwMode="auto">
              <a:xfrm>
                <a:off x="720" y="336"/>
                <a:ext cx="384" cy="432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65541" name="Rectangle 5"/>
              <p:cNvSpPr>
                <a:spLocks noChangeArrowheads="1"/>
              </p:cNvSpPr>
              <p:nvPr/>
            </p:nvSpPr>
            <p:spPr bwMode="auto">
              <a:xfrm>
                <a:off x="1056" y="336"/>
                <a:ext cx="288" cy="432"/>
              </a:xfrm>
              <a:prstGeom prst="rect">
                <a:avLst/>
              </a:prstGeom>
              <a:gradFill rotWithShape="0">
                <a:gsLst>
                  <a:gs pos="0">
                    <a:schemeClr val="folHlink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65542" name="Group 6"/>
            <p:cNvGrpSpPr>
              <a:grpSpLocks/>
            </p:cNvGrpSpPr>
            <p:nvPr/>
          </p:nvGrpSpPr>
          <p:grpSpPr bwMode="auto">
            <a:xfrm>
              <a:off x="261" y="1870"/>
              <a:ext cx="465" cy="299"/>
              <a:chOff x="912" y="2640"/>
              <a:chExt cx="672" cy="432"/>
            </a:xfrm>
          </p:grpSpPr>
          <p:sp>
            <p:nvSpPr>
              <p:cNvPr id="65543" name="Rectangle 7"/>
              <p:cNvSpPr>
                <a:spLocks noChangeArrowheads="1"/>
              </p:cNvSpPr>
              <p:nvPr/>
            </p:nvSpPr>
            <p:spPr bwMode="auto">
              <a:xfrm>
                <a:off x="912" y="2640"/>
                <a:ext cx="384" cy="432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65544" name="Rectangle 8"/>
              <p:cNvSpPr>
                <a:spLocks noChangeArrowheads="1"/>
              </p:cNvSpPr>
              <p:nvPr/>
            </p:nvSpPr>
            <p:spPr bwMode="auto">
              <a:xfrm>
                <a:off x="1248" y="2640"/>
                <a:ext cx="336" cy="432"/>
              </a:xfrm>
              <a:prstGeom prst="rect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65545" name="Rectangle 9"/>
            <p:cNvSpPr>
              <a:spLocks noChangeArrowheads="1"/>
            </p:cNvSpPr>
            <p:nvPr/>
          </p:nvSpPr>
          <p:spPr bwMode="auto">
            <a:xfrm>
              <a:off x="0" y="1824"/>
              <a:ext cx="353" cy="26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hlink"/>
                </a:gs>
              </a:gsLst>
              <a:lin ang="189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5546" name="Rectangle 10"/>
            <p:cNvSpPr>
              <a:spLocks noChangeArrowheads="1"/>
            </p:cNvSpPr>
            <p:nvPr/>
          </p:nvSpPr>
          <p:spPr bwMode="auto">
            <a:xfrm>
              <a:off x="400" y="1536"/>
              <a:ext cx="20" cy="663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5547" name="Rectangle 11"/>
            <p:cNvSpPr>
              <a:spLocks noChangeArrowheads="1"/>
            </p:cNvSpPr>
            <p:nvPr/>
          </p:nvSpPr>
          <p:spPr bwMode="auto">
            <a:xfrm flipV="1">
              <a:off x="199" y="2054"/>
              <a:ext cx="5476" cy="35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65548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990600" y="18288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65549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65550" name="Rectangle 14"/>
          <p:cNvSpPr>
            <a:spLocks noGrp="1" noChangeArrowheads="1"/>
          </p:cNvSpPr>
          <p:nvPr>
            <p:ph type="dt" sz="half" idx="2"/>
          </p:nvPr>
        </p:nvSpPr>
        <p:spPr>
          <a:xfrm>
            <a:off x="9906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en-GB"/>
          </a:p>
        </p:txBody>
      </p:sp>
      <p:sp>
        <p:nvSpPr>
          <p:cNvPr id="65551" name="Rectangle 15"/>
          <p:cNvSpPr>
            <a:spLocks noGrp="1" noChangeArrowheads="1"/>
          </p:cNvSpPr>
          <p:nvPr>
            <p:ph type="ftr" sz="quarter" idx="3"/>
          </p:nvPr>
        </p:nvSpPr>
        <p:spPr>
          <a:xfrm>
            <a:off x="3429000" y="6248400"/>
            <a:ext cx="28956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en-GB"/>
          </a:p>
        </p:txBody>
      </p:sp>
      <p:sp>
        <p:nvSpPr>
          <p:cNvPr id="65552" name="Rectangle 1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8580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7502A1E3-267B-4DC9-9292-EF079B214FF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C0622C8-424D-4E2C-8F8B-66D5DF4F283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E92EB43-D5C8-47B2-8F18-B0AE7E80D3E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50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5366C33-B1A6-488C-9AD6-2F8EB20071C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FA2805B-D90D-4ADC-9401-D707B450897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DCCAD90-0F51-41E0-993D-9F5EC6A4F46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8AE06D-D091-452C-BF6C-D9655CFC4F86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A638414-EA9A-48BF-803C-9647546C46F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503C398-1C44-40B2-8BCC-BF0C1475BBF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54CCA0E-E39E-4170-AE82-4AFE31D8F52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04050" y="617538"/>
            <a:ext cx="1951038" cy="551497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0938" y="617538"/>
            <a:ext cx="5700712" cy="551497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8D39B11-298E-48C0-9BAF-65EE615E59C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ChangeArrowheads="1"/>
          </p:cNvSpPr>
          <p:nvPr/>
        </p:nvSpPr>
        <p:spPr bwMode="ltGray">
          <a:xfrm>
            <a:off x="417513" y="1098550"/>
            <a:ext cx="438150" cy="474663"/>
          </a:xfrm>
          <a:prstGeom prst="rect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kumimoji="1" lang="en-US"/>
          </a:p>
        </p:txBody>
      </p:sp>
      <p:sp>
        <p:nvSpPr>
          <p:cNvPr id="64515" name="Rectangle 3"/>
          <p:cNvSpPr>
            <a:spLocks noChangeArrowheads="1"/>
          </p:cNvSpPr>
          <p:nvPr/>
        </p:nvSpPr>
        <p:spPr bwMode="ltGray">
          <a:xfrm>
            <a:off x="800100" y="1098550"/>
            <a:ext cx="328613" cy="474663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kumimoji="1" lang="en-US"/>
          </a:p>
        </p:txBody>
      </p:sp>
      <p:sp>
        <p:nvSpPr>
          <p:cNvPr id="64516" name="Rectangle 4"/>
          <p:cNvSpPr>
            <a:spLocks noChangeArrowheads="1"/>
          </p:cNvSpPr>
          <p:nvPr/>
        </p:nvSpPr>
        <p:spPr bwMode="ltGray">
          <a:xfrm>
            <a:off x="541338" y="1520825"/>
            <a:ext cx="422275" cy="474663"/>
          </a:xfrm>
          <a:prstGeom prst="rect">
            <a:avLst/>
          </a:prstGeom>
          <a:solidFill>
            <a:schemeClr val="folHlink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kumimoji="1" lang="en-US"/>
          </a:p>
        </p:txBody>
      </p:sp>
      <p:sp>
        <p:nvSpPr>
          <p:cNvPr id="64517" name="Rectangle 5"/>
          <p:cNvSpPr>
            <a:spLocks noChangeArrowheads="1"/>
          </p:cNvSpPr>
          <p:nvPr/>
        </p:nvSpPr>
        <p:spPr bwMode="ltGray">
          <a:xfrm>
            <a:off x="911225" y="1520825"/>
            <a:ext cx="368300" cy="474663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kumimoji="1" lang="en-US"/>
          </a:p>
        </p:txBody>
      </p:sp>
      <p:sp>
        <p:nvSpPr>
          <p:cNvPr id="64518" name="Rectangle 6"/>
          <p:cNvSpPr>
            <a:spLocks noChangeArrowheads="1"/>
          </p:cNvSpPr>
          <p:nvPr/>
        </p:nvSpPr>
        <p:spPr bwMode="ltGray">
          <a:xfrm>
            <a:off x="127000" y="1447800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kumimoji="1" lang="en-US"/>
          </a:p>
        </p:txBody>
      </p:sp>
      <p:sp>
        <p:nvSpPr>
          <p:cNvPr id="64519" name="Rectangle 7"/>
          <p:cNvSpPr>
            <a:spLocks noChangeArrowheads="1"/>
          </p:cNvSpPr>
          <p:nvPr/>
        </p:nvSpPr>
        <p:spPr bwMode="gray">
          <a:xfrm>
            <a:off x="762000" y="990600"/>
            <a:ext cx="31750" cy="1052513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kumimoji="1" lang="en-US"/>
          </a:p>
        </p:txBody>
      </p:sp>
      <p:sp>
        <p:nvSpPr>
          <p:cNvPr id="64520" name="Rectangle 8"/>
          <p:cNvSpPr>
            <a:spLocks noChangeArrowheads="1"/>
          </p:cNvSpPr>
          <p:nvPr/>
        </p:nvSpPr>
        <p:spPr bwMode="gray">
          <a:xfrm>
            <a:off x="442913" y="1781175"/>
            <a:ext cx="8226425" cy="3175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kumimoji="1" lang="en-US"/>
          </a:p>
        </p:txBody>
      </p:sp>
      <p:sp>
        <p:nvSpPr>
          <p:cNvPr id="64521" name="Rectangle 9"/>
          <p:cNvSpPr>
            <a:spLocks noGrp="1" noChangeArrowheads="1"/>
          </p:cNvSpPr>
          <p:nvPr>
            <p:ph type="title"/>
          </p:nvPr>
        </p:nvSpPr>
        <p:spPr bwMode="auto">
          <a:xfrm>
            <a:off x="1150938" y="617538"/>
            <a:ext cx="7793037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64522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82688" y="2017713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64523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64524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3246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GB"/>
          </a:p>
        </p:txBody>
      </p:sp>
      <p:sp>
        <p:nvSpPr>
          <p:cNvPr id="64525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579A69F2-8921-4573-877D-A5362FE2657C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8" r:id="rId1"/>
    <p:sldLayoutId id="2147483659" r:id="rId2"/>
    <p:sldLayoutId id="2147483660" r:id="rId3"/>
    <p:sldLayoutId id="2147483661" r:id="rId4"/>
    <p:sldLayoutId id="2147483662" r:id="rId5"/>
    <p:sldLayoutId id="2147483663" r:id="rId6"/>
    <p:sldLayoutId id="2147483664" r:id="rId7"/>
    <p:sldLayoutId id="2147483665" r:id="rId8"/>
    <p:sldLayoutId id="2147483666" r:id="rId9"/>
    <p:sldLayoutId id="2147483667" r:id="rId10"/>
    <p:sldLayoutId id="2147483668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itchFamily="2" charset="2"/>
        <a:buChar char="n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 smtClean="0">
                <a:cs typeface="Times New Roman" pitchFamily="18" charset="0"/>
              </a:rPr>
              <a:t>Understanding and engaging in the customer experience</a:t>
            </a:r>
            <a:endParaRPr lang="en-GB" b="1" dirty="0">
              <a:cs typeface="Times New Roman" pitchFamily="18" charset="0"/>
            </a:endParaRPr>
          </a:p>
        </p:txBody>
      </p:sp>
      <p:sp>
        <p:nvSpPr>
          <p:cNvPr id="9523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858000" cy="1752600"/>
          </a:xfrm>
        </p:spPr>
        <p:txBody>
          <a:bodyPr/>
          <a:lstStyle/>
          <a:p>
            <a:r>
              <a:rPr lang="en-GB" dirty="0" smtClean="0">
                <a:cs typeface="Times New Roman" pitchFamily="18" charset="0"/>
              </a:rPr>
              <a:t>EMPL 5003</a:t>
            </a:r>
          </a:p>
          <a:p>
            <a:r>
              <a:rPr lang="en-GB" dirty="0" smtClean="0">
                <a:cs typeface="Times New Roman" pitchFamily="18" charset="0"/>
              </a:rPr>
              <a:t>Lecture 2</a:t>
            </a:r>
            <a:endParaRPr lang="en-GB" dirty="0">
              <a:cs typeface="Times New Roman" pitchFamily="18" charset="0"/>
            </a:endParaRPr>
          </a:p>
          <a:p>
            <a:r>
              <a:rPr lang="en-GB" sz="2800" dirty="0">
                <a:cs typeface="Times New Roman" pitchFamily="18" charset="0"/>
              </a:rPr>
              <a:t>Planning </a:t>
            </a:r>
            <a:r>
              <a:rPr lang="en-GB" sz="2800" dirty="0" smtClean="0">
                <a:cs typeface="Times New Roman" pitchFamily="18" charset="0"/>
              </a:rPr>
              <a:t>for A Customer Relationship</a:t>
            </a:r>
            <a:endParaRPr lang="en-GB" sz="2800" dirty="0"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 Grand Plan</a:t>
            </a:r>
          </a:p>
        </p:txBody>
      </p:sp>
      <p:sp>
        <p:nvSpPr>
          <p:cNvPr id="138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85786" y="2017713"/>
            <a:ext cx="8169302" cy="4114800"/>
          </a:xfrm>
        </p:spPr>
        <p:txBody>
          <a:bodyPr/>
          <a:lstStyle/>
          <a:p>
            <a:pPr marL="609600" indent="-609600">
              <a:buFont typeface="Wingdings" pitchFamily="2" charset="2"/>
              <a:buAutoNum type="arabicPeriod"/>
            </a:pPr>
            <a:r>
              <a:rPr lang="en-GB" dirty="0"/>
              <a:t>Where are we now?</a:t>
            </a:r>
          </a:p>
          <a:p>
            <a:pPr marL="609600" indent="-609600">
              <a:buFont typeface="Wingdings" pitchFamily="2" charset="2"/>
              <a:buAutoNum type="arabicPeriod"/>
            </a:pPr>
            <a:r>
              <a:rPr lang="en-GB" dirty="0"/>
              <a:t>Where do we want to be?</a:t>
            </a:r>
          </a:p>
          <a:p>
            <a:pPr marL="609600" indent="-609600">
              <a:buFont typeface="Wingdings" pitchFamily="2" charset="2"/>
              <a:buAutoNum type="arabicPeriod"/>
            </a:pPr>
            <a:r>
              <a:rPr lang="en-GB" dirty="0"/>
              <a:t>How might we get there?</a:t>
            </a:r>
          </a:p>
          <a:p>
            <a:pPr marL="609600" indent="-609600">
              <a:buFont typeface="Wingdings" pitchFamily="2" charset="2"/>
              <a:buAutoNum type="arabicPeriod"/>
            </a:pPr>
            <a:r>
              <a:rPr lang="en-GB" dirty="0"/>
              <a:t>Which way is best?</a:t>
            </a:r>
          </a:p>
          <a:p>
            <a:pPr marL="609600" indent="-609600">
              <a:buFont typeface="Wingdings" pitchFamily="2" charset="2"/>
              <a:buAutoNum type="arabicPeriod"/>
            </a:pPr>
            <a:r>
              <a:rPr lang="en-GB" dirty="0"/>
              <a:t>How can we ensure </a:t>
            </a:r>
            <a:r>
              <a:rPr lang="en-GB" dirty="0" smtClean="0"/>
              <a:t>arrival/survival?</a:t>
            </a:r>
            <a:endParaRPr lang="en-GB" dirty="0"/>
          </a:p>
          <a:p>
            <a:pPr marL="990600" lvl="1" indent="-533400">
              <a:buFont typeface="Wingdings" pitchFamily="2" charset="2"/>
              <a:buNone/>
            </a:pPr>
            <a:endParaRPr lang="en-GB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/>
              <a:t>Analysis and its link to planning</a:t>
            </a:r>
          </a:p>
        </p:txBody>
      </p:sp>
      <p:sp>
        <p:nvSpPr>
          <p:cNvPr id="153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14348" y="2017713"/>
            <a:ext cx="8240740" cy="41148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dirty="0"/>
              <a:t>Following on from our analysis we should be able to identify: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How appropriate is a focus on </a:t>
            </a:r>
            <a:r>
              <a:rPr lang="en-GB" dirty="0" smtClean="0"/>
              <a:t>CRM </a:t>
            </a:r>
            <a:r>
              <a:rPr lang="en-GB" dirty="0"/>
              <a:t>for our company?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At what step are our current customers in the </a:t>
            </a:r>
            <a:r>
              <a:rPr lang="en-GB" dirty="0" smtClean="0"/>
              <a:t>relationship. </a:t>
            </a:r>
            <a:r>
              <a:rPr lang="en-GB" smtClean="0"/>
              <a:t>( </a:t>
            </a:r>
            <a:r>
              <a:rPr lang="en-GB" dirty="0"/>
              <a:t>loyalty ladder)?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At what stages are our customers in the relationship life cycle (Prospective? Developing? Established? Declining?)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Aim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aim of the business should set out how the mission statement is going to be achieved. It should inform the stakeholder of the intention of the business to </a:t>
            </a:r>
            <a:r>
              <a:rPr lang="en-GB" dirty="0" err="1"/>
              <a:t>i.e</a:t>
            </a:r>
            <a:r>
              <a:rPr lang="en-GB" dirty="0"/>
              <a:t> to grow it’s market share, to increase it’s value to customers </a:t>
            </a:r>
            <a:r>
              <a:rPr lang="en-GB" dirty="0" err="1" smtClean="0"/>
              <a:t>etc</a:t>
            </a:r>
            <a:r>
              <a:rPr lang="en-GB" dirty="0" smtClean="0"/>
              <a:t>, to improve customer relationships.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95806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130" name="Rectangle 2"/>
          <p:cNvSpPr>
            <a:spLocks noGrp="1" noChangeArrowheads="1"/>
          </p:cNvSpPr>
          <p:nvPr>
            <p:ph type="title"/>
          </p:nvPr>
        </p:nvSpPr>
        <p:spPr>
          <a:xfrm>
            <a:off x="1171678" y="116632"/>
            <a:ext cx="7793037" cy="1647056"/>
          </a:xfrm>
        </p:spPr>
        <p:txBody>
          <a:bodyPr/>
          <a:lstStyle/>
          <a:p>
            <a:r>
              <a:rPr lang="en-GB" sz="3600" dirty="0"/>
              <a:t>Functions of </a:t>
            </a:r>
            <a:r>
              <a:rPr lang="en-GB" sz="3600" dirty="0" smtClean="0"/>
              <a:t>Objectives to achieve the aim and mission of the organisation</a:t>
            </a:r>
            <a:endParaRPr lang="en-US" sz="3600" dirty="0"/>
          </a:p>
        </p:txBody>
      </p:sp>
      <p:sp>
        <p:nvSpPr>
          <p:cNvPr id="1761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71472" y="2017713"/>
            <a:ext cx="8383616" cy="4114800"/>
          </a:xfrm>
        </p:spPr>
        <p:txBody>
          <a:bodyPr/>
          <a:lstStyle/>
          <a:p>
            <a:r>
              <a:rPr lang="en-GB" dirty="0" smtClean="0"/>
              <a:t>Motivation</a:t>
            </a:r>
            <a:r>
              <a:rPr lang="en-GB" sz="2400" dirty="0" smtClean="0"/>
              <a:t> – objectives provides clear goals</a:t>
            </a:r>
            <a:endParaRPr lang="en-GB" sz="2400" dirty="0"/>
          </a:p>
          <a:p>
            <a:r>
              <a:rPr lang="en-GB" dirty="0" smtClean="0"/>
              <a:t>Monitoring </a:t>
            </a:r>
            <a:r>
              <a:rPr lang="en-GB" sz="2400" dirty="0" smtClean="0"/>
              <a:t>– progress towards clear objectives is the basis for determining the success of a strategy</a:t>
            </a:r>
            <a:endParaRPr lang="en-GB" sz="2400" dirty="0"/>
          </a:p>
          <a:p>
            <a:r>
              <a:rPr lang="en-GB" dirty="0" smtClean="0"/>
              <a:t>Co-ordination</a:t>
            </a:r>
            <a:r>
              <a:rPr lang="en-GB" sz="2400" dirty="0" smtClean="0"/>
              <a:t> – objectives ensure that everyone is working towards the same goal. </a:t>
            </a:r>
            <a:endParaRPr lang="en-GB" sz="2400" dirty="0"/>
          </a:p>
          <a:p>
            <a:r>
              <a:rPr lang="en-GB" dirty="0" smtClean="0"/>
              <a:t>Communication </a:t>
            </a:r>
            <a:r>
              <a:rPr lang="en-GB" sz="2400" dirty="0" smtClean="0"/>
              <a:t>– objectives communicate the strategic direction throughout the organisation. </a:t>
            </a:r>
            <a:endParaRPr lang="en-GB" sz="2400" dirty="0"/>
          </a:p>
          <a:p>
            <a:r>
              <a:rPr lang="en-GB" dirty="0" smtClean="0"/>
              <a:t>Control –</a:t>
            </a:r>
            <a:r>
              <a:rPr lang="en-GB" sz="2400" dirty="0" smtClean="0"/>
              <a:t> objectives provide a basis for measurement. 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Objectives for </a:t>
            </a:r>
            <a:r>
              <a:rPr lang="en-GB" dirty="0" smtClean="0"/>
              <a:t>CRM</a:t>
            </a:r>
            <a:r>
              <a:rPr lang="en-GB" dirty="0"/>
              <a:t>	</a:t>
            </a:r>
          </a:p>
        </p:txBody>
      </p:sp>
      <p:sp>
        <p:nvSpPr>
          <p:cNvPr id="1556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2017713"/>
            <a:ext cx="8455054" cy="4114800"/>
          </a:xfrm>
        </p:spPr>
        <p:txBody>
          <a:bodyPr/>
          <a:lstStyle/>
          <a:p>
            <a:pPr>
              <a:lnSpc>
                <a:spcPct val="90000"/>
              </a:lnSpc>
              <a:buNone/>
            </a:pPr>
            <a:endParaRPr lang="en-GB" sz="1000" dirty="0"/>
          </a:p>
          <a:p>
            <a:pPr lvl="1">
              <a:lnSpc>
                <a:spcPct val="90000"/>
              </a:lnSpc>
            </a:pPr>
            <a:r>
              <a:rPr lang="en-GB" dirty="0"/>
              <a:t>Revenues and costs by customer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Customer retention rates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Share of customer for existing products / services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Share of customer for potential products / services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Progression up the relationship ladder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Segmentation</a:t>
            </a:r>
          </a:p>
        </p:txBody>
      </p:sp>
      <p:sp>
        <p:nvSpPr>
          <p:cNvPr id="141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71472" y="2017713"/>
            <a:ext cx="8383616" cy="41148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2400" dirty="0"/>
              <a:t>Which customers should we invest </a:t>
            </a:r>
            <a:r>
              <a:rPr lang="en-GB" sz="2400" dirty="0" smtClean="0"/>
              <a:t>in/ aim to have a relationship with?</a:t>
            </a: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Which should we </a:t>
            </a:r>
            <a:r>
              <a:rPr lang="en-GB" sz="2400" dirty="0" smtClean="0"/>
              <a:t>neglect/dis-connect with?</a:t>
            </a: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Companies do not always want each and every </a:t>
            </a:r>
            <a:r>
              <a:rPr lang="en-GB" sz="2400" dirty="0" smtClean="0"/>
              <a:t>consumer- do not fit with their strategy ?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Marketers need to know who to try to engage in the relationship</a:t>
            </a:r>
          </a:p>
          <a:p>
            <a:pPr>
              <a:lnSpc>
                <a:spcPct val="90000"/>
              </a:lnSpc>
            </a:pPr>
            <a:r>
              <a:rPr lang="en-GB" sz="2400" dirty="0" smtClean="0"/>
              <a:t>A </a:t>
            </a:r>
            <a:r>
              <a:rPr lang="en-GB" sz="2400" dirty="0"/>
              <a:t>segmented market can maximise </a:t>
            </a:r>
            <a:r>
              <a:rPr lang="en-GB" sz="2400" dirty="0" smtClean="0"/>
              <a:t>profitability and target relationships- reduce marketing and admin. costs</a:t>
            </a: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 smtClean="0"/>
              <a:t>Makes </a:t>
            </a:r>
            <a:r>
              <a:rPr lang="en-GB" sz="2400" dirty="0"/>
              <a:t>marketing more manageable and helps provide focus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Targeting</a:t>
            </a:r>
          </a:p>
        </p:txBody>
      </p:sp>
      <p:sp>
        <p:nvSpPr>
          <p:cNvPr id="146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400" dirty="0"/>
              <a:t>How many segments to aim at</a:t>
            </a:r>
          </a:p>
          <a:p>
            <a:r>
              <a:rPr lang="en-GB" sz="2400" dirty="0"/>
              <a:t>How to reach these segments</a:t>
            </a:r>
          </a:p>
          <a:p>
            <a:r>
              <a:rPr lang="en-GB" sz="2400" dirty="0"/>
              <a:t>There are 3 main types of targeting</a:t>
            </a:r>
          </a:p>
          <a:p>
            <a:pPr lvl="1"/>
            <a:r>
              <a:rPr lang="en-GB" sz="2400" dirty="0" smtClean="0"/>
              <a:t>Undifferentiated-sending the same promotional message to all.</a:t>
            </a:r>
            <a:endParaRPr lang="en-GB" sz="2400" dirty="0"/>
          </a:p>
          <a:p>
            <a:pPr lvl="1"/>
            <a:r>
              <a:rPr lang="en-GB" sz="2400" dirty="0" smtClean="0"/>
              <a:t>Concentrated-design a promotional message that suits a single  specific segment.</a:t>
            </a:r>
            <a:endParaRPr lang="en-GB" sz="2400" dirty="0"/>
          </a:p>
          <a:p>
            <a:pPr lvl="1"/>
            <a:r>
              <a:rPr lang="en-GB" sz="2400" dirty="0" smtClean="0"/>
              <a:t>Differentiated-design more than one promotional message, with each communicating different benefits.</a:t>
            </a:r>
            <a:endParaRPr lang="en-GB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Segmentation Strategies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do we identify which segmentation strategy will best work for the organisation- Data collection/analysis on current/prospective customers.</a:t>
            </a:r>
          </a:p>
          <a:p>
            <a:r>
              <a:rPr lang="en-GB" dirty="0" smtClean="0"/>
              <a:t>Evaluation of our ‘competitors’ segmentation strategies.</a:t>
            </a:r>
          </a:p>
          <a:p>
            <a:r>
              <a:rPr lang="en-GB" dirty="0" smtClean="0"/>
              <a:t>How can we use this information to start/continue/improve CRM.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7959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Strategic Development</a:t>
            </a:r>
          </a:p>
        </p:txBody>
      </p:sp>
      <p:sp>
        <p:nvSpPr>
          <p:cNvPr id="150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71472" y="2017713"/>
            <a:ext cx="8383616" cy="4114800"/>
          </a:xfrm>
        </p:spPr>
        <p:txBody>
          <a:bodyPr/>
          <a:lstStyle/>
          <a:p>
            <a:r>
              <a:rPr lang="en-GB" sz="1800" dirty="0" smtClean="0"/>
              <a:t>Porter’s (1980) Generic </a:t>
            </a:r>
            <a:r>
              <a:rPr lang="en-GB" sz="1800" dirty="0"/>
              <a:t>Strategies</a:t>
            </a:r>
          </a:p>
          <a:p>
            <a:pPr lvl="1"/>
            <a:r>
              <a:rPr lang="en-GB" sz="1800" dirty="0"/>
              <a:t>Cost </a:t>
            </a:r>
            <a:r>
              <a:rPr lang="en-GB" sz="1800" dirty="0" smtClean="0"/>
              <a:t>leadership - This strategy involves the firm winning market share by appealing to cost-conscious or price-sensitive customers-ALDI/LIDL.</a:t>
            </a:r>
            <a:endParaRPr lang="en-GB" sz="1800" dirty="0"/>
          </a:p>
          <a:p>
            <a:pPr lvl="1"/>
            <a:r>
              <a:rPr lang="en-GB" sz="1800" dirty="0" smtClean="0"/>
              <a:t>Focus - In adopting a narrow focus, the company ideally focuses on a few target markets (also called a segmentation strategy or niche strategy)- Chanel Haute Couture. </a:t>
            </a:r>
            <a:endParaRPr lang="en-GB" sz="1800" dirty="0"/>
          </a:p>
          <a:p>
            <a:pPr lvl="1"/>
            <a:r>
              <a:rPr lang="en-GB" sz="1800" dirty="0"/>
              <a:t>Differentiation </a:t>
            </a:r>
            <a:r>
              <a:rPr lang="en-GB" sz="1800" dirty="0" smtClean="0"/>
              <a:t>- Differentiate the products in some way in order to compete successfully. Examples of the successful use of a differentiation strategy are  Mercedes-Benz automobiles.</a:t>
            </a:r>
            <a:endParaRPr lang="en-GB" sz="1800" dirty="0"/>
          </a:p>
          <a:p>
            <a:r>
              <a:rPr lang="en-GB" sz="1800" dirty="0"/>
              <a:t>Being stuck in the middle - fatal for competitive </a:t>
            </a:r>
            <a:r>
              <a:rPr lang="en-GB" sz="1800" dirty="0" smtClean="0"/>
              <a:t>advantage and loss of customer satisfaction, trust and loyalty.</a:t>
            </a:r>
            <a:endParaRPr lang="en-GB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Blends">
  <a:themeElements>
    <a:clrScheme name="Blends 2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Blends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lnDef>
  </a:objectDefaults>
  <a:extraClrSchemeLst>
    <a:extraClrScheme>
      <a:clrScheme name="Blends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2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4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7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C:\Program Files\Microsoft Office\Templates\Presentation Designs\Blends.pot</Template>
  <TotalTime>872</TotalTime>
  <Words>538</Words>
  <Application>Microsoft Office PowerPoint</Application>
  <PresentationFormat>On-screen Show (4:3)</PresentationFormat>
  <Paragraphs>62</Paragraphs>
  <Slides>10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Tahoma</vt:lpstr>
      <vt:lpstr>Times New Roman</vt:lpstr>
      <vt:lpstr>Wingdings</vt:lpstr>
      <vt:lpstr>Blends</vt:lpstr>
      <vt:lpstr>Understanding and engaging in the customer experience</vt:lpstr>
      <vt:lpstr>The Grand Plan</vt:lpstr>
      <vt:lpstr>Analysis and its link to planning</vt:lpstr>
      <vt:lpstr>Aim</vt:lpstr>
      <vt:lpstr>Functions of Objectives to achieve the aim and mission of the organisation</vt:lpstr>
      <vt:lpstr>Objectives for CRM </vt:lpstr>
      <vt:lpstr>Segmentation</vt:lpstr>
      <vt:lpstr>Targeting</vt:lpstr>
      <vt:lpstr>Segmentation Strategies</vt:lpstr>
      <vt:lpstr>Strategic Development</vt:lpstr>
    </vt:vector>
  </TitlesOfParts>
  <Company>Dash Training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Marketing Management 1: Analysis and Planning</dc:title>
  <dc:creator>Diane Prosser</dc:creator>
  <cp:lastModifiedBy>Maria Heffernan</cp:lastModifiedBy>
  <cp:revision>31</cp:revision>
  <cp:lastPrinted>2019-05-07T09:06:11Z</cp:lastPrinted>
  <dcterms:created xsi:type="dcterms:W3CDTF">2001-08-15T11:05:44Z</dcterms:created>
  <dcterms:modified xsi:type="dcterms:W3CDTF">2019-05-07T13:34:23Z</dcterms:modified>
</cp:coreProperties>
</file>