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</p:sldIdLst>
  <p:sldSz cx="18288000" cy="10287000"/>
  <p:notesSz cx="6858000" cy="9144000"/>
  <p:embeddedFontLst>
    <p:embeddedFont>
      <p:font typeface="TAN Mon Cheri" charset="1" panose="00000000000000000000"/>
      <p:regular r:id="rId22"/>
    </p:embeddedFont>
    <p:embeddedFont>
      <p:font typeface="Antic" charset="1" panose="00000000000000000000"/>
      <p:regular r:id="rId23"/>
    </p:embeddedFont>
    <p:embeddedFont>
      <p:font typeface="Source Serif Pro" charset="1" panose="02040603050405020204"/>
      <p:regular r:id="rId24"/>
    </p:embeddedFont>
    <p:embeddedFont>
      <p:font typeface="Antic Bold" charset="1" panose="00000000000000000000"/>
      <p:regular r:id="rId25"/>
    </p:embeddedFont>
    <p:embeddedFont>
      <p:font typeface="Antic Italics" charset="1" panose="00000000000000000000"/>
      <p:regular r:id="rId2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fonts/font22.fntdata" Type="http://schemas.openxmlformats.org/officeDocument/2006/relationships/font"/><Relationship Id="rId23" Target="fonts/font23.fntdata" Type="http://schemas.openxmlformats.org/officeDocument/2006/relationships/font"/><Relationship Id="rId24" Target="fonts/font24.fntdata" Type="http://schemas.openxmlformats.org/officeDocument/2006/relationships/font"/><Relationship Id="rId25" Target="fonts/font25.fntdata" Type="http://schemas.openxmlformats.org/officeDocument/2006/relationships/font"/><Relationship Id="rId26" Target="fonts/font26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2.png" Type="http://schemas.openxmlformats.org/officeDocument/2006/relationships/image"/><Relationship Id="rId4" Target="../media/image3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jpe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jpeg" Type="http://schemas.openxmlformats.org/officeDocument/2006/relationships/image"/><Relationship Id="rId3" Target="../media/image6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jpe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jpeg" Type="http://schemas.openxmlformats.org/officeDocument/2006/relationships/image"/><Relationship Id="rId3" Target="../media/image9.jpeg" Type="http://schemas.openxmlformats.org/officeDocument/2006/relationships/image"/><Relationship Id="rId4" Target="../media/image1.jpe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4.jpe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5.jpeg" Type="http://schemas.openxmlformats.org/officeDocument/2006/relationships/image"/><Relationship Id="rId3" Target="../media/image16.jpeg" Type="http://schemas.openxmlformats.org/officeDocument/2006/relationships/image"/><Relationship Id="rId4" Target="../media/image17.jpeg" Type="http://schemas.openxmlformats.org/officeDocument/2006/relationships/image"/><Relationship Id="rId5" Target="../media/image18.png" Type="http://schemas.openxmlformats.org/officeDocument/2006/relationships/image"/><Relationship Id="rId6" Target="../media/image19.jpe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0.jpe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1.jpeg" Type="http://schemas.openxmlformats.org/officeDocument/2006/relationships/image"/><Relationship Id="rId3" Target="https://youtu.be/KNbklXZjsTA" TargetMode="External" Type="http://schemas.openxmlformats.org/officeDocument/2006/relationships/hyperlink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2.jpeg" Type="http://schemas.openxmlformats.org/officeDocument/2006/relationships/image"/><Relationship Id="rId3" Target="../media/image23.png" Type="http://schemas.openxmlformats.org/officeDocument/2006/relationships/image"/><Relationship Id="rId4" Target="../media/image24.jpe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BE6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>
            <a:grpSpLocks noChangeAspect="true"/>
          </p:cNvGrpSpPr>
          <p:nvPr/>
        </p:nvGrpSpPr>
        <p:grpSpPr>
          <a:xfrm rot="0">
            <a:off x="8173565" y="-42557"/>
            <a:ext cx="8385973" cy="8717409"/>
            <a:chOff x="0" y="0"/>
            <a:chExt cx="6108573" cy="63500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108573" cy="6350000"/>
            </a:xfrm>
            <a:custGeom>
              <a:avLst/>
              <a:gdLst/>
              <a:ahLst/>
              <a:cxnLst/>
              <a:rect r="r" b="b" t="t" l="l"/>
              <a:pathLst>
                <a:path h="6350000" w="6108573">
                  <a:moveTo>
                    <a:pt x="6108573" y="0"/>
                  </a:moveTo>
                  <a:lnTo>
                    <a:pt x="6108573" y="3295396"/>
                  </a:lnTo>
                  <a:cubicBezTo>
                    <a:pt x="6108573" y="4982464"/>
                    <a:pt x="4741164" y="6350000"/>
                    <a:pt x="3054350" y="6350000"/>
                  </a:cubicBezTo>
                  <a:cubicBezTo>
                    <a:pt x="1367536" y="6350000"/>
                    <a:pt x="0" y="4982464"/>
                    <a:pt x="0" y="3295523"/>
                  </a:cubicBezTo>
                  <a:lnTo>
                    <a:pt x="0" y="0"/>
                  </a:lnTo>
                  <a:lnTo>
                    <a:pt x="6108573" y="0"/>
                  </a:lnTo>
                  <a:close/>
                </a:path>
              </a:pathLst>
            </a:custGeom>
            <a:blipFill>
              <a:blip r:embed="rId2"/>
              <a:stretch>
                <a:fillRect l="0" t="-22279" r="0" b="-22279"/>
              </a:stretch>
            </a:blipFill>
          </p:spPr>
        </p:sp>
      </p:grpSp>
      <p:sp>
        <p:nvSpPr>
          <p:cNvPr name="AutoShape 4" id="4"/>
          <p:cNvSpPr/>
          <p:nvPr/>
        </p:nvSpPr>
        <p:spPr>
          <a:xfrm rot="0">
            <a:off x="1067170" y="4905941"/>
            <a:ext cx="3207220" cy="0"/>
          </a:xfrm>
          <a:prstGeom prst="line">
            <a:avLst/>
          </a:prstGeom>
          <a:ln cap="rnd" w="9525">
            <a:solidFill>
              <a:srgbClr val="30303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5" id="5"/>
          <p:cNvSpPr txBox="true"/>
          <p:nvPr/>
        </p:nvSpPr>
        <p:spPr>
          <a:xfrm rot="0">
            <a:off x="1028700" y="2176072"/>
            <a:ext cx="5851474" cy="23103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330"/>
              </a:lnSpc>
            </a:pPr>
            <a:r>
              <a:rPr lang="en-US" sz="6434" spc="965">
                <a:solidFill>
                  <a:srgbClr val="303030"/>
                </a:solidFill>
                <a:latin typeface="TAN Mon Cheri"/>
                <a:ea typeface="TAN Mon Cheri"/>
                <a:cs typeface="TAN Mon Cheri"/>
                <a:sym typeface="TAN Mon Cheri"/>
              </a:rPr>
              <a:t>MOV </a:t>
            </a:r>
          </a:p>
          <a:p>
            <a:pPr algn="l">
              <a:lnSpc>
                <a:spcPts val="9330"/>
              </a:lnSpc>
            </a:pPr>
            <a:r>
              <a:rPr lang="en-US" sz="6434" spc="965">
                <a:solidFill>
                  <a:srgbClr val="303030"/>
                </a:solidFill>
                <a:latin typeface="TAN Mon Cheri"/>
                <a:ea typeface="TAN Mon Cheri"/>
                <a:cs typeface="TAN Mon Cheri"/>
                <a:sym typeface="TAN Mon Cheri"/>
              </a:rPr>
              <a:t>FILMS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28700" y="9523605"/>
            <a:ext cx="4898222" cy="2094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699"/>
              </a:lnSpc>
            </a:pPr>
            <a:r>
              <a:rPr lang="en-US" sz="1602" spc="455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WWW.MOVMEMORIES.COM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28700" y="1478969"/>
            <a:ext cx="5123851" cy="4780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71"/>
              </a:lnSpc>
            </a:pPr>
            <a:r>
              <a:rPr lang="en-US" sz="3279" spc="163">
                <a:solidFill>
                  <a:srgbClr val="303030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Designing</a:t>
            </a:r>
          </a:p>
        </p:txBody>
      </p:sp>
      <p:grpSp>
        <p:nvGrpSpPr>
          <p:cNvPr name="Group 8" id="8"/>
          <p:cNvGrpSpPr>
            <a:grpSpLocks noChangeAspect="true"/>
          </p:cNvGrpSpPr>
          <p:nvPr/>
        </p:nvGrpSpPr>
        <p:grpSpPr>
          <a:xfrm rot="-291778">
            <a:off x="5699300" y="4110954"/>
            <a:ext cx="3471610" cy="5246370"/>
            <a:chOff x="0" y="0"/>
            <a:chExt cx="6790944" cy="10262616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6790944" cy="10262616"/>
            </a:xfrm>
            <a:custGeom>
              <a:avLst/>
              <a:gdLst/>
              <a:ahLst/>
              <a:cxnLst/>
              <a:rect r="r" b="b" t="t" l="l"/>
              <a:pathLst>
                <a:path h="10262616" w="6790944">
                  <a:moveTo>
                    <a:pt x="6790944" y="10262616"/>
                  </a:moveTo>
                  <a:lnTo>
                    <a:pt x="0" y="10262616"/>
                  </a:lnTo>
                  <a:lnTo>
                    <a:pt x="0" y="0"/>
                  </a:lnTo>
                  <a:lnTo>
                    <a:pt x="6790944" y="0"/>
                  </a:lnTo>
                  <a:lnTo>
                    <a:pt x="6790944" y="10262616"/>
                  </a:lnTo>
                  <a:close/>
                </a:path>
              </a:pathLst>
            </a:custGeom>
            <a:blipFill>
              <a:blip r:embed="rId3"/>
              <a:stretch>
                <a:fillRect l="-311" t="0" r="-311" b="0"/>
              </a:stretch>
            </a:blipFill>
          </p:spPr>
        </p:sp>
        <p:sp>
          <p:nvSpPr>
            <p:cNvPr name="Freeform 10" id="10"/>
            <p:cNvSpPr/>
            <p:nvPr/>
          </p:nvSpPr>
          <p:spPr>
            <a:xfrm flipH="false" flipV="false" rot="0">
              <a:off x="99943" y="923837"/>
              <a:ext cx="6533961" cy="7709113"/>
            </a:xfrm>
            <a:custGeom>
              <a:avLst/>
              <a:gdLst/>
              <a:ahLst/>
              <a:cxnLst/>
              <a:rect r="r" b="b" t="t" l="l"/>
              <a:pathLst>
                <a:path h="7709113" w="6533961">
                  <a:moveTo>
                    <a:pt x="6533961" y="7683714"/>
                  </a:moveTo>
                  <a:lnTo>
                    <a:pt x="0" y="7709114"/>
                  </a:lnTo>
                  <a:lnTo>
                    <a:pt x="0" y="0"/>
                  </a:lnTo>
                  <a:lnTo>
                    <a:pt x="6533961" y="0"/>
                  </a:lnTo>
                  <a:lnTo>
                    <a:pt x="6533961" y="7683714"/>
                  </a:lnTo>
                  <a:close/>
                </a:path>
              </a:pathLst>
            </a:custGeom>
            <a:blipFill>
              <a:blip r:embed="rId4"/>
              <a:stretch>
                <a:fillRect l="0" t="-13683" r="0" b="-13683"/>
              </a:stretch>
            </a:blipFill>
          </p:spPr>
        </p:sp>
      </p:grpSp>
      <p:sp>
        <p:nvSpPr>
          <p:cNvPr name="TextBox 11" id="11"/>
          <p:cNvSpPr txBox="true"/>
          <p:nvPr/>
        </p:nvSpPr>
        <p:spPr>
          <a:xfrm rot="0">
            <a:off x="1067170" y="5162550"/>
            <a:ext cx="5123851" cy="9542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71"/>
              </a:lnSpc>
            </a:pPr>
            <a:r>
              <a:rPr lang="en-US" sz="3279" spc="163">
                <a:solidFill>
                  <a:srgbClr val="303030"/>
                </a:solidFill>
                <a:latin typeface="Source Serif Pro"/>
                <a:ea typeface="Source Serif Pro"/>
                <a:cs typeface="Source Serif Pro"/>
                <a:sym typeface="Source Serif Pro"/>
              </a:rPr>
              <a:t>for the Millennial Market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067170" y="6031103"/>
            <a:ext cx="3653774" cy="4216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520"/>
              </a:lnSpc>
            </a:pPr>
            <a:r>
              <a:rPr lang="en-US" sz="2200" spc="72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Cristian Batranu - 2410787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BE6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>
            <a:grpSpLocks noChangeAspect="true"/>
          </p:cNvGrpSpPr>
          <p:nvPr/>
        </p:nvGrpSpPr>
        <p:grpSpPr>
          <a:xfrm rot="0">
            <a:off x="560992" y="1497803"/>
            <a:ext cx="8151949" cy="8958185"/>
            <a:chOff x="0" y="0"/>
            <a:chExt cx="5778500" cy="63500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778500" cy="6350000"/>
            </a:xfrm>
            <a:custGeom>
              <a:avLst/>
              <a:gdLst/>
              <a:ahLst/>
              <a:cxnLst/>
              <a:rect r="r" b="b" t="t" l="l"/>
              <a:pathLst>
                <a:path h="6350000" w="5778500">
                  <a:moveTo>
                    <a:pt x="2889250" y="0"/>
                  </a:moveTo>
                  <a:cubicBezTo>
                    <a:pt x="1258570" y="0"/>
                    <a:pt x="0" y="1144270"/>
                    <a:pt x="0" y="2917190"/>
                  </a:cubicBezTo>
                  <a:cubicBezTo>
                    <a:pt x="0" y="4175760"/>
                    <a:pt x="0" y="6350000"/>
                    <a:pt x="0" y="6350000"/>
                  </a:cubicBezTo>
                  <a:lnTo>
                    <a:pt x="2889250" y="6350000"/>
                  </a:lnTo>
                  <a:lnTo>
                    <a:pt x="5778500" y="6350000"/>
                  </a:lnTo>
                  <a:cubicBezTo>
                    <a:pt x="5778500" y="6350000"/>
                    <a:pt x="5778500" y="4175760"/>
                    <a:pt x="5778500" y="2917190"/>
                  </a:cubicBezTo>
                  <a:cubicBezTo>
                    <a:pt x="5778500" y="1144270"/>
                    <a:pt x="4519930" y="0"/>
                    <a:pt x="2889250" y="0"/>
                  </a:cubicBezTo>
                  <a:close/>
                </a:path>
              </a:pathLst>
            </a:custGeom>
            <a:blipFill>
              <a:blip r:embed="rId2"/>
              <a:stretch>
                <a:fillRect l="0" t="-18874" r="0" b="-17874"/>
              </a:stretch>
            </a:blipFill>
          </p:spPr>
        </p:sp>
      </p:grpSp>
      <p:sp>
        <p:nvSpPr>
          <p:cNvPr name="AutoShape 4" id="4"/>
          <p:cNvSpPr/>
          <p:nvPr/>
        </p:nvSpPr>
        <p:spPr>
          <a:xfrm>
            <a:off x="14452751" y="3293920"/>
            <a:ext cx="3043638" cy="0"/>
          </a:xfrm>
          <a:prstGeom prst="line">
            <a:avLst/>
          </a:prstGeom>
          <a:ln cap="rnd" w="28575">
            <a:solidFill>
              <a:srgbClr val="30303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5" id="5"/>
          <p:cNvSpPr txBox="true"/>
          <p:nvPr/>
        </p:nvSpPr>
        <p:spPr>
          <a:xfrm rot="0">
            <a:off x="9714662" y="1201920"/>
            <a:ext cx="7781728" cy="1793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7250"/>
              </a:lnSpc>
              <a:spcBef>
                <a:spcPct val="0"/>
              </a:spcBef>
            </a:pPr>
            <a:r>
              <a:rPr lang="en-US" sz="5000" spc="650">
                <a:solidFill>
                  <a:srgbClr val="303030"/>
                </a:solidFill>
                <a:latin typeface="TAN Mon Cheri"/>
                <a:ea typeface="TAN Mon Cheri"/>
                <a:cs typeface="TAN Mon Cheri"/>
                <a:sym typeface="TAN Mon Cheri"/>
              </a:rPr>
              <a:t>CONTENT SUMMARY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9808104" y="3140711"/>
            <a:ext cx="6816538" cy="61175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520"/>
              </a:lnSpc>
            </a:pPr>
          </a:p>
          <a:p>
            <a:pPr algn="just" marL="474986" indent="-237493" lvl="1">
              <a:lnSpc>
                <a:spcPts val="3520"/>
              </a:lnSpc>
              <a:buAutoNum type="arabicPeriod" startAt="1"/>
            </a:pPr>
            <a:r>
              <a:rPr lang="en-US" sz="2200" spc="72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Introduction</a:t>
            </a:r>
          </a:p>
          <a:p>
            <a:pPr algn="just" marL="474986" indent="-237493" lvl="1">
              <a:lnSpc>
                <a:spcPts val="3520"/>
              </a:lnSpc>
              <a:buAutoNum type="arabicPeriod" startAt="1"/>
            </a:pPr>
            <a:r>
              <a:rPr lang="en-US" sz="2200" spc="72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Purpose</a:t>
            </a:r>
          </a:p>
          <a:p>
            <a:pPr algn="just" marL="474986" indent="-237493" lvl="1">
              <a:lnSpc>
                <a:spcPts val="3520"/>
              </a:lnSpc>
              <a:buAutoNum type="arabicPeriod" startAt="1"/>
            </a:pPr>
            <a:r>
              <a:rPr lang="en-US" sz="2200" spc="72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Designing the Market Research Questionnaire</a:t>
            </a:r>
          </a:p>
          <a:p>
            <a:pPr algn="just" marL="474986" indent="-237493" lvl="1">
              <a:lnSpc>
                <a:spcPts val="3520"/>
              </a:lnSpc>
              <a:buAutoNum type="arabicPeriod" startAt="1"/>
            </a:pPr>
            <a:r>
              <a:rPr lang="en-US" sz="2200" spc="72" u="none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Data Research &amp; Analysis: Demographics</a:t>
            </a:r>
          </a:p>
          <a:p>
            <a:pPr algn="just" marL="474986" indent="-237493" lvl="1">
              <a:lnSpc>
                <a:spcPts val="3520"/>
              </a:lnSpc>
              <a:buAutoNum type="arabicPeriod" startAt="1"/>
            </a:pPr>
            <a:r>
              <a:rPr lang="en-US" sz="2200" spc="72" u="none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Data Research &amp; Analysis: Decision Factors</a:t>
            </a:r>
          </a:p>
          <a:p>
            <a:pPr algn="just" marL="474986" indent="-237493" lvl="1">
              <a:lnSpc>
                <a:spcPts val="3520"/>
              </a:lnSpc>
              <a:buAutoNum type="arabicPeriod" startAt="1"/>
            </a:pPr>
            <a:r>
              <a:rPr lang="en-US" sz="2200" spc="72" u="none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Data Research &amp; Analysis: Budget</a:t>
            </a:r>
          </a:p>
          <a:p>
            <a:pPr algn="just" marL="474986" indent="-237493" lvl="1">
              <a:lnSpc>
                <a:spcPts val="3520"/>
              </a:lnSpc>
              <a:buAutoNum type="arabicPeriod" startAt="1"/>
            </a:pPr>
            <a:r>
              <a:rPr lang="en-US" sz="2200" spc="72" u="none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Data Research &amp; Analysis: Discovery Channels</a:t>
            </a:r>
          </a:p>
          <a:p>
            <a:pPr algn="just" marL="474986" indent="-237493" lvl="1">
              <a:lnSpc>
                <a:spcPts val="3520"/>
              </a:lnSpc>
              <a:buAutoNum type="arabicPeriod" startAt="1"/>
            </a:pPr>
            <a:r>
              <a:rPr lang="en-US" sz="2200" spc="72" u="none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Connection between Research and Decisions</a:t>
            </a:r>
          </a:p>
          <a:p>
            <a:pPr algn="just" marL="474986" indent="-237493" lvl="1">
              <a:lnSpc>
                <a:spcPts val="3520"/>
              </a:lnSpc>
              <a:buAutoNum type="arabicPeriod" startAt="1"/>
            </a:pPr>
            <a:r>
              <a:rPr lang="en-US" sz="2200" spc="72" u="none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Applying Insights: Website Design</a:t>
            </a:r>
          </a:p>
          <a:p>
            <a:pPr algn="just" marL="474986" indent="-237493" lvl="1">
              <a:lnSpc>
                <a:spcPts val="3520"/>
              </a:lnSpc>
              <a:buAutoNum type="arabicPeriod" startAt="1"/>
            </a:pPr>
            <a:r>
              <a:rPr lang="en-US" sz="2200" spc="72" u="none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Applying Insights: Marketing Materials</a:t>
            </a:r>
          </a:p>
          <a:p>
            <a:pPr algn="just" marL="474986" indent="-237493" lvl="1">
              <a:lnSpc>
                <a:spcPts val="3520"/>
              </a:lnSpc>
              <a:buAutoNum type="arabicPeriod" startAt="1"/>
            </a:pPr>
            <a:r>
              <a:rPr lang="en-US" sz="2200" spc="72" u="none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Applying Insights: Visual Advertising</a:t>
            </a:r>
          </a:p>
          <a:p>
            <a:pPr algn="just" marL="474986" indent="-237493" lvl="1">
              <a:lnSpc>
                <a:spcPts val="3520"/>
              </a:lnSpc>
              <a:buAutoNum type="arabicPeriod" startAt="1"/>
            </a:pPr>
            <a:r>
              <a:rPr lang="en-US" sz="2200" spc="72" u="none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Reflection and Skills Development</a:t>
            </a:r>
          </a:p>
          <a:p>
            <a:pPr algn="just" marL="474986" indent="-237493" lvl="1">
              <a:lnSpc>
                <a:spcPts val="3520"/>
              </a:lnSpc>
              <a:buAutoNum type="arabicPeriod" startAt="1"/>
            </a:pPr>
            <a:r>
              <a:rPr lang="en-US" sz="2200" spc="72" u="none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Conclusion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2736916" y="10197544"/>
            <a:ext cx="6816538" cy="4216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520"/>
              </a:lnSpc>
            </a:pPr>
            <a:r>
              <a:rPr lang="en-US" sz="2200" spc="72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Cristian Batranu - 2410787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220604" y="0"/>
            <a:ext cx="10419949" cy="10287000"/>
            <a:chOff x="0" y="0"/>
            <a:chExt cx="3801226" cy="375272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3801226" cy="3752726"/>
            </a:xfrm>
            <a:custGeom>
              <a:avLst/>
              <a:gdLst/>
              <a:ahLst/>
              <a:cxnLst/>
              <a:rect r="r" b="b" t="t" l="l"/>
              <a:pathLst>
                <a:path h="3752726" w="3801226">
                  <a:moveTo>
                    <a:pt x="0" y="0"/>
                  </a:moveTo>
                  <a:lnTo>
                    <a:pt x="3801226" y="0"/>
                  </a:lnTo>
                  <a:lnTo>
                    <a:pt x="3801226" y="3752726"/>
                  </a:lnTo>
                  <a:lnTo>
                    <a:pt x="0" y="3752726"/>
                  </a:lnTo>
                  <a:close/>
                </a:path>
              </a:pathLst>
            </a:custGeom>
            <a:solidFill>
              <a:srgbClr val="EBE6E0"/>
            </a:solidFill>
          </p:spPr>
        </p:sp>
      </p:grpSp>
      <p:grpSp>
        <p:nvGrpSpPr>
          <p:cNvPr name="Group 4" id="4"/>
          <p:cNvGrpSpPr/>
          <p:nvPr/>
        </p:nvGrpSpPr>
        <p:grpSpPr>
          <a:xfrm rot="0">
            <a:off x="10907139" y="1554866"/>
            <a:ext cx="6138275" cy="7177268"/>
            <a:chOff x="0" y="0"/>
            <a:chExt cx="8184367" cy="9569690"/>
          </a:xfrm>
        </p:grpSpPr>
        <p:pic>
          <p:nvPicPr>
            <p:cNvPr name="Picture 5" id="5"/>
            <p:cNvPicPr>
              <a:picLocks noChangeAspect="true"/>
            </p:cNvPicPr>
            <p:nvPr/>
          </p:nvPicPr>
          <p:blipFill>
            <a:blip r:embed="rId2"/>
            <a:srcRect l="0" t="11095" r="0" b="11095"/>
            <a:stretch>
              <a:fillRect/>
            </a:stretch>
          </p:blipFill>
          <p:spPr>
            <a:xfrm flipH="false" flipV="false">
              <a:off x="0" y="0"/>
              <a:ext cx="8184367" cy="9569690"/>
            </a:xfrm>
            <a:prstGeom prst="rect">
              <a:avLst/>
            </a:prstGeom>
          </p:spPr>
        </p:pic>
      </p:grpSp>
      <p:sp>
        <p:nvSpPr>
          <p:cNvPr name="Freeform 6" id="6"/>
          <p:cNvSpPr/>
          <p:nvPr/>
        </p:nvSpPr>
        <p:spPr>
          <a:xfrm flipH="false" flipV="false" rot="0">
            <a:off x="5060311" y="6990570"/>
            <a:ext cx="1882122" cy="1359833"/>
          </a:xfrm>
          <a:custGeom>
            <a:avLst/>
            <a:gdLst/>
            <a:ahLst/>
            <a:cxnLst/>
            <a:rect r="r" b="b" t="t" l="l"/>
            <a:pathLst>
              <a:path h="1359833" w="1882122">
                <a:moveTo>
                  <a:pt x="0" y="0"/>
                </a:moveTo>
                <a:lnTo>
                  <a:pt x="1882122" y="0"/>
                </a:lnTo>
                <a:lnTo>
                  <a:pt x="1882122" y="1359833"/>
                </a:lnTo>
                <a:lnTo>
                  <a:pt x="0" y="13598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5000"/>
            </a:blip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1524811" y="4129405"/>
            <a:ext cx="8953121" cy="19043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20"/>
              </a:lnSpc>
            </a:pPr>
            <a:r>
              <a:rPr lang="en-US" sz="3200" spc="105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MOV Films, a cinematic wedding videography service provider with a focus on emotionally rich, story driven films.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2132517" y="3138389"/>
            <a:ext cx="7737711" cy="701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5799"/>
              </a:lnSpc>
              <a:spcBef>
                <a:spcPct val="0"/>
              </a:spcBef>
            </a:pPr>
            <a:r>
              <a:rPr lang="en-US" sz="3999" spc="519" u="none">
                <a:solidFill>
                  <a:srgbClr val="303030"/>
                </a:solidFill>
                <a:latin typeface="TAN Mon Cheri"/>
                <a:ea typeface="TAN Mon Cheri"/>
                <a:cs typeface="TAN Mon Cheri"/>
                <a:sym typeface="TAN Mon Cheri"/>
              </a:rPr>
              <a:t>INTRODUCTION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1028700"/>
            <a:ext cx="16189967" cy="8010020"/>
            <a:chOff x="0" y="0"/>
            <a:chExt cx="21586623" cy="10680027"/>
          </a:xfrm>
        </p:grpSpPr>
        <p:grpSp>
          <p:nvGrpSpPr>
            <p:cNvPr name="Group 3" id="3"/>
            <p:cNvGrpSpPr/>
            <p:nvPr/>
          </p:nvGrpSpPr>
          <p:grpSpPr>
            <a:xfrm rot="0">
              <a:off x="0" y="12700"/>
              <a:ext cx="14021743" cy="10629899"/>
              <a:chOff x="0" y="0"/>
              <a:chExt cx="14150672" cy="10727640"/>
            </a:xfrm>
          </p:grpSpPr>
          <p:pic>
            <p:nvPicPr>
              <p:cNvPr name="Picture 4" id="4"/>
              <p:cNvPicPr>
                <a:picLocks noChangeAspect="true"/>
              </p:cNvPicPr>
              <p:nvPr/>
            </p:nvPicPr>
            <p:blipFill>
              <a:blip r:embed="rId2"/>
              <a:srcRect l="6110" t="0" r="6110" b="0"/>
              <a:stretch>
                <a:fillRect/>
              </a:stretch>
            </p:blipFill>
            <p:spPr>
              <a:xfrm flipH="false" flipV="false">
                <a:off x="0" y="0"/>
                <a:ext cx="14150672" cy="10727640"/>
              </a:xfrm>
              <a:prstGeom prst="rect">
                <a:avLst/>
              </a:prstGeom>
            </p:spPr>
          </p:pic>
        </p:grpSp>
        <p:grpSp>
          <p:nvGrpSpPr>
            <p:cNvPr name="Group 5" id="5"/>
            <p:cNvGrpSpPr/>
            <p:nvPr/>
          </p:nvGrpSpPr>
          <p:grpSpPr>
            <a:xfrm rot="0">
              <a:off x="12990100" y="0"/>
              <a:ext cx="8596523" cy="10680027"/>
              <a:chOff x="0" y="0"/>
              <a:chExt cx="3020628" cy="3752725"/>
            </a:xfrm>
          </p:grpSpPr>
          <p:sp>
            <p:nvSpPr>
              <p:cNvPr name="Freeform 6" id="6"/>
              <p:cNvSpPr/>
              <p:nvPr/>
            </p:nvSpPr>
            <p:spPr>
              <a:xfrm flipH="false" flipV="false" rot="0">
                <a:off x="0" y="0"/>
                <a:ext cx="3020628" cy="3752726"/>
              </a:xfrm>
              <a:custGeom>
                <a:avLst/>
                <a:gdLst/>
                <a:ahLst/>
                <a:cxnLst/>
                <a:rect r="r" b="b" t="t" l="l"/>
                <a:pathLst>
                  <a:path h="3752726" w="3020628">
                    <a:moveTo>
                      <a:pt x="0" y="0"/>
                    </a:moveTo>
                    <a:lnTo>
                      <a:pt x="3020628" y="0"/>
                    </a:lnTo>
                    <a:lnTo>
                      <a:pt x="3020628" y="3752726"/>
                    </a:lnTo>
                    <a:lnTo>
                      <a:pt x="0" y="3752726"/>
                    </a:lnTo>
                    <a:close/>
                  </a:path>
                </a:pathLst>
              </a:custGeom>
              <a:solidFill>
                <a:srgbClr val="EBE6E0"/>
              </a:solidFill>
            </p:spPr>
          </p:sp>
        </p:grpSp>
        <p:sp>
          <p:nvSpPr>
            <p:cNvPr name="TextBox 7" id="7"/>
            <p:cNvSpPr txBox="true"/>
            <p:nvPr/>
          </p:nvSpPr>
          <p:spPr>
            <a:xfrm rot="0">
              <a:off x="13528681" y="491870"/>
              <a:ext cx="7519362" cy="9591513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4132"/>
                </a:lnSpc>
              </a:pPr>
              <a:r>
                <a:rPr lang="en-US" sz="2582" spc="85">
                  <a:solidFill>
                    <a:srgbClr val="303030"/>
                  </a:solidFill>
                  <a:latin typeface="Antic"/>
                  <a:ea typeface="Antic"/>
                  <a:cs typeface="Antic"/>
                  <a:sym typeface="Antic"/>
                </a:rPr>
                <a:t>This presentation will run through how market research shaped MOV Films strategies, website and marketing materials. </a:t>
              </a:r>
            </a:p>
            <a:p>
              <a:pPr algn="l">
                <a:lnSpc>
                  <a:spcPts val="4132"/>
                </a:lnSpc>
              </a:pPr>
              <a:r>
                <a:rPr lang="en-US" sz="2582" spc="85">
                  <a:solidFill>
                    <a:srgbClr val="303030"/>
                  </a:solidFill>
                  <a:latin typeface="Antic"/>
                  <a:ea typeface="Antic"/>
                  <a:cs typeface="Antic"/>
                  <a:sym typeface="Antic"/>
                </a:rPr>
                <a:t>The main ideas led to visual advertising that will be also presented.</a:t>
              </a:r>
            </a:p>
            <a:p>
              <a:pPr algn="l">
                <a:lnSpc>
                  <a:spcPts val="4132"/>
                </a:lnSpc>
              </a:pPr>
              <a:r>
                <a:rPr lang="en-US" sz="2582" spc="85">
                  <a:solidFill>
                    <a:srgbClr val="303030"/>
                  </a:solidFill>
                  <a:latin typeface="Antic"/>
                  <a:ea typeface="Antic"/>
                  <a:cs typeface="Antic"/>
                  <a:sym typeface="Antic"/>
                </a:rPr>
                <a:t>The presentation also highlights how real audience insights were collected, analysed and applied. The research conducted helped in creating a brand that is visually engaging, emotionally relevant and aligned with customer needs.</a:t>
              </a:r>
            </a:p>
          </p:txBody>
        </p:sp>
      </p:grpSp>
      <p:sp>
        <p:nvSpPr>
          <p:cNvPr name="TextBox 8" id="8"/>
          <p:cNvSpPr txBox="true"/>
          <p:nvPr/>
        </p:nvSpPr>
        <p:spPr>
          <a:xfrm rot="0">
            <a:off x="2132517" y="3138389"/>
            <a:ext cx="7737711" cy="701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5799"/>
              </a:lnSpc>
              <a:spcBef>
                <a:spcPct val="0"/>
              </a:spcBef>
            </a:pPr>
            <a:r>
              <a:rPr lang="en-US" sz="3999" spc="519">
                <a:solidFill>
                  <a:srgbClr val="EBE6E0"/>
                </a:solidFill>
                <a:latin typeface="TAN Mon Cheri"/>
                <a:ea typeface="TAN Mon Cheri"/>
                <a:cs typeface="TAN Mon Cheri"/>
                <a:sym typeface="TAN Mon Cheri"/>
              </a:rPr>
              <a:t>PURPOSE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BE6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645056" y="5051439"/>
            <a:ext cx="5813977" cy="28879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18162" indent="-259081" lvl="1">
              <a:lnSpc>
                <a:spcPts val="3840"/>
              </a:lnSpc>
              <a:buFont typeface="Arial"/>
              <a:buChar char="•"/>
            </a:pPr>
            <a:r>
              <a:rPr lang="en-US" sz="2400" spc="79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Crafted using Google Forms</a:t>
            </a:r>
          </a:p>
          <a:p>
            <a:pPr algn="l" marL="518162" indent="-259081" lvl="1">
              <a:lnSpc>
                <a:spcPts val="3840"/>
              </a:lnSpc>
              <a:buFont typeface="Arial"/>
              <a:buChar char="•"/>
            </a:pPr>
            <a:r>
              <a:rPr lang="en-US" sz="2400" spc="79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Focused on 4 key areas</a:t>
            </a:r>
          </a:p>
          <a:p>
            <a:pPr algn="l" marL="518162" indent="-259081" lvl="1">
              <a:lnSpc>
                <a:spcPts val="3840"/>
              </a:lnSpc>
              <a:buFont typeface="Arial"/>
              <a:buChar char="•"/>
            </a:pPr>
            <a:r>
              <a:rPr lang="en-US" sz="2400" spc="79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Short, simple and relevant questions</a:t>
            </a:r>
          </a:p>
          <a:p>
            <a:pPr algn="l" marL="518162" indent="-259081" lvl="1">
              <a:lnSpc>
                <a:spcPts val="3840"/>
              </a:lnSpc>
              <a:buFont typeface="Arial"/>
              <a:buChar char="•"/>
            </a:pPr>
            <a:r>
              <a:rPr lang="en-US" sz="2400" spc="79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Designed for practical application</a:t>
            </a:r>
          </a:p>
          <a:p>
            <a:pPr algn="l" marL="518162" indent="-259081" lvl="1">
              <a:lnSpc>
                <a:spcPts val="3840"/>
              </a:lnSpc>
              <a:buFont typeface="Arial"/>
              <a:buChar char="•"/>
            </a:pPr>
            <a:r>
              <a:rPr lang="en-US" sz="2400" spc="79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Distributed via social media and personal networks</a:t>
            </a:r>
          </a:p>
        </p:txBody>
      </p:sp>
      <p:grpSp>
        <p:nvGrpSpPr>
          <p:cNvPr name="Group 3" id="3"/>
          <p:cNvGrpSpPr/>
          <p:nvPr/>
        </p:nvGrpSpPr>
        <p:grpSpPr>
          <a:xfrm rot="0">
            <a:off x="10918883" y="0"/>
            <a:ext cx="7369117" cy="10398635"/>
            <a:chOff x="0" y="0"/>
            <a:chExt cx="9825490" cy="13864847"/>
          </a:xfrm>
        </p:grpSpPr>
        <p:pic>
          <p:nvPicPr>
            <p:cNvPr name="Picture 4" id="4"/>
            <p:cNvPicPr>
              <a:picLocks noChangeAspect="true"/>
            </p:cNvPicPr>
            <p:nvPr/>
          </p:nvPicPr>
          <p:blipFill>
            <a:blip r:embed="rId2"/>
            <a:srcRect l="0" t="3048" r="0" b="3048"/>
            <a:stretch>
              <a:fillRect/>
            </a:stretch>
          </p:blipFill>
          <p:spPr>
            <a:xfrm flipH="false" flipV="false">
              <a:off x="0" y="0"/>
              <a:ext cx="9825490" cy="13864847"/>
            </a:xfrm>
            <a:prstGeom prst="rect">
              <a:avLst/>
            </a:prstGeom>
          </p:spPr>
        </p:pic>
      </p:grpSp>
      <p:grpSp>
        <p:nvGrpSpPr>
          <p:cNvPr name="Group 5" id="5"/>
          <p:cNvGrpSpPr/>
          <p:nvPr/>
        </p:nvGrpSpPr>
        <p:grpSpPr>
          <a:xfrm rot="443590">
            <a:off x="9072927" y="-293099"/>
            <a:ext cx="3691912" cy="6446813"/>
            <a:chOff x="0" y="0"/>
            <a:chExt cx="999201" cy="1744803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999201" cy="1744803"/>
            </a:xfrm>
            <a:custGeom>
              <a:avLst/>
              <a:gdLst/>
              <a:ahLst/>
              <a:cxnLst/>
              <a:rect r="r" b="b" t="t" l="l"/>
              <a:pathLst>
                <a:path h="1744803" w="999201">
                  <a:moveTo>
                    <a:pt x="0" y="0"/>
                  </a:moveTo>
                  <a:lnTo>
                    <a:pt x="999201" y="0"/>
                  </a:lnTo>
                  <a:lnTo>
                    <a:pt x="999201" y="1744803"/>
                  </a:lnTo>
                  <a:lnTo>
                    <a:pt x="0" y="1744803"/>
                  </a:lnTo>
                  <a:close/>
                </a:path>
              </a:pathLst>
            </a:custGeom>
            <a:solidFill>
              <a:srgbClr val="EBE6E0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47625"/>
              <a:ext cx="999201" cy="179242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49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443590">
            <a:off x="9407315" y="-124321"/>
            <a:ext cx="3435478" cy="3002054"/>
            <a:chOff x="0" y="0"/>
            <a:chExt cx="812800" cy="710256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710256"/>
            </a:xfrm>
            <a:custGeom>
              <a:avLst/>
              <a:gdLst/>
              <a:ahLst/>
              <a:cxnLst/>
              <a:rect r="r" b="b" t="t" l="l"/>
              <a:pathLst>
                <a:path h="710256" w="812800">
                  <a:moveTo>
                    <a:pt x="0" y="0"/>
                  </a:moveTo>
                  <a:lnTo>
                    <a:pt x="812800" y="0"/>
                  </a:lnTo>
                  <a:lnTo>
                    <a:pt x="812800" y="710256"/>
                  </a:lnTo>
                  <a:lnTo>
                    <a:pt x="0" y="710256"/>
                  </a:lnTo>
                  <a:close/>
                </a:path>
              </a:pathLst>
            </a:custGeom>
            <a:blipFill>
              <a:blip r:embed="rId3"/>
              <a:stretch>
                <a:fillRect l="0" t="-71969" r="0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443590">
            <a:off x="9002112" y="2991742"/>
            <a:ext cx="3435478" cy="3002054"/>
            <a:chOff x="0" y="0"/>
            <a:chExt cx="812800" cy="710256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812800" cy="710256"/>
            </a:xfrm>
            <a:custGeom>
              <a:avLst/>
              <a:gdLst/>
              <a:ahLst/>
              <a:cxnLst/>
              <a:rect r="r" b="b" t="t" l="l"/>
              <a:pathLst>
                <a:path h="710256" w="812800">
                  <a:moveTo>
                    <a:pt x="0" y="0"/>
                  </a:moveTo>
                  <a:lnTo>
                    <a:pt x="812800" y="0"/>
                  </a:lnTo>
                  <a:lnTo>
                    <a:pt x="812800" y="710256"/>
                  </a:lnTo>
                  <a:lnTo>
                    <a:pt x="0" y="710256"/>
                  </a:lnTo>
                  <a:close/>
                </a:path>
              </a:pathLst>
            </a:custGeom>
            <a:blipFill>
              <a:blip r:embed="rId4"/>
              <a:stretch>
                <a:fillRect l="0" t="-35984" r="0" b="-35984"/>
              </a:stretch>
            </a:blipFill>
          </p:spPr>
        </p:sp>
      </p:grpSp>
      <p:sp>
        <p:nvSpPr>
          <p:cNvPr name="TextBox 12" id="12"/>
          <p:cNvSpPr txBox="true"/>
          <p:nvPr/>
        </p:nvSpPr>
        <p:spPr>
          <a:xfrm rot="0">
            <a:off x="1645056" y="632015"/>
            <a:ext cx="5561862" cy="30733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4930"/>
              </a:lnSpc>
            </a:pPr>
            <a:r>
              <a:rPr lang="en-US" sz="3400" spc="442">
                <a:solidFill>
                  <a:srgbClr val="303030"/>
                </a:solidFill>
                <a:latin typeface="TAN Mon Cheri"/>
                <a:ea typeface="TAN Mon Cheri"/>
                <a:cs typeface="TAN Mon Cheri"/>
                <a:sym typeface="TAN Mon Cheri"/>
              </a:rPr>
              <a:t>DESIGNING </a:t>
            </a:r>
          </a:p>
          <a:p>
            <a:pPr algn="just">
              <a:lnSpc>
                <a:spcPts val="4930"/>
              </a:lnSpc>
            </a:pPr>
            <a:r>
              <a:rPr lang="en-US" sz="3400" spc="442">
                <a:solidFill>
                  <a:srgbClr val="303030"/>
                </a:solidFill>
                <a:latin typeface="TAN Mon Cheri"/>
                <a:ea typeface="TAN Mon Cheri"/>
                <a:cs typeface="TAN Mon Cheri"/>
                <a:sym typeface="TAN Mon Cheri"/>
              </a:rPr>
              <a:t>THE </a:t>
            </a:r>
          </a:p>
          <a:p>
            <a:pPr algn="just" marL="0" indent="0" lvl="0">
              <a:lnSpc>
                <a:spcPts val="4930"/>
              </a:lnSpc>
              <a:spcBef>
                <a:spcPct val="0"/>
              </a:spcBef>
            </a:pPr>
            <a:r>
              <a:rPr lang="en-US" sz="3400" spc="442">
                <a:solidFill>
                  <a:srgbClr val="303030"/>
                </a:solidFill>
                <a:latin typeface="TAN Mon Cheri"/>
                <a:ea typeface="TAN Mon Cheri"/>
                <a:cs typeface="TAN Mon Cheri"/>
                <a:sym typeface="TAN Mon Cheri"/>
              </a:rPr>
              <a:t>MARKET RESEARCH QUESTIONNAIRE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BE6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2382748"/>
            <a:ext cx="16230600" cy="7257145"/>
            <a:chOff x="0" y="0"/>
            <a:chExt cx="21640800" cy="9676193"/>
          </a:xfrm>
        </p:grpSpPr>
        <p:pic>
          <p:nvPicPr>
            <p:cNvPr name="Picture 3" id="3"/>
            <p:cNvPicPr>
              <a:picLocks noChangeAspect="true"/>
            </p:cNvPicPr>
            <p:nvPr/>
          </p:nvPicPr>
          <p:blipFill>
            <a:blip r:embed="rId2"/>
            <a:srcRect l="0" t="0" r="6067" b="0"/>
            <a:stretch>
              <a:fillRect/>
            </a:stretch>
          </p:blipFill>
          <p:spPr>
            <a:xfrm flipH="false" flipV="false">
              <a:off x="0" y="0"/>
              <a:ext cx="21640800" cy="9676193"/>
            </a:xfrm>
            <a:prstGeom prst="rect">
              <a:avLst/>
            </a:prstGeom>
          </p:spPr>
        </p:pic>
      </p:grpSp>
      <p:sp>
        <p:nvSpPr>
          <p:cNvPr name="TextBox 4" id="4"/>
          <p:cNvSpPr txBox="true"/>
          <p:nvPr/>
        </p:nvSpPr>
        <p:spPr>
          <a:xfrm rot="0">
            <a:off x="1028700" y="517154"/>
            <a:ext cx="14101777" cy="1406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800"/>
              </a:lnSpc>
            </a:pPr>
            <a:r>
              <a:rPr lang="en-US" sz="3000" spc="99">
                <a:solidFill>
                  <a:srgbClr val="303030"/>
                </a:solidFill>
                <a:latin typeface="Antic Bold"/>
                <a:ea typeface="Antic Bold"/>
                <a:cs typeface="Antic Bold"/>
                <a:sym typeface="Antic Bold"/>
              </a:rPr>
              <a:t>Data Research &amp; Analysis: </a:t>
            </a:r>
          </a:p>
          <a:p>
            <a:pPr algn="l" marL="0" indent="0" lvl="0">
              <a:lnSpc>
                <a:spcPts val="3200"/>
              </a:lnSpc>
              <a:spcBef>
                <a:spcPct val="0"/>
              </a:spcBef>
            </a:pPr>
            <a:r>
              <a:rPr lang="en-US" sz="2000" spc="66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Demographics, primary audience aged between 24-35.The data confirmed that my target audience is primarily aged 24–35 — a digitally fluent group that values visual storytelling and transparency.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BE6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2293060"/>
            <a:ext cx="16230600" cy="7257145"/>
            <a:chOff x="0" y="0"/>
            <a:chExt cx="21640800" cy="9676193"/>
          </a:xfrm>
        </p:grpSpPr>
        <p:pic>
          <p:nvPicPr>
            <p:cNvPr name="Picture 3" id="3"/>
            <p:cNvPicPr>
              <a:picLocks noChangeAspect="true"/>
            </p:cNvPicPr>
            <p:nvPr/>
          </p:nvPicPr>
          <p:blipFill>
            <a:blip r:embed="rId2"/>
            <a:srcRect l="0" t="2888" r="0" b="2888"/>
            <a:stretch>
              <a:fillRect/>
            </a:stretch>
          </p:blipFill>
          <p:spPr>
            <a:xfrm flipH="false" flipV="false">
              <a:off x="0" y="0"/>
              <a:ext cx="21640800" cy="9676193"/>
            </a:xfrm>
            <a:prstGeom prst="rect">
              <a:avLst/>
            </a:prstGeom>
          </p:spPr>
        </p:pic>
      </p:grpSp>
      <p:sp>
        <p:nvSpPr>
          <p:cNvPr name="TextBox 4" id="4"/>
          <p:cNvSpPr txBox="true"/>
          <p:nvPr/>
        </p:nvSpPr>
        <p:spPr>
          <a:xfrm rot="0">
            <a:off x="1028700" y="517154"/>
            <a:ext cx="14111837" cy="1406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800"/>
              </a:lnSpc>
            </a:pPr>
            <a:r>
              <a:rPr lang="en-US" sz="3000" spc="99">
                <a:solidFill>
                  <a:srgbClr val="303030"/>
                </a:solidFill>
                <a:latin typeface="Antic Bold"/>
                <a:ea typeface="Antic Bold"/>
                <a:cs typeface="Antic Bold"/>
                <a:sym typeface="Antic Bold"/>
              </a:rPr>
              <a:t>Data Research &amp; Analysis:</a:t>
            </a:r>
            <a:r>
              <a:rPr lang="en-US" sz="3000" spc="99">
                <a:solidFill>
                  <a:srgbClr val="303030"/>
                </a:solidFill>
                <a:latin typeface="Antic Bold"/>
                <a:ea typeface="Antic Bold"/>
                <a:cs typeface="Antic Bold"/>
                <a:sym typeface="Antic Bold"/>
              </a:rPr>
              <a:t> </a:t>
            </a:r>
          </a:p>
          <a:p>
            <a:pPr algn="l" marL="0" indent="0" lvl="0">
              <a:lnSpc>
                <a:spcPts val="3200"/>
              </a:lnSpc>
              <a:spcBef>
                <a:spcPct val="0"/>
              </a:spcBef>
            </a:pPr>
            <a:r>
              <a:rPr lang="en-US" sz="2000" spc="66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Decision Factors,100% of respondents said videography style and portfolio were top priorities, which led me to focus heavily on visual targeting through my website and marketing.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BE6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2329352"/>
            <a:ext cx="16230600" cy="7257145"/>
            <a:chOff x="0" y="0"/>
            <a:chExt cx="21640800" cy="9676193"/>
          </a:xfrm>
        </p:grpSpPr>
        <p:pic>
          <p:nvPicPr>
            <p:cNvPr name="Picture 3" id="3"/>
            <p:cNvPicPr>
              <a:picLocks noChangeAspect="true"/>
            </p:cNvPicPr>
            <p:nvPr/>
          </p:nvPicPr>
          <p:blipFill>
            <a:blip r:embed="rId2"/>
            <a:srcRect l="847" t="0" r="5219" b="0"/>
            <a:stretch>
              <a:fillRect/>
            </a:stretch>
          </p:blipFill>
          <p:spPr>
            <a:xfrm flipH="false" flipV="false">
              <a:off x="0" y="0"/>
              <a:ext cx="21640800" cy="9676193"/>
            </a:xfrm>
            <a:prstGeom prst="rect">
              <a:avLst/>
            </a:prstGeom>
          </p:spPr>
        </p:pic>
      </p:grpSp>
      <p:sp>
        <p:nvSpPr>
          <p:cNvPr name="TextBox 4" id="4"/>
          <p:cNvSpPr txBox="true"/>
          <p:nvPr/>
        </p:nvSpPr>
        <p:spPr>
          <a:xfrm rot="0">
            <a:off x="1028700" y="490456"/>
            <a:ext cx="14401597" cy="1406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800"/>
              </a:lnSpc>
            </a:pPr>
            <a:r>
              <a:rPr lang="en-US" sz="3000" spc="99">
                <a:solidFill>
                  <a:srgbClr val="303030"/>
                </a:solidFill>
                <a:latin typeface="Antic Bold"/>
                <a:ea typeface="Antic Bold"/>
                <a:cs typeface="Antic Bold"/>
                <a:sym typeface="Antic Bold"/>
              </a:rPr>
              <a:t>Data Research &amp; Analysis:</a:t>
            </a:r>
            <a:r>
              <a:rPr lang="en-US" sz="3000" spc="99">
                <a:solidFill>
                  <a:srgbClr val="303030"/>
                </a:solidFill>
                <a:latin typeface="Antic Bold"/>
                <a:ea typeface="Antic Bold"/>
                <a:cs typeface="Antic Bold"/>
                <a:sym typeface="Antic Bold"/>
              </a:rPr>
              <a:t> </a:t>
            </a:r>
          </a:p>
          <a:p>
            <a:pPr algn="l" marL="0" indent="0" lvl="0">
              <a:lnSpc>
                <a:spcPts val="3200"/>
              </a:lnSpc>
              <a:spcBef>
                <a:spcPct val="0"/>
              </a:spcBef>
            </a:pPr>
            <a:r>
              <a:rPr lang="en-US" sz="2000" spc="66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Budget -Most were willing to spend around £1,000 or more — slightly below the UK average, but still showing an appetite for premium, cinematic services at competitive prices.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BE6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2365575"/>
            <a:ext cx="16230600" cy="7257145"/>
            <a:chOff x="0" y="0"/>
            <a:chExt cx="21640800" cy="9676193"/>
          </a:xfrm>
        </p:grpSpPr>
        <p:pic>
          <p:nvPicPr>
            <p:cNvPr name="Picture 3" id="3"/>
            <p:cNvPicPr>
              <a:picLocks noChangeAspect="true"/>
            </p:cNvPicPr>
            <p:nvPr/>
          </p:nvPicPr>
          <p:blipFill>
            <a:blip r:embed="rId2"/>
            <a:srcRect l="0" t="2888" r="0" b="2888"/>
            <a:stretch>
              <a:fillRect/>
            </a:stretch>
          </p:blipFill>
          <p:spPr>
            <a:xfrm flipH="false" flipV="false">
              <a:off x="0" y="0"/>
              <a:ext cx="21640800" cy="9676193"/>
            </a:xfrm>
            <a:prstGeom prst="rect">
              <a:avLst/>
            </a:prstGeom>
          </p:spPr>
        </p:pic>
      </p:grpSp>
      <p:sp>
        <p:nvSpPr>
          <p:cNvPr name="TextBox 4" id="4"/>
          <p:cNvSpPr txBox="true"/>
          <p:nvPr/>
        </p:nvSpPr>
        <p:spPr>
          <a:xfrm rot="0">
            <a:off x="1028700" y="490456"/>
            <a:ext cx="14046605" cy="1406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800"/>
              </a:lnSpc>
            </a:pPr>
            <a:r>
              <a:rPr lang="en-US" sz="3000" spc="99">
                <a:solidFill>
                  <a:srgbClr val="303030"/>
                </a:solidFill>
                <a:latin typeface="Antic Bold"/>
                <a:ea typeface="Antic Bold"/>
                <a:cs typeface="Antic Bold"/>
                <a:sym typeface="Antic Bold"/>
              </a:rPr>
              <a:t>Data Research &amp; Analysis:</a:t>
            </a:r>
            <a:r>
              <a:rPr lang="en-US" sz="3000" spc="99">
                <a:solidFill>
                  <a:srgbClr val="303030"/>
                </a:solidFill>
                <a:latin typeface="Antic Bold"/>
                <a:ea typeface="Antic Bold"/>
                <a:cs typeface="Antic Bold"/>
                <a:sym typeface="Antic Bold"/>
              </a:rPr>
              <a:t> </a:t>
            </a:r>
          </a:p>
          <a:p>
            <a:pPr algn="l" marL="0" indent="0" lvl="0">
              <a:lnSpc>
                <a:spcPts val="3200"/>
              </a:lnSpc>
              <a:spcBef>
                <a:spcPct val="0"/>
              </a:spcBef>
            </a:pPr>
            <a:r>
              <a:rPr lang="en-US" sz="2000" spc="66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Discovery Channels; power of Social Media.Instagram was by far the most popular platform, with nearly 90% of people discovering services there. That insight shaped my marketing strategy almost entirely.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>
  <p:cSld>
    <p:bg>
      <p:bgPr>
        <a:solidFill>
          <a:srgbClr val="EBE6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789040"/>
            <a:ext cx="14222379" cy="14175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730"/>
              </a:lnSpc>
              <a:spcBef>
                <a:spcPct val="0"/>
              </a:spcBef>
            </a:pPr>
            <a:r>
              <a:rPr lang="en-US" sz="3951" spc="513">
                <a:solidFill>
                  <a:srgbClr val="303030"/>
                </a:solidFill>
                <a:latin typeface="TAN Mon Cheri"/>
                <a:ea typeface="TAN Mon Cheri"/>
                <a:cs typeface="TAN Mon Cheri"/>
                <a:sym typeface="TAN Mon Cheri"/>
              </a:rPr>
              <a:t>CONNECTION BETWEEN RESEARCH AND DECISIONS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7644" y="3078012"/>
            <a:ext cx="4706336" cy="63404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spc="66">
                <a:solidFill>
                  <a:srgbClr val="7E7A7A"/>
                </a:solidFill>
                <a:latin typeface="Antic"/>
                <a:ea typeface="Antic"/>
                <a:cs typeface="Antic"/>
                <a:sym typeface="Antic"/>
              </a:rPr>
              <a:t>83.3% of respondents were aged 24–35 — a demographic known for digital fluency, visual engagement, and emotional responsiveness.</a:t>
            </a:r>
          </a:p>
          <a:p>
            <a:pPr algn="l">
              <a:lnSpc>
                <a:spcPts val="2800"/>
              </a:lnSpc>
            </a:pPr>
          </a:p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 spc="66">
                <a:solidFill>
                  <a:srgbClr val="7E7A7A"/>
                </a:solidFill>
                <a:latin typeface="Antic"/>
                <a:ea typeface="Antic"/>
                <a:cs typeface="Antic"/>
                <a:sym typeface="Antic"/>
              </a:rPr>
              <a:t>The website was built with a clean, mobile-optimised layout and cinematic visuals to appeal to a younger, design-aware audience.</a:t>
            </a:r>
          </a:p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 spc="66">
                <a:solidFill>
                  <a:srgbClr val="7E7A7A"/>
                </a:solidFill>
                <a:latin typeface="Antic"/>
                <a:ea typeface="Antic"/>
                <a:cs typeface="Antic"/>
                <a:sym typeface="Antic"/>
              </a:rPr>
              <a:t>The video advert uses modern editing, emotional music, and fast-paced cuts to match their viewing preferences.</a:t>
            </a:r>
          </a:p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 spc="66">
                <a:solidFill>
                  <a:srgbClr val="7E7A7A"/>
                </a:solidFill>
                <a:latin typeface="Antic"/>
                <a:ea typeface="Antic"/>
                <a:cs typeface="Antic"/>
                <a:sym typeface="Antic"/>
              </a:rPr>
              <a:t>Instagram became the centre of my marketing because this age group spends the most time on that platform.</a:t>
            </a:r>
          </a:p>
          <a:p>
            <a:pPr algn="l">
              <a:lnSpc>
                <a:spcPts val="280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6600755" y="3078012"/>
            <a:ext cx="4706336" cy="38735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spc="66">
                <a:solidFill>
                  <a:srgbClr val="7E7A7A"/>
                </a:solidFill>
                <a:latin typeface="Antic"/>
                <a:ea typeface="Antic"/>
                <a:cs typeface="Antic"/>
                <a:sym typeface="Antic"/>
              </a:rPr>
              <a:t>66.7% of respondents were willing to pay around £1,000 or more.</a:t>
            </a:r>
          </a:p>
          <a:p>
            <a:pPr algn="l">
              <a:lnSpc>
                <a:spcPts val="2800"/>
              </a:lnSpc>
            </a:pPr>
          </a:p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 spc="66">
                <a:solidFill>
                  <a:srgbClr val="7E7A7A"/>
                </a:solidFill>
                <a:latin typeface="Antic"/>
                <a:ea typeface="Antic"/>
                <a:cs typeface="Antic"/>
                <a:sym typeface="Antic"/>
              </a:rPr>
              <a:t>I</a:t>
            </a:r>
            <a:r>
              <a:rPr lang="en-US" sz="2000" spc="66">
                <a:solidFill>
                  <a:srgbClr val="7E7A7A"/>
                </a:solidFill>
                <a:latin typeface="Antic"/>
                <a:ea typeface="Antic"/>
                <a:cs typeface="Antic"/>
                <a:sym typeface="Antic"/>
              </a:rPr>
              <a:t> created a three-tier pricing model (£850, £1,100, £1,500) to offer flexibility while staying close to the £1,000 benchmark.</a:t>
            </a:r>
          </a:p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 spc="66">
                <a:solidFill>
                  <a:srgbClr val="7E7A7A"/>
                </a:solidFill>
                <a:latin typeface="Antic"/>
                <a:ea typeface="Antic"/>
                <a:cs typeface="Antic"/>
                <a:sym typeface="Antic"/>
              </a:rPr>
              <a:t>All packages include drone footage and 2 videographers to emphasise value over low-cost cuts.</a:t>
            </a:r>
          </a:p>
          <a:p>
            <a:pPr algn="l">
              <a:lnSpc>
                <a:spcPts val="2800"/>
              </a:lnSpc>
            </a:pPr>
          </a:p>
        </p:txBody>
      </p:sp>
      <p:sp>
        <p:nvSpPr>
          <p:cNvPr name="TextBox 5" id="5"/>
          <p:cNvSpPr txBox="true"/>
          <p:nvPr/>
        </p:nvSpPr>
        <p:spPr>
          <a:xfrm rot="0">
            <a:off x="12173867" y="3078012"/>
            <a:ext cx="4706336" cy="63404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spc="66">
                <a:solidFill>
                  <a:srgbClr val="7E7A7A"/>
                </a:solidFill>
                <a:latin typeface="Antic"/>
                <a:ea typeface="Antic"/>
                <a:cs typeface="Antic"/>
                <a:sym typeface="Antic"/>
              </a:rPr>
              <a:t>88.9% found videographers on Instagram, and 0% from Google or word of mouth.</a:t>
            </a:r>
          </a:p>
          <a:p>
            <a:pPr algn="l">
              <a:lnSpc>
                <a:spcPts val="2800"/>
              </a:lnSpc>
            </a:pPr>
          </a:p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 spc="66">
                <a:solidFill>
                  <a:srgbClr val="7E7A7A"/>
                </a:solidFill>
                <a:latin typeface="Antic"/>
                <a:ea typeface="Antic"/>
                <a:cs typeface="Antic"/>
                <a:sym typeface="Antic"/>
              </a:rPr>
              <a:t>My Instagram</a:t>
            </a:r>
            <a:r>
              <a:rPr lang="en-US" sz="2000" spc="66">
                <a:solidFill>
                  <a:srgbClr val="7E7A7A"/>
                </a:solidFill>
                <a:latin typeface="Antic"/>
                <a:ea typeface="Antic"/>
                <a:cs typeface="Antic"/>
                <a:sym typeface="Antic"/>
              </a:rPr>
              <a:t> strategy became the primary focus, using short-form reels and behind-the-scenes clips to increase organic engagement (which grew by 324%).</a:t>
            </a:r>
          </a:p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 spc="66">
                <a:solidFill>
                  <a:srgbClr val="7E7A7A"/>
                </a:solidFill>
                <a:latin typeface="Antic"/>
                <a:ea typeface="Antic"/>
                <a:cs typeface="Antic"/>
                <a:sym typeface="Antic"/>
              </a:rPr>
              <a:t>Canva-designed flyers and branded content were tailored for digital-first sharing rather than traditional print.</a:t>
            </a:r>
          </a:p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 spc="66">
                <a:solidFill>
                  <a:srgbClr val="7E7A7A"/>
                </a:solidFill>
                <a:latin typeface="Antic"/>
                <a:ea typeface="Antic"/>
                <a:cs typeface="Antic"/>
                <a:sym typeface="Antic"/>
              </a:rPr>
              <a:t>I also began improving SEO on the website based on this gap, adding keywords like “cinematic wedding videographer South Wales.”</a:t>
            </a:r>
          </a:p>
          <a:p>
            <a:pPr algn="l">
              <a:lnSpc>
                <a:spcPts val="2800"/>
              </a:lnSpc>
            </a:pP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193128" y="504765"/>
            <a:ext cx="10047977" cy="9277469"/>
            <a:chOff x="0" y="0"/>
            <a:chExt cx="13397302" cy="12369959"/>
          </a:xfrm>
        </p:grpSpPr>
        <p:pic>
          <p:nvPicPr>
            <p:cNvPr name="Picture 3" id="3"/>
            <p:cNvPicPr>
              <a:picLocks noChangeAspect="true"/>
            </p:cNvPicPr>
            <p:nvPr/>
          </p:nvPicPr>
          <p:blipFill>
            <a:blip r:embed="rId2"/>
            <a:srcRect l="0" t="1635" r="0" b="1635"/>
            <a:stretch>
              <a:fillRect/>
            </a:stretch>
          </p:blipFill>
          <p:spPr>
            <a:xfrm flipH="false" flipV="false">
              <a:off x="0" y="0"/>
              <a:ext cx="13397302" cy="12369959"/>
            </a:xfrm>
            <a:prstGeom prst="rect">
              <a:avLst/>
            </a:prstGeom>
          </p:spPr>
        </p:pic>
      </p:grpSp>
      <p:sp>
        <p:nvSpPr>
          <p:cNvPr name="TextBox 4" id="4"/>
          <p:cNvSpPr txBox="true"/>
          <p:nvPr/>
        </p:nvSpPr>
        <p:spPr>
          <a:xfrm rot="0">
            <a:off x="12296621" y="594644"/>
            <a:ext cx="3970341" cy="14175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730"/>
              </a:lnSpc>
              <a:spcBef>
                <a:spcPct val="0"/>
              </a:spcBef>
            </a:pPr>
            <a:r>
              <a:rPr lang="en-US" sz="3951" spc="513">
                <a:solidFill>
                  <a:srgbClr val="303030"/>
                </a:solidFill>
                <a:latin typeface="TAN Mon Cheri"/>
                <a:ea typeface="TAN Mon Cheri"/>
                <a:cs typeface="TAN Mon Cheri"/>
                <a:sym typeface="TAN Mon Cheri"/>
              </a:rPr>
              <a:t>APPLYING INSIGHTS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2296621" y="1931116"/>
            <a:ext cx="3404768" cy="5576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439"/>
              </a:lnSpc>
            </a:pPr>
            <a:r>
              <a:rPr lang="en-US" sz="3170" spc="104">
                <a:solidFill>
                  <a:srgbClr val="303030"/>
                </a:solidFill>
                <a:latin typeface="Antic Bold"/>
                <a:ea typeface="Antic Bold"/>
                <a:cs typeface="Antic Bold"/>
                <a:sym typeface="Antic Bold"/>
              </a:rPr>
              <a:t>Website Design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2296621" y="3544798"/>
            <a:ext cx="4200386" cy="53168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840"/>
              </a:lnSpc>
            </a:pPr>
            <a:r>
              <a:rPr lang="en-US" sz="2400" spc="79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Designed to highlight the portfolio up front, with a clear layout and SEO-friendly wording to improve visibility - </a:t>
            </a:r>
            <a:r>
              <a:rPr lang="en-US" sz="2400" i="true" spc="79">
                <a:solidFill>
                  <a:srgbClr val="303030"/>
                </a:solidFill>
                <a:latin typeface="Antic Italics"/>
                <a:ea typeface="Antic Italics"/>
                <a:cs typeface="Antic Italics"/>
                <a:sym typeface="Antic Italics"/>
              </a:rPr>
              <a:t>“cinematic, documentary-style wedding films”</a:t>
            </a:r>
          </a:p>
          <a:p>
            <a:pPr algn="l">
              <a:lnSpc>
                <a:spcPts val="3840"/>
              </a:lnSpc>
            </a:pPr>
          </a:p>
          <a:p>
            <a:pPr algn="l">
              <a:lnSpc>
                <a:spcPts val="3840"/>
              </a:lnSpc>
            </a:pPr>
            <a:r>
              <a:rPr lang="en-US" sz="2400" spc="79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The pricing page reflects the £1,000 benchmark, offering three flexible packages that match audience expectations.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BE6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546121" y="2590513"/>
            <a:ext cx="4680029" cy="3468014"/>
            <a:chOff x="0" y="0"/>
            <a:chExt cx="6240039" cy="4624019"/>
          </a:xfrm>
        </p:grpSpPr>
        <p:pic>
          <p:nvPicPr>
            <p:cNvPr name="Picture 3" id="3"/>
            <p:cNvPicPr>
              <a:picLocks noChangeAspect="true"/>
            </p:cNvPicPr>
            <p:nvPr/>
          </p:nvPicPr>
          <p:blipFill>
            <a:blip r:embed="rId2"/>
            <a:srcRect l="0" t="12948" r="0" b="12948"/>
            <a:stretch>
              <a:fillRect/>
            </a:stretch>
          </p:blipFill>
          <p:spPr>
            <a:xfrm flipH="false" flipV="false">
              <a:off x="0" y="0"/>
              <a:ext cx="6240039" cy="4624019"/>
            </a:xfrm>
            <a:prstGeom prst="rect">
              <a:avLst/>
            </a:prstGeom>
          </p:spPr>
        </p:pic>
      </p:grpSp>
      <p:grpSp>
        <p:nvGrpSpPr>
          <p:cNvPr name="Group 4" id="4"/>
          <p:cNvGrpSpPr/>
          <p:nvPr/>
        </p:nvGrpSpPr>
        <p:grpSpPr>
          <a:xfrm rot="0">
            <a:off x="11485785" y="2590513"/>
            <a:ext cx="5029197" cy="3468014"/>
            <a:chOff x="0" y="0"/>
            <a:chExt cx="6705597" cy="4624019"/>
          </a:xfrm>
        </p:grpSpPr>
        <p:pic>
          <p:nvPicPr>
            <p:cNvPr name="Picture 5" id="5"/>
            <p:cNvPicPr>
              <a:picLocks noChangeAspect="true"/>
            </p:cNvPicPr>
            <p:nvPr/>
          </p:nvPicPr>
          <p:blipFill>
            <a:blip r:embed="rId3"/>
            <a:srcRect l="0" t="15521" r="0" b="15521"/>
            <a:stretch>
              <a:fillRect/>
            </a:stretch>
          </p:blipFill>
          <p:spPr>
            <a:xfrm flipH="false" flipV="false">
              <a:off x="0" y="0"/>
              <a:ext cx="6705597" cy="4624019"/>
            </a:xfrm>
            <a:prstGeom prst="rect">
              <a:avLst/>
            </a:prstGeom>
          </p:spPr>
        </p:pic>
      </p:grpSp>
      <p:grpSp>
        <p:nvGrpSpPr>
          <p:cNvPr name="Group 6" id="6"/>
          <p:cNvGrpSpPr/>
          <p:nvPr/>
        </p:nvGrpSpPr>
        <p:grpSpPr>
          <a:xfrm rot="0">
            <a:off x="1546121" y="6337779"/>
            <a:ext cx="4680029" cy="3106714"/>
            <a:chOff x="0" y="0"/>
            <a:chExt cx="6240039" cy="4142286"/>
          </a:xfrm>
        </p:grpSpPr>
        <p:pic>
          <p:nvPicPr>
            <p:cNvPr name="Picture 7" id="7"/>
            <p:cNvPicPr>
              <a:picLocks noChangeAspect="true"/>
            </p:cNvPicPr>
            <p:nvPr/>
          </p:nvPicPr>
          <p:blipFill>
            <a:blip r:embed="rId4"/>
            <a:srcRect l="0" t="16808" r="0" b="16808"/>
            <a:stretch>
              <a:fillRect/>
            </a:stretch>
          </p:blipFill>
          <p:spPr>
            <a:xfrm flipH="false" flipV="false">
              <a:off x="0" y="0"/>
              <a:ext cx="6240039" cy="4142286"/>
            </a:xfrm>
            <a:prstGeom prst="rect">
              <a:avLst/>
            </a:prstGeom>
          </p:spPr>
        </p:pic>
      </p:grpSp>
      <p:grpSp>
        <p:nvGrpSpPr>
          <p:cNvPr name="Group 8" id="8"/>
          <p:cNvGrpSpPr/>
          <p:nvPr/>
        </p:nvGrpSpPr>
        <p:grpSpPr>
          <a:xfrm rot="0">
            <a:off x="6515953" y="2590513"/>
            <a:ext cx="4680029" cy="6853980"/>
            <a:chOff x="0" y="0"/>
            <a:chExt cx="6240039" cy="9138639"/>
          </a:xfrm>
        </p:grpSpPr>
        <p:pic>
          <p:nvPicPr>
            <p:cNvPr name="Picture 9" id="9"/>
            <p:cNvPicPr>
              <a:picLocks noChangeAspect="true"/>
            </p:cNvPicPr>
            <p:nvPr/>
          </p:nvPicPr>
          <p:blipFill>
            <a:blip r:embed="rId5"/>
            <a:srcRect l="1604" t="0" r="1604" b="0"/>
            <a:stretch>
              <a:fillRect/>
            </a:stretch>
          </p:blipFill>
          <p:spPr>
            <a:xfrm flipH="false" flipV="false">
              <a:off x="0" y="0"/>
              <a:ext cx="6240039" cy="9138639"/>
            </a:xfrm>
            <a:prstGeom prst="rect">
              <a:avLst/>
            </a:prstGeom>
          </p:spPr>
        </p:pic>
      </p:grpSp>
      <p:grpSp>
        <p:nvGrpSpPr>
          <p:cNvPr name="Group 10" id="10"/>
          <p:cNvGrpSpPr/>
          <p:nvPr/>
        </p:nvGrpSpPr>
        <p:grpSpPr>
          <a:xfrm rot="0">
            <a:off x="11485785" y="6337779"/>
            <a:ext cx="5029197" cy="3106714"/>
            <a:chOff x="0" y="0"/>
            <a:chExt cx="6705597" cy="4142286"/>
          </a:xfrm>
        </p:grpSpPr>
        <p:pic>
          <p:nvPicPr>
            <p:cNvPr name="Picture 11" id="11"/>
            <p:cNvPicPr>
              <a:picLocks noChangeAspect="true"/>
            </p:cNvPicPr>
            <p:nvPr/>
          </p:nvPicPr>
          <p:blipFill>
            <a:blip r:embed="rId6"/>
            <a:srcRect l="0" t="6798" r="0" b="31428"/>
            <a:stretch>
              <a:fillRect/>
            </a:stretch>
          </p:blipFill>
          <p:spPr>
            <a:xfrm flipH="false" flipV="false">
              <a:off x="0" y="0"/>
              <a:ext cx="6705597" cy="4142286"/>
            </a:xfrm>
            <a:prstGeom prst="rect">
              <a:avLst/>
            </a:prstGeom>
          </p:spPr>
        </p:pic>
      </p:grpSp>
      <p:sp>
        <p:nvSpPr>
          <p:cNvPr name="TextBox 12" id="12"/>
          <p:cNvSpPr txBox="true"/>
          <p:nvPr/>
        </p:nvSpPr>
        <p:spPr>
          <a:xfrm rot="0">
            <a:off x="1546121" y="415270"/>
            <a:ext cx="6266431" cy="14175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730"/>
              </a:lnSpc>
              <a:spcBef>
                <a:spcPct val="0"/>
              </a:spcBef>
            </a:pPr>
            <a:r>
              <a:rPr lang="en-US" sz="3951" spc="513">
                <a:solidFill>
                  <a:srgbClr val="303030"/>
                </a:solidFill>
                <a:latin typeface="TAN Mon Cheri"/>
                <a:ea typeface="TAN Mon Cheri"/>
                <a:cs typeface="TAN Mon Cheri"/>
                <a:sym typeface="TAN Mon Cheri"/>
              </a:rPr>
              <a:t>APPLYING INSIGHTS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546121" y="1766178"/>
            <a:ext cx="5373782" cy="5576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439"/>
              </a:lnSpc>
            </a:pPr>
            <a:r>
              <a:rPr lang="en-US" sz="3170" spc="104">
                <a:solidFill>
                  <a:srgbClr val="303030"/>
                </a:solidFill>
                <a:latin typeface="Antic Bold"/>
                <a:ea typeface="Antic Bold"/>
                <a:cs typeface="Antic Bold"/>
                <a:sym typeface="Antic Bold"/>
              </a:rPr>
              <a:t>Marketing Materials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BE6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8626413" y="1265568"/>
            <a:ext cx="5933494" cy="7755864"/>
            <a:chOff x="0" y="0"/>
            <a:chExt cx="7911325" cy="10341151"/>
          </a:xfrm>
        </p:grpSpPr>
        <p:pic>
          <p:nvPicPr>
            <p:cNvPr name="Picture 3" id="3"/>
            <p:cNvPicPr>
              <a:picLocks noChangeAspect="true"/>
            </p:cNvPicPr>
            <p:nvPr/>
          </p:nvPicPr>
          <p:blipFill>
            <a:blip r:embed="rId2"/>
            <a:srcRect l="0" t="27433" r="0" b="4120"/>
            <a:stretch>
              <a:fillRect/>
            </a:stretch>
          </p:blipFill>
          <p:spPr>
            <a:xfrm flipH="false" flipV="false">
              <a:off x="0" y="0"/>
              <a:ext cx="7911325" cy="10341151"/>
            </a:xfrm>
            <a:prstGeom prst="rect">
              <a:avLst/>
            </a:prstGeom>
          </p:spPr>
        </p:pic>
      </p:grpSp>
      <p:sp>
        <p:nvSpPr>
          <p:cNvPr name="TextBox 4" id="4"/>
          <p:cNvSpPr txBox="true"/>
          <p:nvPr/>
        </p:nvSpPr>
        <p:spPr>
          <a:xfrm rot="0">
            <a:off x="2811559" y="1937045"/>
            <a:ext cx="6266431" cy="14175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730"/>
              </a:lnSpc>
              <a:spcBef>
                <a:spcPct val="0"/>
              </a:spcBef>
            </a:pPr>
            <a:r>
              <a:rPr lang="en-US" sz="3951" spc="513">
                <a:solidFill>
                  <a:srgbClr val="303030"/>
                </a:solidFill>
                <a:latin typeface="TAN Mon Cheri"/>
                <a:ea typeface="TAN Mon Cheri"/>
                <a:cs typeface="TAN Mon Cheri"/>
                <a:sym typeface="TAN Mon Cheri"/>
              </a:rPr>
              <a:t>APPLYING INSIGHTS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2811559" y="3335578"/>
            <a:ext cx="5373782" cy="5576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439"/>
              </a:lnSpc>
            </a:pPr>
            <a:r>
              <a:rPr lang="en-US" sz="3170" spc="104">
                <a:solidFill>
                  <a:srgbClr val="303030"/>
                </a:solidFill>
                <a:latin typeface="Antic Bold"/>
                <a:ea typeface="Antic Bold"/>
                <a:cs typeface="Antic Bold"/>
                <a:sym typeface="Antic Bold"/>
              </a:rPr>
              <a:t>Marketing Materials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2811559" y="4327583"/>
            <a:ext cx="3464888" cy="38735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spc="66">
                <a:solidFill>
                  <a:srgbClr val="7E7A7A"/>
                </a:solidFill>
                <a:latin typeface="Antic"/>
                <a:ea typeface="Antic"/>
                <a:cs typeface="Antic"/>
                <a:sym typeface="Antic"/>
              </a:rPr>
              <a:t>Marketing materials — especially on Instagram, where I saw a 324% increase in reach using short-form, emotionally driven content that mirrors the style customers want. </a:t>
            </a:r>
          </a:p>
          <a:p>
            <a:pPr algn="l">
              <a:lnSpc>
                <a:spcPts val="2800"/>
              </a:lnSpc>
            </a:pPr>
            <a:r>
              <a:rPr lang="en-US" sz="2000" spc="66">
                <a:solidFill>
                  <a:srgbClr val="7E7A7A"/>
                </a:solidFill>
                <a:latin typeface="Antic"/>
                <a:ea typeface="Antic"/>
                <a:cs typeface="Antic"/>
                <a:sym typeface="Antic"/>
              </a:rPr>
              <a:t>Canva was used to create branded flyers and business cards that reflect the clean, cinematic feel.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314293" y="948295"/>
            <a:ext cx="8958829" cy="8310005"/>
            <a:chOff x="0" y="0"/>
            <a:chExt cx="11945105" cy="11080007"/>
          </a:xfrm>
        </p:grpSpPr>
        <p:pic>
          <p:nvPicPr>
            <p:cNvPr name="Picture 3" id="3"/>
            <p:cNvPicPr>
              <a:picLocks noChangeAspect="true"/>
            </p:cNvPicPr>
            <p:nvPr/>
          </p:nvPicPr>
          <p:blipFill>
            <a:blip r:embed="rId2"/>
            <a:srcRect l="26389" t="13516" r="24244" b="32783"/>
            <a:stretch>
              <a:fillRect/>
            </a:stretch>
          </p:blipFill>
          <p:spPr>
            <a:xfrm flipH="false" flipV="false">
              <a:off x="0" y="0"/>
              <a:ext cx="11945105" cy="11080007"/>
            </a:xfrm>
            <a:prstGeom prst="rect">
              <a:avLst/>
            </a:prstGeom>
          </p:spPr>
        </p:pic>
      </p:grpSp>
      <p:grpSp>
        <p:nvGrpSpPr>
          <p:cNvPr name="Group 4" id="4"/>
          <p:cNvGrpSpPr/>
          <p:nvPr/>
        </p:nvGrpSpPr>
        <p:grpSpPr>
          <a:xfrm rot="0">
            <a:off x="6527575" y="8556171"/>
            <a:ext cx="10731725" cy="702129"/>
            <a:chOff x="0" y="0"/>
            <a:chExt cx="3914962" cy="256138"/>
          </a:xfrm>
        </p:grpSpPr>
        <p:sp>
          <p:nvSpPr>
            <p:cNvPr name="Freeform 5" id="5">
              <a:hlinkClick r:id="rId3" tooltip="https://youtu.be/KNbklXZjsTA"/>
            </p:cNvPr>
            <p:cNvSpPr/>
            <p:nvPr/>
          </p:nvSpPr>
          <p:spPr>
            <a:xfrm flipH="false" flipV="false" rot="0">
              <a:off x="0" y="0"/>
              <a:ext cx="3914962" cy="256138"/>
            </a:xfrm>
            <a:custGeom>
              <a:avLst/>
              <a:gdLst/>
              <a:ahLst/>
              <a:cxnLst/>
              <a:rect r="r" b="b" t="t" l="l"/>
              <a:pathLst>
                <a:path h="256138" w="3914962">
                  <a:moveTo>
                    <a:pt x="0" y="0"/>
                  </a:moveTo>
                  <a:lnTo>
                    <a:pt x="3914962" y="0"/>
                  </a:lnTo>
                  <a:lnTo>
                    <a:pt x="3914962" y="256138"/>
                  </a:lnTo>
                  <a:lnTo>
                    <a:pt x="0" y="256138"/>
                  </a:lnTo>
                  <a:close/>
                </a:path>
              </a:pathLst>
            </a:custGeom>
            <a:solidFill>
              <a:srgbClr val="EBE6E0"/>
            </a:solidFill>
          </p:spPr>
        </p:sp>
      </p:grpSp>
      <p:sp>
        <p:nvSpPr>
          <p:cNvPr name="TextBox 6" id="6"/>
          <p:cNvSpPr txBox="true"/>
          <p:nvPr/>
        </p:nvSpPr>
        <p:spPr>
          <a:xfrm rot="0">
            <a:off x="11201346" y="1878254"/>
            <a:ext cx="6266431" cy="14175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730"/>
              </a:lnSpc>
              <a:spcBef>
                <a:spcPct val="0"/>
              </a:spcBef>
            </a:pPr>
            <a:r>
              <a:rPr lang="en-US" sz="3951" spc="513">
                <a:solidFill>
                  <a:srgbClr val="7E7A7A"/>
                </a:solidFill>
                <a:latin typeface="TAN Mon Cheri"/>
                <a:ea typeface="TAN Mon Cheri"/>
                <a:cs typeface="TAN Mon Cheri"/>
                <a:sym typeface="TAN Mon Cheri"/>
              </a:rPr>
              <a:t>APPLYING INSIGHTS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1201346" y="3219636"/>
            <a:ext cx="5373782" cy="5576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439"/>
              </a:lnSpc>
            </a:pPr>
            <a:r>
              <a:rPr lang="en-US" sz="3170" spc="104">
                <a:solidFill>
                  <a:srgbClr val="7E7A7A"/>
                </a:solidFill>
                <a:latin typeface="Antic Bold"/>
                <a:ea typeface="Antic Bold"/>
                <a:cs typeface="Antic Bold"/>
                <a:sym typeface="Antic Bold"/>
              </a:rPr>
              <a:t>Visual Advertising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1201346" y="4748821"/>
            <a:ext cx="5373782" cy="24638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 spc="66">
                <a:solidFill>
                  <a:srgbClr val="7E7A7A"/>
                </a:solidFill>
                <a:latin typeface="Antic"/>
                <a:ea typeface="Antic"/>
                <a:cs typeface="Antic"/>
                <a:sym typeface="Antic"/>
              </a:rPr>
              <a:t>Clearly communicates brand’s vision</a:t>
            </a:r>
          </a:p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 spc="66">
                <a:solidFill>
                  <a:srgbClr val="7E7A7A"/>
                </a:solidFill>
                <a:latin typeface="Antic"/>
                <a:ea typeface="Antic"/>
                <a:cs typeface="Antic"/>
                <a:sym typeface="Antic"/>
              </a:rPr>
              <a:t>Portfolio based visual material</a:t>
            </a:r>
          </a:p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 spc="66">
                <a:solidFill>
                  <a:srgbClr val="7E7A7A"/>
                </a:solidFill>
                <a:latin typeface="Antic"/>
                <a:ea typeface="Antic"/>
                <a:cs typeface="Antic"/>
                <a:sym typeface="Antic"/>
              </a:rPr>
              <a:t>Short, emotional, story-driven content</a:t>
            </a:r>
          </a:p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 spc="66">
                <a:solidFill>
                  <a:srgbClr val="7E7A7A"/>
                </a:solidFill>
                <a:latin typeface="Antic"/>
                <a:ea typeface="Antic"/>
                <a:cs typeface="Antic"/>
                <a:sym typeface="Antic"/>
              </a:rPr>
              <a:t>Cinematic highlight reel</a:t>
            </a:r>
          </a:p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 spc="66">
                <a:solidFill>
                  <a:srgbClr val="7E7A7A"/>
                </a:solidFill>
                <a:latin typeface="Antic"/>
                <a:ea typeface="Antic"/>
                <a:cs typeface="Antic"/>
                <a:sym typeface="Antic"/>
              </a:rPr>
              <a:t>Use of own voice for emotional connection</a:t>
            </a:r>
          </a:p>
          <a:p>
            <a:pPr algn="l">
              <a:lnSpc>
                <a:spcPts val="2800"/>
              </a:lnSpc>
            </a:pPr>
          </a:p>
        </p:txBody>
      </p:sp>
      <p:sp>
        <p:nvSpPr>
          <p:cNvPr name="TextBox 9" id="9"/>
          <p:cNvSpPr txBox="true"/>
          <p:nvPr/>
        </p:nvSpPr>
        <p:spPr>
          <a:xfrm rot="0">
            <a:off x="6527575" y="8356373"/>
            <a:ext cx="5373782" cy="1054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</a:p>
          <a:p>
            <a:pPr algn="l">
              <a:lnSpc>
                <a:spcPts val="2800"/>
              </a:lnSpc>
            </a:pPr>
            <a:r>
              <a:rPr lang="en-US" sz="2000" spc="66">
                <a:solidFill>
                  <a:srgbClr val="7E7A7A"/>
                </a:solidFill>
                <a:latin typeface="Antic"/>
                <a:ea typeface="Antic"/>
                <a:cs typeface="Antic"/>
                <a:sym typeface="Antic"/>
              </a:rPr>
              <a:t>Advert Video: </a:t>
            </a:r>
            <a:r>
              <a:rPr lang="en-US" sz="2000" spc="66">
                <a:solidFill>
                  <a:srgbClr val="7E7A7A"/>
                </a:solidFill>
                <a:latin typeface="Antic"/>
                <a:ea typeface="Antic"/>
                <a:cs typeface="Antic"/>
                <a:sym typeface="Antic"/>
              </a:rPr>
              <a:t>https://youtu.be/KNbklXZjsTA</a:t>
            </a:r>
          </a:p>
          <a:p>
            <a:pPr algn="l">
              <a:lnSpc>
                <a:spcPts val="2800"/>
              </a:lnSpc>
            </a:pP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BE6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>
            <a:grpSpLocks noChangeAspect="true"/>
          </p:cNvGrpSpPr>
          <p:nvPr/>
        </p:nvGrpSpPr>
        <p:grpSpPr>
          <a:xfrm rot="-377785">
            <a:off x="13589882" y="1053710"/>
            <a:ext cx="4010731" cy="4206811"/>
            <a:chOff x="0" y="0"/>
            <a:chExt cx="13716000" cy="1438656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1430020" y="726440"/>
              <a:ext cx="11457940" cy="10681970"/>
            </a:xfrm>
            <a:custGeom>
              <a:avLst/>
              <a:gdLst/>
              <a:ahLst/>
              <a:cxnLst/>
              <a:rect r="r" b="b" t="t" l="l"/>
              <a:pathLst>
                <a:path h="10681970" w="11457940">
                  <a:moveTo>
                    <a:pt x="11457940" y="10681970"/>
                  </a:moveTo>
                  <a:lnTo>
                    <a:pt x="0" y="10681970"/>
                  </a:lnTo>
                  <a:lnTo>
                    <a:pt x="0" y="0"/>
                  </a:lnTo>
                  <a:lnTo>
                    <a:pt x="11456669" y="0"/>
                  </a:lnTo>
                  <a:lnTo>
                    <a:pt x="11456669" y="10681970"/>
                  </a:lnTo>
                  <a:lnTo>
                    <a:pt x="11457940" y="10681970"/>
                  </a:lnTo>
                  <a:close/>
                </a:path>
              </a:pathLst>
            </a:custGeom>
            <a:blipFill>
              <a:blip r:embed="rId2"/>
              <a:stretch>
                <a:fillRect l="0" t="-30594" r="0" b="-30594"/>
              </a:stretch>
            </a:blip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3716000" cy="14386561"/>
            </a:xfrm>
            <a:custGeom>
              <a:avLst/>
              <a:gdLst/>
              <a:ahLst/>
              <a:cxnLst/>
              <a:rect r="r" b="b" t="t" l="l"/>
              <a:pathLst>
                <a:path h="14386561" w="13716000">
                  <a:moveTo>
                    <a:pt x="13716000" y="14386561"/>
                  </a:moveTo>
                  <a:lnTo>
                    <a:pt x="0" y="14386561"/>
                  </a:lnTo>
                  <a:lnTo>
                    <a:pt x="0" y="0"/>
                  </a:lnTo>
                  <a:lnTo>
                    <a:pt x="13716000" y="0"/>
                  </a:lnTo>
                  <a:lnTo>
                    <a:pt x="13716000" y="14386561"/>
                  </a:lnTo>
                  <a:close/>
                </a:path>
              </a:pathLst>
            </a:custGeom>
            <a:blipFill>
              <a:blip r:embed="rId3"/>
              <a:stretch>
                <a:fillRect l="-412" t="0" r="-412" b="0"/>
              </a:stretch>
            </a:blipFill>
          </p:spPr>
        </p:sp>
      </p:grpSp>
      <p:sp>
        <p:nvSpPr>
          <p:cNvPr name="TextBox 5" id="5"/>
          <p:cNvSpPr txBox="true"/>
          <p:nvPr/>
        </p:nvSpPr>
        <p:spPr>
          <a:xfrm rot="0">
            <a:off x="1617670" y="1282726"/>
            <a:ext cx="6698810" cy="18743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056"/>
              </a:lnSpc>
            </a:pPr>
            <a:r>
              <a:rPr lang="en-US" sz="3200" spc="416">
                <a:solidFill>
                  <a:srgbClr val="303030"/>
                </a:solidFill>
                <a:latin typeface="TAN Mon Cheri"/>
                <a:ea typeface="TAN Mon Cheri"/>
                <a:cs typeface="TAN Mon Cheri"/>
                <a:sym typeface="TAN Mon Cheri"/>
              </a:rPr>
              <a:t>REFLECTION AND SKILLS DEVELOPMENT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617670" y="3428029"/>
            <a:ext cx="8954082" cy="5988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spc="66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Throughout this project, I gained valuable insight into how research can guide creative and strategic decisions. Task 1 has given me the opportunity to understand that by designing a simple questionnaire that takes an individual 1 minute to do, I collected a lot of useful information that has enhanced my brand visibility. I developed new skills in market research, customer profiling, and digital branding, particularly in using data to shape content, pricing, and design. I also improved my confidence with tools like Excel for financial forecasting and Canva for marketing design. I came to know that Excel is a very powerful tool nowadays when researching more and reading for my Task 2. </a:t>
            </a:r>
          </a:p>
          <a:p>
            <a:pPr algn="l">
              <a:lnSpc>
                <a:spcPts val="2800"/>
              </a:lnSpc>
            </a:pPr>
            <a:r>
              <a:rPr lang="en-US" sz="2000" spc="66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Task 3, the video advertising was created based on my portfolio, delivering a simple and direct message, easy to understand and remember.</a:t>
            </a:r>
          </a:p>
          <a:p>
            <a:pPr algn="l">
              <a:lnSpc>
                <a:spcPts val="2800"/>
              </a:lnSpc>
            </a:pPr>
            <a:r>
              <a:rPr lang="en-US" sz="2000" spc="66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Looking ahead, I plan to strengthen my skills in paid advertising and risk-taking, especially as I work towards growing MOV Films into a more visible and competitive brand.Additionally, learning how to run effective Google Ads or Meta Ads will help expand reach beyond organic methods and target specific customer profiles more precisely.</a:t>
            </a:r>
          </a:p>
        </p:txBody>
      </p:sp>
      <p:grpSp>
        <p:nvGrpSpPr>
          <p:cNvPr name="Group 7" id="7"/>
          <p:cNvGrpSpPr>
            <a:grpSpLocks noChangeAspect="true"/>
          </p:cNvGrpSpPr>
          <p:nvPr/>
        </p:nvGrpSpPr>
        <p:grpSpPr>
          <a:xfrm rot="330565">
            <a:off x="11391833" y="4736513"/>
            <a:ext cx="4010731" cy="4206811"/>
            <a:chOff x="0" y="0"/>
            <a:chExt cx="13716000" cy="1438656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1430020" y="726440"/>
              <a:ext cx="11457940" cy="10681970"/>
            </a:xfrm>
            <a:custGeom>
              <a:avLst/>
              <a:gdLst/>
              <a:ahLst/>
              <a:cxnLst/>
              <a:rect r="r" b="b" t="t" l="l"/>
              <a:pathLst>
                <a:path h="10681970" w="11457940">
                  <a:moveTo>
                    <a:pt x="11457940" y="10681970"/>
                  </a:moveTo>
                  <a:lnTo>
                    <a:pt x="0" y="10681970"/>
                  </a:lnTo>
                  <a:lnTo>
                    <a:pt x="0" y="0"/>
                  </a:lnTo>
                  <a:lnTo>
                    <a:pt x="11456669" y="0"/>
                  </a:lnTo>
                  <a:lnTo>
                    <a:pt x="11456669" y="10681970"/>
                  </a:lnTo>
                  <a:lnTo>
                    <a:pt x="11457940" y="10681970"/>
                  </a:lnTo>
                  <a:close/>
                </a:path>
              </a:pathLst>
            </a:custGeom>
            <a:blipFill>
              <a:blip r:embed="rId4"/>
              <a:stretch>
                <a:fillRect l="-20048" t="0" r="-20048" b="0"/>
              </a:stretch>
            </a:blipFill>
          </p:spPr>
        </p:sp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3716000" cy="14386561"/>
            </a:xfrm>
            <a:custGeom>
              <a:avLst/>
              <a:gdLst/>
              <a:ahLst/>
              <a:cxnLst/>
              <a:rect r="r" b="b" t="t" l="l"/>
              <a:pathLst>
                <a:path h="14386561" w="13716000">
                  <a:moveTo>
                    <a:pt x="13716000" y="14386561"/>
                  </a:moveTo>
                  <a:lnTo>
                    <a:pt x="0" y="14386561"/>
                  </a:lnTo>
                  <a:lnTo>
                    <a:pt x="0" y="0"/>
                  </a:lnTo>
                  <a:lnTo>
                    <a:pt x="13716000" y="0"/>
                  </a:lnTo>
                  <a:lnTo>
                    <a:pt x="13716000" y="14386561"/>
                  </a:lnTo>
                  <a:close/>
                </a:path>
              </a:pathLst>
            </a:custGeom>
            <a:blipFill>
              <a:blip r:embed="rId3"/>
              <a:stretch>
                <a:fillRect l="-412" t="0" r="-412" b="0"/>
              </a:stretch>
            </a:blipFill>
          </p:spPr>
        </p:sp>
      </p:grp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>
  <p:cSld>
    <p:bg>
      <p:bgPr>
        <a:solidFill>
          <a:srgbClr val="EBE6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699380" y="3400186"/>
            <a:ext cx="6698810" cy="5980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056"/>
              </a:lnSpc>
            </a:pPr>
            <a:r>
              <a:rPr lang="en-US" sz="3200" spc="416">
                <a:solidFill>
                  <a:srgbClr val="303030"/>
                </a:solidFill>
                <a:latin typeface="TAN Mon Cheri"/>
                <a:ea typeface="TAN Mon Cheri"/>
                <a:cs typeface="TAN Mon Cheri"/>
                <a:sym typeface="TAN Mon Cheri"/>
              </a:rPr>
              <a:t>CONCLUSION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699380" y="4986505"/>
            <a:ext cx="15292251" cy="158986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94"/>
              </a:lnSpc>
            </a:pPr>
            <a:r>
              <a:rPr lang="en-US" sz="2281" spc="75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This project shows how real market research can drive strong, creative business decisions. </a:t>
            </a:r>
          </a:p>
          <a:p>
            <a:pPr algn="l">
              <a:lnSpc>
                <a:spcPts val="3194"/>
              </a:lnSpc>
            </a:pPr>
            <a:r>
              <a:rPr lang="en-US" sz="2281" spc="75">
                <a:solidFill>
                  <a:srgbClr val="303030"/>
                </a:solidFill>
                <a:latin typeface="Antic"/>
                <a:ea typeface="Antic"/>
                <a:cs typeface="Antic"/>
                <a:sym typeface="Antic"/>
              </a:rPr>
              <a:t>MOV Films is built not just on creativity, but on insight, turning data into a brand that connects emotionally and stands out in a competitive industry.</a:t>
            </a:r>
          </a:p>
          <a:p>
            <a:pPr algn="l">
              <a:lnSpc>
                <a:spcPts val="3194"/>
              </a:lnSpc>
            </a:p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DAGrvFtgbe4</dc:identifier>
  <dcterms:modified xsi:type="dcterms:W3CDTF">2011-08-01T06:04:30Z</dcterms:modified>
  <cp:revision>1</cp:revision>
  <dc:title>Beige Minimal Interior Design Presentation</dc:title>
</cp:coreProperties>
</file>