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Lst>
  <p:sldIdLst>
    <p:sldId id="256" r:id="rId5"/>
    <p:sldId id="257" r:id="rId6"/>
    <p:sldId id="258" r:id="rId7"/>
    <p:sldId id="259" r:id="rId8"/>
    <p:sldId id="260" r:id="rId9"/>
    <p:sldId id="261" r:id="rId10"/>
    <p:sldId id="262" r:id="rId11"/>
    <p:sldId id="263" r:id="rId12"/>
    <p:sldId id="264" r:id="rId13"/>
    <p:sldId id="266"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F51ABC0-8736-46D0-882E-B1AEED53080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3DECEC4-C01F-4304-8483-98322FA719F1}">
      <dgm:prSet/>
      <dgm:spPr/>
      <dgm:t>
        <a:bodyPr/>
        <a:lstStyle/>
        <a:p>
          <a:r>
            <a:rPr lang="en-US" b="1" i="0" u="sng" dirty="0"/>
            <a:t>Table of contents   </a:t>
          </a:r>
          <a:r>
            <a:rPr lang="en-US" b="1" i="0" dirty="0"/>
            <a:t>​</a:t>
          </a:r>
          <a:endParaRPr lang="en-US" dirty="0"/>
        </a:p>
      </dgm:t>
    </dgm:pt>
    <dgm:pt modelId="{CAA450D1-4401-4F35-BFE9-1FE71C289D17}" type="parTrans" cxnId="{5E71CAFE-29ED-44BE-8112-9977F8419507}">
      <dgm:prSet/>
      <dgm:spPr/>
      <dgm:t>
        <a:bodyPr/>
        <a:lstStyle/>
        <a:p>
          <a:endParaRPr lang="en-US"/>
        </a:p>
      </dgm:t>
    </dgm:pt>
    <dgm:pt modelId="{F7302717-B9EA-4E06-8851-CCAD64B14F77}" type="sibTrans" cxnId="{5E71CAFE-29ED-44BE-8112-9977F8419507}">
      <dgm:prSet/>
      <dgm:spPr/>
      <dgm:t>
        <a:bodyPr/>
        <a:lstStyle/>
        <a:p>
          <a:endParaRPr lang="en-US"/>
        </a:p>
      </dgm:t>
    </dgm:pt>
    <dgm:pt modelId="{73BE2BBC-974B-46B3-8A49-B973DD99A12E}">
      <dgm:prSet/>
      <dgm:spPr/>
      <dgm:t>
        <a:bodyPr/>
        <a:lstStyle/>
        <a:p>
          <a:r>
            <a:rPr lang="en-US" b="1" i="0"/>
            <a:t>​</a:t>
          </a:r>
          <a:endParaRPr lang="en-US"/>
        </a:p>
      </dgm:t>
    </dgm:pt>
    <dgm:pt modelId="{C61BCDF3-3674-4731-AB09-7581FA3BA00D}" type="parTrans" cxnId="{6178DB5F-DB33-4DC2-9639-39BB02B7FC54}">
      <dgm:prSet/>
      <dgm:spPr/>
      <dgm:t>
        <a:bodyPr/>
        <a:lstStyle/>
        <a:p>
          <a:endParaRPr lang="en-US"/>
        </a:p>
      </dgm:t>
    </dgm:pt>
    <dgm:pt modelId="{D67F5084-19CA-4E2A-8A96-CDD62453EF1F}" type="sibTrans" cxnId="{6178DB5F-DB33-4DC2-9639-39BB02B7FC54}">
      <dgm:prSet/>
      <dgm:spPr/>
      <dgm:t>
        <a:bodyPr/>
        <a:lstStyle/>
        <a:p>
          <a:endParaRPr lang="en-US"/>
        </a:p>
      </dgm:t>
    </dgm:pt>
    <dgm:pt modelId="{72F9CB92-A9E0-4D8F-915E-EDC8DCFBD430}">
      <dgm:prSet/>
      <dgm:spPr/>
      <dgm:t>
        <a:bodyPr/>
        <a:lstStyle/>
        <a:p>
          <a:r>
            <a:rPr lang="en-US" b="1" i="0"/>
            <a:t>​Introduction​</a:t>
          </a:r>
          <a:endParaRPr lang="en-US"/>
        </a:p>
      </dgm:t>
    </dgm:pt>
    <dgm:pt modelId="{9F220FD8-4F29-4F5A-8E59-410E492688E0}" type="parTrans" cxnId="{1FAF372E-6420-4FA5-B3A6-3C2BB72D742A}">
      <dgm:prSet/>
      <dgm:spPr/>
      <dgm:t>
        <a:bodyPr/>
        <a:lstStyle/>
        <a:p>
          <a:endParaRPr lang="en-US"/>
        </a:p>
      </dgm:t>
    </dgm:pt>
    <dgm:pt modelId="{4EBFB2C3-55FF-4841-865A-3716E774EA83}" type="sibTrans" cxnId="{1FAF372E-6420-4FA5-B3A6-3C2BB72D742A}">
      <dgm:prSet/>
      <dgm:spPr/>
      <dgm:t>
        <a:bodyPr/>
        <a:lstStyle/>
        <a:p>
          <a:endParaRPr lang="en-US"/>
        </a:p>
      </dgm:t>
    </dgm:pt>
    <dgm:pt modelId="{852526EE-AF4C-409A-AC8E-A1C28F14C362}">
      <dgm:prSet/>
      <dgm:spPr/>
      <dgm:t>
        <a:bodyPr/>
        <a:lstStyle/>
        <a:p>
          <a:r>
            <a:rPr lang="en-US" b="1" i="0"/>
            <a:t>Overview of the Business​</a:t>
          </a:r>
          <a:endParaRPr lang="en-US"/>
        </a:p>
      </dgm:t>
    </dgm:pt>
    <dgm:pt modelId="{C4B5B5AE-240A-4DD8-BE3D-501DEA4C4BE2}" type="parTrans" cxnId="{1E84626C-AD2E-4A4B-BE19-B730646B7F0B}">
      <dgm:prSet/>
      <dgm:spPr/>
      <dgm:t>
        <a:bodyPr/>
        <a:lstStyle/>
        <a:p>
          <a:endParaRPr lang="en-US"/>
        </a:p>
      </dgm:t>
    </dgm:pt>
    <dgm:pt modelId="{8BF84859-922C-456F-BF22-4A2AFAFB6A94}" type="sibTrans" cxnId="{1E84626C-AD2E-4A4B-BE19-B730646B7F0B}">
      <dgm:prSet/>
      <dgm:spPr/>
      <dgm:t>
        <a:bodyPr/>
        <a:lstStyle/>
        <a:p>
          <a:endParaRPr lang="en-US"/>
        </a:p>
      </dgm:t>
    </dgm:pt>
    <dgm:pt modelId="{4BD084C2-F23B-4854-B440-B7043022C54F}">
      <dgm:prSet/>
      <dgm:spPr/>
      <dgm:t>
        <a:bodyPr/>
        <a:lstStyle/>
        <a:p>
          <a:r>
            <a:rPr lang="en-US" b="1" i="0"/>
            <a:t>Legal format and Management structure​</a:t>
          </a:r>
          <a:endParaRPr lang="en-US"/>
        </a:p>
      </dgm:t>
    </dgm:pt>
    <dgm:pt modelId="{DEF12314-7C7C-43BE-BD46-73F737BCC810}" type="parTrans" cxnId="{98D831FE-0540-453C-A164-5D569A13C00E}">
      <dgm:prSet/>
      <dgm:spPr/>
      <dgm:t>
        <a:bodyPr/>
        <a:lstStyle/>
        <a:p>
          <a:endParaRPr lang="en-US"/>
        </a:p>
      </dgm:t>
    </dgm:pt>
    <dgm:pt modelId="{53259DE8-2FAC-4139-BBBD-06623C647F8F}" type="sibTrans" cxnId="{98D831FE-0540-453C-A164-5D569A13C00E}">
      <dgm:prSet/>
      <dgm:spPr/>
      <dgm:t>
        <a:bodyPr/>
        <a:lstStyle/>
        <a:p>
          <a:endParaRPr lang="en-US"/>
        </a:p>
      </dgm:t>
    </dgm:pt>
    <dgm:pt modelId="{31574B75-F52F-48DC-9615-0438C560E5F5}">
      <dgm:prSet/>
      <dgm:spPr/>
      <dgm:t>
        <a:bodyPr/>
        <a:lstStyle/>
        <a:p>
          <a:r>
            <a:rPr lang="en-US" b="1" i="0" dirty="0"/>
            <a:t>PESTEL Analysis ​</a:t>
          </a:r>
          <a:endParaRPr lang="en-US" dirty="0"/>
        </a:p>
      </dgm:t>
    </dgm:pt>
    <dgm:pt modelId="{66B3CCCB-A069-42A4-8EB3-7365E2CB234E}" type="parTrans" cxnId="{7DAB9E69-45BD-466D-A6AC-FFE86CDB6A08}">
      <dgm:prSet/>
      <dgm:spPr/>
      <dgm:t>
        <a:bodyPr/>
        <a:lstStyle/>
        <a:p>
          <a:endParaRPr lang="en-US"/>
        </a:p>
      </dgm:t>
    </dgm:pt>
    <dgm:pt modelId="{42F3820B-146F-471E-9A60-0BA80FBEF5DB}" type="sibTrans" cxnId="{7DAB9E69-45BD-466D-A6AC-FFE86CDB6A08}">
      <dgm:prSet/>
      <dgm:spPr/>
      <dgm:t>
        <a:bodyPr/>
        <a:lstStyle/>
        <a:p>
          <a:endParaRPr lang="en-US"/>
        </a:p>
      </dgm:t>
    </dgm:pt>
    <dgm:pt modelId="{191300E0-4795-4188-AF02-8E44A9C2FF1C}">
      <dgm:prSet/>
      <dgm:spPr/>
      <dgm:t>
        <a:bodyPr/>
        <a:lstStyle/>
        <a:p>
          <a:r>
            <a:rPr lang="en-US" b="1" i="0"/>
            <a:t>Important factors for Pestel ​</a:t>
          </a:r>
          <a:endParaRPr lang="en-US"/>
        </a:p>
      </dgm:t>
    </dgm:pt>
    <dgm:pt modelId="{A584E00B-E430-4E8A-9F73-3A42DF717D7E}" type="parTrans" cxnId="{457E8625-3592-4183-8F7A-65A4F43839F2}">
      <dgm:prSet/>
      <dgm:spPr/>
      <dgm:t>
        <a:bodyPr/>
        <a:lstStyle/>
        <a:p>
          <a:endParaRPr lang="en-US"/>
        </a:p>
      </dgm:t>
    </dgm:pt>
    <dgm:pt modelId="{9D62AC2D-DAEC-4E4E-B070-F18D68D640A1}" type="sibTrans" cxnId="{457E8625-3592-4183-8F7A-65A4F43839F2}">
      <dgm:prSet/>
      <dgm:spPr/>
      <dgm:t>
        <a:bodyPr/>
        <a:lstStyle/>
        <a:p>
          <a:endParaRPr lang="en-US"/>
        </a:p>
      </dgm:t>
    </dgm:pt>
    <dgm:pt modelId="{0CBDA5B7-BE4F-4702-AEE0-A747C82FE66A}">
      <dgm:prSet/>
      <dgm:spPr/>
      <dgm:t>
        <a:bodyPr/>
        <a:lstStyle/>
        <a:p>
          <a:r>
            <a:rPr lang="en-US" b="1" i="0"/>
            <a:t>Marketing Strategies ​</a:t>
          </a:r>
          <a:endParaRPr lang="en-US"/>
        </a:p>
      </dgm:t>
    </dgm:pt>
    <dgm:pt modelId="{C180FE82-EBD7-494E-A8E5-476CC3FF322D}" type="parTrans" cxnId="{2A5013AF-6E53-4909-9E44-D50F3D94E46A}">
      <dgm:prSet/>
      <dgm:spPr/>
      <dgm:t>
        <a:bodyPr/>
        <a:lstStyle/>
        <a:p>
          <a:endParaRPr lang="en-US"/>
        </a:p>
      </dgm:t>
    </dgm:pt>
    <dgm:pt modelId="{912343AD-3952-4B41-B45C-0984214E0A6B}" type="sibTrans" cxnId="{2A5013AF-6E53-4909-9E44-D50F3D94E46A}">
      <dgm:prSet/>
      <dgm:spPr/>
      <dgm:t>
        <a:bodyPr/>
        <a:lstStyle/>
        <a:p>
          <a:endParaRPr lang="en-US"/>
        </a:p>
      </dgm:t>
    </dgm:pt>
    <dgm:pt modelId="{9DDC424A-5E27-4291-B064-CEC509DDBACB}">
      <dgm:prSet/>
      <dgm:spPr/>
      <dgm:t>
        <a:bodyPr/>
        <a:lstStyle/>
        <a:p>
          <a:r>
            <a:rPr lang="en-US" b="1" i="0"/>
            <a:t>Funding Requirements and Funding Allocation​</a:t>
          </a:r>
          <a:endParaRPr lang="en-US"/>
        </a:p>
      </dgm:t>
    </dgm:pt>
    <dgm:pt modelId="{162B08F3-BDF8-44FF-9026-D622D54B1514}" type="parTrans" cxnId="{8D482763-BEFE-45D4-B319-89405BBF7C0E}">
      <dgm:prSet/>
      <dgm:spPr/>
      <dgm:t>
        <a:bodyPr/>
        <a:lstStyle/>
        <a:p>
          <a:endParaRPr lang="en-US"/>
        </a:p>
      </dgm:t>
    </dgm:pt>
    <dgm:pt modelId="{A6056037-8CD7-47A4-A412-75FD6A576B39}" type="sibTrans" cxnId="{8D482763-BEFE-45D4-B319-89405BBF7C0E}">
      <dgm:prSet/>
      <dgm:spPr/>
      <dgm:t>
        <a:bodyPr/>
        <a:lstStyle/>
        <a:p>
          <a:endParaRPr lang="en-US"/>
        </a:p>
      </dgm:t>
    </dgm:pt>
    <dgm:pt modelId="{8FC87F37-2239-428E-9D55-78E16B9FC26A}">
      <dgm:prSet/>
      <dgm:spPr/>
      <dgm:t>
        <a:bodyPr/>
        <a:lstStyle/>
        <a:p>
          <a:r>
            <a:rPr lang="en-US" b="1" i="0"/>
            <a:t>Conclusion​</a:t>
          </a:r>
          <a:endParaRPr lang="en-US"/>
        </a:p>
      </dgm:t>
    </dgm:pt>
    <dgm:pt modelId="{1F02B292-8B71-4B7A-8B69-25A03A8C83D0}" type="parTrans" cxnId="{A7156BBE-E574-4FD6-A663-AB41AF39284E}">
      <dgm:prSet/>
      <dgm:spPr/>
      <dgm:t>
        <a:bodyPr/>
        <a:lstStyle/>
        <a:p>
          <a:endParaRPr lang="en-US"/>
        </a:p>
      </dgm:t>
    </dgm:pt>
    <dgm:pt modelId="{97BF06B3-C20C-457C-85A4-2BF1A1E0F9C8}" type="sibTrans" cxnId="{A7156BBE-E574-4FD6-A663-AB41AF39284E}">
      <dgm:prSet/>
      <dgm:spPr/>
      <dgm:t>
        <a:bodyPr/>
        <a:lstStyle/>
        <a:p>
          <a:endParaRPr lang="en-US"/>
        </a:p>
      </dgm:t>
    </dgm:pt>
    <dgm:pt modelId="{C4991669-0B35-4662-AA88-1F9091E372DF}">
      <dgm:prSet/>
      <dgm:spPr/>
      <dgm:t>
        <a:bodyPr/>
        <a:lstStyle/>
        <a:p>
          <a:r>
            <a:rPr lang="en-US" b="1" i="0"/>
            <a:t>​</a:t>
          </a:r>
          <a:endParaRPr lang="en-US"/>
        </a:p>
      </dgm:t>
    </dgm:pt>
    <dgm:pt modelId="{CE7DB557-AE73-427D-9A16-E54AA51EA5CE}" type="parTrans" cxnId="{55F274C6-BFB1-4F8B-9541-B3112727F450}">
      <dgm:prSet/>
      <dgm:spPr/>
      <dgm:t>
        <a:bodyPr/>
        <a:lstStyle/>
        <a:p>
          <a:endParaRPr lang="en-US"/>
        </a:p>
      </dgm:t>
    </dgm:pt>
    <dgm:pt modelId="{E09EEAC6-5839-4E3B-8A07-FEA09C44C828}" type="sibTrans" cxnId="{55F274C6-BFB1-4F8B-9541-B3112727F450}">
      <dgm:prSet/>
      <dgm:spPr/>
      <dgm:t>
        <a:bodyPr/>
        <a:lstStyle/>
        <a:p>
          <a:endParaRPr lang="en-US"/>
        </a:p>
      </dgm:t>
    </dgm:pt>
    <dgm:pt modelId="{1C7187F8-BB3E-4984-ADAC-A81CF51DCC83}">
      <dgm:prSet/>
      <dgm:spPr/>
      <dgm:t>
        <a:bodyPr/>
        <a:lstStyle/>
        <a:p>
          <a:r>
            <a:rPr lang="en-US" b="0" i="0"/>
            <a:t>​</a:t>
          </a:r>
          <a:endParaRPr lang="en-US"/>
        </a:p>
      </dgm:t>
    </dgm:pt>
    <dgm:pt modelId="{88641AD1-7DF0-4F2B-B2F4-E27E2698E692}" type="parTrans" cxnId="{79532E11-08F9-4D6E-A1F2-C0F55EAB3999}">
      <dgm:prSet/>
      <dgm:spPr/>
      <dgm:t>
        <a:bodyPr/>
        <a:lstStyle/>
        <a:p>
          <a:endParaRPr lang="en-US"/>
        </a:p>
      </dgm:t>
    </dgm:pt>
    <dgm:pt modelId="{45CA3A41-F83E-4464-8DA7-2FBD1D61507C}" type="sibTrans" cxnId="{79532E11-08F9-4D6E-A1F2-C0F55EAB3999}">
      <dgm:prSet/>
      <dgm:spPr/>
      <dgm:t>
        <a:bodyPr/>
        <a:lstStyle/>
        <a:p>
          <a:endParaRPr lang="en-US"/>
        </a:p>
      </dgm:t>
    </dgm:pt>
    <dgm:pt modelId="{6E6DEF81-48A6-4222-80EA-70BA3D83CCC1}" type="pres">
      <dgm:prSet presAssocID="{8F51ABC0-8736-46D0-882E-B1AEED530803}" presName="linear" presStyleCnt="0">
        <dgm:presLayoutVars>
          <dgm:animLvl val="lvl"/>
          <dgm:resizeHandles val="exact"/>
        </dgm:presLayoutVars>
      </dgm:prSet>
      <dgm:spPr/>
    </dgm:pt>
    <dgm:pt modelId="{B64C1787-76C4-4811-BF63-15AE8EE20E19}" type="pres">
      <dgm:prSet presAssocID="{13DECEC4-C01F-4304-8483-98322FA719F1}" presName="parentText" presStyleLbl="node1" presStyleIdx="0" presStyleCnt="12">
        <dgm:presLayoutVars>
          <dgm:chMax val="0"/>
          <dgm:bulletEnabled val="1"/>
        </dgm:presLayoutVars>
      </dgm:prSet>
      <dgm:spPr/>
    </dgm:pt>
    <dgm:pt modelId="{E655DEC0-5528-47BD-932B-1B8B03F94BD4}" type="pres">
      <dgm:prSet presAssocID="{F7302717-B9EA-4E06-8851-CCAD64B14F77}" presName="spacer" presStyleCnt="0"/>
      <dgm:spPr/>
    </dgm:pt>
    <dgm:pt modelId="{0CBB7D4C-454A-4DF6-88A9-14C4EC9F224D}" type="pres">
      <dgm:prSet presAssocID="{73BE2BBC-974B-46B3-8A49-B973DD99A12E}" presName="parentText" presStyleLbl="node1" presStyleIdx="1" presStyleCnt="12">
        <dgm:presLayoutVars>
          <dgm:chMax val="0"/>
          <dgm:bulletEnabled val="1"/>
        </dgm:presLayoutVars>
      </dgm:prSet>
      <dgm:spPr/>
    </dgm:pt>
    <dgm:pt modelId="{4B76043A-EE22-4FE1-8B4F-888464B48021}" type="pres">
      <dgm:prSet presAssocID="{D67F5084-19CA-4E2A-8A96-CDD62453EF1F}" presName="spacer" presStyleCnt="0"/>
      <dgm:spPr/>
    </dgm:pt>
    <dgm:pt modelId="{75FEA7EF-88A4-43D9-8B97-F4C794D5A582}" type="pres">
      <dgm:prSet presAssocID="{72F9CB92-A9E0-4D8F-915E-EDC8DCFBD430}" presName="parentText" presStyleLbl="node1" presStyleIdx="2" presStyleCnt="12">
        <dgm:presLayoutVars>
          <dgm:chMax val="0"/>
          <dgm:bulletEnabled val="1"/>
        </dgm:presLayoutVars>
      </dgm:prSet>
      <dgm:spPr/>
    </dgm:pt>
    <dgm:pt modelId="{830810DC-B3DA-46C1-BF9C-493FADC66E52}" type="pres">
      <dgm:prSet presAssocID="{4EBFB2C3-55FF-4841-865A-3716E774EA83}" presName="spacer" presStyleCnt="0"/>
      <dgm:spPr/>
    </dgm:pt>
    <dgm:pt modelId="{30F6DAB7-0387-4E92-BB37-7522FFA181C5}" type="pres">
      <dgm:prSet presAssocID="{852526EE-AF4C-409A-AC8E-A1C28F14C362}" presName="parentText" presStyleLbl="node1" presStyleIdx="3" presStyleCnt="12">
        <dgm:presLayoutVars>
          <dgm:chMax val="0"/>
          <dgm:bulletEnabled val="1"/>
        </dgm:presLayoutVars>
      </dgm:prSet>
      <dgm:spPr/>
    </dgm:pt>
    <dgm:pt modelId="{8734CC79-F9F4-47E6-9387-F2F9889F3BE7}" type="pres">
      <dgm:prSet presAssocID="{8BF84859-922C-456F-BF22-4A2AFAFB6A94}" presName="spacer" presStyleCnt="0"/>
      <dgm:spPr/>
    </dgm:pt>
    <dgm:pt modelId="{EC6D4116-0B6F-4031-955C-1E43072F8A94}" type="pres">
      <dgm:prSet presAssocID="{4BD084C2-F23B-4854-B440-B7043022C54F}" presName="parentText" presStyleLbl="node1" presStyleIdx="4" presStyleCnt="12">
        <dgm:presLayoutVars>
          <dgm:chMax val="0"/>
          <dgm:bulletEnabled val="1"/>
        </dgm:presLayoutVars>
      </dgm:prSet>
      <dgm:spPr/>
    </dgm:pt>
    <dgm:pt modelId="{A912B595-5A08-4098-9782-8492A63FEF56}" type="pres">
      <dgm:prSet presAssocID="{53259DE8-2FAC-4139-BBBD-06623C647F8F}" presName="spacer" presStyleCnt="0"/>
      <dgm:spPr/>
    </dgm:pt>
    <dgm:pt modelId="{E8F7B20F-B4A5-474B-902C-93660F110A00}" type="pres">
      <dgm:prSet presAssocID="{31574B75-F52F-48DC-9615-0438C560E5F5}" presName="parentText" presStyleLbl="node1" presStyleIdx="5" presStyleCnt="12">
        <dgm:presLayoutVars>
          <dgm:chMax val="0"/>
          <dgm:bulletEnabled val="1"/>
        </dgm:presLayoutVars>
      </dgm:prSet>
      <dgm:spPr/>
    </dgm:pt>
    <dgm:pt modelId="{C8C12D77-BAB4-4D3E-B1D5-52E93A78D764}" type="pres">
      <dgm:prSet presAssocID="{42F3820B-146F-471E-9A60-0BA80FBEF5DB}" presName="spacer" presStyleCnt="0"/>
      <dgm:spPr/>
    </dgm:pt>
    <dgm:pt modelId="{30E37463-6E5E-40E9-BC7E-C5A12FF8F6E9}" type="pres">
      <dgm:prSet presAssocID="{191300E0-4795-4188-AF02-8E44A9C2FF1C}" presName="parentText" presStyleLbl="node1" presStyleIdx="6" presStyleCnt="12">
        <dgm:presLayoutVars>
          <dgm:chMax val="0"/>
          <dgm:bulletEnabled val="1"/>
        </dgm:presLayoutVars>
      </dgm:prSet>
      <dgm:spPr/>
    </dgm:pt>
    <dgm:pt modelId="{707C4C28-15FA-483A-9ED3-1AE1296E6C66}" type="pres">
      <dgm:prSet presAssocID="{9D62AC2D-DAEC-4E4E-B070-F18D68D640A1}" presName="spacer" presStyleCnt="0"/>
      <dgm:spPr/>
    </dgm:pt>
    <dgm:pt modelId="{404AD6BD-726C-45CB-A9CD-B5A229D173B5}" type="pres">
      <dgm:prSet presAssocID="{0CBDA5B7-BE4F-4702-AEE0-A747C82FE66A}" presName="parentText" presStyleLbl="node1" presStyleIdx="7" presStyleCnt="12" custLinFactY="-484" custLinFactNeighborX="127" custLinFactNeighborY="-100000">
        <dgm:presLayoutVars>
          <dgm:chMax val="0"/>
          <dgm:bulletEnabled val="1"/>
        </dgm:presLayoutVars>
      </dgm:prSet>
      <dgm:spPr/>
    </dgm:pt>
    <dgm:pt modelId="{8985F08C-3D55-4180-88E9-0A00711F7580}" type="pres">
      <dgm:prSet presAssocID="{912343AD-3952-4B41-B45C-0984214E0A6B}" presName="spacer" presStyleCnt="0"/>
      <dgm:spPr/>
    </dgm:pt>
    <dgm:pt modelId="{0DBF3FB8-3C72-498D-9275-005115EF1C9D}" type="pres">
      <dgm:prSet presAssocID="{9DDC424A-5E27-4291-B064-CEC509DDBACB}" presName="parentText" presStyleLbl="node1" presStyleIdx="8" presStyleCnt="12">
        <dgm:presLayoutVars>
          <dgm:chMax val="0"/>
          <dgm:bulletEnabled val="1"/>
        </dgm:presLayoutVars>
      </dgm:prSet>
      <dgm:spPr/>
    </dgm:pt>
    <dgm:pt modelId="{296FA2F3-A380-427B-8342-21DA04A3739E}" type="pres">
      <dgm:prSet presAssocID="{A6056037-8CD7-47A4-A412-75FD6A576B39}" presName="spacer" presStyleCnt="0"/>
      <dgm:spPr/>
    </dgm:pt>
    <dgm:pt modelId="{A96D229D-EF7C-4D47-9AE1-3DE51C9A7F8D}" type="pres">
      <dgm:prSet presAssocID="{8FC87F37-2239-428E-9D55-78E16B9FC26A}" presName="parentText" presStyleLbl="node1" presStyleIdx="9" presStyleCnt="12">
        <dgm:presLayoutVars>
          <dgm:chMax val="0"/>
          <dgm:bulletEnabled val="1"/>
        </dgm:presLayoutVars>
      </dgm:prSet>
      <dgm:spPr/>
    </dgm:pt>
    <dgm:pt modelId="{EE89F76C-EFB0-456B-8859-4BE97B9B51A7}" type="pres">
      <dgm:prSet presAssocID="{97BF06B3-C20C-457C-85A4-2BF1A1E0F9C8}" presName="spacer" presStyleCnt="0"/>
      <dgm:spPr/>
    </dgm:pt>
    <dgm:pt modelId="{B90220D4-41C5-4A10-8AA5-93A4F878788A}" type="pres">
      <dgm:prSet presAssocID="{C4991669-0B35-4662-AA88-1F9091E372DF}" presName="parentText" presStyleLbl="node1" presStyleIdx="10" presStyleCnt="12">
        <dgm:presLayoutVars>
          <dgm:chMax val="0"/>
          <dgm:bulletEnabled val="1"/>
        </dgm:presLayoutVars>
      </dgm:prSet>
      <dgm:spPr/>
    </dgm:pt>
    <dgm:pt modelId="{32EB4F41-5E27-42F8-A4ED-30D204A6D143}" type="pres">
      <dgm:prSet presAssocID="{E09EEAC6-5839-4E3B-8A07-FEA09C44C828}" presName="spacer" presStyleCnt="0"/>
      <dgm:spPr/>
    </dgm:pt>
    <dgm:pt modelId="{0530A89B-CF23-42D1-8144-8BEFCF582C20}" type="pres">
      <dgm:prSet presAssocID="{1C7187F8-BB3E-4984-ADAC-A81CF51DCC83}" presName="parentText" presStyleLbl="node1" presStyleIdx="11" presStyleCnt="12">
        <dgm:presLayoutVars>
          <dgm:chMax val="0"/>
          <dgm:bulletEnabled val="1"/>
        </dgm:presLayoutVars>
      </dgm:prSet>
      <dgm:spPr/>
    </dgm:pt>
  </dgm:ptLst>
  <dgm:cxnLst>
    <dgm:cxn modelId="{79532E11-08F9-4D6E-A1F2-C0F55EAB3999}" srcId="{8F51ABC0-8736-46D0-882E-B1AEED530803}" destId="{1C7187F8-BB3E-4984-ADAC-A81CF51DCC83}" srcOrd="11" destOrd="0" parTransId="{88641AD1-7DF0-4F2B-B2F4-E27E2698E692}" sibTransId="{45CA3A41-F83E-4464-8DA7-2FBD1D61507C}"/>
    <dgm:cxn modelId="{DD264121-828B-467F-B10C-5C839376FACB}" type="presOf" srcId="{0CBDA5B7-BE4F-4702-AEE0-A747C82FE66A}" destId="{404AD6BD-726C-45CB-A9CD-B5A229D173B5}" srcOrd="0" destOrd="0" presId="urn:microsoft.com/office/officeart/2005/8/layout/vList2"/>
    <dgm:cxn modelId="{457E8625-3592-4183-8F7A-65A4F43839F2}" srcId="{8F51ABC0-8736-46D0-882E-B1AEED530803}" destId="{191300E0-4795-4188-AF02-8E44A9C2FF1C}" srcOrd="6" destOrd="0" parTransId="{A584E00B-E430-4E8A-9F73-3A42DF717D7E}" sibTransId="{9D62AC2D-DAEC-4E4E-B070-F18D68D640A1}"/>
    <dgm:cxn modelId="{74F4BF2C-3CEB-4E98-9191-44046B5A3356}" type="presOf" srcId="{31574B75-F52F-48DC-9615-0438C560E5F5}" destId="{E8F7B20F-B4A5-474B-902C-93660F110A00}" srcOrd="0" destOrd="0" presId="urn:microsoft.com/office/officeart/2005/8/layout/vList2"/>
    <dgm:cxn modelId="{1937BB2D-2A89-4C81-B581-DA9D972DDC5C}" type="presOf" srcId="{9DDC424A-5E27-4291-B064-CEC509DDBACB}" destId="{0DBF3FB8-3C72-498D-9275-005115EF1C9D}" srcOrd="0" destOrd="0" presId="urn:microsoft.com/office/officeart/2005/8/layout/vList2"/>
    <dgm:cxn modelId="{1FAF372E-6420-4FA5-B3A6-3C2BB72D742A}" srcId="{8F51ABC0-8736-46D0-882E-B1AEED530803}" destId="{72F9CB92-A9E0-4D8F-915E-EDC8DCFBD430}" srcOrd="2" destOrd="0" parTransId="{9F220FD8-4F29-4F5A-8E59-410E492688E0}" sibTransId="{4EBFB2C3-55FF-4841-865A-3716E774EA83}"/>
    <dgm:cxn modelId="{343A4535-2969-433D-8B9F-CCAFC00C38C7}" type="presOf" srcId="{1C7187F8-BB3E-4984-ADAC-A81CF51DCC83}" destId="{0530A89B-CF23-42D1-8144-8BEFCF582C20}" srcOrd="0" destOrd="0" presId="urn:microsoft.com/office/officeart/2005/8/layout/vList2"/>
    <dgm:cxn modelId="{A550E235-ED0C-4517-B06F-F1CF20E117C4}" type="presOf" srcId="{8FC87F37-2239-428E-9D55-78E16B9FC26A}" destId="{A96D229D-EF7C-4D47-9AE1-3DE51C9A7F8D}" srcOrd="0" destOrd="0" presId="urn:microsoft.com/office/officeart/2005/8/layout/vList2"/>
    <dgm:cxn modelId="{D80A373D-7E46-4EFB-AEB8-A716ED52E5FB}" type="presOf" srcId="{191300E0-4795-4188-AF02-8E44A9C2FF1C}" destId="{30E37463-6E5E-40E9-BC7E-C5A12FF8F6E9}" srcOrd="0" destOrd="0" presId="urn:microsoft.com/office/officeart/2005/8/layout/vList2"/>
    <dgm:cxn modelId="{029FA53E-7F18-424A-A0B2-72C320CE4940}" type="presOf" srcId="{852526EE-AF4C-409A-AC8E-A1C28F14C362}" destId="{30F6DAB7-0387-4E92-BB37-7522FFA181C5}" srcOrd="0" destOrd="0" presId="urn:microsoft.com/office/officeart/2005/8/layout/vList2"/>
    <dgm:cxn modelId="{6178DB5F-DB33-4DC2-9639-39BB02B7FC54}" srcId="{8F51ABC0-8736-46D0-882E-B1AEED530803}" destId="{73BE2BBC-974B-46B3-8A49-B973DD99A12E}" srcOrd="1" destOrd="0" parTransId="{C61BCDF3-3674-4731-AB09-7581FA3BA00D}" sibTransId="{D67F5084-19CA-4E2A-8A96-CDD62453EF1F}"/>
    <dgm:cxn modelId="{59BD9561-3C4B-46B8-9F24-82213FA93F72}" type="presOf" srcId="{72F9CB92-A9E0-4D8F-915E-EDC8DCFBD430}" destId="{75FEA7EF-88A4-43D9-8B97-F4C794D5A582}" srcOrd="0" destOrd="0" presId="urn:microsoft.com/office/officeart/2005/8/layout/vList2"/>
    <dgm:cxn modelId="{8D482763-BEFE-45D4-B319-89405BBF7C0E}" srcId="{8F51ABC0-8736-46D0-882E-B1AEED530803}" destId="{9DDC424A-5E27-4291-B064-CEC509DDBACB}" srcOrd="8" destOrd="0" parTransId="{162B08F3-BDF8-44FF-9026-D622D54B1514}" sibTransId="{A6056037-8CD7-47A4-A412-75FD6A576B39}"/>
    <dgm:cxn modelId="{7DAB9E69-45BD-466D-A6AC-FFE86CDB6A08}" srcId="{8F51ABC0-8736-46D0-882E-B1AEED530803}" destId="{31574B75-F52F-48DC-9615-0438C560E5F5}" srcOrd="5" destOrd="0" parTransId="{66B3CCCB-A069-42A4-8EB3-7365E2CB234E}" sibTransId="{42F3820B-146F-471E-9A60-0BA80FBEF5DB}"/>
    <dgm:cxn modelId="{1E84626C-AD2E-4A4B-BE19-B730646B7F0B}" srcId="{8F51ABC0-8736-46D0-882E-B1AEED530803}" destId="{852526EE-AF4C-409A-AC8E-A1C28F14C362}" srcOrd="3" destOrd="0" parTransId="{C4B5B5AE-240A-4DD8-BE3D-501DEA4C4BE2}" sibTransId="{8BF84859-922C-456F-BF22-4A2AFAFB6A94}"/>
    <dgm:cxn modelId="{0D26B099-76EA-4782-8BD5-2A67E74FF9F9}" type="presOf" srcId="{8F51ABC0-8736-46D0-882E-B1AEED530803}" destId="{6E6DEF81-48A6-4222-80EA-70BA3D83CCC1}" srcOrd="0" destOrd="0" presId="urn:microsoft.com/office/officeart/2005/8/layout/vList2"/>
    <dgm:cxn modelId="{2A5013AF-6E53-4909-9E44-D50F3D94E46A}" srcId="{8F51ABC0-8736-46D0-882E-B1AEED530803}" destId="{0CBDA5B7-BE4F-4702-AEE0-A747C82FE66A}" srcOrd="7" destOrd="0" parTransId="{C180FE82-EBD7-494E-A8E5-476CC3FF322D}" sibTransId="{912343AD-3952-4B41-B45C-0984214E0A6B}"/>
    <dgm:cxn modelId="{3C1A07B9-126D-4C32-A0EA-AF803DBEB2EA}" type="presOf" srcId="{13DECEC4-C01F-4304-8483-98322FA719F1}" destId="{B64C1787-76C4-4811-BF63-15AE8EE20E19}" srcOrd="0" destOrd="0" presId="urn:microsoft.com/office/officeart/2005/8/layout/vList2"/>
    <dgm:cxn modelId="{A7156BBE-E574-4FD6-A663-AB41AF39284E}" srcId="{8F51ABC0-8736-46D0-882E-B1AEED530803}" destId="{8FC87F37-2239-428E-9D55-78E16B9FC26A}" srcOrd="9" destOrd="0" parTransId="{1F02B292-8B71-4B7A-8B69-25A03A8C83D0}" sibTransId="{97BF06B3-C20C-457C-85A4-2BF1A1E0F9C8}"/>
    <dgm:cxn modelId="{55F274C6-BFB1-4F8B-9541-B3112727F450}" srcId="{8F51ABC0-8736-46D0-882E-B1AEED530803}" destId="{C4991669-0B35-4662-AA88-1F9091E372DF}" srcOrd="10" destOrd="0" parTransId="{CE7DB557-AE73-427D-9A16-E54AA51EA5CE}" sibTransId="{E09EEAC6-5839-4E3B-8A07-FEA09C44C828}"/>
    <dgm:cxn modelId="{285DA2D3-1CB1-4A56-9C76-388E26456636}" type="presOf" srcId="{73BE2BBC-974B-46B3-8A49-B973DD99A12E}" destId="{0CBB7D4C-454A-4DF6-88A9-14C4EC9F224D}" srcOrd="0" destOrd="0" presId="urn:microsoft.com/office/officeart/2005/8/layout/vList2"/>
    <dgm:cxn modelId="{0FC124E2-6DCF-46CE-8CC7-6152CF50021B}" type="presOf" srcId="{4BD084C2-F23B-4854-B440-B7043022C54F}" destId="{EC6D4116-0B6F-4031-955C-1E43072F8A94}" srcOrd="0" destOrd="0" presId="urn:microsoft.com/office/officeart/2005/8/layout/vList2"/>
    <dgm:cxn modelId="{16564DE3-F053-4F59-9BC4-542793DE4C48}" type="presOf" srcId="{C4991669-0B35-4662-AA88-1F9091E372DF}" destId="{B90220D4-41C5-4A10-8AA5-93A4F878788A}" srcOrd="0" destOrd="0" presId="urn:microsoft.com/office/officeart/2005/8/layout/vList2"/>
    <dgm:cxn modelId="{98D831FE-0540-453C-A164-5D569A13C00E}" srcId="{8F51ABC0-8736-46D0-882E-B1AEED530803}" destId="{4BD084C2-F23B-4854-B440-B7043022C54F}" srcOrd="4" destOrd="0" parTransId="{DEF12314-7C7C-43BE-BD46-73F737BCC810}" sibTransId="{53259DE8-2FAC-4139-BBBD-06623C647F8F}"/>
    <dgm:cxn modelId="{5E71CAFE-29ED-44BE-8112-9977F8419507}" srcId="{8F51ABC0-8736-46D0-882E-B1AEED530803}" destId="{13DECEC4-C01F-4304-8483-98322FA719F1}" srcOrd="0" destOrd="0" parTransId="{CAA450D1-4401-4F35-BFE9-1FE71C289D17}" sibTransId="{F7302717-B9EA-4E06-8851-CCAD64B14F77}"/>
    <dgm:cxn modelId="{0B6EF6A4-922B-473A-884E-AC9E670E1690}" type="presParOf" srcId="{6E6DEF81-48A6-4222-80EA-70BA3D83CCC1}" destId="{B64C1787-76C4-4811-BF63-15AE8EE20E19}" srcOrd="0" destOrd="0" presId="urn:microsoft.com/office/officeart/2005/8/layout/vList2"/>
    <dgm:cxn modelId="{835DADFC-0C60-4432-AE13-88CF4B495935}" type="presParOf" srcId="{6E6DEF81-48A6-4222-80EA-70BA3D83CCC1}" destId="{E655DEC0-5528-47BD-932B-1B8B03F94BD4}" srcOrd="1" destOrd="0" presId="urn:microsoft.com/office/officeart/2005/8/layout/vList2"/>
    <dgm:cxn modelId="{FFC044B8-33DF-4092-B4F9-620F694D981C}" type="presParOf" srcId="{6E6DEF81-48A6-4222-80EA-70BA3D83CCC1}" destId="{0CBB7D4C-454A-4DF6-88A9-14C4EC9F224D}" srcOrd="2" destOrd="0" presId="urn:microsoft.com/office/officeart/2005/8/layout/vList2"/>
    <dgm:cxn modelId="{5ED270E1-6C55-44F4-BA15-CA65ECF2AF4F}" type="presParOf" srcId="{6E6DEF81-48A6-4222-80EA-70BA3D83CCC1}" destId="{4B76043A-EE22-4FE1-8B4F-888464B48021}" srcOrd="3" destOrd="0" presId="urn:microsoft.com/office/officeart/2005/8/layout/vList2"/>
    <dgm:cxn modelId="{015B46FD-5DB2-46D5-B61C-1CB33F9BBC0C}" type="presParOf" srcId="{6E6DEF81-48A6-4222-80EA-70BA3D83CCC1}" destId="{75FEA7EF-88A4-43D9-8B97-F4C794D5A582}" srcOrd="4" destOrd="0" presId="urn:microsoft.com/office/officeart/2005/8/layout/vList2"/>
    <dgm:cxn modelId="{D1299820-1E80-4961-B340-5DF403591AAC}" type="presParOf" srcId="{6E6DEF81-48A6-4222-80EA-70BA3D83CCC1}" destId="{830810DC-B3DA-46C1-BF9C-493FADC66E52}" srcOrd="5" destOrd="0" presId="urn:microsoft.com/office/officeart/2005/8/layout/vList2"/>
    <dgm:cxn modelId="{3B2A9885-B9B7-46BB-9C9B-A52FD44C86B9}" type="presParOf" srcId="{6E6DEF81-48A6-4222-80EA-70BA3D83CCC1}" destId="{30F6DAB7-0387-4E92-BB37-7522FFA181C5}" srcOrd="6" destOrd="0" presId="urn:microsoft.com/office/officeart/2005/8/layout/vList2"/>
    <dgm:cxn modelId="{4291DC75-E4DC-498C-988A-EF07204F717C}" type="presParOf" srcId="{6E6DEF81-48A6-4222-80EA-70BA3D83CCC1}" destId="{8734CC79-F9F4-47E6-9387-F2F9889F3BE7}" srcOrd="7" destOrd="0" presId="urn:microsoft.com/office/officeart/2005/8/layout/vList2"/>
    <dgm:cxn modelId="{8D5B943E-5EA5-40A9-8369-1535AB7101BF}" type="presParOf" srcId="{6E6DEF81-48A6-4222-80EA-70BA3D83CCC1}" destId="{EC6D4116-0B6F-4031-955C-1E43072F8A94}" srcOrd="8" destOrd="0" presId="urn:microsoft.com/office/officeart/2005/8/layout/vList2"/>
    <dgm:cxn modelId="{6C823F85-1082-4F3C-87E1-BE0333436878}" type="presParOf" srcId="{6E6DEF81-48A6-4222-80EA-70BA3D83CCC1}" destId="{A912B595-5A08-4098-9782-8492A63FEF56}" srcOrd="9" destOrd="0" presId="urn:microsoft.com/office/officeart/2005/8/layout/vList2"/>
    <dgm:cxn modelId="{BA41A0F0-4644-43CD-A759-BF4F5AAEC65E}" type="presParOf" srcId="{6E6DEF81-48A6-4222-80EA-70BA3D83CCC1}" destId="{E8F7B20F-B4A5-474B-902C-93660F110A00}" srcOrd="10" destOrd="0" presId="urn:microsoft.com/office/officeart/2005/8/layout/vList2"/>
    <dgm:cxn modelId="{2B9F573E-5403-4429-A77A-5C30CA745F98}" type="presParOf" srcId="{6E6DEF81-48A6-4222-80EA-70BA3D83CCC1}" destId="{C8C12D77-BAB4-4D3E-B1D5-52E93A78D764}" srcOrd="11" destOrd="0" presId="urn:microsoft.com/office/officeart/2005/8/layout/vList2"/>
    <dgm:cxn modelId="{AE8C091C-3239-45FB-944D-D23F13922C65}" type="presParOf" srcId="{6E6DEF81-48A6-4222-80EA-70BA3D83CCC1}" destId="{30E37463-6E5E-40E9-BC7E-C5A12FF8F6E9}" srcOrd="12" destOrd="0" presId="urn:microsoft.com/office/officeart/2005/8/layout/vList2"/>
    <dgm:cxn modelId="{0C2085F9-349C-4F12-A74C-71579EB5E1C8}" type="presParOf" srcId="{6E6DEF81-48A6-4222-80EA-70BA3D83CCC1}" destId="{707C4C28-15FA-483A-9ED3-1AE1296E6C66}" srcOrd="13" destOrd="0" presId="urn:microsoft.com/office/officeart/2005/8/layout/vList2"/>
    <dgm:cxn modelId="{23699F26-767D-43EF-84F8-A198449E90E2}" type="presParOf" srcId="{6E6DEF81-48A6-4222-80EA-70BA3D83CCC1}" destId="{404AD6BD-726C-45CB-A9CD-B5A229D173B5}" srcOrd="14" destOrd="0" presId="urn:microsoft.com/office/officeart/2005/8/layout/vList2"/>
    <dgm:cxn modelId="{5E8585EC-B2A6-4CB0-BD5C-9C0154B74D83}" type="presParOf" srcId="{6E6DEF81-48A6-4222-80EA-70BA3D83CCC1}" destId="{8985F08C-3D55-4180-88E9-0A00711F7580}" srcOrd="15" destOrd="0" presId="urn:microsoft.com/office/officeart/2005/8/layout/vList2"/>
    <dgm:cxn modelId="{77B6FA9B-9E02-4DF4-8969-867232B04D90}" type="presParOf" srcId="{6E6DEF81-48A6-4222-80EA-70BA3D83CCC1}" destId="{0DBF3FB8-3C72-498D-9275-005115EF1C9D}" srcOrd="16" destOrd="0" presId="urn:microsoft.com/office/officeart/2005/8/layout/vList2"/>
    <dgm:cxn modelId="{88D3E65C-F711-47E7-ACDE-9BD325700E25}" type="presParOf" srcId="{6E6DEF81-48A6-4222-80EA-70BA3D83CCC1}" destId="{296FA2F3-A380-427B-8342-21DA04A3739E}" srcOrd="17" destOrd="0" presId="urn:microsoft.com/office/officeart/2005/8/layout/vList2"/>
    <dgm:cxn modelId="{4FDBBFEA-2125-440F-91FB-4BE4DB5FC5DE}" type="presParOf" srcId="{6E6DEF81-48A6-4222-80EA-70BA3D83CCC1}" destId="{A96D229D-EF7C-4D47-9AE1-3DE51C9A7F8D}" srcOrd="18" destOrd="0" presId="urn:microsoft.com/office/officeart/2005/8/layout/vList2"/>
    <dgm:cxn modelId="{E08B2BA7-FB58-49BC-9C5B-51E530232FEC}" type="presParOf" srcId="{6E6DEF81-48A6-4222-80EA-70BA3D83CCC1}" destId="{EE89F76C-EFB0-456B-8859-4BE97B9B51A7}" srcOrd="19" destOrd="0" presId="urn:microsoft.com/office/officeart/2005/8/layout/vList2"/>
    <dgm:cxn modelId="{159EF2FA-76AA-4A76-B5B8-24DA62675D7C}" type="presParOf" srcId="{6E6DEF81-48A6-4222-80EA-70BA3D83CCC1}" destId="{B90220D4-41C5-4A10-8AA5-93A4F878788A}" srcOrd="20" destOrd="0" presId="urn:microsoft.com/office/officeart/2005/8/layout/vList2"/>
    <dgm:cxn modelId="{D17B234D-BB0C-4E26-8F88-C91102138BA6}" type="presParOf" srcId="{6E6DEF81-48A6-4222-80EA-70BA3D83CCC1}" destId="{32EB4F41-5E27-42F8-A4ED-30D204A6D143}" srcOrd="21" destOrd="0" presId="urn:microsoft.com/office/officeart/2005/8/layout/vList2"/>
    <dgm:cxn modelId="{AE295DD2-2FC4-40F3-86F3-23F6F5928841}" type="presParOf" srcId="{6E6DEF81-48A6-4222-80EA-70BA3D83CCC1}" destId="{0530A89B-CF23-42D1-8144-8BEFCF582C20}" srcOrd="2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3AA14D-B816-4640-8FDB-179CBD64533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99ED833F-0F43-4ED0-A0BA-02881C125FB9}" type="pres">
      <dgm:prSet presAssocID="{6B3AA14D-B816-4640-8FDB-179CBD645336}" presName="diagram" presStyleCnt="0">
        <dgm:presLayoutVars>
          <dgm:dir/>
          <dgm:resizeHandles val="exact"/>
        </dgm:presLayoutVars>
      </dgm:prSet>
      <dgm:spPr/>
    </dgm:pt>
  </dgm:ptLst>
  <dgm:cxnLst>
    <dgm:cxn modelId="{7F49E668-DDE5-47C1-AFBB-349E6AB9F0CB}" type="presOf" srcId="{6B3AA14D-B816-4640-8FDB-179CBD645336}" destId="{99ED833F-0F43-4ED0-A0BA-02881C125FB9}"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4C1787-76C4-4811-BF63-15AE8EE20E19}">
      <dsp:nvSpPr>
        <dsp:cNvPr id="0" name=""/>
        <dsp:cNvSpPr/>
      </dsp:nvSpPr>
      <dsp:spPr>
        <a:xfrm>
          <a:off x="0" y="125699"/>
          <a:ext cx="6581776" cy="3357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u="sng" kern="1200" dirty="0"/>
            <a:t>Table of contents   </a:t>
          </a:r>
          <a:r>
            <a:rPr lang="en-US" sz="1400" b="1" i="0" kern="1200" dirty="0"/>
            <a:t>​</a:t>
          </a:r>
          <a:endParaRPr lang="en-US" sz="1400" kern="1200" dirty="0"/>
        </a:p>
      </dsp:txBody>
      <dsp:txXfrm>
        <a:off x="16392" y="142091"/>
        <a:ext cx="6548992" cy="303006"/>
      </dsp:txXfrm>
    </dsp:sp>
    <dsp:sp modelId="{0CBB7D4C-454A-4DF6-88A9-14C4EC9F224D}">
      <dsp:nvSpPr>
        <dsp:cNvPr id="0" name=""/>
        <dsp:cNvSpPr/>
      </dsp:nvSpPr>
      <dsp:spPr>
        <a:xfrm>
          <a:off x="0" y="501809"/>
          <a:ext cx="6581776" cy="335790"/>
        </a:xfrm>
        <a:prstGeom prst="roundRect">
          <a:avLst/>
        </a:prstGeom>
        <a:solidFill>
          <a:schemeClr val="accent5">
            <a:hueOff val="1728086"/>
            <a:satOff val="-2424"/>
            <a:lumOff val="-25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a:t>​</a:t>
          </a:r>
          <a:endParaRPr lang="en-US" sz="1400" kern="1200"/>
        </a:p>
      </dsp:txBody>
      <dsp:txXfrm>
        <a:off x="16392" y="518201"/>
        <a:ext cx="6548992" cy="303006"/>
      </dsp:txXfrm>
    </dsp:sp>
    <dsp:sp modelId="{75FEA7EF-88A4-43D9-8B97-F4C794D5A582}">
      <dsp:nvSpPr>
        <dsp:cNvPr id="0" name=""/>
        <dsp:cNvSpPr/>
      </dsp:nvSpPr>
      <dsp:spPr>
        <a:xfrm>
          <a:off x="0" y="877919"/>
          <a:ext cx="6581776" cy="335790"/>
        </a:xfrm>
        <a:prstGeom prst="roundRect">
          <a:avLst/>
        </a:prstGeom>
        <a:solidFill>
          <a:schemeClr val="accent5">
            <a:hueOff val="3456171"/>
            <a:satOff val="-4847"/>
            <a:lumOff val="-4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a:t>​Introduction​</a:t>
          </a:r>
          <a:endParaRPr lang="en-US" sz="1400" kern="1200"/>
        </a:p>
      </dsp:txBody>
      <dsp:txXfrm>
        <a:off x="16392" y="894311"/>
        <a:ext cx="6548992" cy="303006"/>
      </dsp:txXfrm>
    </dsp:sp>
    <dsp:sp modelId="{30F6DAB7-0387-4E92-BB37-7522FFA181C5}">
      <dsp:nvSpPr>
        <dsp:cNvPr id="0" name=""/>
        <dsp:cNvSpPr/>
      </dsp:nvSpPr>
      <dsp:spPr>
        <a:xfrm>
          <a:off x="0" y="1254029"/>
          <a:ext cx="6581776" cy="335790"/>
        </a:xfrm>
        <a:prstGeom prst="roundRect">
          <a:avLst/>
        </a:prstGeom>
        <a:solidFill>
          <a:schemeClr val="accent5">
            <a:hueOff val="5184256"/>
            <a:satOff val="-7271"/>
            <a:lumOff val="-7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a:t>Overview of the Business​</a:t>
          </a:r>
          <a:endParaRPr lang="en-US" sz="1400" kern="1200"/>
        </a:p>
      </dsp:txBody>
      <dsp:txXfrm>
        <a:off x="16392" y="1270421"/>
        <a:ext cx="6548992" cy="303006"/>
      </dsp:txXfrm>
    </dsp:sp>
    <dsp:sp modelId="{EC6D4116-0B6F-4031-955C-1E43072F8A94}">
      <dsp:nvSpPr>
        <dsp:cNvPr id="0" name=""/>
        <dsp:cNvSpPr/>
      </dsp:nvSpPr>
      <dsp:spPr>
        <a:xfrm>
          <a:off x="0" y="1630139"/>
          <a:ext cx="6581776" cy="335790"/>
        </a:xfrm>
        <a:prstGeom prst="roundRect">
          <a:avLst/>
        </a:prstGeom>
        <a:solidFill>
          <a:schemeClr val="accent5">
            <a:hueOff val="6912342"/>
            <a:satOff val="-9695"/>
            <a:lumOff val="-9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a:t>Legal format and Management structure​</a:t>
          </a:r>
          <a:endParaRPr lang="en-US" sz="1400" kern="1200"/>
        </a:p>
      </dsp:txBody>
      <dsp:txXfrm>
        <a:off x="16392" y="1646531"/>
        <a:ext cx="6548992" cy="303006"/>
      </dsp:txXfrm>
    </dsp:sp>
    <dsp:sp modelId="{E8F7B20F-B4A5-474B-902C-93660F110A00}">
      <dsp:nvSpPr>
        <dsp:cNvPr id="0" name=""/>
        <dsp:cNvSpPr/>
      </dsp:nvSpPr>
      <dsp:spPr>
        <a:xfrm>
          <a:off x="0" y="2006249"/>
          <a:ext cx="6581776" cy="335790"/>
        </a:xfrm>
        <a:prstGeom prst="roundRect">
          <a:avLst/>
        </a:prstGeom>
        <a:solidFill>
          <a:schemeClr val="accent5">
            <a:hueOff val="8640428"/>
            <a:satOff val="-12118"/>
            <a:lumOff val="-12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dirty="0"/>
            <a:t>PESTEL Analysis ​</a:t>
          </a:r>
          <a:endParaRPr lang="en-US" sz="1400" kern="1200" dirty="0"/>
        </a:p>
      </dsp:txBody>
      <dsp:txXfrm>
        <a:off x="16392" y="2022641"/>
        <a:ext cx="6548992" cy="303006"/>
      </dsp:txXfrm>
    </dsp:sp>
    <dsp:sp modelId="{30E37463-6E5E-40E9-BC7E-C5A12FF8F6E9}">
      <dsp:nvSpPr>
        <dsp:cNvPr id="0" name=""/>
        <dsp:cNvSpPr/>
      </dsp:nvSpPr>
      <dsp:spPr>
        <a:xfrm>
          <a:off x="0" y="2382359"/>
          <a:ext cx="6581776" cy="335790"/>
        </a:xfrm>
        <a:prstGeom prst="roundRect">
          <a:avLst/>
        </a:prstGeom>
        <a:solidFill>
          <a:schemeClr val="accent5">
            <a:hueOff val="10368513"/>
            <a:satOff val="-14542"/>
            <a:lumOff val="-14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a:t>Important factors for Pestel ​</a:t>
          </a:r>
          <a:endParaRPr lang="en-US" sz="1400" kern="1200"/>
        </a:p>
      </dsp:txBody>
      <dsp:txXfrm>
        <a:off x="16392" y="2398751"/>
        <a:ext cx="6548992" cy="303006"/>
      </dsp:txXfrm>
    </dsp:sp>
    <dsp:sp modelId="{404AD6BD-726C-45CB-A9CD-B5A229D173B5}">
      <dsp:nvSpPr>
        <dsp:cNvPr id="0" name=""/>
        <dsp:cNvSpPr/>
      </dsp:nvSpPr>
      <dsp:spPr>
        <a:xfrm>
          <a:off x="0" y="2716524"/>
          <a:ext cx="6581776" cy="335790"/>
        </a:xfrm>
        <a:prstGeom prst="roundRect">
          <a:avLst/>
        </a:prstGeom>
        <a:solidFill>
          <a:schemeClr val="accent5">
            <a:hueOff val="12096598"/>
            <a:satOff val="-16965"/>
            <a:lumOff val="-17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a:t>Marketing Strategies ​</a:t>
          </a:r>
          <a:endParaRPr lang="en-US" sz="1400" kern="1200"/>
        </a:p>
      </dsp:txBody>
      <dsp:txXfrm>
        <a:off x="16392" y="2732916"/>
        <a:ext cx="6548992" cy="303006"/>
      </dsp:txXfrm>
    </dsp:sp>
    <dsp:sp modelId="{0DBF3FB8-3C72-498D-9275-005115EF1C9D}">
      <dsp:nvSpPr>
        <dsp:cNvPr id="0" name=""/>
        <dsp:cNvSpPr/>
      </dsp:nvSpPr>
      <dsp:spPr>
        <a:xfrm>
          <a:off x="0" y="3134579"/>
          <a:ext cx="6581776" cy="335790"/>
        </a:xfrm>
        <a:prstGeom prst="roundRect">
          <a:avLst/>
        </a:prstGeom>
        <a:solidFill>
          <a:schemeClr val="accent5">
            <a:hueOff val="13824684"/>
            <a:satOff val="-19389"/>
            <a:lumOff val="-19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a:t>Funding Requirements and Funding Allocation​</a:t>
          </a:r>
          <a:endParaRPr lang="en-US" sz="1400" kern="1200"/>
        </a:p>
      </dsp:txBody>
      <dsp:txXfrm>
        <a:off x="16392" y="3150971"/>
        <a:ext cx="6548992" cy="303006"/>
      </dsp:txXfrm>
    </dsp:sp>
    <dsp:sp modelId="{A96D229D-EF7C-4D47-9AE1-3DE51C9A7F8D}">
      <dsp:nvSpPr>
        <dsp:cNvPr id="0" name=""/>
        <dsp:cNvSpPr/>
      </dsp:nvSpPr>
      <dsp:spPr>
        <a:xfrm>
          <a:off x="0" y="3510689"/>
          <a:ext cx="6581776" cy="335790"/>
        </a:xfrm>
        <a:prstGeom prst="roundRect">
          <a:avLst/>
        </a:prstGeom>
        <a:solidFill>
          <a:schemeClr val="accent5">
            <a:hueOff val="15552770"/>
            <a:satOff val="-21813"/>
            <a:lumOff val="-22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a:t>Conclusion​</a:t>
          </a:r>
          <a:endParaRPr lang="en-US" sz="1400" kern="1200"/>
        </a:p>
      </dsp:txBody>
      <dsp:txXfrm>
        <a:off x="16392" y="3527081"/>
        <a:ext cx="6548992" cy="303006"/>
      </dsp:txXfrm>
    </dsp:sp>
    <dsp:sp modelId="{B90220D4-41C5-4A10-8AA5-93A4F878788A}">
      <dsp:nvSpPr>
        <dsp:cNvPr id="0" name=""/>
        <dsp:cNvSpPr/>
      </dsp:nvSpPr>
      <dsp:spPr>
        <a:xfrm>
          <a:off x="0" y="3886800"/>
          <a:ext cx="6581776" cy="335790"/>
        </a:xfrm>
        <a:prstGeom prst="roundRect">
          <a:avLst/>
        </a:prstGeom>
        <a:solidFill>
          <a:schemeClr val="accent5">
            <a:hueOff val="17280855"/>
            <a:satOff val="-24236"/>
            <a:lumOff val="-24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a:t>​</a:t>
          </a:r>
          <a:endParaRPr lang="en-US" sz="1400" kern="1200"/>
        </a:p>
      </dsp:txBody>
      <dsp:txXfrm>
        <a:off x="16392" y="3903192"/>
        <a:ext cx="6548992" cy="303006"/>
      </dsp:txXfrm>
    </dsp:sp>
    <dsp:sp modelId="{0530A89B-CF23-42D1-8144-8BEFCF582C20}">
      <dsp:nvSpPr>
        <dsp:cNvPr id="0" name=""/>
        <dsp:cNvSpPr/>
      </dsp:nvSpPr>
      <dsp:spPr>
        <a:xfrm>
          <a:off x="0" y="4262910"/>
          <a:ext cx="6581776" cy="335790"/>
        </a:xfrm>
        <a:prstGeom prst="round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i="0" kern="1200"/>
            <a:t>​</a:t>
          </a:r>
          <a:endParaRPr lang="en-US" sz="1400" kern="1200"/>
        </a:p>
      </dsp:txBody>
      <dsp:txXfrm>
        <a:off x="16392" y="4279302"/>
        <a:ext cx="6548992" cy="3030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4/19/2026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531782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4/19/2026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935674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4/19/2026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730067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4/19/2026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61700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4/19/2026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882349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4/19/2026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374880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4/19/2026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484945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4/19/2026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505920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4/19/2026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99305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4/19/2026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44999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4/19/2026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64027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4/19/2026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5450405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
            <a:extLst>
              <a:ext uri="{FF2B5EF4-FFF2-40B4-BE49-F238E27FC236}">
                <a16:creationId xmlns:a16="http://schemas.microsoft.com/office/drawing/2014/main" id="{7C7DA53D-D5B5-0125-008C-CFD6FD693A6E}"/>
              </a:ext>
            </a:extLst>
          </p:cNvPr>
          <p:cNvPicPr>
            <a:picLocks noChangeAspect="1"/>
          </p:cNvPicPr>
          <p:nvPr/>
        </p:nvPicPr>
        <p:blipFill>
          <a:blip r:embed="rId2"/>
          <a:srcRect t="7875" b="7856"/>
          <a:stretch>
            <a:fillRect/>
          </a:stretch>
        </p:blipFill>
        <p:spPr>
          <a:xfrm>
            <a:off x="20" y="10"/>
            <a:ext cx="12191980" cy="6857990"/>
          </a:xfrm>
          <a:prstGeom prst="rect">
            <a:avLst/>
          </a:prstGeom>
        </p:spPr>
      </p:pic>
      <p:sp>
        <p:nvSpPr>
          <p:cNvPr id="28" name="Rectangle 23">
            <a:extLst>
              <a:ext uri="{FF2B5EF4-FFF2-40B4-BE49-F238E27FC236}">
                <a16:creationId xmlns:a16="http://schemas.microsoft.com/office/drawing/2014/main" id="{EE5997AC-0325-4416-909F-5CE54C428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
            <a:ext cx="487680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7E6BFF1-D936-0C7B-DF82-FF410D4E555D}"/>
              </a:ext>
            </a:extLst>
          </p:cNvPr>
          <p:cNvSpPr txBox="1"/>
          <p:nvPr/>
        </p:nvSpPr>
        <p:spPr>
          <a:xfrm>
            <a:off x="704088" y="925907"/>
            <a:ext cx="3485776" cy="3830882"/>
          </a:xfrm>
          <a:prstGeom prst="rect">
            <a:avLst/>
          </a:prstGeom>
        </p:spPr>
        <p:txBody>
          <a:bodyPr vert="horz" lIns="91440" tIns="45720" rIns="91440" bIns="45720" rtlCol="0" anchor="t">
            <a:normAutofit lnSpcReduction="10000"/>
          </a:bodyPr>
          <a:lstStyle/>
          <a:p>
            <a:pPr>
              <a:lnSpc>
                <a:spcPct val="90000"/>
              </a:lnSpc>
              <a:spcBef>
                <a:spcPct val="0"/>
              </a:spcBef>
              <a:spcAft>
                <a:spcPts val="600"/>
              </a:spcAft>
            </a:pPr>
            <a:r>
              <a:rPr lang="en-US" sz="2800" b="0" i="0" u="none" strike="noStrike" cap="all" spc="30" dirty="0">
                <a:solidFill>
                  <a:srgbClr val="FF0000"/>
                </a:solidFill>
                <a:effectLst/>
                <a:latin typeface="+mj-lt"/>
                <a:ea typeface="+mj-ea"/>
                <a:cs typeface="+mj-cs"/>
              </a:rPr>
              <a:t>Luna Begum </a:t>
            </a:r>
            <a:r>
              <a:rPr lang="en-US" sz="2800" b="0" i="0" cap="all" spc="30" dirty="0">
                <a:solidFill>
                  <a:srgbClr val="FF0000"/>
                </a:solidFill>
                <a:effectLst/>
                <a:latin typeface="+mj-lt"/>
                <a:ea typeface="+mj-ea"/>
                <a:cs typeface="+mj-cs"/>
              </a:rPr>
              <a:t>​</a:t>
            </a:r>
            <a:br>
              <a:rPr lang="en-US" sz="2800" b="0" i="0" cap="all" spc="30" dirty="0">
                <a:solidFill>
                  <a:srgbClr val="FF0000"/>
                </a:solidFill>
                <a:effectLst/>
                <a:latin typeface="+mj-lt"/>
                <a:ea typeface="+mj-ea"/>
                <a:cs typeface="+mj-cs"/>
              </a:rPr>
            </a:br>
            <a:r>
              <a:rPr lang="en-US" sz="2800" b="0" i="0" u="none" strike="noStrike" cap="all" spc="30" dirty="0">
                <a:solidFill>
                  <a:srgbClr val="FF0000"/>
                </a:solidFill>
                <a:effectLst/>
                <a:latin typeface="+mj-lt"/>
                <a:ea typeface="+mj-ea"/>
                <a:cs typeface="+mj-cs"/>
              </a:rPr>
              <a:t>Business Plan Presentation</a:t>
            </a:r>
            <a:r>
              <a:rPr lang="en-US" sz="2800" b="0" i="0" cap="all" spc="30" dirty="0">
                <a:solidFill>
                  <a:srgbClr val="FF0000"/>
                </a:solidFill>
                <a:effectLst/>
                <a:latin typeface="+mj-lt"/>
                <a:ea typeface="+mj-ea"/>
                <a:cs typeface="+mj-cs"/>
              </a:rPr>
              <a:t>​</a:t>
            </a:r>
            <a:br>
              <a:rPr lang="en-US" sz="2800" b="0" i="0" cap="all" spc="30" dirty="0">
                <a:solidFill>
                  <a:srgbClr val="FF0000"/>
                </a:solidFill>
                <a:effectLst/>
                <a:latin typeface="+mj-lt"/>
                <a:ea typeface="+mj-ea"/>
                <a:cs typeface="+mj-cs"/>
              </a:rPr>
            </a:br>
            <a:r>
              <a:rPr lang="en-US" sz="2800" b="0" i="0" u="none" strike="noStrike" cap="all" spc="30" dirty="0">
                <a:solidFill>
                  <a:srgbClr val="FF0000"/>
                </a:solidFill>
                <a:effectLst/>
                <a:latin typeface="+mj-lt"/>
                <a:ea typeface="+mj-ea"/>
                <a:cs typeface="+mj-cs"/>
              </a:rPr>
              <a:t>Enterprise &amp; Entrepreneurship</a:t>
            </a:r>
            <a:r>
              <a:rPr lang="en-US" sz="2800" b="0" i="0" cap="all" spc="30" dirty="0">
                <a:solidFill>
                  <a:srgbClr val="FF0000"/>
                </a:solidFill>
                <a:effectLst/>
                <a:latin typeface="+mj-lt"/>
                <a:ea typeface="+mj-ea"/>
                <a:cs typeface="+mj-cs"/>
              </a:rPr>
              <a:t>​</a:t>
            </a:r>
            <a:br>
              <a:rPr lang="en-US" sz="2800" b="0" i="0" cap="all" spc="30" dirty="0">
                <a:solidFill>
                  <a:srgbClr val="FF0000"/>
                </a:solidFill>
                <a:effectLst/>
                <a:latin typeface="+mj-lt"/>
                <a:ea typeface="+mj-ea"/>
                <a:cs typeface="+mj-cs"/>
              </a:rPr>
            </a:br>
            <a:r>
              <a:rPr lang="en-US" sz="2800" b="0" i="0" u="none" strike="noStrike" cap="all" spc="30" dirty="0">
                <a:solidFill>
                  <a:srgbClr val="FF0000"/>
                </a:solidFill>
                <a:effectLst/>
                <a:latin typeface="+mj-lt"/>
                <a:ea typeface="+mj-ea"/>
                <a:cs typeface="+mj-cs"/>
              </a:rPr>
              <a:t>LCLM4006</a:t>
            </a:r>
            <a:r>
              <a:rPr lang="en-US" sz="2800" b="0" i="0" cap="all" spc="30" dirty="0">
                <a:solidFill>
                  <a:srgbClr val="FF0000"/>
                </a:solidFill>
                <a:effectLst/>
                <a:latin typeface="+mj-lt"/>
                <a:ea typeface="+mj-ea"/>
                <a:cs typeface="+mj-cs"/>
              </a:rPr>
              <a:t>​</a:t>
            </a:r>
            <a:br>
              <a:rPr lang="en-US" sz="2800" b="0" i="0" cap="all" spc="30" dirty="0">
                <a:solidFill>
                  <a:srgbClr val="FF0000"/>
                </a:solidFill>
                <a:effectLst/>
                <a:latin typeface="+mj-lt"/>
                <a:ea typeface="+mj-ea"/>
                <a:cs typeface="+mj-cs"/>
              </a:rPr>
            </a:br>
            <a:r>
              <a:rPr lang="en-US" sz="2800" b="0" i="0" u="none" strike="noStrike" cap="all" spc="30" dirty="0">
                <a:solidFill>
                  <a:srgbClr val="FF0000"/>
                </a:solidFill>
                <a:effectLst/>
                <a:latin typeface="+mj-lt"/>
                <a:ea typeface="+mj-ea"/>
                <a:cs typeface="+mj-cs"/>
              </a:rPr>
              <a:t>Lecturer name-</a:t>
            </a:r>
            <a:r>
              <a:rPr lang="en-US" sz="2800" b="0" i="0" cap="all" spc="30" dirty="0">
                <a:solidFill>
                  <a:srgbClr val="FF0000"/>
                </a:solidFill>
                <a:effectLst/>
                <a:latin typeface="+mj-lt"/>
                <a:ea typeface="+mj-ea"/>
                <a:cs typeface="+mj-cs"/>
              </a:rPr>
              <a:t>​ </a:t>
            </a:r>
            <a:r>
              <a:rPr lang="en-US" sz="2800" cap="all" spc="30" dirty="0">
                <a:solidFill>
                  <a:srgbClr val="FF0000"/>
                </a:solidFill>
                <a:latin typeface="+mj-lt"/>
                <a:ea typeface="+mj-ea"/>
                <a:cs typeface="+mj-cs"/>
              </a:rPr>
              <a:t>Dr </a:t>
            </a:r>
            <a:r>
              <a:rPr lang="en-US" sz="2800" b="0" i="0" cap="all" spc="30" dirty="0">
                <a:solidFill>
                  <a:srgbClr val="FF0000"/>
                </a:solidFill>
                <a:effectLst/>
                <a:latin typeface="+mj-lt"/>
                <a:ea typeface="+mj-ea"/>
                <a:cs typeface="+mj-cs"/>
              </a:rPr>
              <a:t>Tola </a:t>
            </a:r>
            <a:r>
              <a:rPr lang="en-US" sz="2800" b="0" i="0" cap="all" spc="30" dirty="0" err="1">
                <a:solidFill>
                  <a:srgbClr val="FF0000"/>
                </a:solidFill>
                <a:effectLst/>
                <a:latin typeface="+mj-lt"/>
                <a:ea typeface="+mj-ea"/>
                <a:cs typeface="+mj-cs"/>
              </a:rPr>
              <a:t>odugbesan</a:t>
            </a:r>
            <a:r>
              <a:rPr lang="en-US" sz="2800" b="0" i="0" cap="all" spc="30" dirty="0">
                <a:solidFill>
                  <a:srgbClr val="FF0000"/>
                </a:solidFill>
                <a:effectLst/>
                <a:latin typeface="+mj-lt"/>
                <a:ea typeface="+mj-ea"/>
                <a:cs typeface="+mj-cs"/>
              </a:rPr>
              <a:t> </a:t>
            </a:r>
            <a:br>
              <a:rPr lang="en-US" sz="2800" b="0" i="0" cap="all" spc="30" dirty="0">
                <a:solidFill>
                  <a:srgbClr val="FF0000"/>
                </a:solidFill>
                <a:effectLst/>
                <a:latin typeface="+mj-lt"/>
                <a:ea typeface="+mj-ea"/>
                <a:cs typeface="+mj-cs"/>
              </a:rPr>
            </a:br>
            <a:r>
              <a:rPr lang="en-US" sz="2800" b="0" i="0" u="none" strike="noStrike" cap="all" spc="30" dirty="0">
                <a:solidFill>
                  <a:srgbClr val="FF0000"/>
                </a:solidFill>
                <a:effectLst/>
                <a:latin typeface="+mj-lt"/>
                <a:ea typeface="+mj-ea"/>
                <a:cs typeface="+mj-cs"/>
              </a:rPr>
              <a:t>Student number-2437661 </a:t>
            </a:r>
            <a:endParaRPr lang="en-US" sz="2800" cap="all" spc="30" dirty="0">
              <a:solidFill>
                <a:srgbClr val="FF0000"/>
              </a:solidFill>
              <a:latin typeface="+mj-lt"/>
              <a:ea typeface="+mj-ea"/>
              <a:cs typeface="+mj-cs"/>
            </a:endParaRPr>
          </a:p>
        </p:txBody>
      </p:sp>
      <p:cxnSp>
        <p:nvCxnSpPr>
          <p:cNvPr id="29" name="Straight Connector 2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4732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1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3" name="Rectangle 15">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4" name="Straight Connector 17">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7" name="TextBox 4">
            <a:extLst>
              <a:ext uri="{FF2B5EF4-FFF2-40B4-BE49-F238E27FC236}">
                <a16:creationId xmlns:a16="http://schemas.microsoft.com/office/drawing/2014/main" id="{D2FD7CF4-493A-F534-C6B2-11810E230303}"/>
              </a:ext>
            </a:extLst>
          </p:cNvPr>
          <p:cNvGraphicFramePr/>
          <p:nvPr>
            <p:extLst>
              <p:ext uri="{D42A27DB-BD31-4B8C-83A1-F6EECF244321}">
                <p14:modId xmlns:p14="http://schemas.microsoft.com/office/powerpoint/2010/main" val="1806955680"/>
              </p:ext>
            </p:extLst>
          </p:nvPr>
        </p:nvGraphicFramePr>
        <p:xfrm>
          <a:off x="2329543" y="992157"/>
          <a:ext cx="6581776"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6102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B367606-7908-30AE-1A63-D277691DCD39}"/>
              </a:ext>
            </a:extLst>
          </p:cNvPr>
          <p:cNvSpPr txBox="1"/>
          <p:nvPr/>
        </p:nvSpPr>
        <p:spPr>
          <a:xfrm>
            <a:off x="1277224" y="847287"/>
            <a:ext cx="8219114" cy="5078313"/>
          </a:xfrm>
          <a:prstGeom prst="rect">
            <a:avLst/>
          </a:prstGeom>
          <a:noFill/>
        </p:spPr>
        <p:txBody>
          <a:bodyPr wrap="square">
            <a:spAutoFit/>
          </a:bodyPr>
          <a:lstStyle/>
          <a:p>
            <a:pPr algn="l" rtl="0" fontAlgn="base"/>
            <a:r>
              <a:rPr lang="en-US" sz="1800" b="1" i="0" u="sng" dirty="0">
                <a:solidFill>
                  <a:srgbClr val="000000"/>
                </a:solidFill>
                <a:effectLst/>
                <a:latin typeface="Arial" panose="020B0604020202020204" pitchFamily="34" charset="0"/>
              </a:rPr>
              <a:t>Introduction​</a:t>
            </a:r>
            <a:endParaRPr lang="en-US" b="1" i="0" u="sng"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p>
            <a:pPr algn="l" rtl="0" fontAlgn="base"/>
            <a:r>
              <a:rPr lang="en-US" sz="1800" b="0" i="0" u="none" strike="noStrike" dirty="0">
                <a:solidFill>
                  <a:srgbClr val="000000"/>
                </a:solidFill>
                <a:effectLst/>
                <a:latin typeface="Arial" panose="020B0604020202020204" pitchFamily="34" charset="0"/>
              </a:rPr>
              <a:t>Good morning , my name is Luna Begum, and today I will be presenting my business plan presentation for Luna’s Abaya. </a:t>
            </a:r>
          </a:p>
          <a:p>
            <a:pPr algn="l" rtl="0" fontAlgn="base"/>
            <a:r>
              <a:rPr lang="en-US" sz="1800" b="0" i="0" u="none" strike="noStrike" dirty="0">
                <a:solidFill>
                  <a:srgbClr val="000000"/>
                </a:solidFill>
                <a:effectLst/>
                <a:latin typeface="Arial" panose="020B0604020202020204" pitchFamily="34" charset="0"/>
              </a:rPr>
              <a:t>This business focuses on modern modest fashion, specifically stylish and affordable abayas for women. Luna’s Abaya is a startup modest fashion brand focusing on the design, production, and sale of abayas. The business will offer a variety of styles including casual, formal, embroidered, and seasonal collections. The brand will emphasize quality craftsmanship, comfort, and affordability.</a:t>
            </a:r>
            <a:r>
              <a:rPr lang="en-US" sz="1800"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Arial" panose="020B0604020202020204" pitchFamily="34" charset="0"/>
              </a:rPr>
              <a:t>​</a:t>
            </a:r>
            <a:br>
              <a:rPr lang="en-US" sz="1800" b="0" i="0" dirty="0">
                <a:solidFill>
                  <a:srgbClr val="000000"/>
                </a:solidFill>
                <a:effectLst/>
                <a:latin typeface="Arial" panose="020B0604020202020204" pitchFamily="34" charset="0"/>
              </a:rPr>
            </a:br>
            <a:r>
              <a:rPr lang="en-US" sz="1800" b="0" i="0" u="none" strike="noStrike" dirty="0">
                <a:solidFill>
                  <a:srgbClr val="000000"/>
                </a:solidFill>
                <a:effectLst/>
                <a:latin typeface="Arial" panose="020B0604020202020204" pitchFamily="34" charset="0"/>
              </a:rPr>
              <a:t>The business will operate primarily through online platform supported by social media marketing, with plans to expand into a physical retail location. Luna’s Abaya will source materials from reliable suppliers and collaborate with skilled tailors to ensure consistent quality.</a:t>
            </a:r>
            <a:r>
              <a:rPr lang="en-US" sz="1800"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p>
            <a:pPr algn="l" rtl="0" fontAlgn="base"/>
            <a:r>
              <a:rPr lang="en-US" sz="1800" b="0" i="0" u="none" strike="noStrike" dirty="0">
                <a:solidFill>
                  <a:srgbClr val="000000"/>
                </a:solidFill>
                <a:effectLst/>
                <a:latin typeface="Arial" panose="020B0604020202020204" pitchFamily="34" charset="0"/>
              </a:rPr>
              <a:t>In this presentation, I will cover the business overview, unique selling points, external factors, marketing strategies, and funding requirements.</a:t>
            </a:r>
            <a:endParaRPr lang="en-US"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65757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3307632-5780-9510-0664-F529AB26A50C}"/>
              </a:ext>
            </a:extLst>
          </p:cNvPr>
          <p:cNvSpPr txBox="1"/>
          <p:nvPr/>
        </p:nvSpPr>
        <p:spPr>
          <a:xfrm>
            <a:off x="1111798" y="1202793"/>
            <a:ext cx="8313489" cy="3416320"/>
          </a:xfrm>
          <a:prstGeom prst="rect">
            <a:avLst/>
          </a:prstGeom>
          <a:noFill/>
        </p:spPr>
        <p:txBody>
          <a:bodyPr wrap="square">
            <a:spAutoFit/>
          </a:bodyPr>
          <a:lstStyle/>
          <a:p>
            <a:pPr algn="l" rtl="0" fontAlgn="base"/>
            <a:r>
              <a:rPr lang="en-US" sz="1800" b="1" i="0" u="sng" dirty="0">
                <a:solidFill>
                  <a:srgbClr val="000000"/>
                </a:solidFill>
                <a:effectLst/>
                <a:latin typeface="Arial" panose="020B0604020202020204" pitchFamily="34" charset="0"/>
              </a:rPr>
              <a:t>Overview of the Business</a:t>
            </a:r>
            <a:r>
              <a:rPr lang="en-US" sz="1800" b="0" i="0" u="sng" dirty="0">
                <a:solidFill>
                  <a:srgbClr val="000000"/>
                </a:solidFill>
                <a:effectLst/>
                <a:latin typeface="Arial" panose="020B0604020202020204" pitchFamily="34" charset="0"/>
              </a:rPr>
              <a:t>​</a:t>
            </a:r>
            <a:endParaRPr lang="en-US" b="0" i="0" u="sng"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p>
            <a:pPr algn="l" rtl="0" fontAlgn="base"/>
            <a:endParaRPr lang="en-US" dirty="0">
              <a:solidFill>
                <a:srgbClr val="000000"/>
              </a:solidFill>
              <a:latin typeface="Arial" panose="020B0604020202020204" pitchFamily="34" charset="0"/>
            </a:endParaRPr>
          </a:p>
          <a:p>
            <a:pPr marL="285750" indent="-285750" algn="l" rtl="0" fontAlgn="base">
              <a:buFont typeface="Arial" panose="020B0604020202020204" pitchFamily="34" charset="0"/>
              <a:buChar char="•"/>
            </a:pPr>
            <a:endParaRPr lang="en-US" sz="1800" b="0" i="0" u="none" strike="noStrike" dirty="0">
              <a:solidFill>
                <a:srgbClr val="000000"/>
              </a:solidFill>
              <a:effectLst/>
              <a:latin typeface="Arial" panose="020B0604020202020204" pitchFamily="34" charset="0"/>
            </a:endParaRPr>
          </a:p>
          <a:p>
            <a:pPr marL="285750" indent="-285750" algn="l" rtl="0" fontAlgn="base">
              <a:buFont typeface="Arial" panose="020B0604020202020204" pitchFamily="34" charset="0"/>
              <a:buChar char="•"/>
            </a:pPr>
            <a:endParaRPr lang="en-US" dirty="0">
              <a:solidFill>
                <a:srgbClr val="000000"/>
              </a:solidFill>
              <a:latin typeface="Arial" panose="020B0604020202020204" pitchFamily="34" charset="0"/>
            </a:endParaRPr>
          </a:p>
          <a:p>
            <a:pPr marL="285750" indent="-285750" algn="l" rtl="0" fontAlgn="base">
              <a:buFont typeface="Arial" panose="020B0604020202020204" pitchFamily="34" charset="0"/>
              <a:buChar char="•"/>
            </a:pPr>
            <a:endParaRPr lang="en-US" sz="1800" b="0" i="0" u="none" strike="noStrike" dirty="0">
              <a:solidFill>
                <a:srgbClr val="000000"/>
              </a:solidFill>
              <a:effectLst/>
              <a:latin typeface="Arial" panose="020B0604020202020204" pitchFamily="34" charset="0"/>
            </a:endParaRPr>
          </a:p>
          <a:p>
            <a:pPr marL="285750" indent="-285750" algn="l" rtl="0" fontAlgn="base">
              <a:buFont typeface="Arial" panose="020B0604020202020204" pitchFamily="34" charset="0"/>
              <a:buChar char="•"/>
            </a:pPr>
            <a:endParaRPr lang="en-US" dirty="0">
              <a:solidFill>
                <a:srgbClr val="000000"/>
              </a:solidFill>
              <a:latin typeface="Arial" panose="020B0604020202020204" pitchFamily="34" charset="0"/>
            </a:endParaRPr>
          </a:p>
          <a:p>
            <a:pPr marL="285750" indent="-285750" algn="l" rtl="0" fontAlgn="base">
              <a:buFont typeface="Arial" panose="020B0604020202020204" pitchFamily="34" charset="0"/>
              <a:buChar char="•"/>
            </a:pPr>
            <a:endParaRPr lang="en-US" sz="1800" b="0" i="0" u="none" strike="noStrike" dirty="0">
              <a:solidFill>
                <a:srgbClr val="000000"/>
              </a:solidFill>
              <a:effectLst/>
              <a:latin typeface="Arial" panose="020B0604020202020204" pitchFamily="34" charset="0"/>
            </a:endParaRPr>
          </a:p>
          <a:p>
            <a:pPr marL="285750" indent="-285750" algn="l" rtl="0" fontAlgn="base">
              <a:buFont typeface="Arial" panose="020B0604020202020204" pitchFamily="34" charset="0"/>
              <a:buChar char="•"/>
            </a:pPr>
            <a:endParaRPr lang="en-US" dirty="0">
              <a:solidFill>
                <a:srgbClr val="000000"/>
              </a:solidFill>
              <a:latin typeface="Arial" panose="020B0604020202020204" pitchFamily="34" charset="0"/>
            </a:endParaRPr>
          </a:p>
          <a:p>
            <a:pPr marL="285750" indent="-285750" algn="l" rtl="0" fontAlgn="base">
              <a:buFont typeface="Arial" panose="020B0604020202020204" pitchFamily="34" charset="0"/>
              <a:buChar char="•"/>
            </a:pPr>
            <a:endParaRPr lang="en-US" sz="1800" b="0" i="0" u="none" strike="noStrike" dirty="0">
              <a:solidFill>
                <a:srgbClr val="000000"/>
              </a:solidFill>
              <a:effectLst/>
              <a:latin typeface="Arial" panose="020B0604020202020204" pitchFamily="34" charset="0"/>
            </a:endParaRPr>
          </a:p>
          <a:p>
            <a:pPr algn="l" rtl="0" fontAlgn="base"/>
            <a:endParaRPr lang="en-US" sz="1800" b="0" i="0" u="none" strike="noStrike" dirty="0">
              <a:solidFill>
                <a:srgbClr val="000000"/>
              </a:solidFill>
              <a:effectLst/>
              <a:latin typeface="Arial" panose="020B0604020202020204" pitchFamily="34" charset="0"/>
            </a:endParaRPr>
          </a:p>
          <a:p>
            <a:pPr algn="l" rtl="0" fontAlgn="base"/>
            <a:endParaRPr lang="en-US" dirty="0">
              <a:solidFill>
                <a:srgbClr val="000000"/>
              </a:solidFill>
              <a:latin typeface="Arial" panose="020B0604020202020204" pitchFamily="34" charset="0"/>
            </a:endParaRPr>
          </a:p>
        </p:txBody>
      </p:sp>
      <p:sp>
        <p:nvSpPr>
          <p:cNvPr id="12" name="Rectangle: Rounded Corners 11">
            <a:extLst>
              <a:ext uri="{FF2B5EF4-FFF2-40B4-BE49-F238E27FC236}">
                <a16:creationId xmlns:a16="http://schemas.microsoft.com/office/drawing/2014/main" id="{D8BBCEF4-81C7-ABD4-4BD1-FB8822D2BD8B}"/>
              </a:ext>
            </a:extLst>
          </p:cNvPr>
          <p:cNvSpPr/>
          <p:nvPr/>
        </p:nvSpPr>
        <p:spPr>
          <a:xfrm>
            <a:off x="1384184" y="1826703"/>
            <a:ext cx="7944375" cy="1602297"/>
          </a:xfrm>
          <a:prstGeom prst="roundRect">
            <a:avLst/>
          </a:prstGeom>
          <a:solidFill>
            <a:srgbClr val="FF0000"/>
          </a:solidFill>
          <a:ln w="12700" cap="flat" cmpd="sng" algn="ctr">
            <a:solidFill>
              <a:schemeClr val="accent1">
                <a:shade val="50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l" rtl="0" fontAlgn="base">
              <a:buFont typeface="Arial" panose="020B0604020202020204" pitchFamily="34" charset="0"/>
              <a:buChar char="•"/>
            </a:pPr>
            <a:r>
              <a:rPr lang="en-US" sz="1600" b="0" i="0" u="none" strike="noStrike" dirty="0">
                <a:solidFill>
                  <a:srgbClr val="000000"/>
                </a:solidFill>
                <a:effectLst/>
                <a:latin typeface="Arial" panose="020B0604020202020204" pitchFamily="34" charset="0"/>
              </a:rPr>
              <a:t>Luna’s Abaya is a modest fashion brand that specializes in designing and selling stylish abayas. The business will offer a range of products including everyday wear, luxury abayas for special occasions, and custom-made designs tailored to customer preferences. </a:t>
            </a:r>
          </a:p>
        </p:txBody>
      </p:sp>
      <p:sp>
        <p:nvSpPr>
          <p:cNvPr id="13" name="Rectangle: Rounded Corners 12">
            <a:extLst>
              <a:ext uri="{FF2B5EF4-FFF2-40B4-BE49-F238E27FC236}">
                <a16:creationId xmlns:a16="http://schemas.microsoft.com/office/drawing/2014/main" id="{D7FCAA41-DEA0-8D14-CB0F-D80267771158}"/>
              </a:ext>
            </a:extLst>
          </p:cNvPr>
          <p:cNvSpPr/>
          <p:nvPr/>
        </p:nvSpPr>
        <p:spPr>
          <a:xfrm>
            <a:off x="1384184" y="3674378"/>
            <a:ext cx="8041103" cy="1602296"/>
          </a:xfrm>
          <a:prstGeom prst="roundRect">
            <a:avLst/>
          </a:prstGeom>
          <a:solidFill>
            <a:srgbClr val="FF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l" rtl="0" fontAlgn="base">
              <a:buFont typeface="Arial" panose="020B0604020202020204" pitchFamily="34" charset="0"/>
              <a:buChar char="•"/>
            </a:pPr>
            <a:r>
              <a:rPr lang="en-US" sz="1600" b="0" i="0" u="none" strike="noStrike" dirty="0">
                <a:solidFill>
                  <a:srgbClr val="000000"/>
                </a:solidFill>
                <a:effectLst/>
                <a:latin typeface="Arial" panose="020B0604020202020204" pitchFamily="34" charset="0"/>
              </a:rPr>
              <a:t>The target market is mainly Muslim women who want to dress modestly while still following modern fashion trends. This business addresses a gap in the market where modest clothing is often either too traditional or too expensive, by providing trendy and affordable options.</a:t>
            </a:r>
            <a:r>
              <a:rPr lang="en-US" sz="1600" b="0" i="0" dirty="0">
                <a:solidFill>
                  <a:srgbClr val="000000"/>
                </a:solidFill>
                <a:effectLst/>
                <a:latin typeface="Arial" panose="020B0604020202020204" pitchFamily="34" charset="0"/>
              </a:rPr>
              <a:t>​</a:t>
            </a:r>
            <a:endParaRPr lang="en-US" sz="16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384908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lowchart of Luna's Abaya structure">
            <a:extLst>
              <a:ext uri="{FF2B5EF4-FFF2-40B4-BE49-F238E27FC236}">
                <a16:creationId xmlns:a16="http://schemas.microsoft.com/office/drawing/2014/main" id="{A6BFE9C1-1FFE-8E32-0EEE-285DAC9EE1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5165" y="1577130"/>
            <a:ext cx="4890407" cy="453533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9621FB4-1000-F093-EC11-8B483EEC0BC3}"/>
              </a:ext>
            </a:extLst>
          </p:cNvPr>
          <p:cNvSpPr txBox="1"/>
          <p:nvPr/>
        </p:nvSpPr>
        <p:spPr>
          <a:xfrm>
            <a:off x="1178033" y="1163808"/>
            <a:ext cx="4540463" cy="646331"/>
          </a:xfrm>
          <a:prstGeom prst="rect">
            <a:avLst/>
          </a:prstGeom>
          <a:noFill/>
        </p:spPr>
        <p:txBody>
          <a:bodyPr wrap="square">
            <a:spAutoFit/>
          </a:bodyPr>
          <a:lstStyle/>
          <a:p>
            <a:pPr algn="l" rtl="0" fontAlgn="base"/>
            <a:r>
              <a:rPr lang="en-US" sz="1800" b="1" i="0" u="sng" dirty="0">
                <a:solidFill>
                  <a:srgbClr val="000000"/>
                </a:solidFill>
                <a:effectLst/>
                <a:latin typeface="Arial" panose="020B0604020202020204" pitchFamily="34" charset="0"/>
              </a:rPr>
              <a:t>Legal format and Management structure</a:t>
            </a:r>
            <a:r>
              <a:rPr lang="en-US" sz="1800"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a:p>
            <a:pPr algn="l" rtl="0" fontAlgn="base"/>
            <a:r>
              <a:rPr lang="en-US" sz="1800" b="0" i="0" dirty="0">
                <a:solidFill>
                  <a:srgbClr val="000000"/>
                </a:solidFill>
                <a:effectLst/>
                <a:latin typeface="Aptos" panose="020B0004020202020204" pitchFamily="34" charset="0"/>
              </a:rPr>
              <a:t>​</a:t>
            </a:r>
            <a:endParaRPr lang="en-US" b="0" i="0" dirty="0">
              <a:solidFill>
                <a:srgbClr val="000000"/>
              </a:solidFill>
              <a:effectLst/>
              <a:latin typeface="Segoe UI" panose="020B0502040204020203" pitchFamily="34" charset="0"/>
            </a:endParaRPr>
          </a:p>
        </p:txBody>
      </p:sp>
      <p:graphicFrame>
        <p:nvGraphicFramePr>
          <p:cNvPr id="1030" name="TextBox 6">
            <a:extLst>
              <a:ext uri="{FF2B5EF4-FFF2-40B4-BE49-F238E27FC236}">
                <a16:creationId xmlns:a16="http://schemas.microsoft.com/office/drawing/2014/main" id="{B9AE2D2F-733F-5E32-3E9B-13F901FF5BA1}"/>
              </a:ext>
            </a:extLst>
          </p:cNvPr>
          <p:cNvGraphicFramePr/>
          <p:nvPr>
            <p:extLst>
              <p:ext uri="{D42A27DB-BD31-4B8C-83A1-F6EECF244321}">
                <p14:modId xmlns:p14="http://schemas.microsoft.com/office/powerpoint/2010/main" val="1999741914"/>
              </p:ext>
            </p:extLst>
          </p:nvPr>
        </p:nvGraphicFramePr>
        <p:xfrm>
          <a:off x="561364" y="2272847"/>
          <a:ext cx="5903527" cy="28623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Rectangle: Rounded Corners 9">
            <a:extLst>
              <a:ext uri="{FF2B5EF4-FFF2-40B4-BE49-F238E27FC236}">
                <a16:creationId xmlns:a16="http://schemas.microsoft.com/office/drawing/2014/main" id="{302EA948-8E7B-1786-5491-8203693812F3}"/>
              </a:ext>
            </a:extLst>
          </p:cNvPr>
          <p:cNvSpPr/>
          <p:nvPr/>
        </p:nvSpPr>
        <p:spPr>
          <a:xfrm>
            <a:off x="746620" y="2099740"/>
            <a:ext cx="4890406" cy="2354814"/>
          </a:xfrm>
          <a:prstGeom prst="roundRect">
            <a:avLst/>
          </a:prstGeom>
          <a:solidFill>
            <a:srgbClr val="FF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7B805174-66BE-AFE5-2D36-E357F8319AB4}"/>
              </a:ext>
            </a:extLst>
          </p:cNvPr>
          <p:cNvSpPr txBox="1"/>
          <p:nvPr/>
        </p:nvSpPr>
        <p:spPr>
          <a:xfrm>
            <a:off x="1130450" y="2369206"/>
            <a:ext cx="3789007" cy="2031325"/>
          </a:xfrm>
          <a:prstGeom prst="rect">
            <a:avLst/>
          </a:prstGeom>
          <a:noFill/>
        </p:spPr>
        <p:txBody>
          <a:bodyPr wrap="squar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Luna’s Abaya will operate as a  sole trader, meaning the business is owned and controlled by on person.</a:t>
            </a:r>
          </a:p>
          <a:p>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This structure gives the owner complete authority  over all aspects of the business including product design, pricing, marketing strategies and customer service. </a:t>
            </a:r>
          </a:p>
        </p:txBody>
      </p:sp>
    </p:spTree>
    <p:extLst>
      <p:ext uri="{BB962C8B-B14F-4D97-AF65-F5344CB8AC3E}">
        <p14:creationId xmlns:p14="http://schemas.microsoft.com/office/powerpoint/2010/main" val="23851488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13">
            <a:extLst>
              <a:ext uri="{FF2B5EF4-FFF2-40B4-BE49-F238E27FC236}">
                <a16:creationId xmlns:a16="http://schemas.microsoft.com/office/drawing/2014/main" id="{465D29A6-004E-FEBA-C9BC-70CC91E69EBB}"/>
              </a:ext>
            </a:extLst>
          </p:cNvPr>
          <p:cNvSpPr/>
          <p:nvPr/>
        </p:nvSpPr>
        <p:spPr>
          <a:xfrm>
            <a:off x="822548" y="1507167"/>
            <a:ext cx="5273451" cy="1261200"/>
          </a:xfrm>
          <a:prstGeom prst="roundRect">
            <a:avLst/>
          </a:prstGeom>
          <a:solidFill>
            <a:srgbClr val="FF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4DA2DB62-F59B-A417-3FB0-B0150CBE9287}"/>
              </a:ext>
            </a:extLst>
          </p:cNvPr>
          <p:cNvSpPr txBox="1"/>
          <p:nvPr/>
        </p:nvSpPr>
        <p:spPr>
          <a:xfrm>
            <a:off x="976996" y="1558758"/>
            <a:ext cx="4825168" cy="3693319"/>
          </a:xfrm>
          <a:prstGeom prst="rect">
            <a:avLst/>
          </a:prstGeom>
          <a:noFill/>
        </p:spPr>
        <p:txBody>
          <a:bodyPr wrap="square">
            <a:spAutoFit/>
          </a:bodyPr>
          <a:lstStyle/>
          <a:p>
            <a:pPr algn="l" rtl="0" fontAlgn="base"/>
            <a:r>
              <a:rPr lang="en-US" sz="1200" b="1" i="0" u="sng" strike="noStrike" dirty="0">
                <a:solidFill>
                  <a:srgbClr val="000000"/>
                </a:solidFill>
                <a:effectLst/>
                <a:latin typeface="Arial" panose="020B0604020202020204" pitchFamily="34" charset="0"/>
                <a:cs typeface="Arial" panose="020B0604020202020204" pitchFamily="34" charset="0"/>
              </a:rPr>
              <a:t>P – Political Factors</a:t>
            </a:r>
            <a:r>
              <a:rPr lang="en-US" sz="1200" b="0" i="0" u="sng" dirty="0">
                <a:solidFill>
                  <a:srgbClr val="000000"/>
                </a:solidFill>
                <a:effectLst/>
                <a:latin typeface="Arial" panose="020B0604020202020204" pitchFamily="34" charset="0"/>
                <a:cs typeface="Arial" panose="020B0604020202020204" pitchFamily="34" charset="0"/>
              </a:rPr>
              <a:t>​</a:t>
            </a:r>
          </a:p>
          <a:p>
            <a:pPr algn="l" rtl="0" fontAlgn="base"/>
            <a:r>
              <a:rPr lang="en-US" sz="1200" b="0" i="0" strike="noStrike" dirty="0">
                <a:solidFill>
                  <a:srgbClr val="000000"/>
                </a:solidFill>
                <a:effectLst/>
                <a:latin typeface="Arial" panose="020B0604020202020204" pitchFamily="34" charset="0"/>
                <a:cs typeface="Arial" panose="020B0604020202020204" pitchFamily="34" charset="0"/>
              </a:rPr>
              <a:t>UK government support for small businesses (e.g. startup schemes) can help Luna’s Abaya grow.</a:t>
            </a:r>
            <a:r>
              <a:rPr lang="en-US" sz="1200" b="0" i="0" dirty="0">
                <a:solidFill>
                  <a:srgbClr val="000000"/>
                </a:solidFill>
                <a:effectLst/>
                <a:latin typeface="Arial" panose="020B0604020202020204" pitchFamily="34" charset="0"/>
                <a:cs typeface="Arial" panose="020B0604020202020204" pitchFamily="34" charset="0"/>
              </a:rPr>
              <a:t>​</a:t>
            </a:r>
          </a:p>
          <a:p>
            <a:pPr algn="l" rtl="0" fontAlgn="base"/>
            <a:r>
              <a:rPr lang="en-US" sz="1200" b="0" i="0" strike="noStrike" dirty="0">
                <a:solidFill>
                  <a:srgbClr val="000000"/>
                </a:solidFill>
                <a:effectLst/>
                <a:latin typeface="Arial" panose="020B0604020202020204" pitchFamily="34" charset="0"/>
                <a:cs typeface="Arial" panose="020B0604020202020204" pitchFamily="34" charset="0"/>
              </a:rPr>
              <a:t>Import regulations may affect sourcing fabrics from countries like Dubai or Turkey</a:t>
            </a:r>
            <a:r>
              <a:rPr lang="en-US" sz="1200" b="0" i="0" dirty="0">
                <a:solidFill>
                  <a:srgbClr val="000000"/>
                </a:solidFill>
                <a:effectLst/>
                <a:latin typeface="Arial" panose="020B0604020202020204" pitchFamily="34" charset="0"/>
                <a:cs typeface="Arial" panose="020B0604020202020204" pitchFamily="34" charset="0"/>
              </a:rPr>
              <a:t>​</a:t>
            </a:r>
          </a:p>
          <a:p>
            <a:pPr algn="l" rtl="0" fontAlgn="base"/>
            <a:r>
              <a:rPr lang="en-US" sz="1200" b="0" i="0" strike="noStrike" dirty="0">
                <a:solidFill>
                  <a:srgbClr val="000000"/>
                </a:solidFill>
                <a:effectLst/>
                <a:latin typeface="Arial" panose="020B0604020202020204" pitchFamily="34" charset="0"/>
                <a:cs typeface="Arial" panose="020B0604020202020204" pitchFamily="34" charset="0"/>
              </a:rPr>
              <a:t>Tax policies such as VAT will impact pricing and profit margins</a:t>
            </a:r>
            <a:r>
              <a:rPr lang="en-US" sz="1200" b="0" i="0" dirty="0">
                <a:solidFill>
                  <a:srgbClr val="000000"/>
                </a:solidFill>
                <a:effectLst/>
                <a:latin typeface="Arial" panose="020B0604020202020204" pitchFamily="34" charset="0"/>
                <a:cs typeface="Arial" panose="020B0604020202020204" pitchFamily="34" charset="0"/>
              </a:rPr>
              <a:t>​</a:t>
            </a:r>
          </a:p>
          <a:p>
            <a:pPr algn="l" rtl="0" fontAlgn="base"/>
            <a:r>
              <a:rPr lang="en-US" sz="1200" b="0" i="0" dirty="0">
                <a:solidFill>
                  <a:srgbClr val="000000"/>
                </a:solidFill>
                <a:effectLst/>
                <a:latin typeface="Arial" panose="020B0604020202020204" pitchFamily="34" charset="0"/>
                <a:cs typeface="Arial" panose="020B0604020202020204" pitchFamily="34" charset="0"/>
              </a:rPr>
              <a:t>​</a:t>
            </a:r>
            <a:br>
              <a:rPr lang="en-US" sz="1000" b="0" i="0" dirty="0">
                <a:solidFill>
                  <a:srgbClr val="000000"/>
                </a:solidFill>
                <a:effectLst/>
                <a:latin typeface="Arial" panose="020B0604020202020204" pitchFamily="34" charset="0"/>
              </a:rPr>
            </a:br>
            <a:endParaRPr lang="en-US" sz="1000" b="0" i="0" dirty="0">
              <a:solidFill>
                <a:srgbClr val="000000"/>
              </a:solidFill>
              <a:effectLst/>
              <a:latin typeface="Arial" panose="020B0604020202020204" pitchFamily="34" charset="0"/>
            </a:endParaRPr>
          </a:p>
          <a:p>
            <a:pPr algn="l" rtl="0" fontAlgn="base"/>
            <a:endParaRPr lang="en-US" sz="1000" u="sng" dirty="0">
              <a:solidFill>
                <a:srgbClr val="000000"/>
              </a:solidFill>
              <a:latin typeface="Arial" panose="020B0604020202020204" pitchFamily="34" charset="0"/>
            </a:endParaRPr>
          </a:p>
          <a:p>
            <a:pPr algn="l" rtl="0" fontAlgn="base"/>
            <a:endParaRPr lang="en-US" sz="1000" b="0" i="0" u="sng" dirty="0">
              <a:solidFill>
                <a:srgbClr val="000000"/>
              </a:solidFill>
              <a:effectLst/>
              <a:latin typeface="Arial" panose="020B0604020202020204" pitchFamily="34" charset="0"/>
            </a:endParaRPr>
          </a:p>
          <a:p>
            <a:pPr algn="l" rtl="0" fontAlgn="base"/>
            <a:endParaRPr lang="en-US" sz="1000" u="sng" dirty="0">
              <a:solidFill>
                <a:srgbClr val="000000"/>
              </a:solidFill>
              <a:latin typeface="Arial" panose="020B0604020202020204" pitchFamily="34" charset="0"/>
            </a:endParaRPr>
          </a:p>
          <a:p>
            <a:pPr algn="l" rtl="0" fontAlgn="base"/>
            <a:br>
              <a:rPr lang="en-US" sz="1000" b="0" i="0" dirty="0">
                <a:solidFill>
                  <a:srgbClr val="000000"/>
                </a:solidFill>
                <a:effectLst/>
                <a:latin typeface="Arial" panose="020B0604020202020204" pitchFamily="34" charset="0"/>
              </a:rPr>
            </a:br>
            <a:endParaRPr lang="en-US" sz="1000" b="0" i="0" dirty="0">
              <a:solidFill>
                <a:srgbClr val="000000"/>
              </a:solidFill>
              <a:effectLst/>
              <a:latin typeface="Arial" panose="020B0604020202020204" pitchFamily="34" charset="0"/>
            </a:endParaRPr>
          </a:p>
          <a:p>
            <a:pPr algn="l" rtl="0" fontAlgn="base"/>
            <a:endParaRPr lang="en-US" sz="1000" u="sng" strike="noStrike" dirty="0">
              <a:solidFill>
                <a:srgbClr val="000000"/>
              </a:solidFill>
              <a:latin typeface="Arial" panose="020B0604020202020204" pitchFamily="34" charset="0"/>
            </a:endParaRPr>
          </a:p>
          <a:p>
            <a:pPr algn="l" rtl="0" fontAlgn="base"/>
            <a:endParaRPr lang="en-US" sz="1000" b="1" i="0" u="sng" dirty="0">
              <a:solidFill>
                <a:srgbClr val="000000"/>
              </a:solidFill>
              <a:effectLst/>
              <a:latin typeface="Arial" panose="020B0604020202020204" pitchFamily="34" charset="0"/>
            </a:endParaRPr>
          </a:p>
          <a:p>
            <a:pPr algn="l" rtl="0" fontAlgn="base"/>
            <a:endParaRPr lang="en-US" sz="1000" b="1" u="sng" strike="noStrike" dirty="0">
              <a:solidFill>
                <a:srgbClr val="000000"/>
              </a:solidFill>
              <a:latin typeface="Arial" panose="020B0604020202020204" pitchFamily="34" charset="0"/>
            </a:endParaRPr>
          </a:p>
          <a:p>
            <a:pPr algn="l" rtl="0" fontAlgn="base"/>
            <a:endParaRPr lang="en-US" sz="1000" b="1" i="0" u="sng" dirty="0">
              <a:solidFill>
                <a:srgbClr val="000000"/>
              </a:solidFill>
              <a:effectLst/>
              <a:latin typeface="Arial" panose="020B0604020202020204" pitchFamily="34" charset="0"/>
            </a:endParaRPr>
          </a:p>
          <a:p>
            <a:pPr algn="l" rtl="0" fontAlgn="base"/>
            <a:endParaRPr lang="en-US" sz="1000" b="1" u="sng" strike="noStrike" dirty="0">
              <a:solidFill>
                <a:srgbClr val="000000"/>
              </a:solidFill>
              <a:latin typeface="Arial" panose="020B0604020202020204" pitchFamily="34" charset="0"/>
            </a:endParaRPr>
          </a:p>
          <a:p>
            <a:pPr algn="l" rtl="0" fontAlgn="base"/>
            <a:endParaRPr lang="en-US" sz="1000" b="1" i="0" u="sng" dirty="0">
              <a:solidFill>
                <a:srgbClr val="000000"/>
              </a:solidFill>
              <a:effectLst/>
              <a:latin typeface="Arial" panose="020B0604020202020204" pitchFamily="34" charset="0"/>
            </a:endParaRPr>
          </a:p>
          <a:p>
            <a:pPr algn="l" rtl="0" fontAlgn="base"/>
            <a:endParaRPr lang="en-US" sz="1000" b="1" u="sng" strike="noStrike" dirty="0">
              <a:solidFill>
                <a:srgbClr val="000000"/>
              </a:solidFill>
              <a:latin typeface="Arial" panose="020B0604020202020204" pitchFamily="34" charset="0"/>
            </a:endParaRPr>
          </a:p>
          <a:p>
            <a:pPr algn="l" rtl="0" fontAlgn="base"/>
            <a:endParaRPr lang="en-US" sz="1000" b="1" i="0" u="sng" dirty="0">
              <a:solidFill>
                <a:srgbClr val="000000"/>
              </a:solidFill>
              <a:effectLst/>
              <a:latin typeface="Arial" panose="020B0604020202020204" pitchFamily="34" charset="0"/>
            </a:endParaRPr>
          </a:p>
          <a:p>
            <a:pPr algn="l" rtl="0" fontAlgn="base"/>
            <a:r>
              <a:rPr lang="en-US" sz="1000" b="0" i="0" dirty="0">
                <a:solidFill>
                  <a:srgbClr val="000000"/>
                </a:solidFill>
                <a:effectLst/>
                <a:latin typeface="Arial" panose="020B0604020202020204" pitchFamily="34" charset="0"/>
              </a:rPr>
              <a:t>​</a:t>
            </a:r>
            <a:endParaRPr lang="en-US" sz="1000" b="0" i="0" dirty="0">
              <a:solidFill>
                <a:srgbClr val="000000"/>
              </a:solidFill>
              <a:effectLst/>
              <a:latin typeface="Segoe UI" panose="020B0502040204020203" pitchFamily="34" charset="0"/>
            </a:endParaRPr>
          </a:p>
        </p:txBody>
      </p:sp>
      <p:sp>
        <p:nvSpPr>
          <p:cNvPr id="19" name="TextBox 18">
            <a:extLst>
              <a:ext uri="{FF2B5EF4-FFF2-40B4-BE49-F238E27FC236}">
                <a16:creationId xmlns:a16="http://schemas.microsoft.com/office/drawing/2014/main" id="{1DF05A26-D320-79F7-E9D0-DAC70D2CB9B9}"/>
              </a:ext>
            </a:extLst>
          </p:cNvPr>
          <p:cNvSpPr txBox="1"/>
          <p:nvPr/>
        </p:nvSpPr>
        <p:spPr>
          <a:xfrm>
            <a:off x="3846823" y="768155"/>
            <a:ext cx="6094602" cy="369332"/>
          </a:xfrm>
          <a:prstGeom prst="rect">
            <a:avLst/>
          </a:prstGeom>
          <a:noFill/>
        </p:spPr>
        <p:txBody>
          <a:bodyPr wrap="square">
            <a:spAutoFit/>
          </a:bodyPr>
          <a:lstStyle/>
          <a:p>
            <a:r>
              <a:rPr lang="en-US" sz="1800" b="1" i="0" u="sng" dirty="0">
                <a:solidFill>
                  <a:srgbClr val="000000"/>
                </a:solidFill>
                <a:effectLst/>
                <a:latin typeface="Arial" panose="020B0604020202020204" pitchFamily="34" charset="0"/>
              </a:rPr>
              <a:t>PESTEL Analysis </a:t>
            </a:r>
            <a:endParaRPr lang="en-GB" u="sng" dirty="0"/>
          </a:p>
        </p:txBody>
      </p:sp>
      <p:sp>
        <p:nvSpPr>
          <p:cNvPr id="20" name="Rectangle: Rounded Corners 19">
            <a:extLst>
              <a:ext uri="{FF2B5EF4-FFF2-40B4-BE49-F238E27FC236}">
                <a16:creationId xmlns:a16="http://schemas.microsoft.com/office/drawing/2014/main" id="{2EC698B1-7066-6889-14FB-5FB717418E54}"/>
              </a:ext>
            </a:extLst>
          </p:cNvPr>
          <p:cNvSpPr/>
          <p:nvPr/>
        </p:nvSpPr>
        <p:spPr>
          <a:xfrm>
            <a:off x="6527335" y="1507167"/>
            <a:ext cx="5273451" cy="1261200"/>
          </a:xfrm>
          <a:prstGeom prst="roundRect">
            <a:avLst/>
          </a:prstGeom>
          <a:solidFill>
            <a:srgbClr val="FF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endParaRPr lang="en-US" sz="1000" b="1" i="0" u="none" strike="noStrike" dirty="0">
              <a:solidFill>
                <a:srgbClr val="000000"/>
              </a:solidFill>
              <a:effectLst/>
              <a:latin typeface="Arial" panose="020B0604020202020204" pitchFamily="34" charset="0"/>
            </a:endParaRPr>
          </a:p>
          <a:p>
            <a:pPr algn="l" rtl="0" fontAlgn="base"/>
            <a:endParaRPr lang="en-US" sz="1200" b="1" dirty="0">
              <a:solidFill>
                <a:srgbClr val="000000"/>
              </a:solidFill>
              <a:latin typeface="Arial" panose="020B0604020202020204" pitchFamily="34" charset="0"/>
              <a:cs typeface="Arial" panose="020B0604020202020204" pitchFamily="34" charset="0"/>
            </a:endParaRPr>
          </a:p>
          <a:p>
            <a:pPr algn="l" rtl="0" fontAlgn="base"/>
            <a:r>
              <a:rPr lang="en-US" sz="1200" b="1" i="0" u="none" strike="noStrike" dirty="0">
                <a:solidFill>
                  <a:srgbClr val="000000"/>
                </a:solidFill>
                <a:effectLst/>
                <a:latin typeface="Arial" panose="020B0604020202020204" pitchFamily="34" charset="0"/>
                <a:cs typeface="Arial" panose="020B0604020202020204" pitchFamily="34" charset="0"/>
              </a:rPr>
              <a:t>T – Technological Factors</a:t>
            </a:r>
            <a:r>
              <a:rPr lang="en-US" sz="1200" b="0" i="0" dirty="0">
                <a:solidFill>
                  <a:srgbClr val="000000"/>
                </a:solidFill>
                <a:effectLst/>
                <a:latin typeface="Arial" panose="020B0604020202020204" pitchFamily="34" charset="0"/>
                <a:cs typeface="Arial" panose="020B0604020202020204" pitchFamily="34" charset="0"/>
              </a:rPr>
              <a:t>​</a:t>
            </a:r>
          </a:p>
          <a:p>
            <a:pPr algn="l" rtl="0" fontAlgn="base"/>
            <a:r>
              <a:rPr lang="en-US" sz="1200" b="0" i="0" u="none" strike="noStrike" dirty="0">
                <a:solidFill>
                  <a:srgbClr val="000000"/>
                </a:solidFill>
                <a:effectLst/>
                <a:latin typeface="Arial" panose="020B0604020202020204" pitchFamily="34" charset="0"/>
                <a:cs typeface="Arial" panose="020B0604020202020204" pitchFamily="34" charset="0"/>
              </a:rPr>
              <a:t>Instagram and TikTok allow low-cost promotion and brand awareness</a:t>
            </a:r>
            <a:r>
              <a:rPr lang="en-US" sz="1200" b="0" i="0" dirty="0">
                <a:solidFill>
                  <a:srgbClr val="000000"/>
                </a:solidFill>
                <a:effectLst/>
                <a:latin typeface="Arial" panose="020B0604020202020204" pitchFamily="34" charset="0"/>
                <a:cs typeface="Arial" panose="020B0604020202020204" pitchFamily="34" charset="0"/>
              </a:rPr>
              <a:t>​</a:t>
            </a:r>
          </a:p>
          <a:p>
            <a:pPr algn="l" rtl="0" fontAlgn="base"/>
            <a:r>
              <a:rPr lang="en-US" sz="1200" b="0" i="0" u="none" strike="noStrike" dirty="0">
                <a:solidFill>
                  <a:srgbClr val="000000"/>
                </a:solidFill>
                <a:effectLst/>
                <a:latin typeface="Arial" panose="020B0604020202020204" pitchFamily="34" charset="0"/>
                <a:cs typeface="Arial" panose="020B0604020202020204" pitchFamily="34" charset="0"/>
              </a:rPr>
              <a:t>E-commerce websites enable nationwide and international sales</a:t>
            </a:r>
            <a:r>
              <a:rPr lang="en-US" sz="1200" b="0" i="0" dirty="0">
                <a:solidFill>
                  <a:srgbClr val="000000"/>
                </a:solidFill>
                <a:effectLst/>
                <a:latin typeface="Arial" panose="020B0604020202020204" pitchFamily="34" charset="0"/>
                <a:cs typeface="Arial" panose="020B0604020202020204" pitchFamily="34" charset="0"/>
              </a:rPr>
              <a:t>​</a:t>
            </a:r>
          </a:p>
          <a:p>
            <a:pPr algn="l" rtl="0" fontAlgn="base"/>
            <a:r>
              <a:rPr lang="en-US" sz="1200" b="0" i="0" u="none" strike="noStrike" dirty="0">
                <a:solidFill>
                  <a:srgbClr val="000000"/>
                </a:solidFill>
                <a:effectLst/>
                <a:latin typeface="Arial" panose="020B0604020202020204" pitchFamily="34" charset="0"/>
                <a:cs typeface="Arial" panose="020B0604020202020204" pitchFamily="34" charset="0"/>
              </a:rPr>
              <a:t>Online payment systems make purchasing easy and convenient</a:t>
            </a:r>
            <a:r>
              <a:rPr lang="en-US" sz="1200" b="0" i="0" dirty="0">
                <a:solidFill>
                  <a:srgbClr val="000000"/>
                </a:solidFill>
                <a:effectLst/>
                <a:latin typeface="Arial" panose="020B0604020202020204" pitchFamily="34" charset="0"/>
                <a:cs typeface="Arial" panose="020B0604020202020204" pitchFamily="34" charset="0"/>
              </a:rPr>
              <a:t>​</a:t>
            </a:r>
          </a:p>
          <a:p>
            <a:pPr algn="l" rtl="0" fontAlgn="base"/>
            <a:r>
              <a:rPr lang="en-US" sz="1000" b="0" i="0" dirty="0">
                <a:solidFill>
                  <a:srgbClr val="000000"/>
                </a:solidFill>
                <a:effectLst/>
                <a:latin typeface="Arial" panose="020B0604020202020204" pitchFamily="34" charset="0"/>
              </a:rPr>
              <a:t>​</a:t>
            </a:r>
            <a:br>
              <a:rPr lang="en-US" sz="1800" b="0" i="0" dirty="0">
                <a:solidFill>
                  <a:srgbClr val="000000"/>
                </a:solidFill>
                <a:effectLst/>
                <a:latin typeface="Arial" panose="020B0604020202020204" pitchFamily="34" charset="0"/>
              </a:rPr>
            </a:br>
            <a:endParaRPr lang="en-US" b="0" i="0" dirty="0">
              <a:solidFill>
                <a:srgbClr val="000000"/>
              </a:solidFill>
              <a:effectLst/>
              <a:latin typeface="Segoe UI" panose="020B0502040204020203" pitchFamily="34" charset="0"/>
            </a:endParaRPr>
          </a:p>
        </p:txBody>
      </p:sp>
      <p:sp>
        <p:nvSpPr>
          <p:cNvPr id="21" name="Rectangle: Rounded Corners 20">
            <a:extLst>
              <a:ext uri="{FF2B5EF4-FFF2-40B4-BE49-F238E27FC236}">
                <a16:creationId xmlns:a16="http://schemas.microsoft.com/office/drawing/2014/main" id="{29D7ED3C-BB87-874B-DF54-B8A37EC4224F}"/>
              </a:ext>
            </a:extLst>
          </p:cNvPr>
          <p:cNvSpPr/>
          <p:nvPr/>
        </p:nvSpPr>
        <p:spPr>
          <a:xfrm>
            <a:off x="6527335" y="3006062"/>
            <a:ext cx="5134062" cy="1325232"/>
          </a:xfrm>
          <a:prstGeom prst="roundRect">
            <a:avLst/>
          </a:prstGeom>
          <a:solidFill>
            <a:srgbClr val="FF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US" sz="1200" b="1" i="0" u="none" strike="noStrike" dirty="0">
                <a:solidFill>
                  <a:srgbClr val="000000"/>
                </a:solidFill>
                <a:effectLst/>
                <a:latin typeface="Arial" panose="020B0604020202020204" pitchFamily="34" charset="0"/>
              </a:rPr>
              <a:t>E – Environmental Factors</a:t>
            </a:r>
            <a:r>
              <a:rPr lang="en-US" sz="1200" b="0" i="0" dirty="0">
                <a:solidFill>
                  <a:srgbClr val="000000"/>
                </a:solidFill>
                <a:effectLst/>
                <a:latin typeface="Arial" panose="020B0604020202020204" pitchFamily="34" charset="0"/>
              </a:rPr>
              <a:t>​</a:t>
            </a:r>
            <a:endParaRPr lang="en-US" sz="1200" b="0" i="0" dirty="0">
              <a:solidFill>
                <a:srgbClr val="000000"/>
              </a:solidFill>
              <a:effectLst/>
              <a:latin typeface="Segoe UI" panose="020B0502040204020203" pitchFamily="34" charset="0"/>
            </a:endParaRPr>
          </a:p>
          <a:p>
            <a:pPr algn="l" rtl="0" fontAlgn="base"/>
            <a:r>
              <a:rPr lang="en-US" sz="1200" b="0" i="0" u="none" strike="noStrike" dirty="0">
                <a:solidFill>
                  <a:srgbClr val="000000"/>
                </a:solidFill>
                <a:effectLst/>
                <a:latin typeface="Arial" panose="020B0604020202020204" pitchFamily="34" charset="0"/>
              </a:rPr>
              <a:t>Customers are becoming more aware of sustainable fashion</a:t>
            </a:r>
            <a:r>
              <a:rPr lang="en-US" sz="1200" b="0" i="0" dirty="0">
                <a:solidFill>
                  <a:srgbClr val="000000"/>
                </a:solidFill>
                <a:effectLst/>
                <a:latin typeface="Arial" panose="020B0604020202020204" pitchFamily="34" charset="0"/>
              </a:rPr>
              <a:t>​</a:t>
            </a:r>
            <a:endParaRPr lang="en-US" sz="1200" b="0" i="0" dirty="0">
              <a:solidFill>
                <a:srgbClr val="000000"/>
              </a:solidFill>
              <a:effectLst/>
              <a:latin typeface="Segoe UI" panose="020B0502040204020203" pitchFamily="34" charset="0"/>
            </a:endParaRPr>
          </a:p>
          <a:p>
            <a:pPr algn="l" rtl="0" fontAlgn="base"/>
            <a:r>
              <a:rPr lang="en-US" sz="1200" b="0" i="0" u="none" strike="noStrike" dirty="0">
                <a:solidFill>
                  <a:srgbClr val="000000"/>
                </a:solidFill>
                <a:effectLst/>
                <a:latin typeface="Arial" panose="020B0604020202020204" pitchFamily="34" charset="0"/>
              </a:rPr>
              <a:t>Using eco-friendly packaging can improve brand image</a:t>
            </a:r>
            <a:r>
              <a:rPr lang="en-US" sz="1200" b="0" i="0" dirty="0">
                <a:solidFill>
                  <a:srgbClr val="000000"/>
                </a:solidFill>
                <a:effectLst/>
                <a:latin typeface="Arial" panose="020B0604020202020204" pitchFamily="34" charset="0"/>
              </a:rPr>
              <a:t>​</a:t>
            </a:r>
            <a:endParaRPr lang="en-US" sz="1200" b="0" i="0" dirty="0">
              <a:solidFill>
                <a:srgbClr val="000000"/>
              </a:solidFill>
              <a:effectLst/>
              <a:latin typeface="Segoe UI" panose="020B0502040204020203" pitchFamily="34" charset="0"/>
            </a:endParaRPr>
          </a:p>
          <a:p>
            <a:pPr algn="l" rtl="0" fontAlgn="base"/>
            <a:r>
              <a:rPr lang="en-US" sz="1200" b="0" i="0" u="none" strike="noStrike" dirty="0">
                <a:solidFill>
                  <a:srgbClr val="000000"/>
                </a:solidFill>
                <a:effectLst/>
                <a:latin typeface="Arial" panose="020B0604020202020204" pitchFamily="34" charset="0"/>
              </a:rPr>
              <a:t>Reducing waste in production can attract environmentally conscious customers</a:t>
            </a:r>
            <a:endParaRPr lang="en-US" sz="1200" b="0" i="0" dirty="0">
              <a:solidFill>
                <a:srgbClr val="000000"/>
              </a:solidFill>
              <a:effectLst/>
              <a:latin typeface="Segoe UI" panose="020B0502040204020203" pitchFamily="34" charset="0"/>
            </a:endParaRPr>
          </a:p>
        </p:txBody>
      </p:sp>
      <p:sp>
        <p:nvSpPr>
          <p:cNvPr id="22" name="Rectangle: Rounded Corners 21">
            <a:extLst>
              <a:ext uri="{FF2B5EF4-FFF2-40B4-BE49-F238E27FC236}">
                <a16:creationId xmlns:a16="http://schemas.microsoft.com/office/drawing/2014/main" id="{554F4A25-8153-0CA0-0184-A7EC598890CF}"/>
              </a:ext>
            </a:extLst>
          </p:cNvPr>
          <p:cNvSpPr/>
          <p:nvPr/>
        </p:nvSpPr>
        <p:spPr>
          <a:xfrm>
            <a:off x="6527335" y="4544278"/>
            <a:ext cx="5134062" cy="1218959"/>
          </a:xfrm>
          <a:prstGeom prst="roundRect">
            <a:avLst/>
          </a:prstGeom>
          <a:solidFill>
            <a:srgbClr val="FF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US" sz="1200" b="1" i="0" u="none" strike="noStrike" dirty="0">
                <a:solidFill>
                  <a:srgbClr val="000000"/>
                </a:solidFill>
                <a:effectLst/>
                <a:latin typeface="Arial" panose="020B0604020202020204" pitchFamily="34" charset="0"/>
                <a:cs typeface="Arial" panose="020B0604020202020204" pitchFamily="34" charset="0"/>
              </a:rPr>
              <a:t>L – Legal Factors</a:t>
            </a:r>
            <a:r>
              <a:rPr lang="en-US" sz="1200" b="0" i="0" dirty="0">
                <a:solidFill>
                  <a:srgbClr val="000000"/>
                </a:solidFill>
                <a:effectLst/>
                <a:latin typeface="Arial" panose="020B0604020202020204" pitchFamily="34" charset="0"/>
                <a:cs typeface="Arial" panose="020B0604020202020204" pitchFamily="34" charset="0"/>
              </a:rPr>
              <a:t>​</a:t>
            </a:r>
          </a:p>
          <a:p>
            <a:pPr algn="l" rtl="0" fontAlgn="base"/>
            <a:r>
              <a:rPr lang="en-US" sz="1200" b="0" i="0" u="none" strike="noStrike" dirty="0">
                <a:solidFill>
                  <a:srgbClr val="000000"/>
                </a:solidFill>
                <a:effectLst/>
                <a:latin typeface="Arial" panose="020B0604020202020204" pitchFamily="34" charset="0"/>
                <a:cs typeface="Arial" panose="020B0604020202020204" pitchFamily="34" charset="0"/>
              </a:rPr>
              <a:t>Must follow consumer rights laws (returns, refunds, product quality)</a:t>
            </a:r>
            <a:r>
              <a:rPr lang="en-US" sz="1200" b="0" i="0" dirty="0">
                <a:solidFill>
                  <a:srgbClr val="000000"/>
                </a:solidFill>
                <a:effectLst/>
                <a:latin typeface="Arial" panose="020B0604020202020204" pitchFamily="34" charset="0"/>
                <a:cs typeface="Arial" panose="020B0604020202020204" pitchFamily="34" charset="0"/>
              </a:rPr>
              <a:t>​</a:t>
            </a:r>
          </a:p>
          <a:p>
            <a:pPr algn="l" rtl="0" fontAlgn="base"/>
            <a:r>
              <a:rPr lang="en-US" sz="1200" b="0" i="0" u="none" strike="noStrike" dirty="0">
                <a:solidFill>
                  <a:srgbClr val="000000"/>
                </a:solidFill>
                <a:effectLst/>
                <a:latin typeface="Arial" panose="020B0604020202020204" pitchFamily="34" charset="0"/>
                <a:cs typeface="Arial" panose="020B0604020202020204" pitchFamily="34" charset="0"/>
              </a:rPr>
              <a:t>Data protection laws apply when handling customer information online</a:t>
            </a:r>
            <a:r>
              <a:rPr lang="en-US" sz="1200" b="0" i="0" dirty="0">
                <a:solidFill>
                  <a:srgbClr val="000000"/>
                </a:solidFill>
                <a:effectLst/>
                <a:latin typeface="Arial" panose="020B0604020202020204" pitchFamily="34" charset="0"/>
                <a:cs typeface="Arial" panose="020B0604020202020204" pitchFamily="34" charset="0"/>
              </a:rPr>
              <a:t>​</a:t>
            </a:r>
          </a:p>
          <a:p>
            <a:pPr algn="l" rtl="0" fontAlgn="base"/>
            <a:r>
              <a:rPr lang="en-US" sz="1200" b="0" i="0" u="none" strike="noStrike" dirty="0">
                <a:solidFill>
                  <a:srgbClr val="000000"/>
                </a:solidFill>
                <a:effectLst/>
                <a:latin typeface="Arial" panose="020B0604020202020204" pitchFamily="34" charset="0"/>
                <a:cs typeface="Arial" panose="020B0604020202020204" pitchFamily="34" charset="0"/>
              </a:rPr>
              <a:t>Business registration and tax compliance are required</a:t>
            </a:r>
            <a:r>
              <a:rPr lang="en-US" sz="1200" b="0" i="0" dirty="0">
                <a:solidFill>
                  <a:srgbClr val="000000"/>
                </a:solidFill>
                <a:effectLst/>
                <a:latin typeface="Arial" panose="020B0604020202020204" pitchFamily="34" charset="0"/>
                <a:cs typeface="Arial" panose="020B0604020202020204" pitchFamily="34" charset="0"/>
              </a:rPr>
              <a:t>​</a:t>
            </a:r>
          </a:p>
        </p:txBody>
      </p:sp>
      <p:sp>
        <p:nvSpPr>
          <p:cNvPr id="23" name="Rectangle: Rounded Corners 22">
            <a:extLst>
              <a:ext uri="{FF2B5EF4-FFF2-40B4-BE49-F238E27FC236}">
                <a16:creationId xmlns:a16="http://schemas.microsoft.com/office/drawing/2014/main" id="{CF849B9C-63DA-B791-BB43-8A46BAE92223}"/>
              </a:ext>
            </a:extLst>
          </p:cNvPr>
          <p:cNvSpPr/>
          <p:nvPr/>
        </p:nvSpPr>
        <p:spPr>
          <a:xfrm>
            <a:off x="822548" y="4518359"/>
            <a:ext cx="5402082" cy="1202154"/>
          </a:xfrm>
          <a:prstGeom prst="roundRect">
            <a:avLst/>
          </a:prstGeom>
          <a:solidFill>
            <a:srgbClr val="FF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US" sz="1200" b="1" i="0" u="sng" strike="noStrike" dirty="0">
                <a:solidFill>
                  <a:srgbClr val="000000"/>
                </a:solidFill>
                <a:effectLst/>
                <a:latin typeface="Arial" panose="020B0604020202020204" pitchFamily="34" charset="0"/>
              </a:rPr>
              <a:t>S – Social Factors</a:t>
            </a:r>
            <a:r>
              <a:rPr lang="en-US" sz="1200" b="0" i="0" u="sng" dirty="0">
                <a:solidFill>
                  <a:srgbClr val="000000"/>
                </a:solidFill>
                <a:effectLst/>
                <a:latin typeface="Arial" panose="020B0604020202020204" pitchFamily="34" charset="0"/>
              </a:rPr>
              <a:t>​</a:t>
            </a:r>
            <a:endParaRPr lang="en-US" sz="1200" b="0" i="0" u="sng" dirty="0">
              <a:solidFill>
                <a:srgbClr val="000000"/>
              </a:solidFill>
              <a:effectLst/>
              <a:latin typeface="Segoe UI" panose="020B0502040204020203" pitchFamily="34" charset="0"/>
            </a:endParaRPr>
          </a:p>
          <a:p>
            <a:pPr algn="l" rtl="0" fontAlgn="base"/>
            <a:r>
              <a:rPr lang="en-US" sz="1200" b="0" i="0" u="none" strike="noStrike" dirty="0">
                <a:solidFill>
                  <a:srgbClr val="000000"/>
                </a:solidFill>
                <a:effectLst/>
                <a:latin typeface="Arial" panose="020B0604020202020204" pitchFamily="34" charset="0"/>
              </a:rPr>
              <a:t>There is a growing global demand for modest fashion, especially among Muslim women</a:t>
            </a:r>
            <a:r>
              <a:rPr lang="en-US" sz="1200" b="0" i="0" dirty="0">
                <a:solidFill>
                  <a:srgbClr val="000000"/>
                </a:solidFill>
                <a:effectLst/>
                <a:latin typeface="Arial" panose="020B0604020202020204" pitchFamily="34" charset="0"/>
              </a:rPr>
              <a:t>​</a:t>
            </a:r>
            <a:r>
              <a:rPr lang="en-US" sz="1200" dirty="0">
                <a:solidFill>
                  <a:srgbClr val="000000"/>
                </a:solidFill>
                <a:latin typeface="Segoe UI" panose="020B0502040204020203" pitchFamily="34" charset="0"/>
              </a:rPr>
              <a:t>. </a:t>
            </a:r>
            <a:r>
              <a:rPr lang="en-US" sz="1200" b="0" i="0" u="none" strike="noStrike" dirty="0">
                <a:solidFill>
                  <a:srgbClr val="000000"/>
                </a:solidFill>
                <a:effectLst/>
                <a:latin typeface="Arial" panose="020B0604020202020204" pitchFamily="34" charset="0"/>
              </a:rPr>
              <a:t>Younger consumers want fashionable yet modest clothing</a:t>
            </a:r>
            <a:r>
              <a:rPr lang="en-US" sz="1200" b="0" i="0" dirty="0">
                <a:solidFill>
                  <a:srgbClr val="000000"/>
                </a:solidFill>
                <a:effectLst/>
                <a:latin typeface="Arial" panose="020B0604020202020204" pitchFamily="34" charset="0"/>
              </a:rPr>
              <a:t>​</a:t>
            </a:r>
            <a:endParaRPr lang="en-US" sz="1200" b="0" i="0" dirty="0">
              <a:solidFill>
                <a:srgbClr val="000000"/>
              </a:solidFill>
              <a:effectLst/>
              <a:latin typeface="Segoe UI" panose="020B0502040204020203" pitchFamily="34" charset="0"/>
            </a:endParaRPr>
          </a:p>
          <a:p>
            <a:pPr algn="l" rtl="0" fontAlgn="base"/>
            <a:r>
              <a:rPr lang="en-US" sz="1200" b="0" i="0" u="none" strike="noStrike" dirty="0">
                <a:solidFill>
                  <a:srgbClr val="000000"/>
                </a:solidFill>
                <a:effectLst/>
                <a:latin typeface="Arial" panose="020B0604020202020204" pitchFamily="34" charset="0"/>
              </a:rPr>
              <a:t>Social media has made modest fashion more popular and widely accepted</a:t>
            </a:r>
            <a:endParaRPr lang="en-US" sz="1200" b="0" i="0" dirty="0">
              <a:solidFill>
                <a:srgbClr val="000000"/>
              </a:solidFill>
              <a:effectLst/>
              <a:latin typeface="Segoe UI" panose="020B0502040204020203" pitchFamily="34" charset="0"/>
            </a:endParaRPr>
          </a:p>
        </p:txBody>
      </p:sp>
      <p:sp>
        <p:nvSpPr>
          <p:cNvPr id="24" name="Rectangle: Rounded Corners 23">
            <a:extLst>
              <a:ext uri="{FF2B5EF4-FFF2-40B4-BE49-F238E27FC236}">
                <a16:creationId xmlns:a16="http://schemas.microsoft.com/office/drawing/2014/main" id="{D8AA99C7-CD19-CB7F-7843-B92BEEFCB9B0}"/>
              </a:ext>
            </a:extLst>
          </p:cNvPr>
          <p:cNvSpPr/>
          <p:nvPr/>
        </p:nvSpPr>
        <p:spPr>
          <a:xfrm>
            <a:off x="822549" y="3012763"/>
            <a:ext cx="5273450" cy="1261200"/>
          </a:xfrm>
          <a:prstGeom prst="roundRect">
            <a:avLst/>
          </a:prstGeom>
          <a:solidFill>
            <a:srgbClr val="FF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US" sz="1200" b="1" i="0" u="sng" strike="noStrike" dirty="0">
                <a:solidFill>
                  <a:srgbClr val="000000"/>
                </a:solidFill>
                <a:effectLst/>
                <a:latin typeface="Arial" panose="020B0604020202020204" pitchFamily="34" charset="0"/>
                <a:cs typeface="Arial" panose="020B0604020202020204" pitchFamily="34" charset="0"/>
              </a:rPr>
              <a:t>E – Economic Factors</a:t>
            </a:r>
            <a:r>
              <a:rPr lang="en-US" sz="1200" b="0" i="0" u="sng" dirty="0">
                <a:solidFill>
                  <a:srgbClr val="000000"/>
                </a:solidFill>
                <a:effectLst/>
                <a:latin typeface="Arial" panose="020B0604020202020204" pitchFamily="34" charset="0"/>
                <a:cs typeface="Arial" panose="020B0604020202020204" pitchFamily="34" charset="0"/>
              </a:rPr>
              <a:t>​</a:t>
            </a:r>
          </a:p>
          <a:p>
            <a:pPr algn="l" rtl="0" fontAlgn="base"/>
            <a:r>
              <a:rPr lang="en-US" sz="1200" b="0" i="0" strike="noStrike" dirty="0">
                <a:solidFill>
                  <a:srgbClr val="000000"/>
                </a:solidFill>
                <a:effectLst/>
                <a:latin typeface="Arial" panose="020B0604020202020204" pitchFamily="34" charset="0"/>
                <a:cs typeface="Arial" panose="020B0604020202020204" pitchFamily="34" charset="0"/>
              </a:rPr>
              <a:t>Rising fabric and production costs may increase product prices</a:t>
            </a:r>
            <a:r>
              <a:rPr lang="en-US" sz="1200" b="0" i="0" dirty="0">
                <a:solidFill>
                  <a:srgbClr val="000000"/>
                </a:solidFill>
                <a:effectLst/>
                <a:latin typeface="Arial" panose="020B0604020202020204" pitchFamily="34" charset="0"/>
                <a:cs typeface="Arial" panose="020B0604020202020204" pitchFamily="34" charset="0"/>
              </a:rPr>
              <a:t>​</a:t>
            </a:r>
          </a:p>
          <a:p>
            <a:pPr algn="l" rtl="0" fontAlgn="base"/>
            <a:r>
              <a:rPr lang="en-US" sz="1200" b="0" i="0" strike="noStrike" dirty="0">
                <a:solidFill>
                  <a:srgbClr val="000000"/>
                </a:solidFill>
                <a:effectLst/>
                <a:latin typeface="Arial" panose="020B0604020202020204" pitchFamily="34" charset="0"/>
                <a:cs typeface="Arial" panose="020B0604020202020204" pitchFamily="34" charset="0"/>
              </a:rPr>
              <a:t>Cost of living crisis may reduce customer spending on clothing</a:t>
            </a:r>
            <a:r>
              <a:rPr lang="en-US" sz="1200" b="0" i="0" dirty="0">
                <a:solidFill>
                  <a:srgbClr val="000000"/>
                </a:solidFill>
                <a:effectLst/>
                <a:latin typeface="Arial" panose="020B0604020202020204" pitchFamily="34" charset="0"/>
                <a:cs typeface="Arial" panose="020B0604020202020204" pitchFamily="34" charset="0"/>
              </a:rPr>
              <a:t>​</a:t>
            </a:r>
          </a:p>
          <a:p>
            <a:pPr algn="l" rtl="0" fontAlgn="base"/>
            <a:r>
              <a:rPr lang="en-US" sz="1200" b="0" i="0" strike="noStrike" dirty="0">
                <a:solidFill>
                  <a:srgbClr val="000000"/>
                </a:solidFill>
                <a:effectLst/>
                <a:latin typeface="Arial" panose="020B0604020202020204" pitchFamily="34" charset="0"/>
                <a:cs typeface="Arial" panose="020B0604020202020204" pitchFamily="34" charset="0"/>
              </a:rPr>
              <a:t>However, affordable pricing gives Luna’s Abaya a competitive advantage</a:t>
            </a:r>
            <a:r>
              <a:rPr lang="en-US" sz="1000" b="0" i="0" dirty="0">
                <a:solidFill>
                  <a:srgbClr val="000000"/>
                </a:solidFill>
                <a:effectLst/>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068913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C1068A97-72D6-FF06-A9EC-22B8322E6AC9}"/>
              </a:ext>
            </a:extLst>
          </p:cNvPr>
          <p:cNvSpPr/>
          <p:nvPr/>
        </p:nvSpPr>
        <p:spPr>
          <a:xfrm>
            <a:off x="1579927" y="1524495"/>
            <a:ext cx="7147420" cy="1384995"/>
          </a:xfrm>
          <a:prstGeom prst="roundRect">
            <a:avLst/>
          </a:prstGeom>
          <a:solidFill>
            <a:srgbClr val="FF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US" sz="1200" b="0" i="0" u="none" strike="noStrike" dirty="0">
                <a:solidFill>
                  <a:srgbClr val="000000"/>
                </a:solidFill>
                <a:effectLst/>
                <a:latin typeface="Aptos" panose="020B0004020202020204" pitchFamily="34" charset="0"/>
              </a:rPr>
              <a:t>Social Factor </a:t>
            </a:r>
            <a:r>
              <a:rPr lang="en-US" sz="1200" b="0" i="0" dirty="0">
                <a:solidFill>
                  <a:srgbClr val="000000"/>
                </a:solidFill>
                <a:effectLst/>
                <a:latin typeface="Aptos" panose="020B0004020202020204" pitchFamily="34" charset="0"/>
              </a:rPr>
              <a:t>​</a:t>
            </a:r>
            <a:endParaRPr lang="en-US" sz="1200" b="0" i="0" dirty="0">
              <a:solidFill>
                <a:srgbClr val="000000"/>
              </a:solidFill>
              <a:effectLst/>
              <a:latin typeface="Segoe UI" panose="020B0502040204020203" pitchFamily="34" charset="0"/>
            </a:endParaRPr>
          </a:p>
          <a:p>
            <a:pPr algn="l" rtl="0" fontAlgn="base"/>
            <a:r>
              <a:rPr lang="en-US" sz="1200" b="0" i="0" u="none" strike="noStrike" dirty="0">
                <a:solidFill>
                  <a:srgbClr val="000000"/>
                </a:solidFill>
                <a:effectLst/>
                <a:latin typeface="Aptos" panose="020B0004020202020204" pitchFamily="34" charset="0"/>
              </a:rPr>
              <a:t>One important external factor is the social environment. There is a growing global demand for modest fashion, especially among younger generations. Social media has also played a major role in promoting modest fashion trends, making it more mainstream and widely accepted. This creates a strong opportunity for Luna’s Abaya to enter a growing market.</a:t>
            </a:r>
            <a:r>
              <a:rPr lang="en-US" sz="1200" b="0" i="0" dirty="0">
                <a:solidFill>
                  <a:srgbClr val="000000"/>
                </a:solidFill>
                <a:effectLst/>
                <a:latin typeface="Aptos" panose="020B0004020202020204" pitchFamily="34" charset="0"/>
              </a:rPr>
              <a:t>​</a:t>
            </a:r>
            <a:endParaRPr lang="en-US" sz="1200" b="0" i="0" dirty="0">
              <a:solidFill>
                <a:srgbClr val="000000"/>
              </a:solidFill>
              <a:effectLst/>
              <a:latin typeface="Segoe UI" panose="020B0502040204020203" pitchFamily="34" charset="0"/>
            </a:endParaRPr>
          </a:p>
        </p:txBody>
      </p:sp>
      <p:sp>
        <p:nvSpPr>
          <p:cNvPr id="12" name="Rectangle: Rounded Corners 11">
            <a:extLst>
              <a:ext uri="{FF2B5EF4-FFF2-40B4-BE49-F238E27FC236}">
                <a16:creationId xmlns:a16="http://schemas.microsoft.com/office/drawing/2014/main" id="{7E1BBA14-96D6-D846-97BA-8E12DBA3904E}"/>
              </a:ext>
            </a:extLst>
          </p:cNvPr>
          <p:cNvSpPr/>
          <p:nvPr/>
        </p:nvSpPr>
        <p:spPr>
          <a:xfrm>
            <a:off x="1579927" y="3029113"/>
            <a:ext cx="7147420" cy="1384995"/>
          </a:xfrm>
          <a:prstGeom prst="roundRect">
            <a:avLst/>
          </a:prstGeom>
          <a:solidFill>
            <a:srgbClr val="FF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US" sz="1200" b="0" i="0" u="none" strike="noStrike" dirty="0">
                <a:solidFill>
                  <a:srgbClr val="000000"/>
                </a:solidFill>
                <a:effectLst/>
                <a:latin typeface="Arial" panose="020B0604020202020204" pitchFamily="34" charset="0"/>
              </a:rPr>
              <a:t>Economic Factor </a:t>
            </a:r>
            <a:r>
              <a:rPr lang="en-US" sz="1200" b="0" i="0" dirty="0">
                <a:solidFill>
                  <a:srgbClr val="000000"/>
                </a:solidFill>
                <a:effectLst/>
                <a:latin typeface="Arial" panose="020B0604020202020204" pitchFamily="34" charset="0"/>
              </a:rPr>
              <a:t>​</a:t>
            </a:r>
            <a:endParaRPr lang="en-US" sz="1200" b="0" i="0" dirty="0">
              <a:solidFill>
                <a:srgbClr val="000000"/>
              </a:solidFill>
              <a:effectLst/>
              <a:latin typeface="Segoe UI" panose="020B0502040204020203" pitchFamily="34" charset="0"/>
            </a:endParaRPr>
          </a:p>
          <a:p>
            <a:pPr algn="l" rtl="0" fontAlgn="base"/>
            <a:r>
              <a:rPr lang="en-US" sz="1200" b="0" i="0" u="none" strike="noStrike" dirty="0">
                <a:solidFill>
                  <a:srgbClr val="000000"/>
                </a:solidFill>
                <a:effectLst/>
                <a:latin typeface="Arial" panose="020B0604020202020204" pitchFamily="34" charset="0"/>
              </a:rPr>
              <a:t>The second factor is economic. The cost of materials and production may impact pricing and profitability. In addition, consumer spending power can affect how much customers are willing to spend on clothing. Therefore, it is important for the business to balance quality with affordability to remain competitive.</a:t>
            </a:r>
            <a:r>
              <a:rPr lang="en-US" sz="1800" b="0" i="0" dirty="0">
                <a:solidFill>
                  <a:srgbClr val="000000"/>
                </a:solidFill>
                <a:effectLst/>
                <a:latin typeface="Arial" panose="020B0604020202020204" pitchFamily="34" charset="0"/>
              </a:rPr>
              <a:t>​</a:t>
            </a:r>
            <a:endParaRPr lang="en-US" b="0" i="0" dirty="0">
              <a:solidFill>
                <a:srgbClr val="000000"/>
              </a:solidFill>
              <a:effectLst/>
              <a:latin typeface="Segoe UI" panose="020B0502040204020203" pitchFamily="34" charset="0"/>
            </a:endParaRPr>
          </a:p>
        </p:txBody>
      </p:sp>
      <p:sp>
        <p:nvSpPr>
          <p:cNvPr id="13" name="Rectangle: Rounded Corners 12">
            <a:extLst>
              <a:ext uri="{FF2B5EF4-FFF2-40B4-BE49-F238E27FC236}">
                <a16:creationId xmlns:a16="http://schemas.microsoft.com/office/drawing/2014/main" id="{74A8A476-FB71-3150-6475-7270740FE82F}"/>
              </a:ext>
            </a:extLst>
          </p:cNvPr>
          <p:cNvSpPr/>
          <p:nvPr/>
        </p:nvSpPr>
        <p:spPr>
          <a:xfrm>
            <a:off x="1579927" y="4642613"/>
            <a:ext cx="7147420" cy="1384995"/>
          </a:xfrm>
          <a:prstGeom prst="roundRect">
            <a:avLst/>
          </a:prstGeom>
          <a:solidFill>
            <a:srgbClr val="FF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US" sz="1200" b="0" i="0" u="none" strike="noStrike" dirty="0">
                <a:solidFill>
                  <a:srgbClr val="000000"/>
                </a:solidFill>
                <a:effectLst/>
                <a:latin typeface="Arial" panose="020B0604020202020204" pitchFamily="34" charset="0"/>
              </a:rPr>
              <a:t>Technological Factor</a:t>
            </a:r>
            <a:r>
              <a:rPr lang="en-US" sz="1200" b="0" i="0" dirty="0">
                <a:solidFill>
                  <a:srgbClr val="000000"/>
                </a:solidFill>
                <a:effectLst/>
                <a:latin typeface="Arial" panose="020B0604020202020204" pitchFamily="34" charset="0"/>
              </a:rPr>
              <a:t>​</a:t>
            </a:r>
            <a:endParaRPr lang="en-US" sz="1200" b="0" i="0" dirty="0">
              <a:solidFill>
                <a:srgbClr val="000000"/>
              </a:solidFill>
              <a:effectLst/>
              <a:latin typeface="Segoe UI" panose="020B0502040204020203" pitchFamily="34" charset="0"/>
            </a:endParaRPr>
          </a:p>
          <a:p>
            <a:pPr algn="l" rtl="0" fontAlgn="base"/>
            <a:r>
              <a:rPr lang="en-US" sz="1200" b="0" i="0" u="none" strike="noStrike" dirty="0">
                <a:solidFill>
                  <a:srgbClr val="000000"/>
                </a:solidFill>
                <a:effectLst/>
                <a:latin typeface="Arial" panose="020B0604020202020204" pitchFamily="34" charset="0"/>
              </a:rPr>
              <a:t>The third factor is technology. Technology provides major opportunities for the business, especially through social media platforms like Instagram and TikTok. These platforms allow low-cost marketing and direct engagement with customers.</a:t>
            </a:r>
            <a:endParaRPr lang="en-US" sz="1200" b="0" i="0" dirty="0">
              <a:solidFill>
                <a:srgbClr val="000000"/>
              </a:solidFill>
              <a:effectLst/>
              <a:latin typeface="Segoe UI" panose="020B0502040204020203" pitchFamily="34" charset="0"/>
            </a:endParaRPr>
          </a:p>
        </p:txBody>
      </p:sp>
      <p:sp>
        <p:nvSpPr>
          <p:cNvPr id="27" name="TextBox 26">
            <a:extLst>
              <a:ext uri="{FF2B5EF4-FFF2-40B4-BE49-F238E27FC236}">
                <a16:creationId xmlns:a16="http://schemas.microsoft.com/office/drawing/2014/main" id="{85581DBE-7919-64EC-1462-5EF1FBF2029D}"/>
              </a:ext>
            </a:extLst>
          </p:cNvPr>
          <p:cNvSpPr txBox="1"/>
          <p:nvPr/>
        </p:nvSpPr>
        <p:spPr>
          <a:xfrm>
            <a:off x="2632745" y="926658"/>
            <a:ext cx="6094602" cy="369332"/>
          </a:xfrm>
          <a:prstGeom prst="rect">
            <a:avLst/>
          </a:prstGeom>
          <a:noFill/>
        </p:spPr>
        <p:txBody>
          <a:bodyPr wrap="square">
            <a:spAutoFit/>
          </a:bodyPr>
          <a:lstStyle/>
          <a:p>
            <a:r>
              <a:rPr lang="en-GB" altLang="en-US" sz="1800" b="1" dirty="0">
                <a:latin typeface="Arial" panose="020B0604020202020204" pitchFamily="34" charset="0"/>
                <a:cs typeface="Arial" panose="020B0604020202020204" pitchFamily="34" charset="0"/>
              </a:rPr>
              <a:t>   PESTEL with Business Strategy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02482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BE72E2D-8442-5027-4796-F0ADA6A392B2}"/>
              </a:ext>
            </a:extLst>
          </p:cNvPr>
          <p:cNvSpPr txBox="1"/>
          <p:nvPr/>
        </p:nvSpPr>
        <p:spPr>
          <a:xfrm>
            <a:off x="1126221" y="1054364"/>
            <a:ext cx="8605007" cy="738664"/>
          </a:xfrm>
          <a:prstGeom prst="rect">
            <a:avLst/>
          </a:prstGeom>
          <a:noFill/>
        </p:spPr>
        <p:txBody>
          <a:bodyPr wrap="square">
            <a:spAutoFit/>
          </a:bodyPr>
          <a:lstStyle/>
          <a:p>
            <a:pPr algn="l" rtl="0" fontAlgn="base"/>
            <a:r>
              <a:rPr lang="en-US" sz="1400" b="1" i="0" u="sng" strike="noStrike" dirty="0">
                <a:solidFill>
                  <a:srgbClr val="000000"/>
                </a:solidFill>
                <a:effectLst/>
                <a:latin typeface="Arial" panose="020B0604020202020204" pitchFamily="34" charset="0"/>
                <a:cs typeface="Arial" panose="020B0604020202020204" pitchFamily="34" charset="0"/>
              </a:rPr>
              <a:t>Marketing Strategies </a:t>
            </a:r>
            <a:r>
              <a:rPr lang="en-US" sz="1400" b="0" i="0" dirty="0">
                <a:solidFill>
                  <a:srgbClr val="000000"/>
                </a:solidFill>
                <a:effectLst/>
                <a:latin typeface="Arial" panose="020B0604020202020204" pitchFamily="34" charset="0"/>
                <a:cs typeface="Arial" panose="020B0604020202020204" pitchFamily="34" charset="0"/>
              </a:rPr>
              <a:t>​</a:t>
            </a:r>
          </a:p>
          <a:p>
            <a:pPr algn="l" rtl="0" fontAlgn="base"/>
            <a:r>
              <a:rPr lang="en-US" sz="1400" b="0" i="0" dirty="0">
                <a:solidFill>
                  <a:srgbClr val="000000"/>
                </a:solidFill>
                <a:effectLst/>
                <a:latin typeface="Arial" panose="020B0604020202020204" pitchFamily="34" charset="0"/>
                <a:cs typeface="Arial" panose="020B0604020202020204" pitchFamily="34" charset="0"/>
              </a:rPr>
              <a:t>​</a:t>
            </a:r>
          </a:p>
          <a:p>
            <a:pPr algn="l" rtl="0" fontAlgn="base"/>
            <a:endParaRPr lang="en-US" sz="1400" b="0" i="0" dirty="0">
              <a:solidFill>
                <a:srgbClr val="000000"/>
              </a:solidFill>
              <a:effectLst/>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C110D6E9-F336-ECD2-AA4D-57845A244F18}"/>
              </a:ext>
            </a:extLst>
          </p:cNvPr>
          <p:cNvSpPr/>
          <p:nvPr/>
        </p:nvSpPr>
        <p:spPr>
          <a:xfrm>
            <a:off x="1003531" y="1488637"/>
            <a:ext cx="8850385" cy="1317071"/>
          </a:xfrm>
          <a:prstGeom prst="roundRect">
            <a:avLst/>
          </a:prstGeom>
          <a:solidFill>
            <a:srgbClr val="FF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US" sz="1200" b="1" i="0" u="sng" strike="noStrike" dirty="0">
                <a:solidFill>
                  <a:srgbClr val="000000"/>
                </a:solidFill>
                <a:effectLst/>
                <a:latin typeface="Arial" panose="020B0604020202020204" pitchFamily="34" charset="0"/>
              </a:rPr>
              <a:t>Marketing strategy 1.</a:t>
            </a:r>
            <a:r>
              <a:rPr lang="en-US" sz="1200" b="1" i="0" u="sng" dirty="0">
                <a:solidFill>
                  <a:srgbClr val="000000"/>
                </a:solidFill>
                <a:effectLst/>
                <a:latin typeface="Arial" panose="020B0604020202020204" pitchFamily="34" charset="0"/>
              </a:rPr>
              <a:t>​</a:t>
            </a:r>
            <a:endParaRPr lang="en-US" sz="1200" b="1" i="0" u="sng" dirty="0">
              <a:solidFill>
                <a:srgbClr val="000000"/>
              </a:solidFill>
              <a:effectLst/>
              <a:latin typeface="Segoe UI" panose="020B0502040204020203" pitchFamily="34" charset="0"/>
            </a:endParaRPr>
          </a:p>
          <a:p>
            <a:pPr algn="l" rtl="0" fontAlgn="base"/>
            <a:r>
              <a:rPr lang="en-US" sz="1200" b="0" i="0" u="none" strike="noStrike" dirty="0">
                <a:solidFill>
                  <a:srgbClr val="000000"/>
                </a:solidFill>
                <a:effectLst/>
                <a:latin typeface="Arial" panose="020B0604020202020204" pitchFamily="34" charset="0"/>
              </a:rPr>
              <a:t>is social media marketing. The business will use platforms such as Instagram and TikTok to showcase products through photos and videos. Regular posting and engaging content will help build a strong brand identity. Collaborating with influencers will also help increase brand awareness and attract more customers.</a:t>
            </a:r>
            <a:r>
              <a:rPr lang="en-US" sz="1200" b="0" i="0" dirty="0">
                <a:solidFill>
                  <a:srgbClr val="000000"/>
                </a:solidFill>
                <a:effectLst/>
                <a:latin typeface="Arial" panose="020B0604020202020204" pitchFamily="34" charset="0"/>
              </a:rPr>
              <a:t>​</a:t>
            </a:r>
            <a:endParaRPr lang="en-US" sz="1200" b="0" i="0" dirty="0">
              <a:solidFill>
                <a:srgbClr val="000000"/>
              </a:solidFill>
              <a:effectLst/>
              <a:latin typeface="Segoe UI" panose="020B0502040204020203" pitchFamily="34" charset="0"/>
            </a:endParaRPr>
          </a:p>
        </p:txBody>
      </p:sp>
      <p:sp>
        <p:nvSpPr>
          <p:cNvPr id="7" name="Rectangle: Rounded Corners 6">
            <a:extLst>
              <a:ext uri="{FF2B5EF4-FFF2-40B4-BE49-F238E27FC236}">
                <a16:creationId xmlns:a16="http://schemas.microsoft.com/office/drawing/2014/main" id="{55B94456-EDC5-9539-B811-431B8ABA7FD3}"/>
              </a:ext>
            </a:extLst>
          </p:cNvPr>
          <p:cNvSpPr/>
          <p:nvPr/>
        </p:nvSpPr>
        <p:spPr>
          <a:xfrm>
            <a:off x="1003530" y="2979490"/>
            <a:ext cx="8850385" cy="1317071"/>
          </a:xfrm>
          <a:prstGeom prst="roundRect">
            <a:avLst/>
          </a:prstGeom>
          <a:solidFill>
            <a:srgbClr val="FF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US" sz="1200" b="1" i="0" u="sng" strike="noStrike" dirty="0">
                <a:solidFill>
                  <a:srgbClr val="000000"/>
                </a:solidFill>
                <a:effectLst/>
                <a:latin typeface="Arial" panose="020B0604020202020204" pitchFamily="34" charset="0"/>
              </a:rPr>
              <a:t>Marketing Strategy 2.</a:t>
            </a:r>
            <a:r>
              <a:rPr lang="en-US" sz="1200" b="1" i="0" u="sng" dirty="0">
                <a:solidFill>
                  <a:srgbClr val="000000"/>
                </a:solidFill>
                <a:effectLst/>
                <a:latin typeface="Arial" panose="020B0604020202020204" pitchFamily="34" charset="0"/>
              </a:rPr>
              <a:t>​</a:t>
            </a:r>
            <a:endParaRPr lang="en-US" sz="1200" b="1" i="0" u="sng" dirty="0">
              <a:solidFill>
                <a:srgbClr val="000000"/>
              </a:solidFill>
              <a:effectLst/>
              <a:latin typeface="Segoe UI" panose="020B0502040204020203" pitchFamily="34" charset="0"/>
            </a:endParaRPr>
          </a:p>
          <a:p>
            <a:pPr algn="l" rtl="0" fontAlgn="base"/>
            <a:r>
              <a:rPr lang="en-US" sz="1200" b="0" i="0" u="none" strike="noStrike" dirty="0">
                <a:solidFill>
                  <a:srgbClr val="000000"/>
                </a:solidFill>
                <a:effectLst/>
                <a:latin typeface="Arial" panose="020B0604020202020204" pitchFamily="34" charset="0"/>
              </a:rPr>
              <a:t>The second strategy is developing an e-commerce website. This will allow customers to browse and purchase products and securely. An online store also makes the business accessible to both local and international customers. This is essential for growth and scalability.</a:t>
            </a:r>
            <a:endParaRPr lang="en-US" sz="1200" b="0" i="0" dirty="0">
              <a:solidFill>
                <a:srgbClr val="000000"/>
              </a:solidFill>
              <a:effectLst/>
              <a:latin typeface="Segoe UI" panose="020B0502040204020203" pitchFamily="34" charset="0"/>
            </a:endParaRPr>
          </a:p>
        </p:txBody>
      </p:sp>
      <p:sp>
        <p:nvSpPr>
          <p:cNvPr id="8" name="Rectangle: Rounded Corners 7">
            <a:extLst>
              <a:ext uri="{FF2B5EF4-FFF2-40B4-BE49-F238E27FC236}">
                <a16:creationId xmlns:a16="http://schemas.microsoft.com/office/drawing/2014/main" id="{4E86D18E-8F6E-A918-71E1-10A5ABFF5BAB}"/>
              </a:ext>
            </a:extLst>
          </p:cNvPr>
          <p:cNvSpPr/>
          <p:nvPr/>
        </p:nvSpPr>
        <p:spPr>
          <a:xfrm>
            <a:off x="1003529" y="4470343"/>
            <a:ext cx="8945814" cy="1586508"/>
          </a:xfrm>
          <a:prstGeom prst="roundRect">
            <a:avLst>
              <a:gd name="adj" fmla="val 17684"/>
            </a:avLst>
          </a:prstGeom>
          <a:solidFill>
            <a:srgbClr val="FF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r>
              <a:rPr lang="en-US" sz="1200" b="1" i="0" u="sng" strike="noStrike" dirty="0">
                <a:solidFill>
                  <a:srgbClr val="000000"/>
                </a:solidFill>
                <a:effectLst/>
                <a:latin typeface="Arial" panose="020B0604020202020204" pitchFamily="34" charset="0"/>
              </a:rPr>
              <a:t>Unique Selling Points</a:t>
            </a:r>
            <a:r>
              <a:rPr lang="en-US" sz="1200" b="1" i="0" u="sng" dirty="0">
                <a:solidFill>
                  <a:srgbClr val="000000"/>
                </a:solidFill>
                <a:effectLst/>
                <a:latin typeface="Arial" panose="020B0604020202020204" pitchFamily="34" charset="0"/>
              </a:rPr>
              <a:t>​</a:t>
            </a:r>
            <a:endParaRPr lang="en-US" sz="1200" b="1" i="0" u="sng" dirty="0">
              <a:solidFill>
                <a:srgbClr val="000000"/>
              </a:solidFill>
              <a:effectLst/>
              <a:latin typeface="Segoe UI" panose="020B0502040204020203" pitchFamily="34" charset="0"/>
            </a:endParaRPr>
          </a:p>
          <a:p>
            <a:pPr marL="171450" indent="-171450" algn="l" rtl="0" fontAlgn="base">
              <a:buFont typeface="Arial" panose="020B0604020202020204" pitchFamily="34" charset="0"/>
              <a:buChar char="•"/>
            </a:pPr>
            <a:r>
              <a:rPr lang="en-US" sz="1200" b="0" i="0" dirty="0">
                <a:solidFill>
                  <a:srgbClr val="000000"/>
                </a:solidFill>
                <a:effectLst/>
                <a:latin typeface="Arial" panose="020B0604020202020204" pitchFamily="34" charset="0"/>
              </a:rPr>
              <a:t>​</a:t>
            </a:r>
            <a:r>
              <a:rPr lang="en-US" sz="1200" b="0" i="0" u="none" strike="noStrike" dirty="0">
                <a:solidFill>
                  <a:srgbClr val="000000"/>
                </a:solidFill>
                <a:effectLst/>
                <a:latin typeface="Arial" panose="020B0604020202020204" pitchFamily="34" charset="0"/>
              </a:rPr>
              <a:t>Firstly, modern designs. Luna’s Abaya combines modesty with current fashion trends, making the products appealing to younger customers. </a:t>
            </a:r>
            <a:r>
              <a:rPr lang="en-US" sz="1200" b="0" i="0" dirty="0">
                <a:solidFill>
                  <a:srgbClr val="000000"/>
                </a:solidFill>
                <a:effectLst/>
                <a:latin typeface="Arial" panose="020B0604020202020204" pitchFamily="34" charset="0"/>
              </a:rPr>
              <a:t>​</a:t>
            </a:r>
            <a:endParaRPr lang="en-US" sz="1200" b="0" i="0" dirty="0">
              <a:solidFill>
                <a:srgbClr val="000000"/>
              </a:solidFill>
              <a:effectLst/>
              <a:latin typeface="Segoe UI" panose="020B0502040204020203" pitchFamily="34" charset="0"/>
            </a:endParaRPr>
          </a:p>
          <a:p>
            <a:pPr marL="171450" indent="-171450" algn="l" rtl="0" fontAlgn="base">
              <a:buFont typeface="Arial" panose="020B0604020202020204" pitchFamily="34" charset="0"/>
              <a:buChar char="•"/>
            </a:pPr>
            <a:r>
              <a:rPr lang="en-US" sz="1200" b="0" i="0" dirty="0">
                <a:solidFill>
                  <a:srgbClr val="000000"/>
                </a:solidFill>
                <a:effectLst/>
                <a:latin typeface="Arial" panose="020B0604020202020204" pitchFamily="34" charset="0"/>
              </a:rPr>
              <a:t>​</a:t>
            </a:r>
            <a:r>
              <a:rPr lang="en-US" sz="1200" b="0" i="0" u="none" strike="noStrike" dirty="0">
                <a:solidFill>
                  <a:srgbClr val="000000"/>
                </a:solidFill>
                <a:effectLst/>
                <a:latin typeface="Arial" panose="020B0604020202020204" pitchFamily="34" charset="0"/>
              </a:rPr>
              <a:t>Secondly, high quality. The abayas will be made using premium fabrics to ensure durability and comfort.</a:t>
            </a:r>
            <a:r>
              <a:rPr lang="en-US" sz="1200" b="0" i="0" dirty="0">
                <a:solidFill>
                  <a:srgbClr val="000000"/>
                </a:solidFill>
                <a:effectLst/>
                <a:latin typeface="Arial" panose="020B0604020202020204" pitchFamily="34" charset="0"/>
              </a:rPr>
              <a:t>​</a:t>
            </a:r>
            <a:endParaRPr lang="en-US" sz="1200" b="0" i="0" dirty="0">
              <a:solidFill>
                <a:srgbClr val="000000"/>
              </a:solidFill>
              <a:effectLst/>
              <a:latin typeface="Segoe UI" panose="020B0502040204020203" pitchFamily="34" charset="0"/>
            </a:endParaRPr>
          </a:p>
          <a:p>
            <a:pPr marL="171450" indent="-171450" algn="l" rtl="0" fontAlgn="base">
              <a:buFont typeface="Arial" panose="020B0604020202020204" pitchFamily="34" charset="0"/>
              <a:buChar char="•"/>
            </a:pPr>
            <a:r>
              <a:rPr lang="en-US" sz="1200" b="0" i="0" dirty="0">
                <a:solidFill>
                  <a:srgbClr val="000000"/>
                </a:solidFill>
                <a:effectLst/>
                <a:latin typeface="Arial" panose="020B0604020202020204" pitchFamily="34" charset="0"/>
              </a:rPr>
              <a:t>​</a:t>
            </a:r>
            <a:r>
              <a:rPr lang="en-US" sz="1200" b="0" i="0" u="none" strike="noStrike" dirty="0">
                <a:solidFill>
                  <a:srgbClr val="000000"/>
                </a:solidFill>
                <a:effectLst/>
                <a:latin typeface="Arial" panose="020B0604020202020204" pitchFamily="34" charset="0"/>
              </a:rPr>
              <a:t>Finally, affordable pricing. The aim is to provide a luxury look without high-end prices, making the products accessible to a wider audience.</a:t>
            </a:r>
            <a:r>
              <a:rPr lang="en-US" sz="1200" b="0" i="0" dirty="0">
                <a:solidFill>
                  <a:srgbClr val="000000"/>
                </a:solidFill>
                <a:effectLst/>
                <a:latin typeface="Arial" panose="020B0604020202020204" pitchFamily="34" charset="0"/>
              </a:rPr>
              <a:t>​</a:t>
            </a:r>
            <a:endParaRPr lang="en-US" sz="12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032037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805FD4C-7583-F448-C3FC-054B067BA29A}"/>
              </a:ext>
            </a:extLst>
          </p:cNvPr>
          <p:cNvSpPr txBox="1"/>
          <p:nvPr/>
        </p:nvSpPr>
        <p:spPr>
          <a:xfrm>
            <a:off x="2176323" y="954140"/>
            <a:ext cx="6097554" cy="369332"/>
          </a:xfrm>
          <a:prstGeom prst="rect">
            <a:avLst/>
          </a:prstGeom>
          <a:noFill/>
        </p:spPr>
        <p:txBody>
          <a:bodyPr wrap="square">
            <a:spAutoFit/>
          </a:bodyPr>
          <a:lstStyle/>
          <a:p>
            <a:r>
              <a:rPr lang="en-US" b="1" i="0" u="sng" strike="noStrike" dirty="0">
                <a:solidFill>
                  <a:srgbClr val="000000"/>
                </a:solidFill>
                <a:effectLst/>
                <a:latin typeface="Arial" panose="020B0604020202020204" pitchFamily="34" charset="0"/>
                <a:cs typeface="Arial" panose="020B0604020202020204" pitchFamily="34" charset="0"/>
              </a:rPr>
              <a:t>Funding Requirements and Funding Allocation </a:t>
            </a:r>
            <a:endParaRPr lang="en-GB" b="1" u="sng"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D453148-81CB-3F0B-818C-DC655C40B925}"/>
              </a:ext>
            </a:extLst>
          </p:cNvPr>
          <p:cNvSpPr txBox="1"/>
          <p:nvPr/>
        </p:nvSpPr>
        <p:spPr>
          <a:xfrm>
            <a:off x="1168167" y="1693982"/>
            <a:ext cx="6094602" cy="1200329"/>
          </a:xfrm>
          <a:prstGeom prst="rect">
            <a:avLst/>
          </a:prstGeom>
          <a:noFill/>
        </p:spPr>
        <p:txBody>
          <a:bodyPr wrap="square">
            <a:spAutoFit/>
          </a:bodyPr>
          <a:lstStyle/>
          <a:p>
            <a:pPr algn="l" rtl="0" fontAlgn="base"/>
            <a:r>
              <a:rPr lang="en-US" sz="1200" b="0" i="0" u="none" strike="noStrike" dirty="0">
                <a:solidFill>
                  <a:srgbClr val="000000"/>
                </a:solidFill>
                <a:effectLst/>
                <a:latin typeface="Arial" panose="020B0604020202020204" pitchFamily="34" charset="0"/>
                <a:cs typeface="Arial" panose="020B0604020202020204" pitchFamily="34" charset="0"/>
              </a:rPr>
              <a:t>To start the business, a total of five thousand pounds is required. This funding will be used to cover initial startup costs, including purchasing stock, marketing, and setting up the business. The funding may come from personal savings or external sources such as small business loans.</a:t>
            </a:r>
            <a:r>
              <a:rPr lang="en-US" sz="1200" b="0" i="0" dirty="0">
                <a:solidFill>
                  <a:srgbClr val="000000"/>
                </a:solidFill>
                <a:effectLst/>
                <a:latin typeface="Arial" panose="020B0604020202020204" pitchFamily="34" charset="0"/>
                <a:cs typeface="Arial" panose="020B0604020202020204" pitchFamily="34" charset="0"/>
              </a:rPr>
              <a:t>​</a:t>
            </a:r>
          </a:p>
          <a:p>
            <a:pPr algn="l" rtl="0" fontAlgn="base"/>
            <a:r>
              <a:rPr lang="en-US" sz="1200" b="0" i="0" dirty="0">
                <a:solidFill>
                  <a:srgbClr val="000000"/>
                </a:solidFill>
                <a:effectLst/>
                <a:latin typeface="Arial" panose="020B0604020202020204" pitchFamily="34" charset="0"/>
                <a:cs typeface="Arial" panose="020B0604020202020204" pitchFamily="34" charset="0"/>
              </a:rPr>
              <a:t>​</a:t>
            </a:r>
          </a:p>
          <a:p>
            <a:pPr algn="l" rtl="0" fontAlgn="base"/>
            <a:r>
              <a:rPr lang="en-US" sz="1200" b="0" i="0" u="none" strike="noStrike" dirty="0">
                <a:solidFill>
                  <a:srgbClr val="000000"/>
                </a:solidFill>
                <a:effectLst/>
                <a:latin typeface="Arial" panose="020B0604020202020204" pitchFamily="34" charset="0"/>
                <a:cs typeface="Arial" panose="020B0604020202020204" pitchFamily="34" charset="0"/>
              </a:rPr>
              <a:t>The funding will be allocated as follows.</a:t>
            </a:r>
            <a:r>
              <a:rPr lang="en-US" sz="1200" b="0" i="0" dirty="0">
                <a:solidFill>
                  <a:srgbClr val="000000"/>
                </a:solidFill>
                <a:effectLst/>
                <a:latin typeface="Arial" panose="020B0604020202020204" pitchFamily="34" charset="0"/>
                <a:cs typeface="Arial" panose="020B0604020202020204" pitchFamily="34" charset="0"/>
              </a:rPr>
              <a:t>​</a:t>
            </a:r>
          </a:p>
        </p:txBody>
      </p:sp>
      <p:graphicFrame>
        <p:nvGraphicFramePr>
          <p:cNvPr id="8" name="Table 7">
            <a:extLst>
              <a:ext uri="{FF2B5EF4-FFF2-40B4-BE49-F238E27FC236}">
                <a16:creationId xmlns:a16="http://schemas.microsoft.com/office/drawing/2014/main" id="{98861F78-D14E-B3AC-3088-107720FC5397}"/>
              </a:ext>
            </a:extLst>
          </p:cNvPr>
          <p:cNvGraphicFramePr>
            <a:graphicFrameLocks noGrp="1"/>
          </p:cNvGraphicFramePr>
          <p:nvPr>
            <p:extLst>
              <p:ext uri="{D42A27DB-BD31-4B8C-83A1-F6EECF244321}">
                <p14:modId xmlns:p14="http://schemas.microsoft.com/office/powerpoint/2010/main" val="3674932524"/>
              </p:ext>
            </p:extLst>
          </p:nvPr>
        </p:nvGraphicFramePr>
        <p:xfrm>
          <a:off x="1168167" y="3084519"/>
          <a:ext cx="2245709" cy="2575950"/>
        </p:xfrm>
        <a:graphic>
          <a:graphicData uri="http://schemas.openxmlformats.org/drawingml/2006/table">
            <a:tbl>
              <a:tblPr/>
              <a:tblGrid>
                <a:gridCol w="1316974">
                  <a:extLst>
                    <a:ext uri="{9D8B030D-6E8A-4147-A177-3AD203B41FA5}">
                      <a16:colId xmlns:a16="http://schemas.microsoft.com/office/drawing/2014/main" val="2005069963"/>
                    </a:ext>
                  </a:extLst>
                </a:gridCol>
                <a:gridCol w="928735">
                  <a:extLst>
                    <a:ext uri="{9D8B030D-6E8A-4147-A177-3AD203B41FA5}">
                      <a16:colId xmlns:a16="http://schemas.microsoft.com/office/drawing/2014/main" val="962683408"/>
                    </a:ext>
                  </a:extLst>
                </a:gridCol>
              </a:tblGrid>
              <a:tr h="370970">
                <a:tc>
                  <a:txBody>
                    <a:bodyPr/>
                    <a:lstStyle/>
                    <a:p>
                      <a:pPr algn="ctr" rtl="0" fontAlgn="base"/>
                      <a:r>
                        <a:rPr lang="en-US" sz="1200" b="1" i="0">
                          <a:solidFill>
                            <a:srgbClr val="000000"/>
                          </a:solidFill>
                          <a:effectLst/>
                          <a:latin typeface="Aptos" panose="020B0004020202020204" pitchFamily="34" charset="0"/>
                        </a:rPr>
                        <a:t>Startup Cost</a:t>
                      </a:r>
                      <a:r>
                        <a:rPr lang="en-US" sz="1200" b="0" i="0">
                          <a:solidFill>
                            <a:srgbClr val="000000"/>
                          </a:solidFill>
                          <a:effectLst/>
                          <a:latin typeface="Aptos" panose="020B0004020202020204" pitchFamily="34" charset="0"/>
                        </a:rPr>
                        <a:t>​</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ctr" rtl="0" fontAlgn="base"/>
                      <a:r>
                        <a:rPr lang="en-US" sz="1200" b="1" i="0">
                          <a:solidFill>
                            <a:srgbClr val="000000"/>
                          </a:solidFill>
                          <a:effectLst/>
                          <a:latin typeface="Aptos" panose="020B0004020202020204" pitchFamily="34" charset="0"/>
                        </a:rPr>
                        <a:t>Amount (£)</a:t>
                      </a:r>
                      <a:r>
                        <a:rPr lang="en-US" sz="1200" b="0" i="0">
                          <a:solidFill>
                            <a:srgbClr val="000000"/>
                          </a:solidFill>
                          <a:effectLst/>
                          <a:latin typeface="Aptos" panose="020B0004020202020204" pitchFamily="34" charset="0"/>
                        </a:rPr>
                        <a:t>​</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990811049"/>
                  </a:ext>
                </a:extLst>
              </a:tr>
              <a:tr h="370970">
                <a:tc>
                  <a:txBody>
                    <a:bodyPr/>
                    <a:lstStyle/>
                    <a:p>
                      <a:pPr algn="l" rtl="0" fontAlgn="base"/>
                      <a:r>
                        <a:rPr lang="en-US" sz="1200" b="0" i="0">
                          <a:solidFill>
                            <a:srgbClr val="000000"/>
                          </a:solidFill>
                          <a:effectLst/>
                          <a:latin typeface="Aptos" panose="020B0004020202020204" pitchFamily="34" charset="0"/>
                        </a:rPr>
                        <a:t>Stock (Abayas)​</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base"/>
                      <a:r>
                        <a:rPr lang="en-US" sz="1200" b="0" i="0">
                          <a:solidFill>
                            <a:srgbClr val="000000"/>
                          </a:solidFill>
                          <a:effectLst/>
                          <a:latin typeface="Aptos" panose="020B0004020202020204" pitchFamily="34" charset="0"/>
                        </a:rPr>
                        <a:t>£2,000​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03894144"/>
                  </a:ext>
                </a:extLst>
              </a:tr>
              <a:tr h="370970">
                <a:tc>
                  <a:txBody>
                    <a:bodyPr/>
                    <a:lstStyle/>
                    <a:p>
                      <a:pPr algn="l" rtl="0" fontAlgn="base"/>
                      <a:r>
                        <a:rPr lang="en-US" sz="1200" b="0" i="0">
                          <a:solidFill>
                            <a:srgbClr val="000000"/>
                          </a:solidFill>
                          <a:effectLst/>
                          <a:latin typeface="Aptos" panose="020B0004020202020204" pitchFamily="34" charset="0"/>
                        </a:rPr>
                        <a:t>Fabrics &amp; Materials​</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base"/>
                      <a:r>
                        <a:rPr lang="en-US" sz="1200" b="0" i="0">
                          <a:solidFill>
                            <a:srgbClr val="000000"/>
                          </a:solidFill>
                          <a:effectLst/>
                          <a:latin typeface="Aptos" panose="020B0004020202020204" pitchFamily="34" charset="0"/>
                        </a:rPr>
                        <a:t>£1,000​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500146543"/>
                  </a:ext>
                </a:extLst>
              </a:tr>
              <a:tr h="370970">
                <a:tc>
                  <a:txBody>
                    <a:bodyPr/>
                    <a:lstStyle/>
                    <a:p>
                      <a:pPr algn="l" rtl="0" fontAlgn="base"/>
                      <a:r>
                        <a:rPr lang="en-US" sz="1200" b="0" i="0">
                          <a:solidFill>
                            <a:srgbClr val="000000"/>
                          </a:solidFill>
                          <a:effectLst/>
                          <a:latin typeface="Aptos" panose="020B0004020202020204" pitchFamily="34" charset="0"/>
                        </a:rPr>
                        <a:t>Website Setup​</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base"/>
                      <a:r>
                        <a:rPr lang="en-US" sz="1200" b="0" i="0">
                          <a:solidFill>
                            <a:srgbClr val="000000"/>
                          </a:solidFill>
                          <a:effectLst/>
                          <a:latin typeface="Aptos" panose="020B0004020202020204" pitchFamily="34" charset="0"/>
                        </a:rPr>
                        <a:t>£1,000​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713613406"/>
                  </a:ext>
                </a:extLst>
              </a:tr>
              <a:tr h="370970">
                <a:tc>
                  <a:txBody>
                    <a:bodyPr/>
                    <a:lstStyle/>
                    <a:p>
                      <a:pPr algn="l" rtl="0" fontAlgn="base"/>
                      <a:r>
                        <a:rPr lang="en-US" sz="1200" b="0" i="0">
                          <a:solidFill>
                            <a:srgbClr val="000000"/>
                          </a:solidFill>
                          <a:effectLst/>
                          <a:latin typeface="Aptos" panose="020B0004020202020204" pitchFamily="34" charset="0"/>
                        </a:rPr>
                        <a:t>Branding &amp; Logo​</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base"/>
                      <a:r>
                        <a:rPr lang="en-US" sz="1200" b="0" i="0">
                          <a:solidFill>
                            <a:srgbClr val="000000"/>
                          </a:solidFill>
                          <a:effectLst/>
                          <a:latin typeface="Aptos" panose="020B0004020202020204" pitchFamily="34" charset="0"/>
                        </a:rPr>
                        <a:t>£500​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975078953"/>
                  </a:ext>
                </a:extLst>
              </a:tr>
              <a:tr h="200520">
                <a:tc>
                  <a:txBody>
                    <a:bodyPr/>
                    <a:lstStyle/>
                    <a:p>
                      <a:pPr algn="l" rtl="0" fontAlgn="base"/>
                      <a:r>
                        <a:rPr lang="en-US" sz="1200" b="0" i="0">
                          <a:solidFill>
                            <a:srgbClr val="000000"/>
                          </a:solidFill>
                          <a:effectLst/>
                          <a:latin typeface="Aptos" panose="020B0004020202020204" pitchFamily="34" charset="0"/>
                        </a:rPr>
                        <a:t>Packaging​</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base"/>
                      <a:r>
                        <a:rPr lang="en-US" sz="1200" b="0" i="0">
                          <a:solidFill>
                            <a:srgbClr val="000000"/>
                          </a:solidFill>
                          <a:effectLst/>
                          <a:latin typeface="Aptos" panose="020B0004020202020204" pitchFamily="34" charset="0"/>
                        </a:rPr>
                        <a:t>£500​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495832288"/>
                  </a:ext>
                </a:extLst>
              </a:tr>
              <a:tr h="200520">
                <a:tc>
                  <a:txBody>
                    <a:bodyPr/>
                    <a:lstStyle/>
                    <a:p>
                      <a:pPr algn="l" rtl="0" fontAlgn="base"/>
                      <a:r>
                        <a:rPr lang="en-US" sz="1200" b="0" i="0">
                          <a:solidFill>
                            <a:srgbClr val="000000"/>
                          </a:solidFill>
                          <a:effectLst/>
                          <a:latin typeface="Aptos" panose="020B0004020202020204" pitchFamily="34" charset="0"/>
                        </a:rPr>
                        <a:t>Total​</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l" rtl="0" fontAlgn="base"/>
                      <a:r>
                        <a:rPr lang="en-US" sz="1200" b="0" i="0" dirty="0">
                          <a:solidFill>
                            <a:srgbClr val="000000"/>
                          </a:solidFill>
                          <a:effectLst/>
                          <a:latin typeface="Aptos" panose="020B0004020202020204" pitchFamily="34" charset="0"/>
                        </a:rPr>
                        <a:t>£5,000</a:t>
                      </a:r>
                      <a:endParaRPr lang="en-US" b="0" i="0" dirty="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018870680"/>
                  </a:ext>
                </a:extLst>
              </a:tr>
            </a:tbl>
          </a:graphicData>
        </a:graphic>
      </p:graphicFrame>
      <p:graphicFrame>
        <p:nvGraphicFramePr>
          <p:cNvPr id="9" name="Table 8">
            <a:extLst>
              <a:ext uri="{FF2B5EF4-FFF2-40B4-BE49-F238E27FC236}">
                <a16:creationId xmlns:a16="http://schemas.microsoft.com/office/drawing/2014/main" id="{335E8B6F-B7D2-33BA-A735-581E5CB4AE4B}"/>
              </a:ext>
            </a:extLst>
          </p:cNvPr>
          <p:cNvGraphicFramePr>
            <a:graphicFrameLocks noGrp="1"/>
          </p:cNvGraphicFramePr>
          <p:nvPr>
            <p:extLst>
              <p:ext uri="{D42A27DB-BD31-4B8C-83A1-F6EECF244321}">
                <p14:modId xmlns:p14="http://schemas.microsoft.com/office/powerpoint/2010/main" val="949364715"/>
              </p:ext>
            </p:extLst>
          </p:nvPr>
        </p:nvGraphicFramePr>
        <p:xfrm>
          <a:off x="3881067" y="3127254"/>
          <a:ext cx="2645569" cy="2354160"/>
        </p:xfrm>
        <a:graphic>
          <a:graphicData uri="http://schemas.openxmlformats.org/drawingml/2006/table">
            <a:tbl>
              <a:tblPr/>
              <a:tblGrid>
                <a:gridCol w="1696631">
                  <a:extLst>
                    <a:ext uri="{9D8B030D-6E8A-4147-A177-3AD203B41FA5}">
                      <a16:colId xmlns:a16="http://schemas.microsoft.com/office/drawing/2014/main" val="3700639068"/>
                    </a:ext>
                  </a:extLst>
                </a:gridCol>
                <a:gridCol w="948938">
                  <a:extLst>
                    <a:ext uri="{9D8B030D-6E8A-4147-A177-3AD203B41FA5}">
                      <a16:colId xmlns:a16="http://schemas.microsoft.com/office/drawing/2014/main" val="1307062671"/>
                    </a:ext>
                  </a:extLst>
                </a:gridCol>
              </a:tblGrid>
              <a:tr h="260680">
                <a:tc>
                  <a:txBody>
                    <a:bodyPr/>
                    <a:lstStyle/>
                    <a:p>
                      <a:pPr algn="ctr" rtl="0" fontAlgn="base"/>
                      <a:r>
                        <a:rPr lang="en-US" sz="1200" b="1" i="0">
                          <a:solidFill>
                            <a:srgbClr val="000000"/>
                          </a:solidFill>
                          <a:effectLst/>
                          <a:latin typeface="Aptos" panose="020B0004020202020204" pitchFamily="34" charset="0"/>
                        </a:rPr>
                        <a:t>Fixed Costs</a:t>
                      </a:r>
                      <a:r>
                        <a:rPr lang="en-US" sz="1200" b="0" i="0">
                          <a:solidFill>
                            <a:srgbClr val="000000"/>
                          </a:solidFill>
                          <a:effectLst/>
                          <a:latin typeface="Aptos" panose="020B0004020202020204" pitchFamily="34" charset="0"/>
                        </a:rPr>
                        <a:t>​</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base"/>
                      <a:r>
                        <a:rPr lang="en-US" sz="1200" b="1" i="0">
                          <a:solidFill>
                            <a:srgbClr val="000000"/>
                          </a:solidFill>
                          <a:effectLst/>
                          <a:latin typeface="Aptos" panose="020B0004020202020204" pitchFamily="34" charset="0"/>
                        </a:rPr>
                        <a:t>Amount (£)</a:t>
                      </a:r>
                      <a:r>
                        <a:rPr lang="en-US" sz="1200" b="0" i="0">
                          <a:solidFill>
                            <a:srgbClr val="000000"/>
                          </a:solidFill>
                          <a:effectLst/>
                          <a:latin typeface="Aptos" panose="020B0004020202020204" pitchFamily="34" charset="0"/>
                        </a:rPr>
                        <a:t>​</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3651632"/>
                  </a:ext>
                </a:extLst>
              </a:tr>
              <a:tr h="491280">
                <a:tc>
                  <a:txBody>
                    <a:bodyPr/>
                    <a:lstStyle/>
                    <a:p>
                      <a:pPr algn="l" rtl="0" fontAlgn="base"/>
                      <a:r>
                        <a:rPr lang="en-GB" sz="1200" b="0" i="0">
                          <a:solidFill>
                            <a:srgbClr val="000000"/>
                          </a:solidFill>
                          <a:effectLst/>
                          <a:latin typeface="Aptos" panose="020B0004020202020204" pitchFamily="34" charset="0"/>
                        </a:rPr>
                        <a:t>Rent (if applicable / home = £0)​</a:t>
                      </a:r>
                      <a:endParaRPr lang="en-GB"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dirty="0">
                          <a:solidFill>
                            <a:srgbClr val="000000"/>
                          </a:solidFill>
                          <a:effectLst/>
                          <a:latin typeface="Aptos" panose="020B0004020202020204" pitchFamily="34" charset="0"/>
                        </a:rPr>
                        <a:t>£0-£500​</a:t>
                      </a:r>
                      <a:endParaRPr lang="en-US" b="0" i="0" dirty="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81155522"/>
                  </a:ext>
                </a:extLst>
              </a:tr>
              <a:tr h="260680">
                <a:tc>
                  <a:txBody>
                    <a:bodyPr/>
                    <a:lstStyle/>
                    <a:p>
                      <a:pPr algn="l" rtl="0" fontAlgn="base"/>
                      <a:r>
                        <a:rPr lang="en-US" sz="1200" b="0" i="0">
                          <a:solidFill>
                            <a:srgbClr val="000000"/>
                          </a:solidFill>
                          <a:effectLst/>
                          <a:latin typeface="Aptos" panose="020B0004020202020204" pitchFamily="34" charset="0"/>
                        </a:rPr>
                        <a:t>Marketing Ads​</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£300​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14717198"/>
                  </a:ext>
                </a:extLst>
              </a:tr>
              <a:tr h="260680">
                <a:tc>
                  <a:txBody>
                    <a:bodyPr/>
                    <a:lstStyle/>
                    <a:p>
                      <a:pPr algn="l" rtl="0" fontAlgn="base"/>
                      <a:r>
                        <a:rPr lang="en-US" sz="1200" b="0" i="0">
                          <a:solidFill>
                            <a:srgbClr val="000000"/>
                          </a:solidFill>
                          <a:effectLst/>
                          <a:latin typeface="Aptos" panose="020B0004020202020204" pitchFamily="34" charset="0"/>
                        </a:rPr>
                        <a:t>Website Maintenance​</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£50​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62164462"/>
                  </a:ext>
                </a:extLst>
              </a:tr>
              <a:tr h="260680">
                <a:tc>
                  <a:txBody>
                    <a:bodyPr/>
                    <a:lstStyle/>
                    <a:p>
                      <a:pPr algn="l" rtl="0" fontAlgn="base"/>
                      <a:r>
                        <a:rPr lang="en-US" sz="1200" b="0" i="0">
                          <a:solidFill>
                            <a:srgbClr val="000000"/>
                          </a:solidFill>
                          <a:effectLst/>
                          <a:latin typeface="Aptos" panose="020B0004020202020204" pitchFamily="34" charset="0"/>
                        </a:rPr>
                        <a:t>Packaging Supplies​</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£200​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52300720"/>
                  </a:ext>
                </a:extLst>
              </a:tr>
              <a:tr h="260680">
                <a:tc>
                  <a:txBody>
                    <a:bodyPr/>
                    <a:lstStyle/>
                    <a:p>
                      <a:pPr algn="l" rtl="0" fontAlgn="base"/>
                      <a:r>
                        <a:rPr lang="en-US" sz="1200" b="0" i="0">
                          <a:solidFill>
                            <a:srgbClr val="000000"/>
                          </a:solidFill>
                          <a:effectLst/>
                          <a:latin typeface="Aptos" panose="020B0004020202020204" pitchFamily="34" charset="0"/>
                        </a:rPr>
                        <a:t>Miscellaneous​</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£150​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841577980"/>
                  </a:ext>
                </a:extLst>
              </a:tr>
              <a:tr h="491280">
                <a:tc>
                  <a:txBody>
                    <a:bodyPr/>
                    <a:lstStyle/>
                    <a:p>
                      <a:pPr algn="l" rtl="0" fontAlgn="base"/>
                      <a:r>
                        <a:rPr lang="en-US" sz="1200" b="0" i="0">
                          <a:solidFill>
                            <a:srgbClr val="000000"/>
                          </a:solidFill>
                          <a:effectLst/>
                          <a:latin typeface="Aptos" panose="020B0004020202020204" pitchFamily="34" charset="0"/>
                        </a:rPr>
                        <a:t>Total​</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dirty="0">
                          <a:solidFill>
                            <a:srgbClr val="000000"/>
                          </a:solidFill>
                          <a:effectLst/>
                          <a:latin typeface="Aptos" panose="020B0004020202020204" pitchFamily="34" charset="0"/>
                        </a:rPr>
                        <a:t>£700-£1,200</a:t>
                      </a:r>
                      <a:endParaRPr lang="en-US" b="0" i="0" dirty="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47823970"/>
                  </a:ext>
                </a:extLst>
              </a:tr>
            </a:tbl>
          </a:graphicData>
        </a:graphic>
      </p:graphicFrame>
      <p:graphicFrame>
        <p:nvGraphicFramePr>
          <p:cNvPr id="10" name="Table 9">
            <a:extLst>
              <a:ext uri="{FF2B5EF4-FFF2-40B4-BE49-F238E27FC236}">
                <a16:creationId xmlns:a16="http://schemas.microsoft.com/office/drawing/2014/main" id="{1C7819AF-A858-238A-DE36-D5614A90E685}"/>
              </a:ext>
            </a:extLst>
          </p:cNvPr>
          <p:cNvGraphicFramePr>
            <a:graphicFrameLocks noGrp="1"/>
          </p:cNvGraphicFramePr>
          <p:nvPr>
            <p:extLst>
              <p:ext uri="{D42A27DB-BD31-4B8C-83A1-F6EECF244321}">
                <p14:modId xmlns:p14="http://schemas.microsoft.com/office/powerpoint/2010/main" val="627469878"/>
              </p:ext>
            </p:extLst>
          </p:nvPr>
        </p:nvGraphicFramePr>
        <p:xfrm>
          <a:off x="6993828" y="3195414"/>
          <a:ext cx="4430488" cy="2286000"/>
        </p:xfrm>
        <a:graphic>
          <a:graphicData uri="http://schemas.openxmlformats.org/drawingml/2006/table">
            <a:tbl>
              <a:tblPr/>
              <a:tblGrid>
                <a:gridCol w="1136371">
                  <a:extLst>
                    <a:ext uri="{9D8B030D-6E8A-4147-A177-3AD203B41FA5}">
                      <a16:colId xmlns:a16="http://schemas.microsoft.com/office/drawing/2014/main" val="3876922520"/>
                    </a:ext>
                  </a:extLst>
                </a:gridCol>
                <a:gridCol w="446332">
                  <a:extLst>
                    <a:ext uri="{9D8B030D-6E8A-4147-A177-3AD203B41FA5}">
                      <a16:colId xmlns:a16="http://schemas.microsoft.com/office/drawing/2014/main" val="3405243931"/>
                    </a:ext>
                  </a:extLst>
                </a:gridCol>
                <a:gridCol w="569557">
                  <a:extLst>
                    <a:ext uri="{9D8B030D-6E8A-4147-A177-3AD203B41FA5}">
                      <a16:colId xmlns:a16="http://schemas.microsoft.com/office/drawing/2014/main" val="303057358"/>
                    </a:ext>
                  </a:extLst>
                </a:gridCol>
                <a:gridCol w="569557">
                  <a:extLst>
                    <a:ext uri="{9D8B030D-6E8A-4147-A177-3AD203B41FA5}">
                      <a16:colId xmlns:a16="http://schemas.microsoft.com/office/drawing/2014/main" val="1104993643"/>
                    </a:ext>
                  </a:extLst>
                </a:gridCol>
                <a:gridCol w="569557">
                  <a:extLst>
                    <a:ext uri="{9D8B030D-6E8A-4147-A177-3AD203B41FA5}">
                      <a16:colId xmlns:a16="http://schemas.microsoft.com/office/drawing/2014/main" val="3666934359"/>
                    </a:ext>
                  </a:extLst>
                </a:gridCol>
                <a:gridCol w="569557">
                  <a:extLst>
                    <a:ext uri="{9D8B030D-6E8A-4147-A177-3AD203B41FA5}">
                      <a16:colId xmlns:a16="http://schemas.microsoft.com/office/drawing/2014/main" val="3400342683"/>
                    </a:ext>
                  </a:extLst>
                </a:gridCol>
                <a:gridCol w="569557">
                  <a:extLst>
                    <a:ext uri="{9D8B030D-6E8A-4147-A177-3AD203B41FA5}">
                      <a16:colId xmlns:a16="http://schemas.microsoft.com/office/drawing/2014/main" val="2121364406"/>
                    </a:ext>
                  </a:extLst>
                </a:gridCol>
              </a:tblGrid>
              <a:tr h="270710">
                <a:tc>
                  <a:txBody>
                    <a:bodyPr/>
                    <a:lstStyle/>
                    <a:p>
                      <a:pPr algn="ctr" rtl="0" fontAlgn="base"/>
                      <a:r>
                        <a:rPr lang="en-US" sz="1200" b="1" i="0">
                          <a:solidFill>
                            <a:srgbClr val="000000"/>
                          </a:solidFill>
                          <a:effectLst/>
                          <a:latin typeface="Aptos" panose="020B0004020202020204" pitchFamily="34" charset="0"/>
                        </a:rPr>
                        <a:t>Variable Costs</a:t>
                      </a:r>
                      <a:r>
                        <a:rPr lang="en-US" sz="1200" b="0" i="0">
                          <a:solidFill>
                            <a:srgbClr val="000000"/>
                          </a:solidFill>
                          <a:effectLst/>
                          <a:latin typeface="Aptos" panose="020B0004020202020204" pitchFamily="34" charset="0"/>
                        </a:rPr>
                        <a:t>​</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base"/>
                      <a:r>
                        <a:rPr lang="en-US" sz="1200" b="1" i="0">
                          <a:solidFill>
                            <a:srgbClr val="000000"/>
                          </a:solidFill>
                          <a:effectLst/>
                          <a:latin typeface="Aptos" panose="020B0004020202020204" pitchFamily="34" charset="0"/>
                        </a:rPr>
                        <a:t>Jan</a:t>
                      </a:r>
                      <a:r>
                        <a:rPr lang="en-US" sz="1200" b="0" i="0">
                          <a:solidFill>
                            <a:srgbClr val="000000"/>
                          </a:solidFill>
                          <a:effectLst/>
                          <a:latin typeface="Aptos" panose="020B0004020202020204" pitchFamily="34" charset="0"/>
                        </a:rPr>
                        <a:t>​</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base"/>
                      <a:r>
                        <a:rPr lang="en-US" sz="1200" b="1" i="0">
                          <a:solidFill>
                            <a:srgbClr val="000000"/>
                          </a:solidFill>
                          <a:effectLst/>
                          <a:latin typeface="Aptos" panose="020B0004020202020204" pitchFamily="34" charset="0"/>
                        </a:rPr>
                        <a:t>Feb</a:t>
                      </a:r>
                      <a:r>
                        <a:rPr lang="en-US" sz="1200" b="0" i="0">
                          <a:solidFill>
                            <a:srgbClr val="000000"/>
                          </a:solidFill>
                          <a:effectLst/>
                          <a:latin typeface="Aptos" panose="020B0004020202020204" pitchFamily="34" charset="0"/>
                        </a:rPr>
                        <a:t>​</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base"/>
                      <a:r>
                        <a:rPr lang="en-US" sz="1200" b="1" i="0">
                          <a:solidFill>
                            <a:srgbClr val="000000"/>
                          </a:solidFill>
                          <a:effectLst/>
                          <a:latin typeface="Aptos" panose="020B0004020202020204" pitchFamily="34" charset="0"/>
                        </a:rPr>
                        <a:t>Mar</a:t>
                      </a:r>
                      <a:r>
                        <a:rPr lang="en-US" sz="1200" b="0" i="0">
                          <a:solidFill>
                            <a:srgbClr val="000000"/>
                          </a:solidFill>
                          <a:effectLst/>
                          <a:latin typeface="Aptos" panose="020B0004020202020204" pitchFamily="34" charset="0"/>
                        </a:rPr>
                        <a:t>​</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base"/>
                      <a:r>
                        <a:rPr lang="en-US" sz="1200" b="1" i="0">
                          <a:solidFill>
                            <a:srgbClr val="000000"/>
                          </a:solidFill>
                          <a:effectLst/>
                          <a:latin typeface="Aptos" panose="020B0004020202020204" pitchFamily="34" charset="0"/>
                        </a:rPr>
                        <a:t>Apr</a:t>
                      </a:r>
                      <a:r>
                        <a:rPr lang="en-US" sz="1200" b="0" i="0">
                          <a:solidFill>
                            <a:srgbClr val="000000"/>
                          </a:solidFill>
                          <a:effectLst/>
                          <a:latin typeface="Aptos" panose="020B0004020202020204" pitchFamily="34" charset="0"/>
                        </a:rPr>
                        <a:t>​</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base"/>
                      <a:r>
                        <a:rPr lang="en-US" sz="1200" b="1" i="0">
                          <a:solidFill>
                            <a:srgbClr val="000000"/>
                          </a:solidFill>
                          <a:effectLst/>
                          <a:latin typeface="Aptos" panose="020B0004020202020204" pitchFamily="34" charset="0"/>
                        </a:rPr>
                        <a:t>May</a:t>
                      </a:r>
                      <a:r>
                        <a:rPr lang="en-US" sz="1200" b="0" i="0">
                          <a:solidFill>
                            <a:srgbClr val="000000"/>
                          </a:solidFill>
                          <a:effectLst/>
                          <a:latin typeface="Aptos" panose="020B0004020202020204" pitchFamily="34" charset="0"/>
                        </a:rPr>
                        <a:t>​</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rtl="0" fontAlgn="base"/>
                      <a:r>
                        <a:rPr lang="en-US" sz="1200" b="1" i="0">
                          <a:solidFill>
                            <a:srgbClr val="000000"/>
                          </a:solidFill>
                          <a:effectLst/>
                          <a:latin typeface="Aptos" panose="020B0004020202020204" pitchFamily="34" charset="0"/>
                        </a:rPr>
                        <a:t>Jun</a:t>
                      </a:r>
                      <a:r>
                        <a:rPr lang="en-US" sz="1200" b="0" i="0">
                          <a:solidFill>
                            <a:srgbClr val="000000"/>
                          </a:solidFill>
                          <a:effectLst/>
                          <a:latin typeface="Aptos" panose="020B0004020202020204" pitchFamily="34" charset="0"/>
                        </a:rPr>
                        <a:t>​</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34633743"/>
                  </a:ext>
                </a:extLst>
              </a:tr>
              <a:tr h="270710">
                <a:tc>
                  <a:txBody>
                    <a:bodyPr/>
                    <a:lstStyle/>
                    <a:p>
                      <a:pPr algn="l" rtl="0" fontAlgn="base"/>
                      <a:r>
                        <a:rPr lang="en-US" sz="1200" b="0" i="0">
                          <a:solidFill>
                            <a:srgbClr val="000000"/>
                          </a:solidFill>
                          <a:effectLst/>
                          <a:latin typeface="Aptos" panose="020B0004020202020204" pitchFamily="34" charset="0"/>
                        </a:rPr>
                        <a:t>Stock Purchase​</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£500​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£600​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£700​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£800​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£900​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£1,000​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05568687"/>
                  </a:ext>
                </a:extLst>
              </a:tr>
              <a:tr h="270710">
                <a:tc>
                  <a:txBody>
                    <a:bodyPr/>
                    <a:lstStyle/>
                    <a:p>
                      <a:pPr algn="l" rtl="0" fontAlgn="base"/>
                      <a:r>
                        <a:rPr lang="en-US" sz="1200" b="0" i="0">
                          <a:solidFill>
                            <a:srgbClr val="000000"/>
                          </a:solidFill>
                          <a:effectLst/>
                          <a:latin typeface="Aptos" panose="020B0004020202020204" pitchFamily="34" charset="0"/>
                        </a:rPr>
                        <a:t>Marketing Spend​</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£200​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£300​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£300​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£400​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£400​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£500​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1444770"/>
                  </a:ext>
                </a:extLst>
              </a:tr>
              <a:tr h="270710">
                <a:tc>
                  <a:txBody>
                    <a:bodyPr/>
                    <a:lstStyle/>
                    <a:p>
                      <a:pPr algn="l" rtl="0" fontAlgn="base"/>
                      <a:r>
                        <a:rPr lang="en-US" sz="1200" b="0" i="0">
                          <a:solidFill>
                            <a:srgbClr val="000000"/>
                          </a:solidFill>
                          <a:effectLst/>
                          <a:latin typeface="Aptos" panose="020B0004020202020204" pitchFamily="34" charset="0"/>
                        </a:rPr>
                        <a:t>Delivery Costs​</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£100​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£150​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£200​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£250​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£300​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£350​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92299248"/>
                  </a:ext>
                </a:extLst>
              </a:tr>
              <a:tr h="270710">
                <a:tc>
                  <a:txBody>
                    <a:bodyPr/>
                    <a:lstStyle/>
                    <a:p>
                      <a:pPr algn="l" rtl="0" fontAlgn="base"/>
                      <a:r>
                        <a:rPr lang="en-US" sz="1200" b="0" i="0">
                          <a:solidFill>
                            <a:srgbClr val="000000"/>
                          </a:solidFill>
                          <a:effectLst/>
                          <a:latin typeface="Aptos" panose="020B0004020202020204" pitchFamily="34" charset="0"/>
                        </a:rPr>
                        <a:t>Total Var Cost​</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£800​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£1,050​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£1,200​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£1,450​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a:solidFill>
                            <a:srgbClr val="000000"/>
                          </a:solidFill>
                          <a:effectLst/>
                          <a:latin typeface="Aptos" panose="020B0004020202020204" pitchFamily="34" charset="0"/>
                        </a:rPr>
                        <a:t>£1,600​</a:t>
                      </a:r>
                      <a:endParaRPr lang="en-US" b="0" i="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rtl="0" fontAlgn="base"/>
                      <a:r>
                        <a:rPr lang="en-US" sz="1200" b="0" i="0" dirty="0">
                          <a:solidFill>
                            <a:srgbClr val="000000"/>
                          </a:solidFill>
                          <a:effectLst/>
                          <a:latin typeface="Aptos" panose="020B0004020202020204" pitchFamily="34" charset="0"/>
                        </a:rPr>
                        <a:t>£1,850</a:t>
                      </a:r>
                      <a:endParaRPr lang="en-US" b="0" i="0" dirty="0">
                        <a:solidFill>
                          <a:srgbClr val="000000"/>
                        </a:solidFill>
                        <a:effectLst/>
                      </a:endParaRPr>
                    </a:p>
                  </a:txBody>
                  <a:tcPr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70312911"/>
                  </a:ext>
                </a:extLst>
              </a:tr>
            </a:tbl>
          </a:graphicData>
        </a:graphic>
      </p:graphicFrame>
    </p:spTree>
    <p:extLst>
      <p:ext uri="{BB962C8B-B14F-4D97-AF65-F5344CB8AC3E}">
        <p14:creationId xmlns:p14="http://schemas.microsoft.com/office/powerpoint/2010/main" val="2410568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7" name="Straight Connector 26">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51" name="Rectangle 30">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32">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8347331D-E8C5-0A44-407F-AB103B449F45}"/>
              </a:ext>
            </a:extLst>
          </p:cNvPr>
          <p:cNvPicPr>
            <a:picLocks noChangeAspect="1"/>
          </p:cNvPicPr>
          <p:nvPr/>
        </p:nvPicPr>
        <p:blipFill>
          <a:blip r:embed="rId2"/>
          <a:srcRect t="24432" b="38021"/>
          <a:stretch>
            <a:fillRect/>
          </a:stretch>
        </p:blipFill>
        <p:spPr>
          <a:xfrm>
            <a:off x="20" y="900110"/>
            <a:ext cx="10591801" cy="5957889"/>
          </a:xfrm>
          <a:prstGeom prst="rect">
            <a:avLst/>
          </a:prstGeom>
        </p:spPr>
      </p:pic>
      <p:sp>
        <p:nvSpPr>
          <p:cNvPr id="9" name="AutoShape 2" descr="Image preview">
            <a:extLst>
              <a:ext uri="{FF2B5EF4-FFF2-40B4-BE49-F238E27FC236}">
                <a16:creationId xmlns:a16="http://schemas.microsoft.com/office/drawing/2014/main" id="{4927607A-7EA1-77D2-3A46-E704B7187CB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4" descr="Image preview">
            <a:extLst>
              <a:ext uri="{FF2B5EF4-FFF2-40B4-BE49-F238E27FC236}">
                <a16:creationId xmlns:a16="http://schemas.microsoft.com/office/drawing/2014/main" id="{CD0DE6F9-8AFE-F919-BC96-A2F4CD7573E4}"/>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438260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6084C17A-F66B-3436-CC1E-A80C5F874CC3}"/>
              </a:ext>
            </a:extLst>
          </p:cNvPr>
          <p:cNvSpPr/>
          <p:nvPr/>
        </p:nvSpPr>
        <p:spPr>
          <a:xfrm>
            <a:off x="1073021" y="1450611"/>
            <a:ext cx="9022702" cy="3172408"/>
          </a:xfrm>
          <a:prstGeom prst="roundRect">
            <a:avLst/>
          </a:prstGeom>
          <a:solidFill>
            <a:srgbClr val="FF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fontAlgn="base"/>
            <a:endParaRPr lang="en-US" b="0" i="0" dirty="0">
              <a:solidFill>
                <a:srgbClr val="000000"/>
              </a:solidFill>
              <a:effectLst/>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F2379AF-A074-4A2F-AA51-01161A86C9A4}"/>
              </a:ext>
            </a:extLst>
          </p:cNvPr>
          <p:cNvSpPr txBox="1"/>
          <p:nvPr/>
        </p:nvSpPr>
        <p:spPr>
          <a:xfrm>
            <a:off x="1308683" y="1677798"/>
            <a:ext cx="7021585" cy="2650921"/>
          </a:xfrm>
          <a:prstGeom prst="rect">
            <a:avLst/>
          </a:prstGeom>
          <a:noFill/>
        </p:spPr>
        <p:txBody>
          <a:bodyPr wrap="square" rtlCol="0">
            <a:spAutoFit/>
          </a:bodyPr>
          <a:lstStyle/>
          <a:p>
            <a:pPr algn="l" rtl="0" fontAlgn="base"/>
            <a:r>
              <a:rPr lang="en-US" sz="1800" b="1" i="0" u="sng" strike="noStrike">
                <a:solidFill>
                  <a:srgbClr val="000000"/>
                </a:solidFill>
                <a:effectLst/>
                <a:latin typeface="Arial" panose="020B0604020202020204" pitchFamily="34" charset="0"/>
                <a:cs typeface="Arial" panose="020B0604020202020204" pitchFamily="34" charset="0"/>
              </a:rPr>
              <a:t>Conclusion</a:t>
            </a:r>
            <a:r>
              <a:rPr lang="en-US" sz="1800" b="1" i="0" u="sng">
                <a:solidFill>
                  <a:srgbClr val="000000"/>
                </a:solidFill>
                <a:effectLst/>
                <a:latin typeface="Arial" panose="020B0604020202020204" pitchFamily="34" charset="0"/>
                <a:cs typeface="Arial" panose="020B0604020202020204" pitchFamily="34" charset="0"/>
              </a:rPr>
              <a:t>​</a:t>
            </a:r>
            <a:endParaRPr lang="en-US" b="1" i="0" u="sng">
              <a:solidFill>
                <a:srgbClr val="000000"/>
              </a:solidFill>
              <a:effectLst/>
              <a:latin typeface="Arial" panose="020B0604020202020204" pitchFamily="34" charset="0"/>
              <a:cs typeface="Arial" panose="020B0604020202020204" pitchFamily="34" charset="0"/>
            </a:endParaRPr>
          </a:p>
          <a:p>
            <a:pPr algn="l" rtl="0" fontAlgn="base"/>
            <a:r>
              <a:rPr lang="en-US" sz="1800" b="0" i="0">
                <a:solidFill>
                  <a:srgbClr val="000000"/>
                </a:solidFill>
                <a:effectLst/>
                <a:latin typeface="Arial" panose="020B0604020202020204" pitchFamily="34" charset="0"/>
                <a:cs typeface="Arial" panose="020B0604020202020204" pitchFamily="34" charset="0"/>
              </a:rPr>
              <a:t>​</a:t>
            </a:r>
            <a:endParaRPr lang="en-US" b="0" i="0">
              <a:solidFill>
                <a:srgbClr val="000000"/>
              </a:solidFill>
              <a:effectLst/>
              <a:latin typeface="Arial" panose="020B0604020202020204" pitchFamily="34" charset="0"/>
              <a:cs typeface="Arial" panose="020B0604020202020204" pitchFamily="34" charset="0"/>
            </a:endParaRPr>
          </a:p>
          <a:p>
            <a:pPr algn="l" rtl="0" fontAlgn="base"/>
            <a:r>
              <a:rPr lang="en-US" sz="1800" b="0" i="0" u="none" strike="noStrike">
                <a:solidFill>
                  <a:srgbClr val="000000"/>
                </a:solidFill>
                <a:effectLst/>
                <a:latin typeface="Arial" panose="020B0604020202020204" pitchFamily="34" charset="0"/>
                <a:cs typeface="Arial" panose="020B0604020202020204" pitchFamily="34" charset="0"/>
              </a:rPr>
              <a:t>In conclusion, Luna’s Abaya is a business that meets the growing demand for modern modest fashion. It offers high-quality, stylish, and affordable products that appeal to a clear target market. With effective marketing strategies and a strong online presence, the business has high potential for growth and success. Luna’s Abaya aims to redefine modest fashion for the modern woman. Thank you for listening.</a:t>
            </a:r>
            <a:r>
              <a:rPr lang="en-US" sz="1800" b="0" i="0">
                <a:solidFill>
                  <a:srgbClr val="000000"/>
                </a:solidFill>
                <a:effectLst/>
                <a:latin typeface="Arial" panose="020B0604020202020204" pitchFamily="34" charset="0"/>
                <a:cs typeface="Arial" panose="020B0604020202020204" pitchFamily="34" charset="0"/>
              </a:rPr>
              <a:t>​</a:t>
            </a:r>
            <a:endParaRPr lang="en-US" b="0" i="0"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4796540"/>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46ACECEF3D0D045B19B01E5B03389C8" ma:contentTypeVersion="9" ma:contentTypeDescription="Create a new document." ma:contentTypeScope="" ma:versionID="70ed638a5d7092c0bbb1b7d57f163fcb">
  <xsd:schema xmlns:xsd="http://www.w3.org/2001/XMLSchema" xmlns:xs="http://www.w3.org/2001/XMLSchema" xmlns:p="http://schemas.microsoft.com/office/2006/metadata/properties" xmlns:ns3="04d956d8-1ffd-4dba-87ce-03f615e16f58" targetNamespace="http://schemas.microsoft.com/office/2006/metadata/properties" ma:root="true" ma:fieldsID="1d83222201f7f20a3ecf794e095a0464" ns3:_="">
    <xsd:import namespace="04d956d8-1ffd-4dba-87ce-03f615e16f58"/>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d956d8-1ffd-4dba-87ce-03f615e16f5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element name="MediaServiceSystemTags" ma:index="13" nillable="true" ma:displayName="MediaServiceSystemTags" ma:hidden="true" ma:internalName="MediaServiceSystemTags" ma:readOnly="true">
      <xsd:simpleType>
        <xsd:restriction base="dms:Note"/>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d956d8-1ffd-4dba-87ce-03f615e16f58" xsi:nil="true"/>
  </documentManagement>
</p:properties>
</file>

<file path=customXml/itemProps1.xml><?xml version="1.0" encoding="utf-8"?>
<ds:datastoreItem xmlns:ds="http://schemas.openxmlformats.org/officeDocument/2006/customXml" ds:itemID="{C4F5635A-AECC-4489-B987-5524EAD1720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d956d8-1ffd-4dba-87ce-03f615e16f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4101EA8-9A0C-4D6E-ACCE-DE7696A4D357}">
  <ds:schemaRefs>
    <ds:schemaRef ds:uri="http://schemas.microsoft.com/sharepoint/v3/contenttype/forms"/>
  </ds:schemaRefs>
</ds:datastoreItem>
</file>

<file path=customXml/itemProps3.xml><?xml version="1.0" encoding="utf-8"?>
<ds:datastoreItem xmlns:ds="http://schemas.openxmlformats.org/officeDocument/2006/customXml" ds:itemID="{879C5CAD-AD98-4B79-B816-B51D8BDCAA2A}">
  <ds:schemaRefs>
    <ds:schemaRef ds:uri="http://www.w3.org/XML/1998/namespace"/>
    <ds:schemaRef ds:uri="http://schemas.openxmlformats.org/package/2006/metadata/core-properties"/>
    <ds:schemaRef ds:uri="http://schemas.microsoft.com/office/2006/documentManagement/types"/>
    <ds:schemaRef ds:uri="http://schemas.microsoft.com/office/infopath/2007/PartnerControls"/>
    <ds:schemaRef ds:uri="http://schemas.microsoft.com/office/2006/metadata/properties"/>
    <ds:schemaRef ds:uri="http://purl.org/dc/dcmitype/"/>
    <ds:schemaRef ds:uri="http://purl.org/dc/elements/1.1/"/>
    <ds:schemaRef ds:uri="04d956d8-1ffd-4dba-87ce-03f615e16f58"/>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134</TotalTime>
  <Words>1302</Words>
  <Application>Microsoft Office PowerPoint</Application>
  <PresentationFormat>Widescreen</PresentationFormat>
  <Paragraphs>165</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Calisto MT</vt:lpstr>
      <vt:lpstr>Segoe UI</vt:lpstr>
      <vt:lpstr>Univers Condensed</vt:lpstr>
      <vt:lpstr>ChronicleVTI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Luna Begum (2437661)</dc:creator>
  <cp:lastModifiedBy>Luna Begum (2437661)</cp:lastModifiedBy>
  <cp:revision>1</cp:revision>
  <dcterms:created xsi:type="dcterms:W3CDTF">2026-04-19T09:32:21Z</dcterms:created>
  <dcterms:modified xsi:type="dcterms:W3CDTF">2026-04-19T11:46:45Z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0x010100946ACECEF3D0D045B19B01E5B03389C8</vt:lpwstr>
  </property>
</Properties>
</file>