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08" r:id="rId1"/>
  </p:sldMasterIdLst>
  <p:notesMasterIdLst>
    <p:notesMasterId r:id="rId19"/>
  </p:notesMasterIdLst>
  <p:sldIdLst>
    <p:sldId id="256" r:id="rId2"/>
    <p:sldId id="272" r:id="rId3"/>
    <p:sldId id="258" r:id="rId4"/>
    <p:sldId id="259" r:id="rId5"/>
    <p:sldId id="273" r:id="rId6"/>
    <p:sldId id="260" r:id="rId7"/>
    <p:sldId id="261" r:id="rId8"/>
    <p:sldId id="262" r:id="rId9"/>
    <p:sldId id="263" r:id="rId10"/>
    <p:sldId id="264" r:id="rId11"/>
    <p:sldId id="265" r:id="rId12"/>
    <p:sldId id="266" r:id="rId13"/>
    <p:sldId id="267" r:id="rId14"/>
    <p:sldId id="269" r:id="rId15"/>
    <p:sldId id="268" r:id="rId16"/>
    <p:sldId id="270"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63963" autoAdjust="0"/>
  </p:normalViewPr>
  <p:slideViewPr>
    <p:cSldViewPr snapToGrid="0">
      <p:cViewPr varScale="1">
        <p:scale>
          <a:sx n="47" d="100"/>
          <a:sy n="47" d="100"/>
        </p:scale>
        <p:origin x="1620"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wad khan" userId="c75d6214750d5d16" providerId="LiveId" clId="{6E39DB7C-BA89-4D51-86C8-64CA61CC69B8}"/>
    <pc:docChg chg="modSld sldOrd">
      <pc:chgData name="jawad khan" userId="c75d6214750d5d16" providerId="LiveId" clId="{6E39DB7C-BA89-4D51-86C8-64CA61CC69B8}" dt="2026-10-14T15:17:23.905" v="1"/>
      <pc:docMkLst>
        <pc:docMk/>
      </pc:docMkLst>
      <pc:sldChg chg="ord">
        <pc:chgData name="jawad khan" userId="c75d6214750d5d16" providerId="LiveId" clId="{6E39DB7C-BA89-4D51-86C8-64CA61CC69B8}" dt="2026-10-14T15:17:23.905" v="1"/>
        <pc:sldMkLst>
          <pc:docMk/>
          <pc:sldMk cId="2438627929" sldId="27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PK"/>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AADD6DF-7642-42FC-9323-4965CE7DA427}" type="datetimeFigureOut">
              <a:rPr lang="en-PK" smtClean="0"/>
              <a:t>10/14/2026</a:t>
            </a:fld>
            <a:endParaRPr lang="en-PK"/>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PK"/>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PK"/>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PK"/>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942457-35BB-4EDD-AB0E-21EBB8020E1B}" type="slidenum">
              <a:rPr lang="en-PK" smtClean="0"/>
              <a:t>‹#›</a:t>
            </a:fld>
            <a:endParaRPr lang="en-PK"/>
          </a:p>
        </p:txBody>
      </p:sp>
    </p:spTree>
    <p:extLst>
      <p:ext uri="{BB962C8B-B14F-4D97-AF65-F5344CB8AC3E}">
        <p14:creationId xmlns:p14="http://schemas.microsoft.com/office/powerpoint/2010/main" val="16118286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Hello, </a:t>
            </a:r>
            <a:r>
              <a:rPr lang="en-US" dirty="0" smtClean="0"/>
              <a:t>my name is Ayesha Bi and today </a:t>
            </a:r>
            <a:r>
              <a:rPr lang="en-US" dirty="0"/>
              <a:t>my presentation will be about health, wellbeing and sustainable development working together to enhance healthcare services</a:t>
            </a:r>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2</a:t>
            </a:fld>
            <a:endParaRPr lang="en-PK"/>
          </a:p>
        </p:txBody>
      </p:sp>
    </p:spTree>
    <p:extLst>
      <p:ext uri="{BB962C8B-B14F-4D97-AF65-F5344CB8AC3E}">
        <p14:creationId xmlns:p14="http://schemas.microsoft.com/office/powerpoint/2010/main" val="23617789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 will be </a:t>
            </a:r>
            <a:r>
              <a:rPr lang="en-US" dirty="0" smtClean="0"/>
              <a:t>discussing </a:t>
            </a:r>
            <a:r>
              <a:rPr lang="en-US" dirty="0" smtClean="0"/>
              <a:t>about what is health, how it is a major component of wellbeing and how all of it is a major</a:t>
            </a:r>
            <a:r>
              <a:rPr lang="en-US" baseline="0" dirty="0" smtClean="0"/>
              <a:t> sustainability goal. To begin with, health is not just the physical activity rather it is a composition of mental, social and physical well being. </a:t>
            </a:r>
            <a:br>
              <a:rPr lang="en-US" baseline="0" dirty="0" smtClean="0"/>
            </a:br>
            <a:r>
              <a:rPr lang="en-US" baseline="0" dirty="0" smtClean="0"/>
              <a:t>Wellbeing </a:t>
            </a:r>
            <a:r>
              <a:rPr lang="en-US" dirty="0" smtClean="0"/>
              <a:t>is a vast term that includes concept of quality of life, mental stability, complete independence of a person, relationships and social contribution. </a:t>
            </a:r>
            <a:endParaRPr lang="en-PK" dirty="0" smtClean="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smtClean="0"/>
              <a:t>And </a:t>
            </a:r>
            <a:r>
              <a:rPr lang="en-US" sz="1200" dirty="0" smtClean="0"/>
              <a:t>Sustainable development encompasses focus on present needs of population without risking the available resources and opportunities </a:t>
            </a:r>
            <a:r>
              <a:rPr lang="en-US" dirty="0" smtClean="0"/>
              <a:t>to future generations. </a:t>
            </a:r>
            <a:br>
              <a:rPr lang="en-US" dirty="0" smtClean="0"/>
            </a:br>
            <a:r>
              <a:rPr lang="en-US" dirty="0" smtClean="0"/>
              <a:t/>
            </a:r>
            <a:br>
              <a:rPr lang="en-US" dirty="0" smtClean="0"/>
            </a:br>
            <a:r>
              <a:rPr lang="en-US" dirty="0" smtClean="0"/>
              <a:t>What I believe is that:</a:t>
            </a:r>
            <a:r>
              <a:rPr lang="en-US" baseline="0" dirty="0" smtClean="0"/>
              <a:t> </a:t>
            </a:r>
            <a:r>
              <a:rPr lang="en-US" dirty="0" smtClean="0"/>
              <a:t>Improving healthcare services alone cannot eliminate poor health outcomes when wider determinants, such as poverty, inadequate housing and environmental problems, remain unresolved. Several factors compromise people's health and well-being and cannot be fixed by improving healthcare services alone. Unresolved factors include poverty, Insufficient housing, Unemployment, and Environmental issues.</a:t>
            </a:r>
            <a:endParaRPr lang="en-PK" dirty="0" smtClean="0"/>
          </a:p>
          <a:p>
            <a:endParaRPr lang="en-PK" dirty="0" smtClean="0"/>
          </a:p>
          <a:p>
            <a:endParaRPr lang="en-US" dirty="0"/>
          </a:p>
        </p:txBody>
      </p:sp>
      <p:sp>
        <p:nvSpPr>
          <p:cNvPr id="4" name="Slide Number Placeholder 3"/>
          <p:cNvSpPr>
            <a:spLocks noGrp="1"/>
          </p:cNvSpPr>
          <p:nvPr>
            <p:ph type="sldNum" sz="quarter" idx="10"/>
          </p:nvPr>
        </p:nvSpPr>
        <p:spPr/>
        <p:txBody>
          <a:bodyPr/>
          <a:lstStyle/>
          <a:p>
            <a:fld id="{F3942457-35BB-4EDD-AB0E-21EBB8020E1B}" type="slidenum">
              <a:rPr lang="en-PK" smtClean="0"/>
              <a:t>3</a:t>
            </a:fld>
            <a:endParaRPr lang="en-PK"/>
          </a:p>
        </p:txBody>
      </p:sp>
    </p:spTree>
    <p:extLst>
      <p:ext uri="{BB962C8B-B14F-4D97-AF65-F5344CB8AC3E}">
        <p14:creationId xmlns:p14="http://schemas.microsoft.com/office/powerpoint/2010/main" val="36439766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t>So its not much about avoiding illness but being health in all ways too such as mentally, physically and socially</a:t>
            </a:r>
            <a:r>
              <a:rPr lang="en-US" dirty="0" smtClean="0"/>
              <a:t>. Explaining the sustainability </a:t>
            </a:r>
            <a:r>
              <a:rPr lang="en-US" sz="1200" dirty="0" smtClean="0"/>
              <a:t>The United Nations Sustainable Development Goals (SDGs) displays an international framework for improvement of  population health and encouraging sustainable environment. SDG 3 – Good Health and Well-being: •It encourages healthy lives</a:t>
            </a:r>
          </a:p>
          <a:p>
            <a:pPr algn="just"/>
            <a:r>
              <a:rPr lang="en-US" sz="1200" dirty="0" smtClean="0"/>
              <a:t>•It works on prevention of diseases </a:t>
            </a:r>
          </a:p>
          <a:p>
            <a:pPr algn="just"/>
            <a:r>
              <a:rPr lang="en-US" sz="1200" dirty="0" smtClean="0"/>
              <a:t>•It works on improved mental health</a:t>
            </a:r>
          </a:p>
          <a:p>
            <a:pPr algn="just"/>
            <a:r>
              <a:rPr lang="en-US" sz="1200" dirty="0" smtClean="0"/>
              <a:t>•It provides universal health scope. </a:t>
            </a:r>
          </a:p>
          <a:p>
            <a:pPr marL="0" indent="0">
              <a:buNone/>
            </a:pPr>
            <a:r>
              <a:rPr lang="en-US" sz="1200" dirty="0" smtClean="0"/>
              <a:t>Other relevant goals include: </a:t>
            </a:r>
          </a:p>
          <a:p>
            <a:pPr marL="0" indent="0">
              <a:buNone/>
            </a:pPr>
            <a:r>
              <a:rPr lang="en-US" sz="1200" dirty="0" smtClean="0"/>
              <a:t>SDG 1: Eradicating Poverty </a:t>
            </a:r>
          </a:p>
          <a:p>
            <a:pPr marL="0" indent="0">
              <a:buNone/>
            </a:pPr>
            <a:r>
              <a:rPr lang="en-US" sz="1200" dirty="0" smtClean="0"/>
              <a:t>SDG 10: Reduction of disparity </a:t>
            </a:r>
          </a:p>
          <a:p>
            <a:pPr marL="0" indent="0">
              <a:buNone/>
            </a:pPr>
            <a:r>
              <a:rPr lang="en-US" sz="1200" dirty="0" smtClean="0"/>
              <a:t>SDG 11: Promotes Sustainable Cities and Communities</a:t>
            </a:r>
          </a:p>
          <a:p>
            <a:pPr marL="0" indent="0">
              <a:buNone/>
            </a:pPr>
            <a:r>
              <a:rPr lang="en-US" sz="1200" dirty="0" smtClean="0"/>
              <a:t>SDG 13: Appropriate Climate and Environmental Action</a:t>
            </a:r>
          </a:p>
          <a:p>
            <a:pPr marL="0" indent="0">
              <a:buNone/>
            </a:pPr>
            <a:endParaRPr lang="en-US" sz="1200" dirty="0" smtClean="0"/>
          </a:p>
          <a:p>
            <a:pPr marL="0" indent="0">
              <a:buNone/>
            </a:pPr>
            <a:r>
              <a:rPr lang="en-US" sz="1200" dirty="0" smtClean="0"/>
              <a:t>Critical perspective:  When we talk about feasible healthcare, correlation between healthcare organizations and other administrative sectors is important. Improvements from healthcare side have certain limitations because few actions are to be considered</a:t>
            </a:r>
          </a:p>
          <a:p>
            <a:pPr marL="0" indent="0">
              <a:buNone/>
            </a:pPr>
            <a:r>
              <a:rPr lang="en-US" sz="1200" dirty="0" smtClean="0"/>
              <a:t>• Housing condition</a:t>
            </a:r>
          </a:p>
          <a:p>
            <a:pPr marL="0" indent="0">
              <a:buNone/>
            </a:pPr>
            <a:r>
              <a:rPr lang="en-US" sz="1200" dirty="0" smtClean="0"/>
              <a:t>• Economic disparity</a:t>
            </a:r>
          </a:p>
          <a:p>
            <a:pPr marL="0" indent="0">
              <a:buNone/>
            </a:pPr>
            <a:r>
              <a:rPr lang="en-US" sz="1200" dirty="0" smtClean="0"/>
              <a:t>• Increased climate risks</a:t>
            </a:r>
            <a:endParaRPr lang="en-PK" sz="1200" dirty="0" smtClean="0"/>
          </a:p>
          <a:p>
            <a:pPr algn="just"/>
            <a:endParaRPr lang="en-PK" sz="1200" dirty="0" smtClean="0"/>
          </a:p>
          <a:p>
            <a:pPr marL="0" marR="0" indent="0" algn="l" defTabSz="914400" rtl="0" eaLnBrk="1" fontAlgn="auto" latinLnBrk="0" hangingPunct="1">
              <a:lnSpc>
                <a:spcPct val="100000"/>
              </a:lnSpc>
              <a:spcBef>
                <a:spcPts val="0"/>
              </a:spcBef>
              <a:spcAft>
                <a:spcPts val="0"/>
              </a:spcAft>
              <a:buClrTx/>
              <a:buSzTx/>
              <a:buFontTx/>
              <a:buNone/>
              <a:tabLst/>
              <a:defRPr/>
            </a:pPr>
            <a:endParaRPr lang="en-US" sz="1200" dirty="0" smtClean="0"/>
          </a:p>
          <a:p>
            <a:r>
              <a:rPr lang="en-US" dirty="0" smtClean="0"/>
              <a:t> </a:t>
            </a:r>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4</a:t>
            </a:fld>
            <a:endParaRPr lang="en-PK"/>
          </a:p>
        </p:txBody>
      </p:sp>
    </p:spTree>
    <p:extLst>
      <p:ext uri="{BB962C8B-B14F-4D97-AF65-F5344CB8AC3E}">
        <p14:creationId xmlns:p14="http://schemas.microsoft.com/office/powerpoint/2010/main" val="153787854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this slide all</a:t>
            </a:r>
            <a:r>
              <a:rPr lang="en-US" baseline="0" dirty="0" smtClean="0"/>
              <a:t> the 17 goals are mentioned and I want to draw your attention to the one concerns </a:t>
            </a:r>
            <a:r>
              <a:rPr lang="en-US" baseline="0" smtClean="0"/>
              <a:t>my presentation </a:t>
            </a:r>
            <a:r>
              <a:rPr lang="en-US" baseline="0" dirty="0" smtClean="0"/>
              <a:t>topic. The good health and wellbeing. </a:t>
            </a:r>
            <a:endParaRPr lang="en-US" dirty="0"/>
          </a:p>
        </p:txBody>
      </p:sp>
      <p:sp>
        <p:nvSpPr>
          <p:cNvPr id="4" name="Slide Number Placeholder 3"/>
          <p:cNvSpPr>
            <a:spLocks noGrp="1"/>
          </p:cNvSpPr>
          <p:nvPr>
            <p:ph type="sldNum" sz="quarter" idx="10"/>
          </p:nvPr>
        </p:nvSpPr>
        <p:spPr/>
        <p:txBody>
          <a:bodyPr/>
          <a:lstStyle/>
          <a:p>
            <a:fld id="{F3942457-35BB-4EDD-AB0E-21EBB8020E1B}" type="slidenum">
              <a:rPr lang="en-PK" smtClean="0"/>
              <a:t>5</a:t>
            </a:fld>
            <a:endParaRPr lang="en-PK"/>
          </a:p>
        </p:txBody>
      </p:sp>
    </p:spTree>
    <p:extLst>
      <p:ext uri="{BB962C8B-B14F-4D97-AF65-F5344CB8AC3E}">
        <p14:creationId xmlns:p14="http://schemas.microsoft.com/office/powerpoint/2010/main" val="33945726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Its all about providing good care today and saving resources for future as </a:t>
            </a:r>
            <a:r>
              <a:rPr lang="en-US" dirty="0" smtClean="0"/>
              <a:t>well. Health and wellness are two peas in a pod. </a:t>
            </a:r>
            <a:r>
              <a:rPr lang="en-US" dirty="0" err="1" smtClean="0"/>
              <a:t>Explaing</a:t>
            </a:r>
            <a:r>
              <a:rPr lang="en-US" baseline="0" dirty="0" smtClean="0"/>
              <a:t> them as </a:t>
            </a:r>
            <a:r>
              <a:rPr lang="en-US" dirty="0" smtClean="0"/>
              <a:t>Holistic Healthcare addresses individuals' physical, emotional, psychological, and social needs. </a:t>
            </a:r>
          </a:p>
          <a:p>
            <a:r>
              <a:rPr lang="en-US" dirty="0" smtClean="0"/>
              <a:t>A unified care model promotes collaboration among medical workers, social care institutions, and public contributions to provide coordinated support.   </a:t>
            </a:r>
            <a:endParaRPr lang="en-GB" dirty="0" smtClean="0"/>
          </a:p>
          <a:p>
            <a:r>
              <a:rPr lang="en-US" dirty="0" smtClean="0"/>
              <a:t>The preventive part of the healthcare industry identifies and presents prevalent risk factors before a patient’s health deteriorates. When discussing health policy frameworks, the following factors should be highlighted when producing new policies and their implications:</a:t>
            </a:r>
            <a:endParaRPr lang="en-GB" dirty="0" smtClean="0"/>
          </a:p>
          <a:p>
            <a:r>
              <a:rPr lang="en-US" dirty="0" smtClean="0"/>
              <a:t>•Proper housing </a:t>
            </a:r>
            <a:endParaRPr lang="en-GB" dirty="0" smtClean="0"/>
          </a:p>
          <a:p>
            <a:r>
              <a:rPr lang="en-US" dirty="0" smtClean="0"/>
              <a:t>•Education </a:t>
            </a:r>
            <a:endParaRPr lang="en-GB" dirty="0" smtClean="0"/>
          </a:p>
          <a:p>
            <a:r>
              <a:rPr lang="en-US" dirty="0" smtClean="0"/>
              <a:t>•Employment </a:t>
            </a:r>
            <a:endParaRPr lang="en-GB" dirty="0" smtClean="0"/>
          </a:p>
          <a:p>
            <a:r>
              <a:rPr lang="en-US" dirty="0" smtClean="0"/>
              <a:t>•Transport</a:t>
            </a:r>
            <a:endParaRPr lang="en-PK" dirty="0" smtClean="0"/>
          </a:p>
          <a:p>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6</a:t>
            </a:fld>
            <a:endParaRPr lang="en-PK"/>
          </a:p>
        </p:txBody>
      </p:sp>
    </p:spTree>
    <p:extLst>
      <p:ext uri="{BB962C8B-B14F-4D97-AF65-F5344CB8AC3E}">
        <p14:creationId xmlns:p14="http://schemas.microsoft.com/office/powerpoint/2010/main" val="33774986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lgn="just">
              <a:buNone/>
            </a:pPr>
            <a:r>
              <a:rPr lang="en-US" dirty="0"/>
              <a:t>We don’t </a:t>
            </a:r>
            <a:r>
              <a:rPr lang="en-US" dirty="0" err="1" smtClean="0"/>
              <a:t>realise</a:t>
            </a:r>
            <a:r>
              <a:rPr lang="en-US" dirty="0" smtClean="0"/>
              <a:t> </a:t>
            </a:r>
            <a:r>
              <a:rPr lang="en-US" dirty="0"/>
              <a:t>how our health is affected by our environment, where we live, our household income, area of education and </a:t>
            </a:r>
            <a:r>
              <a:rPr lang="en-US" dirty="0" smtClean="0"/>
              <a:t>employment. Talking about the case study </a:t>
            </a:r>
            <a:r>
              <a:rPr lang="en-US" b="1" dirty="0" smtClean="0"/>
              <a:t>An older adult managing their life with osteoarthritis </a:t>
            </a:r>
            <a:r>
              <a:rPr lang="en-US" dirty="0" smtClean="0"/>
              <a:t>If an incomplete medical approach is taken for patient with arthritis, their doctor just provide medication while other  complications linger on </a:t>
            </a:r>
          </a:p>
          <a:p>
            <a:pPr marL="0" indent="0" algn="just">
              <a:buNone/>
            </a:pPr>
            <a:r>
              <a:rPr lang="en-US" dirty="0" smtClean="0"/>
              <a:t>• Desolation</a:t>
            </a:r>
          </a:p>
          <a:p>
            <a:pPr marL="0" indent="0" algn="just">
              <a:buNone/>
            </a:pPr>
            <a:r>
              <a:rPr lang="en-US" dirty="0" smtClean="0"/>
              <a:t>• Inadequate diet</a:t>
            </a:r>
          </a:p>
          <a:p>
            <a:pPr marL="0" indent="0" algn="just">
              <a:buNone/>
            </a:pPr>
            <a:r>
              <a:rPr lang="en-US" dirty="0" smtClean="0"/>
              <a:t>• Complications in daily mobility </a:t>
            </a:r>
          </a:p>
          <a:p>
            <a:pPr marL="0" indent="0" algn="just">
              <a:buNone/>
            </a:pPr>
            <a:r>
              <a:rPr lang="en-US" dirty="0" smtClean="0"/>
              <a:t>• Poor household </a:t>
            </a:r>
          </a:p>
          <a:p>
            <a:pPr marL="0" indent="0" algn="just">
              <a:buNone/>
            </a:pPr>
            <a:r>
              <a:rPr lang="en-US" dirty="0" smtClean="0"/>
              <a:t>Meanwhile, A holistic approach encompasses coordination between </a:t>
            </a:r>
          </a:p>
          <a:p>
            <a:pPr marL="0" indent="0" algn="just">
              <a:buNone/>
            </a:pPr>
            <a:r>
              <a:rPr lang="en-US" dirty="0" smtClean="0"/>
              <a:t>• General physicians </a:t>
            </a:r>
          </a:p>
          <a:p>
            <a:pPr marL="0" indent="0" algn="just">
              <a:buNone/>
            </a:pPr>
            <a:r>
              <a:rPr lang="en-US" dirty="0" smtClean="0"/>
              <a:t>• Physical therapists</a:t>
            </a:r>
          </a:p>
          <a:p>
            <a:pPr marL="0" indent="0" algn="just">
              <a:buNone/>
            </a:pPr>
            <a:r>
              <a:rPr lang="en-US" dirty="0" smtClean="0"/>
              <a:t>• Occupational therapists </a:t>
            </a:r>
          </a:p>
          <a:p>
            <a:pPr marL="0" indent="0" algn="just">
              <a:buNone/>
            </a:pPr>
            <a:r>
              <a:rPr lang="en-US" dirty="0" smtClean="0"/>
              <a:t>• Social and care professionals</a:t>
            </a:r>
          </a:p>
          <a:p>
            <a:pPr marL="0" indent="0" algn="just">
              <a:buNone/>
            </a:pPr>
            <a:endParaRPr lang="en-PK" dirty="0" smtClean="0"/>
          </a:p>
          <a:p>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7</a:t>
            </a:fld>
            <a:endParaRPr lang="en-PK"/>
          </a:p>
        </p:txBody>
      </p:sp>
    </p:spTree>
    <p:extLst>
      <p:ext uri="{BB962C8B-B14F-4D97-AF65-F5344CB8AC3E}">
        <p14:creationId xmlns:p14="http://schemas.microsoft.com/office/powerpoint/2010/main" val="8073804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Healthy options are really important but not everyone gets fair chance to get the same treatment and resources</a:t>
            </a:r>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8</a:t>
            </a:fld>
            <a:endParaRPr lang="en-PK"/>
          </a:p>
        </p:txBody>
      </p:sp>
    </p:spTree>
    <p:extLst>
      <p:ext uri="{BB962C8B-B14F-4D97-AF65-F5344CB8AC3E}">
        <p14:creationId xmlns:p14="http://schemas.microsoft.com/office/powerpoint/2010/main" val="22103306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Welsh legislations encourages all public hospitals to collaborate with social care workers, focus on individuals complete </a:t>
            </a:r>
            <a:r>
              <a:rPr lang="en-US" dirty="0" smtClean="0"/>
              <a:t>rehabilitation.</a:t>
            </a:r>
          </a:p>
          <a:p>
            <a:pPr marL="0" indent="0" algn="just">
              <a:buNone/>
            </a:pPr>
            <a:r>
              <a:rPr lang="en-US" sz="1200" dirty="0" smtClean="0"/>
              <a:t>Well-being of Future Generations (Wales) Act 2015</a:t>
            </a:r>
          </a:p>
          <a:p>
            <a:pPr marL="0" indent="0" algn="just">
              <a:buNone/>
            </a:pPr>
            <a:endParaRPr lang="en-US" sz="1200" dirty="0" smtClean="0"/>
          </a:p>
          <a:p>
            <a:pPr marL="0" indent="0" algn="just">
              <a:buNone/>
            </a:pPr>
            <a:r>
              <a:rPr lang="en-US" sz="1200" dirty="0" smtClean="0"/>
              <a:t>This act aims to inspire public health organizations to facilitate to seven national wellbeing goals by reflecting on permanent results in wale</a:t>
            </a:r>
          </a:p>
          <a:p>
            <a:pPr marL="0" indent="0" algn="just">
              <a:buNone/>
            </a:pPr>
            <a:r>
              <a:rPr lang="en-US" sz="1200" dirty="0" smtClean="0"/>
              <a:t>It set up five aspects of working: Sustainable reasoning, Prevention, Unification, Coordination, Participation </a:t>
            </a:r>
          </a:p>
          <a:p>
            <a:pPr marL="0" indent="0" algn="just">
              <a:buNone/>
            </a:pPr>
            <a:endParaRPr lang="en-US" sz="1200" dirty="0" smtClean="0"/>
          </a:p>
          <a:p>
            <a:pPr marL="0" indent="0" algn="just">
              <a:buNone/>
            </a:pPr>
            <a:r>
              <a:rPr lang="en-US" sz="1200" dirty="0" smtClean="0"/>
              <a:t>Social Services and Well-being (Wales) Act 2014</a:t>
            </a:r>
          </a:p>
          <a:p>
            <a:pPr marL="0" indent="0" algn="just">
              <a:buNone/>
            </a:pPr>
            <a:endParaRPr lang="en-US" sz="1200" dirty="0" smtClean="0"/>
          </a:p>
          <a:p>
            <a:pPr marL="0" indent="0" algn="just">
              <a:buNone/>
            </a:pPr>
            <a:r>
              <a:rPr lang="en-US" sz="1200" dirty="0" smtClean="0"/>
              <a:t>In this, person-centered approach is taken including patient’s wellbeing, proper screening services and individual’s own choice in their care plans and complete coordination between hospitals and social care institutes.    </a:t>
            </a:r>
          </a:p>
          <a:p>
            <a:pPr marL="0" indent="0" algn="just">
              <a:buNone/>
            </a:pPr>
            <a:endParaRPr lang="en-US" sz="1200" dirty="0" smtClean="0"/>
          </a:p>
          <a:p>
            <a:pPr marL="0" indent="0" algn="just">
              <a:buNone/>
            </a:pPr>
            <a:r>
              <a:rPr lang="en-US" sz="1200" dirty="0" smtClean="0"/>
              <a:t>Critical viewpoint: Although this legislation encourages significant devotion, beneficial integration is majorly dependent on financial aid, competent manpower, cooperative healthcare institutes and being answerable for each aspect.</a:t>
            </a:r>
            <a:endParaRPr lang="en-PK" sz="1200" dirty="0" smtClean="0"/>
          </a:p>
          <a:p>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9</a:t>
            </a:fld>
            <a:endParaRPr lang="en-PK"/>
          </a:p>
        </p:txBody>
      </p:sp>
    </p:spTree>
    <p:extLst>
      <p:ext uri="{BB962C8B-B14F-4D97-AF65-F5344CB8AC3E}">
        <p14:creationId xmlns:p14="http://schemas.microsoft.com/office/powerpoint/2010/main" val="31223679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Public initiatives could also be about taking steps to eradicate pollution and prevent common illnesses. It will help create healthier communities</a:t>
            </a:r>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12</a:t>
            </a:fld>
            <a:endParaRPr lang="en-PK"/>
          </a:p>
        </p:txBody>
      </p:sp>
    </p:spTree>
    <p:extLst>
      <p:ext uri="{BB962C8B-B14F-4D97-AF65-F5344CB8AC3E}">
        <p14:creationId xmlns:p14="http://schemas.microsoft.com/office/powerpoint/2010/main" val="10297578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It is true, climate and natural disasters affect everyone but people with poor socioeconomic background faces more problems because of unsafe housing and </a:t>
            </a:r>
            <a:r>
              <a:rPr lang="en-US" dirty="0" smtClean="0"/>
              <a:t>environment.</a:t>
            </a:r>
          </a:p>
          <a:p>
            <a:pPr marL="0" indent="0">
              <a:buNone/>
            </a:pPr>
            <a:r>
              <a:rPr lang="en-US" dirty="0" smtClean="0"/>
              <a:t>Health care should be fair for each individual for good health outcomes across different population groups.</a:t>
            </a:r>
          </a:p>
          <a:p>
            <a:pPr marL="0" indent="0">
              <a:buNone/>
            </a:pPr>
            <a:r>
              <a:rPr lang="en-US" dirty="0" smtClean="0"/>
              <a:t>Equality: Everyone should receive same healthcare resources Equity: Everyone should receive right support according to their needs.</a:t>
            </a:r>
          </a:p>
          <a:p>
            <a:pPr marL="0" indent="0">
              <a:buNone/>
            </a:pPr>
            <a:r>
              <a:rPr lang="en-US" dirty="0" smtClean="0"/>
              <a:t>Practical example:</a:t>
            </a:r>
          </a:p>
          <a:p>
            <a:pPr marL="0" indent="0">
              <a:buNone/>
            </a:pPr>
            <a:r>
              <a:rPr lang="en-US" dirty="0" smtClean="0"/>
              <a:t>Digital exclusion is important as online appointment booking system might not work for everyone because of limited digital accessibility.</a:t>
            </a:r>
          </a:p>
          <a:p>
            <a:pPr marL="0" indent="0">
              <a:buNone/>
            </a:pPr>
            <a:r>
              <a:rPr lang="en-US" dirty="0" smtClean="0"/>
              <a:t> Therefore, telephone appointments or physical assessment help eradicate these inequalities. </a:t>
            </a:r>
          </a:p>
          <a:p>
            <a:pPr marL="0" indent="0">
              <a:buNone/>
            </a:pPr>
            <a:r>
              <a:rPr lang="en-US" dirty="0" smtClean="0"/>
              <a:t>Critical perspective: </a:t>
            </a:r>
          </a:p>
          <a:p>
            <a:pPr marL="0" indent="0">
              <a:buNone/>
            </a:pPr>
            <a:r>
              <a:rPr lang="en-US" dirty="0" smtClean="0"/>
              <a:t>Healthcare services needs to take certain factors such as poor socioeconomic background, disability or location restrictions in mind to provide fair services for everyone.</a:t>
            </a:r>
            <a:endParaRPr lang="en-PK" dirty="0" smtClean="0"/>
          </a:p>
          <a:p>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13</a:t>
            </a:fld>
            <a:endParaRPr lang="en-PK"/>
          </a:p>
        </p:txBody>
      </p:sp>
    </p:spTree>
    <p:extLst>
      <p:ext uri="{BB962C8B-B14F-4D97-AF65-F5344CB8AC3E}">
        <p14:creationId xmlns:p14="http://schemas.microsoft.com/office/powerpoint/2010/main" val="107246227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Healthcare statistics that help us understand few aspects such as inequalities, comparing different population groups and evaluating where organization is </a:t>
            </a:r>
            <a:r>
              <a:rPr lang="en-US" dirty="0" smtClean="0"/>
              <a:t>lacking.</a:t>
            </a:r>
          </a:p>
          <a:p>
            <a:r>
              <a:rPr lang="en-US" sz="1200" dirty="0" smtClean="0"/>
              <a:t>Secondary data is provided for policymakers and healthcare organizations. </a:t>
            </a:r>
            <a:endParaRPr lang="en-GB" sz="1200" dirty="0" smtClean="0"/>
          </a:p>
          <a:p>
            <a:r>
              <a:rPr lang="en-US" sz="1200" dirty="0" smtClean="0"/>
              <a:t>Relevant Factors include assessing health outcomes across different population groups.</a:t>
            </a:r>
            <a:endParaRPr lang="en-GB" sz="1200" dirty="0" smtClean="0"/>
          </a:p>
          <a:p>
            <a:r>
              <a:rPr lang="en-US" sz="1200" dirty="0" smtClean="0"/>
              <a:t>Healthcare accessibility differs across regions.</a:t>
            </a:r>
            <a:endParaRPr lang="en-GB" sz="1200" dirty="0" smtClean="0"/>
          </a:p>
          <a:p>
            <a:r>
              <a:rPr lang="en-US" sz="1200" dirty="0" smtClean="0"/>
              <a:t>Evaluation of patient satisfaction.</a:t>
            </a:r>
            <a:endParaRPr lang="en-GB" sz="1200" dirty="0" smtClean="0"/>
          </a:p>
          <a:p>
            <a:r>
              <a:rPr lang="en-US" sz="1200" dirty="0" smtClean="0"/>
              <a:t>Checking differences in prevalent disease screening and intervention results. </a:t>
            </a:r>
            <a:endParaRPr lang="en-GB" sz="1200" dirty="0" smtClean="0"/>
          </a:p>
          <a:p>
            <a:r>
              <a:rPr lang="en-US" sz="1200" dirty="0" smtClean="0"/>
              <a:t>Critical Evaluation: It is crucial for the Healthcare industry to identify overall treatment outcomes and reduce possible inequalities across people from different socioeconomic backgrounds.</a:t>
            </a:r>
            <a:endParaRPr lang="en-GB" sz="1200" smtClean="0"/>
          </a:p>
          <a:p>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14</a:t>
            </a:fld>
            <a:endParaRPr lang="en-PK"/>
          </a:p>
        </p:txBody>
      </p:sp>
    </p:spTree>
    <p:extLst>
      <p:ext uri="{BB962C8B-B14F-4D97-AF65-F5344CB8AC3E}">
        <p14:creationId xmlns:p14="http://schemas.microsoft.com/office/powerpoint/2010/main" val="389980196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Healthcare industry should focus more on prevention, equal treatment, spreading awareness in community about environmental friendly practices</a:t>
            </a:r>
            <a:endParaRPr lang="en-PK" dirty="0"/>
          </a:p>
        </p:txBody>
      </p:sp>
      <p:sp>
        <p:nvSpPr>
          <p:cNvPr id="4" name="Slide Number Placeholder 3"/>
          <p:cNvSpPr>
            <a:spLocks noGrp="1"/>
          </p:cNvSpPr>
          <p:nvPr>
            <p:ph type="sldNum" sz="quarter" idx="5"/>
          </p:nvPr>
        </p:nvSpPr>
        <p:spPr/>
        <p:txBody>
          <a:bodyPr/>
          <a:lstStyle/>
          <a:p>
            <a:fld id="{F3942457-35BB-4EDD-AB0E-21EBB8020E1B}" type="slidenum">
              <a:rPr lang="en-PK" smtClean="0"/>
              <a:t>15</a:t>
            </a:fld>
            <a:endParaRPr lang="en-PK"/>
          </a:p>
        </p:txBody>
      </p:sp>
    </p:spTree>
    <p:extLst>
      <p:ext uri="{BB962C8B-B14F-4D97-AF65-F5344CB8AC3E}">
        <p14:creationId xmlns:p14="http://schemas.microsoft.com/office/powerpoint/2010/main" val="35451659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endParaRPr lang="en-US" dirty="0"/>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7" name="Date Placeholder 6"/>
          <p:cNvSpPr>
            <a:spLocks noGrp="1"/>
          </p:cNvSpPr>
          <p:nvPr>
            <p:ph type="dt" sz="half" idx="10"/>
          </p:nvPr>
        </p:nvSpPr>
        <p:spPr/>
        <p:txBody>
          <a:bodyPr/>
          <a:lstStyle/>
          <a:p>
            <a:fld id="{1160EA64-D806-43AC-9DF2-F8C432F32B4C}" type="datetimeFigureOut">
              <a:rPr lang="en-US" smtClean="0"/>
              <a:t>10/14/2026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3969939645"/>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070A7B3-6521-4DCA-87E5-044747A908C1}" type="datetimeFigureOut">
              <a:rPr lang="en-US" smtClean="0"/>
              <a:t>10/14/2026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42704039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endParaRPr lang="en-US" dirty="0"/>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7" name="Date Placeholder 6"/>
          <p:cNvSpPr>
            <a:spLocks noGrp="1"/>
          </p:cNvSpPr>
          <p:nvPr>
            <p:ph type="dt" sz="half" idx="10"/>
          </p:nvPr>
        </p:nvSpPr>
        <p:spPr/>
        <p:txBody>
          <a:bodyPr/>
          <a:lstStyle/>
          <a:p>
            <a:fld id="{1160EA64-D806-43AC-9DF2-F8C432F32B4C}" type="datetimeFigureOut">
              <a:rPr lang="en-US" smtClean="0"/>
              <a:t>10/14/2026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2433489979"/>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581912" y="2638044"/>
            <a:ext cx="4271771"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38315" y="2638044"/>
            <a:ext cx="4270247" cy="310198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p:cNvSpPr>
            <a:spLocks noGrp="1"/>
          </p:cNvSpPr>
          <p:nvPr>
            <p:ph type="dt" sz="half" idx="10"/>
          </p:nvPr>
        </p:nvSpPr>
        <p:spPr/>
        <p:txBody>
          <a:bodyPr/>
          <a:lstStyle/>
          <a:p>
            <a:fld id="{AB134690-1557-4C89-A502-4959FE7FAD70}" type="datetimeFigureOut">
              <a:rPr lang="en-US" smtClean="0"/>
              <a:t>10/14/2026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941683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7" name="Date Placeholder 6"/>
          <p:cNvSpPr>
            <a:spLocks noGrp="1"/>
          </p:cNvSpPr>
          <p:nvPr>
            <p:ph type="dt" sz="half" idx="10"/>
          </p:nvPr>
        </p:nvSpPr>
        <p:spPr/>
        <p:txBody>
          <a:bodyPr/>
          <a:lstStyle/>
          <a:p>
            <a:fld id="{4F7D4976-E339-4826-83B7-FBD03F55ECF8}" type="datetimeFigureOut">
              <a:rPr lang="en-US" smtClean="0"/>
              <a:t>10/14/2026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8A7A6979-0714-4377-B894-6BE4C2D6E202}" type="slidenum">
              <a:rPr lang="en-US" smtClean="0"/>
              <a:t>‹#›</a:t>
            </a:fld>
            <a:endParaRPr lang="en-US" dirty="0"/>
          </a:p>
        </p:txBody>
      </p:sp>
      <p:sp>
        <p:nvSpPr>
          <p:cNvPr id="10" name="Title 9"/>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1321305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E1037C31-9E7A-4F99-8774-A0E530DE1A42}" type="datetimeFigureOut">
              <a:rPr lang="en-US" smtClean="0"/>
              <a:t>10/14/2026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92227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278504F-A551-4DE0-9316-4DCD1D8CC752}" type="datetimeFigureOut">
              <a:rPr lang="en-US" smtClean="0"/>
              <a:t>10/14/2026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213163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endParaRPr lang="en-US" dirty="0"/>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9" name="Date Placeholder 8"/>
          <p:cNvSpPr>
            <a:spLocks noGrp="1"/>
          </p:cNvSpPr>
          <p:nvPr>
            <p:ph type="dt" sz="half" idx="10"/>
          </p:nvPr>
        </p:nvSpPr>
        <p:spPr/>
        <p:txBody>
          <a:bodyPr/>
          <a:lstStyle/>
          <a:p>
            <a:fld id="{D1BE4249-C0D0-4B06-8692-E8BB871AF643}" type="datetimeFigureOut">
              <a:rPr lang="en-US" smtClean="0"/>
              <a:t>10/14/2026</a:t>
            </a:fld>
            <a:endParaRPr lang="en-US" dirty="0"/>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1" name="Slide Number Placeholder 10"/>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16780378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042B0DB6-F5C7-45FB-8CF3-31B45F9C2DAC}" type="datetimeFigureOut">
              <a:rPr lang="en-US" smtClean="0"/>
              <a:t>10/14/2026</a:t>
            </a:fld>
            <a:endParaRPr lang="en-US" dirty="0"/>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endParaRPr lang="en-US" dirty="0"/>
          </a:p>
        </p:txBody>
      </p:sp>
      <p:sp>
        <p:nvSpPr>
          <p:cNvPr id="10" name="Slide Number Placeholder 9"/>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25698827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E9F9C37B-1D36-470B-8223-D6C91242EC14}" type="datetimeFigureOut">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5602899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7C6F52A-A82B-47A2-A83A-8C4C91F2D59F}" type="datetimeFigureOut">
              <a:rPr lang="en-US" smtClean="0"/>
              <a:t>10/14/2026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A7A6979-0714-4377-B894-6BE4C2D6E202}" type="slidenum">
              <a:rPr lang="en-US" smtClean="0"/>
              <a:t>‹#›</a:t>
            </a:fld>
            <a:endParaRPr lang="en-US" dirty="0"/>
          </a:p>
        </p:txBody>
      </p:sp>
    </p:spTree>
    <p:extLst>
      <p:ext uri="{BB962C8B-B14F-4D97-AF65-F5344CB8AC3E}">
        <p14:creationId xmlns:p14="http://schemas.microsoft.com/office/powerpoint/2010/main" val="34636172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1160EA64-D806-43AC-9DF2-F8C432F32B4C}" type="datetimeFigureOut">
              <a:rPr lang="en-US" smtClean="0"/>
              <a:t>10/14/2026</a:t>
            </a:fld>
            <a:endParaRPr lang="en-US" dirty="0"/>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endParaRPr lang="en-US" dirty="0"/>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smtClean="0"/>
              <a:pPr/>
              <a:t>‹#›</a:t>
            </a:fld>
            <a:endParaRPr lang="en-US" dirty="0"/>
          </a:p>
        </p:txBody>
      </p:sp>
    </p:spTree>
    <p:extLst>
      <p:ext uri="{BB962C8B-B14F-4D97-AF65-F5344CB8AC3E}">
        <p14:creationId xmlns:p14="http://schemas.microsoft.com/office/powerpoint/2010/main" val="309881544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hf sldNum="0" hdr="0" ftr="0" dt="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hyperlink" Target="https://www.england.nhs.uk/about/equality/equality-hub/national-healthcare-inequalities-improvement-programme/core20plus5/" TargetMode="External"/><Relationship Id="rId2" Type="http://schemas.openxmlformats.org/officeDocument/2006/relationships/hyperlink" Target="https://www.longtermplan.nhs.uk/" TargetMode="External"/><Relationship Id="rId1" Type="http://schemas.openxmlformats.org/officeDocument/2006/relationships/slideLayout" Target="../slideLayouts/slideLayout7.xml"/><Relationship Id="rId5" Type="http://schemas.openxmlformats.org/officeDocument/2006/relationships/hyperlink" Target="https://www.legislation.gov.uk/anaw/2014/4/contents" TargetMode="External"/><Relationship Id="rId4" Type="http://schemas.openxmlformats.org/officeDocument/2006/relationships/hyperlink" Target="https://sdgs.un.org/2030agenda"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www.who.int/about/governance/constitution" TargetMode="External"/><Relationship Id="rId2" Type="http://schemas.openxmlformats.org/officeDocument/2006/relationships/hyperlink" Target="https://www.legislation.gov.uk/anaw/2015/2/contents" TargetMode="Externa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4173AD-2E08-DF45-CC95-525D1A1F8FBB}"/>
              </a:ext>
            </a:extLst>
          </p:cNvPr>
          <p:cNvSpPr>
            <a:spLocks noGrp="1"/>
          </p:cNvSpPr>
          <p:nvPr>
            <p:ph type="ctrTitle"/>
          </p:nvPr>
        </p:nvSpPr>
        <p:spPr/>
        <p:txBody>
          <a:bodyPr>
            <a:normAutofit/>
          </a:bodyPr>
          <a:lstStyle/>
          <a:p>
            <a:pPr marL="0" indent="0"/>
            <a:r>
              <a:rPr lang="en-US" sz="4000" b="1" dirty="0">
                <a:solidFill>
                  <a:schemeClr val="bg1"/>
                </a:solidFill>
                <a:latin typeface="Aptos" pitchFamily="34" charset="0"/>
                <a:ea typeface="Aptos" pitchFamily="34" charset="-122"/>
                <a:cs typeface="Aptos" pitchFamily="34" charset="-120"/>
              </a:rPr>
              <a:t>HEALTH, WELLBEING &amp;</a:t>
            </a:r>
            <a:r>
              <a:rPr lang="en-US" sz="4000" dirty="0">
                <a:solidFill>
                  <a:schemeClr val="bg1"/>
                </a:solidFill>
              </a:rPr>
              <a:t/>
            </a:r>
            <a:br>
              <a:rPr lang="en-US" sz="4000" dirty="0">
                <a:solidFill>
                  <a:schemeClr val="bg1"/>
                </a:solidFill>
              </a:rPr>
            </a:br>
            <a:r>
              <a:rPr lang="en-US" sz="4000" b="1" dirty="0">
                <a:solidFill>
                  <a:schemeClr val="bg1"/>
                </a:solidFill>
                <a:latin typeface="Aptos" pitchFamily="34" charset="0"/>
                <a:ea typeface="Aptos" pitchFamily="34" charset="-122"/>
                <a:cs typeface="Aptos" pitchFamily="34" charset="-120"/>
              </a:rPr>
              <a:t>SUSTAINABLE DEVELOPMENT</a:t>
            </a:r>
            <a:endParaRPr lang="en-PK" dirty="0">
              <a:solidFill>
                <a:schemeClr val="bg1"/>
              </a:solidFill>
            </a:endParaRPr>
          </a:p>
        </p:txBody>
      </p:sp>
      <p:sp>
        <p:nvSpPr>
          <p:cNvPr id="3" name="Subtitle 2">
            <a:extLst>
              <a:ext uri="{FF2B5EF4-FFF2-40B4-BE49-F238E27FC236}">
                <a16:creationId xmlns:a16="http://schemas.microsoft.com/office/drawing/2014/main" id="{9199B407-1DD8-27E6-93FD-259FC2F77C41}"/>
              </a:ext>
            </a:extLst>
          </p:cNvPr>
          <p:cNvSpPr>
            <a:spLocks noGrp="1"/>
          </p:cNvSpPr>
          <p:nvPr>
            <p:ph type="subTitle" idx="1"/>
          </p:nvPr>
        </p:nvSpPr>
        <p:spPr>
          <a:xfrm>
            <a:off x="1810719" y="4352544"/>
            <a:ext cx="8991599" cy="2156744"/>
          </a:xfrm>
        </p:spPr>
        <p:txBody>
          <a:bodyPr>
            <a:normAutofit lnSpcReduction="10000"/>
          </a:bodyPr>
          <a:lstStyle/>
          <a:p>
            <a:r>
              <a:rPr lang="en-US" dirty="0">
                <a:solidFill>
                  <a:schemeClr val="tx1"/>
                </a:solidFill>
                <a:latin typeface="Aptos" pitchFamily="34" charset="0"/>
                <a:ea typeface="Aptos" pitchFamily="34" charset="-122"/>
                <a:cs typeface="Aptos" pitchFamily="34" charset="-120"/>
              </a:rPr>
              <a:t>Critical Perspectives on UK health and social care</a:t>
            </a:r>
          </a:p>
          <a:p>
            <a:endParaRPr lang="en-US" dirty="0">
              <a:solidFill>
                <a:schemeClr val="tx1"/>
              </a:solidFill>
              <a:latin typeface="Aptos" pitchFamily="34" charset="0"/>
              <a:ea typeface="Aptos" pitchFamily="34" charset="-122"/>
              <a:cs typeface="Aptos" pitchFamily="34" charset="-120"/>
            </a:endParaRPr>
          </a:p>
          <a:p>
            <a:pPr algn="l"/>
            <a:r>
              <a:rPr lang="en-US" dirty="0">
                <a:solidFill>
                  <a:srgbClr val="FFFFFF"/>
                </a:solidFill>
                <a:latin typeface="Aptos" pitchFamily="34" charset="0"/>
                <a:ea typeface="Aptos" pitchFamily="34" charset="-122"/>
                <a:cs typeface="Aptos" pitchFamily="34" charset="-120"/>
              </a:rPr>
              <a:t>Student Name: Ayesha Bi </a:t>
            </a:r>
            <a:br>
              <a:rPr lang="en-US" dirty="0">
                <a:solidFill>
                  <a:srgbClr val="FFFFFF"/>
                </a:solidFill>
                <a:latin typeface="Aptos" pitchFamily="34" charset="0"/>
                <a:ea typeface="Aptos" pitchFamily="34" charset="-122"/>
                <a:cs typeface="Aptos" pitchFamily="34" charset="-120"/>
              </a:rPr>
            </a:br>
            <a:r>
              <a:rPr lang="en-US" dirty="0">
                <a:solidFill>
                  <a:srgbClr val="FFFFFF"/>
                </a:solidFill>
                <a:latin typeface="Aptos" pitchFamily="34" charset="0"/>
                <a:ea typeface="Aptos" pitchFamily="34" charset="-122"/>
                <a:cs typeface="Aptos" pitchFamily="34" charset="-120"/>
              </a:rPr>
              <a:t>Student ID: 2318967 </a:t>
            </a:r>
          </a:p>
          <a:p>
            <a:pPr algn="l"/>
            <a:r>
              <a:rPr lang="en-US" dirty="0">
                <a:solidFill>
                  <a:srgbClr val="FFFFFF"/>
                </a:solidFill>
                <a:latin typeface="Aptos" pitchFamily="34" charset="0"/>
                <a:ea typeface="Aptos" pitchFamily="34" charset="-122"/>
                <a:cs typeface="Aptos" pitchFamily="34" charset="-120"/>
              </a:rPr>
              <a:t>Module Code: BMHP6030 </a:t>
            </a:r>
            <a:br>
              <a:rPr lang="en-US" dirty="0">
                <a:solidFill>
                  <a:srgbClr val="FFFFFF"/>
                </a:solidFill>
                <a:latin typeface="Aptos" pitchFamily="34" charset="0"/>
                <a:ea typeface="Aptos" pitchFamily="34" charset="-122"/>
                <a:cs typeface="Aptos" pitchFamily="34" charset="-120"/>
              </a:rPr>
            </a:br>
            <a:r>
              <a:rPr lang="en-US" dirty="0">
                <a:solidFill>
                  <a:srgbClr val="FFFFFF"/>
                </a:solidFill>
                <a:latin typeface="Aptos" pitchFamily="34" charset="0"/>
                <a:ea typeface="Aptos" pitchFamily="34" charset="-122"/>
                <a:cs typeface="Aptos" pitchFamily="34" charset="-120"/>
              </a:rPr>
              <a:t>Assignment Title: Component 1 Presentation</a:t>
            </a:r>
          </a:p>
          <a:p>
            <a:pPr algn="l"/>
            <a:endParaRPr lang="en-US" dirty="0">
              <a:solidFill>
                <a:schemeClr val="tx1"/>
              </a:solidFill>
            </a:endParaRPr>
          </a:p>
        </p:txBody>
      </p:sp>
    </p:spTree>
    <p:extLst>
      <p:ext uri="{BB962C8B-B14F-4D97-AF65-F5344CB8AC3E}">
        <p14:creationId xmlns:p14="http://schemas.microsoft.com/office/powerpoint/2010/main" val="30621638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73FFF-B4AD-6583-8EB3-43F3BAC505E8}"/>
              </a:ext>
            </a:extLst>
          </p:cNvPr>
          <p:cNvSpPr>
            <a:spLocks noGrp="1"/>
          </p:cNvSpPr>
          <p:nvPr>
            <p:ph type="title"/>
          </p:nvPr>
        </p:nvSpPr>
        <p:spPr>
          <a:xfrm>
            <a:off x="2170176" y="395732"/>
            <a:ext cx="7729728" cy="1188720"/>
          </a:xfrm>
        </p:spPr>
        <p:txBody>
          <a:bodyPr/>
          <a:lstStyle/>
          <a:p>
            <a:pPr>
              <a:buClr>
                <a:schemeClr val="accent2"/>
              </a:buClr>
            </a:pPr>
            <a:r>
              <a:rPr lang="en-US" b="1" dirty="0"/>
              <a:t>Introduction</a:t>
            </a:r>
            <a:endParaRPr lang="en-PK" b="1" dirty="0"/>
          </a:p>
        </p:txBody>
      </p:sp>
      <p:sp>
        <p:nvSpPr>
          <p:cNvPr id="3" name="Content Placeholder 2">
            <a:extLst>
              <a:ext uri="{FF2B5EF4-FFF2-40B4-BE49-F238E27FC236}">
                <a16:creationId xmlns:a16="http://schemas.microsoft.com/office/drawing/2014/main" id="{0C5180D9-8F87-B819-B364-18F847E983B6}"/>
              </a:ext>
            </a:extLst>
          </p:cNvPr>
          <p:cNvSpPr>
            <a:spLocks noGrp="1"/>
          </p:cNvSpPr>
          <p:nvPr>
            <p:ph sz="half" idx="1"/>
          </p:nvPr>
        </p:nvSpPr>
        <p:spPr>
          <a:xfrm>
            <a:off x="1531112" y="1916684"/>
            <a:ext cx="8663301" cy="3101982"/>
          </a:xfrm>
        </p:spPr>
        <p:txBody>
          <a:bodyPr>
            <a:noAutofit/>
          </a:bodyPr>
          <a:lstStyle/>
          <a:p>
            <a:pPr marL="0" indent="0">
              <a:buNone/>
            </a:pPr>
            <a:r>
              <a:rPr lang="en-US" sz="2000" dirty="0"/>
              <a:t>Health, Wellbeing and Sustainable Development in Health and Social Care</a:t>
            </a:r>
          </a:p>
          <a:p>
            <a:pPr marL="0" indent="0">
              <a:buNone/>
            </a:pPr>
            <a:r>
              <a:rPr lang="en-US" sz="2000" dirty="0"/>
              <a:t>Health, wellbeing and sustainable development are strongly related and highlights significant function to improve quality of healthcare services.   When these concepts are added in to healthcare industry model, a holistic outcome is achieved that consider patients physical, mental and social concerns including environment and socioeconomic backgrounds as well. This presentation aims to explore how these concepts affect following aspects of UK healthcare and social industry •Policy making </a:t>
            </a:r>
          </a:p>
          <a:p>
            <a:pPr marL="0" indent="0">
              <a:buNone/>
            </a:pPr>
            <a:r>
              <a:rPr lang="en-US" sz="2000" dirty="0"/>
              <a:t>•Service delivery</a:t>
            </a:r>
          </a:p>
          <a:p>
            <a:pPr marL="0" indent="0">
              <a:buNone/>
            </a:pPr>
            <a:r>
              <a:rPr lang="en-US" sz="2000" dirty="0"/>
              <a:t>•Public health strategies </a:t>
            </a:r>
          </a:p>
          <a:p>
            <a:pPr marL="0" indent="0">
              <a:buNone/>
            </a:pPr>
            <a:r>
              <a:rPr lang="en-US" sz="2000" dirty="0"/>
              <a:t>•Health inequalities</a:t>
            </a:r>
            <a:endParaRPr lang="en-PK" sz="2000" dirty="0"/>
          </a:p>
        </p:txBody>
      </p:sp>
    </p:spTree>
    <p:extLst>
      <p:ext uri="{BB962C8B-B14F-4D97-AF65-F5344CB8AC3E}">
        <p14:creationId xmlns:p14="http://schemas.microsoft.com/office/powerpoint/2010/main" val="243862792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475854-F467-5430-4F87-0961CC125F49}"/>
              </a:ext>
            </a:extLst>
          </p:cNvPr>
          <p:cNvSpPr>
            <a:spLocks noGrp="1"/>
          </p:cNvSpPr>
          <p:nvPr>
            <p:ph type="title"/>
          </p:nvPr>
        </p:nvSpPr>
        <p:spPr>
          <a:xfrm>
            <a:off x="2231136" y="617627"/>
            <a:ext cx="8041492" cy="1188720"/>
          </a:xfrm>
        </p:spPr>
        <p:txBody>
          <a:bodyPr/>
          <a:lstStyle/>
          <a:p>
            <a:r>
              <a:rPr lang="en-US" b="1" dirty="0"/>
              <a:t>Concept belonging</a:t>
            </a:r>
            <a:endParaRPr lang="en-PK" b="1" dirty="0"/>
          </a:p>
        </p:txBody>
      </p:sp>
      <p:sp>
        <p:nvSpPr>
          <p:cNvPr id="11" name="TextBox 10">
            <a:extLst>
              <a:ext uri="{FF2B5EF4-FFF2-40B4-BE49-F238E27FC236}">
                <a16:creationId xmlns:a16="http://schemas.microsoft.com/office/drawing/2014/main" id="{61ADFAC5-3360-8B2A-3CD1-87B15C1476DF}"/>
              </a:ext>
            </a:extLst>
          </p:cNvPr>
          <p:cNvSpPr txBox="1"/>
          <p:nvPr/>
        </p:nvSpPr>
        <p:spPr>
          <a:xfrm>
            <a:off x="10982632" y="3883742"/>
            <a:ext cx="184731" cy="369332"/>
          </a:xfrm>
          <a:prstGeom prst="rect">
            <a:avLst/>
          </a:prstGeom>
          <a:noFill/>
        </p:spPr>
        <p:txBody>
          <a:bodyPr wrap="none" rtlCol="0">
            <a:spAutoFit/>
          </a:bodyPr>
          <a:lstStyle/>
          <a:p>
            <a:endParaRPr lang="en-PK" dirty="0"/>
          </a:p>
        </p:txBody>
      </p:sp>
      <p:sp>
        <p:nvSpPr>
          <p:cNvPr id="12" name="TextBox 11">
            <a:extLst>
              <a:ext uri="{FF2B5EF4-FFF2-40B4-BE49-F238E27FC236}">
                <a16:creationId xmlns:a16="http://schemas.microsoft.com/office/drawing/2014/main" id="{FBD73E13-ED84-53AD-6376-1FCBE34525E6}"/>
              </a:ext>
            </a:extLst>
          </p:cNvPr>
          <p:cNvSpPr txBox="1"/>
          <p:nvPr/>
        </p:nvSpPr>
        <p:spPr>
          <a:xfrm>
            <a:off x="11135032" y="4036142"/>
            <a:ext cx="184731" cy="369332"/>
          </a:xfrm>
          <a:prstGeom prst="rect">
            <a:avLst/>
          </a:prstGeom>
          <a:noFill/>
        </p:spPr>
        <p:txBody>
          <a:bodyPr wrap="none" rtlCol="0">
            <a:spAutoFit/>
          </a:bodyPr>
          <a:lstStyle/>
          <a:p>
            <a:endParaRPr lang="en-PK" dirty="0"/>
          </a:p>
        </p:txBody>
      </p:sp>
      <p:sp>
        <p:nvSpPr>
          <p:cNvPr id="13" name="TextBox 12">
            <a:extLst>
              <a:ext uri="{FF2B5EF4-FFF2-40B4-BE49-F238E27FC236}">
                <a16:creationId xmlns:a16="http://schemas.microsoft.com/office/drawing/2014/main" id="{9E26AC59-87B0-15B3-56A6-18BE0DC7A76C}"/>
              </a:ext>
            </a:extLst>
          </p:cNvPr>
          <p:cNvSpPr txBox="1"/>
          <p:nvPr/>
        </p:nvSpPr>
        <p:spPr>
          <a:xfrm>
            <a:off x="10087897" y="4434348"/>
            <a:ext cx="184731" cy="369332"/>
          </a:xfrm>
          <a:prstGeom prst="rect">
            <a:avLst/>
          </a:prstGeom>
          <a:noFill/>
        </p:spPr>
        <p:txBody>
          <a:bodyPr wrap="none" rtlCol="0">
            <a:spAutoFit/>
          </a:bodyPr>
          <a:lstStyle/>
          <a:p>
            <a:endParaRPr lang="en-PK" dirty="0"/>
          </a:p>
        </p:txBody>
      </p:sp>
      <p:sp>
        <p:nvSpPr>
          <p:cNvPr id="6" name="Content Placeholder 3">
            <a:extLst>
              <a:ext uri="{FF2B5EF4-FFF2-40B4-BE49-F238E27FC236}">
                <a16:creationId xmlns:a16="http://schemas.microsoft.com/office/drawing/2014/main" id="{444155B3-66EC-F9D9-3569-99AE4BB21454}"/>
              </a:ext>
            </a:extLst>
          </p:cNvPr>
          <p:cNvSpPr txBox="1">
            <a:spLocks/>
          </p:cNvSpPr>
          <p:nvPr/>
        </p:nvSpPr>
        <p:spPr>
          <a:xfrm>
            <a:off x="8073283" y="2332751"/>
            <a:ext cx="3029418" cy="3101982"/>
          </a:xfrm>
          <a:prstGeom prst="rect">
            <a:avLst/>
          </a:prstGeom>
        </p:spPr>
        <p:txBody>
          <a:bodyPr vert="horz" lIns="91440" tIns="45720" rIns="91440" bIns="45720" rtlCol="0">
            <a:normAutofit/>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pPr marL="0" indent="0">
              <a:buNone/>
            </a:pPr>
            <a:endParaRPr lang="en-PK" dirty="0"/>
          </a:p>
        </p:txBody>
      </p:sp>
      <p:sp>
        <p:nvSpPr>
          <p:cNvPr id="7" name="TextBox 6">
            <a:extLst>
              <a:ext uri="{FF2B5EF4-FFF2-40B4-BE49-F238E27FC236}">
                <a16:creationId xmlns:a16="http://schemas.microsoft.com/office/drawing/2014/main" id="{EFFAA40D-6EEF-1DBA-C78E-586E3EE7EA48}"/>
              </a:ext>
            </a:extLst>
          </p:cNvPr>
          <p:cNvSpPr txBox="1"/>
          <p:nvPr/>
        </p:nvSpPr>
        <p:spPr>
          <a:xfrm>
            <a:off x="1056968" y="5075951"/>
            <a:ext cx="10507016" cy="1200329"/>
          </a:xfrm>
          <a:prstGeom prst="rect">
            <a:avLst/>
          </a:prstGeom>
          <a:noFill/>
        </p:spPr>
        <p:txBody>
          <a:bodyPr wrap="square" rtlCol="0">
            <a:spAutoFit/>
          </a:bodyPr>
          <a:lstStyle/>
          <a:p>
            <a:pPr algn="just"/>
            <a:r>
              <a:rPr lang="en-US" dirty="0"/>
              <a:t>Critical perspective: Improving healthcare services alone cannot eliminate poor health outcomes when wider determinants, such as poverty, inadequate housing and environmental problems, remain unresolved. Several factors compromise people's health and well-being and cannot be fixed by improving healthcare services alone. Unresolved factors include poverty, Insufficient housing, Unemployment, and Environmental issues.</a:t>
            </a:r>
            <a:endParaRPr lang="en-PK" dirty="0"/>
          </a:p>
        </p:txBody>
      </p:sp>
      <p:sp>
        <p:nvSpPr>
          <p:cNvPr id="8" name="Rectangle 7">
            <a:extLst>
              <a:ext uri="{FF2B5EF4-FFF2-40B4-BE49-F238E27FC236}">
                <a16:creationId xmlns:a16="http://schemas.microsoft.com/office/drawing/2014/main" id="{A1C68898-D79A-3C76-6EF2-1B6ADDFF881C}"/>
              </a:ext>
            </a:extLst>
          </p:cNvPr>
          <p:cNvSpPr/>
          <p:nvPr/>
        </p:nvSpPr>
        <p:spPr>
          <a:xfrm>
            <a:off x="1024637" y="2216518"/>
            <a:ext cx="3173737" cy="2743200"/>
          </a:xfrm>
          <a:prstGeom prst="rect">
            <a:avLst/>
          </a:prstGeom>
        </p:spPr>
        <p:style>
          <a:lnRef idx="3">
            <a:schemeClr val="lt1"/>
          </a:lnRef>
          <a:fillRef idx="1">
            <a:schemeClr val="accent2"/>
          </a:fillRef>
          <a:effectRef idx="1">
            <a:schemeClr val="accent2"/>
          </a:effectRef>
          <a:fontRef idx="minor">
            <a:schemeClr val="lt1"/>
          </a:fontRef>
        </p:style>
        <p:txBody>
          <a:bodyPr lIns="216000" rIns="252000" rtlCol="0" anchor="ctr">
            <a:noAutofit/>
          </a:bodyPr>
          <a:lstStyle/>
          <a:p>
            <a:r>
              <a:rPr lang="en-US" sz="2000" dirty="0"/>
              <a:t>Health</a:t>
            </a:r>
            <a:r>
              <a:rPr lang="en-US" dirty="0"/>
              <a:t/>
            </a:r>
            <a:br>
              <a:rPr lang="en-US" dirty="0"/>
            </a:br>
            <a:endParaRPr lang="en-US" dirty="0"/>
          </a:p>
          <a:p>
            <a:pPr algn="just"/>
            <a:r>
              <a:rPr lang="en-US" dirty="0"/>
              <a:t>Health comprises physical, mental and social wellbeing instead fixating entirely on intervention of a disease. (WHO, 1948)</a:t>
            </a:r>
            <a:endParaRPr lang="en-PK" dirty="0"/>
          </a:p>
          <a:p>
            <a:pPr algn="ctr"/>
            <a:endParaRPr lang="en-PK" dirty="0"/>
          </a:p>
        </p:txBody>
      </p:sp>
      <p:sp>
        <p:nvSpPr>
          <p:cNvPr id="10" name="Rectangle 9">
            <a:extLst>
              <a:ext uri="{FF2B5EF4-FFF2-40B4-BE49-F238E27FC236}">
                <a16:creationId xmlns:a16="http://schemas.microsoft.com/office/drawing/2014/main" id="{6CC3D91F-5A19-A6B6-64E1-EA8C8557E79B}"/>
              </a:ext>
            </a:extLst>
          </p:cNvPr>
          <p:cNvSpPr/>
          <p:nvPr/>
        </p:nvSpPr>
        <p:spPr>
          <a:xfrm>
            <a:off x="4536044" y="2216518"/>
            <a:ext cx="3537239" cy="2743200"/>
          </a:xfrm>
          <a:prstGeom prst="rect">
            <a:avLst/>
          </a:prstGeom>
        </p:spPr>
        <p:style>
          <a:lnRef idx="3">
            <a:schemeClr val="lt1"/>
          </a:lnRef>
          <a:fillRef idx="1">
            <a:schemeClr val="accent2"/>
          </a:fillRef>
          <a:effectRef idx="1">
            <a:schemeClr val="accent2"/>
          </a:effectRef>
          <a:fontRef idx="minor">
            <a:schemeClr val="lt1"/>
          </a:fontRef>
        </p:style>
        <p:txBody>
          <a:bodyPr lIns="216000" rIns="216000" rtlCol="0" anchor="ctr"/>
          <a:lstStyle/>
          <a:p>
            <a:r>
              <a:rPr lang="en-US" sz="2000" dirty="0"/>
              <a:t>Wellbeing                                  </a:t>
            </a:r>
            <a:endParaRPr lang="en-US" dirty="0"/>
          </a:p>
          <a:p>
            <a:pPr algn="just"/>
            <a:endParaRPr lang="en-US" dirty="0"/>
          </a:p>
          <a:p>
            <a:pPr algn="just"/>
            <a:r>
              <a:rPr lang="en-US" dirty="0"/>
              <a:t>Wellbeing is a vast term that includes concept of quality of life, mental stability, complete independence of a person, relationships and social contribution. </a:t>
            </a:r>
            <a:endParaRPr lang="en-PK" dirty="0"/>
          </a:p>
          <a:p>
            <a:pPr algn="ctr"/>
            <a:endParaRPr lang="en-PK" dirty="0"/>
          </a:p>
        </p:txBody>
      </p:sp>
      <p:sp>
        <p:nvSpPr>
          <p:cNvPr id="15" name="Rectangle 14">
            <a:extLst>
              <a:ext uri="{FF2B5EF4-FFF2-40B4-BE49-F238E27FC236}">
                <a16:creationId xmlns:a16="http://schemas.microsoft.com/office/drawing/2014/main" id="{FCB5B34D-915F-3A18-E0A1-80CCF3A1E199}"/>
              </a:ext>
            </a:extLst>
          </p:cNvPr>
          <p:cNvSpPr/>
          <p:nvPr/>
        </p:nvSpPr>
        <p:spPr>
          <a:xfrm>
            <a:off x="8410953" y="2216518"/>
            <a:ext cx="3153031" cy="2743200"/>
          </a:xfrm>
          <a:prstGeom prst="rect">
            <a:avLst/>
          </a:prstGeom>
        </p:spPr>
        <p:style>
          <a:lnRef idx="3">
            <a:schemeClr val="lt1"/>
          </a:lnRef>
          <a:fillRef idx="1">
            <a:schemeClr val="accent2"/>
          </a:fillRef>
          <a:effectRef idx="1">
            <a:schemeClr val="accent2"/>
          </a:effectRef>
          <a:fontRef idx="minor">
            <a:schemeClr val="lt1"/>
          </a:fontRef>
        </p:style>
        <p:txBody>
          <a:bodyPr lIns="216000" rIns="216000" rtlCol="0" anchor="ctr"/>
          <a:lstStyle/>
          <a:p>
            <a:r>
              <a:rPr lang="en-US" sz="1600" dirty="0"/>
              <a:t>Sustainable </a:t>
            </a:r>
            <a:r>
              <a:rPr lang="en-US" sz="1600" dirty="0" smtClean="0"/>
              <a:t>Development</a:t>
            </a:r>
          </a:p>
          <a:p>
            <a:endParaRPr lang="en-US" sz="1600" dirty="0"/>
          </a:p>
          <a:p>
            <a:pPr algn="just"/>
            <a:r>
              <a:rPr lang="en-US" sz="1600" dirty="0" smtClean="0"/>
              <a:t>Sustainable </a:t>
            </a:r>
            <a:r>
              <a:rPr lang="en-US" sz="1600" dirty="0"/>
              <a:t>development encompasses focus on present needs of population without risking the available resources and opportunities </a:t>
            </a:r>
            <a:r>
              <a:rPr lang="en-US" dirty="0"/>
              <a:t>to future generations. </a:t>
            </a:r>
            <a:endParaRPr lang="en-PK" dirty="0"/>
          </a:p>
          <a:p>
            <a:pPr algn="ctr"/>
            <a:endParaRPr lang="en-PK" dirty="0"/>
          </a:p>
        </p:txBody>
      </p:sp>
    </p:spTree>
    <p:extLst>
      <p:ext uri="{BB962C8B-B14F-4D97-AF65-F5344CB8AC3E}">
        <p14:creationId xmlns:p14="http://schemas.microsoft.com/office/powerpoint/2010/main" val="35585026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2A1662-15EF-E031-B380-BF8DE689BA8D}"/>
              </a:ext>
            </a:extLst>
          </p:cNvPr>
          <p:cNvSpPr>
            <a:spLocks noGrp="1"/>
          </p:cNvSpPr>
          <p:nvPr>
            <p:ph type="title"/>
          </p:nvPr>
        </p:nvSpPr>
        <p:spPr>
          <a:xfrm>
            <a:off x="769620" y="804672"/>
            <a:ext cx="4486656" cy="1141497"/>
          </a:xfrm>
        </p:spPr>
        <p:txBody>
          <a:bodyPr>
            <a:normAutofit fontScale="90000"/>
          </a:bodyPr>
          <a:lstStyle/>
          <a:p>
            <a:r>
              <a:rPr lang="en-US" b="1" dirty="0"/>
              <a:t>Sustainable Development Goals and Health</a:t>
            </a:r>
            <a:endParaRPr lang="en-PK" b="1" dirty="0"/>
          </a:p>
        </p:txBody>
      </p:sp>
      <p:sp>
        <p:nvSpPr>
          <p:cNvPr id="3" name="Content Placeholder 2">
            <a:extLst>
              <a:ext uri="{FF2B5EF4-FFF2-40B4-BE49-F238E27FC236}">
                <a16:creationId xmlns:a16="http://schemas.microsoft.com/office/drawing/2014/main" id="{C620A49A-370D-780B-84F8-9215E2715311}"/>
              </a:ext>
            </a:extLst>
          </p:cNvPr>
          <p:cNvSpPr>
            <a:spLocks noGrp="1"/>
          </p:cNvSpPr>
          <p:nvPr>
            <p:ph idx="1"/>
          </p:nvPr>
        </p:nvSpPr>
        <p:spPr/>
        <p:txBody>
          <a:bodyPr>
            <a:normAutofit fontScale="92500" lnSpcReduction="10000"/>
          </a:bodyPr>
          <a:lstStyle/>
          <a:p>
            <a:pPr marL="0" indent="0">
              <a:buNone/>
            </a:pPr>
            <a:r>
              <a:rPr lang="en-US" sz="1800" dirty="0"/>
              <a:t>Other relevant goals include: </a:t>
            </a:r>
          </a:p>
          <a:p>
            <a:pPr marL="0" indent="0">
              <a:buNone/>
            </a:pPr>
            <a:r>
              <a:rPr lang="en-US" sz="1800" dirty="0"/>
              <a:t>SDG 1: Eradicating Poverty </a:t>
            </a:r>
          </a:p>
          <a:p>
            <a:pPr marL="0" indent="0">
              <a:buNone/>
            </a:pPr>
            <a:r>
              <a:rPr lang="en-US" sz="1800" dirty="0"/>
              <a:t>SDG 10: Reduction of disparity </a:t>
            </a:r>
          </a:p>
          <a:p>
            <a:pPr marL="0" indent="0">
              <a:buNone/>
            </a:pPr>
            <a:r>
              <a:rPr lang="en-US" sz="1800" dirty="0"/>
              <a:t>SDG 11: Promotes Sustainable Cities and Communities</a:t>
            </a:r>
          </a:p>
          <a:p>
            <a:pPr marL="0" indent="0">
              <a:buNone/>
            </a:pPr>
            <a:r>
              <a:rPr lang="en-US" sz="1800" dirty="0"/>
              <a:t>SDG 13: Appropriate Climate and Environmental Action</a:t>
            </a:r>
          </a:p>
          <a:p>
            <a:pPr marL="0" indent="0">
              <a:buNone/>
            </a:pPr>
            <a:endParaRPr lang="en-US" sz="1800" dirty="0"/>
          </a:p>
          <a:p>
            <a:pPr marL="0" indent="0">
              <a:buNone/>
            </a:pPr>
            <a:r>
              <a:rPr lang="en-US" sz="1800" dirty="0"/>
              <a:t>Critical perspective:  When we talk about feasible healthcare, correlation between healthcare organizations and other administrative sectors is important. Improvements from healthcare side have certain limitations because few actions are to be considered</a:t>
            </a:r>
          </a:p>
          <a:p>
            <a:pPr marL="0" indent="0">
              <a:buNone/>
            </a:pPr>
            <a:r>
              <a:rPr lang="en-US" sz="1800" dirty="0"/>
              <a:t>• Housing condition</a:t>
            </a:r>
          </a:p>
          <a:p>
            <a:pPr marL="0" indent="0">
              <a:buNone/>
            </a:pPr>
            <a:r>
              <a:rPr lang="en-US" sz="1800" dirty="0"/>
              <a:t>• Economic disparity</a:t>
            </a:r>
          </a:p>
          <a:p>
            <a:pPr marL="0" indent="0">
              <a:buNone/>
            </a:pPr>
            <a:r>
              <a:rPr lang="en-US" sz="1800" dirty="0"/>
              <a:t>• Increased climate risks</a:t>
            </a:r>
            <a:endParaRPr lang="en-PK" sz="1800" dirty="0"/>
          </a:p>
        </p:txBody>
      </p:sp>
      <p:sp>
        <p:nvSpPr>
          <p:cNvPr id="4" name="Text Placeholder 3">
            <a:extLst>
              <a:ext uri="{FF2B5EF4-FFF2-40B4-BE49-F238E27FC236}">
                <a16:creationId xmlns:a16="http://schemas.microsoft.com/office/drawing/2014/main" id="{08A2DC1B-D52D-7303-3EE5-EBA412B4384A}"/>
              </a:ext>
            </a:extLst>
          </p:cNvPr>
          <p:cNvSpPr>
            <a:spLocks noGrp="1"/>
          </p:cNvSpPr>
          <p:nvPr>
            <p:ph type="body" sz="half" idx="2"/>
          </p:nvPr>
        </p:nvSpPr>
        <p:spPr>
          <a:xfrm>
            <a:off x="769619" y="2454475"/>
            <a:ext cx="4486655" cy="2194036"/>
          </a:xfrm>
        </p:spPr>
        <p:txBody>
          <a:bodyPr>
            <a:noAutofit/>
          </a:bodyPr>
          <a:lstStyle/>
          <a:p>
            <a:pPr algn="just"/>
            <a:r>
              <a:rPr lang="en-US" sz="1800" dirty="0"/>
              <a:t>The United Nations Sustainable Development Goals (SDGs) displays an international framework for improvement of  population health and encouraging sustainable environment.</a:t>
            </a:r>
          </a:p>
          <a:p>
            <a:pPr algn="just"/>
            <a:endParaRPr lang="en-US" sz="1800" dirty="0"/>
          </a:p>
          <a:p>
            <a:pPr algn="just"/>
            <a:r>
              <a:rPr lang="en-US" sz="1800" dirty="0"/>
              <a:t>SDG 3 – Good Health and Well-being: •It encourages healthy lives</a:t>
            </a:r>
          </a:p>
          <a:p>
            <a:pPr algn="just"/>
            <a:r>
              <a:rPr lang="en-US" sz="1800" dirty="0"/>
              <a:t>•It works on prevention of diseases </a:t>
            </a:r>
          </a:p>
          <a:p>
            <a:pPr algn="just"/>
            <a:r>
              <a:rPr lang="en-US" sz="1800" dirty="0"/>
              <a:t>•It works on improved mental health</a:t>
            </a:r>
          </a:p>
          <a:p>
            <a:pPr algn="just"/>
            <a:r>
              <a:rPr lang="en-US" sz="1800" dirty="0"/>
              <a:t>•It provides universal health scope</a:t>
            </a:r>
            <a:endParaRPr lang="en-PK" sz="1800" dirty="0"/>
          </a:p>
        </p:txBody>
      </p:sp>
      <p:sp>
        <p:nvSpPr>
          <p:cNvPr id="5" name="TextBox 4">
            <a:extLst>
              <a:ext uri="{FF2B5EF4-FFF2-40B4-BE49-F238E27FC236}">
                <a16:creationId xmlns:a16="http://schemas.microsoft.com/office/drawing/2014/main" id="{5A69893E-7EC6-E064-AC20-F46BA0789471}"/>
              </a:ext>
            </a:extLst>
          </p:cNvPr>
          <p:cNvSpPr txBox="1"/>
          <p:nvPr/>
        </p:nvSpPr>
        <p:spPr>
          <a:xfrm>
            <a:off x="-1130710" y="4463845"/>
            <a:ext cx="184731" cy="369332"/>
          </a:xfrm>
          <a:prstGeom prst="rect">
            <a:avLst/>
          </a:prstGeom>
          <a:noFill/>
        </p:spPr>
        <p:txBody>
          <a:bodyPr wrap="none" rtlCol="0">
            <a:spAutoFit/>
          </a:bodyPr>
          <a:lstStyle/>
          <a:p>
            <a:endParaRPr lang="en-PK" dirty="0"/>
          </a:p>
        </p:txBody>
      </p:sp>
    </p:spTree>
    <p:extLst>
      <p:ext uri="{BB962C8B-B14F-4D97-AF65-F5344CB8AC3E}">
        <p14:creationId xmlns:p14="http://schemas.microsoft.com/office/powerpoint/2010/main" val="11803689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Sustainable Development Goals (SDGs) and Disability | United Nations Enab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204709"/>
            <a:ext cx="12192000" cy="6608157"/>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p:cNvSpPr/>
          <p:nvPr/>
        </p:nvSpPr>
        <p:spPr>
          <a:xfrm>
            <a:off x="4207239" y="1484027"/>
            <a:ext cx="1888761" cy="1873770"/>
          </a:xfrm>
          <a:prstGeom prst="ellipse">
            <a:avLst/>
          </a:prstGeom>
          <a:no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solidFill>
                  <a:schemeClr val="accent6">
                    <a:lumMod val="50000"/>
                  </a:schemeClr>
                </a:solidFill>
              </a:ln>
            </a:endParaRPr>
          </a:p>
        </p:txBody>
      </p:sp>
    </p:spTree>
    <p:extLst>
      <p:ext uri="{BB962C8B-B14F-4D97-AF65-F5344CB8AC3E}">
        <p14:creationId xmlns:p14="http://schemas.microsoft.com/office/powerpoint/2010/main" val="23426745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023207-A69C-1CD2-5723-9AC465466075}"/>
              </a:ext>
            </a:extLst>
          </p:cNvPr>
          <p:cNvSpPr>
            <a:spLocks noGrp="1"/>
          </p:cNvSpPr>
          <p:nvPr>
            <p:ph type="title"/>
          </p:nvPr>
        </p:nvSpPr>
        <p:spPr/>
        <p:txBody>
          <a:bodyPr/>
          <a:lstStyle/>
          <a:p>
            <a:r>
              <a:rPr lang="en-PK" b="1" dirty="0"/>
              <a:t>HEALTH AND WELLNESS</a:t>
            </a:r>
          </a:p>
        </p:txBody>
      </p:sp>
      <p:sp>
        <p:nvSpPr>
          <p:cNvPr id="3" name="Content Placeholder 2">
            <a:extLst>
              <a:ext uri="{FF2B5EF4-FFF2-40B4-BE49-F238E27FC236}">
                <a16:creationId xmlns:a16="http://schemas.microsoft.com/office/drawing/2014/main" id="{0EDF9419-ABDD-6919-5C49-D1F2C269C933}"/>
              </a:ext>
            </a:extLst>
          </p:cNvPr>
          <p:cNvSpPr>
            <a:spLocks noGrp="1"/>
          </p:cNvSpPr>
          <p:nvPr>
            <p:ph idx="1"/>
          </p:nvPr>
        </p:nvSpPr>
        <p:spPr>
          <a:xfrm>
            <a:off x="1130300" y="2382982"/>
            <a:ext cx="10198100" cy="4170218"/>
          </a:xfrm>
        </p:spPr>
        <p:txBody>
          <a:bodyPr>
            <a:noAutofit/>
          </a:bodyPr>
          <a:lstStyle/>
          <a:p>
            <a:r>
              <a:rPr lang="en-US" dirty="0"/>
              <a:t>Holistic Healthcare addresses individuals' physical, emotional, psychological, and social needs. </a:t>
            </a:r>
          </a:p>
          <a:p>
            <a:r>
              <a:rPr lang="en-US" dirty="0"/>
              <a:t>A unified care model promotes collaboration among medical workers, social care institutions, and public contributions to provide coordinated support.   </a:t>
            </a:r>
            <a:endParaRPr lang="en-GB" dirty="0"/>
          </a:p>
          <a:p>
            <a:r>
              <a:rPr lang="en-US" dirty="0"/>
              <a:t>The preventive part of the healthcare industry identifies and presents prevalent risk factors before a patient’s health deteriorates. When discussing health policy frameworks, the following factors should be highlighted when producing new policies and their implications:</a:t>
            </a:r>
            <a:endParaRPr lang="en-GB" dirty="0"/>
          </a:p>
          <a:p>
            <a:r>
              <a:rPr lang="en-US" dirty="0"/>
              <a:t>•Proper housing </a:t>
            </a:r>
            <a:endParaRPr lang="en-GB" dirty="0"/>
          </a:p>
          <a:p>
            <a:r>
              <a:rPr lang="en-US" dirty="0"/>
              <a:t>•Education </a:t>
            </a:r>
            <a:endParaRPr lang="en-GB" dirty="0"/>
          </a:p>
          <a:p>
            <a:r>
              <a:rPr lang="en-US" dirty="0"/>
              <a:t>•Employment </a:t>
            </a:r>
            <a:endParaRPr lang="en-GB" dirty="0"/>
          </a:p>
          <a:p>
            <a:r>
              <a:rPr lang="en-US" dirty="0"/>
              <a:t>•Transport</a:t>
            </a:r>
            <a:endParaRPr lang="en-PK" dirty="0"/>
          </a:p>
        </p:txBody>
      </p:sp>
    </p:spTree>
    <p:extLst>
      <p:ext uri="{BB962C8B-B14F-4D97-AF65-F5344CB8AC3E}">
        <p14:creationId xmlns:p14="http://schemas.microsoft.com/office/powerpoint/2010/main" val="328025883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E226358-4153-6052-313C-F5B4F0B3266D}"/>
              </a:ext>
            </a:extLst>
          </p:cNvPr>
          <p:cNvSpPr>
            <a:spLocks noGrp="1"/>
          </p:cNvSpPr>
          <p:nvPr>
            <p:ph sz="half" idx="2"/>
          </p:nvPr>
        </p:nvSpPr>
        <p:spPr>
          <a:xfrm>
            <a:off x="1508760" y="2130612"/>
            <a:ext cx="4512564" cy="2596776"/>
          </a:xfrm>
        </p:spPr>
        <p:txBody>
          <a:bodyPr>
            <a:noAutofit/>
          </a:bodyPr>
          <a:lstStyle/>
          <a:p>
            <a:pPr marL="0" indent="0" algn="just">
              <a:buNone/>
            </a:pPr>
            <a:r>
              <a:rPr lang="en-US" dirty="0"/>
              <a:t>If an incomplete medical approach is taken for patient with arthritis, their doctor just provide medication while other  complications linger on </a:t>
            </a:r>
          </a:p>
          <a:p>
            <a:pPr marL="0" indent="0" algn="just">
              <a:buNone/>
            </a:pPr>
            <a:r>
              <a:rPr lang="en-US" dirty="0"/>
              <a:t>• Desolation</a:t>
            </a:r>
          </a:p>
          <a:p>
            <a:pPr marL="0" indent="0" algn="just">
              <a:buNone/>
            </a:pPr>
            <a:r>
              <a:rPr lang="en-US" dirty="0"/>
              <a:t>• Inadequate diet</a:t>
            </a:r>
          </a:p>
          <a:p>
            <a:pPr marL="0" indent="0" algn="just">
              <a:buNone/>
            </a:pPr>
            <a:r>
              <a:rPr lang="en-US" dirty="0"/>
              <a:t>• Complications in daily mobility </a:t>
            </a:r>
          </a:p>
          <a:p>
            <a:pPr marL="0" indent="0" algn="just">
              <a:buNone/>
            </a:pPr>
            <a:r>
              <a:rPr lang="en-US" dirty="0"/>
              <a:t>• Poor household </a:t>
            </a:r>
            <a:endParaRPr lang="en-PK" dirty="0"/>
          </a:p>
        </p:txBody>
      </p:sp>
      <p:sp>
        <p:nvSpPr>
          <p:cNvPr id="4" name="Content Placeholder 3">
            <a:extLst>
              <a:ext uri="{FF2B5EF4-FFF2-40B4-BE49-F238E27FC236}">
                <a16:creationId xmlns:a16="http://schemas.microsoft.com/office/drawing/2014/main" id="{1A36E767-26E7-6D9C-D434-0C0787E4DE2A}"/>
              </a:ext>
            </a:extLst>
          </p:cNvPr>
          <p:cNvSpPr>
            <a:spLocks noGrp="1"/>
          </p:cNvSpPr>
          <p:nvPr>
            <p:ph sz="quarter" idx="4"/>
          </p:nvPr>
        </p:nvSpPr>
        <p:spPr>
          <a:xfrm>
            <a:off x="6263640" y="2130612"/>
            <a:ext cx="5125372" cy="2596776"/>
          </a:xfrm>
        </p:spPr>
        <p:txBody>
          <a:bodyPr>
            <a:noAutofit/>
          </a:bodyPr>
          <a:lstStyle/>
          <a:p>
            <a:pPr marL="0" indent="0" algn="just">
              <a:buNone/>
            </a:pPr>
            <a:r>
              <a:rPr lang="en-US" dirty="0"/>
              <a:t>Meanwhile, A holistic approach encompasses coordination between </a:t>
            </a:r>
          </a:p>
          <a:p>
            <a:pPr marL="0" indent="0" algn="just">
              <a:buNone/>
            </a:pPr>
            <a:r>
              <a:rPr lang="en-US" dirty="0"/>
              <a:t>• General physicians </a:t>
            </a:r>
          </a:p>
          <a:p>
            <a:pPr marL="0" indent="0" algn="just">
              <a:buNone/>
            </a:pPr>
            <a:r>
              <a:rPr lang="en-US" dirty="0"/>
              <a:t>• Physical therapists</a:t>
            </a:r>
          </a:p>
          <a:p>
            <a:pPr marL="0" indent="0" algn="just">
              <a:buNone/>
            </a:pPr>
            <a:r>
              <a:rPr lang="en-US" dirty="0"/>
              <a:t>• Occupational therapists </a:t>
            </a:r>
          </a:p>
          <a:p>
            <a:pPr marL="0" indent="0" algn="just">
              <a:buNone/>
            </a:pPr>
            <a:r>
              <a:rPr lang="en-US" dirty="0"/>
              <a:t>• Social and care professionals</a:t>
            </a:r>
          </a:p>
        </p:txBody>
      </p:sp>
      <p:sp>
        <p:nvSpPr>
          <p:cNvPr id="6" name="Title 5">
            <a:extLst>
              <a:ext uri="{FF2B5EF4-FFF2-40B4-BE49-F238E27FC236}">
                <a16:creationId xmlns:a16="http://schemas.microsoft.com/office/drawing/2014/main" id="{423188E2-71D3-9774-5159-5226DC44FD9C}"/>
              </a:ext>
            </a:extLst>
          </p:cNvPr>
          <p:cNvSpPr>
            <a:spLocks noGrp="1"/>
          </p:cNvSpPr>
          <p:nvPr>
            <p:ph type="title"/>
          </p:nvPr>
        </p:nvSpPr>
        <p:spPr>
          <a:xfrm>
            <a:off x="1566418" y="583692"/>
            <a:ext cx="9059164" cy="1188720"/>
          </a:xfrm>
        </p:spPr>
        <p:txBody>
          <a:bodyPr>
            <a:normAutofit fontScale="90000"/>
          </a:bodyPr>
          <a:lstStyle/>
          <a:p>
            <a:r>
              <a:rPr lang="en-US" b="1" dirty="0"/>
              <a:t>Case study: An older adult managing their life with osteoarthritis</a:t>
            </a:r>
            <a:endParaRPr lang="en-PK" b="1" dirty="0"/>
          </a:p>
        </p:txBody>
      </p:sp>
      <p:sp>
        <p:nvSpPr>
          <p:cNvPr id="8" name="TextBox 7">
            <a:extLst>
              <a:ext uri="{FF2B5EF4-FFF2-40B4-BE49-F238E27FC236}">
                <a16:creationId xmlns:a16="http://schemas.microsoft.com/office/drawing/2014/main" id="{4475EBEE-B084-1FE9-AE10-88CA2E80AF99}"/>
              </a:ext>
            </a:extLst>
          </p:cNvPr>
          <p:cNvSpPr txBox="1"/>
          <p:nvPr/>
        </p:nvSpPr>
        <p:spPr>
          <a:xfrm>
            <a:off x="1486221" y="5085588"/>
            <a:ext cx="9880252" cy="1384995"/>
          </a:xfrm>
          <a:prstGeom prst="rect">
            <a:avLst/>
          </a:prstGeom>
          <a:noFill/>
        </p:spPr>
        <p:txBody>
          <a:bodyPr wrap="square">
            <a:spAutoFit/>
          </a:bodyPr>
          <a:lstStyle/>
          <a:p>
            <a:pPr algn="just"/>
            <a:r>
              <a:rPr lang="en-US" sz="1400" dirty="0"/>
              <a:t>When this collaboration exists, they can produce a complete holistic care plan for patient that prioritizes individual’s wellbeing in much wider manner. </a:t>
            </a:r>
            <a:endParaRPr lang="en-PK" sz="1400" dirty="0"/>
          </a:p>
          <a:p>
            <a:pPr algn="just"/>
            <a:endParaRPr lang="en-US" sz="1400" dirty="0"/>
          </a:p>
          <a:p>
            <a:pPr algn="just"/>
            <a:r>
              <a:rPr lang="en-PK" sz="1400" dirty="0"/>
              <a:t>Critical analyses: Coordinated healthcare approach evidently promotes life expectancy and patient’s overall experience when suffering from a disease. Although there are few aspects that demote its efficiency</a:t>
            </a:r>
            <a:r>
              <a:rPr lang="en-US" sz="1400" dirty="0"/>
              <a:t>,</a:t>
            </a:r>
            <a:r>
              <a:rPr lang="en-PK" sz="1400" dirty="0"/>
              <a:t> Shortage of staff</a:t>
            </a:r>
            <a:r>
              <a:rPr lang="en-US" sz="1400" dirty="0"/>
              <a:t>, </a:t>
            </a:r>
            <a:r>
              <a:rPr lang="en-PK" sz="1400" dirty="0"/>
              <a:t>Poor communication</a:t>
            </a:r>
            <a:r>
              <a:rPr lang="en-US" sz="1400" dirty="0"/>
              <a:t>,</a:t>
            </a:r>
            <a:r>
              <a:rPr lang="en-PK" sz="1400" dirty="0"/>
              <a:t> Financial restrictions</a:t>
            </a:r>
            <a:r>
              <a:rPr lang="en-US" sz="1400" dirty="0"/>
              <a:t>, </a:t>
            </a:r>
            <a:r>
              <a:rPr lang="en-PK" sz="1400" dirty="0"/>
              <a:t>Obscure worker duties</a:t>
            </a:r>
          </a:p>
        </p:txBody>
      </p:sp>
    </p:spTree>
    <p:extLst>
      <p:ext uri="{BB962C8B-B14F-4D97-AF65-F5344CB8AC3E}">
        <p14:creationId xmlns:p14="http://schemas.microsoft.com/office/powerpoint/2010/main" val="3603325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EE118E-D042-0524-01BB-9608E56DFC74}"/>
              </a:ext>
            </a:extLst>
          </p:cNvPr>
          <p:cNvSpPr>
            <a:spLocks noGrp="1"/>
          </p:cNvSpPr>
          <p:nvPr>
            <p:ph type="title"/>
          </p:nvPr>
        </p:nvSpPr>
        <p:spPr>
          <a:xfrm>
            <a:off x="765449" y="546725"/>
            <a:ext cx="4494998" cy="1134640"/>
          </a:xfrm>
        </p:spPr>
        <p:txBody>
          <a:bodyPr/>
          <a:lstStyle/>
          <a:p>
            <a:r>
              <a:rPr lang="en-PK" b="1" dirty="0"/>
              <a:t>Theoretical Perspectives</a:t>
            </a:r>
          </a:p>
        </p:txBody>
      </p:sp>
      <p:sp>
        <p:nvSpPr>
          <p:cNvPr id="4" name="Text Placeholder 3">
            <a:extLst>
              <a:ext uri="{FF2B5EF4-FFF2-40B4-BE49-F238E27FC236}">
                <a16:creationId xmlns:a16="http://schemas.microsoft.com/office/drawing/2014/main" id="{D7096369-958F-F540-F35A-6D73AEDF4067}"/>
              </a:ext>
            </a:extLst>
          </p:cNvPr>
          <p:cNvSpPr>
            <a:spLocks noGrp="1"/>
          </p:cNvSpPr>
          <p:nvPr>
            <p:ph type="body" sz="half" idx="2"/>
          </p:nvPr>
        </p:nvSpPr>
        <p:spPr>
          <a:xfrm>
            <a:off x="82711" y="1870364"/>
            <a:ext cx="5860473" cy="4731671"/>
          </a:xfrm>
        </p:spPr>
        <p:txBody>
          <a:bodyPr>
            <a:noAutofit/>
          </a:bodyPr>
          <a:lstStyle/>
          <a:p>
            <a:pPr algn="just"/>
            <a:r>
              <a:rPr lang="en-US" sz="1800" dirty="0"/>
              <a:t>Biomedical Model</a:t>
            </a:r>
          </a:p>
          <a:p>
            <a:pPr algn="just"/>
            <a:r>
              <a:rPr lang="en-US" sz="1800" dirty="0"/>
              <a:t>The biomedical model mainly explains illness through three components: biological abnormalities, disease, and a person's state of health. </a:t>
            </a:r>
          </a:p>
          <a:p>
            <a:pPr algn="just"/>
            <a:r>
              <a:rPr lang="en-US" sz="1800" dirty="0"/>
              <a:t>Strengths of the model: </a:t>
            </a:r>
          </a:p>
          <a:p>
            <a:pPr algn="just"/>
            <a:r>
              <a:rPr lang="en-US" sz="1800" dirty="0"/>
              <a:t>It follows correct identification of a disease and an accurate treatment plan for it. </a:t>
            </a:r>
          </a:p>
          <a:p>
            <a:pPr algn="just"/>
            <a:r>
              <a:rPr lang="en-US" sz="1800" dirty="0"/>
              <a:t>It establishes systematic, evidence-based groundwork for intervention of several diseases </a:t>
            </a:r>
          </a:p>
          <a:p>
            <a:pPr algn="just"/>
            <a:r>
              <a:rPr lang="en-US" sz="1800" dirty="0"/>
              <a:t>Limitations of the model: </a:t>
            </a:r>
          </a:p>
          <a:p>
            <a:pPr algn="just"/>
            <a:r>
              <a:rPr lang="en-US" sz="1800" dirty="0"/>
              <a:t>It does not take a whole holistic approach that includes mental, psychological and social aspects that are involved when your health is affected </a:t>
            </a:r>
          </a:p>
        </p:txBody>
      </p:sp>
      <p:sp>
        <p:nvSpPr>
          <p:cNvPr id="7" name="TextBox 6">
            <a:extLst>
              <a:ext uri="{FF2B5EF4-FFF2-40B4-BE49-F238E27FC236}">
                <a16:creationId xmlns:a16="http://schemas.microsoft.com/office/drawing/2014/main" id="{2AE6B842-B7A9-34CE-E9DC-0E8D49205F89}"/>
              </a:ext>
            </a:extLst>
          </p:cNvPr>
          <p:cNvSpPr txBox="1"/>
          <p:nvPr/>
        </p:nvSpPr>
        <p:spPr>
          <a:xfrm>
            <a:off x="6722635" y="600392"/>
            <a:ext cx="4703916" cy="6001643"/>
          </a:xfrm>
          <a:prstGeom prst="rect">
            <a:avLst/>
          </a:prstGeom>
          <a:noFill/>
        </p:spPr>
        <p:txBody>
          <a:bodyPr wrap="square">
            <a:spAutoFit/>
          </a:bodyPr>
          <a:lstStyle/>
          <a:p>
            <a:pPr algn="just"/>
            <a:r>
              <a:rPr lang="en-US" sz="1600" b="1" dirty="0"/>
              <a:t>Biopsychosocial Model</a:t>
            </a:r>
          </a:p>
          <a:p>
            <a:pPr algn="just"/>
            <a:endParaRPr lang="en-US" sz="1600" dirty="0"/>
          </a:p>
          <a:p>
            <a:pPr algn="just"/>
            <a:r>
              <a:rPr lang="en-US" sz="1600" dirty="0"/>
              <a:t>The biopsychosocial model inspects biological, psychological, social conditions that are dealing with health and wellbeing concerns. </a:t>
            </a:r>
          </a:p>
          <a:p>
            <a:pPr algn="just"/>
            <a:endParaRPr lang="en-US" sz="1600" dirty="0"/>
          </a:p>
          <a:p>
            <a:pPr algn="just"/>
            <a:r>
              <a:rPr lang="en-US" sz="1600" dirty="0"/>
              <a:t>Strengths:</a:t>
            </a:r>
          </a:p>
          <a:p>
            <a:pPr algn="just"/>
            <a:r>
              <a:rPr lang="en-US" sz="1600" dirty="0"/>
              <a:t>Its main anchor points are that it promotes human-centered healthcare system instead of disease-focused.   </a:t>
            </a:r>
          </a:p>
          <a:p>
            <a:pPr algn="just"/>
            <a:endParaRPr lang="en-US" sz="1600" dirty="0"/>
          </a:p>
          <a:p>
            <a:pPr algn="just"/>
            <a:r>
              <a:rPr lang="en-US" sz="1600" dirty="0"/>
              <a:t>It also identifies the collaboration between social conditions and physical wellbeing. </a:t>
            </a:r>
          </a:p>
          <a:p>
            <a:pPr algn="just"/>
            <a:endParaRPr lang="en-US" sz="1600" dirty="0"/>
          </a:p>
          <a:p>
            <a:pPr algn="just"/>
            <a:r>
              <a:rPr lang="en-US" sz="1600" dirty="0"/>
              <a:t>Limitations:</a:t>
            </a:r>
          </a:p>
          <a:p>
            <a:pPr algn="just"/>
            <a:r>
              <a:rPr lang="en-US" sz="1600" dirty="0"/>
              <a:t>This model is only confined because it needs for additional coordination by competent healthcare professionals and their consultancy.  </a:t>
            </a:r>
          </a:p>
          <a:p>
            <a:pPr algn="just"/>
            <a:r>
              <a:rPr lang="en-US" sz="1600" dirty="0"/>
              <a:t>Practical application: For example: In case of chronic pain or disease, few aspects might be influenced </a:t>
            </a:r>
          </a:p>
          <a:p>
            <a:pPr algn="just"/>
            <a:endParaRPr lang="en-US" sz="1600" dirty="0"/>
          </a:p>
          <a:p>
            <a:pPr algn="just"/>
            <a:r>
              <a:rPr lang="en-US" sz="1600" dirty="0"/>
              <a:t>• Physical Injury </a:t>
            </a:r>
          </a:p>
          <a:p>
            <a:pPr algn="just"/>
            <a:r>
              <a:rPr lang="en-US" sz="1600" dirty="0"/>
              <a:t>• Emotional agony</a:t>
            </a:r>
          </a:p>
          <a:p>
            <a:pPr algn="just"/>
            <a:r>
              <a:rPr lang="en-US" sz="1600" dirty="0"/>
              <a:t>• State of employment</a:t>
            </a:r>
          </a:p>
          <a:p>
            <a:pPr algn="just"/>
            <a:r>
              <a:rPr lang="en-US" sz="1600" dirty="0"/>
              <a:t>• Accessibility of social situation and support</a:t>
            </a:r>
            <a:endParaRPr lang="en-PK" sz="1600" dirty="0"/>
          </a:p>
        </p:txBody>
      </p:sp>
    </p:spTree>
    <p:extLst>
      <p:ext uri="{BB962C8B-B14F-4D97-AF65-F5344CB8AC3E}">
        <p14:creationId xmlns:p14="http://schemas.microsoft.com/office/powerpoint/2010/main" val="1769895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40569-CFF1-935B-5068-DA130F26864A}"/>
              </a:ext>
            </a:extLst>
          </p:cNvPr>
          <p:cNvSpPr>
            <a:spLocks noGrp="1"/>
          </p:cNvSpPr>
          <p:nvPr>
            <p:ph type="title"/>
          </p:nvPr>
        </p:nvSpPr>
        <p:spPr>
          <a:xfrm>
            <a:off x="2142236" y="523613"/>
            <a:ext cx="7729728" cy="911487"/>
          </a:xfrm>
        </p:spPr>
        <p:txBody>
          <a:bodyPr/>
          <a:lstStyle/>
          <a:p>
            <a:r>
              <a:rPr lang="en-PK" b="1" dirty="0"/>
              <a:t>Governance in Wales</a:t>
            </a:r>
          </a:p>
        </p:txBody>
      </p:sp>
      <p:sp>
        <p:nvSpPr>
          <p:cNvPr id="3" name="Content Placeholder 2">
            <a:extLst>
              <a:ext uri="{FF2B5EF4-FFF2-40B4-BE49-F238E27FC236}">
                <a16:creationId xmlns:a16="http://schemas.microsoft.com/office/drawing/2014/main" id="{D9ECFF8C-6B7C-E15D-B01F-A7B6F0A249D9}"/>
              </a:ext>
            </a:extLst>
          </p:cNvPr>
          <p:cNvSpPr>
            <a:spLocks noGrp="1"/>
          </p:cNvSpPr>
          <p:nvPr>
            <p:ph idx="1"/>
          </p:nvPr>
        </p:nvSpPr>
        <p:spPr>
          <a:xfrm>
            <a:off x="962025" y="1990344"/>
            <a:ext cx="10267950" cy="3101983"/>
          </a:xfrm>
        </p:spPr>
        <p:txBody>
          <a:bodyPr>
            <a:noAutofit/>
          </a:bodyPr>
          <a:lstStyle/>
          <a:p>
            <a:pPr marL="0" indent="0" algn="just">
              <a:buNone/>
            </a:pPr>
            <a:r>
              <a:rPr lang="en-US" sz="1600" dirty="0"/>
              <a:t>Well-being of Future Generations (Wales) Act 2015</a:t>
            </a:r>
          </a:p>
          <a:p>
            <a:pPr marL="0" indent="0" algn="just">
              <a:buNone/>
            </a:pPr>
            <a:endParaRPr lang="en-US" sz="1600" dirty="0"/>
          </a:p>
          <a:p>
            <a:pPr marL="0" indent="0" algn="just">
              <a:buNone/>
            </a:pPr>
            <a:r>
              <a:rPr lang="en-US" sz="1600" dirty="0"/>
              <a:t>This act aims to inspire public health organizations to facilitate to seven national wellbeing goals by reflecting on permanent results in wale</a:t>
            </a:r>
          </a:p>
          <a:p>
            <a:pPr marL="0" indent="0" algn="just">
              <a:buNone/>
            </a:pPr>
            <a:r>
              <a:rPr lang="en-US" sz="1600" dirty="0"/>
              <a:t>It set up five aspects of working: Sustainable reasoning, Prevention, Unification, Coordination, Participation </a:t>
            </a:r>
          </a:p>
          <a:p>
            <a:pPr marL="0" indent="0" algn="just">
              <a:buNone/>
            </a:pPr>
            <a:endParaRPr lang="en-US" sz="1600" dirty="0"/>
          </a:p>
          <a:p>
            <a:pPr marL="0" indent="0" algn="just">
              <a:buNone/>
            </a:pPr>
            <a:r>
              <a:rPr lang="en-US" sz="1600" dirty="0"/>
              <a:t>Social Services and Well-being (Wales) Act 2014</a:t>
            </a:r>
          </a:p>
          <a:p>
            <a:pPr marL="0" indent="0" algn="just">
              <a:buNone/>
            </a:pPr>
            <a:endParaRPr lang="en-US" sz="1600" dirty="0"/>
          </a:p>
          <a:p>
            <a:pPr marL="0" indent="0" algn="just">
              <a:buNone/>
            </a:pPr>
            <a:r>
              <a:rPr lang="en-US" sz="1600" dirty="0"/>
              <a:t>In this, person-centered approach is taken including patient’s wellbeing, proper screening services and individual’s own choice in their care plans and complete coordination between hospitals and social care institutes.    </a:t>
            </a:r>
          </a:p>
          <a:p>
            <a:pPr marL="0" indent="0" algn="just">
              <a:buNone/>
            </a:pPr>
            <a:endParaRPr lang="en-US" sz="1600" dirty="0"/>
          </a:p>
          <a:p>
            <a:pPr marL="0" indent="0" algn="just">
              <a:buNone/>
            </a:pPr>
            <a:r>
              <a:rPr lang="en-US" sz="1600" dirty="0"/>
              <a:t>Critical viewpoint: Although this legislation encourages significant devotion, beneficial integration is majorly dependent on financial aid, competent manpower, cooperative healthcare institutes and being answerable for each aspect.</a:t>
            </a:r>
            <a:endParaRPr lang="en-PK" sz="1600" dirty="0"/>
          </a:p>
        </p:txBody>
      </p:sp>
    </p:spTree>
    <p:extLst>
      <p:ext uri="{BB962C8B-B14F-4D97-AF65-F5344CB8AC3E}">
        <p14:creationId xmlns:p14="http://schemas.microsoft.com/office/powerpoint/2010/main" val="30576019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279ADB-DFC9-F241-16CC-8A4B950E0B80}"/>
              </a:ext>
            </a:extLst>
          </p:cNvPr>
          <p:cNvSpPr>
            <a:spLocks noGrp="1"/>
          </p:cNvSpPr>
          <p:nvPr>
            <p:ph type="title"/>
          </p:nvPr>
        </p:nvSpPr>
        <p:spPr/>
        <p:txBody>
          <a:bodyPr/>
          <a:lstStyle/>
          <a:p>
            <a:r>
              <a:rPr lang="en-PK" b="1" dirty="0"/>
              <a:t>Policy Evaluation</a:t>
            </a:r>
          </a:p>
        </p:txBody>
      </p:sp>
      <p:sp>
        <p:nvSpPr>
          <p:cNvPr id="3" name="Content Placeholder 2">
            <a:extLst>
              <a:ext uri="{FF2B5EF4-FFF2-40B4-BE49-F238E27FC236}">
                <a16:creationId xmlns:a16="http://schemas.microsoft.com/office/drawing/2014/main" id="{534DB3D2-A966-E0F4-1AA1-C4BBE21E48DF}"/>
              </a:ext>
            </a:extLst>
          </p:cNvPr>
          <p:cNvSpPr>
            <a:spLocks noGrp="1"/>
          </p:cNvSpPr>
          <p:nvPr>
            <p:ph idx="1"/>
          </p:nvPr>
        </p:nvSpPr>
        <p:spPr>
          <a:xfrm>
            <a:off x="1219200" y="2522540"/>
            <a:ext cx="10007600" cy="3101983"/>
          </a:xfrm>
        </p:spPr>
        <p:txBody>
          <a:bodyPr>
            <a:noAutofit/>
          </a:bodyPr>
          <a:lstStyle/>
          <a:p>
            <a:pPr marL="0" indent="0" algn="just">
              <a:buNone/>
            </a:pPr>
            <a:r>
              <a:rPr lang="en-US" sz="1600" dirty="0"/>
              <a:t>Healthcare guidelines encourages unified support, preventing prevalent diseases and improving overall people wellbeing. </a:t>
            </a:r>
          </a:p>
          <a:p>
            <a:pPr marL="0" indent="0" algn="just">
              <a:buNone/>
            </a:pPr>
            <a:endParaRPr lang="en-US" sz="1600" dirty="0"/>
          </a:p>
          <a:p>
            <a:pPr marL="0" indent="0" algn="just">
              <a:buNone/>
            </a:pPr>
            <a:r>
              <a:rPr lang="en-US" sz="1600" dirty="0"/>
              <a:t>Following are the few obstacles with integration of these guidelines: </a:t>
            </a:r>
          </a:p>
          <a:p>
            <a:pPr marL="0" indent="0" algn="just">
              <a:buNone/>
            </a:pPr>
            <a:r>
              <a:rPr lang="en-US" sz="1600" dirty="0"/>
              <a:t>1- When there is less funding financially, resources become limited and hinders expansion.</a:t>
            </a:r>
          </a:p>
          <a:p>
            <a:pPr marL="0" indent="0" algn="just">
              <a:buNone/>
            </a:pPr>
            <a:r>
              <a:rPr lang="en-US" sz="1600" dirty="0"/>
              <a:t>2- Shortage of staff usually impact quality and completion of patient intervention. </a:t>
            </a:r>
          </a:p>
          <a:p>
            <a:pPr marL="0" indent="0" algn="just">
              <a:buNone/>
            </a:pPr>
            <a:r>
              <a:rPr lang="en-US" sz="1600" dirty="0"/>
              <a:t>3- Policies provided at national level might not transform into practical improvements at regional level. </a:t>
            </a:r>
          </a:p>
          <a:p>
            <a:pPr marL="0" indent="0" algn="just">
              <a:buNone/>
            </a:pPr>
            <a:r>
              <a:rPr lang="en-US" sz="1600" dirty="0"/>
              <a:t>4- Each organization has different approaches, it could hinder the coordination. </a:t>
            </a:r>
          </a:p>
          <a:p>
            <a:pPr marL="0" indent="0" algn="just">
              <a:buNone/>
            </a:pPr>
            <a:endParaRPr lang="en-US" sz="1600" dirty="0"/>
          </a:p>
          <a:p>
            <a:pPr marL="0" indent="0" algn="just">
              <a:buNone/>
            </a:pPr>
            <a:r>
              <a:rPr lang="en-US" sz="1600" dirty="0"/>
              <a:t>Critical evaluation:  Instead of determining whether guidelines has been executed or not, Evaluation of success with national policies can be measured with results of:  patients wellbeing, better accessibility, Eradication of unfairness, Better patient experiences, Right use of resources</a:t>
            </a:r>
            <a:endParaRPr lang="en-PK" sz="1600" dirty="0"/>
          </a:p>
        </p:txBody>
      </p:sp>
    </p:spTree>
    <p:extLst>
      <p:ext uri="{BB962C8B-B14F-4D97-AF65-F5344CB8AC3E}">
        <p14:creationId xmlns:p14="http://schemas.microsoft.com/office/powerpoint/2010/main" val="18069602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2303DE-227E-C8E5-BEAA-EC8C16B14C48}"/>
              </a:ext>
            </a:extLst>
          </p:cNvPr>
          <p:cNvSpPr>
            <a:spLocks noGrp="1"/>
          </p:cNvSpPr>
          <p:nvPr>
            <p:ph type="title"/>
          </p:nvPr>
        </p:nvSpPr>
        <p:spPr>
          <a:xfrm>
            <a:off x="678426" y="1920209"/>
            <a:ext cx="4486656" cy="1141497"/>
          </a:xfrm>
        </p:spPr>
        <p:txBody>
          <a:bodyPr>
            <a:normAutofit fontScale="90000"/>
          </a:bodyPr>
          <a:lstStyle/>
          <a:p>
            <a:r>
              <a:rPr lang="en-PK" b="1" dirty="0"/>
              <a:t>Telehealth and Community Healthcare</a:t>
            </a:r>
          </a:p>
        </p:txBody>
      </p:sp>
      <p:sp>
        <p:nvSpPr>
          <p:cNvPr id="3" name="Content Placeholder 2">
            <a:extLst>
              <a:ext uri="{FF2B5EF4-FFF2-40B4-BE49-F238E27FC236}">
                <a16:creationId xmlns:a16="http://schemas.microsoft.com/office/drawing/2014/main" id="{2C6B521B-D6BA-508C-1875-D610D2FA436C}"/>
              </a:ext>
            </a:extLst>
          </p:cNvPr>
          <p:cNvSpPr>
            <a:spLocks noGrp="1"/>
          </p:cNvSpPr>
          <p:nvPr>
            <p:ph idx="1"/>
          </p:nvPr>
        </p:nvSpPr>
        <p:spPr>
          <a:xfrm>
            <a:off x="6736080" y="1851884"/>
            <a:ext cx="4777494" cy="4080525"/>
          </a:xfrm>
        </p:spPr>
        <p:txBody>
          <a:bodyPr>
            <a:normAutofit/>
          </a:bodyPr>
          <a:lstStyle/>
          <a:p>
            <a:pPr marL="0" indent="0" algn="just">
              <a:buNone/>
            </a:pPr>
            <a:r>
              <a:rPr lang="en-US" sz="1800" dirty="0"/>
              <a:t>Critical evaluation: Digital healthcare should be evaluated by these several points </a:t>
            </a:r>
          </a:p>
          <a:p>
            <a:pPr algn="just"/>
            <a:r>
              <a:rPr lang="en-US" sz="1800" dirty="0"/>
              <a:t>safety of patient</a:t>
            </a:r>
          </a:p>
          <a:p>
            <a:pPr algn="just"/>
            <a:r>
              <a:rPr lang="en-US" sz="1800" dirty="0"/>
              <a:t>better medical results</a:t>
            </a:r>
          </a:p>
          <a:p>
            <a:pPr algn="just"/>
            <a:r>
              <a:rPr lang="en-US" sz="1800" dirty="0"/>
              <a:t>easiness </a:t>
            </a:r>
          </a:p>
          <a:p>
            <a:pPr algn="just"/>
            <a:r>
              <a:rPr lang="en-US" sz="1800" dirty="0"/>
              <a:t>client satisfaction, </a:t>
            </a:r>
          </a:p>
          <a:p>
            <a:pPr algn="just"/>
            <a:r>
              <a:rPr lang="en-US" sz="1800" dirty="0"/>
              <a:t>medical staff workload </a:t>
            </a:r>
          </a:p>
          <a:p>
            <a:pPr algn="just"/>
            <a:endParaRPr lang="en-US" sz="1800" dirty="0"/>
          </a:p>
          <a:p>
            <a:pPr marL="0" indent="0" algn="just">
              <a:buNone/>
            </a:pPr>
            <a:r>
              <a:rPr lang="en-US" sz="1800" dirty="0"/>
              <a:t>Remote healthcare does not mean it is cheaper or more accessible.</a:t>
            </a:r>
            <a:endParaRPr lang="en-PK" sz="1800" dirty="0"/>
          </a:p>
          <a:p>
            <a:pPr marL="0" indent="0">
              <a:buNone/>
            </a:pPr>
            <a:endParaRPr lang="en-PK" sz="1800" dirty="0"/>
          </a:p>
        </p:txBody>
      </p:sp>
      <p:sp>
        <p:nvSpPr>
          <p:cNvPr id="4" name="Text Placeholder 3">
            <a:extLst>
              <a:ext uri="{FF2B5EF4-FFF2-40B4-BE49-F238E27FC236}">
                <a16:creationId xmlns:a16="http://schemas.microsoft.com/office/drawing/2014/main" id="{61C5291D-8C74-AEE7-9748-5183CAA0D48F}"/>
              </a:ext>
            </a:extLst>
          </p:cNvPr>
          <p:cNvSpPr>
            <a:spLocks noGrp="1"/>
          </p:cNvSpPr>
          <p:nvPr>
            <p:ph type="body" sz="half" idx="2"/>
          </p:nvPr>
        </p:nvSpPr>
        <p:spPr>
          <a:xfrm>
            <a:off x="678426" y="3738373"/>
            <a:ext cx="4486656" cy="2194036"/>
          </a:xfrm>
        </p:spPr>
        <p:txBody>
          <a:bodyPr>
            <a:noAutofit/>
          </a:bodyPr>
          <a:lstStyle/>
          <a:p>
            <a:pPr algn="just"/>
            <a:r>
              <a:rPr lang="en-US" sz="1800" dirty="0"/>
              <a:t>There are people who lack skills to use technology or internet.</a:t>
            </a:r>
          </a:p>
          <a:p>
            <a:pPr algn="just"/>
            <a:r>
              <a:rPr lang="en-US" sz="1800" dirty="0"/>
              <a:t>Risk of privacy and confidentiality breach increases because of unprofessional caregivers. </a:t>
            </a:r>
          </a:p>
          <a:p>
            <a:pPr algn="just"/>
            <a:r>
              <a:rPr lang="en-US" sz="1800" dirty="0"/>
              <a:t>Specific diseases require physical assessment. </a:t>
            </a:r>
          </a:p>
          <a:p>
            <a:pPr algn="just"/>
            <a:endParaRPr lang="en-US" sz="1800" dirty="0"/>
          </a:p>
        </p:txBody>
      </p:sp>
    </p:spTree>
    <p:extLst>
      <p:ext uri="{BB962C8B-B14F-4D97-AF65-F5344CB8AC3E}">
        <p14:creationId xmlns:p14="http://schemas.microsoft.com/office/powerpoint/2010/main" val="33917830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7CF0C0-D0C9-8A9E-AB67-09C386E07096}"/>
              </a:ext>
            </a:extLst>
          </p:cNvPr>
          <p:cNvSpPr>
            <a:spLocks noGrp="1"/>
          </p:cNvSpPr>
          <p:nvPr>
            <p:ph type="title"/>
          </p:nvPr>
        </p:nvSpPr>
        <p:spPr>
          <a:xfrm>
            <a:off x="769620" y="278199"/>
            <a:ext cx="4486656" cy="1141497"/>
          </a:xfrm>
        </p:spPr>
        <p:txBody>
          <a:bodyPr>
            <a:normAutofit fontScale="90000"/>
          </a:bodyPr>
          <a:lstStyle/>
          <a:p>
            <a:r>
              <a:rPr lang="en-US" b="1" dirty="0"/>
              <a:t>Public Health Initiatives and Disease Prevention</a:t>
            </a:r>
            <a:endParaRPr lang="en-PK" b="1" dirty="0"/>
          </a:p>
        </p:txBody>
      </p:sp>
      <p:sp>
        <p:nvSpPr>
          <p:cNvPr id="3" name="Content Placeholder 2">
            <a:extLst>
              <a:ext uri="{FF2B5EF4-FFF2-40B4-BE49-F238E27FC236}">
                <a16:creationId xmlns:a16="http://schemas.microsoft.com/office/drawing/2014/main" id="{94181B9B-5016-D4D0-62D0-C4D9E23AA625}"/>
              </a:ext>
            </a:extLst>
          </p:cNvPr>
          <p:cNvSpPr>
            <a:spLocks noGrp="1"/>
          </p:cNvSpPr>
          <p:nvPr>
            <p:ph idx="1"/>
          </p:nvPr>
        </p:nvSpPr>
        <p:spPr>
          <a:xfrm>
            <a:off x="6736080" y="2533918"/>
            <a:ext cx="4815840" cy="3106928"/>
          </a:xfrm>
        </p:spPr>
        <p:txBody>
          <a:bodyPr>
            <a:normAutofit/>
          </a:bodyPr>
          <a:lstStyle/>
          <a:p>
            <a:pPr marL="0" indent="0" algn="just">
              <a:buNone/>
            </a:pPr>
            <a:r>
              <a:rPr lang="en-US" sz="1800" dirty="0"/>
              <a:t>Challenges </a:t>
            </a:r>
          </a:p>
          <a:p>
            <a:pPr marL="0" indent="0" algn="just">
              <a:buNone/>
            </a:pPr>
            <a:r>
              <a:rPr lang="en-US" sz="1800" dirty="0"/>
              <a:t>Public health forum has restricted resources to grasp the whole individual experience that includes addiction, chronic stress and poor lifestyle. </a:t>
            </a:r>
          </a:p>
          <a:p>
            <a:pPr marL="0" indent="0" algn="just">
              <a:buNone/>
            </a:pPr>
            <a:r>
              <a:rPr lang="en-US" sz="1800" dirty="0"/>
              <a:t>Critical point of view: interventions programs like this should be assessed using number of participants, changes in patient’s behavior and continuity of care results at different regional levels.</a:t>
            </a:r>
            <a:endParaRPr lang="en-PK" sz="1800" dirty="0"/>
          </a:p>
        </p:txBody>
      </p:sp>
      <p:sp>
        <p:nvSpPr>
          <p:cNvPr id="4" name="Text Placeholder 3">
            <a:extLst>
              <a:ext uri="{FF2B5EF4-FFF2-40B4-BE49-F238E27FC236}">
                <a16:creationId xmlns:a16="http://schemas.microsoft.com/office/drawing/2014/main" id="{53E782BF-741C-4B8B-F5B8-6D45A729702C}"/>
              </a:ext>
            </a:extLst>
          </p:cNvPr>
          <p:cNvSpPr>
            <a:spLocks noGrp="1"/>
          </p:cNvSpPr>
          <p:nvPr>
            <p:ph type="body" sz="half" idx="2"/>
          </p:nvPr>
        </p:nvSpPr>
        <p:spPr>
          <a:xfrm>
            <a:off x="332509" y="1662545"/>
            <a:ext cx="5638799" cy="5015345"/>
          </a:xfrm>
        </p:spPr>
        <p:txBody>
          <a:bodyPr>
            <a:noAutofit/>
          </a:bodyPr>
          <a:lstStyle/>
          <a:p>
            <a:pPr algn="just"/>
            <a:r>
              <a:rPr lang="en-US" sz="2000" dirty="0"/>
              <a:t>Public The goal of health guidelines is to refine healthcare services. They reduce preventable diseases through screening and awareness. </a:t>
            </a:r>
          </a:p>
          <a:p>
            <a:pPr algn="just"/>
            <a:r>
              <a:rPr lang="en-US" sz="2000" dirty="0"/>
              <a:t>Example: Smoking cessation programs </a:t>
            </a:r>
          </a:p>
          <a:p>
            <a:pPr algn="just"/>
            <a:r>
              <a:rPr lang="en-US" sz="2000" dirty="0"/>
              <a:t>Smoking Cessation may combine all elements of prevention, such as</a:t>
            </a:r>
          </a:p>
          <a:p>
            <a:pPr algn="just"/>
            <a:r>
              <a:rPr lang="en-US" sz="2000" dirty="0"/>
              <a:t> •Public awareness campaigns,</a:t>
            </a:r>
          </a:p>
          <a:p>
            <a:pPr algn="just"/>
            <a:r>
              <a:rPr lang="en-US" sz="2000" dirty="0"/>
              <a:t>•Access to behavioural counselling</a:t>
            </a:r>
          </a:p>
          <a:p>
            <a:pPr algn="just"/>
            <a:r>
              <a:rPr lang="en-US" sz="2000" dirty="0"/>
              <a:t>•Integrating social support services.</a:t>
            </a:r>
          </a:p>
          <a:p>
            <a:pPr algn="just"/>
            <a:r>
              <a:rPr lang="en-US" sz="2000" dirty="0"/>
              <a:t>This results in better knowledge of the risks involved in smoking and raises the aim to stop smoking habits in people.</a:t>
            </a:r>
            <a:endParaRPr lang="en-PK" sz="2000" dirty="0"/>
          </a:p>
        </p:txBody>
      </p:sp>
    </p:spTree>
    <p:extLst>
      <p:ext uri="{BB962C8B-B14F-4D97-AF65-F5344CB8AC3E}">
        <p14:creationId xmlns:p14="http://schemas.microsoft.com/office/powerpoint/2010/main" val="275445227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E7E6D-D145-B518-E8C9-E9767BFE4AEC}"/>
              </a:ext>
            </a:extLst>
          </p:cNvPr>
          <p:cNvSpPr>
            <a:spLocks noGrp="1"/>
          </p:cNvSpPr>
          <p:nvPr>
            <p:ph type="title"/>
          </p:nvPr>
        </p:nvSpPr>
        <p:spPr>
          <a:xfrm>
            <a:off x="2134153" y="964693"/>
            <a:ext cx="7729728" cy="1188720"/>
          </a:xfrm>
        </p:spPr>
        <p:txBody>
          <a:bodyPr/>
          <a:lstStyle/>
          <a:p>
            <a:r>
              <a:rPr lang="en-US" b="1" dirty="0"/>
              <a:t>Equity and Access in Healthcare</a:t>
            </a:r>
            <a:endParaRPr lang="en-PK" b="1" dirty="0"/>
          </a:p>
        </p:txBody>
      </p:sp>
      <p:sp>
        <p:nvSpPr>
          <p:cNvPr id="3" name="Content Placeholder 2">
            <a:extLst>
              <a:ext uri="{FF2B5EF4-FFF2-40B4-BE49-F238E27FC236}">
                <a16:creationId xmlns:a16="http://schemas.microsoft.com/office/drawing/2014/main" id="{562D9907-E848-8FD7-CB28-47C106872311}"/>
              </a:ext>
            </a:extLst>
          </p:cNvPr>
          <p:cNvSpPr>
            <a:spLocks noGrp="1"/>
          </p:cNvSpPr>
          <p:nvPr>
            <p:ph sz="half" idx="1"/>
          </p:nvPr>
        </p:nvSpPr>
        <p:spPr>
          <a:xfrm>
            <a:off x="894080" y="2638044"/>
            <a:ext cx="10535920" cy="3101982"/>
          </a:xfrm>
        </p:spPr>
        <p:txBody>
          <a:bodyPr>
            <a:noAutofit/>
          </a:bodyPr>
          <a:lstStyle/>
          <a:p>
            <a:pPr marL="0" indent="0">
              <a:buNone/>
            </a:pPr>
            <a:r>
              <a:rPr lang="en-US" dirty="0"/>
              <a:t>Health care should be fair for each individual for good health outcomes across different population groups.</a:t>
            </a:r>
          </a:p>
          <a:p>
            <a:pPr marL="0" indent="0">
              <a:buNone/>
            </a:pPr>
            <a:r>
              <a:rPr lang="en-US" dirty="0"/>
              <a:t>Equality: Everyone should receive same healthcare resources Equity: Everyone should receive right support according to their needs.</a:t>
            </a:r>
          </a:p>
          <a:p>
            <a:pPr marL="0" indent="0">
              <a:buNone/>
            </a:pPr>
            <a:r>
              <a:rPr lang="en-US" dirty="0"/>
              <a:t>Practical example:</a:t>
            </a:r>
          </a:p>
          <a:p>
            <a:pPr marL="0" indent="0">
              <a:buNone/>
            </a:pPr>
            <a:r>
              <a:rPr lang="en-US" dirty="0"/>
              <a:t>Digital exclusion is important as online appointment booking system might not work for everyone because of limited digital accessibility.</a:t>
            </a:r>
          </a:p>
          <a:p>
            <a:pPr marL="0" indent="0">
              <a:buNone/>
            </a:pPr>
            <a:r>
              <a:rPr lang="en-US" dirty="0"/>
              <a:t> Therefore, telephone appointments or physical assessment help eradicate these inequalities. </a:t>
            </a:r>
          </a:p>
          <a:p>
            <a:pPr marL="0" indent="0">
              <a:buNone/>
            </a:pPr>
            <a:r>
              <a:rPr lang="en-US" dirty="0"/>
              <a:t>Critical perspective: </a:t>
            </a:r>
          </a:p>
          <a:p>
            <a:pPr marL="0" indent="0">
              <a:buNone/>
            </a:pPr>
            <a:r>
              <a:rPr lang="en-US" dirty="0"/>
              <a:t>Healthcare services needs to take certain factors such as poor socioeconomic background, disability or location restrictions in mind to provide fair services for everyone.</a:t>
            </a:r>
            <a:endParaRPr lang="en-PK" dirty="0"/>
          </a:p>
          <a:p>
            <a:pPr marL="0" indent="0">
              <a:buNone/>
            </a:pPr>
            <a:endParaRPr lang="en-PK" dirty="0"/>
          </a:p>
        </p:txBody>
      </p:sp>
    </p:spTree>
    <p:extLst>
      <p:ext uri="{BB962C8B-B14F-4D97-AF65-F5344CB8AC3E}">
        <p14:creationId xmlns:p14="http://schemas.microsoft.com/office/powerpoint/2010/main" val="12286118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0ED5AE-8DAE-C751-CE0B-9B2638A52988}"/>
              </a:ext>
            </a:extLst>
          </p:cNvPr>
          <p:cNvSpPr>
            <a:spLocks noGrp="1"/>
          </p:cNvSpPr>
          <p:nvPr>
            <p:ph type="title"/>
          </p:nvPr>
        </p:nvSpPr>
        <p:spPr>
          <a:xfrm>
            <a:off x="2244105" y="266533"/>
            <a:ext cx="7729728" cy="1188720"/>
          </a:xfrm>
        </p:spPr>
        <p:txBody>
          <a:bodyPr/>
          <a:lstStyle/>
          <a:p>
            <a:r>
              <a:rPr lang="en-US" b="1" dirty="0"/>
              <a:t>Using Secondary Data to Identify Health Inequalities</a:t>
            </a:r>
            <a:endParaRPr lang="en-PK" b="1" dirty="0"/>
          </a:p>
        </p:txBody>
      </p:sp>
      <p:sp>
        <p:nvSpPr>
          <p:cNvPr id="3" name="Content Placeholder 2">
            <a:extLst>
              <a:ext uri="{FF2B5EF4-FFF2-40B4-BE49-F238E27FC236}">
                <a16:creationId xmlns:a16="http://schemas.microsoft.com/office/drawing/2014/main" id="{5D8C3E16-0AD4-F6B6-2989-C3E55F83CDDD}"/>
              </a:ext>
            </a:extLst>
          </p:cNvPr>
          <p:cNvSpPr>
            <a:spLocks noGrp="1"/>
          </p:cNvSpPr>
          <p:nvPr>
            <p:ph idx="1"/>
          </p:nvPr>
        </p:nvSpPr>
        <p:spPr>
          <a:xfrm>
            <a:off x="1147862" y="1693983"/>
            <a:ext cx="9922213" cy="4068145"/>
          </a:xfrm>
        </p:spPr>
        <p:txBody>
          <a:bodyPr>
            <a:noAutofit/>
          </a:bodyPr>
          <a:lstStyle/>
          <a:p>
            <a:r>
              <a:rPr lang="en-US" sz="2400" dirty="0"/>
              <a:t>Secondary data is provided for policymakers and healthcare organizations. </a:t>
            </a:r>
            <a:endParaRPr lang="en-GB" sz="2400" dirty="0"/>
          </a:p>
          <a:p>
            <a:r>
              <a:rPr lang="en-US" sz="2400" dirty="0"/>
              <a:t>Relevant Factors include assessing health outcomes across different population groups.</a:t>
            </a:r>
            <a:endParaRPr lang="en-GB" sz="2400" dirty="0"/>
          </a:p>
          <a:p>
            <a:r>
              <a:rPr lang="en-US" sz="2400" dirty="0"/>
              <a:t>Healthcare accessibility differs across regions.</a:t>
            </a:r>
            <a:endParaRPr lang="en-GB" sz="2400" dirty="0"/>
          </a:p>
          <a:p>
            <a:r>
              <a:rPr lang="en-US" sz="2400" dirty="0"/>
              <a:t>Evaluation of patient satisfaction.</a:t>
            </a:r>
            <a:endParaRPr lang="en-GB" sz="2400" dirty="0"/>
          </a:p>
          <a:p>
            <a:r>
              <a:rPr lang="en-US" sz="2400" dirty="0"/>
              <a:t>Checking differences in prevalent disease screening and intervention results. </a:t>
            </a:r>
            <a:endParaRPr lang="en-GB" sz="2400" dirty="0"/>
          </a:p>
          <a:p>
            <a:r>
              <a:rPr lang="en-US" sz="2400" dirty="0"/>
              <a:t>Critical Evaluation: It is crucial for the Healthcare industry to identify overall treatment outcomes and reduce possible inequalities across people from different socioeconomic backgrounds.</a:t>
            </a:r>
            <a:endParaRPr lang="en-GB" sz="2400" dirty="0"/>
          </a:p>
          <a:p>
            <a:pPr marL="0" indent="0" algn="just">
              <a:buNone/>
            </a:pPr>
            <a:endParaRPr lang="en-PK" sz="2400" dirty="0"/>
          </a:p>
        </p:txBody>
      </p:sp>
    </p:spTree>
    <p:extLst>
      <p:ext uri="{BB962C8B-B14F-4D97-AF65-F5344CB8AC3E}">
        <p14:creationId xmlns:p14="http://schemas.microsoft.com/office/powerpoint/2010/main" val="3743225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D13203-70B7-3D60-83A3-9B629A3E8074}"/>
              </a:ext>
            </a:extLst>
          </p:cNvPr>
          <p:cNvSpPr>
            <a:spLocks noGrp="1"/>
          </p:cNvSpPr>
          <p:nvPr>
            <p:ph type="ctrTitle"/>
          </p:nvPr>
        </p:nvSpPr>
        <p:spPr>
          <a:xfrm>
            <a:off x="1600200" y="616310"/>
            <a:ext cx="8991600" cy="1645920"/>
          </a:xfrm>
        </p:spPr>
        <p:txBody>
          <a:bodyPr/>
          <a:lstStyle/>
          <a:p>
            <a:r>
              <a:rPr lang="en-US" b="1" dirty="0"/>
              <a:t>Conclusion and recommendation</a:t>
            </a:r>
            <a:endParaRPr lang="en-PK" b="1" dirty="0"/>
          </a:p>
        </p:txBody>
      </p:sp>
      <p:sp>
        <p:nvSpPr>
          <p:cNvPr id="3" name="Subtitle 2">
            <a:extLst>
              <a:ext uri="{FF2B5EF4-FFF2-40B4-BE49-F238E27FC236}">
                <a16:creationId xmlns:a16="http://schemas.microsoft.com/office/drawing/2014/main" id="{78FDC9B9-961C-16F5-70E4-595893437A0B}"/>
              </a:ext>
            </a:extLst>
          </p:cNvPr>
          <p:cNvSpPr>
            <a:spLocks noGrp="1"/>
          </p:cNvSpPr>
          <p:nvPr>
            <p:ph type="subTitle" idx="1"/>
          </p:nvPr>
        </p:nvSpPr>
        <p:spPr>
          <a:xfrm>
            <a:off x="762000" y="2607460"/>
            <a:ext cx="10377947" cy="2172947"/>
          </a:xfrm>
        </p:spPr>
        <p:txBody>
          <a:bodyPr>
            <a:noAutofit/>
          </a:bodyPr>
          <a:lstStyle/>
          <a:p>
            <a:pPr marL="342900" indent="-342900" algn="just">
              <a:buFont typeface="Arial" panose="020B0604020202020204" pitchFamily="34" charset="0"/>
              <a:buChar char="•"/>
            </a:pPr>
            <a:r>
              <a:rPr lang="en-US" sz="1800" b="1" dirty="0"/>
              <a:t>Conclusion</a:t>
            </a:r>
          </a:p>
          <a:p>
            <a:pPr marL="342900" indent="-342900" algn="just">
              <a:buFont typeface="Arial" panose="020B0604020202020204" pitchFamily="34" charset="0"/>
              <a:buChar char="•"/>
            </a:pPr>
            <a:r>
              <a:rPr lang="en-US" sz="1800" dirty="0"/>
              <a:t>Health Wellbeing is not just disease-centered; it requires more. </a:t>
            </a:r>
          </a:p>
          <a:p>
            <a:pPr marL="342900" indent="-342900" algn="just">
              <a:buFont typeface="Arial" panose="020B0604020202020204" pitchFamily="34" charset="0"/>
              <a:buChar char="•"/>
            </a:pPr>
            <a:r>
              <a:rPr lang="en-US" sz="1800" dirty="0"/>
              <a:t>Patients’ conditions need a wider perspective. </a:t>
            </a:r>
          </a:p>
          <a:p>
            <a:pPr marL="342900" indent="-342900" algn="just">
              <a:buFont typeface="Arial" panose="020B0604020202020204" pitchFamily="34" charset="0"/>
              <a:buChar char="•"/>
            </a:pPr>
            <a:r>
              <a:rPr lang="en-US" sz="1800" dirty="0"/>
              <a:t>Healthcare organizations should adopt a holistic approach and provide fair treatment for everyone.</a:t>
            </a:r>
          </a:p>
          <a:p>
            <a:pPr marL="342900" indent="-342900" algn="just">
              <a:buFont typeface="Arial" panose="020B0604020202020204" pitchFamily="34" charset="0"/>
              <a:buChar char="•"/>
            </a:pPr>
            <a:endParaRPr lang="en-US" sz="1800" dirty="0"/>
          </a:p>
          <a:p>
            <a:pPr marL="342900" indent="-342900" algn="just">
              <a:buFont typeface="Arial" panose="020B0604020202020204" pitchFamily="34" charset="0"/>
              <a:buChar char="•"/>
            </a:pPr>
            <a:r>
              <a:rPr lang="en-US" sz="1800" b="1" dirty="0"/>
              <a:t>Recommendations</a:t>
            </a:r>
          </a:p>
          <a:p>
            <a:pPr marL="342900" indent="-342900" algn="just">
              <a:buFont typeface="Arial" panose="020B0604020202020204" pitchFamily="34" charset="0"/>
              <a:buChar char="•"/>
            </a:pPr>
            <a:r>
              <a:rPr lang="en-US" sz="1800" dirty="0"/>
              <a:t>•Propose regular screening process at local healthcare services when making new models of service. </a:t>
            </a:r>
          </a:p>
          <a:p>
            <a:pPr marL="342900" indent="-342900" algn="just">
              <a:buFont typeface="Arial" panose="020B0604020202020204" pitchFamily="34" charset="0"/>
              <a:buChar char="•"/>
            </a:pPr>
            <a:r>
              <a:rPr lang="en-US" sz="1800" dirty="0"/>
              <a:t>•Investing more in local healthcare organizations that are focusing more on preventing and raising awareness about prevalent diseases </a:t>
            </a:r>
          </a:p>
          <a:p>
            <a:pPr marL="342900" indent="-342900" algn="just">
              <a:buFont typeface="Arial" panose="020B0604020202020204" pitchFamily="34" charset="0"/>
              <a:buChar char="•"/>
            </a:pPr>
            <a:r>
              <a:rPr lang="en-US" sz="1800" dirty="0"/>
              <a:t>•Preserve traditional methods of telephone and physical appointment methods along with digital services </a:t>
            </a:r>
            <a:endParaRPr lang="en-PK" sz="1800" dirty="0"/>
          </a:p>
        </p:txBody>
      </p:sp>
    </p:spTree>
    <p:extLst>
      <p:ext uri="{BB962C8B-B14F-4D97-AF65-F5344CB8AC3E}">
        <p14:creationId xmlns:p14="http://schemas.microsoft.com/office/powerpoint/2010/main" val="718220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BE86B6-D659-EB18-FAE0-80E5A2FCBE79}"/>
              </a:ext>
            </a:extLst>
          </p:cNvPr>
          <p:cNvSpPr txBox="1"/>
          <p:nvPr/>
        </p:nvSpPr>
        <p:spPr>
          <a:xfrm>
            <a:off x="850539" y="1102578"/>
            <a:ext cx="10410849" cy="5755422"/>
          </a:xfrm>
          <a:prstGeom prst="rect">
            <a:avLst/>
          </a:prstGeom>
          <a:noFill/>
        </p:spPr>
        <p:txBody>
          <a:bodyPr wrap="square" rtlCol="0">
            <a:spAutoFit/>
          </a:bodyPr>
          <a:lstStyle/>
          <a:p>
            <a:pPr marL="342900" indent="-342900">
              <a:buFont typeface="Arial" panose="020B0604020202020204" pitchFamily="34" charset="0"/>
              <a:buChar char="•"/>
            </a:pPr>
            <a:r>
              <a:rPr lang="en-PK" sz="2300" dirty="0"/>
              <a:t>Engel, G.L. (1977) ‘The need for a new medical model: A challenge for biomedicine’, </a:t>
            </a:r>
            <a:r>
              <a:rPr lang="en-PK" sz="2300" i="1" dirty="0"/>
              <a:t>Science</a:t>
            </a:r>
            <a:r>
              <a:rPr lang="en-PK" sz="2300" dirty="0"/>
              <a:t>, 196(4286), pp. 129–136. doi:10.1126/science.847460.</a:t>
            </a:r>
          </a:p>
          <a:p>
            <a:pPr marL="342900" indent="-342900">
              <a:buFont typeface="Arial" panose="020B0604020202020204" pitchFamily="34" charset="0"/>
              <a:buChar char="•"/>
            </a:pPr>
            <a:r>
              <a:rPr lang="en-PK" sz="2300" dirty="0"/>
              <a:t>Marmot, M., Allen, J., Boyce, T., Goldblatt, P. and Morrison, J. (2020) </a:t>
            </a:r>
            <a:r>
              <a:rPr lang="en-PK" sz="2300" i="1" dirty="0"/>
              <a:t>Health Equity in England: The Marmot Review 10 Years On</a:t>
            </a:r>
            <a:r>
              <a:rPr lang="en-PK" sz="2300" dirty="0"/>
              <a:t>. London: Institute of Health Equity.</a:t>
            </a:r>
          </a:p>
          <a:p>
            <a:pPr marL="342900" indent="-342900">
              <a:buFont typeface="Arial" panose="020B0604020202020204" pitchFamily="34" charset="0"/>
              <a:buChar char="•"/>
            </a:pPr>
            <a:r>
              <a:rPr lang="en-PK" sz="2300" dirty="0"/>
              <a:t>NHS England (2019) </a:t>
            </a:r>
            <a:r>
              <a:rPr lang="en-PK" sz="2300" i="1" dirty="0"/>
              <a:t>The NHS Long Term Plan</a:t>
            </a:r>
            <a:r>
              <a:rPr lang="en-PK" sz="2300" dirty="0"/>
              <a:t>. </a:t>
            </a:r>
            <a:r>
              <a:rPr lang="en-US" sz="2300" dirty="0"/>
              <a:t> </a:t>
            </a:r>
            <a:r>
              <a:rPr lang="en-PK" sz="2300" dirty="0"/>
              <a:t>Available at: </a:t>
            </a:r>
            <a:r>
              <a:rPr lang="en-PK" sz="2300" dirty="0">
                <a:hlinkClick r:id="rId2"/>
              </a:rPr>
              <a:t>https://www.longtermplan.nhs.uk/</a:t>
            </a:r>
            <a:r>
              <a:rPr lang="en-US" sz="2300" dirty="0"/>
              <a:t> (Accessed: 05 Oct 2026).</a:t>
            </a:r>
            <a:endParaRPr lang="en-PK" sz="2300" dirty="0"/>
          </a:p>
          <a:p>
            <a:pPr marL="342900" indent="-342900">
              <a:buFont typeface="Arial" panose="020B0604020202020204" pitchFamily="34" charset="0"/>
              <a:buChar char="•"/>
            </a:pPr>
            <a:r>
              <a:rPr lang="en-PK" sz="2300" dirty="0"/>
              <a:t>NHS England (n.d.) </a:t>
            </a:r>
            <a:r>
              <a:rPr lang="en-PK" sz="2300" i="1" dirty="0"/>
              <a:t>Core20PLUS5 (adults): An approach to reducing healthcare inequalities</a:t>
            </a:r>
            <a:r>
              <a:rPr lang="en-PK" sz="2300" dirty="0"/>
              <a:t>.</a:t>
            </a:r>
            <a:r>
              <a:rPr lang="en-US" sz="2300" dirty="0"/>
              <a:t> </a:t>
            </a:r>
            <a:r>
              <a:rPr lang="en-PK" sz="2300" dirty="0"/>
              <a:t> Available at: </a:t>
            </a:r>
            <a:r>
              <a:rPr lang="en-PK" sz="2300" dirty="0">
                <a:hlinkClick r:id="rId3"/>
              </a:rPr>
              <a:t>https://www.england.nhs.uk/about/equality/equality-hub/national-healthcare-inequalities-improvement-programme/core20plus5/</a:t>
            </a:r>
            <a:r>
              <a:rPr lang="en-US" sz="2300" dirty="0"/>
              <a:t> (Accessed: 06 Oct 2026).</a:t>
            </a:r>
            <a:endParaRPr lang="en-PK" sz="2300" dirty="0"/>
          </a:p>
          <a:p>
            <a:pPr marL="342900" indent="-342900">
              <a:buFont typeface="Arial" panose="020B0604020202020204" pitchFamily="34" charset="0"/>
              <a:buChar char="•"/>
            </a:pPr>
            <a:r>
              <a:rPr lang="en-PK" sz="2300" dirty="0"/>
              <a:t>United Nations (2015) T</a:t>
            </a:r>
            <a:r>
              <a:rPr lang="en-PK" sz="2300" i="1" dirty="0"/>
              <a:t>ransforming our world: The 2030 Agenda for Sustainable Development</a:t>
            </a:r>
            <a:r>
              <a:rPr lang="en-PK" sz="2300" dirty="0"/>
              <a:t>. </a:t>
            </a:r>
            <a:r>
              <a:rPr lang="en-US" sz="2300" dirty="0"/>
              <a:t> </a:t>
            </a:r>
            <a:r>
              <a:rPr lang="en-PK" sz="2300" dirty="0"/>
              <a:t>Available at: </a:t>
            </a:r>
            <a:r>
              <a:rPr lang="en-PK" sz="2300" dirty="0">
                <a:hlinkClick r:id="rId4"/>
              </a:rPr>
              <a:t>https://sdgs.un.org/2030agenda</a:t>
            </a:r>
            <a:r>
              <a:rPr lang="en-US" sz="2300" dirty="0"/>
              <a:t> (Accessed: 06 Oct 2026).</a:t>
            </a:r>
            <a:endParaRPr lang="en-PK" sz="2300" dirty="0"/>
          </a:p>
          <a:p>
            <a:pPr marL="342900" indent="-342900">
              <a:buFont typeface="Arial" panose="020B0604020202020204" pitchFamily="34" charset="0"/>
              <a:buChar char="•"/>
            </a:pPr>
            <a:r>
              <a:rPr lang="en-PK" sz="2300" dirty="0"/>
              <a:t>Welsh Government (2014) </a:t>
            </a:r>
            <a:r>
              <a:rPr lang="en-PK" sz="2300" i="1" dirty="0"/>
              <a:t>Social Services and Well-being (Wales) Act 2014</a:t>
            </a:r>
            <a:r>
              <a:rPr lang="en-PK" sz="2300" dirty="0"/>
              <a:t>. Available at: </a:t>
            </a:r>
            <a:r>
              <a:rPr lang="en-PK" sz="2300" dirty="0">
                <a:hlinkClick r:id="rId5"/>
              </a:rPr>
              <a:t>https://www.legislation.gov.uk/anaw/2014/4/contents</a:t>
            </a:r>
            <a:r>
              <a:rPr lang="en-US" sz="2300" dirty="0"/>
              <a:t> (Accessed: 09 Oct 2026).</a:t>
            </a:r>
            <a:endParaRPr lang="en-PK" sz="2300" dirty="0"/>
          </a:p>
          <a:p>
            <a:pPr marL="342900" indent="-342900">
              <a:buFont typeface="Arial" panose="020B0604020202020204" pitchFamily="34" charset="0"/>
              <a:buChar char="•"/>
            </a:pPr>
            <a:endParaRPr lang="en-PK" sz="2300" dirty="0"/>
          </a:p>
          <a:p>
            <a:endParaRPr lang="en-PK" sz="2300" dirty="0"/>
          </a:p>
        </p:txBody>
      </p:sp>
      <p:sp>
        <p:nvSpPr>
          <p:cNvPr id="3" name="Title 1">
            <a:extLst>
              <a:ext uri="{FF2B5EF4-FFF2-40B4-BE49-F238E27FC236}">
                <a16:creationId xmlns:a16="http://schemas.microsoft.com/office/drawing/2014/main" id="{F1E0E2AD-A49E-28A5-9423-C5C01F490A2B}"/>
              </a:ext>
            </a:extLst>
          </p:cNvPr>
          <p:cNvSpPr txBox="1">
            <a:spLocks/>
          </p:cNvSpPr>
          <p:nvPr/>
        </p:nvSpPr>
        <p:spPr>
          <a:xfrm>
            <a:off x="725848" y="463179"/>
            <a:ext cx="3901570" cy="548203"/>
          </a:xfrm>
          <a:prstGeom prst="rect">
            <a:avLst/>
          </a:prstGeom>
        </p:spPr>
        <p:txBody>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PK" b="1" dirty="0"/>
              <a:t>References</a:t>
            </a:r>
          </a:p>
        </p:txBody>
      </p:sp>
    </p:spTree>
    <p:extLst>
      <p:ext uri="{BB962C8B-B14F-4D97-AF65-F5344CB8AC3E}">
        <p14:creationId xmlns:p14="http://schemas.microsoft.com/office/powerpoint/2010/main" val="26574670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8B01372-712B-E5F9-30AB-392CEC46D63C}"/>
              </a:ext>
            </a:extLst>
          </p:cNvPr>
          <p:cNvSpPr txBox="1"/>
          <p:nvPr/>
        </p:nvSpPr>
        <p:spPr>
          <a:xfrm>
            <a:off x="1023024" y="1263548"/>
            <a:ext cx="9693613" cy="4524315"/>
          </a:xfrm>
          <a:prstGeom prst="rect">
            <a:avLst/>
          </a:prstGeom>
          <a:noFill/>
        </p:spPr>
        <p:txBody>
          <a:bodyPr wrap="square">
            <a:spAutoFit/>
          </a:bodyPr>
          <a:lstStyle/>
          <a:p>
            <a:pPr marL="457200" indent="-457200">
              <a:buFont typeface="Arial" panose="020B0604020202020204" pitchFamily="34" charset="0"/>
              <a:buChar char="•"/>
            </a:pPr>
            <a:r>
              <a:rPr lang="en-PK" sz="2400" dirty="0"/>
              <a:t>Welsh Government (2015) </a:t>
            </a:r>
            <a:r>
              <a:rPr lang="en-PK" sz="2400" i="1" dirty="0"/>
              <a:t>Well-being of Future Generations (Wales) Act 2015.</a:t>
            </a:r>
            <a:r>
              <a:rPr lang="en-PK" sz="2400" dirty="0"/>
              <a:t> </a:t>
            </a:r>
            <a:r>
              <a:rPr lang="en-US" sz="2400" dirty="0"/>
              <a:t> </a:t>
            </a:r>
            <a:r>
              <a:rPr lang="en-PK" sz="2400" dirty="0"/>
              <a:t>Available at: </a:t>
            </a:r>
            <a:r>
              <a:rPr lang="en-PK" sz="2400" dirty="0">
                <a:hlinkClick r:id="rId2"/>
              </a:rPr>
              <a:t>https://www.legislation.gov.uk/anaw/2015/2/contents</a:t>
            </a:r>
            <a:r>
              <a:rPr lang="en-US" sz="2400" dirty="0"/>
              <a:t> (Accessed: 06 Oct 2026).</a:t>
            </a:r>
            <a:endParaRPr lang="en-PK" sz="2400" dirty="0"/>
          </a:p>
          <a:p>
            <a:pPr marL="457200" indent="-457200">
              <a:buFont typeface="Arial" panose="020B0604020202020204" pitchFamily="34" charset="0"/>
              <a:buChar char="•"/>
            </a:pPr>
            <a:r>
              <a:rPr lang="en-PK" sz="2400" dirty="0"/>
              <a:t>World Commission on Environment and Development (1987) </a:t>
            </a:r>
            <a:r>
              <a:rPr lang="en-PK" sz="2400" i="1" dirty="0"/>
              <a:t>Our Common Future</a:t>
            </a:r>
            <a:r>
              <a:rPr lang="en-PK" sz="2400" dirty="0"/>
              <a:t>. Oxford: Oxford University Press.</a:t>
            </a:r>
          </a:p>
          <a:p>
            <a:pPr marL="457200" indent="-457200">
              <a:buFont typeface="Arial" panose="020B0604020202020204" pitchFamily="34" charset="0"/>
              <a:buChar char="•"/>
            </a:pPr>
            <a:r>
              <a:rPr lang="en-PK" sz="2400" dirty="0"/>
              <a:t>World Health Organization (1948) </a:t>
            </a:r>
            <a:r>
              <a:rPr lang="en-US" sz="2400" i="1" dirty="0"/>
              <a:t>WHO </a:t>
            </a:r>
            <a:r>
              <a:rPr lang="en-PK" sz="2400" i="1" dirty="0"/>
              <a:t>Constitution</a:t>
            </a:r>
            <a:r>
              <a:rPr lang="en-PK" sz="2400" dirty="0"/>
              <a:t>. </a:t>
            </a:r>
            <a:r>
              <a:rPr lang="en-US" sz="2400" dirty="0"/>
              <a:t> </a:t>
            </a:r>
            <a:r>
              <a:rPr lang="en-PK" sz="2400" dirty="0"/>
              <a:t>Available at: </a:t>
            </a:r>
            <a:r>
              <a:rPr lang="en-PK" sz="2400" dirty="0">
                <a:hlinkClick r:id="rId3"/>
              </a:rPr>
              <a:t>https://www.who.int/about/governance/constitution</a:t>
            </a:r>
            <a:r>
              <a:rPr lang="en-US" sz="2400" dirty="0"/>
              <a:t> (Accessed: 06 Oct 2026).</a:t>
            </a:r>
            <a:endParaRPr lang="en-PK" sz="2400" dirty="0"/>
          </a:p>
          <a:p>
            <a:pPr marL="457200" indent="-457200">
              <a:buFont typeface="Arial" panose="020B0604020202020204" pitchFamily="34" charset="0"/>
              <a:buChar char="•"/>
            </a:pPr>
            <a:r>
              <a:rPr lang="en-PK" sz="2400" dirty="0"/>
              <a:t>World Health Organization (2014) </a:t>
            </a:r>
            <a:r>
              <a:rPr lang="en-PK" sz="2400" i="1" dirty="0"/>
              <a:t>Health in All Policies: Helsinki Statement. Framework for Country Action</a:t>
            </a:r>
            <a:r>
              <a:rPr lang="en-PK" sz="2400" dirty="0"/>
              <a:t>. Geneva: WHO.</a:t>
            </a:r>
          </a:p>
          <a:p>
            <a:pPr marL="457200" indent="-457200">
              <a:buFont typeface="Arial" panose="020B0604020202020204" pitchFamily="34" charset="0"/>
              <a:buChar char="•"/>
            </a:pPr>
            <a:r>
              <a:rPr lang="en-PK" sz="2400" dirty="0"/>
              <a:t>World Health Organization (2022) </a:t>
            </a:r>
            <a:r>
              <a:rPr lang="en-PK" sz="2400" i="1" dirty="0"/>
              <a:t>World Mental Health Report: Transforming Mental Health for All</a:t>
            </a:r>
            <a:r>
              <a:rPr lang="en-PK" sz="2400" dirty="0"/>
              <a:t>. Geneva: WHO.</a:t>
            </a:r>
          </a:p>
        </p:txBody>
      </p:sp>
      <p:sp>
        <p:nvSpPr>
          <p:cNvPr id="5" name="Title 1">
            <a:extLst>
              <a:ext uri="{FF2B5EF4-FFF2-40B4-BE49-F238E27FC236}">
                <a16:creationId xmlns:a16="http://schemas.microsoft.com/office/drawing/2014/main" id="{A88A075C-9D51-B99D-2B7D-36811BE5AF96}"/>
              </a:ext>
            </a:extLst>
          </p:cNvPr>
          <p:cNvSpPr txBox="1">
            <a:spLocks/>
          </p:cNvSpPr>
          <p:nvPr/>
        </p:nvSpPr>
        <p:spPr>
          <a:xfrm>
            <a:off x="870624" y="518174"/>
            <a:ext cx="3867631" cy="562481"/>
          </a:xfrm>
          <a:prstGeom prst="rect">
            <a:avLst/>
          </a:prstGeom>
        </p:spPr>
        <p:txBody>
          <a:bodyPr/>
          <a:lst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a:lstStyle>
          <a:p>
            <a:r>
              <a:rPr lang="en-PK" b="1" dirty="0"/>
              <a:t>References</a:t>
            </a:r>
          </a:p>
        </p:txBody>
      </p:sp>
    </p:spTree>
    <p:extLst>
      <p:ext uri="{BB962C8B-B14F-4D97-AF65-F5344CB8AC3E}">
        <p14:creationId xmlns:p14="http://schemas.microsoft.com/office/powerpoint/2010/main" val="2999223976"/>
      </p:ext>
    </p:extLst>
  </p:cSld>
  <p:clrMapOvr>
    <a:masterClrMapping/>
  </p:clrMapOvr>
</p:sld>
</file>

<file path=ppt/theme/theme1.xml><?xml version="1.0" encoding="utf-8"?>
<a:theme xmlns:a="http://schemas.openxmlformats.org/drawingml/2006/main" name="Parcel">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TM10001115[[fn=Parcel]]</Template>
  <TotalTime>201</TotalTime>
  <Words>2720</Words>
  <Application>Microsoft Office PowerPoint</Application>
  <PresentationFormat>Widescreen</PresentationFormat>
  <Paragraphs>246</Paragraphs>
  <Slides>17</Slides>
  <Notes>12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Arial</vt:lpstr>
      <vt:lpstr>Calibri</vt:lpstr>
      <vt:lpstr>Gill Sans MT</vt:lpstr>
      <vt:lpstr>Parcel</vt:lpstr>
      <vt:lpstr>HEALTH, WELLBEING &amp; SUSTAINABLE DEVELOPMENT</vt:lpstr>
      <vt:lpstr>Introduction</vt:lpstr>
      <vt:lpstr>Concept belonging</vt:lpstr>
      <vt:lpstr>Sustainable Development Goals and Health</vt:lpstr>
      <vt:lpstr>PowerPoint Presentation</vt:lpstr>
      <vt:lpstr>HEALTH AND WELLNESS</vt:lpstr>
      <vt:lpstr>Case study: An older adult managing their life with osteoarthritis</vt:lpstr>
      <vt:lpstr>Theoretical Perspectives</vt:lpstr>
      <vt:lpstr>Governance in Wales</vt:lpstr>
      <vt:lpstr>Policy Evaluation</vt:lpstr>
      <vt:lpstr>Telehealth and Community Healthcare</vt:lpstr>
      <vt:lpstr>Public Health Initiatives and Disease Prevention</vt:lpstr>
      <vt:lpstr>Equity and Access in Healthcare</vt:lpstr>
      <vt:lpstr>Using Secondary Data to Identify Health Inequalities</vt:lpstr>
      <vt:lpstr>Conclusion and recommendation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HEALTH, WELLBEING &amp; SUSTAINABLE DEVELOPMENT</dc:title>
  <dc:creator>Aysha Bi</dc:creator>
  <cp:lastModifiedBy>dell</cp:lastModifiedBy>
  <cp:revision>21</cp:revision>
  <dcterms:created xsi:type="dcterms:W3CDTF">2026-10-14T03:51:43Z</dcterms:created>
  <dcterms:modified xsi:type="dcterms:W3CDTF">2026-10-14T20:31:48Z</dcterms:modified>
</cp:coreProperties>
</file>