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sldIdLst>
    <p:sldId id="348" r:id="rId5"/>
    <p:sldId id="354" r:id="rId6"/>
    <p:sldId id="353" r:id="rId7"/>
    <p:sldId id="351" r:id="rId8"/>
    <p:sldId id="350" r:id="rId9"/>
    <p:sldId id="356" r:id="rId10"/>
    <p:sldId id="349" r:id="rId11"/>
    <p:sldId id="352" r:id="rId12"/>
    <p:sldId id="355" r:id="rId13"/>
    <p:sldId id="256" r:id="rId14"/>
    <p:sldId id="339" r:id="rId15"/>
    <p:sldId id="340" r:id="rId16"/>
    <p:sldId id="341" r:id="rId17"/>
    <p:sldId id="342" r:id="rId18"/>
    <p:sldId id="344" r:id="rId19"/>
    <p:sldId id="343" r:id="rId20"/>
    <p:sldId id="330" r:id="rId21"/>
    <p:sldId id="321" r:id="rId22"/>
    <p:sldId id="334" r:id="rId23"/>
    <p:sldId id="306" r:id="rId24"/>
    <p:sldId id="332" r:id="rId25"/>
    <p:sldId id="264" r:id="rId26"/>
    <p:sldId id="265" r:id="rId27"/>
    <p:sldId id="326" r:id="rId28"/>
    <p:sldId id="322" r:id="rId29"/>
    <p:sldId id="324" r:id="rId30"/>
    <p:sldId id="267" r:id="rId31"/>
    <p:sldId id="347" r:id="rId32"/>
    <p:sldId id="331" r:id="rId33"/>
    <p:sldId id="346" r:id="rId34"/>
    <p:sldId id="345" r:id="rId35"/>
    <p:sldId id="367" r:id="rId36"/>
    <p:sldId id="338" r:id="rId37"/>
    <p:sldId id="357" r:id="rId38"/>
    <p:sldId id="358" r:id="rId39"/>
    <p:sldId id="359" r:id="rId40"/>
    <p:sldId id="360" r:id="rId41"/>
    <p:sldId id="365" r:id="rId42"/>
    <p:sldId id="362" r:id="rId43"/>
    <p:sldId id="366" r:id="rId44"/>
    <p:sldId id="363" r:id="rId45"/>
    <p:sldId id="364" r:id="rId4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40"/>
  </p:normalViewPr>
  <p:slideViewPr>
    <p:cSldViewPr>
      <p:cViewPr varScale="1">
        <p:scale>
          <a:sx n="106" d="100"/>
          <a:sy n="106" d="100"/>
        </p:scale>
        <p:origin x="1764" y="96"/>
      </p:cViewPr>
      <p:guideLst>
        <p:guide orient="horz" pos="2160"/>
        <p:guide pos="2880"/>
      </p:guideLst>
    </p:cSldViewPr>
  </p:slid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20802910-4D4A-4677-86AF-B0092D0CBE94}" type="datetimeFigureOut">
              <a:rPr lang="en-GB" smtClean="0"/>
              <a:pPr/>
              <a:t>05/11/2025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F84503-3515-4E07-89B1-BF9FE3F2BCEC}" type="slidenum">
              <a:rPr lang="en-GB" smtClean="0"/>
              <a:pPr/>
              <a:t>‹#›</a:t>
            </a:fld>
            <a:endParaRPr lang="en-GB"/>
          </a:p>
        </p:txBody>
      </p:sp>
    </p:spTree>
    <p:extLst>
      <p:ext uri="{BB962C8B-B14F-4D97-AF65-F5344CB8AC3E}">
        <p14:creationId xmlns:p14="http://schemas.microsoft.com/office/powerpoint/2010/main" val="35010917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0802910-4D4A-4677-86AF-B0092D0CBE94}" type="datetimeFigureOut">
              <a:rPr lang="en-GB" smtClean="0"/>
              <a:pPr/>
              <a:t>05/11/2025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F84503-3515-4E07-89B1-BF9FE3F2BCEC}" type="slidenum">
              <a:rPr lang="en-GB" smtClean="0"/>
              <a:pPr/>
              <a:t>‹#›</a:t>
            </a:fld>
            <a:endParaRPr lang="en-GB"/>
          </a:p>
        </p:txBody>
      </p:sp>
    </p:spTree>
    <p:extLst>
      <p:ext uri="{BB962C8B-B14F-4D97-AF65-F5344CB8AC3E}">
        <p14:creationId xmlns:p14="http://schemas.microsoft.com/office/powerpoint/2010/main" val="1406238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0802910-4D4A-4677-86AF-B0092D0CBE94}" type="datetimeFigureOut">
              <a:rPr lang="en-GB" smtClean="0"/>
              <a:pPr/>
              <a:t>05/11/2025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F84503-3515-4E07-89B1-BF9FE3F2BCEC}" type="slidenum">
              <a:rPr lang="en-GB" smtClean="0"/>
              <a:pPr/>
              <a:t>‹#›</a:t>
            </a:fld>
            <a:endParaRPr lang="en-GB"/>
          </a:p>
        </p:txBody>
      </p:sp>
    </p:spTree>
    <p:extLst>
      <p:ext uri="{BB962C8B-B14F-4D97-AF65-F5344CB8AC3E}">
        <p14:creationId xmlns:p14="http://schemas.microsoft.com/office/powerpoint/2010/main" val="35125556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20802910-4D4A-4677-86AF-B0092D0CBE94}" type="datetimeFigureOut">
              <a:rPr lang="en-GB" smtClean="0"/>
              <a:pPr/>
              <a:t>05/11/2025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F84503-3515-4E07-89B1-BF9FE3F2BCEC}" type="slidenum">
              <a:rPr lang="en-GB" smtClean="0"/>
              <a:pPr/>
              <a:t>‹#›</a:t>
            </a:fld>
            <a:endParaRPr lang="en-GB"/>
          </a:p>
        </p:txBody>
      </p:sp>
    </p:spTree>
    <p:extLst>
      <p:ext uri="{BB962C8B-B14F-4D97-AF65-F5344CB8AC3E}">
        <p14:creationId xmlns:p14="http://schemas.microsoft.com/office/powerpoint/2010/main" val="20280185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0802910-4D4A-4677-86AF-B0092D0CBE94}" type="datetimeFigureOut">
              <a:rPr lang="en-GB" smtClean="0"/>
              <a:pPr/>
              <a:t>05/11/2025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DF84503-3515-4E07-89B1-BF9FE3F2BCEC}" type="slidenum">
              <a:rPr lang="en-GB" smtClean="0"/>
              <a:pPr/>
              <a:t>‹#›</a:t>
            </a:fld>
            <a:endParaRPr lang="en-GB"/>
          </a:p>
        </p:txBody>
      </p:sp>
    </p:spTree>
    <p:extLst>
      <p:ext uri="{BB962C8B-B14F-4D97-AF65-F5344CB8AC3E}">
        <p14:creationId xmlns:p14="http://schemas.microsoft.com/office/powerpoint/2010/main" val="757127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0802910-4D4A-4677-86AF-B0092D0CBE94}" type="datetimeFigureOut">
              <a:rPr lang="en-GB" smtClean="0"/>
              <a:pPr/>
              <a:t>05/11/2025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DF84503-3515-4E07-89B1-BF9FE3F2BCEC}" type="slidenum">
              <a:rPr lang="en-GB" smtClean="0"/>
              <a:pPr/>
              <a:t>‹#›</a:t>
            </a:fld>
            <a:endParaRPr lang="en-GB"/>
          </a:p>
        </p:txBody>
      </p:sp>
    </p:spTree>
    <p:extLst>
      <p:ext uri="{BB962C8B-B14F-4D97-AF65-F5344CB8AC3E}">
        <p14:creationId xmlns:p14="http://schemas.microsoft.com/office/powerpoint/2010/main" val="23264461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802910-4D4A-4677-86AF-B0092D0CBE94}" type="datetimeFigureOut">
              <a:rPr lang="en-GB" smtClean="0"/>
              <a:pPr/>
              <a:t>05/11/2025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DF84503-3515-4E07-89B1-BF9FE3F2BCEC}" type="slidenum">
              <a:rPr lang="en-GB" smtClean="0"/>
              <a:pPr/>
              <a:t>‹#›</a:t>
            </a:fld>
            <a:endParaRPr lang="en-GB"/>
          </a:p>
        </p:txBody>
      </p:sp>
    </p:spTree>
    <p:extLst>
      <p:ext uri="{BB962C8B-B14F-4D97-AF65-F5344CB8AC3E}">
        <p14:creationId xmlns:p14="http://schemas.microsoft.com/office/powerpoint/2010/main" val="28596404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0802910-4D4A-4677-86AF-B0092D0CBE94}" type="datetimeFigureOut">
              <a:rPr lang="en-GB" smtClean="0"/>
              <a:pPr/>
              <a:t>05/11/2025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F84503-3515-4E07-89B1-BF9FE3F2BCEC}" type="slidenum">
              <a:rPr lang="en-GB" smtClean="0"/>
              <a:pPr/>
              <a:t>‹#›</a:t>
            </a:fld>
            <a:endParaRPr lang="en-GB"/>
          </a:p>
        </p:txBody>
      </p:sp>
    </p:spTree>
    <p:extLst>
      <p:ext uri="{BB962C8B-B14F-4D97-AF65-F5344CB8AC3E}">
        <p14:creationId xmlns:p14="http://schemas.microsoft.com/office/powerpoint/2010/main" val="29894570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0802910-4D4A-4677-86AF-B0092D0CBE94}" type="datetimeFigureOut">
              <a:rPr lang="en-GB" smtClean="0"/>
              <a:pPr/>
              <a:t>05/11/2025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F84503-3515-4E07-89B1-BF9FE3F2BCEC}" type="slidenum">
              <a:rPr lang="en-GB" smtClean="0"/>
              <a:pPr/>
              <a:t>‹#›</a:t>
            </a:fld>
            <a:endParaRPr lang="en-GB"/>
          </a:p>
        </p:txBody>
      </p:sp>
    </p:spTree>
    <p:extLst>
      <p:ext uri="{BB962C8B-B14F-4D97-AF65-F5344CB8AC3E}">
        <p14:creationId xmlns:p14="http://schemas.microsoft.com/office/powerpoint/2010/main" val="5557735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0802910-4D4A-4677-86AF-B0092D0CBE94}" type="datetimeFigureOut">
              <a:rPr lang="en-GB" smtClean="0"/>
              <a:pPr/>
              <a:t>05/11/2025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F84503-3515-4E07-89B1-BF9FE3F2BCEC}" type="slidenum">
              <a:rPr lang="en-GB" smtClean="0"/>
              <a:pPr/>
              <a:t>‹#›</a:t>
            </a:fld>
            <a:endParaRPr lang="en-GB"/>
          </a:p>
        </p:txBody>
      </p:sp>
    </p:spTree>
    <p:extLst>
      <p:ext uri="{BB962C8B-B14F-4D97-AF65-F5344CB8AC3E}">
        <p14:creationId xmlns:p14="http://schemas.microsoft.com/office/powerpoint/2010/main" val="25142542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0802910-4D4A-4677-86AF-B0092D0CBE94}" type="datetimeFigureOut">
              <a:rPr lang="en-GB" smtClean="0"/>
              <a:pPr/>
              <a:t>05/11/2025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F84503-3515-4E07-89B1-BF9FE3F2BCEC}" type="slidenum">
              <a:rPr lang="en-GB" smtClean="0"/>
              <a:pPr/>
              <a:t>‹#›</a:t>
            </a:fld>
            <a:endParaRPr lang="en-GB"/>
          </a:p>
        </p:txBody>
      </p:sp>
    </p:spTree>
    <p:extLst>
      <p:ext uri="{BB962C8B-B14F-4D97-AF65-F5344CB8AC3E}">
        <p14:creationId xmlns:p14="http://schemas.microsoft.com/office/powerpoint/2010/main" val="11123703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0802910-4D4A-4677-86AF-B0092D0CBE94}" type="datetimeFigureOut">
              <a:rPr lang="en-GB" smtClean="0"/>
              <a:pPr/>
              <a:t>05/11/2025</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F84503-3515-4E07-89B1-BF9FE3F2BCEC}" type="slidenum">
              <a:rPr lang="en-GB" smtClean="0"/>
              <a:pPr/>
              <a:t>‹#›</a:t>
            </a:fld>
            <a:endParaRPr lang="en-GB"/>
          </a:p>
        </p:txBody>
      </p:sp>
    </p:spTree>
    <p:extLst>
      <p:ext uri="{BB962C8B-B14F-4D97-AF65-F5344CB8AC3E}">
        <p14:creationId xmlns:p14="http://schemas.microsoft.com/office/powerpoint/2010/main" val="270137443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rawpixel.com/search/black%20brother%20sister?page=1&amp;sort=curated"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communitycare.co.uk/2024/04/11/the-victoria-climbie-inquiry-chair-reflects-on-social-work-21-years-on/" TargetMode="External"/><Relationship Id="rId2" Type="http://schemas.openxmlformats.org/officeDocument/2006/relationships/hyperlink" Target="https://assets.publishing.service.gov.uk/media/5a8155a4e5274a2e8ab536d2/second_serious_case_overview_report_relating_to_peter_connelly_dated_march_2009.pdf"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gov.uk/government/uploads/system/uploads/attachment_data/file/273183/5730.pdf" TargetMode="External"/><Relationship Id="rId2" Type="http://schemas.openxmlformats.org/officeDocument/2006/relationships/hyperlink" Target="http://www.publications.parliament.uk/pa/cm200203/cmselect/cmhealth/570/570.pdf"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93898FF-D987-4B0E-BFB4-85F5EB356D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EB84055-029C-4E86-8844-D05D96C024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9" name="Picture 18">
            <a:extLst>
              <a:ext uri="{FF2B5EF4-FFF2-40B4-BE49-F238E27FC236}">
                <a16:creationId xmlns:a16="http://schemas.microsoft.com/office/drawing/2014/main" id="{8A2842C0-6210-4FDB-B1FF-C14C927377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1714" cy="6862380"/>
          </a:xfrm>
          <a:prstGeom prst="rect">
            <a:avLst/>
          </a:prstGeom>
        </p:spPr>
      </p:pic>
      <p:sp>
        <p:nvSpPr>
          <p:cNvPr id="20" name="Rectangle 19">
            <a:extLst>
              <a:ext uri="{FF2B5EF4-FFF2-40B4-BE49-F238E27FC236}">
                <a16:creationId xmlns:a16="http://schemas.microsoft.com/office/drawing/2014/main" id="{799037F2-4CAF-446B-90DB-1480B247A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128589C-AF3D-49CF-BD92-C1D1D2F53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883" y="1110000"/>
            <a:ext cx="7646805" cy="4629235"/>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9B55E35A-57DE-6634-14A3-6D1CDA2A0FAA}"/>
              </a:ext>
            </a:extLst>
          </p:cNvPr>
          <p:cNvSpPr>
            <a:spLocks noGrp="1"/>
          </p:cNvSpPr>
          <p:nvPr>
            <p:ph type="ctrTitle"/>
          </p:nvPr>
        </p:nvSpPr>
        <p:spPr>
          <a:xfrm>
            <a:off x="1493613" y="1600200"/>
            <a:ext cx="6151164" cy="2295748"/>
          </a:xfrm>
        </p:spPr>
        <p:txBody>
          <a:bodyPr anchor="b">
            <a:normAutofit/>
          </a:bodyPr>
          <a:lstStyle/>
          <a:p>
            <a:r>
              <a:rPr lang="en-GB" sz="4200" i="1"/>
              <a:t>Multi-Agency &amp; Inter-Disciplinary Working</a:t>
            </a:r>
            <a:endParaRPr lang="en-US" sz="4200"/>
          </a:p>
        </p:txBody>
      </p:sp>
      <p:sp>
        <p:nvSpPr>
          <p:cNvPr id="3" name="Subtitle 2">
            <a:extLst>
              <a:ext uri="{FF2B5EF4-FFF2-40B4-BE49-F238E27FC236}">
                <a16:creationId xmlns:a16="http://schemas.microsoft.com/office/drawing/2014/main" id="{0D5A9984-C7C2-4349-25EE-1CEF72194448}"/>
              </a:ext>
            </a:extLst>
          </p:cNvPr>
          <p:cNvSpPr>
            <a:spLocks noGrp="1"/>
          </p:cNvSpPr>
          <p:nvPr>
            <p:ph type="subTitle" idx="1"/>
          </p:nvPr>
        </p:nvSpPr>
        <p:spPr>
          <a:xfrm>
            <a:off x="1493613" y="4067661"/>
            <a:ext cx="6151164" cy="1118764"/>
          </a:xfrm>
        </p:spPr>
        <p:txBody>
          <a:bodyPr anchor="t">
            <a:normAutofit/>
          </a:bodyPr>
          <a:lstStyle/>
          <a:p>
            <a:r>
              <a:rPr lang="en-GB" sz="1700">
                <a:solidFill>
                  <a:schemeClr val="tx1">
                    <a:alpha val="70000"/>
                  </a:schemeClr>
                </a:solidFill>
              </a:rPr>
              <a:t>Supporting Families in Health &amp; Social Care</a:t>
            </a:r>
            <a:endParaRPr lang="en-US" sz="1700">
              <a:solidFill>
                <a:schemeClr val="tx1">
                  <a:alpha val="70000"/>
                </a:schemeClr>
              </a:solidFill>
            </a:endParaRPr>
          </a:p>
        </p:txBody>
      </p:sp>
    </p:spTree>
    <p:extLst>
      <p:ext uri="{BB962C8B-B14F-4D97-AF65-F5344CB8AC3E}">
        <p14:creationId xmlns:p14="http://schemas.microsoft.com/office/powerpoint/2010/main" val="5266990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 y="-5705"/>
            <a:ext cx="9143993"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1CA617-8F24-898A-174E-62AD923797A4}"/>
              </a:ext>
            </a:extLst>
          </p:cNvPr>
          <p:cNvSpPr>
            <a:spLocks noGrp="1"/>
          </p:cNvSpPr>
          <p:nvPr>
            <p:ph type="title"/>
          </p:nvPr>
        </p:nvSpPr>
        <p:spPr>
          <a:xfrm>
            <a:off x="867638" y="637762"/>
            <a:ext cx="7416372" cy="900131"/>
          </a:xfrm>
        </p:spPr>
        <p:txBody>
          <a:bodyPr anchor="t">
            <a:normAutofit/>
          </a:bodyPr>
          <a:lstStyle/>
          <a:p>
            <a:r>
              <a:rPr lang="en-US" sz="3500" dirty="0">
                <a:solidFill>
                  <a:schemeClr val="bg1"/>
                </a:solidFill>
              </a:rPr>
              <a:t>Aims and Objectives</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9143992"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638" y="2010758"/>
            <a:ext cx="34289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2">
            <a:extLst>
              <a:ext uri="{FF2B5EF4-FFF2-40B4-BE49-F238E27FC236}">
                <a16:creationId xmlns:a16="http://schemas.microsoft.com/office/drawing/2014/main" id="{D00E3D85-E0CE-00AA-ACB0-275F6E90DC85}"/>
              </a:ext>
            </a:extLst>
          </p:cNvPr>
          <p:cNvSpPr>
            <a:spLocks noGrp="1"/>
          </p:cNvSpPr>
          <p:nvPr>
            <p:ph idx="1"/>
          </p:nvPr>
        </p:nvSpPr>
        <p:spPr>
          <a:xfrm>
            <a:off x="866661" y="2217343"/>
            <a:ext cx="7410669" cy="3959619"/>
          </a:xfrm>
        </p:spPr>
        <p:txBody>
          <a:bodyPr>
            <a:normAutofit/>
          </a:bodyPr>
          <a:lstStyle/>
          <a:p>
            <a:r>
              <a:rPr lang="en-GB" sz="2400" dirty="0"/>
              <a:t>Examine and evaluate multi- and inter-disciplinary responses and partnership working.</a:t>
            </a:r>
          </a:p>
          <a:p>
            <a:pPr marL="0" indent="0">
              <a:buNone/>
            </a:pPr>
            <a:endParaRPr lang="en-GB" sz="2400" dirty="0"/>
          </a:p>
          <a:p>
            <a:r>
              <a:rPr lang="en-GB" sz="2400" dirty="0"/>
              <a:t>Examine and analyse protective services offered to all family members.</a:t>
            </a:r>
          </a:p>
          <a:p>
            <a:endParaRPr lang="en-US" sz="2100" dirty="0"/>
          </a:p>
        </p:txBody>
      </p:sp>
    </p:spTree>
    <p:extLst>
      <p:ext uri="{BB962C8B-B14F-4D97-AF65-F5344CB8AC3E}">
        <p14:creationId xmlns:p14="http://schemas.microsoft.com/office/powerpoint/2010/main" val="965725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 y="-5705"/>
            <a:ext cx="9143993"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F471F2-1A8B-A67A-99C7-5331D1D972EE}"/>
              </a:ext>
            </a:extLst>
          </p:cNvPr>
          <p:cNvSpPr>
            <a:spLocks noGrp="1"/>
          </p:cNvSpPr>
          <p:nvPr>
            <p:ph type="title"/>
          </p:nvPr>
        </p:nvSpPr>
        <p:spPr>
          <a:xfrm>
            <a:off x="867638" y="637762"/>
            <a:ext cx="7416372" cy="900131"/>
          </a:xfrm>
        </p:spPr>
        <p:txBody>
          <a:bodyPr anchor="t">
            <a:normAutofit/>
          </a:bodyPr>
          <a:lstStyle/>
          <a:p>
            <a:r>
              <a:rPr lang="en-US" sz="3500" dirty="0">
                <a:solidFill>
                  <a:schemeClr val="bg1"/>
                </a:solidFill>
              </a:rPr>
              <a:t>Recap</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9143992"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638" y="2010758"/>
            <a:ext cx="34289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B5332E1-62D0-08AC-BD64-191F8D8E1433}"/>
              </a:ext>
            </a:extLst>
          </p:cNvPr>
          <p:cNvSpPr>
            <a:spLocks noGrp="1"/>
          </p:cNvSpPr>
          <p:nvPr>
            <p:ph idx="1"/>
          </p:nvPr>
        </p:nvSpPr>
        <p:spPr>
          <a:xfrm>
            <a:off x="866661" y="3088390"/>
            <a:ext cx="7410669" cy="3088572"/>
          </a:xfrm>
        </p:spPr>
        <p:txBody>
          <a:bodyPr>
            <a:normAutofit/>
          </a:bodyPr>
          <a:lstStyle/>
          <a:p>
            <a:r>
              <a:rPr lang="en-US" dirty="0"/>
              <a:t>UK and Welsh Policy- What did you learn?</a:t>
            </a:r>
          </a:p>
        </p:txBody>
      </p:sp>
    </p:spTree>
    <p:extLst>
      <p:ext uri="{BB962C8B-B14F-4D97-AF65-F5344CB8AC3E}">
        <p14:creationId xmlns:p14="http://schemas.microsoft.com/office/powerpoint/2010/main" val="2818160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 y="-5705"/>
            <a:ext cx="9143993"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4C0799-A6A2-5C76-1BFA-48D401EF1FA1}"/>
              </a:ext>
            </a:extLst>
          </p:cNvPr>
          <p:cNvSpPr>
            <a:spLocks noGrp="1"/>
          </p:cNvSpPr>
          <p:nvPr>
            <p:ph type="title"/>
          </p:nvPr>
        </p:nvSpPr>
        <p:spPr>
          <a:xfrm>
            <a:off x="867638" y="637762"/>
            <a:ext cx="7416372" cy="900131"/>
          </a:xfrm>
        </p:spPr>
        <p:txBody>
          <a:bodyPr anchor="t">
            <a:normAutofit/>
          </a:bodyPr>
          <a:lstStyle/>
          <a:p>
            <a:r>
              <a:rPr lang="en-GB" sz="3500" b="1" dirty="0">
                <a:solidFill>
                  <a:schemeClr val="bg1"/>
                </a:solidFill>
              </a:rPr>
              <a:t>Policy Foundations (Wales)</a:t>
            </a:r>
            <a:endParaRPr lang="en-US" sz="3500" dirty="0">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9143992"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638" y="2010758"/>
            <a:ext cx="34289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90067F8-A3FF-15C0-B789-C5ADFB8ED287}"/>
              </a:ext>
            </a:extLst>
          </p:cNvPr>
          <p:cNvSpPr>
            <a:spLocks noGrp="1"/>
          </p:cNvSpPr>
          <p:nvPr>
            <p:ph idx="1"/>
          </p:nvPr>
        </p:nvSpPr>
        <p:spPr>
          <a:xfrm>
            <a:off x="866661" y="2217343"/>
            <a:ext cx="7593771" cy="4190274"/>
          </a:xfrm>
        </p:spPr>
        <p:txBody>
          <a:bodyPr>
            <a:normAutofit fontScale="92500" lnSpcReduction="20000"/>
          </a:bodyPr>
          <a:lstStyle/>
          <a:p>
            <a:pPr marL="0" indent="0">
              <a:buNone/>
            </a:pPr>
            <a:endParaRPr lang="en-GB" sz="2100" dirty="0"/>
          </a:p>
          <a:p>
            <a:pPr>
              <a:buFont typeface="Arial" panose="020B0604020202020204" pitchFamily="34" charset="0"/>
              <a:buChar char="•"/>
            </a:pPr>
            <a:r>
              <a:rPr lang="en-GB" sz="2400" dirty="0"/>
              <a:t>Social Services &amp; Well-being (Wales) Act 2014</a:t>
            </a:r>
          </a:p>
          <a:p>
            <a:pPr>
              <a:buFont typeface="Arial" panose="020B0604020202020204" pitchFamily="34" charset="0"/>
              <a:buChar char="•"/>
            </a:pPr>
            <a:endParaRPr lang="en-GB" sz="2400" dirty="0"/>
          </a:p>
          <a:p>
            <a:pPr>
              <a:buFont typeface="Arial" panose="020B0604020202020204" pitchFamily="34" charset="0"/>
              <a:buChar char="•"/>
            </a:pPr>
            <a:r>
              <a:rPr lang="en-GB" sz="2400" dirty="0"/>
              <a:t>A Healthier Wales (2018)- Promotes seamless and integrated care.</a:t>
            </a:r>
          </a:p>
          <a:p>
            <a:pPr marL="0" indent="0">
              <a:buNone/>
            </a:pPr>
            <a:endParaRPr lang="en-GB" sz="2400" dirty="0"/>
          </a:p>
          <a:p>
            <a:pPr>
              <a:buFont typeface="Arial" panose="020B0604020202020204" pitchFamily="34" charset="0"/>
              <a:buChar char="•"/>
            </a:pPr>
            <a:r>
              <a:rPr lang="en-GB" sz="2400" dirty="0"/>
              <a:t>Well-being of Future Generations Act 2015</a:t>
            </a:r>
            <a:br>
              <a:rPr lang="en-GB" sz="2400" dirty="0"/>
            </a:br>
            <a:endParaRPr lang="en-GB" sz="2400" b="1" dirty="0"/>
          </a:p>
          <a:p>
            <a:r>
              <a:rPr lang="en-US" sz="2400" dirty="0"/>
              <a:t>Social Services and Well-Being (Wales) Act 2014- Collaboration is a statutory Duty.</a:t>
            </a:r>
          </a:p>
          <a:p>
            <a:pPr marL="0" indent="0">
              <a:buNone/>
            </a:pPr>
            <a:endParaRPr lang="en-GB" sz="2400" b="1" dirty="0"/>
          </a:p>
          <a:p>
            <a:pPr>
              <a:buFont typeface="Arial" panose="020B0604020202020204" pitchFamily="34" charset="0"/>
              <a:buChar char="•"/>
            </a:pPr>
            <a:r>
              <a:rPr lang="en-GB" sz="2400" b="1" dirty="0"/>
              <a:t>“How do these Acts require collaboration?”</a:t>
            </a:r>
          </a:p>
          <a:p>
            <a:pPr marL="0" indent="0">
              <a:buNone/>
            </a:pPr>
            <a:endParaRPr lang="en-US" sz="2100" dirty="0"/>
          </a:p>
        </p:txBody>
      </p:sp>
    </p:spTree>
    <p:extLst>
      <p:ext uri="{BB962C8B-B14F-4D97-AF65-F5344CB8AC3E}">
        <p14:creationId xmlns:p14="http://schemas.microsoft.com/office/powerpoint/2010/main" val="559532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 y="-5705"/>
            <a:ext cx="9143993"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C5C8DD-E751-2B7C-7F07-064AAD2053F8}"/>
              </a:ext>
            </a:extLst>
          </p:cNvPr>
          <p:cNvSpPr>
            <a:spLocks noGrp="1"/>
          </p:cNvSpPr>
          <p:nvPr>
            <p:ph type="title"/>
          </p:nvPr>
        </p:nvSpPr>
        <p:spPr>
          <a:xfrm>
            <a:off x="867638" y="637762"/>
            <a:ext cx="7416372" cy="900131"/>
          </a:xfrm>
        </p:spPr>
        <p:txBody>
          <a:bodyPr anchor="t">
            <a:normAutofit/>
          </a:bodyPr>
          <a:lstStyle/>
          <a:p>
            <a:r>
              <a:rPr lang="en-GB" sz="3500" b="1" dirty="0">
                <a:solidFill>
                  <a:schemeClr val="bg1"/>
                </a:solidFill>
              </a:rPr>
              <a:t>Defining Key Terms</a:t>
            </a:r>
            <a:endParaRPr lang="en-US" sz="3500" dirty="0">
              <a:solidFill>
                <a:schemeClr val="bg1"/>
              </a:solidFill>
            </a:endParaRPr>
          </a:p>
        </p:txBody>
      </p:sp>
      <p:sp>
        <p:nvSpPr>
          <p:cNvPr id="19" name="Rectangle 18">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9143992"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638" y="2010758"/>
            <a:ext cx="34289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6B340F0-2F05-FA48-281A-D9EE788FAC6F}"/>
              </a:ext>
            </a:extLst>
          </p:cNvPr>
          <p:cNvSpPr>
            <a:spLocks noGrp="1"/>
          </p:cNvSpPr>
          <p:nvPr>
            <p:ph idx="1"/>
          </p:nvPr>
        </p:nvSpPr>
        <p:spPr>
          <a:xfrm>
            <a:off x="539552" y="2217343"/>
            <a:ext cx="7992887" cy="3959619"/>
          </a:xfrm>
        </p:spPr>
        <p:txBody>
          <a:bodyPr>
            <a:normAutofit lnSpcReduction="10000"/>
          </a:bodyPr>
          <a:lstStyle/>
          <a:p>
            <a:r>
              <a:rPr lang="en-GB" sz="1800" b="1" dirty="0"/>
              <a:t>Multi-agency working</a:t>
            </a:r>
            <a:r>
              <a:rPr lang="en-GB" sz="1800" dirty="0"/>
              <a:t> – different services working together to meet family needs (e.g., social care, NHS, education, housing).</a:t>
            </a:r>
          </a:p>
          <a:p>
            <a:pPr marL="0" indent="0">
              <a:buNone/>
            </a:pPr>
            <a:endParaRPr lang="en-GB" sz="1800" dirty="0"/>
          </a:p>
          <a:p>
            <a:r>
              <a:rPr lang="en-GB" sz="1800" b="1" dirty="0"/>
              <a:t>Inter-disciplinary working</a:t>
            </a:r>
            <a:r>
              <a:rPr lang="en-GB" sz="1800" dirty="0"/>
              <a:t> – professionals from different fields integrating approaches and decision-making (e.g., shared care plans, joint meetings). </a:t>
            </a:r>
          </a:p>
          <a:p>
            <a:endParaRPr lang="en-GB" sz="1800" dirty="0">
              <a:effectLst/>
              <a:ea typeface="MS Mincho" panose="02020609040205080304" pitchFamily="49" charset="-128"/>
              <a:cs typeface="Times New Roman" panose="02020603050405020304" pitchFamily="18" charset="0"/>
            </a:endParaRPr>
          </a:p>
          <a:p>
            <a:r>
              <a:rPr lang="en-GB" sz="1800" dirty="0">
                <a:effectLst/>
                <a:ea typeface="MS Mincho" panose="02020609040205080304" pitchFamily="49" charset="-128"/>
                <a:cs typeface="Times New Roman" panose="02020603050405020304" pitchFamily="18" charset="0"/>
              </a:rPr>
              <a:t>Inter-disciplinary means more than sitting in a meeting together — it’s about shared responsibility for outcomes.</a:t>
            </a:r>
          </a:p>
          <a:p>
            <a:pPr marL="0" indent="0">
              <a:buNone/>
            </a:pPr>
            <a:endParaRPr lang="en-GB" sz="1800" dirty="0"/>
          </a:p>
          <a:p>
            <a:pPr>
              <a:buFont typeface="Arial" panose="020B0604020202020204" pitchFamily="34" charset="0"/>
              <a:buChar char="•"/>
            </a:pPr>
            <a:r>
              <a:rPr lang="en-GB" sz="1800" dirty="0"/>
              <a:t>Both approaches aim for </a:t>
            </a:r>
            <a:r>
              <a:rPr lang="en-GB" sz="1800" b="1" dirty="0"/>
              <a:t>holistic, person-centred support</a:t>
            </a:r>
            <a:r>
              <a:rPr lang="en-GB" sz="1800" dirty="0"/>
              <a:t> </a:t>
            </a:r>
          </a:p>
          <a:p>
            <a:pPr marL="0" indent="0">
              <a:buNone/>
            </a:pPr>
            <a:endParaRPr lang="en-GB" sz="1800" dirty="0"/>
          </a:p>
          <a:p>
            <a:pPr marL="0" indent="0">
              <a:buNone/>
            </a:pPr>
            <a:r>
              <a:rPr lang="en-GB" sz="1800" dirty="0"/>
              <a:t>Can you think of any examples from practice?</a:t>
            </a:r>
          </a:p>
          <a:p>
            <a:pPr marL="0" indent="0">
              <a:buNone/>
            </a:pPr>
            <a:endParaRPr lang="en-US" sz="1600" dirty="0"/>
          </a:p>
        </p:txBody>
      </p:sp>
    </p:spTree>
    <p:extLst>
      <p:ext uri="{BB962C8B-B14F-4D97-AF65-F5344CB8AC3E}">
        <p14:creationId xmlns:p14="http://schemas.microsoft.com/office/powerpoint/2010/main" val="568412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6A8AAC95-3719-4BCD-B710-4160043D9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9">
            <a:extLst>
              <a:ext uri="{FF2B5EF4-FFF2-40B4-BE49-F238E27FC236}">
                <a16:creationId xmlns:a16="http://schemas.microsoft.com/office/drawing/2014/main" id="{73A6D7BA-50E4-42FE-A0E3-FC42B7EC43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767722"/>
            <a:ext cx="2266158" cy="1532055"/>
          </a:xfrm>
          <a:custGeom>
            <a:avLst/>
            <a:gdLst>
              <a:gd name="connsiteX0" fmla="*/ 3021543 w 3021543"/>
              <a:gd name="connsiteY0" fmla="*/ 0 h 1532055"/>
              <a:gd name="connsiteX1" fmla="*/ 2963800 w 3021543"/>
              <a:gd name="connsiteY1" fmla="*/ 7730 h 1532055"/>
              <a:gd name="connsiteX2" fmla="*/ 2793803 w 3021543"/>
              <a:gd name="connsiteY2" fmla="*/ 25704 h 1532055"/>
              <a:gd name="connsiteX3" fmla="*/ 2414348 w 3021543"/>
              <a:gd name="connsiteY3" fmla="*/ 31695 h 1532055"/>
              <a:gd name="connsiteX4" fmla="*/ 2091558 w 3021543"/>
              <a:gd name="connsiteY4" fmla="*/ 29298 h 1532055"/>
              <a:gd name="connsiteX5" fmla="*/ 1645319 w 3021543"/>
              <a:gd name="connsiteY5" fmla="*/ 30497 h 1532055"/>
              <a:gd name="connsiteX6" fmla="*/ 1243602 w 3021543"/>
              <a:gd name="connsiteY6" fmla="*/ 64048 h 1532055"/>
              <a:gd name="connsiteX7" fmla="*/ 753851 w 3021543"/>
              <a:gd name="connsiteY7" fmla="*/ 61651 h 1532055"/>
              <a:gd name="connsiteX8" fmla="*/ 465465 w 3021543"/>
              <a:gd name="connsiteY8" fmla="*/ 123960 h 1532055"/>
              <a:gd name="connsiteX9" fmla="*/ 546416 w 3021543"/>
              <a:gd name="connsiteY9" fmla="*/ 145529 h 1532055"/>
              <a:gd name="connsiteX10" fmla="*/ 689091 w 3021543"/>
              <a:gd name="connsiteY10" fmla="*/ 192260 h 1532055"/>
              <a:gd name="connsiteX11" fmla="*/ 704269 w 3021543"/>
              <a:gd name="connsiteY11" fmla="*/ 222217 h 1532055"/>
              <a:gd name="connsiteX12" fmla="*/ 683020 w 3021543"/>
              <a:gd name="connsiteY12" fmla="*/ 236595 h 1532055"/>
              <a:gd name="connsiteX13" fmla="*/ 621295 w 3021543"/>
              <a:gd name="connsiteY13" fmla="*/ 264155 h 1532055"/>
              <a:gd name="connsiteX14" fmla="*/ 848968 w 3021543"/>
              <a:gd name="connsiteY14" fmla="*/ 304896 h 1532055"/>
              <a:gd name="connsiteX15" fmla="*/ 768018 w 3021543"/>
              <a:gd name="connsiteY15" fmla="*/ 330059 h 1532055"/>
              <a:gd name="connsiteX16" fmla="*/ 684032 w 3021543"/>
              <a:gd name="connsiteY16" fmla="*/ 348032 h 1532055"/>
              <a:gd name="connsiteX17" fmla="*/ 592962 w 3021543"/>
              <a:gd name="connsiteY17" fmla="*/ 361213 h 1532055"/>
              <a:gd name="connsiteX18" fmla="*/ 509988 w 3021543"/>
              <a:gd name="connsiteY18" fmla="*/ 387575 h 1532055"/>
              <a:gd name="connsiteX19" fmla="*/ 726531 w 3021543"/>
              <a:gd name="connsiteY19" fmla="*/ 398359 h 1532055"/>
              <a:gd name="connsiteX20" fmla="*/ 614212 w 3021543"/>
              <a:gd name="connsiteY20" fmla="*/ 422324 h 1532055"/>
              <a:gd name="connsiteX21" fmla="*/ 522131 w 3021543"/>
              <a:gd name="connsiteY21" fmla="*/ 453478 h 1532055"/>
              <a:gd name="connsiteX22" fmla="*/ 457370 w 3021543"/>
              <a:gd name="connsiteY22" fmla="*/ 467857 h 1532055"/>
              <a:gd name="connsiteX23" fmla="*/ 388562 w 3021543"/>
              <a:gd name="connsiteY23" fmla="*/ 471452 h 1532055"/>
              <a:gd name="connsiteX24" fmla="*/ 372372 w 3021543"/>
              <a:gd name="connsiteY24" fmla="*/ 494218 h 1532055"/>
              <a:gd name="connsiteX25" fmla="*/ 393622 w 3021543"/>
              <a:gd name="connsiteY25" fmla="*/ 518184 h 1532055"/>
              <a:gd name="connsiteX26" fmla="*/ 426002 w 3021543"/>
              <a:gd name="connsiteY26" fmla="*/ 520580 h 1532055"/>
              <a:gd name="connsiteX27" fmla="*/ 619271 w 3021543"/>
              <a:gd name="connsiteY27" fmla="*/ 526571 h 1532055"/>
              <a:gd name="connsiteX28" fmla="*/ 0 w 3021543"/>
              <a:gd name="connsiteY28" fmla="*/ 579294 h 1532055"/>
              <a:gd name="connsiteX29" fmla="*/ 83986 w 3021543"/>
              <a:gd name="connsiteY29" fmla="*/ 611647 h 1532055"/>
              <a:gd name="connsiteX30" fmla="*/ 112319 w 3021543"/>
              <a:gd name="connsiteY30" fmla="*/ 700317 h 1532055"/>
              <a:gd name="connsiteX31" fmla="*/ 215531 w 3021543"/>
              <a:gd name="connsiteY31" fmla="*/ 750643 h 1532055"/>
              <a:gd name="connsiteX32" fmla="*/ 282315 w 3021543"/>
              <a:gd name="connsiteY32" fmla="*/ 768617 h 1532055"/>
              <a:gd name="connsiteX33" fmla="*/ 435109 w 3021543"/>
              <a:gd name="connsiteY33" fmla="*/ 794979 h 1532055"/>
              <a:gd name="connsiteX34" fmla="*/ 457370 w 3021543"/>
              <a:gd name="connsiteY34" fmla="*/ 838116 h 1532055"/>
              <a:gd name="connsiteX35" fmla="*/ 476596 w 3021543"/>
              <a:gd name="connsiteY35" fmla="*/ 886046 h 1532055"/>
              <a:gd name="connsiteX36" fmla="*/ 517071 w 3021543"/>
              <a:gd name="connsiteY36" fmla="*/ 917200 h 1532055"/>
              <a:gd name="connsiteX37" fmla="*/ 202377 w 3021543"/>
              <a:gd name="connsiteY37" fmla="*/ 912407 h 1532055"/>
              <a:gd name="connsiteX38" fmla="*/ 557546 w 3021543"/>
              <a:gd name="connsiteY38" fmla="*/ 1013060 h 1532055"/>
              <a:gd name="connsiteX39" fmla="*/ 526178 w 3021543"/>
              <a:gd name="connsiteY39" fmla="*/ 1052602 h 1532055"/>
              <a:gd name="connsiteX40" fmla="*/ 720459 w 3021543"/>
              <a:gd name="connsiteY40" fmla="*/ 1106523 h 1532055"/>
              <a:gd name="connsiteX41" fmla="*/ 616236 w 3021543"/>
              <a:gd name="connsiteY41" fmla="*/ 1112514 h 1532055"/>
              <a:gd name="connsiteX42" fmla="*/ 1222353 w 3021543"/>
              <a:gd name="connsiteY42" fmla="*/ 1337785 h 1532055"/>
              <a:gd name="connsiteX43" fmla="*/ 2087511 w 3021543"/>
              <a:gd name="connsiteY43" fmla="*/ 1500747 h 1532055"/>
              <a:gd name="connsiteX44" fmla="*/ 2425479 w 3021543"/>
              <a:gd name="connsiteY44" fmla="*/ 1531901 h 1532055"/>
              <a:gd name="connsiteX45" fmla="*/ 2809994 w 3021543"/>
              <a:gd name="connsiteY45" fmla="*/ 1522315 h 1532055"/>
              <a:gd name="connsiteX46" fmla="*/ 2953618 w 3021543"/>
              <a:gd name="connsiteY46" fmla="*/ 1512448 h 1532055"/>
              <a:gd name="connsiteX47" fmla="*/ 3021543 w 3021543"/>
              <a:gd name="connsiteY47" fmla="*/ 1502657 h 1532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532055">
                <a:moveTo>
                  <a:pt x="3021543" y="0"/>
                </a:moveTo>
                <a:lnTo>
                  <a:pt x="2963800" y="7730"/>
                </a:lnTo>
                <a:cubicBezTo>
                  <a:pt x="2907134" y="14919"/>
                  <a:pt x="2850469" y="24506"/>
                  <a:pt x="2793803" y="25704"/>
                </a:cubicBezTo>
                <a:cubicBezTo>
                  <a:pt x="2667318" y="29298"/>
                  <a:pt x="2539821" y="20911"/>
                  <a:pt x="2414348" y="31695"/>
                </a:cubicBezTo>
                <a:cubicBezTo>
                  <a:pt x="2307089" y="41281"/>
                  <a:pt x="2198818" y="30497"/>
                  <a:pt x="2091558" y="29298"/>
                </a:cubicBezTo>
                <a:cubicBezTo>
                  <a:pt x="1942812" y="28100"/>
                  <a:pt x="1793053" y="19713"/>
                  <a:pt x="1645319" y="30497"/>
                </a:cubicBezTo>
                <a:cubicBezTo>
                  <a:pt x="1510738" y="38885"/>
                  <a:pt x="1376158" y="41281"/>
                  <a:pt x="1243602" y="64048"/>
                </a:cubicBezTo>
                <a:cubicBezTo>
                  <a:pt x="1079677" y="76030"/>
                  <a:pt x="916765" y="68841"/>
                  <a:pt x="753851" y="61651"/>
                </a:cubicBezTo>
                <a:cubicBezTo>
                  <a:pt x="653675" y="56858"/>
                  <a:pt x="554511" y="41281"/>
                  <a:pt x="465465" y="123960"/>
                </a:cubicBezTo>
                <a:cubicBezTo>
                  <a:pt x="489751" y="143132"/>
                  <a:pt x="519095" y="139537"/>
                  <a:pt x="546416" y="145529"/>
                </a:cubicBezTo>
                <a:cubicBezTo>
                  <a:pt x="594986" y="157511"/>
                  <a:pt x="643557" y="169493"/>
                  <a:pt x="689091" y="192260"/>
                </a:cubicBezTo>
                <a:cubicBezTo>
                  <a:pt x="699210" y="197053"/>
                  <a:pt x="708317" y="206639"/>
                  <a:pt x="704269" y="222217"/>
                </a:cubicBezTo>
                <a:cubicBezTo>
                  <a:pt x="701234" y="234199"/>
                  <a:pt x="691115" y="234199"/>
                  <a:pt x="683020" y="236595"/>
                </a:cubicBezTo>
                <a:cubicBezTo>
                  <a:pt x="664806" y="243785"/>
                  <a:pt x="642545" y="238992"/>
                  <a:pt x="621295" y="264155"/>
                </a:cubicBezTo>
                <a:cubicBezTo>
                  <a:pt x="702245" y="277336"/>
                  <a:pt x="780160" y="252172"/>
                  <a:pt x="848968" y="304896"/>
                </a:cubicBezTo>
                <a:cubicBezTo>
                  <a:pt x="823671" y="331257"/>
                  <a:pt x="795339" y="325266"/>
                  <a:pt x="768018" y="330059"/>
                </a:cubicBezTo>
                <a:cubicBezTo>
                  <a:pt x="739685" y="334852"/>
                  <a:pt x="712365" y="343240"/>
                  <a:pt x="684032" y="348032"/>
                </a:cubicBezTo>
                <a:cubicBezTo>
                  <a:pt x="653675" y="354023"/>
                  <a:pt x="623319" y="355222"/>
                  <a:pt x="592962" y="361213"/>
                </a:cubicBezTo>
                <a:cubicBezTo>
                  <a:pt x="567666" y="366006"/>
                  <a:pt x="540345" y="357618"/>
                  <a:pt x="509988" y="387575"/>
                </a:cubicBezTo>
                <a:cubicBezTo>
                  <a:pt x="584867" y="409143"/>
                  <a:pt x="652663" y="376790"/>
                  <a:pt x="726531" y="398359"/>
                </a:cubicBezTo>
                <a:cubicBezTo>
                  <a:pt x="683020" y="417531"/>
                  <a:pt x="647604" y="411539"/>
                  <a:pt x="614212" y="422324"/>
                </a:cubicBezTo>
                <a:cubicBezTo>
                  <a:pt x="583855" y="433108"/>
                  <a:pt x="547428" y="421126"/>
                  <a:pt x="522131" y="453478"/>
                </a:cubicBezTo>
                <a:cubicBezTo>
                  <a:pt x="502905" y="478641"/>
                  <a:pt x="482668" y="482236"/>
                  <a:pt x="457370" y="467857"/>
                </a:cubicBezTo>
                <a:cubicBezTo>
                  <a:pt x="435109" y="454676"/>
                  <a:pt x="410824" y="458271"/>
                  <a:pt x="388562" y="471452"/>
                </a:cubicBezTo>
                <a:cubicBezTo>
                  <a:pt x="380468" y="476245"/>
                  <a:pt x="372372" y="482236"/>
                  <a:pt x="372372" y="494218"/>
                </a:cubicBezTo>
                <a:cubicBezTo>
                  <a:pt x="372372" y="510994"/>
                  <a:pt x="382491" y="515787"/>
                  <a:pt x="393622" y="518184"/>
                </a:cubicBezTo>
                <a:cubicBezTo>
                  <a:pt x="403741" y="520580"/>
                  <a:pt x="415883" y="522977"/>
                  <a:pt x="426002" y="520580"/>
                </a:cubicBezTo>
                <a:cubicBezTo>
                  <a:pt x="490762" y="507399"/>
                  <a:pt x="554511" y="528968"/>
                  <a:pt x="619271" y="526571"/>
                </a:cubicBezTo>
                <a:cubicBezTo>
                  <a:pt x="415883" y="578096"/>
                  <a:pt x="210471" y="561321"/>
                  <a:pt x="0" y="579294"/>
                </a:cubicBezTo>
                <a:cubicBezTo>
                  <a:pt x="27321" y="615241"/>
                  <a:pt x="62737" y="585286"/>
                  <a:pt x="83986" y="611647"/>
                </a:cubicBezTo>
                <a:cubicBezTo>
                  <a:pt x="63748" y="666766"/>
                  <a:pt x="71844" y="696722"/>
                  <a:pt x="112319" y="700317"/>
                </a:cubicBezTo>
                <a:cubicBezTo>
                  <a:pt x="151782" y="703912"/>
                  <a:pt x="194281" y="684740"/>
                  <a:pt x="215531" y="750643"/>
                </a:cubicBezTo>
                <a:cubicBezTo>
                  <a:pt x="221602" y="771014"/>
                  <a:pt x="259042" y="765023"/>
                  <a:pt x="282315" y="768617"/>
                </a:cubicBezTo>
                <a:cubicBezTo>
                  <a:pt x="332909" y="777005"/>
                  <a:pt x="386539" y="768617"/>
                  <a:pt x="435109" y="794979"/>
                </a:cubicBezTo>
                <a:cubicBezTo>
                  <a:pt x="454335" y="804565"/>
                  <a:pt x="467489" y="811754"/>
                  <a:pt x="457370" y="838116"/>
                </a:cubicBezTo>
                <a:cubicBezTo>
                  <a:pt x="447252" y="865675"/>
                  <a:pt x="460406" y="875261"/>
                  <a:pt x="476596" y="886046"/>
                </a:cubicBezTo>
                <a:cubicBezTo>
                  <a:pt x="488739" y="894433"/>
                  <a:pt x="506953" y="892037"/>
                  <a:pt x="517071" y="917200"/>
                </a:cubicBezTo>
                <a:cubicBezTo>
                  <a:pt x="410824" y="913605"/>
                  <a:pt x="307612" y="893235"/>
                  <a:pt x="202377" y="912407"/>
                </a:cubicBezTo>
                <a:cubicBezTo>
                  <a:pt x="317731" y="960337"/>
                  <a:pt x="444216" y="957940"/>
                  <a:pt x="557546" y="1013060"/>
                </a:cubicBezTo>
                <a:cubicBezTo>
                  <a:pt x="553499" y="1032232"/>
                  <a:pt x="527190" y="1023844"/>
                  <a:pt x="526178" y="1052602"/>
                </a:cubicBezTo>
                <a:cubicBezTo>
                  <a:pt x="585879" y="1082558"/>
                  <a:pt x="657723" y="1062188"/>
                  <a:pt x="720459" y="1106523"/>
                </a:cubicBezTo>
                <a:cubicBezTo>
                  <a:pt x="684032" y="1126893"/>
                  <a:pt x="650640" y="1093342"/>
                  <a:pt x="616236" y="1112514"/>
                </a:cubicBezTo>
                <a:cubicBezTo>
                  <a:pt x="627367" y="1141273"/>
                  <a:pt x="1131283" y="1318613"/>
                  <a:pt x="1222353" y="1337785"/>
                </a:cubicBezTo>
                <a:cubicBezTo>
                  <a:pt x="1407527" y="1377327"/>
                  <a:pt x="1940788" y="1477980"/>
                  <a:pt x="2087511" y="1500747"/>
                </a:cubicBezTo>
                <a:cubicBezTo>
                  <a:pt x="2200841" y="1517522"/>
                  <a:pt x="2313160" y="1530703"/>
                  <a:pt x="2425479" y="1531901"/>
                </a:cubicBezTo>
                <a:cubicBezTo>
                  <a:pt x="2553988" y="1533099"/>
                  <a:pt x="2681485" y="1527108"/>
                  <a:pt x="2809994" y="1522315"/>
                </a:cubicBezTo>
                <a:cubicBezTo>
                  <a:pt x="2858058" y="1520518"/>
                  <a:pt x="2905933" y="1517372"/>
                  <a:pt x="2953618" y="1512448"/>
                </a:cubicBezTo>
                <a:lnTo>
                  <a:pt x="3021543" y="1502657"/>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3" name="Content Placeholder 2">
            <a:extLst>
              <a:ext uri="{FF2B5EF4-FFF2-40B4-BE49-F238E27FC236}">
                <a16:creationId xmlns:a16="http://schemas.microsoft.com/office/drawing/2014/main" id="{962A2E2D-B3D7-47A6-9217-AF396177951A}"/>
              </a:ext>
            </a:extLst>
          </p:cNvPr>
          <p:cNvSpPr>
            <a:spLocks noGrp="1"/>
          </p:cNvSpPr>
          <p:nvPr>
            <p:ph idx="1"/>
          </p:nvPr>
        </p:nvSpPr>
        <p:spPr>
          <a:xfrm>
            <a:off x="611561" y="838199"/>
            <a:ext cx="7903790" cy="5338763"/>
          </a:xfrm>
        </p:spPr>
        <p:txBody>
          <a:bodyPr anchor="ctr">
            <a:normAutofit/>
          </a:bodyPr>
          <a:lstStyle/>
          <a:p>
            <a:pPr marL="342900" lvl="0" indent="-342900">
              <a:spcAft>
                <a:spcPts val="1000"/>
              </a:spcAft>
              <a:buSzPts val="1000"/>
              <a:buFont typeface="Symbol" pitchFamily="2" charset="2"/>
              <a:buChar char=""/>
              <a:tabLst>
                <a:tab pos="457200" algn="l"/>
              </a:tabLst>
            </a:pPr>
            <a:r>
              <a:rPr lang="en-GB" sz="2000" b="1" dirty="0">
                <a:effectLst/>
                <a:ea typeface="MS Mincho" panose="02020609040205080304" pitchFamily="49" charset="-128"/>
                <a:cs typeface="Times New Roman" panose="02020603050405020304" pitchFamily="18" charset="0"/>
              </a:rPr>
              <a:t>“What’s the difference between cooperation and collaboration?”</a:t>
            </a:r>
          </a:p>
          <a:p>
            <a:pPr marL="342900" lvl="0" indent="-342900">
              <a:spcAft>
                <a:spcPts val="1000"/>
              </a:spcAft>
              <a:buSzPts val="1000"/>
              <a:buFont typeface="Symbol" pitchFamily="2" charset="2"/>
              <a:buChar char=""/>
              <a:tabLst>
                <a:tab pos="457200" algn="l"/>
              </a:tabLst>
            </a:pPr>
            <a:br>
              <a:rPr lang="en-GB" sz="2000" dirty="0">
                <a:effectLst/>
                <a:ea typeface="MS Mincho" panose="02020609040205080304" pitchFamily="49" charset="-128"/>
                <a:cs typeface="Times New Roman" panose="02020603050405020304" pitchFamily="18" charset="0"/>
              </a:rPr>
            </a:br>
            <a:r>
              <a:rPr lang="en-GB" sz="2000" b="1" dirty="0">
                <a:effectLst/>
                <a:ea typeface="MS Mincho" panose="02020609040205080304" pitchFamily="49" charset="-128"/>
                <a:cs typeface="Times New Roman" panose="02020603050405020304" pitchFamily="18" charset="0"/>
              </a:rPr>
              <a:t>Cooperation</a:t>
            </a:r>
            <a:r>
              <a:rPr lang="en-GB" sz="2000" dirty="0">
                <a:effectLst/>
                <a:ea typeface="MS Mincho" panose="02020609040205080304" pitchFamily="49" charset="-128"/>
                <a:cs typeface="Times New Roman" panose="02020603050405020304" pitchFamily="18" charset="0"/>
              </a:rPr>
              <a:t> = information exchange</a:t>
            </a:r>
          </a:p>
          <a:p>
            <a:pPr marL="342900" lvl="0" indent="-342900">
              <a:spcAft>
                <a:spcPts val="1000"/>
              </a:spcAft>
              <a:buSzPts val="1000"/>
              <a:buFont typeface="Symbol" pitchFamily="2" charset="2"/>
              <a:buChar char=""/>
              <a:tabLst>
                <a:tab pos="457200" algn="l"/>
              </a:tabLst>
            </a:pPr>
            <a:r>
              <a:rPr lang="en-GB" sz="2000" b="1" dirty="0">
                <a:ea typeface="MS Mincho" panose="02020609040205080304" pitchFamily="49" charset="-128"/>
                <a:cs typeface="Times New Roman" panose="02020603050405020304" pitchFamily="18" charset="0"/>
              </a:rPr>
              <a:t>C</a:t>
            </a:r>
            <a:r>
              <a:rPr lang="en-GB" sz="2000" b="1" dirty="0">
                <a:effectLst/>
                <a:ea typeface="MS Mincho" panose="02020609040205080304" pitchFamily="49" charset="-128"/>
                <a:cs typeface="Times New Roman" panose="02020603050405020304" pitchFamily="18" charset="0"/>
              </a:rPr>
              <a:t>ollaboration</a:t>
            </a:r>
            <a:r>
              <a:rPr lang="en-GB" sz="2000" dirty="0">
                <a:effectLst/>
                <a:ea typeface="MS Mincho" panose="02020609040205080304" pitchFamily="49" charset="-128"/>
                <a:cs typeface="Times New Roman" panose="02020603050405020304" pitchFamily="18" charset="0"/>
              </a:rPr>
              <a:t> = shared planning and accountability.</a:t>
            </a:r>
          </a:p>
          <a:p>
            <a:pPr marL="0" lvl="0" indent="0">
              <a:spcAft>
                <a:spcPts val="1000"/>
              </a:spcAft>
              <a:buSzPts val="1000"/>
              <a:buNone/>
              <a:tabLst>
                <a:tab pos="457200" algn="l"/>
              </a:tabLst>
            </a:pPr>
            <a:endParaRPr lang="en-GB" sz="2000" dirty="0">
              <a:effectLst/>
              <a:ea typeface="MS Mincho" panose="02020609040205080304" pitchFamily="49" charset="-128"/>
              <a:cs typeface="Times New Roman" panose="02020603050405020304" pitchFamily="18" charset="0"/>
            </a:endParaRPr>
          </a:p>
          <a:p>
            <a:pPr marL="342900" lvl="0" indent="-342900">
              <a:spcAft>
                <a:spcPts val="1000"/>
              </a:spcAft>
              <a:buSzPts val="1000"/>
              <a:buFont typeface="Symbol" pitchFamily="2" charset="2"/>
              <a:buChar char=""/>
              <a:tabLst>
                <a:tab pos="457200" algn="l"/>
              </a:tabLst>
            </a:pPr>
            <a:r>
              <a:rPr lang="en-GB" sz="2000" b="1" dirty="0">
                <a:effectLst/>
                <a:ea typeface="MS Mincho" panose="02020609040205080304" pitchFamily="49" charset="-128"/>
                <a:cs typeface="Times New Roman" panose="02020603050405020304" pitchFamily="18" charset="0"/>
              </a:rPr>
              <a:t>“Why might multi-agency working be particularly important for families with complex needs?”</a:t>
            </a:r>
          </a:p>
          <a:p>
            <a:pPr marL="342900" lvl="0" indent="-342900">
              <a:spcAft>
                <a:spcPts val="1000"/>
              </a:spcAft>
              <a:buSzPts val="1000"/>
              <a:buFont typeface="Symbol" pitchFamily="2" charset="2"/>
              <a:buChar char=""/>
              <a:tabLst>
                <a:tab pos="457200" algn="l"/>
              </a:tabLst>
            </a:pPr>
            <a:br>
              <a:rPr lang="en-GB" sz="2000" dirty="0">
                <a:effectLst/>
                <a:ea typeface="MS Mincho" panose="02020609040205080304" pitchFamily="49" charset="-128"/>
                <a:cs typeface="Times New Roman" panose="02020603050405020304" pitchFamily="18" charset="0"/>
              </a:rPr>
            </a:br>
            <a:r>
              <a:rPr lang="en-GB" sz="2000" dirty="0">
                <a:effectLst/>
                <a:ea typeface="MS Mincho" panose="02020609040205080304" pitchFamily="49" charset="-128"/>
                <a:cs typeface="Times New Roman" panose="02020603050405020304" pitchFamily="18" charset="0"/>
              </a:rPr>
              <a:t>Because no single agency can meet all aspects — health, education, emotional wellbeing, finance, housing, etc.</a:t>
            </a:r>
          </a:p>
          <a:p>
            <a:endParaRPr lang="en-US" sz="1700" dirty="0"/>
          </a:p>
        </p:txBody>
      </p:sp>
    </p:spTree>
    <p:extLst>
      <p:ext uri="{BB962C8B-B14F-4D97-AF65-F5344CB8AC3E}">
        <p14:creationId xmlns:p14="http://schemas.microsoft.com/office/powerpoint/2010/main" val="4175266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466E13-E4F5-FABF-13FB-FC730D99CDC4}"/>
              </a:ext>
            </a:extLst>
          </p:cNvPr>
          <p:cNvSpPr>
            <a:spLocks noGrp="1"/>
          </p:cNvSpPr>
          <p:nvPr>
            <p:ph type="title"/>
          </p:nvPr>
        </p:nvSpPr>
        <p:spPr>
          <a:xfrm>
            <a:off x="480060" y="4777739"/>
            <a:ext cx="2564242" cy="1412119"/>
          </a:xfrm>
        </p:spPr>
        <p:txBody>
          <a:bodyPr>
            <a:normAutofit/>
          </a:bodyPr>
          <a:lstStyle/>
          <a:p>
            <a:r>
              <a:rPr lang="en-GB" sz="2600" b="1"/>
              <a:t>Why Partnership Working Matters</a:t>
            </a:r>
            <a:br>
              <a:rPr lang="en-GB" sz="2600"/>
            </a:br>
            <a:endParaRPr lang="en-US" sz="2600"/>
          </a:p>
        </p:txBody>
      </p:sp>
      <p:pic>
        <p:nvPicPr>
          <p:cNvPr id="5" name="Picture 4" descr="A group of people standing together&#10;&#10;Description automatically generated">
            <a:extLst>
              <a:ext uri="{FF2B5EF4-FFF2-40B4-BE49-F238E27FC236}">
                <a16:creationId xmlns:a16="http://schemas.microsoft.com/office/drawing/2014/main" id="{C61B091F-0FBA-AC36-140B-8E68BC58CB1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0095" b="5221"/>
          <a:stretch>
            <a:fillRect/>
          </a:stretch>
        </p:blipFill>
        <p:spPr>
          <a:xfrm>
            <a:off x="20" y="10"/>
            <a:ext cx="9143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19"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74529" y="5470492"/>
            <a:ext cx="1371600" cy="13716"/>
          </a:xfrm>
          <a:custGeom>
            <a:avLst/>
            <a:gdLst>
              <a:gd name="connsiteX0" fmla="*/ 0 w 1371600"/>
              <a:gd name="connsiteY0" fmla="*/ 0 h 13716"/>
              <a:gd name="connsiteX1" fmla="*/ 685800 w 1371600"/>
              <a:gd name="connsiteY1" fmla="*/ 0 h 13716"/>
              <a:gd name="connsiteX2" fmla="*/ 1371600 w 1371600"/>
              <a:gd name="connsiteY2" fmla="*/ 0 h 13716"/>
              <a:gd name="connsiteX3" fmla="*/ 1371600 w 1371600"/>
              <a:gd name="connsiteY3" fmla="*/ 13716 h 13716"/>
              <a:gd name="connsiteX4" fmla="*/ 713232 w 1371600"/>
              <a:gd name="connsiteY4" fmla="*/ 13716 h 13716"/>
              <a:gd name="connsiteX5" fmla="*/ 0 w 1371600"/>
              <a:gd name="connsiteY5" fmla="*/ 13716 h 13716"/>
              <a:gd name="connsiteX6" fmla="*/ 0 w 1371600"/>
              <a:gd name="connsiteY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13716" fill="none" extrusionOk="0">
                <a:moveTo>
                  <a:pt x="0" y="0"/>
                </a:moveTo>
                <a:cubicBezTo>
                  <a:pt x="247303" y="31625"/>
                  <a:pt x="422310" y="-25629"/>
                  <a:pt x="685800" y="0"/>
                </a:cubicBezTo>
                <a:cubicBezTo>
                  <a:pt x="949290" y="25629"/>
                  <a:pt x="1192357" y="6696"/>
                  <a:pt x="1371600" y="0"/>
                </a:cubicBezTo>
                <a:cubicBezTo>
                  <a:pt x="1371127" y="2892"/>
                  <a:pt x="1371229" y="8681"/>
                  <a:pt x="1371600" y="13716"/>
                </a:cubicBezTo>
                <a:cubicBezTo>
                  <a:pt x="1107995" y="21892"/>
                  <a:pt x="1033361" y="28370"/>
                  <a:pt x="713232" y="13716"/>
                </a:cubicBezTo>
                <a:cubicBezTo>
                  <a:pt x="393103" y="-938"/>
                  <a:pt x="289343" y="38649"/>
                  <a:pt x="0" y="13716"/>
                </a:cubicBezTo>
                <a:cubicBezTo>
                  <a:pt x="227" y="7219"/>
                  <a:pt x="197" y="5990"/>
                  <a:pt x="0" y="0"/>
                </a:cubicBezTo>
                <a:close/>
              </a:path>
              <a:path w="1371600" h="13716" stroke="0" extrusionOk="0">
                <a:moveTo>
                  <a:pt x="0" y="0"/>
                </a:moveTo>
                <a:cubicBezTo>
                  <a:pt x="170249" y="-24099"/>
                  <a:pt x="504634" y="14338"/>
                  <a:pt x="644652" y="0"/>
                </a:cubicBezTo>
                <a:cubicBezTo>
                  <a:pt x="784670" y="-14338"/>
                  <a:pt x="1087773" y="8679"/>
                  <a:pt x="1371600" y="0"/>
                </a:cubicBezTo>
                <a:cubicBezTo>
                  <a:pt x="1372228" y="6235"/>
                  <a:pt x="1371259" y="10206"/>
                  <a:pt x="1371600" y="13716"/>
                </a:cubicBezTo>
                <a:cubicBezTo>
                  <a:pt x="1176823" y="-5981"/>
                  <a:pt x="900830" y="5417"/>
                  <a:pt x="713232" y="13716"/>
                </a:cubicBezTo>
                <a:cubicBezTo>
                  <a:pt x="525634" y="22015"/>
                  <a:pt x="282837" y="1152"/>
                  <a:pt x="0" y="13716"/>
                </a:cubicBezTo>
                <a:cubicBezTo>
                  <a:pt x="596" y="8712"/>
                  <a:pt x="320" y="3422"/>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1897285-EA48-B73F-A4AC-6BD6B5ECE398}"/>
              </a:ext>
            </a:extLst>
          </p:cNvPr>
          <p:cNvSpPr>
            <a:spLocks noGrp="1"/>
          </p:cNvSpPr>
          <p:nvPr>
            <p:ph idx="1"/>
          </p:nvPr>
        </p:nvSpPr>
        <p:spPr>
          <a:xfrm>
            <a:off x="3490720" y="4777739"/>
            <a:ext cx="5173220" cy="1399223"/>
          </a:xfrm>
        </p:spPr>
        <p:txBody>
          <a:bodyPr anchor="ctr">
            <a:normAutofit/>
          </a:bodyPr>
          <a:lstStyle/>
          <a:p>
            <a:pPr>
              <a:buFont typeface="Arial" panose="020B0604020202020204" pitchFamily="34" charset="0"/>
              <a:buChar char="•"/>
            </a:pPr>
            <a:r>
              <a:rPr lang="en-GB" sz="1800" dirty="0"/>
              <a:t>Complex family needs = multi-dimensional support</a:t>
            </a:r>
          </a:p>
          <a:p>
            <a:pPr>
              <a:buFont typeface="Arial" panose="020B0604020202020204" pitchFamily="34" charset="0"/>
              <a:buChar char="•"/>
            </a:pPr>
            <a:r>
              <a:rPr lang="en-GB" sz="1800" dirty="0"/>
              <a:t>Prevents duplication or service gaps</a:t>
            </a:r>
          </a:p>
          <a:p>
            <a:pPr>
              <a:buFont typeface="Arial" panose="020B0604020202020204" pitchFamily="34" charset="0"/>
              <a:buChar char="•"/>
            </a:pPr>
            <a:r>
              <a:rPr lang="en-GB" sz="1800" dirty="0"/>
              <a:t>Improves safety, trust, and wellbeing</a:t>
            </a:r>
            <a:br>
              <a:rPr lang="en-GB" sz="1800" dirty="0"/>
            </a:br>
            <a:endParaRPr lang="en-US" sz="1800" dirty="0"/>
          </a:p>
        </p:txBody>
      </p:sp>
    </p:spTree>
    <p:extLst>
      <p:ext uri="{BB962C8B-B14F-4D97-AF65-F5344CB8AC3E}">
        <p14:creationId xmlns:p14="http://schemas.microsoft.com/office/powerpoint/2010/main" val="3477849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CE892BC-E11F-B97C-B2F3-FFB901BC1CC2}"/>
              </a:ext>
            </a:extLst>
          </p:cNvPr>
          <p:cNvSpPr>
            <a:spLocks noGrp="1"/>
          </p:cNvSpPr>
          <p:nvPr>
            <p:ph type="title"/>
          </p:nvPr>
        </p:nvSpPr>
        <p:spPr>
          <a:xfrm>
            <a:off x="628650" y="1412488"/>
            <a:ext cx="2174391" cy="4363844"/>
          </a:xfrm>
        </p:spPr>
        <p:txBody>
          <a:bodyPr anchor="t">
            <a:normAutofit/>
          </a:bodyPr>
          <a:lstStyle/>
          <a:p>
            <a:r>
              <a:rPr lang="en-GB" sz="3200" b="1" dirty="0">
                <a:solidFill>
                  <a:srgbClr val="FFFFFF"/>
                </a:solidFill>
              </a:rPr>
              <a:t>Barriers and Enablers of Partnership</a:t>
            </a:r>
            <a:endParaRPr lang="en-US" sz="3200" dirty="0">
              <a:solidFill>
                <a:srgbClr val="FFFFFF"/>
              </a:solidFill>
            </a:endParaRPr>
          </a:p>
        </p:txBody>
      </p:sp>
      <p:sp>
        <p:nvSpPr>
          <p:cNvPr id="3" name="Content Placeholder 2">
            <a:extLst>
              <a:ext uri="{FF2B5EF4-FFF2-40B4-BE49-F238E27FC236}">
                <a16:creationId xmlns:a16="http://schemas.microsoft.com/office/drawing/2014/main" id="{4F6104B4-2EB7-E8C1-4CB7-5E8F992F30BF}"/>
              </a:ext>
            </a:extLst>
          </p:cNvPr>
          <p:cNvSpPr>
            <a:spLocks noGrp="1"/>
          </p:cNvSpPr>
          <p:nvPr>
            <p:ph sz="half" idx="1"/>
          </p:nvPr>
        </p:nvSpPr>
        <p:spPr>
          <a:xfrm>
            <a:off x="3285641" y="908720"/>
            <a:ext cx="2570462" cy="4867613"/>
          </a:xfrm>
        </p:spPr>
        <p:txBody>
          <a:bodyPr>
            <a:normAutofit/>
          </a:bodyPr>
          <a:lstStyle/>
          <a:p>
            <a:pPr marL="0" indent="0">
              <a:buNone/>
            </a:pPr>
            <a:r>
              <a:rPr lang="en-GB" sz="2000" b="1" dirty="0"/>
              <a:t>What Helps?</a:t>
            </a:r>
            <a:r>
              <a:rPr lang="en-GB" sz="2000" dirty="0"/>
              <a:t> </a:t>
            </a:r>
          </a:p>
          <a:p>
            <a:pPr marL="0" indent="0">
              <a:buNone/>
            </a:pPr>
            <a:endParaRPr lang="en-GB" sz="2000" dirty="0"/>
          </a:p>
          <a:p>
            <a:pPr marL="0" indent="0">
              <a:buNone/>
            </a:pPr>
            <a:r>
              <a:rPr lang="en-GB" sz="2000" dirty="0"/>
              <a:t>Shared goals</a:t>
            </a:r>
          </a:p>
          <a:p>
            <a:pPr marL="0" indent="0">
              <a:buNone/>
            </a:pPr>
            <a:endParaRPr lang="en-GB" sz="2000" dirty="0"/>
          </a:p>
          <a:p>
            <a:pPr marL="0" indent="0">
              <a:buNone/>
            </a:pPr>
            <a:r>
              <a:rPr lang="en-GB" sz="2000" dirty="0"/>
              <a:t>Communication</a:t>
            </a:r>
          </a:p>
          <a:p>
            <a:pPr marL="0" indent="0">
              <a:buNone/>
            </a:pPr>
            <a:endParaRPr lang="en-GB" sz="2000" dirty="0"/>
          </a:p>
          <a:p>
            <a:pPr marL="0" indent="0">
              <a:buNone/>
            </a:pPr>
            <a:r>
              <a:rPr lang="en-GB" sz="2000" dirty="0"/>
              <a:t>Respect</a:t>
            </a:r>
          </a:p>
          <a:p>
            <a:pPr marL="0" indent="0">
              <a:buNone/>
            </a:pPr>
            <a:endParaRPr lang="en-GB" sz="2000" dirty="0"/>
          </a:p>
          <a:p>
            <a:pPr marL="0" indent="0">
              <a:buNone/>
            </a:pPr>
            <a:r>
              <a:rPr lang="en-GB" sz="2000" dirty="0"/>
              <a:t>Clear roles</a:t>
            </a:r>
          </a:p>
          <a:p>
            <a:pPr marL="0" indent="0">
              <a:buNone/>
            </a:pPr>
            <a:br>
              <a:rPr lang="en-GB" sz="1700" dirty="0"/>
            </a:br>
            <a:endParaRPr lang="en-US" sz="1700" dirty="0"/>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211FAAA4-C08C-F831-5F8C-B2DA5196FF9B}"/>
              </a:ext>
            </a:extLst>
          </p:cNvPr>
          <p:cNvSpPr>
            <a:spLocks noGrp="1"/>
          </p:cNvSpPr>
          <p:nvPr>
            <p:ph sz="half" idx="2"/>
          </p:nvPr>
        </p:nvSpPr>
        <p:spPr>
          <a:xfrm>
            <a:off x="6338703" y="980728"/>
            <a:ext cx="2398275" cy="4795605"/>
          </a:xfrm>
        </p:spPr>
        <p:txBody>
          <a:bodyPr>
            <a:normAutofit/>
          </a:bodyPr>
          <a:lstStyle/>
          <a:p>
            <a:pPr marL="0" indent="0">
              <a:buNone/>
            </a:pPr>
            <a:r>
              <a:rPr lang="en-GB" sz="2000" b="1" dirty="0"/>
              <a:t>What Hinders:</a:t>
            </a:r>
            <a:r>
              <a:rPr lang="en-GB" sz="2000" dirty="0"/>
              <a:t> </a:t>
            </a:r>
          </a:p>
          <a:p>
            <a:pPr marL="0" indent="0">
              <a:buNone/>
            </a:pPr>
            <a:endParaRPr lang="en-GB" sz="2000" dirty="0"/>
          </a:p>
          <a:p>
            <a:pPr marL="0" indent="0">
              <a:buNone/>
            </a:pPr>
            <a:r>
              <a:rPr lang="en-GB" sz="2000" dirty="0"/>
              <a:t>Time</a:t>
            </a:r>
          </a:p>
          <a:p>
            <a:pPr marL="0" indent="0">
              <a:buNone/>
            </a:pPr>
            <a:endParaRPr lang="en-GB" sz="2000" dirty="0"/>
          </a:p>
          <a:p>
            <a:pPr marL="0" indent="0">
              <a:buNone/>
            </a:pPr>
            <a:r>
              <a:rPr lang="en-GB" sz="2000" dirty="0"/>
              <a:t>Data protection</a:t>
            </a:r>
          </a:p>
          <a:p>
            <a:pPr marL="0" indent="0">
              <a:buNone/>
            </a:pPr>
            <a:endParaRPr lang="en-GB" sz="2000" dirty="0"/>
          </a:p>
          <a:p>
            <a:pPr marL="0" indent="0">
              <a:buNone/>
            </a:pPr>
            <a:r>
              <a:rPr lang="en-GB" sz="2000" dirty="0"/>
              <a:t>Culture clashes</a:t>
            </a:r>
          </a:p>
          <a:p>
            <a:pPr marL="0" indent="0">
              <a:buNone/>
            </a:pPr>
            <a:endParaRPr lang="en-GB" sz="2000" dirty="0"/>
          </a:p>
          <a:p>
            <a:pPr marL="0" indent="0">
              <a:buNone/>
            </a:pPr>
            <a:r>
              <a:rPr lang="en-GB" sz="2000" dirty="0"/>
              <a:t>Unclear leadership</a:t>
            </a:r>
            <a:br>
              <a:rPr lang="en-GB" sz="1700" dirty="0"/>
            </a:br>
            <a:endParaRPr lang="en-US" sz="1700" dirty="0"/>
          </a:p>
        </p:txBody>
      </p:sp>
    </p:spTree>
    <p:extLst>
      <p:ext uri="{BB962C8B-B14F-4D97-AF65-F5344CB8AC3E}">
        <p14:creationId xmlns:p14="http://schemas.microsoft.com/office/powerpoint/2010/main" val="2984236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88BB5-432D-C639-30CF-BDF2BE57480D}"/>
              </a:ext>
            </a:extLst>
          </p:cNvPr>
          <p:cNvSpPr>
            <a:spLocks noGrp="1"/>
          </p:cNvSpPr>
          <p:nvPr>
            <p:ph type="title"/>
          </p:nvPr>
        </p:nvSpPr>
        <p:spPr>
          <a:xfrm>
            <a:off x="566178" y="718831"/>
            <a:ext cx="4168299" cy="1114883"/>
          </a:xfrm>
        </p:spPr>
        <p:txBody>
          <a:bodyPr>
            <a:normAutofit/>
          </a:bodyPr>
          <a:lstStyle/>
          <a:p>
            <a:r>
              <a:rPr lang="en-US" dirty="0"/>
              <a:t>Key Points</a:t>
            </a:r>
          </a:p>
        </p:txBody>
      </p:sp>
      <p:sp>
        <p:nvSpPr>
          <p:cNvPr id="3" name="Content Placeholder 2">
            <a:extLst>
              <a:ext uri="{FF2B5EF4-FFF2-40B4-BE49-F238E27FC236}">
                <a16:creationId xmlns:a16="http://schemas.microsoft.com/office/drawing/2014/main" id="{89E546D1-D94A-161F-F374-920B3E80F675}"/>
              </a:ext>
            </a:extLst>
          </p:cNvPr>
          <p:cNvSpPr>
            <a:spLocks noGrp="1"/>
          </p:cNvSpPr>
          <p:nvPr>
            <p:ph idx="1"/>
          </p:nvPr>
        </p:nvSpPr>
        <p:spPr>
          <a:xfrm>
            <a:off x="390525" y="3011237"/>
            <a:ext cx="4168298" cy="2865688"/>
          </a:xfrm>
        </p:spPr>
        <p:txBody>
          <a:bodyPr anchor="t">
            <a:normAutofit/>
          </a:bodyPr>
          <a:lstStyle/>
          <a:p>
            <a:r>
              <a:rPr lang="en-GB" sz="2000" dirty="0"/>
              <a:t>Collaboration • Communication • Shared Goals • Information Sharing • Respect for Expertise</a:t>
            </a:r>
          </a:p>
          <a:p>
            <a:endParaRPr lang="en-US" sz="1350" dirty="0"/>
          </a:p>
        </p:txBody>
      </p:sp>
      <p:sp>
        <p:nvSpPr>
          <p:cNvPr id="16" name="Freeform 49">
            <a:extLst>
              <a:ext uri="{FF2B5EF4-FFF2-40B4-BE49-F238E27FC236}">
                <a16:creationId xmlns:a16="http://schemas.microsoft.com/office/drawing/2014/main" id="{EF9B8DF2-C3F5-49A2-94D2-F7B65A0F1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85178" y="1634459"/>
            <a:ext cx="4558822" cy="52235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alpha val="80000"/>
            </a:srgbClr>
          </a:solidFill>
          <a:ln w="317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a:defRPr/>
            </a:pPr>
            <a:endParaRPr lang="en-US" sz="1350">
              <a:solidFill>
                <a:prstClr val="white"/>
              </a:solidFill>
              <a:latin typeface="Calibri" panose="020F0502020204030204"/>
            </a:endParaRPr>
          </a:p>
        </p:txBody>
      </p:sp>
      <p:sp>
        <p:nvSpPr>
          <p:cNvPr id="17" name="Freeform: Shape 11">
            <a:extLst>
              <a:ext uri="{FF2B5EF4-FFF2-40B4-BE49-F238E27FC236}">
                <a16:creationId xmlns:a16="http://schemas.microsoft.com/office/drawing/2014/main" id="{4330B6AC-E6AB-45E4-A303-C8DE90EB2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4477" y="1783756"/>
            <a:ext cx="4409524" cy="5074243"/>
          </a:xfrm>
          <a:custGeom>
            <a:avLst/>
            <a:gdLst>
              <a:gd name="connsiteX0" fmla="*/ 3120528 w 5298683"/>
              <a:gd name="connsiteY0" fmla="*/ 0 h 6097438"/>
              <a:gd name="connsiteX1" fmla="*/ 5105473 w 5298683"/>
              <a:gd name="connsiteY1" fmla="*/ 712577 h 6097438"/>
              <a:gd name="connsiteX2" fmla="*/ 5298683 w 5298683"/>
              <a:gd name="connsiteY2" fmla="*/ 888178 h 6097438"/>
              <a:gd name="connsiteX3" fmla="*/ 5298683 w 5298683"/>
              <a:gd name="connsiteY3" fmla="*/ 5352876 h 6097438"/>
              <a:gd name="connsiteX4" fmla="*/ 5105473 w 5298683"/>
              <a:gd name="connsiteY4" fmla="*/ 5528477 h 6097438"/>
              <a:gd name="connsiteX5" fmla="*/ 4335177 w 5298683"/>
              <a:gd name="connsiteY5" fmla="*/ 5995828 h 6097438"/>
              <a:gd name="connsiteX6" fmla="*/ 4057556 w 5298683"/>
              <a:gd name="connsiteY6" fmla="*/ 6097438 h 6097438"/>
              <a:gd name="connsiteX7" fmla="*/ 2183499 w 5298683"/>
              <a:gd name="connsiteY7" fmla="*/ 6097438 h 6097438"/>
              <a:gd name="connsiteX8" fmla="*/ 1905878 w 5298683"/>
              <a:gd name="connsiteY8" fmla="*/ 5995828 h 6097438"/>
              <a:gd name="connsiteX9" fmla="*/ 0 w 5298683"/>
              <a:gd name="connsiteY9" fmla="*/ 3120527 h 6097438"/>
              <a:gd name="connsiteX10" fmla="*/ 3120528 w 5298683"/>
              <a:gd name="connsiteY10" fmla="*/ 0 h 6097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prstClr val="white"/>
              </a:solidFill>
              <a:latin typeface="Calibri" panose="020F0502020204030204"/>
            </a:endParaRPr>
          </a:p>
        </p:txBody>
      </p:sp>
      <p:pic>
        <p:nvPicPr>
          <p:cNvPr id="7" name="Graphic 6" descr="Connections">
            <a:extLst>
              <a:ext uri="{FF2B5EF4-FFF2-40B4-BE49-F238E27FC236}">
                <a16:creationId xmlns:a16="http://schemas.microsoft.com/office/drawing/2014/main" id="{37A8E941-D422-F744-F75A-11DCFD01761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572125" y="2690866"/>
            <a:ext cx="3349623" cy="3349623"/>
          </a:xfrm>
          <a:prstGeom prst="rect">
            <a:avLst/>
          </a:prstGeom>
        </p:spPr>
      </p:pic>
    </p:spTree>
    <p:extLst>
      <p:ext uri="{BB962C8B-B14F-4D97-AF65-F5344CB8AC3E}">
        <p14:creationId xmlns:p14="http://schemas.microsoft.com/office/powerpoint/2010/main" val="134301033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585881B-0E59-429C-BDFD-2DD5F4822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28649" y="4428000"/>
            <a:ext cx="4607719" cy="1400400"/>
          </a:xfrm>
        </p:spPr>
        <p:txBody>
          <a:bodyPr wrap="square" anchor="b">
            <a:normAutofit/>
          </a:bodyPr>
          <a:lstStyle/>
          <a:p>
            <a:pPr algn="l"/>
            <a:r>
              <a:rPr lang="en-GB" sz="4500" dirty="0">
                <a:solidFill>
                  <a:schemeClr val="bg1"/>
                </a:solidFill>
              </a:rPr>
              <a:t>Failing Victoria Climbie </a:t>
            </a:r>
          </a:p>
        </p:txBody>
      </p:sp>
      <p:grpSp>
        <p:nvGrpSpPr>
          <p:cNvPr id="14" name="Group 13">
            <a:extLst>
              <a:ext uri="{FF2B5EF4-FFF2-40B4-BE49-F238E27FC236}">
                <a16:creationId xmlns:a16="http://schemas.microsoft.com/office/drawing/2014/main" id="{FBC8B6C8-85BC-486C-8279-C77598FA85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9144000" cy="4286159"/>
            <a:chOff x="0" y="1"/>
            <a:chExt cx="12192000" cy="4286159"/>
          </a:xfrm>
          <a:effectLst>
            <a:outerShdw blurRad="381000" dir="5400000" algn="ctr" rotWithShape="0">
              <a:srgbClr val="000000">
                <a:alpha val="10000"/>
              </a:srgbClr>
            </a:outerShdw>
          </a:effectLst>
        </p:grpSpPr>
        <p:grpSp>
          <p:nvGrpSpPr>
            <p:cNvPr id="15" name="Group 14">
              <a:extLst>
                <a:ext uri="{FF2B5EF4-FFF2-40B4-BE49-F238E27FC236}">
                  <a16:creationId xmlns:a16="http://schemas.microsoft.com/office/drawing/2014/main" id="{1DC4F95D-FA96-470C-B751-EAF07E41289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1"/>
              <a:ext cx="12192000" cy="4000975"/>
              <a:chOff x="0" y="1"/>
              <a:chExt cx="12192000" cy="4000975"/>
            </a:xfrm>
          </p:grpSpPr>
          <p:sp>
            <p:nvSpPr>
              <p:cNvPr id="19" name="Freeform: Shape 18">
                <a:extLst>
                  <a:ext uri="{FF2B5EF4-FFF2-40B4-BE49-F238E27FC236}">
                    <a16:creationId xmlns:a16="http://schemas.microsoft.com/office/drawing/2014/main" id="{0ECC3741-3F28-4907-8CBC-95D7F0C0E9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
                <a:ext cx="12192000" cy="4000975"/>
              </a:xfrm>
              <a:custGeom>
                <a:avLst/>
                <a:gdLst>
                  <a:gd name="connsiteX0" fmla="*/ 0 w 12192000"/>
                  <a:gd name="connsiteY0" fmla="*/ 0 h 4000975"/>
                  <a:gd name="connsiteX1" fmla="*/ 12192000 w 12192000"/>
                  <a:gd name="connsiteY1" fmla="*/ 0 h 4000975"/>
                  <a:gd name="connsiteX2" fmla="*/ 12192000 w 12192000"/>
                  <a:gd name="connsiteY2" fmla="*/ 4000975 h 4000975"/>
                  <a:gd name="connsiteX3" fmla="*/ 4591050 w 12192000"/>
                  <a:gd name="connsiteY3" fmla="*/ 3848100 h 4000975"/>
                  <a:gd name="connsiteX4" fmla="*/ 0 w 12192000"/>
                  <a:gd name="connsiteY4" fmla="*/ 3999921 h 4000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92000" h="4000975">
                    <a:moveTo>
                      <a:pt x="0" y="0"/>
                    </a:moveTo>
                    <a:lnTo>
                      <a:pt x="12192000" y="0"/>
                    </a:lnTo>
                    <a:lnTo>
                      <a:pt x="12192000" y="4000975"/>
                    </a:lnTo>
                    <a:lnTo>
                      <a:pt x="4591050" y="3848100"/>
                    </a:lnTo>
                    <a:lnTo>
                      <a:pt x="0" y="3999921"/>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D46E1CFB-1A5D-4F0F-9CD8-236B43944F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
                <a:ext cx="12192000" cy="4000975"/>
              </a:xfrm>
              <a:custGeom>
                <a:avLst/>
                <a:gdLst>
                  <a:gd name="connsiteX0" fmla="*/ 0 w 12192000"/>
                  <a:gd name="connsiteY0" fmla="*/ 0 h 4000975"/>
                  <a:gd name="connsiteX1" fmla="*/ 12192000 w 12192000"/>
                  <a:gd name="connsiteY1" fmla="*/ 0 h 4000975"/>
                  <a:gd name="connsiteX2" fmla="*/ 12192000 w 12192000"/>
                  <a:gd name="connsiteY2" fmla="*/ 4000975 h 4000975"/>
                  <a:gd name="connsiteX3" fmla="*/ 4591050 w 12192000"/>
                  <a:gd name="connsiteY3" fmla="*/ 3848100 h 4000975"/>
                  <a:gd name="connsiteX4" fmla="*/ 0 w 12192000"/>
                  <a:gd name="connsiteY4" fmla="*/ 3999921 h 4000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92000" h="4000975">
                    <a:moveTo>
                      <a:pt x="0" y="0"/>
                    </a:moveTo>
                    <a:lnTo>
                      <a:pt x="12192000" y="0"/>
                    </a:lnTo>
                    <a:lnTo>
                      <a:pt x="12192000" y="4000975"/>
                    </a:lnTo>
                    <a:lnTo>
                      <a:pt x="4591050" y="3848100"/>
                    </a:lnTo>
                    <a:lnTo>
                      <a:pt x="0" y="3999921"/>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6" name="Group 15">
              <a:extLst>
                <a:ext uri="{FF2B5EF4-FFF2-40B4-BE49-F238E27FC236}">
                  <a16:creationId xmlns:a16="http://schemas.microsoft.com/office/drawing/2014/main" id="{2BFE2EBC-CCDF-40EE-A38F-E6906B2DDF9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17" name="Freeform: Shape 16">
                <a:extLst>
                  <a:ext uri="{FF2B5EF4-FFF2-40B4-BE49-F238E27FC236}">
                    <a16:creationId xmlns:a16="http://schemas.microsoft.com/office/drawing/2014/main" id="{56F7036C-9A80-41D1-9B21-EB35C93A5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453E5DAC-1407-40D3-83A4-48E134EEC3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2">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0"/>
            <a:ext cx="9186116" cy="4000975"/>
          </a:xfrm>
          <a:prstGeom prst="rect">
            <a:avLst/>
          </a:prstGeom>
        </p:spPr>
      </p:pic>
    </p:spTree>
    <p:extLst>
      <p:ext uri="{BB962C8B-B14F-4D97-AF65-F5344CB8AC3E}">
        <p14:creationId xmlns:p14="http://schemas.microsoft.com/office/powerpoint/2010/main" val="35539930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 y="-5705"/>
            <a:ext cx="9143993"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67638" y="637762"/>
            <a:ext cx="7416372" cy="900131"/>
          </a:xfrm>
        </p:spPr>
        <p:txBody>
          <a:bodyPr anchor="t">
            <a:normAutofit/>
          </a:bodyPr>
          <a:lstStyle/>
          <a:p>
            <a:r>
              <a:rPr lang="en-GB" sz="3500">
                <a:solidFill>
                  <a:schemeClr val="bg1"/>
                </a:solidFill>
              </a:rPr>
              <a:t>Victoria’s story</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9143992"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638" y="2010758"/>
            <a:ext cx="34289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95536" y="2010758"/>
            <a:ext cx="8568951" cy="4658602"/>
          </a:xfrm>
        </p:spPr>
        <p:txBody>
          <a:bodyPr>
            <a:normAutofit fontScale="92500" lnSpcReduction="20000"/>
          </a:bodyPr>
          <a:lstStyle/>
          <a:p>
            <a:endParaRPr lang="en-GB" sz="1000" dirty="0"/>
          </a:p>
          <a:p>
            <a:r>
              <a:rPr lang="en-GB" sz="1600" dirty="0"/>
              <a:t>Born 2</a:t>
            </a:r>
            <a:r>
              <a:rPr lang="en-GB" sz="1600" baseline="30000" dirty="0"/>
              <a:t>nd</a:t>
            </a:r>
            <a:r>
              <a:rPr lang="en-GB" sz="1600" dirty="0"/>
              <a:t> November 1991 </a:t>
            </a:r>
            <a:r>
              <a:rPr lang="en-GB" sz="1600" dirty="0" err="1"/>
              <a:t>Abijan</a:t>
            </a:r>
            <a:r>
              <a:rPr lang="en-GB" sz="1600" dirty="0"/>
              <a:t>, Ivory Coast.</a:t>
            </a:r>
          </a:p>
          <a:p>
            <a:pPr marL="114300" indent="0">
              <a:buNone/>
            </a:pPr>
            <a:endParaRPr lang="en-GB" sz="1600" dirty="0"/>
          </a:p>
          <a:p>
            <a:r>
              <a:rPr lang="en-GB" sz="1600" dirty="0"/>
              <a:t>Happy healthy childhood, started school aged 6.</a:t>
            </a:r>
          </a:p>
          <a:p>
            <a:pPr marL="114300" indent="0">
              <a:buNone/>
            </a:pPr>
            <a:endParaRPr lang="en-GB" sz="1600" dirty="0"/>
          </a:p>
          <a:p>
            <a:r>
              <a:rPr lang="en-GB" sz="1600" dirty="0"/>
              <a:t>October 1998 Aunt – Marie-Therese Kouao offered to take Victoria to France to be educated.</a:t>
            </a:r>
          </a:p>
          <a:p>
            <a:pPr marL="114300" indent="0">
              <a:buNone/>
            </a:pPr>
            <a:endParaRPr lang="en-GB" sz="1600" dirty="0"/>
          </a:p>
          <a:p>
            <a:r>
              <a:rPr lang="en-GB" sz="1600" dirty="0"/>
              <a:t>Victoria attended school but by December school was concerned about her absenteeism, tiredness and general health. </a:t>
            </a:r>
          </a:p>
          <a:p>
            <a:pPr marL="114300" indent="0">
              <a:buNone/>
            </a:pPr>
            <a:endParaRPr lang="en-GB" sz="1600" dirty="0"/>
          </a:p>
          <a:p>
            <a:r>
              <a:rPr lang="en-GB" sz="1600" dirty="0"/>
              <a:t>February 1999 school expressed concerns that Victoria was at risk.</a:t>
            </a:r>
          </a:p>
          <a:p>
            <a:pPr marL="114300" indent="0">
              <a:buNone/>
            </a:pPr>
            <a:endParaRPr lang="en-GB" sz="1600" dirty="0"/>
          </a:p>
          <a:p>
            <a:r>
              <a:rPr lang="en-GB" sz="1600" dirty="0"/>
              <a:t>Spring 1999 Kouao informed school she was taking Victoria to London for treatment. Arrived London 24</a:t>
            </a:r>
            <a:r>
              <a:rPr lang="en-GB" sz="1600" baseline="30000" dirty="0"/>
              <a:t>th</a:t>
            </a:r>
            <a:r>
              <a:rPr lang="en-GB" sz="1600" dirty="0"/>
              <a:t> April 1999.</a:t>
            </a:r>
          </a:p>
          <a:p>
            <a:endParaRPr lang="en-GB" sz="1600" dirty="0"/>
          </a:p>
          <a:p>
            <a:r>
              <a:rPr lang="en-GB" sz="1600" dirty="0"/>
              <a:t>Victoria travelled on Kouao’s passport as her daughter Anna (another child she planned to bring from Ivory Coast).</a:t>
            </a:r>
          </a:p>
          <a:p>
            <a:pPr marL="114300" indent="0">
              <a:buNone/>
            </a:pPr>
            <a:endParaRPr lang="en-GB" sz="1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 y="-5705"/>
            <a:ext cx="9143993"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67638" y="637762"/>
            <a:ext cx="7416372" cy="900131"/>
          </a:xfrm>
        </p:spPr>
        <p:txBody>
          <a:bodyPr anchor="t">
            <a:normAutofit/>
          </a:bodyPr>
          <a:lstStyle/>
          <a:p>
            <a:r>
              <a:rPr lang="en-GB" sz="3500">
                <a:solidFill>
                  <a:schemeClr val="bg1"/>
                </a:solidFill>
              </a:rPr>
              <a:t>Victoria’s story</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9143992"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638" y="2010758"/>
            <a:ext cx="34289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23528" y="2056477"/>
            <a:ext cx="8424935" cy="4612883"/>
          </a:xfrm>
        </p:spPr>
        <p:txBody>
          <a:bodyPr>
            <a:normAutofit/>
          </a:bodyPr>
          <a:lstStyle/>
          <a:p>
            <a:r>
              <a:rPr lang="en-GB" sz="1600" dirty="0"/>
              <a:t>Kouao sought accommodation from Ealing Homeless Person’s Unit and were in contact with Ealing Social Services.</a:t>
            </a:r>
          </a:p>
          <a:p>
            <a:endParaRPr lang="en-GB" sz="1600" dirty="0"/>
          </a:p>
          <a:p>
            <a:r>
              <a:rPr lang="en-GB" sz="1600" dirty="0"/>
              <a:t>Also made contact with distant relative in West London Ms </a:t>
            </a:r>
            <a:r>
              <a:rPr lang="en-GB" sz="1600" dirty="0" err="1"/>
              <a:t>Ackah</a:t>
            </a:r>
            <a:r>
              <a:rPr lang="en-GB" sz="1600" dirty="0"/>
              <a:t>, who made two anonymous phone calls to Brent Social Services to express concerns about Victoria.</a:t>
            </a:r>
          </a:p>
          <a:p>
            <a:pPr marL="114300" indent="0">
              <a:buNone/>
            </a:pPr>
            <a:endParaRPr lang="en-GB" sz="1600" dirty="0"/>
          </a:p>
          <a:p>
            <a:r>
              <a:rPr lang="en-GB" sz="1600" dirty="0"/>
              <a:t>June 1999 childminder (Cameron) expressed concerns about length of time attending setting and ways </a:t>
            </a:r>
            <a:r>
              <a:rPr lang="en-GB" sz="1600" dirty="0" err="1"/>
              <a:t>Kuoao</a:t>
            </a:r>
            <a:r>
              <a:rPr lang="en-GB" sz="1600" dirty="0"/>
              <a:t> spoke to her and treated her. Victoria subdued.</a:t>
            </a:r>
          </a:p>
          <a:p>
            <a:pPr marL="114300" indent="0">
              <a:buNone/>
            </a:pPr>
            <a:endParaRPr lang="en-GB" sz="1600" dirty="0"/>
          </a:p>
          <a:p>
            <a:r>
              <a:rPr lang="en-GB" sz="1600" dirty="0"/>
              <a:t>Kouao met Manning (a bus driver) and soon moved in with him. Abuse on Victoria increased. </a:t>
            </a:r>
            <a:r>
              <a:rPr lang="en-GB" sz="1600" dirty="0" err="1"/>
              <a:t>Ackah</a:t>
            </a:r>
            <a:r>
              <a:rPr lang="en-GB" sz="1600" dirty="0"/>
              <a:t> and childminder noticed increasing number of marks on Victoria.</a:t>
            </a:r>
          </a:p>
          <a:p>
            <a:pPr marL="114300" indent="0">
              <a:buNone/>
            </a:pPr>
            <a:endParaRPr lang="en-GB" sz="1600" dirty="0"/>
          </a:p>
          <a:p>
            <a:r>
              <a:rPr lang="en-GB" sz="1600" dirty="0"/>
              <a:t>A series of visits to hospital followed with Victoria presenting with various injuries which appeared non-accidental.</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 y="-5705"/>
            <a:ext cx="9143993"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67638" y="637762"/>
            <a:ext cx="7416372" cy="900131"/>
          </a:xfrm>
        </p:spPr>
        <p:txBody>
          <a:bodyPr anchor="t">
            <a:normAutofit/>
          </a:bodyPr>
          <a:lstStyle/>
          <a:p>
            <a:r>
              <a:rPr lang="en-GB" sz="3500">
                <a:solidFill>
                  <a:schemeClr val="bg1"/>
                </a:solidFill>
              </a:rPr>
              <a:t>Victoria’s story</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9143992"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638" y="2010758"/>
            <a:ext cx="34289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251520" y="2010758"/>
            <a:ext cx="8640959" cy="4658601"/>
          </a:xfrm>
        </p:spPr>
        <p:txBody>
          <a:bodyPr>
            <a:normAutofit/>
          </a:bodyPr>
          <a:lstStyle/>
          <a:p>
            <a:r>
              <a:rPr lang="en-GB" sz="1600" dirty="0"/>
              <a:t>Referrals made from hospitals to police and Social Services.</a:t>
            </a:r>
          </a:p>
          <a:p>
            <a:pPr marL="114300" indent="0">
              <a:buNone/>
            </a:pPr>
            <a:endParaRPr lang="en-GB" sz="1600" dirty="0"/>
          </a:p>
          <a:p>
            <a:r>
              <a:rPr lang="en-GB" sz="1600" dirty="0"/>
              <a:t>Eventually Haringey Social Services allocated a Social worker, Lisa Arthurworrey.</a:t>
            </a:r>
          </a:p>
          <a:p>
            <a:pPr marL="114300" indent="0">
              <a:buNone/>
            </a:pPr>
            <a:endParaRPr lang="en-GB" sz="1600" dirty="0"/>
          </a:p>
          <a:p>
            <a:r>
              <a:rPr lang="en-GB" sz="1600" dirty="0" err="1"/>
              <a:t>Arthurworry</a:t>
            </a:r>
            <a:r>
              <a:rPr lang="en-GB" sz="1600" dirty="0"/>
              <a:t> and police officer visited Victoria in Hospital and  decided it would be appropriate for her to be discharged into Kouao’s care. They returned to Manning’s flat where Victoria spent the last 7 months of her life.</a:t>
            </a:r>
          </a:p>
          <a:p>
            <a:pPr marL="114300" indent="0">
              <a:buNone/>
            </a:pPr>
            <a:endParaRPr lang="en-GB" sz="1600" dirty="0"/>
          </a:p>
          <a:p>
            <a:r>
              <a:rPr lang="en-GB" sz="1600" dirty="0"/>
              <a:t>Victoria had little contact with outside world. </a:t>
            </a:r>
          </a:p>
          <a:p>
            <a:endParaRPr lang="en-GB" sz="1600" dirty="0"/>
          </a:p>
          <a:p>
            <a:r>
              <a:rPr lang="en-GB" sz="1600" dirty="0"/>
              <a:t>Seen by professionals on four occasions. 2 when </a:t>
            </a:r>
            <a:r>
              <a:rPr lang="en-GB" sz="1600" dirty="0" err="1"/>
              <a:t>Arthurworry</a:t>
            </a:r>
            <a:r>
              <a:rPr lang="en-GB" sz="1600" dirty="0"/>
              <a:t> visited flat and 2  when Kouao took her to Tottenham Social Services claiming Manning sexually abusing Victoria, but later withdrew  this allegation. </a:t>
            </a:r>
          </a:p>
          <a:p>
            <a:endParaRPr lang="en-GB" sz="1600" dirty="0"/>
          </a:p>
          <a:p>
            <a:r>
              <a:rPr lang="en-GB" sz="1600" dirty="0"/>
              <a:t>No one from Tottenham SS visited her.</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 y="-5705"/>
            <a:ext cx="9143993"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67638" y="637762"/>
            <a:ext cx="7416372" cy="900131"/>
          </a:xfrm>
        </p:spPr>
        <p:txBody>
          <a:bodyPr anchor="t">
            <a:normAutofit/>
          </a:bodyPr>
          <a:lstStyle/>
          <a:p>
            <a:r>
              <a:rPr lang="en-GB" sz="3500">
                <a:solidFill>
                  <a:schemeClr val="bg1"/>
                </a:solidFill>
              </a:rPr>
              <a:t>Victoria’s story</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9143992"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638" y="2010758"/>
            <a:ext cx="34289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251520" y="2010758"/>
            <a:ext cx="8496943" cy="4586593"/>
          </a:xfrm>
        </p:spPr>
        <p:txBody>
          <a:bodyPr>
            <a:normAutofit/>
          </a:bodyPr>
          <a:lstStyle/>
          <a:p>
            <a:r>
              <a:rPr lang="en-GB" sz="1300" dirty="0"/>
              <a:t> </a:t>
            </a:r>
            <a:r>
              <a:rPr lang="en-GB" sz="1600" dirty="0" err="1"/>
              <a:t>Arthurworry</a:t>
            </a:r>
            <a:r>
              <a:rPr lang="en-GB" sz="1600" dirty="0"/>
              <a:t>  made 2 announced visits to the flat, paid little attention to Victoria and did not speak to her directly. </a:t>
            </a:r>
          </a:p>
          <a:p>
            <a:pPr marL="114300" indent="0">
              <a:buNone/>
            </a:pPr>
            <a:endParaRPr lang="en-GB" sz="1600" dirty="0"/>
          </a:p>
          <a:p>
            <a:r>
              <a:rPr lang="en-GB" sz="1600" dirty="0"/>
              <a:t>1</a:t>
            </a:r>
            <a:r>
              <a:rPr lang="en-GB" sz="1600" baseline="30000" dirty="0"/>
              <a:t>st</a:t>
            </a:r>
            <a:r>
              <a:rPr lang="en-GB" sz="1600" dirty="0"/>
              <a:t> November Kouao telephoned  </a:t>
            </a:r>
            <a:r>
              <a:rPr lang="en-GB" sz="1600" dirty="0" err="1"/>
              <a:t>Arthurworry</a:t>
            </a:r>
            <a:r>
              <a:rPr lang="en-GB" sz="1600" dirty="0"/>
              <a:t> claiming Manning was sexually abusing Victoria. When questioned Victoria repeated Kouao’s story virtually word for word, it was believed Victoria was coached.</a:t>
            </a:r>
          </a:p>
          <a:p>
            <a:pPr marL="114300" indent="0">
              <a:buNone/>
            </a:pPr>
            <a:endParaRPr lang="en-GB" sz="1600" dirty="0"/>
          </a:p>
          <a:p>
            <a:r>
              <a:rPr lang="en-GB" sz="1600" dirty="0"/>
              <a:t>Kouao told they would have to stay elsewhere during investigations, despite Kouao later withdrawing allegations.</a:t>
            </a:r>
          </a:p>
          <a:p>
            <a:endParaRPr lang="en-GB" sz="1600" dirty="0"/>
          </a:p>
          <a:p>
            <a:r>
              <a:rPr lang="en-GB" sz="1600" dirty="0"/>
              <a:t> Kouao said they would stay with friend Mrs </a:t>
            </a:r>
            <a:r>
              <a:rPr lang="en-GB" sz="1600" dirty="0" err="1"/>
              <a:t>Kimbidima</a:t>
            </a:r>
            <a:r>
              <a:rPr lang="en-GB" sz="1600" dirty="0"/>
              <a:t>, but this never happened and they stayed at flat.</a:t>
            </a:r>
          </a:p>
          <a:p>
            <a:pPr marL="114300" indent="0">
              <a:buNone/>
            </a:pPr>
            <a:endParaRPr lang="en-GB" sz="1600" dirty="0"/>
          </a:p>
          <a:p>
            <a:r>
              <a:rPr lang="en-GB" sz="1600" dirty="0"/>
              <a:t>This was last occasion Victoria was seen by any professionals until night before she died.</a:t>
            </a:r>
          </a:p>
          <a:p>
            <a:endParaRPr lang="en-GB" sz="13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40E93D9-F13F-4097-A159-E0A6CEBA8F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292437" y="444464"/>
            <a:ext cx="2565228" cy="1906317"/>
          </a:xfrm>
        </p:spPr>
        <p:txBody>
          <a:bodyPr vert="horz" lIns="91440" tIns="45720" rIns="91440" bIns="45720" rtlCol="0" anchor="ctr">
            <a:normAutofit/>
          </a:bodyPr>
          <a:lstStyle/>
          <a:p>
            <a:pPr algn="ctr"/>
            <a:r>
              <a:rPr lang="en-US" sz="2400"/>
              <a:t>Victoria’s story</a:t>
            </a:r>
          </a:p>
        </p:txBody>
      </p:sp>
      <p:pic>
        <p:nvPicPr>
          <p:cNvPr id="5" name="Picture 4">
            <a:extLst>
              <a:ext uri="{FF2B5EF4-FFF2-40B4-BE49-F238E27FC236}">
                <a16:creationId xmlns:a16="http://schemas.microsoft.com/office/drawing/2014/main" id="{11AD80D0-A6C9-EB39-D7C4-26E9BE0386E6}"/>
              </a:ext>
            </a:extLst>
          </p:cNvPr>
          <p:cNvPicPr>
            <a:picLocks noChangeAspect="1"/>
          </p:cNvPicPr>
          <p:nvPr/>
        </p:nvPicPr>
        <p:blipFill>
          <a:blip r:embed="rId2" cstate="print">
            <a:extLst>
              <a:ext uri="{28A0092B-C50C-407E-A947-70E740481C1C}">
                <a14:useLocalDpi xmlns:a14="http://schemas.microsoft.com/office/drawing/2010/main" val="0"/>
              </a:ext>
            </a:extLst>
          </a:blip>
          <a:srcRect l="27231" r="25689"/>
          <a:stretch>
            <a:fillRect/>
          </a:stretch>
        </p:blipFill>
        <p:spPr>
          <a:xfrm>
            <a:off x="20" y="2768743"/>
            <a:ext cx="3208693" cy="4089258"/>
          </a:xfrm>
          <a:prstGeom prst="rect">
            <a:avLst/>
          </a:prstGeom>
        </p:spPr>
      </p:pic>
      <p:sp>
        <p:nvSpPr>
          <p:cNvPr id="12" name="Rectangle 11">
            <a:extLst>
              <a:ext uri="{FF2B5EF4-FFF2-40B4-BE49-F238E27FC236}">
                <a16:creationId xmlns:a16="http://schemas.microsoft.com/office/drawing/2014/main" id="{BA3D150B-ADB5-401D-8304-C7845A1095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8743"/>
            <a:ext cx="3232716"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Content Placeholder 2"/>
          <p:cNvSpPr>
            <a:spLocks noGrp="1"/>
          </p:cNvSpPr>
          <p:nvPr>
            <p:ph idx="1"/>
          </p:nvPr>
        </p:nvSpPr>
        <p:spPr>
          <a:xfrm>
            <a:off x="3501150" y="444465"/>
            <a:ext cx="5127299" cy="6080880"/>
          </a:xfrm>
        </p:spPr>
        <p:txBody>
          <a:bodyPr vert="horz" lIns="91440" tIns="45720" rIns="91440" bIns="45720" rtlCol="0" anchor="ctr">
            <a:normAutofit fontScale="92500" lnSpcReduction="10000"/>
          </a:bodyPr>
          <a:lstStyle/>
          <a:p>
            <a:r>
              <a:rPr lang="en-US" sz="1400" dirty="0"/>
              <a:t>February 2000 Kouao took Victoria, who was very ill, to church.</a:t>
            </a:r>
          </a:p>
          <a:p>
            <a:pPr marL="114300"/>
            <a:endParaRPr lang="en-US" sz="1400" dirty="0"/>
          </a:p>
          <a:p>
            <a:r>
              <a:rPr lang="en-US" sz="1400" dirty="0"/>
              <a:t>Pastor Lima said she was possessed by an evil spirit and to bring her back to church a week later. </a:t>
            </a:r>
          </a:p>
          <a:p>
            <a:endParaRPr lang="en-US" sz="1400" dirty="0"/>
          </a:p>
          <a:p>
            <a:r>
              <a:rPr lang="en-US" sz="1400" dirty="0"/>
              <a:t>When they returned to church a week later, Lima advised Kouao to take Victoria to hospital by taxi.</a:t>
            </a:r>
          </a:p>
          <a:p>
            <a:pPr marL="114300"/>
            <a:endParaRPr lang="en-US" sz="1400" dirty="0"/>
          </a:p>
          <a:p>
            <a:r>
              <a:rPr lang="en-US" sz="1400" dirty="0"/>
              <a:t>Victoria was taken by taxi to Tottenham ambulance station, then by ambulance to North Middlesex hospital. </a:t>
            </a:r>
          </a:p>
          <a:p>
            <a:pPr marL="114300"/>
            <a:endParaRPr lang="en-US" sz="1400" dirty="0"/>
          </a:p>
          <a:p>
            <a:r>
              <a:rPr lang="en-US" sz="1400" dirty="0"/>
              <a:t>Due to her condition, it was believed she needed specialist care and was transferred to St Mary’s Hospital Paddington.</a:t>
            </a:r>
          </a:p>
          <a:p>
            <a:pPr marL="114300"/>
            <a:endParaRPr lang="en-US" sz="1400" dirty="0"/>
          </a:p>
          <a:p>
            <a:r>
              <a:rPr lang="en-US" sz="1400" dirty="0"/>
              <a:t>Victoria had severe hypothermia and multi-system failure.</a:t>
            </a:r>
          </a:p>
          <a:p>
            <a:pPr marL="114300"/>
            <a:endParaRPr lang="en-US" sz="1400" dirty="0"/>
          </a:p>
          <a:p>
            <a:r>
              <a:rPr lang="en-US" sz="1400" dirty="0"/>
              <a:t>Her systems began to shut down, and she went into cardiac arrest.</a:t>
            </a:r>
          </a:p>
          <a:p>
            <a:pPr marL="114300"/>
            <a:endParaRPr lang="en-US" sz="1400" dirty="0"/>
          </a:p>
          <a:p>
            <a:r>
              <a:rPr lang="en-US" sz="1400" dirty="0"/>
              <a:t>Attempts to resuscitate her failed and she died of hypothermia, multiple organ failure and malnutrition at 3.15pm on 25</a:t>
            </a:r>
            <a:r>
              <a:rPr lang="en-US" sz="1400" baseline="30000" dirty="0"/>
              <a:t>th</a:t>
            </a:r>
            <a:r>
              <a:rPr lang="en-US" sz="1400" dirty="0"/>
              <a:t> February 2000.</a:t>
            </a:r>
          </a:p>
          <a:p>
            <a:endParaRPr lang="en-US" sz="1400" dirty="0"/>
          </a:p>
          <a:p>
            <a:r>
              <a:rPr lang="en-US" sz="1400" dirty="0"/>
              <a:t>There were 128 separate injuries and scars on her body; described as the worst case of child abuse ever recorded. </a:t>
            </a:r>
          </a:p>
          <a:p>
            <a:endParaRPr lang="en-US" sz="1100" dirty="0"/>
          </a:p>
        </p:txBody>
      </p:sp>
      <p:sp>
        <p:nvSpPr>
          <p:cNvPr id="14" name="Rectangle 13">
            <a:extLst>
              <a:ext uri="{FF2B5EF4-FFF2-40B4-BE49-F238E27FC236}">
                <a16:creationId xmlns:a16="http://schemas.microsoft.com/office/drawing/2014/main" id="{ACD3AB31-A71C-4414-BA05-CF667CBA3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15319" y="3404996"/>
            <a:ext cx="6858002" cy="48006"/>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16" end="1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27" y="-1"/>
            <a:ext cx="9143999"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07230" y="908720"/>
            <a:ext cx="3512491" cy="1030249"/>
          </a:xfrm>
        </p:spPr>
        <p:txBody>
          <a:bodyPr vert="horz" lIns="91440" tIns="45720" rIns="91440" bIns="45720" rtlCol="0" anchor="t">
            <a:normAutofit/>
          </a:bodyPr>
          <a:lstStyle/>
          <a:p>
            <a:r>
              <a:rPr lang="en-US" sz="4400" dirty="0"/>
              <a:t>Victoria’s story</a:t>
            </a:r>
          </a:p>
        </p:txBody>
      </p:sp>
      <p:pic>
        <p:nvPicPr>
          <p:cNvPr id="6" name="Picture 5">
            <a:extLst>
              <a:ext uri="{FF2B5EF4-FFF2-40B4-BE49-F238E27FC236}">
                <a16:creationId xmlns:a16="http://schemas.microsoft.com/office/drawing/2014/main" id="{DC227118-F717-D5F5-7F99-32C43DA7E3BF}"/>
              </a:ext>
            </a:extLst>
          </p:cNvPr>
          <p:cNvPicPr>
            <a:picLocks noChangeAspect="1"/>
          </p:cNvPicPr>
          <p:nvPr/>
        </p:nvPicPr>
        <p:blipFill>
          <a:blip r:embed="rId2" cstate="print">
            <a:extLst>
              <a:ext uri="{28A0092B-C50C-407E-A947-70E740481C1C}">
                <a14:useLocalDpi xmlns:a14="http://schemas.microsoft.com/office/drawing/2010/main" val="0"/>
              </a:ext>
            </a:extLst>
          </a:blip>
          <a:srcRect l="12495" r="10183" b="-1"/>
          <a:stretch>
            <a:fillRect/>
          </a:stretch>
        </p:blipFill>
        <p:spPr>
          <a:xfrm>
            <a:off x="20" y="3489959"/>
            <a:ext cx="4340396" cy="3368041"/>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p:cNvSpPr>
            <a:spLocks noGrp="1"/>
          </p:cNvSpPr>
          <p:nvPr>
            <p:ph idx="1"/>
          </p:nvPr>
        </p:nvSpPr>
        <p:spPr>
          <a:xfrm>
            <a:off x="4340416" y="670559"/>
            <a:ext cx="4340396" cy="5445076"/>
          </a:xfrm>
        </p:spPr>
        <p:txBody>
          <a:bodyPr vert="horz" lIns="91440" tIns="45720" rIns="91440" bIns="45720" rtlCol="0" anchor="t">
            <a:normAutofit lnSpcReduction="10000"/>
          </a:bodyPr>
          <a:lstStyle/>
          <a:p>
            <a:r>
              <a:rPr lang="en-US" sz="1600" dirty="0"/>
              <a:t>Investigations following her death outlined the horrific conditions in which Victoria was living at the flat and her cruel and abusive treatment and poor care by Manning and Kouao.</a:t>
            </a:r>
          </a:p>
          <a:p>
            <a:endParaRPr lang="en-US" sz="1600" dirty="0"/>
          </a:p>
          <a:p>
            <a:r>
              <a:rPr lang="en-US" sz="1600" dirty="0"/>
              <a:t>8-yr-old Victoria Climbié had a kettle of boiling water tipped over her head. </a:t>
            </a:r>
          </a:p>
          <a:p>
            <a:endParaRPr lang="en-US" sz="1600" dirty="0"/>
          </a:p>
          <a:p>
            <a:r>
              <a:rPr lang="en-US" sz="1600" dirty="0"/>
              <a:t>Her toes were struck with a hammer. She was beaten with a bicycle chain, wire and belt buckle and had cigarettes stubbed out on her body. </a:t>
            </a:r>
          </a:p>
          <a:p>
            <a:endParaRPr lang="en-US" sz="1600" dirty="0"/>
          </a:p>
          <a:p>
            <a:r>
              <a:rPr lang="en-US" sz="1600" dirty="0"/>
              <a:t>She was tied up for periods of longer than 24 hours.</a:t>
            </a:r>
          </a:p>
          <a:p>
            <a:endParaRPr lang="en-US" sz="1600" dirty="0"/>
          </a:p>
          <a:p>
            <a:r>
              <a:rPr lang="en-US" sz="1600" dirty="0"/>
              <a:t>She lived in a freezing bath. </a:t>
            </a:r>
          </a:p>
          <a:p>
            <a:endParaRPr lang="en-US" sz="1600" dirty="0"/>
          </a:p>
          <a:p>
            <a:r>
              <a:rPr lang="en-US" sz="1600" dirty="0"/>
              <a:t>She suffered months of abuse and neglect in a tiny flat in Tottenham, London.</a:t>
            </a:r>
          </a:p>
          <a:p>
            <a:endParaRPr lang="en-US" sz="13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 y="-5705"/>
            <a:ext cx="9143993"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67638" y="637762"/>
            <a:ext cx="7416372" cy="900131"/>
          </a:xfrm>
        </p:spPr>
        <p:txBody>
          <a:bodyPr anchor="t">
            <a:normAutofit/>
          </a:bodyPr>
          <a:lstStyle/>
          <a:p>
            <a:r>
              <a:rPr lang="en-GB" sz="3500">
                <a:solidFill>
                  <a:schemeClr val="bg1"/>
                </a:solidFill>
              </a:rPr>
              <a:t>Following Victoria’s Death </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9143992"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638" y="2010758"/>
            <a:ext cx="34289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79512" y="2010758"/>
            <a:ext cx="8496944" cy="4586594"/>
          </a:xfrm>
        </p:spPr>
        <p:txBody>
          <a:bodyPr>
            <a:noAutofit/>
          </a:bodyPr>
          <a:lstStyle/>
          <a:p>
            <a:r>
              <a:rPr lang="en-GB" sz="1800" dirty="0"/>
              <a:t>On 20 November 2000 Kouao and Manning were charged with child cruelty and murder.</a:t>
            </a:r>
          </a:p>
          <a:p>
            <a:endParaRPr lang="en-GB" sz="1800" dirty="0"/>
          </a:p>
          <a:p>
            <a:r>
              <a:rPr lang="en-GB" sz="1800" dirty="0"/>
              <a:t>Judge described the people in Victoria Climbié's case as "blindingly incompetent“.</a:t>
            </a:r>
          </a:p>
          <a:p>
            <a:pPr marL="114300" indent="0">
              <a:buNone/>
            </a:pPr>
            <a:endParaRPr lang="en-GB" sz="1800" dirty="0"/>
          </a:p>
          <a:p>
            <a:r>
              <a:rPr lang="en-GB" sz="1800" dirty="0"/>
              <a:t>In his diary, Manning described Victoria Climbié as Satan, saying that no matter how hard he hit her, she did not cry or show signs that she was hurt.</a:t>
            </a:r>
          </a:p>
          <a:p>
            <a:pPr marL="114300" indent="0">
              <a:buNone/>
            </a:pPr>
            <a:endParaRPr lang="en-GB" sz="1800" dirty="0"/>
          </a:p>
          <a:p>
            <a:r>
              <a:rPr lang="en-GB" sz="1800" dirty="0"/>
              <a:t>On 12 January 2001, both were found guilty and sentenced to life imprisonment.</a:t>
            </a:r>
          </a:p>
          <a:p>
            <a:pPr marL="114300" indent="0">
              <a:buNone/>
            </a:pPr>
            <a:endParaRPr lang="en-GB" sz="1800" dirty="0"/>
          </a:p>
          <a:p>
            <a:r>
              <a:rPr lang="en-GB" sz="1800" dirty="0"/>
              <a:t>The judge said to them, "what Victoria endured was truly unimaginable… a lonely drawn out death“.</a:t>
            </a:r>
          </a:p>
        </p:txBody>
      </p:sp>
    </p:spTree>
    <p:extLst>
      <p:ext uri="{BB962C8B-B14F-4D97-AF65-F5344CB8AC3E}">
        <p14:creationId xmlns:p14="http://schemas.microsoft.com/office/powerpoint/2010/main" val="3717704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 y="-5705"/>
            <a:ext cx="9143993"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67638" y="637762"/>
            <a:ext cx="7416372" cy="900131"/>
          </a:xfrm>
        </p:spPr>
        <p:txBody>
          <a:bodyPr anchor="t">
            <a:normAutofit/>
          </a:bodyPr>
          <a:lstStyle/>
          <a:p>
            <a:r>
              <a:rPr lang="en-GB" sz="3500">
                <a:solidFill>
                  <a:schemeClr val="bg1"/>
                </a:solidFill>
              </a:rPr>
              <a:t>No Apology</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9143992"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638" y="2010758"/>
            <a:ext cx="34289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251520" y="2056477"/>
            <a:ext cx="8496943" cy="4468867"/>
          </a:xfrm>
        </p:spPr>
        <p:txBody>
          <a:bodyPr>
            <a:normAutofit/>
          </a:bodyPr>
          <a:lstStyle/>
          <a:p>
            <a:r>
              <a:rPr lang="en-GB" sz="1600" dirty="0"/>
              <a:t>Only three of the 111 witnesses who have appeared at the inquiry made any sort of apology. </a:t>
            </a:r>
          </a:p>
          <a:p>
            <a:pPr marL="114300" indent="0">
              <a:buNone/>
            </a:pPr>
            <a:endParaRPr lang="en-GB" sz="1600" dirty="0"/>
          </a:p>
          <a:p>
            <a:r>
              <a:rPr lang="en-GB" sz="1600" dirty="0"/>
              <a:t>In so far as she could see anything wrong with her own conduct, Ms </a:t>
            </a:r>
            <a:r>
              <a:rPr lang="en-GB" sz="1600" dirty="0" err="1"/>
              <a:t>Mairs</a:t>
            </a:r>
            <a:r>
              <a:rPr lang="en-GB" sz="1600" dirty="0"/>
              <a:t> blamed senior management for "lack of resources”.</a:t>
            </a:r>
          </a:p>
          <a:p>
            <a:pPr marL="114300" indent="0">
              <a:buNone/>
            </a:pPr>
            <a:endParaRPr lang="en-GB" sz="1600" dirty="0"/>
          </a:p>
          <a:p>
            <a:r>
              <a:rPr lang="en-GB" sz="1600" dirty="0"/>
              <a:t>Senior managers at Haringey have blamed the elected councillors, and they have blamed "the Government".  In fact, if Haringey was short of resources, that was the result of decisions it had made itself.</a:t>
            </a:r>
          </a:p>
          <a:p>
            <a:pPr marL="114300" indent="0">
              <a:buNone/>
            </a:pPr>
            <a:endParaRPr lang="en-GB" sz="1600" dirty="0"/>
          </a:p>
          <a:p>
            <a:r>
              <a:rPr lang="en-GB" sz="1600" dirty="0"/>
              <a:t>Internal documents demonstrate that it underspent on children's services by more than £10 million.</a:t>
            </a:r>
          </a:p>
          <a:p>
            <a:endParaRPr lang="en-GB" sz="1600" dirty="0"/>
          </a:p>
          <a:p>
            <a:r>
              <a:rPr lang="en-GB" sz="1600" dirty="0"/>
              <a:t>Councillors had preferred to allocate the money to other projects instead.</a:t>
            </a:r>
          </a:p>
          <a:p>
            <a:endParaRPr lang="en-GB" sz="1300" dirty="0"/>
          </a:p>
        </p:txBody>
      </p:sp>
    </p:spTree>
    <p:extLst>
      <p:ext uri="{BB962C8B-B14F-4D97-AF65-F5344CB8AC3E}">
        <p14:creationId xmlns:p14="http://schemas.microsoft.com/office/powerpoint/2010/main" val="1327931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8" name="Rectangle 20487">
            <a:extLst>
              <a:ext uri="{FF2B5EF4-FFF2-40B4-BE49-F238E27FC236}">
                <a16:creationId xmlns:a16="http://schemas.microsoft.com/office/drawing/2014/main" id="{E38F5530-DA31-4B62-8DF9-56A1A3B6B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0" name="Rectangle 20489">
            <a:extLst>
              <a:ext uri="{FF2B5EF4-FFF2-40B4-BE49-F238E27FC236}">
                <a16:creationId xmlns:a16="http://schemas.microsoft.com/office/drawing/2014/main" id="{4AEFAF95-013F-4375-AAF4-033AC93F5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492" name="Group 20491">
            <a:extLst>
              <a:ext uri="{FF2B5EF4-FFF2-40B4-BE49-F238E27FC236}">
                <a16:creationId xmlns:a16="http://schemas.microsoft.com/office/drawing/2014/main" id="{68735E28-7236-42D8-A5E1-A0F302FE87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75420"/>
            <a:ext cx="9036544" cy="4093306"/>
            <a:chOff x="1" y="2075420"/>
            <a:chExt cx="12048729" cy="4093306"/>
          </a:xfrm>
        </p:grpSpPr>
        <p:sp>
          <p:nvSpPr>
            <p:cNvPr id="20493" name="Oval 20492">
              <a:extLst>
                <a:ext uri="{FF2B5EF4-FFF2-40B4-BE49-F238E27FC236}">
                  <a16:creationId xmlns:a16="http://schemas.microsoft.com/office/drawing/2014/main" id="{F3642881-D4B2-4CC2-A287-0FA0006F3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4" name="Oval 20493">
              <a:extLst>
                <a:ext uri="{FF2B5EF4-FFF2-40B4-BE49-F238E27FC236}">
                  <a16:creationId xmlns:a16="http://schemas.microsoft.com/office/drawing/2014/main" id="{901C50C6-CC43-4D9E-B2AB-F373712E43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5" name="Oval 20494">
              <a:extLst>
                <a:ext uri="{FF2B5EF4-FFF2-40B4-BE49-F238E27FC236}">
                  <a16:creationId xmlns:a16="http://schemas.microsoft.com/office/drawing/2014/main" id="{26E7187D-0938-461D-BFC5-89EEF35062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6" name="Oval 20495">
              <a:extLst>
                <a:ext uri="{FF2B5EF4-FFF2-40B4-BE49-F238E27FC236}">
                  <a16:creationId xmlns:a16="http://schemas.microsoft.com/office/drawing/2014/main" id="{934C951A-9754-438B-9D57-E6B93B6E4C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497" name="Oval 20496">
              <a:extLst>
                <a:ext uri="{FF2B5EF4-FFF2-40B4-BE49-F238E27FC236}">
                  <a16:creationId xmlns:a16="http://schemas.microsoft.com/office/drawing/2014/main" id="{FCCC8FCE-0563-4147-B2A2-7C81702EBE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8" name="Oval 20497">
              <a:extLst>
                <a:ext uri="{FF2B5EF4-FFF2-40B4-BE49-F238E27FC236}">
                  <a16:creationId xmlns:a16="http://schemas.microsoft.com/office/drawing/2014/main" id="{5E68FC26-41A9-4C82-BE7F-E9344CDC4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500" name="Rectangle 20499">
            <a:extLst>
              <a:ext uri="{FF2B5EF4-FFF2-40B4-BE49-F238E27FC236}">
                <a16:creationId xmlns:a16="http://schemas.microsoft.com/office/drawing/2014/main" id="{FBB336D1-2562-4680-B29B-E22C603C0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479052" y="1131512"/>
            <a:ext cx="2796461" cy="533439"/>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502" name="Group 20501">
            <a:extLst>
              <a:ext uri="{FF2B5EF4-FFF2-40B4-BE49-F238E27FC236}">
                <a16:creationId xmlns:a16="http://schemas.microsoft.com/office/drawing/2014/main" id="{9EED3885-4010-4FBE-A045-DC59CAE782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444654" y="317578"/>
            <a:ext cx="411480" cy="549007"/>
            <a:chOff x="7029447" y="3514725"/>
            <a:chExt cx="1285875" cy="549007"/>
          </a:xfrm>
        </p:grpSpPr>
        <p:cxnSp>
          <p:nvCxnSpPr>
            <p:cNvPr id="20503" name="Straight Connector 20502">
              <a:extLst>
                <a:ext uri="{FF2B5EF4-FFF2-40B4-BE49-F238E27FC236}">
                  <a16:creationId xmlns:a16="http://schemas.microsoft.com/office/drawing/2014/main" id="{C3D74F45-ED22-46E8-8A8C-85550ED981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0504" name="Straight Connector 20503">
              <a:extLst>
                <a:ext uri="{FF2B5EF4-FFF2-40B4-BE49-F238E27FC236}">
                  <a16:creationId xmlns:a16="http://schemas.microsoft.com/office/drawing/2014/main" id="{7F675583-78ED-4BEC-8424-37068227E8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0505" name="Straight Connector 20504">
              <a:extLst>
                <a:ext uri="{FF2B5EF4-FFF2-40B4-BE49-F238E27FC236}">
                  <a16:creationId xmlns:a16="http://schemas.microsoft.com/office/drawing/2014/main" id="{C9BD9726-207D-4725-AA6E-5147080D5B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0506" name="Straight Connector 20505">
              <a:extLst>
                <a:ext uri="{FF2B5EF4-FFF2-40B4-BE49-F238E27FC236}">
                  <a16:creationId xmlns:a16="http://schemas.microsoft.com/office/drawing/2014/main" id="{B1A43941-4783-4A0B-9385-1952F9F89D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0508" name="Rectangle 20507">
            <a:extLst>
              <a:ext uri="{FF2B5EF4-FFF2-40B4-BE49-F238E27FC236}">
                <a16:creationId xmlns:a16="http://schemas.microsoft.com/office/drawing/2014/main" id="{B4806F9C-3233-4FC3-B300-D5AA58A5CD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6140785"/>
            <a:ext cx="4571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510" name="Group 20509">
            <a:extLst>
              <a:ext uri="{FF2B5EF4-FFF2-40B4-BE49-F238E27FC236}">
                <a16:creationId xmlns:a16="http://schemas.microsoft.com/office/drawing/2014/main" id="{70E3F9FC-BB7B-433D-8A4F-1BCFA582E0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45785" y="5940560"/>
            <a:ext cx="1285875" cy="549007"/>
            <a:chOff x="7029447" y="3514725"/>
            <a:chExt cx="1285875" cy="549007"/>
          </a:xfrm>
        </p:grpSpPr>
        <p:cxnSp>
          <p:nvCxnSpPr>
            <p:cNvPr id="20511" name="Straight Connector 20510">
              <a:extLst>
                <a:ext uri="{FF2B5EF4-FFF2-40B4-BE49-F238E27FC236}">
                  <a16:creationId xmlns:a16="http://schemas.microsoft.com/office/drawing/2014/main" id="{1406F394-9D6F-4986-A3AF-6EF16DEDE62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0512" name="Straight Connector 20511">
              <a:extLst>
                <a:ext uri="{FF2B5EF4-FFF2-40B4-BE49-F238E27FC236}">
                  <a16:creationId xmlns:a16="http://schemas.microsoft.com/office/drawing/2014/main" id="{54F98CF1-0C8F-435D-846B-D3C506378F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0513" name="Straight Connector 20512">
              <a:extLst>
                <a:ext uri="{FF2B5EF4-FFF2-40B4-BE49-F238E27FC236}">
                  <a16:creationId xmlns:a16="http://schemas.microsoft.com/office/drawing/2014/main" id="{2781ACDD-4A0F-4369-A468-3FEC355F8E2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0514" name="Straight Connector 20513">
              <a:extLst>
                <a:ext uri="{FF2B5EF4-FFF2-40B4-BE49-F238E27FC236}">
                  <a16:creationId xmlns:a16="http://schemas.microsoft.com/office/drawing/2014/main" id="{2BB34D61-E762-4862-9DA8-702D97A362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0482" name="Rectangle 2"/>
          <p:cNvSpPr>
            <a:spLocks noGrp="1" noChangeArrowheads="1"/>
          </p:cNvSpPr>
          <p:nvPr>
            <p:ph type="title"/>
          </p:nvPr>
        </p:nvSpPr>
        <p:spPr>
          <a:xfrm>
            <a:off x="473202" y="630936"/>
            <a:ext cx="4098798" cy="5626947"/>
          </a:xfrm>
          <a:noFill/>
        </p:spPr>
        <p:txBody>
          <a:bodyPr anchor="ctr">
            <a:normAutofit/>
          </a:bodyPr>
          <a:lstStyle/>
          <a:p>
            <a:r>
              <a:rPr lang="en-US" sz="4200" dirty="0" err="1">
                <a:solidFill>
                  <a:schemeClr val="bg1"/>
                </a:solidFill>
              </a:rPr>
              <a:t>Organisations</a:t>
            </a:r>
            <a:r>
              <a:rPr lang="en-US" sz="4200" dirty="0">
                <a:solidFill>
                  <a:schemeClr val="bg1"/>
                </a:solidFill>
              </a:rPr>
              <a:t> who had opportunity to intervene:</a:t>
            </a:r>
          </a:p>
        </p:txBody>
      </p:sp>
      <p:sp>
        <p:nvSpPr>
          <p:cNvPr id="20483" name="Rectangle 3"/>
          <p:cNvSpPr>
            <a:spLocks noGrp="1" noChangeArrowheads="1"/>
          </p:cNvSpPr>
          <p:nvPr>
            <p:ph idx="1"/>
          </p:nvPr>
        </p:nvSpPr>
        <p:spPr>
          <a:xfrm>
            <a:off x="4310219" y="632152"/>
            <a:ext cx="4300339" cy="5625741"/>
          </a:xfrm>
          <a:noFill/>
        </p:spPr>
        <p:txBody>
          <a:bodyPr anchor="ctr">
            <a:normAutofit/>
          </a:bodyPr>
          <a:lstStyle/>
          <a:p>
            <a:pPr>
              <a:buClr>
                <a:schemeClr val="tx1"/>
              </a:buClr>
            </a:pPr>
            <a:r>
              <a:rPr lang="en-US" sz="1600" dirty="0">
                <a:solidFill>
                  <a:schemeClr val="bg1"/>
                </a:solidFill>
              </a:rPr>
              <a:t>Three London councils (including Housing Authorities).</a:t>
            </a:r>
          </a:p>
          <a:p>
            <a:pPr>
              <a:buClr>
                <a:schemeClr val="tx1"/>
              </a:buClr>
            </a:pPr>
            <a:endParaRPr lang="en-US" sz="1600" dirty="0">
              <a:solidFill>
                <a:schemeClr val="bg1"/>
              </a:solidFill>
            </a:endParaRPr>
          </a:p>
          <a:p>
            <a:pPr>
              <a:buClr>
                <a:schemeClr val="tx1"/>
              </a:buClr>
            </a:pPr>
            <a:r>
              <a:rPr lang="en-US" sz="1600" dirty="0">
                <a:solidFill>
                  <a:schemeClr val="bg1"/>
                </a:solidFill>
              </a:rPr>
              <a:t>Social Services </a:t>
            </a:r>
            <a:r>
              <a:rPr lang="en-GB" sz="1600" dirty="0">
                <a:solidFill>
                  <a:schemeClr val="bg1"/>
                </a:solidFill>
              </a:rPr>
              <a:t>department of four local authorities</a:t>
            </a:r>
          </a:p>
          <a:p>
            <a:pPr>
              <a:buClr>
                <a:schemeClr val="tx1"/>
              </a:buClr>
            </a:pPr>
            <a:r>
              <a:rPr lang="en-GB" sz="1600" dirty="0">
                <a:solidFill>
                  <a:schemeClr val="bg1"/>
                </a:solidFill>
              </a:rPr>
              <a:t>Metropolitan Police.</a:t>
            </a:r>
          </a:p>
          <a:p>
            <a:pPr>
              <a:buClr>
                <a:schemeClr val="tx1"/>
              </a:buClr>
            </a:pPr>
            <a:endParaRPr lang="en-US" sz="1600" dirty="0">
              <a:solidFill>
                <a:schemeClr val="bg1"/>
              </a:solidFill>
            </a:endParaRPr>
          </a:p>
          <a:p>
            <a:pPr>
              <a:buClr>
                <a:schemeClr val="tx1"/>
              </a:buClr>
            </a:pPr>
            <a:r>
              <a:rPr lang="en-US" sz="1600" dirty="0">
                <a:solidFill>
                  <a:schemeClr val="bg1"/>
                </a:solidFill>
              </a:rPr>
              <a:t>Child Protection teams within the Metropolitan Police.</a:t>
            </a:r>
          </a:p>
          <a:p>
            <a:pPr>
              <a:buClr>
                <a:schemeClr val="tx1"/>
              </a:buClr>
            </a:pPr>
            <a:r>
              <a:rPr lang="en-US" sz="1600" dirty="0">
                <a:solidFill>
                  <a:schemeClr val="bg1"/>
                </a:solidFill>
              </a:rPr>
              <a:t>Two Hospitals.</a:t>
            </a:r>
          </a:p>
          <a:p>
            <a:pPr>
              <a:buClr>
                <a:schemeClr val="tx1"/>
              </a:buClr>
            </a:pPr>
            <a:endParaRPr lang="en-US" sz="1600" dirty="0">
              <a:solidFill>
                <a:schemeClr val="bg1"/>
              </a:solidFill>
            </a:endParaRPr>
          </a:p>
          <a:p>
            <a:pPr>
              <a:buClr>
                <a:schemeClr val="tx1"/>
              </a:buClr>
            </a:pPr>
            <a:r>
              <a:rPr lang="en-US" sz="1600" dirty="0">
                <a:solidFill>
                  <a:schemeClr val="bg1"/>
                </a:solidFill>
              </a:rPr>
              <a:t>Specialist </a:t>
            </a:r>
            <a:r>
              <a:rPr lang="en-US" sz="1600" dirty="0" err="1">
                <a:solidFill>
                  <a:schemeClr val="bg1"/>
                </a:solidFill>
              </a:rPr>
              <a:t>centre</a:t>
            </a:r>
            <a:r>
              <a:rPr lang="en-US" sz="1600" dirty="0">
                <a:solidFill>
                  <a:schemeClr val="bg1"/>
                </a:solidFill>
              </a:rPr>
              <a:t> managed by the NSPCC.</a:t>
            </a:r>
          </a:p>
          <a:p>
            <a:pPr marL="114300" indent="0">
              <a:buClr>
                <a:schemeClr val="tx1"/>
              </a:buClr>
              <a:buNone/>
            </a:pPr>
            <a:endParaRPr lang="en-US" sz="1600" dirty="0">
              <a:solidFill>
                <a:schemeClr val="bg1"/>
              </a:solidFill>
            </a:endParaRPr>
          </a:p>
          <a:p>
            <a:pPr>
              <a:buClr>
                <a:schemeClr val="tx1"/>
              </a:buClr>
            </a:pPr>
            <a:r>
              <a:rPr lang="en-US" sz="1600" dirty="0">
                <a:solidFill>
                  <a:schemeClr val="bg1"/>
                </a:solidFill>
              </a:rPr>
              <a:t>Church.</a:t>
            </a:r>
          </a:p>
          <a:p>
            <a:pPr>
              <a:buClr>
                <a:schemeClr val="tx1"/>
              </a:buClr>
            </a:pPr>
            <a:endParaRPr lang="en-US" sz="1600" dirty="0">
              <a:solidFill>
                <a:schemeClr val="bg1"/>
              </a:solidFill>
            </a:endParaRPr>
          </a:p>
          <a:p>
            <a:pPr marL="114300" indent="0" algn="ctr">
              <a:buClr>
                <a:schemeClr val="tx1"/>
              </a:buClr>
              <a:buNone/>
            </a:pPr>
            <a:r>
              <a:rPr lang="en-GB" sz="2000" b="1" dirty="0">
                <a:solidFill>
                  <a:srgbClr val="FF0000"/>
                </a:solidFill>
              </a:rPr>
              <a:t>12 opportunities missed!</a:t>
            </a:r>
            <a:endParaRPr lang="en-US" sz="2000" b="1" dirty="0">
              <a:solidFill>
                <a:srgbClr val="FF0000"/>
              </a:solidFill>
            </a:endParaRPr>
          </a:p>
        </p:txBody>
      </p:sp>
    </p:spTree>
    <p:extLst>
      <p:ext uri="{BB962C8B-B14F-4D97-AF65-F5344CB8AC3E}">
        <p14:creationId xmlns:p14="http://schemas.microsoft.com/office/powerpoint/2010/main" val="2138851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48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48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048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048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048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0483">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0483">
                                            <p:txEl>
                                              <p:pRg st="10" end="1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048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2" grpId="0"/>
      <p:bldP spid="2048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 y="-5705"/>
            <a:ext cx="9143993"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67638" y="637762"/>
            <a:ext cx="7416372" cy="900131"/>
          </a:xfrm>
        </p:spPr>
        <p:txBody>
          <a:bodyPr anchor="t">
            <a:normAutofit/>
          </a:bodyPr>
          <a:lstStyle/>
          <a:p>
            <a:r>
              <a:rPr lang="en-GB" sz="3500">
                <a:solidFill>
                  <a:schemeClr val="bg1"/>
                </a:solidFill>
              </a:rPr>
              <a:t>Summary</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9143992"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638" y="2010758"/>
            <a:ext cx="34289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251520" y="2252943"/>
            <a:ext cx="8640959" cy="4298689"/>
          </a:xfrm>
        </p:spPr>
        <p:txBody>
          <a:bodyPr>
            <a:normAutofit/>
          </a:bodyPr>
          <a:lstStyle/>
          <a:p>
            <a:r>
              <a:rPr lang="en-GB" sz="1600" dirty="0"/>
              <a:t>The only people who were able to recognise that something was horribly wrong with Victoria were those not trained and paid to do so: a taxi driver, a baby-sitter, a nurse.</a:t>
            </a:r>
          </a:p>
          <a:p>
            <a:pPr marL="114300" indent="0">
              <a:buNone/>
            </a:pPr>
            <a:endParaRPr lang="en-GB" sz="1600" dirty="0"/>
          </a:p>
          <a:p>
            <a:r>
              <a:rPr lang="en-GB" sz="1600" dirty="0"/>
              <a:t>Elementary tasks - such as visiting Victoria at home and interviewing her - were not undertaken.</a:t>
            </a:r>
          </a:p>
          <a:p>
            <a:endParaRPr lang="en-GB" sz="1600" dirty="0"/>
          </a:p>
          <a:p>
            <a:r>
              <a:rPr lang="en-GB" sz="1600" dirty="0"/>
              <a:t>Behind a facade of adherence to protocols and procedures laid down in both legislation and national guidelines was the reality of indecision, delays and inactivity.</a:t>
            </a:r>
          </a:p>
          <a:p>
            <a:endParaRPr lang="en-GB" sz="1600" dirty="0"/>
          </a:p>
          <a:p>
            <a:r>
              <a:rPr lang="en-GB" sz="1600" dirty="0"/>
              <a:t>The only thing that seems actually to have been done was the filling in of forms - and even that was often not completed correctly.</a:t>
            </a:r>
          </a:p>
          <a:p>
            <a:endParaRPr lang="en-GB" sz="1600" dirty="0"/>
          </a:p>
          <a:p>
            <a:r>
              <a:rPr lang="en-GB" sz="1600" dirty="0"/>
              <a:t>During the past 30 years, there have been more than 30 inquiries into the deaths of children who were known to social services.</a:t>
            </a:r>
          </a:p>
          <a:p>
            <a:endParaRPr lang="en-GB" sz="1300" dirty="0"/>
          </a:p>
        </p:txBody>
      </p:sp>
    </p:spTree>
    <p:extLst>
      <p:ext uri="{BB962C8B-B14F-4D97-AF65-F5344CB8AC3E}">
        <p14:creationId xmlns:p14="http://schemas.microsoft.com/office/powerpoint/2010/main" val="2017842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 y="-5705"/>
            <a:ext cx="9143993"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67638" y="637762"/>
            <a:ext cx="7416372" cy="900131"/>
          </a:xfrm>
        </p:spPr>
        <p:txBody>
          <a:bodyPr anchor="t">
            <a:normAutofit/>
          </a:bodyPr>
          <a:lstStyle/>
          <a:p>
            <a:r>
              <a:rPr lang="en-GB" sz="3500">
                <a:solidFill>
                  <a:schemeClr val="bg1"/>
                </a:solidFill>
              </a:rPr>
              <a:t>Summary</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9143992"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638" y="2010758"/>
            <a:ext cx="34289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251520" y="2181360"/>
            <a:ext cx="8568951" cy="4298263"/>
          </a:xfrm>
        </p:spPr>
        <p:txBody>
          <a:bodyPr>
            <a:normAutofit/>
          </a:bodyPr>
          <a:lstStyle/>
          <a:p>
            <a:r>
              <a:rPr lang="en-GB" sz="2000" dirty="0"/>
              <a:t>Social Worker (Lisa </a:t>
            </a:r>
            <a:r>
              <a:rPr lang="en-GB" sz="2000" dirty="0" err="1"/>
              <a:t>Arthurworrey</a:t>
            </a:r>
            <a:r>
              <a:rPr lang="en-GB" sz="2000" dirty="0"/>
              <a:t>) and PC Karen Jones (Police child protection officer) described as "supremely incompetent".</a:t>
            </a:r>
          </a:p>
          <a:p>
            <a:r>
              <a:rPr lang="en-GB" sz="2000" dirty="0"/>
              <a:t>Failures went beyond individual incompetence, ignorance or inexperience.</a:t>
            </a:r>
          </a:p>
          <a:p>
            <a:r>
              <a:rPr lang="en-GB" sz="2000" dirty="0"/>
              <a:t>The failings were systemic.</a:t>
            </a:r>
          </a:p>
          <a:p>
            <a:r>
              <a:rPr lang="en-GB" sz="2000" dirty="0"/>
              <a:t>Police and social services departments deemed shambolic, incompetent and under-resourced.</a:t>
            </a:r>
          </a:p>
          <a:p>
            <a:r>
              <a:rPr lang="en-GB" sz="2000" dirty="0"/>
              <a:t>Hospital assessments failed to identify physical abuse and agencies failed to work together effectively.</a:t>
            </a:r>
          </a:p>
          <a:p>
            <a:r>
              <a:rPr lang="en-GB" sz="2000" dirty="0"/>
              <a:t>Vitally, professionals continually shifted responsibility elsewhere and assumed the best of everyone rather than the worst.</a:t>
            </a:r>
          </a:p>
          <a:p>
            <a:endParaRPr lang="en-GB" sz="2100" dirty="0"/>
          </a:p>
          <a:p>
            <a:endParaRPr lang="en-GB" sz="2100" dirty="0"/>
          </a:p>
          <a:p>
            <a:endParaRPr lang="en-GB" sz="2100" dirty="0"/>
          </a:p>
        </p:txBody>
      </p:sp>
    </p:spTree>
    <p:extLst>
      <p:ext uri="{BB962C8B-B14F-4D97-AF65-F5344CB8AC3E}">
        <p14:creationId xmlns:p14="http://schemas.microsoft.com/office/powerpoint/2010/main" val="3742420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28650" y="1336390"/>
            <a:ext cx="4616991" cy="1182927"/>
          </a:xfrm>
        </p:spPr>
        <p:txBody>
          <a:bodyPr anchor="b">
            <a:normAutofit/>
          </a:bodyPr>
          <a:lstStyle/>
          <a:p>
            <a:r>
              <a:rPr lang="en-GB" sz="3800" b="1"/>
              <a:t>Accountability</a:t>
            </a:r>
            <a:br>
              <a:rPr lang="en-GB" sz="3800"/>
            </a:br>
            <a:endParaRPr lang="en-GB" sz="3800"/>
          </a:p>
        </p:txBody>
      </p:sp>
      <p:cxnSp>
        <p:nvCxnSpPr>
          <p:cNvPr id="19" name="Straight Connector 18">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5927792"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602832" y="2829330"/>
            <a:ext cx="4642809" cy="3344459"/>
          </a:xfrm>
        </p:spPr>
        <p:txBody>
          <a:bodyPr anchor="t">
            <a:normAutofit/>
          </a:bodyPr>
          <a:lstStyle/>
          <a:p>
            <a:pPr marL="0" indent="0">
              <a:buNone/>
            </a:pPr>
            <a:r>
              <a:rPr lang="en-GB" sz="1700" dirty="0">
                <a:solidFill>
                  <a:schemeClr val="tx1">
                    <a:alpha val="80000"/>
                  </a:schemeClr>
                </a:solidFill>
              </a:rPr>
              <a:t>“ </a:t>
            </a:r>
            <a:r>
              <a:rPr lang="en-GB" sz="2400" dirty="0">
                <a:solidFill>
                  <a:schemeClr val="tx1">
                    <a:alpha val="80000"/>
                  </a:schemeClr>
                </a:solidFill>
              </a:rPr>
              <a:t>There is the issue of resources…but beyond that I cannot honestly think of what else I could have actually done to ensure that the tragedy which happened did not happen happen.”</a:t>
            </a:r>
          </a:p>
          <a:p>
            <a:pPr marL="0" indent="0" algn="r">
              <a:buNone/>
            </a:pPr>
            <a:r>
              <a:rPr lang="en-GB" sz="1600" dirty="0" err="1">
                <a:solidFill>
                  <a:schemeClr val="tx1">
                    <a:alpha val="80000"/>
                  </a:schemeClr>
                </a:solidFill>
              </a:rPr>
              <a:t>Gurbux</a:t>
            </a:r>
            <a:r>
              <a:rPr lang="en-GB" sz="1600" dirty="0">
                <a:solidFill>
                  <a:schemeClr val="tx1">
                    <a:alpha val="80000"/>
                  </a:schemeClr>
                </a:solidFill>
              </a:rPr>
              <a:t> Singh (Chief Exec</a:t>
            </a:r>
          </a:p>
          <a:p>
            <a:pPr marL="0" indent="0" algn="r">
              <a:buNone/>
            </a:pPr>
            <a:r>
              <a:rPr lang="en-GB" sz="1600" dirty="0">
                <a:solidFill>
                  <a:schemeClr val="tx1">
                    <a:alpha val="80000"/>
                  </a:schemeClr>
                </a:solidFill>
              </a:rPr>
              <a:t>Haringey Council)</a:t>
            </a:r>
          </a:p>
        </p:txBody>
      </p:sp>
      <p:pic>
        <p:nvPicPr>
          <p:cNvPr id="7" name="Graphic 6" descr="Confused Person">
            <a:extLst>
              <a:ext uri="{FF2B5EF4-FFF2-40B4-BE49-F238E27FC236}">
                <a16:creationId xmlns:a16="http://schemas.microsoft.com/office/drawing/2014/main" id="{6D62CF5E-4664-4847-3794-4F9F24E1BBA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679489" y="2424435"/>
            <a:ext cx="2661303" cy="2661303"/>
          </a:xfrm>
          <a:prstGeom prst="rect">
            <a:avLst/>
          </a:prstGeom>
        </p:spPr>
      </p:pic>
      <p:sp>
        <p:nvSpPr>
          <p:cNvPr id="2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93414" y="1899284"/>
            <a:ext cx="10427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2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646" y="2189928"/>
            <a:ext cx="68354"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spTree>
    <p:extLst>
      <p:ext uri="{BB962C8B-B14F-4D97-AF65-F5344CB8AC3E}">
        <p14:creationId xmlns:p14="http://schemas.microsoft.com/office/powerpoint/2010/main" val="1323317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6816D899-5807-48DD-AFE8-CB54DE05F1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2" name="Picture 31">
            <a:extLst>
              <a:ext uri="{FF2B5EF4-FFF2-40B4-BE49-F238E27FC236}">
                <a16:creationId xmlns:a16="http://schemas.microsoft.com/office/drawing/2014/main" id="{7D7446A5-5755-4786-AB96-2F609364750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1714" cy="6862380"/>
          </a:xfrm>
          <a:prstGeom prst="rect">
            <a:avLst/>
          </a:prstGeom>
        </p:spPr>
      </p:pic>
      <p:sp>
        <p:nvSpPr>
          <p:cNvPr id="34" name="Rectangle 33">
            <a:extLst>
              <a:ext uri="{FF2B5EF4-FFF2-40B4-BE49-F238E27FC236}">
                <a16:creationId xmlns:a16="http://schemas.microsoft.com/office/drawing/2014/main" id="{48D56BC1-95D7-49E8-9614-B65997844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1351CE30-8B3C-4193-9366-0C0D7A1E86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38906"/>
            <a:ext cx="8236492" cy="3171424"/>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79512" y="2098069"/>
            <a:ext cx="3421990" cy="2664663"/>
          </a:xfrm>
        </p:spPr>
        <p:txBody>
          <a:bodyPr anchor="ctr">
            <a:normAutofit/>
          </a:bodyPr>
          <a:lstStyle/>
          <a:p>
            <a:r>
              <a:rPr lang="en-GB" sz="3600" b="1" dirty="0"/>
              <a:t>Accountability</a:t>
            </a:r>
            <a:br>
              <a:rPr lang="en-GB" sz="3600" dirty="0"/>
            </a:br>
            <a:endParaRPr lang="en-GB" sz="3600" dirty="0"/>
          </a:p>
        </p:txBody>
      </p:sp>
      <p:sp>
        <p:nvSpPr>
          <p:cNvPr id="3" name="Content Placeholder 2"/>
          <p:cNvSpPr>
            <a:spLocks noGrp="1"/>
          </p:cNvSpPr>
          <p:nvPr>
            <p:ph idx="1"/>
          </p:nvPr>
        </p:nvSpPr>
        <p:spPr>
          <a:xfrm>
            <a:off x="3131840" y="2098070"/>
            <a:ext cx="4942087" cy="2664662"/>
          </a:xfrm>
        </p:spPr>
        <p:txBody>
          <a:bodyPr anchor="ctr">
            <a:normAutofit/>
          </a:bodyPr>
          <a:lstStyle/>
          <a:p>
            <a:pPr marL="0" indent="0">
              <a:buNone/>
            </a:pPr>
            <a:r>
              <a:rPr lang="en-GB" sz="2000" b="1" dirty="0"/>
              <a:t>“No one ever told me”</a:t>
            </a:r>
          </a:p>
          <a:p>
            <a:pPr marL="0" indent="0">
              <a:buNone/>
            </a:pPr>
            <a:r>
              <a:rPr lang="en-GB" sz="2000" b="1" dirty="0"/>
              <a:t>“ My role is too strategic to deal with the day-to-day issues that were happening”.</a:t>
            </a:r>
          </a:p>
          <a:p>
            <a:pPr marL="0" indent="0" algn="r">
              <a:buNone/>
            </a:pPr>
            <a:endParaRPr lang="en-GB" sz="1400" dirty="0"/>
          </a:p>
          <a:p>
            <a:pPr marL="0" indent="0" algn="r">
              <a:lnSpc>
                <a:spcPct val="100000"/>
              </a:lnSpc>
              <a:buNone/>
            </a:pPr>
            <a:r>
              <a:rPr lang="en-GB" sz="1400" dirty="0"/>
              <a:t>Gareth Daniel (Chief Exec</a:t>
            </a:r>
          </a:p>
          <a:p>
            <a:pPr marL="0" indent="0" algn="r">
              <a:lnSpc>
                <a:spcPct val="100000"/>
              </a:lnSpc>
              <a:buNone/>
            </a:pPr>
            <a:r>
              <a:rPr lang="en-GB" sz="1400" dirty="0"/>
              <a:t>Brent Council)</a:t>
            </a:r>
          </a:p>
        </p:txBody>
      </p:sp>
    </p:spTree>
    <p:extLst>
      <p:ext uri="{BB962C8B-B14F-4D97-AF65-F5344CB8AC3E}">
        <p14:creationId xmlns:p14="http://schemas.microsoft.com/office/powerpoint/2010/main" val="293528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 y="-5705"/>
            <a:ext cx="9143993"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67638" y="637762"/>
            <a:ext cx="7416372" cy="900131"/>
          </a:xfrm>
        </p:spPr>
        <p:txBody>
          <a:bodyPr anchor="t">
            <a:normAutofit/>
          </a:bodyPr>
          <a:lstStyle/>
          <a:p>
            <a:r>
              <a:rPr lang="en-GB" sz="3500" dirty="0">
                <a:solidFill>
                  <a:schemeClr val="bg1"/>
                </a:solidFill>
              </a:rPr>
              <a:t>Aftermath</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9143992"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638" y="2010758"/>
            <a:ext cx="34289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79512" y="2560703"/>
            <a:ext cx="8712967" cy="4114416"/>
          </a:xfrm>
        </p:spPr>
        <p:txBody>
          <a:bodyPr>
            <a:normAutofit/>
          </a:bodyPr>
          <a:lstStyle/>
          <a:p>
            <a:r>
              <a:rPr lang="en-GB" sz="2100" dirty="0"/>
              <a:t>After Victoria Climbié's death, the parties involved in her case were widely criticised.</a:t>
            </a:r>
          </a:p>
          <a:p>
            <a:endParaRPr lang="en-GB" sz="2100" dirty="0"/>
          </a:p>
          <a:p>
            <a:r>
              <a:rPr lang="en-GB" sz="2100" dirty="0"/>
              <a:t>Public inquiry, headed by Lord Laming, was ordered.</a:t>
            </a:r>
          </a:p>
          <a:p>
            <a:endParaRPr lang="en-GB" sz="2100" dirty="0"/>
          </a:p>
          <a:p>
            <a:r>
              <a:rPr lang="en-GB" sz="2100" dirty="0"/>
              <a:t>It discovered numerous instances where Victoria Climbié could have been saved.</a:t>
            </a:r>
          </a:p>
          <a:p>
            <a:endParaRPr lang="en-GB" sz="2100" dirty="0"/>
          </a:p>
          <a:p>
            <a:r>
              <a:rPr lang="en-GB" sz="2100" dirty="0"/>
              <a:t>Noted that many of the organisations involved in her care were badly run.</a:t>
            </a:r>
          </a:p>
        </p:txBody>
      </p:sp>
    </p:spTree>
    <p:extLst>
      <p:ext uri="{BB962C8B-B14F-4D97-AF65-F5344CB8AC3E}">
        <p14:creationId xmlns:p14="http://schemas.microsoft.com/office/powerpoint/2010/main" val="3647590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9144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323528" y="2295242"/>
            <a:ext cx="8424936" cy="3675654"/>
          </a:xfrm>
        </p:spPr>
        <p:txBody>
          <a:bodyPr anchor="ctr">
            <a:normAutofit/>
          </a:bodyPr>
          <a:lstStyle/>
          <a:p>
            <a:pPr marL="0" indent="0" algn="ctr">
              <a:buNone/>
            </a:pPr>
            <a:r>
              <a:rPr lang="en-GB" sz="2400" b="1" dirty="0">
                <a:solidFill>
                  <a:schemeClr val="tx1">
                    <a:lumMod val="85000"/>
                    <a:lumOff val="15000"/>
                  </a:schemeClr>
                </a:solidFill>
              </a:rPr>
              <a:t>“I remain amazed that nobody in any of the key</a:t>
            </a:r>
          </a:p>
          <a:p>
            <a:pPr marL="0" indent="0" algn="ctr">
              <a:buNone/>
            </a:pPr>
            <a:r>
              <a:rPr lang="en-GB" sz="2400" b="1" dirty="0">
                <a:solidFill>
                  <a:schemeClr val="tx1">
                    <a:lumMod val="85000"/>
                    <a:lumOff val="15000"/>
                  </a:schemeClr>
                </a:solidFill>
              </a:rPr>
              <a:t>agencies had the presence of mind to follow what are relatively straightforward procedures”</a:t>
            </a:r>
          </a:p>
          <a:p>
            <a:pPr marL="0" indent="0">
              <a:buNone/>
            </a:pPr>
            <a:endParaRPr lang="en-GB" sz="1700" dirty="0">
              <a:solidFill>
                <a:schemeClr val="tx1">
                  <a:lumMod val="85000"/>
                  <a:lumOff val="15000"/>
                </a:schemeClr>
              </a:solidFill>
            </a:endParaRPr>
          </a:p>
          <a:p>
            <a:pPr marL="0" indent="0" algn="r">
              <a:buNone/>
            </a:pPr>
            <a:r>
              <a:rPr lang="en-GB" sz="1700" dirty="0">
                <a:solidFill>
                  <a:schemeClr val="tx1">
                    <a:lumMod val="85000"/>
                    <a:lumOff val="15000"/>
                  </a:schemeClr>
                </a:solidFill>
              </a:rPr>
              <a:t>Lord Laming</a:t>
            </a:r>
          </a:p>
          <a:p>
            <a:pPr marL="0" indent="0" algn="r">
              <a:buNone/>
            </a:pPr>
            <a:r>
              <a:rPr lang="en-GB" sz="1700" dirty="0">
                <a:solidFill>
                  <a:schemeClr val="tx1">
                    <a:lumMod val="85000"/>
                    <a:lumOff val="15000"/>
                  </a:schemeClr>
                </a:solidFill>
              </a:rPr>
              <a:t>Chairman, Climbie Inquiry</a:t>
            </a: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68439" y="5970896"/>
            <a:ext cx="7475562"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527516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20" name="Rectangle 13319">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 y="-5705"/>
            <a:ext cx="9143993"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Rectangle 2"/>
          <p:cNvSpPr>
            <a:spLocks noGrp="1" noChangeArrowheads="1"/>
          </p:cNvSpPr>
          <p:nvPr>
            <p:ph type="title"/>
          </p:nvPr>
        </p:nvSpPr>
        <p:spPr>
          <a:xfrm>
            <a:off x="867638" y="637762"/>
            <a:ext cx="7416372" cy="900131"/>
          </a:xfrm>
        </p:spPr>
        <p:txBody>
          <a:bodyPr anchor="t">
            <a:normAutofit/>
          </a:bodyPr>
          <a:lstStyle/>
          <a:p>
            <a:r>
              <a:rPr lang="en-US" sz="3500" dirty="0">
                <a:solidFill>
                  <a:schemeClr val="bg1"/>
                </a:solidFill>
              </a:rPr>
              <a:t>Systematic Failure</a:t>
            </a:r>
          </a:p>
        </p:txBody>
      </p:sp>
      <p:sp>
        <p:nvSpPr>
          <p:cNvPr id="13322" name="Rectangle 13321">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9143992"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4" name="Rectangle 13323">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638" y="2010758"/>
            <a:ext cx="34289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5" name="Rectangle 3"/>
          <p:cNvSpPr>
            <a:spLocks noGrp="1" noChangeArrowheads="1"/>
          </p:cNvSpPr>
          <p:nvPr>
            <p:ph idx="1"/>
          </p:nvPr>
        </p:nvSpPr>
        <p:spPr>
          <a:xfrm>
            <a:off x="866661" y="2551186"/>
            <a:ext cx="7410669" cy="3625776"/>
          </a:xfrm>
        </p:spPr>
        <p:txBody>
          <a:bodyPr>
            <a:normAutofit/>
          </a:bodyPr>
          <a:lstStyle/>
          <a:p>
            <a:pPr>
              <a:buFontTx/>
              <a:buNone/>
            </a:pPr>
            <a:r>
              <a:rPr lang="en-GB" dirty="0"/>
              <a:t> “Evidence to this enquiry demonstrated very clearly the dangers to children if staff from different agencies do not fulfil their separate and distinctive responsibilities. </a:t>
            </a:r>
          </a:p>
          <a:p>
            <a:pPr>
              <a:buFontTx/>
              <a:buNone/>
            </a:pPr>
            <a:endParaRPr lang="en-GB" dirty="0"/>
          </a:p>
          <a:p>
            <a:pPr>
              <a:buFontTx/>
              <a:buNone/>
            </a:pPr>
            <a:r>
              <a:rPr lang="en-GB" dirty="0"/>
              <a:t>“No set of responsibilities is subordinate to another; each must be carried out efficiently and effectively.” </a:t>
            </a:r>
            <a:endParaRPr lang="en-US" dirty="0"/>
          </a:p>
        </p:txBody>
      </p:sp>
    </p:spTree>
    <p:extLst>
      <p:ext uri="{BB962C8B-B14F-4D97-AF65-F5344CB8AC3E}">
        <p14:creationId xmlns:p14="http://schemas.microsoft.com/office/powerpoint/2010/main" val="2658731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31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p:bldP spid="13315"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 y="-5705"/>
            <a:ext cx="9143993"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67638" y="637762"/>
            <a:ext cx="7416372" cy="900131"/>
          </a:xfrm>
        </p:spPr>
        <p:txBody>
          <a:bodyPr anchor="t">
            <a:normAutofit/>
          </a:bodyPr>
          <a:lstStyle/>
          <a:p>
            <a:r>
              <a:rPr lang="en-GB" sz="2700" dirty="0">
                <a:solidFill>
                  <a:schemeClr val="bg1"/>
                </a:solidFill>
              </a:rPr>
              <a:t>Summary of Accountability</a:t>
            </a:r>
            <a:br>
              <a:rPr lang="en-GB" sz="2700" dirty="0">
                <a:solidFill>
                  <a:schemeClr val="bg1"/>
                </a:solidFill>
              </a:rPr>
            </a:br>
            <a:endParaRPr lang="en-GB" sz="2700" dirty="0">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9143992"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638" y="2010758"/>
            <a:ext cx="34289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95536" y="3107816"/>
            <a:ext cx="8352927" cy="3345519"/>
          </a:xfrm>
        </p:spPr>
        <p:txBody>
          <a:bodyPr>
            <a:normAutofit/>
          </a:bodyPr>
          <a:lstStyle/>
          <a:p>
            <a:pPr marL="0" indent="0" algn="ctr">
              <a:buNone/>
            </a:pPr>
            <a:r>
              <a:rPr lang="en-GB" sz="2000" dirty="0"/>
              <a:t>“ It is not to the handful of hapless, if sometimes inexperienced, front-line staff that I direct most criticism for the events leading up to Victoria’s death.  While the standard of work done by those with direct contact with her was generally of very poor quality, the greatest failure rests with the managers and senior members of the authorities whose task it was to ensure that services for children, like Victoria, were properly financed, staffed, and able to deliver good quality support to children and families”</a:t>
            </a:r>
          </a:p>
          <a:p>
            <a:pPr marL="0" indent="0" algn="r">
              <a:buNone/>
            </a:pPr>
            <a:r>
              <a:rPr lang="en-GB" sz="2400" i="1" dirty="0"/>
              <a:t>Lord Laming</a:t>
            </a:r>
          </a:p>
        </p:txBody>
      </p:sp>
    </p:spTree>
    <p:extLst>
      <p:ext uri="{BB962C8B-B14F-4D97-AF65-F5344CB8AC3E}">
        <p14:creationId xmlns:p14="http://schemas.microsoft.com/office/powerpoint/2010/main" val="4193254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40255" y="688220"/>
            <a:ext cx="3985902" cy="1206340"/>
          </a:xfrm>
        </p:spPr>
        <p:txBody>
          <a:bodyPr>
            <a:normAutofit/>
          </a:bodyPr>
          <a:lstStyle/>
          <a:p>
            <a:r>
              <a:rPr lang="en-GB" sz="3700"/>
              <a:t>Laming Report Findings</a:t>
            </a:r>
          </a:p>
        </p:txBody>
      </p:sp>
      <p:sp>
        <p:nvSpPr>
          <p:cNvPr id="10" name="Freeform: Shape 9">
            <a:extLst>
              <a:ext uri="{FF2B5EF4-FFF2-40B4-BE49-F238E27FC236}">
                <a16:creationId xmlns:a16="http://schemas.microsoft.com/office/drawing/2014/main" id="{E0D60ECE-8986-45DC-B7FE-EC7699B46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02" y="1"/>
            <a:ext cx="4461745" cy="4791074"/>
          </a:xfrm>
          <a:custGeom>
            <a:avLst/>
            <a:gdLst>
              <a:gd name="connsiteX0" fmla="*/ 0 w 5438829"/>
              <a:gd name="connsiteY0" fmla="*/ 0 h 5840278"/>
              <a:gd name="connsiteX1" fmla="*/ 4466700 w 5438829"/>
              <a:gd name="connsiteY1" fmla="*/ 0 h 5840278"/>
              <a:gd name="connsiteX2" fmla="*/ 4652178 w 5438829"/>
              <a:gd name="connsiteY2" fmla="*/ 204077 h 5840278"/>
              <a:gd name="connsiteX3" fmla="*/ 5438829 w 5438829"/>
              <a:gd name="connsiteY3" fmla="*/ 2395363 h 5840278"/>
              <a:gd name="connsiteX4" fmla="*/ 1993914 w 5438829"/>
              <a:gd name="connsiteY4" fmla="*/ 5840278 h 5840278"/>
              <a:gd name="connsiteX5" fmla="*/ 67829 w 5438829"/>
              <a:gd name="connsiteY5" fmla="*/ 5251941 h 5840278"/>
              <a:gd name="connsiteX6" fmla="*/ 0 w 5438829"/>
              <a:gd name="connsiteY6" fmla="*/ 5201220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38829" h="5840278">
                <a:moveTo>
                  <a:pt x="0" y="0"/>
                </a:moveTo>
                <a:lnTo>
                  <a:pt x="4466700" y="0"/>
                </a:lnTo>
                <a:lnTo>
                  <a:pt x="4652178" y="204077"/>
                </a:lnTo>
                <a:cubicBezTo>
                  <a:pt x="5143616" y="799562"/>
                  <a:pt x="5438829" y="1562987"/>
                  <a:pt x="5438829" y="2395363"/>
                </a:cubicBezTo>
                <a:cubicBezTo>
                  <a:pt x="5438829" y="4297937"/>
                  <a:pt x="3896488" y="5840278"/>
                  <a:pt x="1993914" y="5840278"/>
                </a:cubicBezTo>
                <a:cubicBezTo>
                  <a:pt x="1280449" y="5840278"/>
                  <a:pt x="617641" y="5623387"/>
                  <a:pt x="67829" y="5251941"/>
                </a:cubicBezTo>
                <a:lnTo>
                  <a:pt x="0" y="520122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a:defRPr/>
            </a:pPr>
            <a:endParaRPr lang="en-US" sz="1350">
              <a:solidFill>
                <a:prstClr val="white"/>
              </a:solidFill>
              <a:latin typeface="Calibri" panose="020F0502020204030204"/>
            </a:endParaRPr>
          </a:p>
        </p:txBody>
      </p:sp>
      <p:sp>
        <p:nvSpPr>
          <p:cNvPr id="15" name="Freeform: Shape 11">
            <a:extLst>
              <a:ext uri="{FF2B5EF4-FFF2-40B4-BE49-F238E27FC236}">
                <a16:creationId xmlns:a16="http://schemas.microsoft.com/office/drawing/2014/main" id="{96964194-5878-40D2-8EC0-DDC58387F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02" y="1"/>
            <a:ext cx="3951851" cy="4241205"/>
          </a:xfrm>
          <a:custGeom>
            <a:avLst/>
            <a:gdLst>
              <a:gd name="connsiteX0" fmla="*/ 0 w 5269134"/>
              <a:gd name="connsiteY0" fmla="*/ 0 h 5654940"/>
              <a:gd name="connsiteX1" fmla="*/ 4227767 w 5269134"/>
              <a:gd name="connsiteY1" fmla="*/ 0 h 5654940"/>
              <a:gd name="connsiteX2" fmla="*/ 4312042 w 5269134"/>
              <a:gd name="connsiteY2" fmla="*/ 76595 h 5654940"/>
              <a:gd name="connsiteX3" fmla="*/ 5269134 w 5269134"/>
              <a:gd name="connsiteY3" fmla="*/ 2387221 h 5654940"/>
              <a:gd name="connsiteX4" fmla="*/ 2001415 w 5269134"/>
              <a:gd name="connsiteY4" fmla="*/ 5654940 h 5654940"/>
              <a:gd name="connsiteX5" fmla="*/ 198928 w 5269134"/>
              <a:gd name="connsiteY5" fmla="*/ 5113274 h 5654940"/>
              <a:gd name="connsiteX6" fmla="*/ 0 w 5269134"/>
              <a:gd name="connsiteY6" fmla="*/ 4969563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69134" h="5654940">
                <a:moveTo>
                  <a:pt x="0" y="0"/>
                </a:moveTo>
                <a:lnTo>
                  <a:pt x="4227767" y="0"/>
                </a:lnTo>
                <a:lnTo>
                  <a:pt x="4312042" y="76595"/>
                </a:lnTo>
                <a:cubicBezTo>
                  <a:pt x="4903383" y="667936"/>
                  <a:pt x="5269134" y="1484866"/>
                  <a:pt x="5269134" y="2387221"/>
                </a:cubicBezTo>
                <a:cubicBezTo>
                  <a:pt x="5269134" y="4191932"/>
                  <a:pt x="3806126" y="5654940"/>
                  <a:pt x="2001415" y="5654940"/>
                </a:cubicBezTo>
                <a:cubicBezTo>
                  <a:pt x="1335223" y="5654940"/>
                  <a:pt x="715593" y="5455584"/>
                  <a:pt x="198928" y="5113274"/>
                </a:cubicBezTo>
                <a:lnTo>
                  <a:pt x="0" y="496956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a:defRPr/>
            </a:pPr>
            <a:endParaRPr lang="en-US" sz="1350">
              <a:solidFill>
                <a:prstClr val="white"/>
              </a:solidFill>
              <a:latin typeface="Calibri" panose="020F0502020204030204"/>
            </a:endParaRPr>
          </a:p>
        </p:txBody>
      </p:sp>
      <p:sp>
        <p:nvSpPr>
          <p:cNvPr id="14" name="Freeform: Shape 13">
            <a:extLst>
              <a:ext uri="{FF2B5EF4-FFF2-40B4-BE49-F238E27FC236}">
                <a16:creationId xmlns:a16="http://schemas.microsoft.com/office/drawing/2014/main" id="{5344AE7A-3667-47F6-B313-BEDACE7CB5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22536" cy="4639031"/>
          </a:xfrm>
          <a:custGeom>
            <a:avLst/>
            <a:gdLst>
              <a:gd name="connsiteX0" fmla="*/ 0 w 5269134"/>
              <a:gd name="connsiteY0" fmla="*/ 0 h 5654940"/>
              <a:gd name="connsiteX1" fmla="*/ 4227767 w 5269134"/>
              <a:gd name="connsiteY1" fmla="*/ 0 h 5654940"/>
              <a:gd name="connsiteX2" fmla="*/ 4312042 w 5269134"/>
              <a:gd name="connsiteY2" fmla="*/ 76595 h 5654940"/>
              <a:gd name="connsiteX3" fmla="*/ 5269134 w 5269134"/>
              <a:gd name="connsiteY3" fmla="*/ 2387221 h 5654940"/>
              <a:gd name="connsiteX4" fmla="*/ 2001415 w 5269134"/>
              <a:gd name="connsiteY4" fmla="*/ 5654940 h 5654940"/>
              <a:gd name="connsiteX5" fmla="*/ 198928 w 5269134"/>
              <a:gd name="connsiteY5" fmla="*/ 5113274 h 5654940"/>
              <a:gd name="connsiteX6" fmla="*/ 0 w 5269134"/>
              <a:gd name="connsiteY6" fmla="*/ 4969563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69134" h="5654940">
                <a:moveTo>
                  <a:pt x="0" y="0"/>
                </a:moveTo>
                <a:lnTo>
                  <a:pt x="4227767" y="0"/>
                </a:lnTo>
                <a:lnTo>
                  <a:pt x="4312042" y="76595"/>
                </a:lnTo>
                <a:cubicBezTo>
                  <a:pt x="4903383" y="667936"/>
                  <a:pt x="5269134" y="1484866"/>
                  <a:pt x="5269134" y="2387221"/>
                </a:cubicBezTo>
                <a:cubicBezTo>
                  <a:pt x="5269134" y="4191932"/>
                  <a:pt x="3806126" y="5654940"/>
                  <a:pt x="2001415" y="5654940"/>
                </a:cubicBezTo>
                <a:cubicBezTo>
                  <a:pt x="1335223" y="5654940"/>
                  <a:pt x="715593" y="5455584"/>
                  <a:pt x="198928" y="5113274"/>
                </a:cubicBezTo>
                <a:lnTo>
                  <a:pt x="0" y="496956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a:defRPr/>
            </a:pPr>
            <a:endParaRPr lang="en-US" sz="1350">
              <a:solidFill>
                <a:prstClr val="white"/>
              </a:solidFill>
              <a:latin typeface="Calibri" panose="020F0502020204030204"/>
            </a:endParaRPr>
          </a:p>
        </p:txBody>
      </p:sp>
      <p:pic>
        <p:nvPicPr>
          <p:cNvPr id="16" name="Graphic 15" descr="Hierarchy">
            <a:extLst>
              <a:ext uri="{FF2B5EF4-FFF2-40B4-BE49-F238E27FC236}">
                <a16:creationId xmlns:a16="http://schemas.microsoft.com/office/drawing/2014/main" id="{6B2080B7-9591-DFDF-1E6C-6165CC3421F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46051" y="440926"/>
            <a:ext cx="3263900" cy="3263900"/>
          </a:xfrm>
          <a:prstGeom prst="rect">
            <a:avLst/>
          </a:prstGeom>
        </p:spPr>
      </p:pic>
      <p:sp>
        <p:nvSpPr>
          <p:cNvPr id="3" name="Content Placeholder 2"/>
          <p:cNvSpPr>
            <a:spLocks noGrp="1"/>
          </p:cNvSpPr>
          <p:nvPr>
            <p:ph idx="1"/>
          </p:nvPr>
        </p:nvSpPr>
        <p:spPr>
          <a:xfrm>
            <a:off x="4540255" y="2223306"/>
            <a:ext cx="4136206" cy="4035799"/>
          </a:xfrm>
        </p:spPr>
        <p:txBody>
          <a:bodyPr anchor="t">
            <a:normAutofit/>
          </a:bodyPr>
          <a:lstStyle/>
          <a:p>
            <a:r>
              <a:rPr lang="en-GB" sz="1800" dirty="0"/>
              <a:t>Lack of good practice and poor information sharing.</a:t>
            </a:r>
          </a:p>
          <a:p>
            <a:endParaRPr lang="en-GB" sz="1800" dirty="0"/>
          </a:p>
          <a:p>
            <a:r>
              <a:rPr lang="en-GB" sz="1800" dirty="0"/>
              <a:t>Gross failure of the system.</a:t>
            </a:r>
          </a:p>
          <a:p>
            <a:endParaRPr lang="en-GB" sz="1800" dirty="0"/>
          </a:p>
          <a:p>
            <a:r>
              <a:rPr lang="en-GB" sz="1800" dirty="0"/>
              <a:t>Inadequate resources.</a:t>
            </a:r>
          </a:p>
          <a:p>
            <a:endParaRPr lang="en-GB" sz="1800" dirty="0"/>
          </a:p>
          <a:p>
            <a:r>
              <a:rPr lang="en-GB" sz="1800" dirty="0"/>
              <a:t>Widespread organisational malaise.</a:t>
            </a:r>
          </a:p>
          <a:p>
            <a:endParaRPr lang="en-GB" sz="1800" dirty="0"/>
          </a:p>
          <a:p>
            <a:r>
              <a:rPr lang="en-GB" sz="1800" dirty="0"/>
              <a:t>Management issues.</a:t>
            </a: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 y="-5705"/>
            <a:ext cx="9143993"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67638" y="637762"/>
            <a:ext cx="7416372" cy="900131"/>
          </a:xfrm>
        </p:spPr>
        <p:txBody>
          <a:bodyPr anchor="t">
            <a:normAutofit/>
          </a:bodyPr>
          <a:lstStyle/>
          <a:p>
            <a:r>
              <a:rPr lang="en-GB" sz="3500" dirty="0">
                <a:solidFill>
                  <a:schemeClr val="bg1"/>
                </a:solidFill>
              </a:rPr>
              <a:t>Report</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9143992"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638" y="2010758"/>
            <a:ext cx="34289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251520" y="2181360"/>
            <a:ext cx="8280919" cy="4676640"/>
          </a:xfrm>
        </p:spPr>
        <p:txBody>
          <a:bodyPr>
            <a:normAutofit fontScale="92500" lnSpcReduction="20000"/>
          </a:bodyPr>
          <a:lstStyle/>
          <a:p>
            <a:r>
              <a:rPr lang="en-GB" sz="1800" dirty="0"/>
              <a:t>108 recommendations</a:t>
            </a:r>
            <a:r>
              <a:rPr lang="en-GB" sz="1800" b="1" dirty="0"/>
              <a:t> </a:t>
            </a:r>
            <a:r>
              <a:rPr lang="en-GB" sz="1800" dirty="0"/>
              <a:t>for change in childcare and related to child protection made to prevent a repeat of this tragic case. Laming said 46 should be implemented within three months, 38 within six months and the rest within two years.</a:t>
            </a:r>
          </a:p>
          <a:p>
            <a:endParaRPr lang="en-GB" sz="1800" dirty="0"/>
          </a:p>
          <a:p>
            <a:r>
              <a:rPr lang="en-GB" sz="1800" dirty="0"/>
              <a:t>Victoria Climbié's death was largely responsible for the formation of the Every Child Matters initiative.</a:t>
            </a:r>
          </a:p>
          <a:p>
            <a:endParaRPr lang="en-GB" sz="1800" dirty="0"/>
          </a:p>
          <a:p>
            <a:r>
              <a:rPr lang="en-GB" sz="1800" dirty="0"/>
              <a:t>Introduction of the Children Act 2004.</a:t>
            </a:r>
          </a:p>
          <a:p>
            <a:endParaRPr lang="en-GB" sz="1800" dirty="0"/>
          </a:p>
          <a:p>
            <a:r>
              <a:rPr lang="en-GB" sz="1800" dirty="0"/>
              <a:t>Creation of the Contact Point project (government database designed to hold information on all children in England).</a:t>
            </a:r>
          </a:p>
          <a:p>
            <a:endParaRPr lang="en-GB" sz="1800" dirty="0"/>
          </a:p>
          <a:p>
            <a:r>
              <a:rPr lang="en-GB" sz="1800" dirty="0"/>
              <a:t>Creation of the Office of the Children's Commissioner chaired by the Children's Commissioner for England.</a:t>
            </a:r>
          </a:p>
          <a:p>
            <a:endParaRPr lang="en-GB" sz="1800" dirty="0"/>
          </a:p>
          <a:p>
            <a:r>
              <a:rPr lang="en-GB" sz="1800" dirty="0"/>
              <a:t>Lord Laming, the inquiry chairman, says the hearings will serve as an "enduring turning point" in the history of British child protection.</a:t>
            </a:r>
          </a:p>
          <a:p>
            <a:endParaRPr lang="en-GB" sz="1200" dirty="0"/>
          </a:p>
        </p:txBody>
      </p:sp>
    </p:spTree>
    <p:extLst>
      <p:ext uri="{BB962C8B-B14F-4D97-AF65-F5344CB8AC3E}">
        <p14:creationId xmlns:p14="http://schemas.microsoft.com/office/powerpoint/2010/main" val="4113428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 y="-5705"/>
            <a:ext cx="9143993"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67638" y="637762"/>
            <a:ext cx="7416372" cy="900131"/>
          </a:xfrm>
        </p:spPr>
        <p:txBody>
          <a:bodyPr anchor="t">
            <a:normAutofit/>
          </a:bodyPr>
          <a:lstStyle/>
          <a:p>
            <a:r>
              <a:rPr lang="en-GB" sz="3500" dirty="0">
                <a:solidFill>
                  <a:schemeClr val="bg1"/>
                </a:solidFill>
              </a:rPr>
              <a:t>Report  Recommendations</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9143992"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638" y="2010758"/>
            <a:ext cx="34289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23528" y="2298663"/>
            <a:ext cx="8352927" cy="4082665"/>
          </a:xfrm>
        </p:spPr>
        <p:txBody>
          <a:bodyPr>
            <a:normAutofit fontScale="85000" lnSpcReduction="10000"/>
          </a:bodyPr>
          <a:lstStyle/>
          <a:p>
            <a:r>
              <a:rPr lang="en-GB" sz="1800" dirty="0"/>
              <a:t>The creation of a children and families board chaired by a senior government minister to coordinate policies and initiatives that have a bearing on the wellbeing of children and families.</a:t>
            </a:r>
          </a:p>
          <a:p>
            <a:endParaRPr lang="en-GB" sz="1800" dirty="0"/>
          </a:p>
          <a:p>
            <a:r>
              <a:rPr lang="en-GB" sz="1800" dirty="0"/>
              <a:t>A national agency for children and families, led by a children's commissioner, should be established to ensure local services meet national standards for child protection and implement reforms.</a:t>
            </a:r>
          </a:p>
          <a:p>
            <a:endParaRPr lang="en-GB" sz="1800" dirty="0"/>
          </a:p>
          <a:p>
            <a:r>
              <a:rPr lang="en-GB" sz="1800" dirty="0"/>
              <a:t>Committees for children and families should be established by councils, with members drawn from social services, education, housing, the NHS and the police.</a:t>
            </a:r>
          </a:p>
          <a:p>
            <a:endParaRPr lang="en-GB" sz="1800" dirty="0"/>
          </a:p>
          <a:p>
            <a:r>
              <a:rPr lang="en-GB" sz="1800" dirty="0"/>
              <a:t>New local management boards - chaired by council chief executives with members from the police, health, social services, education, housing and the probation service - should be set up. The boards would appoint a local director of children and family services to monitor effective interagency working on child welfare and protection.</a:t>
            </a:r>
          </a:p>
          <a:p>
            <a:endParaRPr lang="en-GB" sz="1800" dirty="0"/>
          </a:p>
          <a:p>
            <a:r>
              <a:rPr lang="en-GB" sz="1800" dirty="0"/>
              <a:t> The creation of a national children's database that keeps a record of every contact a child has with a member of staff from the police, health and local authorities.</a:t>
            </a:r>
          </a:p>
          <a:p>
            <a:endParaRPr lang="en-GB" sz="12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3436144" cy="6858002"/>
            <a:chOff x="-2" y="-1"/>
            <a:chExt cx="4581527" cy="6858002"/>
          </a:xfrm>
          <a:effectLst>
            <a:outerShdw blurRad="381000" dist="50800" algn="ctr" rotWithShape="0">
              <a:srgbClr val="000000">
                <a:alpha val="10000"/>
              </a:srgbClr>
            </a:outerShdw>
          </a:effectLst>
        </p:grpSpPr>
        <p:grpSp>
          <p:nvGrpSpPr>
            <p:cNvPr id="30" name="Group 29">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28" name="Freeform: Shape 27">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86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31" name="Group 30">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32" name="Group 31">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26" name="Freeform: Shape 25">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26">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34" name="Group 33">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2">
                  <a:alphaModFix amt="57000"/>
                </a:blip>
                <a:tile tx="0" ty="0" sx="100000" sy="100000" flip="none" algn="tl"/>
              </a:blipFill>
              <a:effectLst/>
            </p:grpSpPr>
            <p:sp>
              <p:nvSpPr>
                <p:cNvPr id="24" name="Freeform: Shape 23">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24">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36" name="Content Placeholder 2"/>
          <p:cNvSpPr>
            <a:spLocks noGrp="1"/>
          </p:cNvSpPr>
          <p:nvPr>
            <p:ph idx="1"/>
          </p:nvPr>
        </p:nvSpPr>
        <p:spPr>
          <a:xfrm>
            <a:off x="3924300" y="1721579"/>
            <a:ext cx="4605337" cy="3952648"/>
          </a:xfrm>
        </p:spPr>
        <p:txBody>
          <a:bodyPr>
            <a:normAutofit/>
          </a:bodyPr>
          <a:lstStyle/>
          <a:p>
            <a:r>
              <a:rPr lang="en-GB" sz="2100" dirty="0">
                <a:solidFill>
                  <a:schemeClr val="tx1">
                    <a:alpha val="80000"/>
                  </a:schemeClr>
                </a:solidFill>
              </a:rPr>
              <a:t>The significant role of supervision and management that plays in child welfare and protection, has been commented on in a number of reports in the UK.</a:t>
            </a:r>
          </a:p>
          <a:p>
            <a:endParaRPr lang="en-GB" sz="2100" dirty="0">
              <a:solidFill>
                <a:schemeClr val="tx1">
                  <a:alpha val="80000"/>
                </a:schemeClr>
              </a:solidFill>
            </a:endParaRPr>
          </a:p>
          <a:p>
            <a:r>
              <a:rPr lang="en-GB" sz="2100" dirty="0">
                <a:solidFill>
                  <a:schemeClr val="tx1">
                    <a:alpha val="80000"/>
                  </a:schemeClr>
                </a:solidFill>
              </a:rPr>
              <a:t>Following the death of Victoria Climbié Lord Laming (2003) stated that ‘Effective supervision is the cornerstone of safe social work Practice. There is no substitute for it.’</a:t>
            </a: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 y="-5705"/>
            <a:ext cx="9143993"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E08503-597F-57AC-2FE2-A2CA50A2A14B}"/>
              </a:ext>
            </a:extLst>
          </p:cNvPr>
          <p:cNvSpPr>
            <a:spLocks noGrp="1"/>
          </p:cNvSpPr>
          <p:nvPr>
            <p:ph type="title"/>
          </p:nvPr>
        </p:nvSpPr>
        <p:spPr>
          <a:xfrm>
            <a:off x="867638" y="637762"/>
            <a:ext cx="7416372" cy="900131"/>
          </a:xfrm>
        </p:spPr>
        <p:txBody>
          <a:bodyPr anchor="t">
            <a:normAutofit/>
          </a:bodyPr>
          <a:lstStyle/>
          <a:p>
            <a:r>
              <a:rPr lang="en-GB" sz="3500">
                <a:solidFill>
                  <a:schemeClr val="bg1"/>
                </a:solidFill>
              </a:rPr>
              <a:t>Have Lessons Been Learnt?</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9143992"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638" y="2010758"/>
            <a:ext cx="34289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F84D8E3-2B03-2E20-363F-95BAF3161C4C}"/>
              </a:ext>
            </a:extLst>
          </p:cNvPr>
          <p:cNvSpPr>
            <a:spLocks noGrp="1"/>
          </p:cNvSpPr>
          <p:nvPr>
            <p:ph idx="1"/>
          </p:nvPr>
        </p:nvSpPr>
        <p:spPr>
          <a:xfrm>
            <a:off x="866661" y="2217343"/>
            <a:ext cx="7410669" cy="3959619"/>
          </a:xfrm>
        </p:spPr>
        <p:txBody>
          <a:bodyPr>
            <a:normAutofit/>
          </a:bodyPr>
          <a:lstStyle/>
          <a:p>
            <a:pPr fontAlgn="base"/>
            <a:r>
              <a:rPr lang="en-GB" sz="2100" dirty="0"/>
              <a:t>Baby P (2008)-child protection practice came under the microscope again following the convictions of those responsible for the death of 17-month-old Peter Connelly (‘Baby P’): his mother Tracy Connelly, stepdad Steven Barker and Barker’s brother, Jason Owens.</a:t>
            </a:r>
          </a:p>
          <a:p>
            <a:pPr fontAlgn="base"/>
            <a:r>
              <a:rPr lang="en-GB" sz="2100" dirty="0">
                <a:hlinkClick r:id="rId2"/>
              </a:rPr>
              <a:t>A serious case review found</a:t>
            </a:r>
            <a:r>
              <a:rPr lang="en-GB" sz="2100" dirty="0"/>
              <a:t> Peter’s “horrifying death could and should have been prevented”.</a:t>
            </a:r>
          </a:p>
          <a:p>
            <a:pPr marL="0" indent="0" fontAlgn="base">
              <a:buNone/>
            </a:pPr>
            <a:endParaRPr lang="en-GB" sz="2100" dirty="0"/>
          </a:p>
          <a:p>
            <a:r>
              <a:rPr lang="en-GB" sz="2100" dirty="0">
                <a:hlinkClick r:id="rId3"/>
              </a:rPr>
              <a:t>The Victoria Climbié Inquiry chair reflects on social work, 21 years on - Community Care</a:t>
            </a:r>
            <a:endParaRPr lang="en-GB" sz="2100" dirty="0"/>
          </a:p>
          <a:p>
            <a:endParaRPr lang="en-GB" sz="2100" dirty="0"/>
          </a:p>
          <a:p>
            <a:endParaRPr lang="en-GB" sz="2100" dirty="0"/>
          </a:p>
        </p:txBody>
      </p:sp>
    </p:spTree>
    <p:extLst>
      <p:ext uri="{BB962C8B-B14F-4D97-AF65-F5344CB8AC3E}">
        <p14:creationId xmlns:p14="http://schemas.microsoft.com/office/powerpoint/2010/main" val="7160634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 y="-5705"/>
            <a:ext cx="9143993"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67638" y="637762"/>
            <a:ext cx="7416372" cy="900131"/>
          </a:xfrm>
        </p:spPr>
        <p:txBody>
          <a:bodyPr anchor="t">
            <a:normAutofit/>
          </a:bodyPr>
          <a:lstStyle/>
          <a:p>
            <a:r>
              <a:rPr lang="en-GB" sz="3500">
                <a:solidFill>
                  <a:schemeClr val="bg1"/>
                </a:solidFill>
              </a:rPr>
              <a:t>Inquiry Report</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9143992"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638" y="2010758"/>
            <a:ext cx="34289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66661" y="2217343"/>
            <a:ext cx="7410669" cy="3959619"/>
          </a:xfrm>
        </p:spPr>
        <p:txBody>
          <a:bodyPr>
            <a:normAutofit/>
          </a:bodyPr>
          <a:lstStyle/>
          <a:p>
            <a:r>
              <a:rPr lang="en-GB" sz="2100" dirty="0"/>
              <a:t>Full details of  Victoria Climbié’s background and upbringing as well as the abuse she suffered are outlined in the House of Commons Health Committee Inquiry in to the case and the full Report by Lord Laming.</a:t>
            </a:r>
          </a:p>
          <a:p>
            <a:endParaRPr lang="en-GB" sz="2100" dirty="0"/>
          </a:p>
          <a:p>
            <a:r>
              <a:rPr lang="en-GB" sz="2100" dirty="0">
                <a:hlinkClick r:id="rId2"/>
              </a:rPr>
              <a:t>http://www.publications.parliament.uk/pa/cm200203/cmselect/cmhealth/570/570.pdf</a:t>
            </a:r>
            <a:endParaRPr lang="en-GB" sz="2100" dirty="0"/>
          </a:p>
          <a:p>
            <a:endParaRPr lang="en-GB" sz="2100" dirty="0"/>
          </a:p>
          <a:p>
            <a:r>
              <a:rPr lang="en-GB" sz="2100" dirty="0">
                <a:hlinkClick r:id="rId3"/>
              </a:rPr>
              <a:t>https://www.gov.uk/government/uploads/system/uploads/attachment_data/file/273183/5730.pdf</a:t>
            </a:r>
            <a:endParaRPr lang="en-GB" sz="2100" dirty="0"/>
          </a:p>
          <a:p>
            <a:pPr marL="114300" indent="0">
              <a:buNone/>
            </a:pPr>
            <a:endParaRPr lang="en-GB" sz="2100" dirty="0"/>
          </a:p>
          <a:p>
            <a:pPr marL="0" indent="0">
              <a:buNone/>
            </a:pPr>
            <a:endParaRPr lang="en-GB" sz="2100" dirty="0"/>
          </a:p>
        </p:txBody>
      </p:sp>
    </p:spTree>
    <p:extLst>
      <p:ext uri="{BB962C8B-B14F-4D97-AF65-F5344CB8AC3E}">
        <p14:creationId xmlns:p14="http://schemas.microsoft.com/office/powerpoint/2010/main" val="192982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3BFF09-4668-042A-D261-42EEB96AAD13}"/>
              </a:ext>
            </a:extLst>
          </p:cNvPr>
          <p:cNvSpPr>
            <a:spLocks noGrp="1"/>
          </p:cNvSpPr>
          <p:nvPr>
            <p:ph type="title"/>
          </p:nvPr>
        </p:nvSpPr>
        <p:spPr>
          <a:xfrm>
            <a:off x="571352" y="350196"/>
            <a:ext cx="3485178" cy="1624520"/>
          </a:xfrm>
        </p:spPr>
        <p:txBody>
          <a:bodyPr anchor="ctr">
            <a:normAutofit/>
          </a:bodyPr>
          <a:lstStyle/>
          <a:p>
            <a:r>
              <a:rPr lang="en-US" sz="3500"/>
              <a:t>Coffee Break</a:t>
            </a:r>
          </a:p>
        </p:txBody>
      </p:sp>
      <p:pic>
        <p:nvPicPr>
          <p:cNvPr id="5" name="Picture 4" descr="Cup of coffee 3D pattern">
            <a:extLst>
              <a:ext uri="{FF2B5EF4-FFF2-40B4-BE49-F238E27FC236}">
                <a16:creationId xmlns:a16="http://schemas.microsoft.com/office/drawing/2014/main" id="{A80FFA47-884A-7C59-B0C8-24690DF8A408}"/>
              </a:ext>
            </a:extLst>
          </p:cNvPr>
          <p:cNvPicPr>
            <a:picLocks noChangeAspect="1"/>
          </p:cNvPicPr>
          <p:nvPr/>
        </p:nvPicPr>
        <p:blipFill>
          <a:blip r:embed="rId2"/>
          <a:srcRect l="13045" r="3528"/>
          <a:stretch>
            <a:fillRect/>
          </a:stretch>
        </p:blipFill>
        <p:spPr>
          <a:xfrm>
            <a:off x="4572000" y="1"/>
            <a:ext cx="4577118" cy="6858000"/>
          </a:xfrm>
          <a:prstGeom prst="rect">
            <a:avLst/>
          </a:prstGeom>
        </p:spPr>
      </p:pic>
    </p:spTree>
    <p:extLst>
      <p:ext uri="{BB962C8B-B14F-4D97-AF65-F5344CB8AC3E}">
        <p14:creationId xmlns:p14="http://schemas.microsoft.com/office/powerpoint/2010/main" val="394639344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 y="-5705"/>
            <a:ext cx="9143993"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709A28-D752-4C2E-6934-D12A27E647BB}"/>
              </a:ext>
            </a:extLst>
          </p:cNvPr>
          <p:cNvSpPr>
            <a:spLocks noGrp="1"/>
          </p:cNvSpPr>
          <p:nvPr>
            <p:ph type="title"/>
          </p:nvPr>
        </p:nvSpPr>
        <p:spPr>
          <a:xfrm>
            <a:off x="867638" y="637762"/>
            <a:ext cx="7416372" cy="900131"/>
          </a:xfrm>
        </p:spPr>
        <p:txBody>
          <a:bodyPr anchor="t">
            <a:normAutofit/>
          </a:bodyPr>
          <a:lstStyle/>
          <a:p>
            <a:r>
              <a:rPr lang="en-US" sz="3500">
                <a:solidFill>
                  <a:schemeClr val="bg1"/>
                </a:solidFill>
              </a:rPr>
              <a:t>MDT Activity- The Evans Family</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9143992"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638" y="2010758"/>
            <a:ext cx="34289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DB245F9-85E6-83E4-E7F9-CBFC47E4BA72}"/>
              </a:ext>
            </a:extLst>
          </p:cNvPr>
          <p:cNvSpPr>
            <a:spLocks noGrp="1"/>
          </p:cNvSpPr>
          <p:nvPr>
            <p:ph idx="1"/>
          </p:nvPr>
        </p:nvSpPr>
        <p:spPr>
          <a:xfrm>
            <a:off x="395536" y="2217343"/>
            <a:ext cx="8352927" cy="4262282"/>
          </a:xfrm>
        </p:spPr>
        <p:txBody>
          <a:bodyPr>
            <a:normAutofit lnSpcReduction="10000"/>
          </a:bodyPr>
          <a:lstStyle/>
          <a:p>
            <a:pPr marL="0" indent="0">
              <a:buNone/>
            </a:pPr>
            <a:r>
              <a:rPr lang="en-US" sz="1800" b="1" dirty="0">
                <a:effectLst/>
                <a:ea typeface="MS Mincho" panose="02020609040205080304" pitchFamily="49" charset="-128"/>
                <a:cs typeface="Times New Roman" panose="02020603050405020304" pitchFamily="18" charset="0"/>
              </a:rPr>
              <a:t>Scenario Overview:</a:t>
            </a:r>
          </a:p>
          <a:p>
            <a:pPr marL="0" indent="0">
              <a:buNone/>
            </a:pPr>
            <a:endParaRPr lang="en-US" sz="1800" dirty="0">
              <a:effectLst/>
              <a:latin typeface="Cambria" panose="02040503050406030204" pitchFamily="18" charset="0"/>
              <a:ea typeface="MS Mincho" panose="02020609040205080304" pitchFamily="49" charset="-128"/>
              <a:cs typeface="Times New Roman" panose="02020603050405020304" pitchFamily="18" charset="0"/>
            </a:endParaRPr>
          </a:p>
          <a:p>
            <a:pPr marL="0" indent="0">
              <a:buNone/>
            </a:pPr>
            <a:r>
              <a:rPr lang="en-GB" sz="1800" dirty="0"/>
              <a:t>Claire Evans (34) is a single mother caring for her 10-year-old son, Sam, and her 70-year-old father, Glyn, recently discharged from hospital following a stroke.</a:t>
            </a:r>
          </a:p>
          <a:p>
            <a:pPr marL="0" indent="0">
              <a:buNone/>
            </a:pPr>
            <a:br>
              <a:rPr lang="en-GB" sz="1800" dirty="0"/>
            </a:br>
            <a:r>
              <a:rPr lang="en-GB" sz="1800" dirty="0"/>
              <a:t>Sam’s school has reported poor attendance and disruptive behaviour. </a:t>
            </a:r>
          </a:p>
          <a:p>
            <a:pPr marL="0" indent="0">
              <a:buNone/>
            </a:pPr>
            <a:r>
              <a:rPr lang="en-GB" sz="1800" dirty="0"/>
              <a:t>Claire appears withdrawn and underweight. </a:t>
            </a:r>
          </a:p>
          <a:p>
            <a:pPr marL="0" indent="0">
              <a:buNone/>
            </a:pPr>
            <a:r>
              <a:rPr lang="en-GB" sz="1800" dirty="0"/>
              <a:t>Glyn’s medication is not being managed correctly.</a:t>
            </a:r>
          </a:p>
          <a:p>
            <a:pPr marL="0" indent="0">
              <a:buNone/>
            </a:pPr>
            <a:br>
              <a:rPr lang="en-GB" sz="1800" dirty="0"/>
            </a:br>
            <a:r>
              <a:rPr lang="en-GB" sz="1800" dirty="0"/>
              <a:t>The GP, school, and social services are aware of the family’s difficulties. </a:t>
            </a:r>
          </a:p>
          <a:p>
            <a:pPr marL="0" indent="0">
              <a:buNone/>
            </a:pPr>
            <a:r>
              <a:rPr lang="en-GB" sz="1800" dirty="0"/>
              <a:t>A Team Around the Family (TAF) meeting has been arranged to coordinate support.</a:t>
            </a:r>
          </a:p>
          <a:p>
            <a:pPr marL="0" indent="0">
              <a:buNone/>
            </a:pPr>
            <a:br>
              <a:rPr lang="en-US" sz="1300" dirty="0">
                <a:effectLst/>
                <a:ea typeface="MS Mincho" panose="02020609040205080304" pitchFamily="49" charset="-128"/>
                <a:cs typeface="Times New Roman" panose="02020603050405020304" pitchFamily="18" charset="0"/>
              </a:rPr>
            </a:br>
            <a:br>
              <a:rPr lang="en-US" sz="1300" dirty="0">
                <a:effectLst/>
                <a:ea typeface="MS Mincho" panose="02020609040205080304" pitchFamily="49" charset="-128"/>
                <a:cs typeface="Times New Roman" panose="02020603050405020304" pitchFamily="18" charset="0"/>
              </a:rPr>
            </a:br>
            <a:endParaRPr lang="en-US" sz="1300" dirty="0"/>
          </a:p>
        </p:txBody>
      </p:sp>
    </p:spTree>
    <p:extLst>
      <p:ext uri="{BB962C8B-B14F-4D97-AF65-F5344CB8AC3E}">
        <p14:creationId xmlns:p14="http://schemas.microsoft.com/office/powerpoint/2010/main" val="102221621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 y="-5705"/>
            <a:ext cx="9143993"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D551A-6899-6347-5EB9-F6AAE7EF57FF}"/>
              </a:ext>
            </a:extLst>
          </p:cNvPr>
          <p:cNvSpPr>
            <a:spLocks noGrp="1"/>
          </p:cNvSpPr>
          <p:nvPr>
            <p:ph type="title"/>
          </p:nvPr>
        </p:nvSpPr>
        <p:spPr>
          <a:xfrm>
            <a:off x="867638" y="637762"/>
            <a:ext cx="7416372" cy="900131"/>
          </a:xfrm>
        </p:spPr>
        <p:txBody>
          <a:bodyPr anchor="t">
            <a:normAutofit/>
          </a:bodyPr>
          <a:lstStyle/>
          <a:p>
            <a:r>
              <a:rPr lang="en-GB" sz="2700" b="1">
                <a:solidFill>
                  <a:schemeClr val="bg1"/>
                </a:solidFill>
              </a:rPr>
              <a:t>Instructions:</a:t>
            </a:r>
            <a:br>
              <a:rPr lang="en-GB" sz="2700">
                <a:solidFill>
                  <a:schemeClr val="bg1"/>
                </a:solidFill>
              </a:rPr>
            </a:br>
            <a:endParaRPr lang="en-US" sz="2700">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9143992"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638" y="2010758"/>
            <a:ext cx="34289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B1D3D14-E4A3-71DB-F1BD-3ED3C5A04301}"/>
              </a:ext>
            </a:extLst>
          </p:cNvPr>
          <p:cNvSpPr>
            <a:spLocks noGrp="1"/>
          </p:cNvSpPr>
          <p:nvPr>
            <p:ph idx="1"/>
          </p:nvPr>
        </p:nvSpPr>
        <p:spPr>
          <a:xfrm>
            <a:off x="866661" y="2217343"/>
            <a:ext cx="7410669" cy="3959619"/>
          </a:xfrm>
        </p:spPr>
        <p:txBody>
          <a:bodyPr>
            <a:normAutofit/>
          </a:bodyPr>
          <a:lstStyle/>
          <a:p>
            <a:pPr marL="0" indent="0">
              <a:buNone/>
            </a:pPr>
            <a:r>
              <a:rPr lang="en-GB" sz="2100"/>
              <a:t>Split into groups of 6–8.</a:t>
            </a:r>
          </a:p>
          <a:p>
            <a:pPr marL="0" indent="0">
              <a:buNone/>
            </a:pPr>
            <a:endParaRPr lang="en-GB" sz="2100"/>
          </a:p>
          <a:p>
            <a:pPr marL="0" indent="0">
              <a:buNone/>
            </a:pPr>
            <a:r>
              <a:rPr lang="en-GB" sz="2100"/>
              <a:t>Each student assigned a professional role: </a:t>
            </a:r>
          </a:p>
          <a:p>
            <a:pPr marL="0" indent="0">
              <a:buNone/>
            </a:pPr>
            <a:r>
              <a:rPr lang="en-GB" sz="2100"/>
              <a:t>Social Worker, GP, District Nurse, Health Visitor, Teacher, CAMHS Practitioner, Housing Officer, Voluntary Family Support Worker.</a:t>
            </a:r>
          </a:p>
          <a:p>
            <a:endParaRPr lang="en-US" sz="2100"/>
          </a:p>
        </p:txBody>
      </p:sp>
    </p:spTree>
    <p:extLst>
      <p:ext uri="{BB962C8B-B14F-4D97-AF65-F5344CB8AC3E}">
        <p14:creationId xmlns:p14="http://schemas.microsoft.com/office/powerpoint/2010/main" val="332070842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 y="-5705"/>
            <a:ext cx="9143993"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B2EACC-6C04-2525-B64A-8D55366E7422}"/>
              </a:ext>
            </a:extLst>
          </p:cNvPr>
          <p:cNvSpPr>
            <a:spLocks noGrp="1"/>
          </p:cNvSpPr>
          <p:nvPr>
            <p:ph type="title"/>
          </p:nvPr>
        </p:nvSpPr>
        <p:spPr>
          <a:xfrm>
            <a:off x="867638" y="637762"/>
            <a:ext cx="7416372" cy="900131"/>
          </a:xfrm>
        </p:spPr>
        <p:txBody>
          <a:bodyPr anchor="t">
            <a:normAutofit/>
          </a:bodyPr>
          <a:lstStyle/>
          <a:p>
            <a:r>
              <a:rPr lang="en-GB" sz="2700">
                <a:solidFill>
                  <a:schemeClr val="bg1"/>
                </a:solidFill>
              </a:rPr>
              <a:t>Students will conduct an MDT meeting (30 mins):</a:t>
            </a:r>
            <a:br>
              <a:rPr lang="en-GB" sz="2700">
                <a:solidFill>
                  <a:schemeClr val="bg1"/>
                </a:solidFill>
              </a:rPr>
            </a:br>
            <a:endParaRPr lang="en-US" sz="2700">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9143992"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638" y="2010758"/>
            <a:ext cx="34289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102EB23-383F-986A-A0E4-24EB058B2DBA}"/>
              </a:ext>
            </a:extLst>
          </p:cNvPr>
          <p:cNvSpPr>
            <a:spLocks noGrp="1"/>
          </p:cNvSpPr>
          <p:nvPr>
            <p:ph idx="1"/>
          </p:nvPr>
        </p:nvSpPr>
        <p:spPr>
          <a:xfrm>
            <a:off x="866661" y="2217343"/>
            <a:ext cx="7410669" cy="3959619"/>
          </a:xfrm>
        </p:spPr>
        <p:txBody>
          <a:bodyPr>
            <a:normAutofit/>
          </a:bodyPr>
          <a:lstStyle/>
          <a:p>
            <a:pPr>
              <a:buFont typeface="Arial" panose="020B0604020202020204" pitchFamily="34" charset="0"/>
              <a:buChar char="•"/>
            </a:pPr>
            <a:r>
              <a:rPr lang="en-GB" sz="2100"/>
              <a:t>Identify risks, needs, and protective factors.</a:t>
            </a:r>
          </a:p>
          <a:p>
            <a:pPr>
              <a:buFont typeface="Arial" panose="020B0604020202020204" pitchFamily="34" charset="0"/>
              <a:buChar char="•"/>
            </a:pPr>
            <a:r>
              <a:rPr lang="en-GB" sz="2100"/>
              <a:t>Decide the </a:t>
            </a:r>
            <a:r>
              <a:rPr lang="en-GB" sz="2100" b="1"/>
              <a:t>lead professional</a:t>
            </a:r>
            <a:r>
              <a:rPr lang="en-GB" sz="2100"/>
              <a:t>.</a:t>
            </a:r>
          </a:p>
          <a:p>
            <a:pPr>
              <a:buFont typeface="Arial" panose="020B0604020202020204" pitchFamily="34" charset="0"/>
              <a:buChar char="•"/>
            </a:pPr>
            <a:r>
              <a:rPr lang="en-GB" sz="2100"/>
              <a:t>Agree </a:t>
            </a:r>
            <a:r>
              <a:rPr lang="en-GB" sz="2100" b="1"/>
              <a:t>short-term goals</a:t>
            </a:r>
            <a:r>
              <a:rPr lang="en-GB" sz="2100"/>
              <a:t> (1–3 weeks).</a:t>
            </a:r>
          </a:p>
          <a:p>
            <a:pPr>
              <a:buFont typeface="Arial" panose="020B0604020202020204" pitchFamily="34" charset="0"/>
              <a:buChar char="•"/>
            </a:pPr>
            <a:r>
              <a:rPr lang="en-GB" sz="2100"/>
              <a:t>Suggest </a:t>
            </a:r>
            <a:r>
              <a:rPr lang="en-GB" sz="2100" b="1"/>
              <a:t>referrals / support plans</a:t>
            </a:r>
            <a:r>
              <a:rPr lang="en-GB" sz="2100"/>
              <a:t>.</a:t>
            </a:r>
          </a:p>
          <a:p>
            <a:r>
              <a:rPr lang="en-GB" sz="2100"/>
              <a:t>Nominate a chair in each group.</a:t>
            </a:r>
          </a:p>
          <a:p>
            <a:r>
              <a:rPr lang="en-GB" sz="2100"/>
              <a:t>10 minutes before the end, groups summarise their joint plan on flipchart or template.</a:t>
            </a:r>
          </a:p>
          <a:p>
            <a:endParaRPr lang="en-US" sz="2100"/>
          </a:p>
        </p:txBody>
      </p:sp>
    </p:spTree>
    <p:extLst>
      <p:ext uri="{BB962C8B-B14F-4D97-AF65-F5344CB8AC3E}">
        <p14:creationId xmlns:p14="http://schemas.microsoft.com/office/powerpoint/2010/main" val="312707090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 y="-5705"/>
            <a:ext cx="9143993"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8555B8-AF84-3BAB-0B52-A220FB3B324F}"/>
              </a:ext>
            </a:extLst>
          </p:cNvPr>
          <p:cNvSpPr>
            <a:spLocks noGrp="1"/>
          </p:cNvSpPr>
          <p:nvPr>
            <p:ph type="title"/>
          </p:nvPr>
        </p:nvSpPr>
        <p:spPr>
          <a:xfrm>
            <a:off x="867638" y="637762"/>
            <a:ext cx="7416372" cy="900131"/>
          </a:xfrm>
        </p:spPr>
        <p:txBody>
          <a:bodyPr anchor="t">
            <a:normAutofit/>
          </a:bodyPr>
          <a:lstStyle/>
          <a:p>
            <a:r>
              <a:rPr lang="en-GB" sz="3500" dirty="0">
                <a:solidFill>
                  <a:schemeClr val="bg1"/>
                </a:solidFill>
              </a:rPr>
              <a:t>Discussion</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9143992"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638" y="2010758"/>
            <a:ext cx="34289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34DDC98-7FEC-1995-9B23-1DBE285FA0D3}"/>
              </a:ext>
            </a:extLst>
          </p:cNvPr>
          <p:cNvSpPr>
            <a:spLocks noGrp="1"/>
          </p:cNvSpPr>
          <p:nvPr>
            <p:ph idx="1"/>
          </p:nvPr>
        </p:nvSpPr>
        <p:spPr>
          <a:xfrm>
            <a:off x="866661" y="2217343"/>
            <a:ext cx="7410669" cy="3959619"/>
          </a:xfrm>
        </p:spPr>
        <p:txBody>
          <a:bodyPr>
            <a:normAutofit/>
          </a:bodyPr>
          <a:lstStyle/>
          <a:p>
            <a:pPr lvl="1"/>
            <a:r>
              <a:rPr lang="en-GB" sz="2100" dirty="0"/>
              <a:t>What risks did the family face that no single agency fully recognised? </a:t>
            </a:r>
          </a:p>
          <a:p>
            <a:pPr lvl="1"/>
            <a:r>
              <a:rPr lang="en-GB" sz="2100" dirty="0"/>
              <a:t>Where were the gaps in information?</a:t>
            </a:r>
          </a:p>
          <a:p>
            <a:pPr lvl="1"/>
            <a:r>
              <a:rPr lang="en-GB" sz="2100" dirty="0"/>
              <a:t>How well did you share information across agencies?</a:t>
            </a:r>
          </a:p>
          <a:p>
            <a:pPr lvl="1"/>
            <a:r>
              <a:rPr lang="en-GB" sz="2100" dirty="0"/>
              <a:t>Did any agency feel excluded or unheard?</a:t>
            </a:r>
          </a:p>
          <a:p>
            <a:pPr lvl="1"/>
            <a:r>
              <a:rPr lang="en-GB" sz="2100" dirty="0"/>
              <a:t>What could have been done better?</a:t>
            </a:r>
          </a:p>
          <a:p>
            <a:pPr lvl="1"/>
            <a:r>
              <a:rPr lang="en-GB" sz="2100" dirty="0"/>
              <a:t>How does this reflect lessons from Baby P and Victoria Climbié?</a:t>
            </a:r>
          </a:p>
          <a:p>
            <a:pPr lvl="1"/>
            <a:endParaRPr lang="en-GB" sz="2100" dirty="0"/>
          </a:p>
          <a:p>
            <a:endParaRPr lang="en-GB" sz="2100" dirty="0"/>
          </a:p>
        </p:txBody>
      </p:sp>
    </p:spTree>
    <p:extLst>
      <p:ext uri="{BB962C8B-B14F-4D97-AF65-F5344CB8AC3E}">
        <p14:creationId xmlns:p14="http://schemas.microsoft.com/office/powerpoint/2010/main" val="2175881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 y="-5705"/>
            <a:ext cx="9143993"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7684A5-AAD2-ECF4-E46E-0584EF4BD31F}"/>
              </a:ext>
            </a:extLst>
          </p:cNvPr>
          <p:cNvSpPr>
            <a:spLocks noGrp="1"/>
          </p:cNvSpPr>
          <p:nvPr>
            <p:ph type="title"/>
          </p:nvPr>
        </p:nvSpPr>
        <p:spPr>
          <a:xfrm>
            <a:off x="867638" y="637762"/>
            <a:ext cx="7416372" cy="900131"/>
          </a:xfrm>
        </p:spPr>
        <p:txBody>
          <a:bodyPr anchor="t">
            <a:normAutofit/>
          </a:bodyPr>
          <a:lstStyle/>
          <a:p>
            <a:r>
              <a:rPr lang="en-GB" sz="2700" b="1" dirty="0">
                <a:solidFill>
                  <a:schemeClr val="bg1"/>
                </a:solidFill>
              </a:rPr>
              <a:t>Theoretical Integration</a:t>
            </a:r>
            <a:br>
              <a:rPr lang="en-GB" sz="2700" b="1" dirty="0">
                <a:solidFill>
                  <a:schemeClr val="bg1"/>
                </a:solidFill>
              </a:rPr>
            </a:br>
            <a:endParaRPr lang="en-US" sz="2700" dirty="0">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9143992"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638" y="2010758"/>
            <a:ext cx="34289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F1363B0-D121-ADAA-A44F-7F89AAF0662F}"/>
              </a:ext>
            </a:extLst>
          </p:cNvPr>
          <p:cNvSpPr>
            <a:spLocks noGrp="1"/>
          </p:cNvSpPr>
          <p:nvPr>
            <p:ph idx="1"/>
          </p:nvPr>
        </p:nvSpPr>
        <p:spPr>
          <a:xfrm>
            <a:off x="323529" y="2378594"/>
            <a:ext cx="8496944" cy="3798368"/>
          </a:xfrm>
        </p:spPr>
        <p:txBody>
          <a:bodyPr>
            <a:normAutofit/>
          </a:bodyPr>
          <a:lstStyle/>
          <a:p>
            <a:pPr marL="0" indent="0">
              <a:buNone/>
            </a:pPr>
            <a:r>
              <a:rPr lang="en-GB" sz="2100" dirty="0"/>
              <a:t>Which theories help explain the family’s situation and your team’s responses?</a:t>
            </a:r>
          </a:p>
          <a:p>
            <a:pPr marL="0" indent="0">
              <a:buNone/>
            </a:pPr>
            <a:br>
              <a:rPr lang="en-GB" sz="2100" dirty="0"/>
            </a:br>
            <a:r>
              <a:rPr lang="en-GB" sz="2100" dirty="0"/>
              <a:t>→ </a:t>
            </a:r>
            <a:r>
              <a:rPr lang="en-GB" sz="2100" i="1" dirty="0"/>
              <a:t>Bronfenbrenner’s ecological model</a:t>
            </a:r>
            <a:r>
              <a:rPr lang="en-GB" sz="2100" dirty="0"/>
              <a:t> (systemic layers of influence).</a:t>
            </a:r>
          </a:p>
          <a:p>
            <a:pPr marL="0" indent="0">
              <a:buNone/>
            </a:pPr>
            <a:br>
              <a:rPr lang="en-GB" sz="2100" dirty="0"/>
            </a:br>
            <a:r>
              <a:rPr lang="en-GB" sz="2100" dirty="0"/>
              <a:t>→ </a:t>
            </a:r>
            <a:r>
              <a:rPr lang="en-GB" sz="2100" i="1" dirty="0"/>
              <a:t>Family Systems Theory</a:t>
            </a:r>
            <a:r>
              <a:rPr lang="en-GB" sz="2100" dirty="0"/>
              <a:t> (change in one part affects the whole).</a:t>
            </a:r>
          </a:p>
          <a:p>
            <a:pPr marL="0" indent="0">
              <a:buNone/>
            </a:pPr>
            <a:br>
              <a:rPr lang="en-GB" sz="2100" dirty="0"/>
            </a:br>
            <a:r>
              <a:rPr lang="en-GB" sz="2100" dirty="0"/>
              <a:t>→ </a:t>
            </a:r>
            <a:r>
              <a:rPr lang="en-GB" sz="2100" i="1" dirty="0"/>
              <a:t>Trauma-Informed Practice</a:t>
            </a:r>
            <a:r>
              <a:rPr lang="en-GB" sz="2100" dirty="0"/>
              <a:t> (avoid re-traumatising Claire and Sam).</a:t>
            </a:r>
          </a:p>
          <a:p>
            <a:endParaRPr lang="en-US" sz="2100" dirty="0"/>
          </a:p>
        </p:txBody>
      </p:sp>
    </p:spTree>
    <p:extLst>
      <p:ext uri="{BB962C8B-B14F-4D97-AF65-F5344CB8AC3E}">
        <p14:creationId xmlns:p14="http://schemas.microsoft.com/office/powerpoint/2010/main" val="800089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 y="-5705"/>
            <a:ext cx="9143993"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FBDB8B-766E-6A39-60E2-9CD2C8C983BC}"/>
              </a:ext>
            </a:extLst>
          </p:cNvPr>
          <p:cNvSpPr>
            <a:spLocks noGrp="1"/>
          </p:cNvSpPr>
          <p:nvPr>
            <p:ph type="title"/>
          </p:nvPr>
        </p:nvSpPr>
        <p:spPr>
          <a:xfrm>
            <a:off x="867638" y="637762"/>
            <a:ext cx="7416372" cy="900131"/>
          </a:xfrm>
        </p:spPr>
        <p:txBody>
          <a:bodyPr anchor="t">
            <a:normAutofit/>
          </a:bodyPr>
          <a:lstStyle/>
          <a:p>
            <a:r>
              <a:rPr lang="en-GB" sz="2700" b="1" dirty="0">
                <a:solidFill>
                  <a:schemeClr val="bg1"/>
                </a:solidFill>
              </a:rPr>
              <a:t>Key Learning Points</a:t>
            </a:r>
            <a:br>
              <a:rPr lang="en-GB" sz="2700" dirty="0">
                <a:solidFill>
                  <a:schemeClr val="bg1"/>
                </a:solidFill>
              </a:rPr>
            </a:br>
            <a:endParaRPr lang="en-GB" sz="2700" dirty="0">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9143992"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638" y="2010758"/>
            <a:ext cx="34289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6A564CA-A4BF-AF8F-A5F9-16084FDACFE7}"/>
              </a:ext>
            </a:extLst>
          </p:cNvPr>
          <p:cNvSpPr>
            <a:spLocks noGrp="1"/>
          </p:cNvSpPr>
          <p:nvPr>
            <p:ph idx="1"/>
          </p:nvPr>
        </p:nvSpPr>
        <p:spPr>
          <a:xfrm>
            <a:off x="866661" y="2217343"/>
            <a:ext cx="7410669" cy="3959619"/>
          </a:xfrm>
        </p:spPr>
        <p:txBody>
          <a:bodyPr>
            <a:normAutofit/>
          </a:bodyPr>
          <a:lstStyle/>
          <a:p>
            <a:pPr lvl="0"/>
            <a:r>
              <a:rPr lang="en-GB" sz="2100" b="1"/>
              <a:t>Families are complex systems</a:t>
            </a:r>
            <a:r>
              <a:rPr lang="en-GB" sz="2100"/>
              <a:t> – risks often span multiple domains.</a:t>
            </a:r>
          </a:p>
          <a:p>
            <a:pPr lvl="0"/>
            <a:r>
              <a:rPr lang="en-GB" sz="2100" b="1"/>
              <a:t>No single agency has the full picture.</a:t>
            </a:r>
            <a:endParaRPr lang="en-GB" sz="2100"/>
          </a:p>
          <a:p>
            <a:pPr lvl="0"/>
            <a:r>
              <a:rPr lang="en-GB" sz="2100" b="1"/>
              <a:t>Information sharing saves lives</a:t>
            </a:r>
            <a:r>
              <a:rPr lang="en-GB" sz="2100"/>
              <a:t> (links to Baby P, Victoria Climbié).</a:t>
            </a:r>
          </a:p>
          <a:p>
            <a:pPr lvl="0"/>
            <a:r>
              <a:rPr lang="en-GB" sz="2100" b="1"/>
              <a:t>Working Together to Safeguard Children (2018)</a:t>
            </a:r>
            <a:r>
              <a:rPr lang="en-GB" sz="2100"/>
              <a:t> requires joined-up approaches.</a:t>
            </a:r>
          </a:p>
          <a:p>
            <a:pPr lvl="0"/>
            <a:r>
              <a:rPr lang="en-GB" sz="2100"/>
              <a:t>Partnership working is essential, but barriers (silos, workload, confidentiality) must be recognised.</a:t>
            </a:r>
          </a:p>
          <a:p>
            <a:endParaRPr lang="en-GB" sz="2100"/>
          </a:p>
        </p:txBody>
      </p:sp>
    </p:spTree>
    <p:extLst>
      <p:ext uri="{BB962C8B-B14F-4D97-AF65-F5344CB8AC3E}">
        <p14:creationId xmlns:p14="http://schemas.microsoft.com/office/powerpoint/2010/main" val="3520186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 y="-5705"/>
            <a:ext cx="9143993"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5DB01A-F297-9F03-8EBA-912CDF0F5B0B}"/>
              </a:ext>
            </a:extLst>
          </p:cNvPr>
          <p:cNvSpPr>
            <a:spLocks noGrp="1"/>
          </p:cNvSpPr>
          <p:nvPr>
            <p:ph type="title"/>
          </p:nvPr>
        </p:nvSpPr>
        <p:spPr>
          <a:xfrm>
            <a:off x="867638" y="637762"/>
            <a:ext cx="7416372" cy="900131"/>
          </a:xfrm>
        </p:spPr>
        <p:txBody>
          <a:bodyPr anchor="t">
            <a:normAutofit/>
          </a:bodyPr>
          <a:lstStyle/>
          <a:p>
            <a:r>
              <a:rPr lang="en-GB" sz="2700" b="1">
                <a:solidFill>
                  <a:schemeClr val="bg1"/>
                </a:solidFill>
              </a:rPr>
              <a:t>Reflection &amp; Mini Task</a:t>
            </a:r>
            <a:br>
              <a:rPr lang="en-GB" sz="2700" b="1">
                <a:solidFill>
                  <a:schemeClr val="bg1"/>
                </a:solidFill>
              </a:rPr>
            </a:br>
            <a:endParaRPr lang="en-US" sz="2700">
              <a:solidFill>
                <a:schemeClr val="bg1"/>
              </a:solidFill>
            </a:endParaRPr>
          </a:p>
        </p:txBody>
      </p:sp>
      <p:sp>
        <p:nvSpPr>
          <p:cNvPr id="19" name="Rectangle 18">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9143992"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638" y="2010758"/>
            <a:ext cx="34289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E6B8867-9B82-AF35-51B3-0EAF97ED4128}"/>
              </a:ext>
            </a:extLst>
          </p:cNvPr>
          <p:cNvSpPr>
            <a:spLocks noGrp="1"/>
          </p:cNvSpPr>
          <p:nvPr>
            <p:ph idx="1"/>
          </p:nvPr>
        </p:nvSpPr>
        <p:spPr>
          <a:xfrm>
            <a:off x="866661" y="2217343"/>
            <a:ext cx="7410669" cy="3959619"/>
          </a:xfrm>
        </p:spPr>
        <p:txBody>
          <a:bodyPr>
            <a:normAutofit/>
          </a:bodyPr>
          <a:lstStyle/>
          <a:p>
            <a:r>
              <a:rPr lang="en-GB" sz="2100" b="1"/>
              <a:t>Activity:</a:t>
            </a:r>
          </a:p>
          <a:p>
            <a:r>
              <a:rPr lang="en-GB" sz="2100"/>
              <a:t>Each student to write a short reflection (approx. 150 words):</a:t>
            </a:r>
          </a:p>
          <a:p>
            <a:r>
              <a:rPr lang="en-GB" sz="2100"/>
              <a:t>“What was my role in the MDT, and how did inter-agency collaboration influence the family outcome?”</a:t>
            </a:r>
          </a:p>
          <a:p>
            <a:pPr>
              <a:buFont typeface="Arial" panose="020B0604020202020204" pitchFamily="34" charset="0"/>
              <a:buChar char="•"/>
            </a:pPr>
            <a:r>
              <a:rPr lang="en-GB" sz="2100"/>
              <a:t>“How did your agency contribute to the plan?”</a:t>
            </a:r>
          </a:p>
          <a:p>
            <a:pPr>
              <a:buFont typeface="Arial" panose="020B0604020202020204" pitchFamily="34" charset="0"/>
              <a:buChar char="•"/>
            </a:pPr>
            <a:r>
              <a:rPr lang="en-GB" sz="2100"/>
              <a:t>“What barriers did you face?”</a:t>
            </a:r>
          </a:p>
          <a:p>
            <a:pPr>
              <a:buFont typeface="Arial" panose="020B0604020202020204" pitchFamily="34" charset="0"/>
              <a:buChar char="•"/>
            </a:pPr>
            <a:r>
              <a:rPr lang="en-GB" sz="2100"/>
              <a:t>“How did shared decision-making affect outcomes?”</a:t>
            </a:r>
          </a:p>
          <a:p>
            <a:endParaRPr lang="en-US" sz="2100"/>
          </a:p>
        </p:txBody>
      </p:sp>
    </p:spTree>
    <p:extLst>
      <p:ext uri="{BB962C8B-B14F-4D97-AF65-F5344CB8AC3E}">
        <p14:creationId xmlns:p14="http://schemas.microsoft.com/office/powerpoint/2010/main" val="160511937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2B9103-61BA-FB51-CBB1-05ED3C9A22A5}"/>
              </a:ext>
            </a:extLst>
          </p:cNvPr>
          <p:cNvSpPr>
            <a:spLocks noGrp="1"/>
          </p:cNvSpPr>
          <p:nvPr>
            <p:ph type="title"/>
          </p:nvPr>
        </p:nvSpPr>
        <p:spPr>
          <a:xfrm>
            <a:off x="806825" y="1188637"/>
            <a:ext cx="2241175" cy="4480726"/>
          </a:xfrm>
        </p:spPr>
        <p:txBody>
          <a:bodyPr>
            <a:normAutofit/>
          </a:bodyPr>
          <a:lstStyle/>
          <a:p>
            <a:pPr algn="r"/>
            <a:r>
              <a:rPr lang="en-US" sz="5700"/>
              <a:t>Take Home</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00D7DF5-3828-3442-30EA-D9C3CD64DF39}"/>
              </a:ext>
            </a:extLst>
          </p:cNvPr>
          <p:cNvSpPr>
            <a:spLocks noGrp="1"/>
          </p:cNvSpPr>
          <p:nvPr>
            <p:ph idx="1"/>
          </p:nvPr>
        </p:nvSpPr>
        <p:spPr>
          <a:xfrm>
            <a:off x="3941445" y="1648870"/>
            <a:ext cx="3527136" cy="3560260"/>
          </a:xfrm>
        </p:spPr>
        <p:txBody>
          <a:bodyPr anchor="ctr">
            <a:normAutofit/>
          </a:bodyPr>
          <a:lstStyle/>
          <a:p>
            <a:pPr marL="0" indent="0">
              <a:buNone/>
            </a:pPr>
            <a:r>
              <a:rPr lang="en-GB" sz="2400" dirty="0"/>
              <a:t>“In one sentence, what’s the key to effective multi-agency working?”</a:t>
            </a:r>
            <a:endParaRPr lang="en-US" sz="2400" dirty="0"/>
          </a:p>
        </p:txBody>
      </p:sp>
    </p:spTree>
    <p:extLst>
      <p:ext uri="{BB962C8B-B14F-4D97-AF65-F5344CB8AC3E}">
        <p14:creationId xmlns:p14="http://schemas.microsoft.com/office/powerpoint/2010/main" val="3608873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C7AA10F5A1D3A4F887C4BB63AD5C124" ma:contentTypeVersion="5" ma:contentTypeDescription="Create a new document." ma:contentTypeScope="" ma:versionID="3c514f4321323d57af024019941c9370">
  <xsd:schema xmlns:xsd="http://www.w3.org/2001/XMLSchema" xmlns:xs="http://www.w3.org/2001/XMLSchema" xmlns:p="http://schemas.microsoft.com/office/2006/metadata/properties" xmlns:ns3="716bca3a-9bc9-4129-a185-7ea87f9d73cc" targetNamespace="http://schemas.microsoft.com/office/2006/metadata/properties" ma:root="true" ma:fieldsID="53f2b9e1a56b0a1795ab966538db8cc7" ns3:_="">
    <xsd:import namespace="716bca3a-9bc9-4129-a185-7ea87f9d73cc"/>
    <xsd:element name="properties">
      <xsd:complexType>
        <xsd:sequence>
          <xsd:element name="documentManagement">
            <xsd:complexType>
              <xsd:all>
                <xsd:element ref="ns3:MediaServiceDateTaken" minOccurs="0"/>
                <xsd:element ref="ns3:_activity"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6bca3a-9bc9-4129-a185-7ea87f9d73c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_activity" ma:index="9" nillable="true" ma:displayName="_activity" ma:hidden="true" ma:internalName="_activity">
      <xsd:simpleType>
        <xsd:restriction base="dms:Note"/>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716bca3a-9bc9-4129-a185-7ea87f9d73cc" xsi:nil="true"/>
  </documentManagement>
</p:properties>
</file>

<file path=customXml/itemProps1.xml><?xml version="1.0" encoding="utf-8"?>
<ds:datastoreItem xmlns:ds="http://schemas.openxmlformats.org/officeDocument/2006/customXml" ds:itemID="{6F9D3B94-F373-48F3-877C-0C933C16921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6bca3a-9bc9-4129-a185-7ea87f9d73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B83D83B-15B4-416F-8680-B882D6E5217B}">
  <ds:schemaRefs>
    <ds:schemaRef ds:uri="http://schemas.microsoft.com/sharepoint/v3/contenttype/forms"/>
  </ds:schemaRefs>
</ds:datastoreItem>
</file>

<file path=customXml/itemProps3.xml><?xml version="1.0" encoding="utf-8"?>
<ds:datastoreItem xmlns:ds="http://schemas.openxmlformats.org/officeDocument/2006/customXml" ds:itemID="{6392998D-5D38-4FCD-B129-1B54CE565F30}">
  <ds:schemaRefs>
    <ds:schemaRef ds:uri="http://purl.org/dc/terms/"/>
    <ds:schemaRef ds:uri="http://purl.org/dc/dcmitype/"/>
    <ds:schemaRef ds:uri="http://schemas.microsoft.com/office/2006/metadata/properties"/>
    <ds:schemaRef ds:uri="http://schemas.microsoft.com/office/infopath/2007/PartnerControls"/>
    <ds:schemaRef ds:uri="http://schemas.microsoft.com/office/2006/documentManagement/types"/>
    <ds:schemaRef ds:uri="http://www.w3.org/XML/1998/namespace"/>
    <ds:schemaRef ds:uri="http://schemas.openxmlformats.org/package/2006/metadata/core-properties"/>
    <ds:schemaRef ds:uri="716bca3a-9bc9-4129-a185-7ea87f9d73cc"/>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
  <TotalTime>814</TotalTime>
  <Words>2839</Words>
  <Application>Microsoft Office PowerPoint</Application>
  <PresentationFormat>On-screen Show (4:3)</PresentationFormat>
  <Paragraphs>316</Paragraphs>
  <Slides>42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42</vt:i4>
      </vt:variant>
    </vt:vector>
  </HeadingPairs>
  <TitlesOfParts>
    <vt:vector size="49" baseType="lpstr">
      <vt:lpstr>MS Mincho</vt:lpstr>
      <vt:lpstr>Arial</vt:lpstr>
      <vt:lpstr>Calibri</vt:lpstr>
      <vt:lpstr>Calibri Light</vt:lpstr>
      <vt:lpstr>Cambria</vt:lpstr>
      <vt:lpstr>Symbol</vt:lpstr>
      <vt:lpstr>Office 2013 - 2022 Theme</vt:lpstr>
      <vt:lpstr>Multi-Agency &amp; Inter-Disciplinary Working</vt:lpstr>
      <vt:lpstr>Aims and Objectives</vt:lpstr>
      <vt:lpstr>Recap</vt:lpstr>
      <vt:lpstr>Policy Foundations (Wales)</vt:lpstr>
      <vt:lpstr>Defining Key Terms</vt:lpstr>
      <vt:lpstr>PowerPoint Presentation</vt:lpstr>
      <vt:lpstr>Why Partnership Working Matters </vt:lpstr>
      <vt:lpstr>Barriers and Enablers of Partnership</vt:lpstr>
      <vt:lpstr>Key Points</vt:lpstr>
      <vt:lpstr>Failing Victoria Climbie </vt:lpstr>
      <vt:lpstr>Victoria’s story</vt:lpstr>
      <vt:lpstr>Victoria’s story</vt:lpstr>
      <vt:lpstr>Victoria’s story</vt:lpstr>
      <vt:lpstr>Victoria’s story</vt:lpstr>
      <vt:lpstr>Victoria’s story</vt:lpstr>
      <vt:lpstr>Victoria’s story</vt:lpstr>
      <vt:lpstr>Following Victoria’s Death </vt:lpstr>
      <vt:lpstr>No Apology</vt:lpstr>
      <vt:lpstr>Organisations who had opportunity to intervene:</vt:lpstr>
      <vt:lpstr>Summary</vt:lpstr>
      <vt:lpstr>Summary</vt:lpstr>
      <vt:lpstr>Accountability </vt:lpstr>
      <vt:lpstr>Accountability </vt:lpstr>
      <vt:lpstr>Aftermath</vt:lpstr>
      <vt:lpstr>PowerPoint Presentation</vt:lpstr>
      <vt:lpstr>Systematic Failure</vt:lpstr>
      <vt:lpstr>Summary of Accountability </vt:lpstr>
      <vt:lpstr>Laming Report Findings</vt:lpstr>
      <vt:lpstr>Report</vt:lpstr>
      <vt:lpstr>Report  Recommendations</vt:lpstr>
      <vt:lpstr>PowerPoint Presentation</vt:lpstr>
      <vt:lpstr>Have Lessons Been Learnt?</vt:lpstr>
      <vt:lpstr>Inquiry Report</vt:lpstr>
      <vt:lpstr>Coffee Break</vt:lpstr>
      <vt:lpstr>MDT Activity- The Evans Family</vt:lpstr>
      <vt:lpstr>Instructions: </vt:lpstr>
      <vt:lpstr>Students will conduct an MDT meeting (30 mins): </vt:lpstr>
      <vt:lpstr>Discussion</vt:lpstr>
      <vt:lpstr>Theoretical Integration </vt:lpstr>
      <vt:lpstr>Key Learning Points </vt:lpstr>
      <vt:lpstr>Reflection &amp; Mini Task </vt:lpstr>
      <vt:lpstr>Take Home</vt:lpstr>
    </vt:vector>
  </TitlesOfParts>
  <Company>Swansea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GULLIFORD T. (682953)</dc:creator>
  <cp:lastModifiedBy>Natalie Davies</cp:lastModifiedBy>
  <cp:revision>37</cp:revision>
  <dcterms:created xsi:type="dcterms:W3CDTF">2012-10-29T09:28:32Z</dcterms:created>
  <dcterms:modified xsi:type="dcterms:W3CDTF">2025-11-05T09:24:16Z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0x010100EC7AA10F5A1D3A4F887C4BB63AD5C124</vt:lpwstr>
  </property>
</Properties>
</file>