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3"/>
  </p:sldMasterIdLst>
  <p:notesMasterIdLst>
    <p:notesMasterId r:id="rId50"/>
  </p:notesMasterIdLst>
  <p:handoutMasterIdLst>
    <p:handoutMasterId r:id="rId51"/>
  </p:handoutMasterIdLst>
  <p:sldIdLst>
    <p:sldId id="269" r:id="rId4"/>
    <p:sldId id="613" r:id="rId5"/>
    <p:sldId id="670" r:id="rId6"/>
    <p:sldId id="643" r:id="rId7"/>
    <p:sldId id="644" r:id="rId8"/>
    <p:sldId id="645" r:id="rId9"/>
    <p:sldId id="646" r:id="rId10"/>
    <p:sldId id="676" r:id="rId11"/>
    <p:sldId id="258" r:id="rId12"/>
    <p:sldId id="309" r:id="rId13"/>
    <p:sldId id="647" r:id="rId14"/>
    <p:sldId id="665" r:id="rId15"/>
    <p:sldId id="688" r:id="rId16"/>
    <p:sldId id="690" r:id="rId17"/>
    <p:sldId id="693" r:id="rId18"/>
    <p:sldId id="689" r:id="rId19"/>
    <p:sldId id="691" r:id="rId20"/>
    <p:sldId id="692" r:id="rId21"/>
    <p:sldId id="694" r:id="rId22"/>
    <p:sldId id="695" r:id="rId23"/>
    <p:sldId id="649" r:id="rId24"/>
    <p:sldId id="650" r:id="rId25"/>
    <p:sldId id="668" r:id="rId26"/>
    <p:sldId id="681" r:id="rId27"/>
    <p:sldId id="686" r:id="rId28"/>
    <p:sldId id="682" r:id="rId29"/>
    <p:sldId id="683" r:id="rId30"/>
    <p:sldId id="684" r:id="rId31"/>
    <p:sldId id="687" r:id="rId32"/>
    <p:sldId id="669" r:id="rId33"/>
    <p:sldId id="677" r:id="rId34"/>
    <p:sldId id="651" r:id="rId35"/>
    <p:sldId id="652" r:id="rId36"/>
    <p:sldId id="653" r:id="rId37"/>
    <p:sldId id="654" r:id="rId38"/>
    <p:sldId id="666" r:id="rId39"/>
    <p:sldId id="656" r:id="rId40"/>
    <p:sldId id="662" r:id="rId41"/>
    <p:sldId id="663" r:id="rId42"/>
    <p:sldId id="664" r:id="rId43"/>
    <p:sldId id="671" r:id="rId44"/>
    <p:sldId id="672" r:id="rId45"/>
    <p:sldId id="673" r:id="rId46"/>
    <p:sldId id="674" r:id="rId47"/>
    <p:sldId id="675" r:id="rId48"/>
    <p:sldId id="354" r:id="rId49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lu Adegbite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commentAuthors" Target="commentAuthor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handoutMaster" Target="handoutMasters/handoutMaster1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F51D3E4-679A-362F-EDE9-AF2B0FE344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88950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D621B4-108A-CB2E-00C2-B78AF7047FE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6663" y="0"/>
            <a:ext cx="2890837" cy="488950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pPr>
              <a:defRPr/>
            </a:pPr>
            <a:fld id="{801E8163-F138-41C6-A97E-73CB98F8612C}" type="datetimeFigureOut">
              <a:rPr lang="en-GB"/>
              <a:pPr>
                <a:defRPr/>
              </a:pPr>
              <a:t>21/03/2026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50D445-8B8B-05C9-5480-141F5DAED25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64650"/>
            <a:ext cx="2890838" cy="488950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BE1734-F378-F65E-0E11-50DA99A69B2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6663" y="9264650"/>
            <a:ext cx="2890837" cy="488950"/>
          </a:xfrm>
          <a:prstGeom prst="rect">
            <a:avLst/>
          </a:prstGeom>
        </p:spPr>
        <p:txBody>
          <a:bodyPr vert="horz" wrap="square" lIns="91010" tIns="45505" rIns="91010" bIns="45505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695BA4B-A6C3-4CC8-A5E0-14D9A08B38E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6B8766-14B0-3F5F-E55B-1CF30FD23A1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87363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58CCB1-D782-DF61-FE67-1B6180C2D31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87363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A33C4B3-0A46-4801-BD23-A0099AAB44DC}" type="datetimeFigureOut">
              <a:rPr lang="en-GB"/>
              <a:pPr>
                <a:defRPr/>
              </a:pPr>
              <a:t>21/03/2026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6ED6278-D3AA-3A9C-A5FD-676720E2BD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0" tIns="45505" rIns="91010" bIns="45505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5791D61-8411-4E74-45D6-F2EB3A9FFF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632325"/>
            <a:ext cx="5335588" cy="4389438"/>
          </a:xfrm>
          <a:prstGeom prst="rect">
            <a:avLst/>
          </a:prstGeom>
        </p:spPr>
        <p:txBody>
          <a:bodyPr vert="horz" lIns="91010" tIns="45505" rIns="91010" bIns="45505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7A86B0-47E2-A4AD-B200-4E2D669EF54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64650"/>
            <a:ext cx="2889250" cy="487363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88FBB5-23E3-4539-B286-33C8B37996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8250" y="9264650"/>
            <a:ext cx="2889250" cy="487363"/>
          </a:xfrm>
          <a:prstGeom prst="rect">
            <a:avLst/>
          </a:prstGeom>
        </p:spPr>
        <p:txBody>
          <a:bodyPr vert="horz" wrap="square" lIns="91010" tIns="45505" rIns="91010" bIns="4550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E621A6E-2CAF-4434-97A5-7A35168C3AF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9634A814-A395-96B3-33F5-AC6F2452A09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73B269C7-9B36-CF96-3062-A7A5425EF5A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Full-time students,   a great university:                   No Exam / 10 modules 1 x month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Improve Your Workplace Skills 	        Only way fail – can’t be bothered / we can’t be bothered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First module - Personal Development for Improvement:            Always slides &amp; Hand-outs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2EC2FFD5-CE5A-9905-B4E9-43BD4195C8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7AACCB4-35FB-415F-9F7B-A640332AA4EB}" type="slidenum">
              <a:rPr lang="en-GB" altLang="en-US" smtClean="0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26">
            <a:extLst>
              <a:ext uri="{FF2B5EF4-FFF2-40B4-BE49-F238E27FC236}">
                <a16:creationId xmlns:a16="http://schemas.microsoft.com/office/drawing/2014/main" id="{431CF1DD-6FCB-BA85-B15D-B92801AA3E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63600" y="738188"/>
            <a:ext cx="4897438" cy="36750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Rectangle 1027">
            <a:extLst>
              <a:ext uri="{FF2B5EF4-FFF2-40B4-BE49-F238E27FC236}">
                <a16:creationId xmlns:a16="http://schemas.microsoft.com/office/drawing/2014/main" id="{D1C6C3CB-FC5F-CACC-2054-748463ED67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2650" y="4664075"/>
            <a:ext cx="4857750" cy="413067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de-AT" altLang="en-US" sz="24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A254EF80-6D76-1559-26B9-3774A1203F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2650" y="4664075"/>
            <a:ext cx="4857750" cy="41306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de-DE" altLang="en-US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73978AA1-A242-6DB5-6053-D6BEC96AEB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9175" y="855663"/>
            <a:ext cx="4584700" cy="3438525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D93AF4FB-51B1-DAD0-C6A1-FE986C0D7B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4238" y="4664075"/>
            <a:ext cx="4854575" cy="41290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144" tIns="44281" rIns="90144" bIns="44281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de-DE" altLang="en-US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C5CA8E46-8C7E-D85A-4ED9-C7FBDF4C09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20763" y="855663"/>
            <a:ext cx="4583112" cy="3438525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45A709F3-2E3C-2F62-B5F4-7AB5B85F8C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2650" y="4664075"/>
            <a:ext cx="4949825" cy="41306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de-DE" altLang="en-US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287D00F9-AFC6-DE34-8585-32F39411D7E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9175" y="855663"/>
            <a:ext cx="4584700" cy="3438525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0AB4ED4F-DD58-ACBC-26F6-7DE63D720E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52450" y="4664075"/>
            <a:ext cx="5719763" cy="41306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endParaRPr lang="de-DE" altLang="en-US" sz="100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55EE5FB6-6557-51AD-B23C-AAC2644FBE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9175" y="855663"/>
            <a:ext cx="4584700" cy="3438525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0AF9ACA3-0889-6C0E-C5E6-AB7572B159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4238" y="4664075"/>
            <a:ext cx="4854575" cy="41290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144" tIns="44281" rIns="90144" bIns="44281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de-DE" altLang="en-US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ABF4F8F1-3E8A-AE86-26A3-94B4B88834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20763" y="855663"/>
            <a:ext cx="4583112" cy="3438525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AAB24EE3-DFFD-9906-6BC3-0A2CE63697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4664075"/>
            <a:ext cx="5813425" cy="41306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b="1"/>
              <a:t>Morphological analysis</a:t>
            </a:r>
            <a:r>
              <a:rPr lang="en-GB" altLang="en-US"/>
              <a:t> is a systematic, creative problem-solving technique used to explore all possible solutions to complex, multidimensional problems. It was developed by Swiss astronomer Fritz Zwicky in the 1940s as a way to address problems that could not be easily solved through traditional methods.</a:t>
            </a:r>
          </a:p>
          <a:p>
            <a:r>
              <a:rPr lang="en-GB" altLang="en-US"/>
              <a:t>This approach involves breaking a problem or system into its fundamental components, defining their possible states or variations, and then analyzing the combinations of these states to identify new, innovative solutions.</a:t>
            </a:r>
          </a:p>
          <a:p>
            <a:endParaRPr lang="de-DE" altLang="en-US" sz="1000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E4392D96-10F7-64A5-0EE3-6BD515B8B6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9175" y="855663"/>
            <a:ext cx="4584700" cy="3438525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AA9D6559-007A-6B45-17F0-E396FBEFC2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5475" y="4664075"/>
            <a:ext cx="5421313" cy="41306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endParaRPr lang="de-DE" altLang="en-US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DDA17F06-E412-014A-3243-09C006AC143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9175" y="855663"/>
            <a:ext cx="4584700" cy="3438525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47F5A250-37E7-917E-FD08-B1C5E5E08F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2650" y="4664075"/>
            <a:ext cx="5065713" cy="41306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de-DE" altLang="en-US" sz="1000"/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47E2287A-B2C1-F089-74EB-6DA116A8E0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9175" y="855663"/>
            <a:ext cx="4584700" cy="3438525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7E54BD3B-4906-0520-EDF2-5398E21FC9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69950" y="741363"/>
            <a:ext cx="4886325" cy="3665537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68700CB2-8071-3180-913E-CA63FE6EFF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2650" y="4659313"/>
            <a:ext cx="4857750" cy="4416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1541" tIns="45771" rIns="91541" bIns="45771" numCol="1" anchor="t" anchorCtr="0" compatLnSpc="1">
            <a:prstTxWarp prst="textNoShape">
              <a:avLst/>
            </a:prstTxWarp>
          </a:bodyPr>
          <a:lstStyle/>
          <a:p>
            <a:endParaRPr lang="de-AT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9739B74E-8BE2-A9FB-A1EB-43E7F38BAA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69950" y="741363"/>
            <a:ext cx="4886325" cy="3665537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32C00B18-D405-4D1E-5FCE-7ECA88F2C6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2650" y="4659313"/>
            <a:ext cx="4857750" cy="4416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1541" tIns="45771" rIns="91541" bIns="45771" numCol="1" anchor="t" anchorCtr="0" compatLnSpc="1">
            <a:prstTxWarp prst="textNoShape">
              <a:avLst/>
            </a:prstTxWarp>
          </a:bodyPr>
          <a:lstStyle/>
          <a:p>
            <a:endParaRPr lang="de-AT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C40179B1-6DF8-A721-3212-0F6B83395D4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69950" y="741363"/>
            <a:ext cx="4886325" cy="3665537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D8C4DDC1-736F-CE0C-965A-29F843C242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2650" y="4659313"/>
            <a:ext cx="4857750" cy="4416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1541" tIns="45771" rIns="91541" bIns="45771" numCol="1" anchor="t" anchorCtr="0" compatLnSpc="1">
            <a:prstTxWarp prst="textNoShape">
              <a:avLst/>
            </a:prstTxWarp>
          </a:bodyPr>
          <a:lstStyle/>
          <a:p>
            <a:endParaRPr lang="de-AT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2FDD17DB-A1F4-4DB8-4E8B-82F6BD3377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69950" y="741363"/>
            <a:ext cx="4886325" cy="3665537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EA60F976-89ED-23BF-76AC-BBE9E139023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2650" y="4659313"/>
            <a:ext cx="4857750" cy="4416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1541" tIns="45771" rIns="91541" bIns="45771" numCol="1" anchor="t" anchorCtr="0" compatLnSpc="1">
            <a:prstTxWarp prst="textNoShape">
              <a:avLst/>
            </a:prstTxWarp>
          </a:bodyPr>
          <a:lstStyle/>
          <a:p>
            <a:endParaRPr lang="de-AT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32AFF42A-6117-2758-619C-AE3CBFC2C0D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69950" y="741363"/>
            <a:ext cx="4886325" cy="3665537"/>
          </a:xfrm>
          <a:noFill/>
          <a:ln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116D9A2B-B6C0-DDCF-9CAE-BC0FD5AF01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2650" y="4659313"/>
            <a:ext cx="4857750" cy="4416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1541" tIns="45771" rIns="91541" bIns="45771" numCol="1" anchor="t" anchorCtr="0" compatLnSpc="1">
            <a:prstTxWarp prst="textNoShape">
              <a:avLst/>
            </a:prstTxWarp>
          </a:bodyPr>
          <a:lstStyle/>
          <a:p>
            <a:endParaRPr lang="de-AT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>
            <a:extLst>
              <a:ext uri="{FF2B5EF4-FFF2-40B4-BE49-F238E27FC236}">
                <a16:creationId xmlns:a16="http://schemas.microsoft.com/office/drawing/2014/main" id="{FC1E2F14-8FF9-AFFE-8B6F-0EE3AA9E430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fld id="{21E4ABFA-B4AC-41C8-9557-943F6F128178}" type="slidenum">
              <a:rPr lang="en-GB" altLang="en-US" smtClean="0">
                <a:latin typeface="Calibri" panose="020F0502020204030204" pitchFamily="34" charset="0"/>
              </a:rPr>
              <a:pPr/>
              <a:t>46</a:t>
            </a:fld>
            <a:endParaRPr lang="en-GB" altLang="en-US">
              <a:latin typeface="Calibri" panose="020F0502020204030204" pitchFamily="34" charset="0"/>
            </a:endParaRPr>
          </a:p>
        </p:txBody>
      </p:sp>
      <p:sp>
        <p:nvSpPr>
          <p:cNvPr id="69635" name="Rectangle 2">
            <a:extLst>
              <a:ext uri="{FF2B5EF4-FFF2-40B4-BE49-F238E27FC236}">
                <a16:creationId xmlns:a16="http://schemas.microsoft.com/office/drawing/2014/main" id="{A26B74E3-03BD-A0E1-0108-7BB6178998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6" name="Rectangle 3">
            <a:extLst>
              <a:ext uri="{FF2B5EF4-FFF2-40B4-BE49-F238E27FC236}">
                <a16:creationId xmlns:a16="http://schemas.microsoft.com/office/drawing/2014/main" id="{C39D08D9-04C2-B2FD-416A-6A16461EBA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32C572-131E-9345-C7BE-40164E2B42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ED58B5-E5B0-41B4-A5C5-0C4C4BEA0033}" type="datetime5">
              <a:rPr lang="en-GB"/>
              <a:pPr>
                <a:defRPr/>
              </a:pPr>
              <a:t>21-Mar-26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276877-7189-1E17-978C-134CB6560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GB"/>
              <a:t>BMSK5003 Understanding and engaging in the customer experience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02F032-DFB1-8374-34CF-F25DD314C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687DF-C935-4B11-ACCC-844427E39A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0262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473A58-C163-0548-D6AB-863D72288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883B1-F04C-46CC-B5CC-CFE8ED879533}" type="datetime5">
              <a:rPr lang="en-GB"/>
              <a:pPr>
                <a:defRPr/>
              </a:pPr>
              <a:t>21-Mar-26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9666F7-10DD-DA17-045F-012FB248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GB"/>
              <a:t>BMSK5003 Understanding and engaging in the customer experience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FA42A-6B4C-8260-33EC-1C3FC16E7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39E1C-EF7F-4636-B03F-D4B59B9EAD9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3468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F9377A-16CB-5767-D0E8-BCFD97CEF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4E15F-8C00-4B12-B1A2-81C134D436B0}" type="datetime5">
              <a:rPr lang="en-GB"/>
              <a:pPr>
                <a:defRPr/>
              </a:pPr>
              <a:t>21-Mar-26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9F5677B-8A2B-573A-9FAC-887543F8204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C7589-1D77-4A41-888B-AF3231B3E2B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4649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BEF7EF1-1733-1D9F-F065-E2EC11C19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F1BCA-44BE-4C48-B0D1-25F750028F03}" type="datetime5">
              <a:rPr lang="en-GB"/>
              <a:pPr>
                <a:defRPr/>
              </a:pPr>
              <a:t>21-Mar-26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A08F3B-4813-4791-911F-F47072EA675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60C84-4E41-4817-8D27-017B27B2F9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6214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E19F5F7-D93A-05FB-BE19-24C787512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4F594-E7D4-4FC4-BB4F-6DFAC8F9DE5D}" type="datetime5">
              <a:rPr lang="en-GB"/>
              <a:pPr>
                <a:defRPr/>
              </a:pPr>
              <a:t>21-Mar-26</a:t>
            </a:fld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4837B17-BDC8-8AA9-FD79-1D309438028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7F9F9-0477-4437-98E8-5DFC966F1EF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8029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1B31129-DD42-E44B-7576-A10E37B2F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64636-4090-4741-8937-E04B401B00C7}" type="datetime5">
              <a:rPr lang="en-GB"/>
              <a:pPr>
                <a:defRPr/>
              </a:pPr>
              <a:t>21-Mar-26</a:t>
            </a:fld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6613AAB-9186-F8D6-8962-B2C12E04A0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727F0-228B-40BF-807D-044D490BFD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619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205509A-8971-5089-5DEE-D2AAFBD27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2AC5A-1C93-4F80-90A3-0DFE119F84D3}" type="datetime5">
              <a:rPr lang="en-GB"/>
              <a:pPr>
                <a:defRPr/>
              </a:pPr>
              <a:t>21-Mar-26</a:t>
            </a:fld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6C5F9E17-26C1-4D70-8E24-FCCB1BEDC3E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99CBC-72FE-40E3-828A-1044445FDC4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9299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B68B34E-1B86-7373-635D-D0F78F5CF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89274-2DB4-4315-B345-C485396B4C14}" type="datetime5">
              <a:rPr lang="en-GB"/>
              <a:pPr>
                <a:defRPr/>
              </a:pPr>
              <a:t>21-Mar-26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5CC7DC-89C5-D900-B014-E24282E4BB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CCEE2-283A-48C7-AD8D-EAFC7C6AAEF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74500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55C2329-92E3-A007-0A9D-4997CA9A5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B38B4-112A-4121-8E82-0BB41584F2B1}" type="datetime5">
              <a:rPr lang="en-GB"/>
              <a:pPr>
                <a:defRPr/>
              </a:pPr>
              <a:t>21-Mar-26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129389-2A67-3FBC-E95E-D135A9E6392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522EB-564C-4E29-A7C4-5C1C85AA93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6473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B5BF22-A59C-12B7-857F-3E157A15B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A39D8-72CD-4458-A1E3-E2F1BA1382F3}" type="datetime5">
              <a:rPr lang="en-GB"/>
              <a:pPr>
                <a:defRPr/>
              </a:pPr>
              <a:t>21-Mar-26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F5CF9B-1E0B-7888-EE7E-C82A6E0053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979F0-2A53-4484-AEE4-C27B91B1311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6968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E93D3F-339E-8B1D-3695-9519B879D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7598C-C9C3-48E9-BC90-2E950C60DD3F}" type="datetime5">
              <a:rPr lang="en-GB"/>
              <a:pPr>
                <a:defRPr/>
              </a:pPr>
              <a:t>21-Mar-26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00D3C22-E4AB-98BD-1F38-7CAD32AD559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C45F8-6E0A-4916-9706-09CB51B6A0E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83787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713" y="457200"/>
            <a:ext cx="8334375" cy="130175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81000" y="1828800"/>
            <a:ext cx="4095750" cy="44370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Online Image Placeholder 3"/>
          <p:cNvSpPr>
            <a:spLocks noGrp="1"/>
          </p:cNvSpPr>
          <p:nvPr>
            <p:ph type="clipArt" sz="half" idx="2"/>
          </p:nvPr>
        </p:nvSpPr>
        <p:spPr>
          <a:xfrm>
            <a:off x="4629150" y="1828800"/>
            <a:ext cx="4095750" cy="4437063"/>
          </a:xfrm>
        </p:spPr>
        <p:txBody>
          <a:bodyPr/>
          <a:lstStyle/>
          <a:p>
            <a:pPr lv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00025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C180EF4-2F1A-4E18-94AE-5A9D3F76B5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6E7531D-2F2F-1A8B-7448-40967D07F1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001242-4392-0CF7-1947-0F809FAE8F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672B4B2-015D-4ABA-8550-ECE6A5AED748}" type="datetime5">
              <a:rPr lang="en-GB"/>
              <a:pPr>
                <a:defRPr/>
              </a:pPr>
              <a:t>21-Mar-26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3F3B2-DE71-9219-1D69-EC24B493FC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8CED1F0-6288-4892-B46D-635678B8D1C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1" r:id="rId1"/>
    <p:sldLayoutId id="2147484182" r:id="rId2"/>
    <p:sldLayoutId id="2147484172" r:id="rId3"/>
    <p:sldLayoutId id="2147484173" r:id="rId4"/>
    <p:sldLayoutId id="2147484174" r:id="rId5"/>
    <p:sldLayoutId id="2147484175" r:id="rId6"/>
    <p:sldLayoutId id="2147484176" r:id="rId7"/>
    <p:sldLayoutId id="2147484177" r:id="rId8"/>
    <p:sldLayoutId id="2147484178" r:id="rId9"/>
    <p:sldLayoutId id="2147484179" r:id="rId10"/>
    <p:sldLayoutId id="2147484180" r:id="rId11"/>
    <p:sldLayoutId id="214748418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0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oleObject" Target="../embeddings/oleObject13.bin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6.bin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6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1C9C1704-BC5B-3689-709A-09A83AE85B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600200"/>
            <a:ext cx="9067800" cy="4114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 Thinking and Innovation</a:t>
            </a:r>
            <a:br>
              <a:rPr lang="en-GB" altLang="en-US" sz="2400" dirty="0"/>
            </a:br>
            <a:br>
              <a:rPr lang="en-GB" altLang="en-US" sz="1800" dirty="0"/>
            </a:br>
            <a:r>
              <a:rPr lang="en-GB" b="1" dirty="0"/>
              <a:t>BALM 6002</a:t>
            </a:r>
            <a:br>
              <a:rPr lang="en-GB" sz="8800" b="1" dirty="0"/>
            </a:br>
            <a:br>
              <a:rPr lang="en-GB" sz="4000" b="1" u="sng" dirty="0"/>
            </a:br>
            <a:r>
              <a:rPr lang="en-GB" b="1" dirty="0"/>
              <a:t>Innovation creativity and options generation</a:t>
            </a:r>
            <a:b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</a:br>
            <a:br>
              <a:rPr lang="en-GB" altLang="en-US" sz="2000" dirty="0"/>
            </a:br>
            <a:br>
              <a:rPr lang="en-GB" altLang="en-US" sz="4000" dirty="0"/>
            </a:br>
            <a:endParaRPr lang="en-GB" altLang="en-US" sz="2800" dirty="0"/>
          </a:p>
        </p:txBody>
      </p:sp>
      <p:pic>
        <p:nvPicPr>
          <p:cNvPr id="7171" name="Picture 1" descr="TSD_logo2010">
            <a:extLst>
              <a:ext uri="{FF2B5EF4-FFF2-40B4-BE49-F238E27FC236}">
                <a16:creationId xmlns:a16="http://schemas.microsoft.com/office/drawing/2014/main" id="{6247B7B9-C547-6271-485E-A404927F2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60350"/>
            <a:ext cx="2886075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1E0B5A88-DB69-C358-C090-5E17E83387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693025" cy="1295400"/>
          </a:xfrm>
        </p:spPr>
        <p:txBody>
          <a:bodyPr/>
          <a:lstStyle/>
          <a:p>
            <a:r>
              <a:rPr lang="en-GB" altLang="en-US"/>
              <a:t>Today’s outline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AA93ECE1-1255-993D-4F4B-E0C4DC2FF2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89113" y="1314450"/>
            <a:ext cx="6846887" cy="4492625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en-GB" altLang="en-US" sz="2200"/>
              <a:t>Creativity and innovation </a:t>
            </a:r>
          </a:p>
          <a:p>
            <a:pPr>
              <a:lnSpc>
                <a:spcPct val="140000"/>
              </a:lnSpc>
            </a:pPr>
            <a:r>
              <a:rPr lang="en-GB" altLang="en-US" sz="2200"/>
              <a:t>Different creativity methods</a:t>
            </a:r>
          </a:p>
          <a:p>
            <a:pPr>
              <a:lnSpc>
                <a:spcPct val="140000"/>
              </a:lnSpc>
            </a:pPr>
            <a:r>
              <a:rPr lang="en-GB" altLang="en-US" sz="2200"/>
              <a:t>Thinking barriers</a:t>
            </a:r>
          </a:p>
          <a:p>
            <a:pPr>
              <a:lnSpc>
                <a:spcPct val="140000"/>
              </a:lnSpc>
            </a:pPr>
            <a:r>
              <a:rPr lang="en-GB" altLang="en-US" sz="2200"/>
              <a:t>Brainstorming and other creativity meetings</a:t>
            </a:r>
          </a:p>
          <a:p>
            <a:pPr>
              <a:lnSpc>
                <a:spcPct val="140000"/>
              </a:lnSpc>
            </a:pPr>
            <a:r>
              <a:rPr lang="en-GB" altLang="en-US" sz="2200"/>
              <a:t>Option generation</a:t>
            </a:r>
          </a:p>
          <a:p>
            <a:pPr>
              <a:lnSpc>
                <a:spcPct val="140000"/>
              </a:lnSpc>
            </a:pPr>
            <a:r>
              <a:rPr lang="en-GB" altLang="en-US" sz="2200"/>
              <a:t>Information sources </a:t>
            </a:r>
          </a:p>
          <a:p>
            <a:pPr>
              <a:lnSpc>
                <a:spcPct val="140000"/>
              </a:lnSpc>
            </a:pPr>
            <a:r>
              <a:rPr lang="en-GB" altLang="en-US" sz="2200"/>
              <a:t>Evaluation of options</a:t>
            </a:r>
          </a:p>
          <a:p>
            <a:pPr>
              <a:lnSpc>
                <a:spcPct val="140000"/>
              </a:lnSpc>
            </a:pPr>
            <a:r>
              <a:rPr lang="en-GB" altLang="en-US" sz="2200"/>
              <a:t>Implementation of options </a:t>
            </a:r>
          </a:p>
        </p:txBody>
      </p:sp>
      <p:sp>
        <p:nvSpPr>
          <p:cNvPr id="9220" name="Rectangle 9">
            <a:extLst>
              <a:ext uri="{FF2B5EF4-FFF2-40B4-BE49-F238E27FC236}">
                <a16:creationId xmlns:a16="http://schemas.microsoft.com/office/drawing/2014/main" id="{B782127D-B289-E081-98AE-670C7792C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28908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9221" name="Rectangle 11">
            <a:extLst>
              <a:ext uri="{FF2B5EF4-FFF2-40B4-BE49-F238E27FC236}">
                <a16:creationId xmlns:a16="http://schemas.microsoft.com/office/drawing/2014/main" id="{22330F01-8702-424A-4070-32E8D3A028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9563" y="29765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graphicFrame>
        <p:nvGraphicFramePr>
          <p:cNvPr id="9222" name="Object 16">
            <a:extLst>
              <a:ext uri="{FF2B5EF4-FFF2-40B4-BE49-F238E27FC236}">
                <a16:creationId xmlns:a16="http://schemas.microsoft.com/office/drawing/2014/main" id="{4FA620C9-7891-48EC-36C2-6513D3B0703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7988" y="1290638"/>
          <a:ext cx="700087" cy="212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1296063" imgH="3934305" progId="MS_ClipArt_Gallery.5">
                  <p:embed/>
                </p:oleObj>
              </mc:Choice>
              <mc:Fallback>
                <p:oleObj name="Clip" r:id="rId3" imgW="1296063" imgH="3934305" progId="MS_ClipArt_Gallery.5">
                  <p:embed/>
                  <p:pic>
                    <p:nvPicPr>
                      <p:cNvPr id="9222" name="Object 16">
                        <a:extLst>
                          <a:ext uri="{FF2B5EF4-FFF2-40B4-BE49-F238E27FC236}">
                            <a16:creationId xmlns:a16="http://schemas.microsoft.com/office/drawing/2014/main" id="{4FA620C9-7891-48EC-36C2-6513D3B0703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988" y="1290638"/>
                        <a:ext cx="700087" cy="2124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3" name="Object 18">
            <a:extLst>
              <a:ext uri="{FF2B5EF4-FFF2-40B4-BE49-F238E27FC236}">
                <a16:creationId xmlns:a16="http://schemas.microsoft.com/office/drawing/2014/main" id="{030423CF-8001-0DFD-EB0F-BD280F252EA6}"/>
              </a:ext>
            </a:extLst>
          </p:cNvPr>
          <p:cNvGraphicFramePr>
            <a:graphicFrameLocks/>
          </p:cNvGraphicFramePr>
          <p:nvPr/>
        </p:nvGraphicFramePr>
        <p:xfrm>
          <a:off x="231775" y="4800600"/>
          <a:ext cx="10795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79500" imgH="863600" progId="MS_ClipArt_Gallery.2">
                  <p:embed/>
                </p:oleObj>
              </mc:Choice>
              <mc:Fallback>
                <p:oleObj name="Clip" r:id="rId5" imgW="1079500" imgH="863600" progId="MS_ClipArt_Gallery.2">
                  <p:embed/>
                  <p:pic>
                    <p:nvPicPr>
                      <p:cNvPr id="9223" name="Object 18">
                        <a:extLst>
                          <a:ext uri="{FF2B5EF4-FFF2-40B4-BE49-F238E27FC236}">
                            <a16:creationId xmlns:a16="http://schemas.microsoft.com/office/drawing/2014/main" id="{030423CF-8001-0DFD-EB0F-BD280F252EA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1775" y="4800600"/>
                        <a:ext cx="10795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4" name="Object 19">
            <a:extLst>
              <a:ext uri="{FF2B5EF4-FFF2-40B4-BE49-F238E27FC236}">
                <a16:creationId xmlns:a16="http://schemas.microsoft.com/office/drawing/2014/main" id="{5951A4D4-0D38-EFCD-2BF7-8E8CAC622C76}"/>
              </a:ext>
            </a:extLst>
          </p:cNvPr>
          <p:cNvGraphicFramePr>
            <a:graphicFrameLocks/>
          </p:cNvGraphicFramePr>
          <p:nvPr/>
        </p:nvGraphicFramePr>
        <p:xfrm>
          <a:off x="198438" y="3392488"/>
          <a:ext cx="1146175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1298575" imgH="1320800" progId="MS_ClipArt_Gallery.2">
                  <p:embed/>
                </p:oleObj>
              </mc:Choice>
              <mc:Fallback>
                <p:oleObj name="Clip" r:id="rId7" imgW="1298575" imgH="1320800" progId="MS_ClipArt_Gallery.2">
                  <p:embed/>
                  <p:pic>
                    <p:nvPicPr>
                      <p:cNvPr id="9224" name="Object 19">
                        <a:extLst>
                          <a:ext uri="{FF2B5EF4-FFF2-40B4-BE49-F238E27FC236}">
                            <a16:creationId xmlns:a16="http://schemas.microsoft.com/office/drawing/2014/main" id="{5951A4D4-0D38-EFCD-2BF7-8E8CAC622C7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438" y="3392488"/>
                        <a:ext cx="1146175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026">
            <a:extLst>
              <a:ext uri="{FF2B5EF4-FFF2-40B4-BE49-F238E27FC236}">
                <a16:creationId xmlns:a16="http://schemas.microsoft.com/office/drawing/2014/main" id="{BF383A18-BFA1-AB5E-999A-CE3092CDDD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  <a:noFill/>
        </p:spPr>
        <p:txBody>
          <a:bodyPr lIns="73025" tIns="36512" rIns="73025" bIns="36512"/>
          <a:lstStyle/>
          <a:p>
            <a:r>
              <a:rPr lang="en-GB" altLang="en-US" sz="3600"/>
              <a:t>Creativity</a:t>
            </a:r>
          </a:p>
        </p:txBody>
      </p:sp>
      <p:sp>
        <p:nvSpPr>
          <p:cNvPr id="11267" name="Rectangle 1027">
            <a:extLst>
              <a:ext uri="{FF2B5EF4-FFF2-40B4-BE49-F238E27FC236}">
                <a16:creationId xmlns:a16="http://schemas.microsoft.com/office/drawing/2014/main" id="{9D6F2C36-56C8-459F-3003-7761F03CC4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57188" y="1173163"/>
            <a:ext cx="8343900" cy="5091112"/>
          </a:xfrm>
          <a:noFill/>
        </p:spPr>
        <p:txBody>
          <a:bodyPr lIns="82550" tIns="42862" rIns="82550" bIns="42862"/>
          <a:lstStyle/>
          <a:p>
            <a:pPr>
              <a:buFont typeface="Wingdings" panose="05000000000000000000" pitchFamily="2" charset="2"/>
              <a:buNone/>
            </a:pPr>
            <a:endParaRPr lang="en-GB" altLang="en-US"/>
          </a:p>
          <a:p>
            <a:r>
              <a:rPr lang="en-GB" altLang="en-US" sz="2400"/>
              <a:t>Creativity is the ability to bring something new into being, something that did not exist before.  </a:t>
            </a:r>
          </a:p>
          <a:p>
            <a:r>
              <a:rPr lang="en-GB" altLang="en-US" sz="2400"/>
              <a:t>Creativity comprises the development of entirely new systems, the combination of already known information as well as the transfer of known relations to completely new situations.</a:t>
            </a:r>
          </a:p>
          <a:p>
            <a:r>
              <a:rPr lang="en-GB" altLang="en-US" sz="2400"/>
              <a:t>A creative action has to be intentional and must have a purpose. </a:t>
            </a:r>
          </a:p>
        </p:txBody>
      </p:sp>
      <p:graphicFrame>
        <p:nvGraphicFramePr>
          <p:cNvPr id="11268" name="Object 1028">
            <a:extLst>
              <a:ext uri="{FF2B5EF4-FFF2-40B4-BE49-F238E27FC236}">
                <a16:creationId xmlns:a16="http://schemas.microsoft.com/office/drawing/2014/main" id="{1248209B-3D70-7C4A-00BC-8E851E410A17}"/>
              </a:ext>
            </a:extLst>
          </p:cNvPr>
          <p:cNvGraphicFramePr>
            <a:graphicFrameLocks/>
          </p:cNvGraphicFramePr>
          <p:nvPr/>
        </p:nvGraphicFramePr>
        <p:xfrm>
          <a:off x="628650" y="533400"/>
          <a:ext cx="1004888" cy="115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1004888" imgH="1155700" progId="MS_ClipArt_Gallery.2">
                  <p:embed/>
                </p:oleObj>
              </mc:Choice>
              <mc:Fallback>
                <p:oleObj name="Clip" r:id="rId3" imgW="1004888" imgH="1155700" progId="MS_ClipArt_Gallery.2">
                  <p:embed/>
                  <p:pic>
                    <p:nvPicPr>
                      <p:cNvPr id="11268" name="Object 1028">
                        <a:extLst>
                          <a:ext uri="{FF2B5EF4-FFF2-40B4-BE49-F238E27FC236}">
                            <a16:creationId xmlns:a16="http://schemas.microsoft.com/office/drawing/2014/main" id="{1248209B-3D70-7C4A-00BC-8E851E410A1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650" y="533400"/>
                        <a:ext cx="1004888" cy="1155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800569F1-365C-7C08-4DF5-B95358A341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685800"/>
            <a:ext cx="8334375" cy="1301750"/>
          </a:xfrm>
          <a:noFill/>
        </p:spPr>
        <p:txBody>
          <a:bodyPr lIns="73025" tIns="36512" rIns="73025" bIns="36512"/>
          <a:lstStyle/>
          <a:p>
            <a:r>
              <a:rPr lang="en-GB" altLang="en-US"/>
              <a:t>Creativity and the </a:t>
            </a:r>
            <a:br>
              <a:rPr lang="en-GB" altLang="en-US"/>
            </a:br>
            <a:r>
              <a:rPr lang="en-GB" altLang="en-US"/>
              <a:t>thought process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810FB454-5127-F7A6-3A1B-0BD3E7AAF4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31788" y="2192338"/>
            <a:ext cx="8343900" cy="4437062"/>
          </a:xfrm>
          <a:noFill/>
        </p:spPr>
        <p:txBody>
          <a:bodyPr lIns="82550" tIns="42862" rIns="82550" bIns="42862"/>
          <a:lstStyle/>
          <a:p>
            <a:r>
              <a:rPr lang="en-GB" altLang="en-US" sz="2200"/>
              <a:t>Convergent thinking is a fixed, structured and logical way of thinking divided into systematic steps.  </a:t>
            </a:r>
          </a:p>
          <a:p>
            <a:endParaRPr lang="en-GB" altLang="en-US" sz="2200"/>
          </a:p>
          <a:p>
            <a:r>
              <a:rPr lang="en-GB" altLang="en-US" sz="2200">
                <a:cs typeface="Times New Roman" panose="02020603050405020304" pitchFamily="18" charset="0"/>
              </a:rPr>
              <a:t>Divergent thinking is a free, disordered and imaginative way of thinking which cannot be followed logically.</a:t>
            </a:r>
            <a:r>
              <a:rPr lang="de-DE" altLang="en-US" sz="2200"/>
              <a:t> </a:t>
            </a:r>
            <a:endParaRPr lang="en-GB" altLang="en-US" sz="2200"/>
          </a:p>
          <a:p>
            <a:endParaRPr lang="en-GB" altLang="en-US" sz="2200"/>
          </a:p>
          <a:p>
            <a:r>
              <a:rPr lang="en-GB" altLang="en-US" sz="2200"/>
              <a:t>Productive creativity is controlled divergence. </a:t>
            </a:r>
            <a:r>
              <a:rPr lang="en-GB" altLang="en-US" sz="2200">
                <a:cs typeface="Times New Roman" panose="02020603050405020304" pitchFamily="18" charset="0"/>
              </a:rPr>
              <a:t>Creative thinking is a type of divergent thinking which is adapted to reality. </a:t>
            </a:r>
          </a:p>
        </p:txBody>
      </p:sp>
      <p:pic>
        <p:nvPicPr>
          <p:cNvPr id="13316" name="Picture 4">
            <a:extLst>
              <a:ext uri="{FF2B5EF4-FFF2-40B4-BE49-F238E27FC236}">
                <a16:creationId xmlns:a16="http://schemas.microsoft.com/office/drawing/2014/main" id="{732C12CD-E082-5E7D-9B01-6B9E61411A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685800"/>
            <a:ext cx="1328738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26">
            <a:extLst>
              <a:ext uri="{FF2B5EF4-FFF2-40B4-BE49-F238E27FC236}">
                <a16:creationId xmlns:a16="http://schemas.microsoft.com/office/drawing/2014/main" id="{AF043662-0D3C-993C-BC91-EFFF9A76BB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73025" tIns="36512" rIns="73025" bIns="36512"/>
          <a:lstStyle/>
          <a:p>
            <a:r>
              <a:rPr lang="en-GB" altLang="en-US"/>
              <a:t>Stages of creative problem solving</a:t>
            </a:r>
          </a:p>
        </p:txBody>
      </p:sp>
      <p:sp>
        <p:nvSpPr>
          <p:cNvPr id="15363" name="Rectangle 1027">
            <a:extLst>
              <a:ext uri="{FF2B5EF4-FFF2-40B4-BE49-F238E27FC236}">
                <a16:creationId xmlns:a16="http://schemas.microsoft.com/office/drawing/2014/main" id="{02F75119-56DD-78B0-9F2D-E4E01F97F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4513" y="3033713"/>
            <a:ext cx="1468437" cy="12874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64" name="Line 1028">
            <a:extLst>
              <a:ext uri="{FF2B5EF4-FFF2-40B4-BE49-F238E27FC236}">
                <a16:creationId xmlns:a16="http://schemas.microsoft.com/office/drawing/2014/main" id="{DD273249-B51A-EACE-3061-7F45D413BB49}"/>
              </a:ext>
            </a:extLst>
          </p:cNvPr>
          <p:cNvSpPr>
            <a:spLocks noChangeShapeType="1"/>
          </p:cNvSpPr>
          <p:nvPr/>
        </p:nvSpPr>
        <p:spPr bwMode="auto">
          <a:xfrm>
            <a:off x="3290888" y="3044825"/>
            <a:ext cx="207962" cy="7064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5" name="Line 1029">
            <a:extLst>
              <a:ext uri="{FF2B5EF4-FFF2-40B4-BE49-F238E27FC236}">
                <a16:creationId xmlns:a16="http://schemas.microsoft.com/office/drawing/2014/main" id="{0C4BD8C4-0CB7-473B-828D-C722E1AC212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97238" y="3738563"/>
            <a:ext cx="201612" cy="581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6" name="Rectangle 1030">
            <a:extLst>
              <a:ext uri="{FF2B5EF4-FFF2-40B4-BE49-F238E27FC236}">
                <a16:creationId xmlns:a16="http://schemas.microsoft.com/office/drawing/2014/main" id="{50E87EA6-4DFF-4AD9-B50D-71CDD39F96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7588" y="3054350"/>
            <a:ext cx="1470025" cy="1282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67" name="Line 1031">
            <a:extLst>
              <a:ext uri="{FF2B5EF4-FFF2-40B4-BE49-F238E27FC236}">
                <a16:creationId xmlns:a16="http://schemas.microsoft.com/office/drawing/2014/main" id="{4D896C8B-8C32-62EE-2549-F65BBB6D845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41900" y="3759200"/>
            <a:ext cx="198438" cy="5794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8" name="Rectangle 1032">
            <a:extLst>
              <a:ext uri="{FF2B5EF4-FFF2-40B4-BE49-F238E27FC236}">
                <a16:creationId xmlns:a16="http://schemas.microsoft.com/office/drawing/2014/main" id="{6CF96A77-CC56-F8AB-35D9-76E6106AA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3200" y="3043238"/>
            <a:ext cx="1471613" cy="1282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69" name="Line 1033">
            <a:extLst>
              <a:ext uri="{FF2B5EF4-FFF2-40B4-BE49-F238E27FC236}">
                <a16:creationId xmlns:a16="http://schemas.microsoft.com/office/drawing/2014/main" id="{3449324F-C926-3C9A-31AA-9D2D0477229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767513" y="3748088"/>
            <a:ext cx="196850" cy="5826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0" name="Line 1034">
            <a:extLst>
              <a:ext uri="{FF2B5EF4-FFF2-40B4-BE49-F238E27FC236}">
                <a16:creationId xmlns:a16="http://schemas.microsoft.com/office/drawing/2014/main" id="{85682990-DC84-CCF0-AD05-E4F517E38B03}"/>
              </a:ext>
            </a:extLst>
          </p:cNvPr>
          <p:cNvSpPr>
            <a:spLocks noChangeShapeType="1"/>
          </p:cNvSpPr>
          <p:nvPr/>
        </p:nvSpPr>
        <p:spPr bwMode="auto">
          <a:xfrm>
            <a:off x="5033963" y="3065463"/>
            <a:ext cx="206375" cy="7048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1" name="Line 1035">
            <a:extLst>
              <a:ext uri="{FF2B5EF4-FFF2-40B4-BE49-F238E27FC236}">
                <a16:creationId xmlns:a16="http://schemas.microsoft.com/office/drawing/2014/main" id="{23DB6A29-65E7-338D-F0B5-052AF69C124D}"/>
              </a:ext>
            </a:extLst>
          </p:cNvPr>
          <p:cNvSpPr>
            <a:spLocks noChangeShapeType="1"/>
          </p:cNvSpPr>
          <p:nvPr/>
        </p:nvSpPr>
        <p:spPr bwMode="auto">
          <a:xfrm>
            <a:off x="6775450" y="3059113"/>
            <a:ext cx="201613" cy="7016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2" name="Rectangle 1036">
            <a:extLst>
              <a:ext uri="{FF2B5EF4-FFF2-40B4-BE49-F238E27FC236}">
                <a16:creationId xmlns:a16="http://schemas.microsoft.com/office/drawing/2014/main" id="{85EA7024-C45F-3DFB-23B1-6FBCDAAED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9450" y="3060700"/>
            <a:ext cx="1471613" cy="12858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5373" name="Line 1037">
            <a:extLst>
              <a:ext uri="{FF2B5EF4-FFF2-40B4-BE49-F238E27FC236}">
                <a16:creationId xmlns:a16="http://schemas.microsoft.com/office/drawing/2014/main" id="{7B8671EE-0BB2-12A6-8FF5-CEF95A8CC6E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515350" y="3765550"/>
            <a:ext cx="195263" cy="5826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4" name="Line 1038">
            <a:extLst>
              <a:ext uri="{FF2B5EF4-FFF2-40B4-BE49-F238E27FC236}">
                <a16:creationId xmlns:a16="http://schemas.microsoft.com/office/drawing/2014/main" id="{C15A8132-2F1B-E889-BBF5-FBF104237BA7}"/>
              </a:ext>
            </a:extLst>
          </p:cNvPr>
          <p:cNvSpPr>
            <a:spLocks noChangeShapeType="1"/>
          </p:cNvSpPr>
          <p:nvPr/>
        </p:nvSpPr>
        <p:spPr bwMode="auto">
          <a:xfrm>
            <a:off x="8518525" y="3074988"/>
            <a:ext cx="207963" cy="7048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5" name="Line 1039">
            <a:extLst>
              <a:ext uri="{FF2B5EF4-FFF2-40B4-BE49-F238E27FC236}">
                <a16:creationId xmlns:a16="http://schemas.microsoft.com/office/drawing/2014/main" id="{D5FDEDE5-421C-7751-02CD-B1E06A0B90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835150" y="3065463"/>
            <a:ext cx="207963" cy="7048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6" name="Line 1040">
            <a:extLst>
              <a:ext uri="{FF2B5EF4-FFF2-40B4-BE49-F238E27FC236}">
                <a16:creationId xmlns:a16="http://schemas.microsoft.com/office/drawing/2014/main" id="{D62771CB-9214-FD2A-BC31-65D10C17A57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844675" y="3759200"/>
            <a:ext cx="198438" cy="5794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7" name="Line 1041">
            <a:extLst>
              <a:ext uri="{FF2B5EF4-FFF2-40B4-BE49-F238E27FC236}">
                <a16:creationId xmlns:a16="http://schemas.microsoft.com/office/drawing/2014/main" id="{2525335D-22FC-ABC8-B4A0-BAB38BB223BC}"/>
              </a:ext>
            </a:extLst>
          </p:cNvPr>
          <p:cNvSpPr>
            <a:spLocks noChangeShapeType="1"/>
          </p:cNvSpPr>
          <p:nvPr/>
        </p:nvSpPr>
        <p:spPr bwMode="auto">
          <a:xfrm>
            <a:off x="1212850" y="1920875"/>
            <a:ext cx="1381125" cy="11001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78" name="Line 1042">
            <a:extLst>
              <a:ext uri="{FF2B5EF4-FFF2-40B4-BE49-F238E27FC236}">
                <a16:creationId xmlns:a16="http://schemas.microsoft.com/office/drawing/2014/main" id="{7CF0AA04-CA14-48FD-8A07-D4B9C1C6CF2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96975" y="4316413"/>
            <a:ext cx="1393825" cy="11477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5379" name="Group 1043">
            <a:extLst>
              <a:ext uri="{FF2B5EF4-FFF2-40B4-BE49-F238E27FC236}">
                <a16:creationId xmlns:a16="http://schemas.microsoft.com/office/drawing/2014/main" id="{28588A59-36E0-8959-5C80-77468BEA268D}"/>
              </a:ext>
            </a:extLst>
          </p:cNvPr>
          <p:cNvGrpSpPr>
            <a:grpSpLocks/>
          </p:cNvGrpSpPr>
          <p:nvPr/>
        </p:nvGrpSpPr>
        <p:grpSpPr bwMode="auto">
          <a:xfrm>
            <a:off x="2624138" y="1822450"/>
            <a:ext cx="3419475" cy="1211263"/>
            <a:chOff x="1515" y="1148"/>
            <a:chExt cx="1975" cy="763"/>
          </a:xfrm>
        </p:grpSpPr>
        <p:sp>
          <p:nvSpPr>
            <p:cNvPr id="15391" name="Line 1044">
              <a:extLst>
                <a:ext uri="{FF2B5EF4-FFF2-40B4-BE49-F238E27FC236}">
                  <a16:creationId xmlns:a16="http://schemas.microsoft.com/office/drawing/2014/main" id="{70B9AAA7-416B-5369-4524-0F45652860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515" y="1148"/>
              <a:ext cx="909" cy="7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92" name="Line 1045">
              <a:extLst>
                <a:ext uri="{FF2B5EF4-FFF2-40B4-BE49-F238E27FC236}">
                  <a16:creationId xmlns:a16="http://schemas.microsoft.com/office/drawing/2014/main" id="{DB0686FE-1EE9-8A1E-A6EF-50987EACFBA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27" y="1167"/>
              <a:ext cx="1063" cy="7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380" name="Group 1046">
            <a:extLst>
              <a:ext uri="{FF2B5EF4-FFF2-40B4-BE49-F238E27FC236}">
                <a16:creationId xmlns:a16="http://schemas.microsoft.com/office/drawing/2014/main" id="{B185AFA9-3B6B-B2F6-BA66-B98A1ADB8818}"/>
              </a:ext>
            </a:extLst>
          </p:cNvPr>
          <p:cNvGrpSpPr>
            <a:grpSpLocks/>
          </p:cNvGrpSpPr>
          <p:nvPr/>
        </p:nvGrpSpPr>
        <p:grpSpPr bwMode="auto">
          <a:xfrm>
            <a:off x="2617788" y="4302125"/>
            <a:ext cx="3421062" cy="1349375"/>
            <a:chOff x="1512" y="2710"/>
            <a:chExt cx="1975" cy="850"/>
          </a:xfrm>
        </p:grpSpPr>
        <p:sp>
          <p:nvSpPr>
            <p:cNvPr id="15389" name="Line 1047">
              <a:extLst>
                <a:ext uri="{FF2B5EF4-FFF2-40B4-BE49-F238E27FC236}">
                  <a16:creationId xmlns:a16="http://schemas.microsoft.com/office/drawing/2014/main" id="{B77ECC00-81F3-7A21-1A4E-7F41AB361B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12" y="2730"/>
              <a:ext cx="910" cy="8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90" name="Line 1048">
              <a:extLst>
                <a:ext uri="{FF2B5EF4-FFF2-40B4-BE49-F238E27FC236}">
                  <a16:creationId xmlns:a16="http://schemas.microsoft.com/office/drawing/2014/main" id="{317F8376-07CA-EF9E-92DC-7193D6EABBC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25" y="2710"/>
              <a:ext cx="1062" cy="84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5381" name="Rectangle 1049">
            <a:extLst>
              <a:ext uri="{FF2B5EF4-FFF2-40B4-BE49-F238E27FC236}">
                <a16:creationId xmlns:a16="http://schemas.microsoft.com/office/drawing/2014/main" id="{0825E18E-2BF7-CB94-C462-B48BFFF2B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525" y="3352800"/>
            <a:ext cx="1481138" cy="64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762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387350" indent="-28575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776288" indent="-228600" defTabSz="7762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165225" indent="-22860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1554163" indent="-228600" defTabSz="7762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0113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4685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29257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3829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latin typeface="Tahoma" panose="020B0604030504040204" pitchFamily="34" charset="0"/>
              </a:rPr>
              <a:t>Problem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latin typeface="Tahoma" panose="020B0604030504040204" pitchFamily="34" charset="0"/>
              </a:rPr>
              <a:t>identification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5382" name="Rectangle 1050">
            <a:extLst>
              <a:ext uri="{FF2B5EF4-FFF2-40B4-BE49-F238E27FC236}">
                <a16:creationId xmlns:a16="http://schemas.microsoft.com/office/drawing/2014/main" id="{E0726ADC-3BDD-8A7F-39FF-FB9B36A690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5663" y="3398838"/>
            <a:ext cx="1014412" cy="64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762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387350" indent="-28575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776288" indent="-228600" defTabSz="7762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165225" indent="-22860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1554163" indent="-228600" defTabSz="7762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0113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4685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29257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3829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latin typeface="Tahoma" panose="020B0604030504040204" pitchFamily="34" charset="0"/>
              </a:rPr>
              <a:t>Problem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latin typeface="Tahoma" panose="020B0604030504040204" pitchFamily="34" charset="0"/>
              </a:rPr>
              <a:t>analysis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5383" name="Rectangle 1051">
            <a:extLst>
              <a:ext uri="{FF2B5EF4-FFF2-40B4-BE49-F238E27FC236}">
                <a16:creationId xmlns:a16="http://schemas.microsoft.com/office/drawing/2014/main" id="{23C78FC1-3EC5-D1A2-7FA4-BB82CE1BD2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2363" y="3429000"/>
            <a:ext cx="1268412" cy="64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762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387350" indent="-28575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776288" indent="-228600" defTabSz="7762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165225" indent="-22860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1554163" indent="-228600" defTabSz="7762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0113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4685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29257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3829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latin typeface="Tahoma" panose="020B0604030504040204" pitchFamily="34" charset="0"/>
              </a:rPr>
              <a:t>Idea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latin typeface="Tahoma" panose="020B0604030504040204" pitchFamily="34" charset="0"/>
              </a:rPr>
              <a:t>generation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5384" name="Rectangle 1052">
            <a:extLst>
              <a:ext uri="{FF2B5EF4-FFF2-40B4-BE49-F238E27FC236}">
                <a16:creationId xmlns:a16="http://schemas.microsoft.com/office/drawing/2014/main" id="{D620AF87-FE2D-30FE-2A2E-774665897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6075" y="3524250"/>
            <a:ext cx="12303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762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387350" indent="-28575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776288" indent="-228600" defTabSz="7762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165225" indent="-22860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1554163" indent="-228600" defTabSz="7762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0113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4685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29257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3829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latin typeface="Tahoma" panose="020B0604030504040204" pitchFamily="34" charset="0"/>
              </a:rPr>
              <a:t>Evaluation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5385" name="Rectangle 1053">
            <a:extLst>
              <a:ext uri="{FF2B5EF4-FFF2-40B4-BE49-F238E27FC236}">
                <a16:creationId xmlns:a16="http://schemas.microsoft.com/office/drawing/2014/main" id="{9A52B472-2B5B-B58F-2D2B-0EED683B55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7088" y="3536950"/>
            <a:ext cx="12779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762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387350" indent="-28575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776288" indent="-228600" defTabSz="7762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165225" indent="-22860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1554163" indent="-228600" defTabSz="7762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0113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4685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29257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3829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latin typeface="Tahoma" panose="020B0604030504040204" pitchFamily="34" charset="0"/>
              </a:rPr>
              <a:t>Realization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5386" name="Rectangle 1054">
            <a:extLst>
              <a:ext uri="{FF2B5EF4-FFF2-40B4-BE49-F238E27FC236}">
                <a16:creationId xmlns:a16="http://schemas.microsoft.com/office/drawing/2014/main" id="{00B2695B-985F-43E6-8EAF-DCAE9429F6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1013" y="4895850"/>
            <a:ext cx="159385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762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387350" indent="-28575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776288" indent="-228600" defTabSz="7762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165225" indent="-22860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1554163" indent="-228600" defTabSz="7762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0113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4685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29257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3829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Tahoma" panose="020B0604030504040204" pitchFamily="34" charset="0"/>
              </a:rPr>
              <a:t>Aggregation</a:t>
            </a:r>
          </a:p>
        </p:txBody>
      </p:sp>
      <p:sp>
        <p:nvSpPr>
          <p:cNvPr id="15387" name="Rectangle 1055">
            <a:extLst>
              <a:ext uri="{FF2B5EF4-FFF2-40B4-BE49-F238E27FC236}">
                <a16:creationId xmlns:a16="http://schemas.microsoft.com/office/drawing/2014/main" id="{BEEE57D9-7406-8C4B-933A-1F2E8F8EDE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4910138"/>
            <a:ext cx="1501775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762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387350" indent="-28575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776288" indent="-228600" defTabSz="7762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165225" indent="-22860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1554163" indent="-228600" defTabSz="7762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0113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4685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29257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3829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Tahoma" panose="020B0604030504040204" pitchFamily="34" charset="0"/>
              </a:rPr>
              <a:t>Abstraction</a:t>
            </a:r>
            <a:endParaRPr lang="en-GB" altLang="en-US" sz="18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5388" name="Rectangle 1056">
            <a:extLst>
              <a:ext uri="{FF2B5EF4-FFF2-40B4-BE49-F238E27FC236}">
                <a16:creationId xmlns:a16="http://schemas.microsoft.com/office/drawing/2014/main" id="{30B88ABD-D022-6501-618A-95FC70BA2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2275" y="4910138"/>
            <a:ext cx="1023938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defTabSz="7762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387350" indent="-28575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776288" indent="-228600" defTabSz="7762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165225" indent="-22860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1554163" indent="-228600" defTabSz="7762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0113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4685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29257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382963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Tahoma" panose="020B0604030504040204" pitchFamily="34" charset="0"/>
              </a:rPr>
              <a:t>Review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A0BCE23D-8D43-DD03-414D-D3D7AA71CD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6688" y="152400"/>
            <a:ext cx="8332787" cy="1301750"/>
          </a:xfrm>
          <a:noFill/>
        </p:spPr>
        <p:txBody>
          <a:bodyPr lIns="73025" tIns="36512" rIns="73025" bIns="36512"/>
          <a:lstStyle/>
          <a:p>
            <a:r>
              <a:rPr lang="en-GB" altLang="en-US"/>
              <a:t>Factors of creative efficiency  </a:t>
            </a:r>
            <a:endParaRPr lang="en-GB" altLang="en-US" sz="280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7A008694-6926-4913-242C-0D0DA3B9404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15925" y="1905000"/>
            <a:ext cx="4405313" cy="4665663"/>
          </a:xfrm>
          <a:noFill/>
        </p:spPr>
        <p:txBody>
          <a:bodyPr lIns="82550" tIns="42862" rIns="82550" bIns="42862"/>
          <a:lstStyle/>
          <a:p>
            <a:pPr algn="ctr">
              <a:buFont typeface="Wingdings" panose="05000000000000000000" pitchFamily="2" charset="2"/>
              <a:buNone/>
            </a:pPr>
            <a:r>
              <a:rPr lang="en-GB" altLang="en-US">
                <a:solidFill>
                  <a:schemeClr val="bg1"/>
                </a:solidFill>
              </a:rPr>
              <a:t>ividors</a:t>
            </a:r>
            <a:endParaRPr lang="en-GB" altLang="en-US" sz="2200">
              <a:solidFill>
                <a:schemeClr val="bg1"/>
              </a:solidFill>
            </a:endParaRPr>
          </a:p>
          <a:p>
            <a:pPr algn="ctr">
              <a:buFont typeface="Wingdings" panose="05000000000000000000" pitchFamily="2" charset="2"/>
              <a:buNone/>
            </a:pPr>
            <a:endParaRPr lang="en-GB" altLang="en-US" sz="2200"/>
          </a:p>
          <a:p>
            <a:r>
              <a:rPr lang="en-GB" altLang="en-US" sz="2200"/>
              <a:t>Personality</a:t>
            </a:r>
          </a:p>
          <a:p>
            <a:r>
              <a:rPr lang="en-GB" altLang="en-US" sz="2200"/>
              <a:t>Age</a:t>
            </a:r>
          </a:p>
          <a:p>
            <a:r>
              <a:rPr lang="en-GB" altLang="en-US" sz="2200"/>
              <a:t>Qualification</a:t>
            </a:r>
          </a:p>
          <a:p>
            <a:r>
              <a:rPr lang="en-GB" altLang="en-US" sz="2200"/>
              <a:t>Intelligence</a:t>
            </a:r>
          </a:p>
          <a:p>
            <a:r>
              <a:rPr lang="en-GB" altLang="en-US" sz="2200"/>
              <a:t>Motivation</a:t>
            </a:r>
          </a:p>
          <a:p>
            <a:r>
              <a:rPr lang="en-GB" altLang="en-US" sz="2200"/>
              <a:t>Stress	</a:t>
            </a:r>
          </a:p>
          <a:p>
            <a:r>
              <a:rPr lang="en-GB" altLang="en-US" sz="2200"/>
              <a:t>Willingness to take risks</a:t>
            </a: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3D695C14-5540-8AE0-7D38-E54BEDCD234F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65663" y="2133600"/>
            <a:ext cx="4478337" cy="4437063"/>
          </a:xfrm>
          <a:noFill/>
        </p:spPr>
        <p:txBody>
          <a:bodyPr lIns="82550" tIns="42862" rIns="82550" bIns="42862"/>
          <a:lstStyle/>
          <a:p>
            <a:pPr algn="ctr">
              <a:buFont typeface="Wingdings" panose="05000000000000000000" pitchFamily="2" charset="2"/>
              <a:buNone/>
            </a:pPr>
            <a:r>
              <a:rPr lang="en-GB" altLang="en-US">
                <a:solidFill>
                  <a:schemeClr val="bg1"/>
                </a:solidFill>
              </a:rPr>
              <a:t>Organizational factors</a:t>
            </a:r>
            <a:endParaRPr lang="en-GB" altLang="en-US" sz="2200">
              <a:solidFill>
                <a:schemeClr val="bg1"/>
              </a:solidFill>
            </a:endParaRPr>
          </a:p>
          <a:p>
            <a:pPr algn="ctr">
              <a:buFont typeface="Wingdings" panose="05000000000000000000" pitchFamily="2" charset="2"/>
              <a:buNone/>
            </a:pPr>
            <a:endParaRPr lang="en-GB" altLang="en-US" sz="2200"/>
          </a:p>
          <a:p>
            <a:r>
              <a:rPr lang="en-GB" altLang="en-US" sz="2200"/>
              <a:t>Hierarchy</a:t>
            </a:r>
          </a:p>
          <a:p>
            <a:r>
              <a:rPr lang="en-GB" altLang="en-US" sz="2200"/>
              <a:t>Autonomy</a:t>
            </a:r>
          </a:p>
          <a:p>
            <a:r>
              <a:rPr lang="en-GB" altLang="en-US" sz="2200"/>
              <a:t>Management style </a:t>
            </a:r>
          </a:p>
          <a:p>
            <a:r>
              <a:rPr lang="en-GB" altLang="en-US" sz="2200"/>
              <a:t>Information, communication</a:t>
            </a:r>
          </a:p>
          <a:p>
            <a:r>
              <a:rPr lang="en-GB" altLang="en-US" sz="2200"/>
              <a:t>Working environment</a:t>
            </a:r>
          </a:p>
          <a:p>
            <a:r>
              <a:rPr lang="en-GB" altLang="en-US" sz="2200"/>
              <a:t>Uniformity of procedures</a:t>
            </a:r>
          </a:p>
        </p:txBody>
      </p:sp>
      <p:graphicFrame>
        <p:nvGraphicFramePr>
          <p:cNvPr id="17413" name="Object 7">
            <a:extLst>
              <a:ext uri="{FF2B5EF4-FFF2-40B4-BE49-F238E27FC236}">
                <a16:creationId xmlns:a16="http://schemas.microsoft.com/office/drawing/2014/main" id="{940C7A01-AAAE-1492-5563-1C9F080B04CB}"/>
              </a:ext>
            </a:extLst>
          </p:cNvPr>
          <p:cNvGraphicFramePr>
            <a:graphicFrameLocks/>
          </p:cNvGraphicFramePr>
          <p:nvPr/>
        </p:nvGraphicFramePr>
        <p:xfrm>
          <a:off x="7364413" y="1066800"/>
          <a:ext cx="1071562" cy="1090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1071563" imgH="1090613" progId="MS_ClipArt_Gallery.2">
                  <p:embed/>
                </p:oleObj>
              </mc:Choice>
              <mc:Fallback>
                <p:oleObj name="Clip" r:id="rId3" imgW="1071563" imgH="1090613" progId="MS_ClipArt_Gallery.2">
                  <p:embed/>
                  <p:pic>
                    <p:nvPicPr>
                      <p:cNvPr id="17413" name="Object 7">
                        <a:extLst>
                          <a:ext uri="{FF2B5EF4-FFF2-40B4-BE49-F238E27FC236}">
                            <a16:creationId xmlns:a16="http://schemas.microsoft.com/office/drawing/2014/main" id="{940C7A01-AAAE-1492-5563-1C9F080B04C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64413" y="1066800"/>
                        <a:ext cx="1071562" cy="1090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4" name="Line 8">
            <a:extLst>
              <a:ext uri="{FF2B5EF4-FFF2-40B4-BE49-F238E27FC236}">
                <a16:creationId xmlns:a16="http://schemas.microsoft.com/office/drawing/2014/main" id="{68DFC048-D40A-4F50-8304-D4693B262D0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617788" y="1450975"/>
            <a:ext cx="1330325" cy="3048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5" name="Line 9">
            <a:extLst>
              <a:ext uri="{FF2B5EF4-FFF2-40B4-BE49-F238E27FC236}">
                <a16:creationId xmlns:a16="http://schemas.microsoft.com/office/drawing/2014/main" id="{46B3E4A5-A8F6-0B82-FD3B-6C043FF58671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7163" y="1752600"/>
            <a:ext cx="1662112" cy="3810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7416" name="Object 10">
            <a:extLst>
              <a:ext uri="{FF2B5EF4-FFF2-40B4-BE49-F238E27FC236}">
                <a16:creationId xmlns:a16="http://schemas.microsoft.com/office/drawing/2014/main" id="{5B4A5CDA-AD33-22A5-CBEE-2B3E7A440EA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7200" y="1143000"/>
          <a:ext cx="600075" cy="181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296063" imgH="3934305" progId="MS_ClipArt_Gallery.5">
                  <p:embed/>
                </p:oleObj>
              </mc:Choice>
              <mc:Fallback>
                <p:oleObj name="Clip" r:id="rId5" imgW="1296063" imgH="3934305" progId="MS_ClipArt_Gallery.5">
                  <p:embed/>
                  <p:pic>
                    <p:nvPicPr>
                      <p:cNvPr id="17416" name="Object 10">
                        <a:extLst>
                          <a:ext uri="{FF2B5EF4-FFF2-40B4-BE49-F238E27FC236}">
                            <a16:creationId xmlns:a16="http://schemas.microsoft.com/office/drawing/2014/main" id="{5B4A5CDA-AD33-22A5-CBEE-2B3E7A440EA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143000"/>
                        <a:ext cx="600075" cy="181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6F126E09-0D9F-4014-8947-E665982F0F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8300" y="0"/>
            <a:ext cx="8334375" cy="685800"/>
          </a:xfrm>
          <a:noFill/>
        </p:spPr>
        <p:txBody>
          <a:bodyPr lIns="73025" tIns="36512" rIns="73025" bIns="36512"/>
          <a:lstStyle/>
          <a:p>
            <a:r>
              <a:rPr lang="en-GB" altLang="en-US" sz="4000"/>
              <a:t>Innovation – 1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F15F0016-3424-5F57-0AE9-3D6FF90F67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68300" y="828675"/>
            <a:ext cx="8534400" cy="5199063"/>
          </a:xfrm>
          <a:noFill/>
        </p:spPr>
        <p:txBody>
          <a:bodyPr lIns="82550" tIns="42862" rIns="82550" bIns="42862"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000"/>
              <a:t>			</a:t>
            </a:r>
            <a:endParaRPr lang="en-GB" altLang="en-US" sz="1300"/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GB" altLang="en-US" sz="2400"/>
              <a:t>Only the </a:t>
            </a:r>
            <a:r>
              <a:rPr lang="en-GB" altLang="en-US" sz="2400">
                <a:solidFill>
                  <a:srgbClr val="C00000"/>
                </a:solidFill>
                <a:cs typeface="Times New Roman" panose="02020603050405020304" pitchFamily="18" charset="0"/>
              </a:rPr>
              <a:t>economic implementation</a:t>
            </a:r>
            <a:r>
              <a:rPr lang="en-GB" altLang="en-US" sz="2400">
                <a:solidFill>
                  <a:srgbClr val="C00000"/>
                </a:solidFill>
              </a:rPr>
              <a:t> </a:t>
            </a:r>
            <a:r>
              <a:rPr lang="en-GB" altLang="en-US" sz="2400"/>
              <a:t>of an idea can be called innovation. The innovation process comprises the generation of an idea, its acceptance (decision) and realization (implementation).</a:t>
            </a:r>
          </a:p>
          <a:p>
            <a:pPr>
              <a:lnSpc>
                <a:spcPct val="90000"/>
              </a:lnSpc>
              <a:spcBef>
                <a:spcPct val="10000"/>
              </a:spcBef>
            </a:pPr>
            <a:endParaRPr lang="en-GB" altLang="en-US" sz="2400"/>
          </a:p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GB" altLang="en-US" sz="2400"/>
              <a:t> Creative thinking is required particularly during the first stage of this process.</a:t>
            </a:r>
          </a:p>
          <a:p>
            <a:pPr>
              <a:lnSpc>
                <a:spcPct val="90000"/>
              </a:lnSpc>
              <a:spcBef>
                <a:spcPct val="10000"/>
              </a:spcBef>
              <a:buFont typeface="Wingdings" panose="05000000000000000000" pitchFamily="2" charset="2"/>
              <a:buNone/>
            </a:pPr>
            <a:endParaRPr lang="en-GB" altLang="en-US" sz="240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lang="en-GB" altLang="en-US" sz="2400"/>
              <a:t>A new idea is not inevitably the result of creative thinking but can be based on modification or imitation. </a:t>
            </a:r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endParaRPr lang="en-GB" altLang="en-US" sz="2400"/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lang="en-GB" altLang="en-US" sz="2400"/>
              <a:t>Not every creative process is followed by the implementation of an idea. </a:t>
            </a:r>
            <a:endParaRPr lang="de-DE" altLang="en-US" sz="2400"/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endParaRPr lang="en-GB" altLang="en-US" sz="2400"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26">
            <a:extLst>
              <a:ext uri="{FF2B5EF4-FFF2-40B4-BE49-F238E27FC236}">
                <a16:creationId xmlns:a16="http://schemas.microsoft.com/office/drawing/2014/main" id="{ADB6F8F9-6B46-AA56-3CCF-C962DC4961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2425" y="66675"/>
            <a:ext cx="8334375" cy="1301750"/>
          </a:xfrm>
        </p:spPr>
        <p:txBody>
          <a:bodyPr/>
          <a:lstStyle/>
          <a:p>
            <a:r>
              <a:rPr lang="en-GB" altLang="en-US" sz="4000"/>
              <a:t>Innovation – 2</a:t>
            </a:r>
            <a:endParaRPr lang="de-DE" altLang="en-US" sz="4000"/>
          </a:p>
        </p:txBody>
      </p:sp>
      <p:sp>
        <p:nvSpPr>
          <p:cNvPr id="21507" name="Rectangle 1027">
            <a:extLst>
              <a:ext uri="{FF2B5EF4-FFF2-40B4-BE49-F238E27FC236}">
                <a16:creationId xmlns:a16="http://schemas.microsoft.com/office/drawing/2014/main" id="{3D5C4253-64E7-1285-222B-DB68CB1A67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191000"/>
          </a:xfrm>
        </p:spPr>
        <p:txBody>
          <a:bodyPr/>
          <a:lstStyle/>
          <a:p>
            <a:r>
              <a:rPr lang="de-AT" altLang="en-US" sz="2400"/>
              <a:t>Innovation </a:t>
            </a:r>
            <a:r>
              <a:rPr lang="en-GB" altLang="en-US" sz="2400"/>
              <a:t>includes</a:t>
            </a:r>
            <a:r>
              <a:rPr lang="de-AT" altLang="en-US" sz="2400"/>
              <a:t> </a:t>
            </a:r>
            <a:r>
              <a:rPr lang="en-GB" altLang="en-US" sz="2400"/>
              <a:t>any type of change performed on a process. </a:t>
            </a:r>
          </a:p>
          <a:p>
            <a:endParaRPr lang="en-GB" altLang="en-US" sz="2400"/>
          </a:p>
          <a:p>
            <a:r>
              <a:rPr lang="en-GB" altLang="en-US" sz="2400"/>
              <a:t>At the beginning it is irrelevant, whether this change is new per se or if it is introduced in a particular company for the first time.</a:t>
            </a:r>
          </a:p>
          <a:p>
            <a:endParaRPr lang="en-GB" altLang="en-US" sz="2400"/>
          </a:p>
          <a:p>
            <a:r>
              <a:rPr lang="en-GB" altLang="en-US" sz="2400"/>
              <a:t> Consequently, the successful transfer of previously known solutions to new applications has to be considered an innovation.</a:t>
            </a:r>
            <a:endParaRPr lang="de-DE" altLang="en-US" sz="2400"/>
          </a:p>
          <a:p>
            <a:endParaRPr lang="de-DE" altLang="en-US" sz="2400">
              <a:solidFill>
                <a:srgbClr val="990000"/>
              </a:solidFill>
            </a:endParaRPr>
          </a:p>
        </p:txBody>
      </p:sp>
      <p:pic>
        <p:nvPicPr>
          <p:cNvPr id="21508" name="Picture 1028">
            <a:extLst>
              <a:ext uri="{FF2B5EF4-FFF2-40B4-BE49-F238E27FC236}">
                <a16:creationId xmlns:a16="http://schemas.microsoft.com/office/drawing/2014/main" id="{A71473E5-7925-488A-D84A-9B8B690CE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73025"/>
            <a:ext cx="1184275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DDD570B5-EEB4-79CB-849B-02D5CEE9E0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209550"/>
            <a:ext cx="8883650" cy="717550"/>
          </a:xfrm>
        </p:spPr>
        <p:txBody>
          <a:bodyPr/>
          <a:lstStyle/>
          <a:p>
            <a:pPr eaLnBrk="1" hangingPunct="1"/>
            <a:r>
              <a:rPr lang="sv-SE" altLang="en-US" b="1">
                <a:latin typeface="Tahoma" panose="020B0604030504040204" pitchFamily="34" charset="0"/>
                <a:cs typeface="Tahoma" panose="020B0604030504040204" pitchFamily="34" charset="0"/>
              </a:rPr>
              <a:t>Drivers for innovation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0C3A84EE-19EA-75AB-FE21-222ADB64DF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0963" y="1371600"/>
            <a:ext cx="8963025" cy="3906838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</a:pPr>
            <a:r>
              <a:rPr lang="sv-SE" altLang="en-US"/>
              <a:t>Financial pressures to reduce costs, increase efficiency, do more with less, etc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/>
              <a:t>Increased competition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/>
              <a:t>Shorter product life cycles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/>
              <a:t>Value migration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/>
              <a:t>Stricter regulation</a:t>
            </a:r>
          </a:p>
          <a:p>
            <a:pPr lvl="1" eaLnBrk="1" hangingPunct="1">
              <a:lnSpc>
                <a:spcPct val="90000"/>
              </a:lnSpc>
            </a:pPr>
            <a:r>
              <a:rPr lang="sv-SE" altLang="en-US"/>
              <a:t>Industry &amp; community needs for sustainable devt.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26ECFE3A-B433-3A8F-D26E-54B4ACAD36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963" y="88900"/>
            <a:ext cx="7886700" cy="719138"/>
          </a:xfrm>
        </p:spPr>
        <p:txBody>
          <a:bodyPr/>
          <a:lstStyle/>
          <a:p>
            <a:pPr eaLnBrk="1" hangingPunct="1"/>
            <a:r>
              <a:rPr lang="sv-SE" altLang="en-US" sz="3600" b="1">
                <a:latin typeface="Tahoma" panose="020B0604030504040204" pitchFamily="34" charset="0"/>
                <a:cs typeface="Tahoma" panose="020B0604030504040204" pitchFamily="34" charset="0"/>
              </a:rPr>
              <a:t>Drivers for innovation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392DAED5-D53D-A35B-CCE8-1E5949F030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0963" y="808038"/>
            <a:ext cx="8963025" cy="4470400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</a:pPr>
            <a:r>
              <a:rPr lang="sv-SE" altLang="en-US"/>
              <a:t>Increased demand for accountability</a:t>
            </a:r>
          </a:p>
          <a:p>
            <a:pPr lvl="1" eaLnBrk="1" hangingPunct="1">
              <a:lnSpc>
                <a:spcPct val="90000"/>
              </a:lnSpc>
            </a:pPr>
            <a:endParaRPr lang="sv-SE" altLang="en-US"/>
          </a:p>
          <a:p>
            <a:pPr lvl="1" eaLnBrk="1" hangingPunct="1">
              <a:lnSpc>
                <a:spcPct val="90000"/>
              </a:lnSpc>
            </a:pPr>
            <a:r>
              <a:rPr lang="sv-SE" altLang="en-US"/>
              <a:t>Demographic, social and maket changes</a:t>
            </a:r>
          </a:p>
          <a:p>
            <a:pPr lvl="1" eaLnBrk="1" hangingPunct="1">
              <a:lnSpc>
                <a:spcPct val="90000"/>
              </a:lnSpc>
            </a:pPr>
            <a:endParaRPr lang="sv-SE" altLang="en-US"/>
          </a:p>
          <a:p>
            <a:pPr lvl="1" eaLnBrk="1" hangingPunct="1">
              <a:lnSpc>
                <a:spcPct val="90000"/>
              </a:lnSpc>
            </a:pPr>
            <a:r>
              <a:rPr lang="sv-SE" altLang="en-US"/>
              <a:t>Rising customer expectations regarding service &amp; quality</a:t>
            </a:r>
          </a:p>
          <a:p>
            <a:pPr lvl="1" eaLnBrk="1" hangingPunct="1">
              <a:lnSpc>
                <a:spcPct val="90000"/>
              </a:lnSpc>
            </a:pPr>
            <a:endParaRPr lang="sv-SE" altLang="en-US"/>
          </a:p>
          <a:p>
            <a:pPr lvl="1" eaLnBrk="1" hangingPunct="1">
              <a:lnSpc>
                <a:spcPct val="90000"/>
              </a:lnSpc>
            </a:pPr>
            <a:r>
              <a:rPr lang="sv-SE" altLang="en-US"/>
              <a:t>Changing economy</a:t>
            </a:r>
          </a:p>
          <a:p>
            <a:pPr lvl="1" eaLnBrk="1" hangingPunct="1">
              <a:lnSpc>
                <a:spcPct val="90000"/>
              </a:lnSpc>
            </a:pPr>
            <a:endParaRPr lang="sv-SE" altLang="en-US"/>
          </a:p>
          <a:p>
            <a:pPr lvl="1" eaLnBrk="1" hangingPunct="1">
              <a:lnSpc>
                <a:spcPct val="90000"/>
              </a:lnSpc>
            </a:pPr>
            <a:r>
              <a:rPr lang="sv-SE" altLang="en-US"/>
              <a:t>Exceeding in the competition in these technologies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AEA28811-4466-F737-86AE-35F8CDB712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6713" y="298450"/>
            <a:ext cx="8334375" cy="455613"/>
          </a:xfrm>
        </p:spPr>
        <p:txBody>
          <a:bodyPr/>
          <a:lstStyle/>
          <a:p>
            <a:r>
              <a:rPr lang="en-GB" altLang="en-US" sz="2400"/>
              <a:t>Basic scheme of the</a:t>
            </a:r>
            <a:br>
              <a:rPr lang="en-GB" altLang="en-US" sz="2400"/>
            </a:br>
            <a:r>
              <a:rPr lang="en-GB" altLang="en-US" sz="2400"/>
              <a:t> innovation process</a:t>
            </a:r>
          </a:p>
        </p:txBody>
      </p:sp>
      <p:sp>
        <p:nvSpPr>
          <p:cNvPr id="24579" name="Text Box 3">
            <a:extLst>
              <a:ext uri="{FF2B5EF4-FFF2-40B4-BE49-F238E27FC236}">
                <a16:creationId xmlns:a16="http://schemas.microsoft.com/office/drawing/2014/main" id="{9530BACF-A60D-7133-A762-BCF1CE7DAF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7588" y="1881188"/>
            <a:ext cx="6483350" cy="1323975"/>
          </a:xfrm>
          <a:prstGeom prst="rect">
            <a:avLst/>
          </a:prstGeom>
          <a:noFill/>
          <a:ln w="38100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333399"/>
                </a:solidFill>
              </a:rPr>
              <a:t>Finding ideas</a:t>
            </a:r>
            <a:br>
              <a:rPr lang="en-GB" altLang="en-US" sz="1600">
                <a:solidFill>
                  <a:srgbClr val="333399"/>
                </a:solidFill>
              </a:rPr>
            </a:br>
            <a:br>
              <a:rPr lang="en-GB" altLang="en-US" sz="1600">
                <a:solidFill>
                  <a:srgbClr val="333399"/>
                </a:solidFill>
                <a:latin typeface="Arial" panose="020B0604020202020204" pitchFamily="34" charset="0"/>
              </a:rPr>
            </a:br>
            <a:br>
              <a:rPr lang="en-GB" altLang="en-US" sz="1600">
                <a:solidFill>
                  <a:srgbClr val="333399"/>
                </a:solidFill>
                <a:latin typeface="Arial" panose="020B0604020202020204" pitchFamily="34" charset="0"/>
              </a:rPr>
            </a:br>
            <a:br>
              <a:rPr lang="en-GB" altLang="en-US" sz="1600">
                <a:solidFill>
                  <a:srgbClr val="333399"/>
                </a:solidFill>
                <a:latin typeface="Arial" panose="020B0604020202020204" pitchFamily="34" charset="0"/>
              </a:rPr>
            </a:br>
            <a:endParaRPr lang="en-GB" altLang="en-US" sz="1600">
              <a:solidFill>
                <a:srgbClr val="333399"/>
              </a:solidFill>
              <a:latin typeface="Arial" panose="020B0604020202020204" pitchFamily="34" charset="0"/>
            </a:endParaRPr>
          </a:p>
        </p:txBody>
      </p:sp>
      <p:sp>
        <p:nvSpPr>
          <p:cNvPr id="24580" name="Text Box 4">
            <a:extLst>
              <a:ext uri="{FF2B5EF4-FFF2-40B4-BE49-F238E27FC236}">
                <a16:creationId xmlns:a16="http://schemas.microsoft.com/office/drawing/2014/main" id="{B3A2255F-7F21-50EF-8DF7-B58402643E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2438" y="1138238"/>
            <a:ext cx="4821237" cy="590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333399"/>
                </a:solidFill>
              </a:rPr>
              <a:t>Stimulus for innovation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333399"/>
                </a:solidFill>
              </a:rPr>
              <a:t>Identification of the problem</a:t>
            </a:r>
          </a:p>
        </p:txBody>
      </p:sp>
      <p:sp>
        <p:nvSpPr>
          <p:cNvPr id="24581" name="Text Box 5">
            <a:extLst>
              <a:ext uri="{FF2B5EF4-FFF2-40B4-BE49-F238E27FC236}">
                <a16:creationId xmlns:a16="http://schemas.microsoft.com/office/drawing/2014/main" id="{1EFC2CD2-1683-0684-F351-92C7A7890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2301875"/>
            <a:ext cx="2830512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333399"/>
                </a:solidFill>
              </a:rPr>
              <a:t>Collection of ideas</a:t>
            </a:r>
          </a:p>
        </p:txBody>
      </p:sp>
      <p:sp>
        <p:nvSpPr>
          <p:cNvPr id="24582" name="Text Box 6">
            <a:extLst>
              <a:ext uri="{FF2B5EF4-FFF2-40B4-BE49-F238E27FC236}">
                <a16:creationId xmlns:a16="http://schemas.microsoft.com/office/drawing/2014/main" id="{C6A3D2C5-E4B0-0C01-D5D2-03DEA3DB16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3088" y="2366963"/>
            <a:ext cx="2743200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333399"/>
                </a:solidFill>
              </a:rPr>
              <a:t>Generation of ideas</a:t>
            </a:r>
          </a:p>
        </p:txBody>
      </p:sp>
      <p:sp>
        <p:nvSpPr>
          <p:cNvPr id="24583" name="Text Box 7">
            <a:extLst>
              <a:ext uri="{FF2B5EF4-FFF2-40B4-BE49-F238E27FC236}">
                <a16:creationId xmlns:a16="http://schemas.microsoft.com/office/drawing/2014/main" id="{039F893B-80A3-3085-8853-13BD91A5C3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8175" y="2828925"/>
            <a:ext cx="4738688" cy="322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333399"/>
                </a:solidFill>
              </a:rPr>
              <a:t>Systematic collection and recording of ideas</a:t>
            </a:r>
          </a:p>
        </p:txBody>
      </p:sp>
      <p:sp>
        <p:nvSpPr>
          <p:cNvPr id="24584" name="Text Box 8">
            <a:extLst>
              <a:ext uri="{FF2B5EF4-FFF2-40B4-BE49-F238E27FC236}">
                <a16:creationId xmlns:a16="http://schemas.microsoft.com/office/drawing/2014/main" id="{828F5983-16F9-758E-661D-364F3AC574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6750" y="3255963"/>
            <a:ext cx="4738688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333399"/>
                </a:solidFill>
              </a:rPr>
              <a:t>Screening</a:t>
            </a:r>
          </a:p>
        </p:txBody>
      </p:sp>
      <p:sp>
        <p:nvSpPr>
          <p:cNvPr id="539657" name="AutoShape 9">
            <a:extLst>
              <a:ext uri="{FF2B5EF4-FFF2-40B4-BE49-F238E27FC236}">
                <a16:creationId xmlns:a16="http://schemas.microsoft.com/office/drawing/2014/main" id="{50EF08CF-D59D-C152-314F-55D420E82189}"/>
              </a:ext>
            </a:extLst>
          </p:cNvPr>
          <p:cNvSpPr>
            <a:spLocks noChangeArrowheads="1"/>
          </p:cNvSpPr>
          <p:nvPr/>
        </p:nvSpPr>
        <p:spPr bwMode="auto">
          <a:xfrm rot="1722357">
            <a:off x="3852863" y="1995488"/>
            <a:ext cx="377825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 altLang="en-US" sz="1600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539658" name="AutoShape 10">
            <a:extLst>
              <a:ext uri="{FF2B5EF4-FFF2-40B4-BE49-F238E27FC236}">
                <a16:creationId xmlns:a16="http://schemas.microsoft.com/office/drawing/2014/main" id="{775497F5-1C46-2CD6-8600-92B20A1D6617}"/>
              </a:ext>
            </a:extLst>
          </p:cNvPr>
          <p:cNvSpPr>
            <a:spLocks noChangeArrowheads="1"/>
          </p:cNvSpPr>
          <p:nvPr/>
        </p:nvSpPr>
        <p:spPr bwMode="auto">
          <a:xfrm rot="19877643" flipH="1">
            <a:off x="6291263" y="1943100"/>
            <a:ext cx="377825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 altLang="en-US" sz="1600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4587" name="AutoShape 11">
            <a:extLst>
              <a:ext uri="{FF2B5EF4-FFF2-40B4-BE49-F238E27FC236}">
                <a16:creationId xmlns:a16="http://schemas.microsoft.com/office/drawing/2014/main" id="{88717A5D-96E4-06B2-7C06-8B7504771C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8238" y="2651125"/>
            <a:ext cx="249237" cy="2286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24588" name="AutoShape 12">
            <a:extLst>
              <a:ext uri="{FF2B5EF4-FFF2-40B4-BE49-F238E27FC236}">
                <a16:creationId xmlns:a16="http://schemas.microsoft.com/office/drawing/2014/main" id="{14701252-2A28-D2B3-70ED-982320A99A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5325" y="2662238"/>
            <a:ext cx="249238" cy="2286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24589" name="AutoShape 13">
            <a:extLst>
              <a:ext uri="{FF2B5EF4-FFF2-40B4-BE49-F238E27FC236}">
                <a16:creationId xmlns:a16="http://schemas.microsoft.com/office/drawing/2014/main" id="{5C7E0A70-0BC9-33E3-68AE-C1E4460D13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0825" y="3086100"/>
            <a:ext cx="333375" cy="1524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24590" name="Text Box 14">
            <a:extLst>
              <a:ext uri="{FF2B5EF4-FFF2-40B4-BE49-F238E27FC236}">
                <a16:creationId xmlns:a16="http://schemas.microsoft.com/office/drawing/2014/main" id="{C0DF0CD9-D6D4-681D-F499-0821B244C3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8813" y="3719513"/>
            <a:ext cx="4738687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333399"/>
                </a:solidFill>
              </a:rPr>
              <a:t>Evaluation</a:t>
            </a:r>
          </a:p>
        </p:txBody>
      </p:sp>
      <p:sp>
        <p:nvSpPr>
          <p:cNvPr id="24591" name="Text Box 15">
            <a:extLst>
              <a:ext uri="{FF2B5EF4-FFF2-40B4-BE49-F238E27FC236}">
                <a16:creationId xmlns:a16="http://schemas.microsoft.com/office/drawing/2014/main" id="{B950D3C8-F9E7-B810-236C-AC33635AA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0088" y="4233863"/>
            <a:ext cx="4738687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333399"/>
                </a:solidFill>
              </a:rPr>
              <a:t>Decision</a:t>
            </a:r>
          </a:p>
        </p:txBody>
      </p:sp>
      <p:sp>
        <p:nvSpPr>
          <p:cNvPr id="24592" name="Text Box 16">
            <a:extLst>
              <a:ext uri="{FF2B5EF4-FFF2-40B4-BE49-F238E27FC236}">
                <a16:creationId xmlns:a16="http://schemas.microsoft.com/office/drawing/2014/main" id="{85C0E57A-5782-3A33-43A5-FFB3A56D6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8175" y="4848225"/>
            <a:ext cx="4738688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333399"/>
                </a:solidFill>
              </a:rPr>
              <a:t>Implementation</a:t>
            </a:r>
          </a:p>
        </p:txBody>
      </p:sp>
      <p:sp>
        <p:nvSpPr>
          <p:cNvPr id="24593" name="Text Box 17">
            <a:extLst>
              <a:ext uri="{FF2B5EF4-FFF2-40B4-BE49-F238E27FC236}">
                <a16:creationId xmlns:a16="http://schemas.microsoft.com/office/drawing/2014/main" id="{CD468C3A-8235-522B-2F69-E86A4E6087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7375" y="5360988"/>
            <a:ext cx="4738688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333399"/>
                </a:solidFill>
              </a:rPr>
              <a:t>Market introduction</a:t>
            </a:r>
          </a:p>
        </p:txBody>
      </p:sp>
      <p:sp>
        <p:nvSpPr>
          <p:cNvPr id="24594" name="AutoShape 18">
            <a:extLst>
              <a:ext uri="{FF2B5EF4-FFF2-40B4-BE49-F238E27FC236}">
                <a16:creationId xmlns:a16="http://schemas.microsoft.com/office/drawing/2014/main" id="{25B1B956-6BF6-527C-5D33-739C8B701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3538" y="4010025"/>
            <a:ext cx="249237" cy="2286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24595" name="AutoShape 19">
            <a:extLst>
              <a:ext uri="{FF2B5EF4-FFF2-40B4-BE49-F238E27FC236}">
                <a16:creationId xmlns:a16="http://schemas.microsoft.com/office/drawing/2014/main" id="{BE6188B1-097B-4830-6541-93BF2A2D1B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3850" y="4598988"/>
            <a:ext cx="249238" cy="2286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24596" name="AutoShape 20">
            <a:extLst>
              <a:ext uri="{FF2B5EF4-FFF2-40B4-BE49-F238E27FC236}">
                <a16:creationId xmlns:a16="http://schemas.microsoft.com/office/drawing/2014/main" id="{2C209429-D685-C3C5-027B-79D4B8635D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3538" y="3556000"/>
            <a:ext cx="249237" cy="2286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24597" name="AutoShape 21">
            <a:extLst>
              <a:ext uri="{FF2B5EF4-FFF2-40B4-BE49-F238E27FC236}">
                <a16:creationId xmlns:a16="http://schemas.microsoft.com/office/drawing/2014/main" id="{3966E4F3-900D-9084-72B3-773168C955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3538" y="5153025"/>
            <a:ext cx="249237" cy="2286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24598" name="AutoShape 22">
            <a:extLst>
              <a:ext uri="{FF2B5EF4-FFF2-40B4-BE49-F238E27FC236}">
                <a16:creationId xmlns:a16="http://schemas.microsoft.com/office/drawing/2014/main" id="{07379B4D-E402-F74F-E760-BB4F30448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1219200"/>
            <a:ext cx="665162" cy="4953000"/>
          </a:xfrm>
          <a:prstGeom prst="upDownArrow">
            <a:avLst>
              <a:gd name="adj1" fmla="val 59528"/>
              <a:gd name="adj2" fmla="val 57157"/>
            </a:avLst>
          </a:prstGeom>
          <a:solidFill>
            <a:srgbClr val="00FFFF"/>
          </a:solidFill>
          <a:ln w="38100">
            <a:solidFill>
              <a:srgbClr val="00CCFF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2400">
              <a:latin typeface="Arial" panose="020B0604020202020204" pitchFamily="34" charset="0"/>
            </a:endParaRPr>
          </a:p>
        </p:txBody>
      </p:sp>
      <p:sp>
        <p:nvSpPr>
          <p:cNvPr id="24599" name="Text Box 23">
            <a:extLst>
              <a:ext uri="{FF2B5EF4-FFF2-40B4-BE49-F238E27FC236}">
                <a16:creationId xmlns:a16="http://schemas.microsoft.com/office/drawing/2014/main" id="{D22BB48E-DDE5-E882-0DBF-3109C4287BC9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18256" y="3879057"/>
            <a:ext cx="3062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333399"/>
                </a:solidFill>
              </a:rPr>
              <a:t>Innovation process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026">
            <a:extLst>
              <a:ext uri="{FF2B5EF4-FFF2-40B4-BE49-F238E27FC236}">
                <a16:creationId xmlns:a16="http://schemas.microsoft.com/office/drawing/2014/main" id="{024D9DF1-8196-8FCA-BE60-E4F535A795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334375" cy="381000"/>
          </a:xfrm>
          <a:noFill/>
        </p:spPr>
        <p:txBody>
          <a:bodyPr lIns="73025" tIns="36512" rIns="73025" bIns="36512"/>
          <a:lstStyle/>
          <a:p>
            <a:r>
              <a:rPr lang="en-GB" altLang="en-US" sz="3600"/>
              <a:t>Methods of idea generation</a:t>
            </a:r>
          </a:p>
        </p:txBody>
      </p:sp>
      <p:sp>
        <p:nvSpPr>
          <p:cNvPr id="23555" name="Rectangle 1027">
            <a:extLst>
              <a:ext uri="{FF2B5EF4-FFF2-40B4-BE49-F238E27FC236}">
                <a16:creationId xmlns:a16="http://schemas.microsoft.com/office/drawing/2014/main" id="{74136DFD-5FE7-F2AD-6BD0-B92C58AA0D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82613" y="1219200"/>
            <a:ext cx="8312150" cy="4724400"/>
          </a:xfrm>
        </p:spPr>
        <p:txBody>
          <a:bodyPr lIns="82550" tIns="42862" rIns="82550" bIns="42862"/>
          <a:lstStyle/>
          <a:p>
            <a:pPr marL="285750" indent="-285750">
              <a:buClr>
                <a:srgbClr val="990000"/>
              </a:buClr>
              <a:defRPr/>
            </a:pPr>
            <a:r>
              <a:rPr lang="en-GB" altLang="en-US" dirty="0"/>
              <a:t>Splitting up:</a:t>
            </a:r>
          </a:p>
          <a:p>
            <a:pPr marL="792163" lvl="1" indent="-220663"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en-GB" altLang="en-US" sz="2000" dirty="0"/>
              <a:t>Morphological analysis</a:t>
            </a:r>
          </a:p>
          <a:p>
            <a:pPr marL="792163" lvl="1" indent="-220663"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en-GB" altLang="en-US" sz="2000" dirty="0"/>
              <a:t>Progressive abstraction</a:t>
            </a:r>
          </a:p>
          <a:p>
            <a:pPr marL="285750" indent="-285750">
              <a:buClr>
                <a:srgbClr val="990000"/>
              </a:buClr>
              <a:defRPr/>
            </a:pPr>
            <a:r>
              <a:rPr lang="en-GB" altLang="en-US" dirty="0"/>
              <a:t>Linking:</a:t>
            </a:r>
          </a:p>
          <a:p>
            <a:pPr marL="792163" lvl="1" indent="-220663"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en-GB" altLang="en-US" sz="2000" dirty="0"/>
              <a:t>Brainstorming</a:t>
            </a:r>
            <a:br>
              <a:rPr lang="en-GB" altLang="en-US" sz="2000" dirty="0"/>
            </a:br>
            <a:r>
              <a:rPr lang="en-GB" altLang="en-US" sz="1800" dirty="0"/>
              <a:t>different methods such as classical, imaginative, destructive-constructive,</a:t>
            </a:r>
            <a:r>
              <a:rPr lang="en-GB" altLang="en-US" sz="2000" dirty="0"/>
              <a:t> </a:t>
            </a:r>
            <a:r>
              <a:rPr lang="en-GB" altLang="en-US" sz="1800" dirty="0"/>
              <a:t>stop-and-go, discussion 66</a:t>
            </a:r>
          </a:p>
          <a:p>
            <a:pPr marL="1028700" lvl="1" indent="-457200">
              <a:buClr>
                <a:schemeClr val="bg1"/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Analogy:</a:t>
            </a:r>
          </a:p>
          <a:p>
            <a:pPr marL="792163" lvl="1" indent="-220663">
              <a:buClr>
                <a:schemeClr val="bg1"/>
              </a:buClr>
              <a:buFont typeface="Wingdings" panose="05000000000000000000" pitchFamily="2" charset="2"/>
              <a:buChar char="Ø"/>
              <a:defRPr/>
            </a:pPr>
            <a:r>
              <a:rPr lang="en-GB" altLang="en-US" sz="2000" dirty="0" err="1"/>
              <a:t>Synectics</a:t>
            </a:r>
            <a:r>
              <a:rPr lang="en-GB" altLang="en-US" sz="2000" dirty="0"/>
              <a:t>, Bionics 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4FEA182F-5C9A-D92A-BC24-1C4696E8D3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/>
              <a:t>Morphological analysis</a:t>
            </a:r>
            <a:endParaRPr lang="en-GB" altLang="en-US"/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60C4E0A9-8492-06F1-D440-DFF067F5B16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GB" altLang="en-US" sz="2000" b="1"/>
              <a:t>Developed by </a:t>
            </a:r>
            <a:r>
              <a:rPr lang="en-GB" altLang="en-US" sz="2000"/>
              <a:t>Swiss astronomer Fritz Zwicky in the 1940s </a:t>
            </a:r>
          </a:p>
          <a:p>
            <a:r>
              <a:rPr lang="en-GB" altLang="en-US" sz="2000"/>
              <a:t>It is a systematic, creative problem-solving technique used to explore all possible solutions to complex, multidimensional problems. </a:t>
            </a:r>
          </a:p>
          <a:p>
            <a:r>
              <a:rPr lang="en-GB" altLang="en-US" sz="2000"/>
              <a:t>Address problems that could not be easily solved through traditional methods.</a:t>
            </a:r>
          </a:p>
          <a:p>
            <a:r>
              <a:rPr lang="en-GB" altLang="en-US" sz="2000"/>
              <a:t>Involves breaking a problem or system into its fundamental components, defining their possible states or variations, and then analyzing the combinations of these states to identify new, innovative solutions.</a:t>
            </a:r>
          </a:p>
          <a:p>
            <a:endParaRPr lang="de-DE" altLang="en-US" sz="2000"/>
          </a:p>
          <a:p>
            <a:endParaRPr lang="en-GB" altLang="en-US" sz="2400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DDB8D9C5-E86F-71A7-8616-86F9E2D1CA4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B71F251-301E-45FE-AB69-7F52A5B4F321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240512E5-5621-DFC5-612A-5351F184F4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b="1"/>
              <a:t>Steps in Morphological Analysis</a:t>
            </a:r>
            <a:br>
              <a:rPr lang="en-GB" altLang="en-US" b="1"/>
            </a:br>
            <a:endParaRPr lang="en-GB" altLang="en-US"/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E429E741-13C5-61F8-E10F-11E4ACE967E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036638"/>
            <a:ext cx="8229600" cy="4479925"/>
          </a:xfrm>
        </p:spPr>
        <p:txBody>
          <a:bodyPr/>
          <a:lstStyle/>
          <a:p>
            <a:pPr>
              <a:buFont typeface="Myriad Pro"/>
              <a:buAutoNum type="arabicPeriod"/>
            </a:pPr>
            <a:r>
              <a:rPr lang="en-GB" altLang="en-US" sz="2000" b="1"/>
              <a:t>Define the Problem</a:t>
            </a:r>
            <a:r>
              <a:rPr lang="en-GB" altLang="en-US" sz="2000"/>
              <a:t>:</a:t>
            </a:r>
          </a:p>
          <a:p>
            <a:pPr lvl="1">
              <a:buFont typeface="Myriad Pro"/>
              <a:buAutoNum type="arabicPeriod"/>
            </a:pPr>
            <a:r>
              <a:rPr lang="en-GB" altLang="en-US" sz="2000"/>
              <a:t>Clearly articulate the challenge or issue to be addressed.</a:t>
            </a:r>
          </a:p>
          <a:p>
            <a:pPr>
              <a:buFont typeface="Myriad Pro"/>
              <a:buAutoNum type="arabicPeriod"/>
            </a:pPr>
            <a:r>
              <a:rPr lang="en-GB" altLang="en-US" sz="2000" b="1"/>
              <a:t>Identify Key Parameters</a:t>
            </a:r>
            <a:r>
              <a:rPr lang="en-GB" altLang="en-US" sz="2000"/>
              <a:t>:</a:t>
            </a:r>
          </a:p>
          <a:p>
            <a:pPr lvl="1">
              <a:buFont typeface="Myriad Pro"/>
              <a:buAutoNum type="arabicPeriod"/>
            </a:pPr>
            <a:r>
              <a:rPr lang="en-GB" altLang="en-US" sz="2000"/>
              <a:t>Break down the problem into its most significant dimensions or features (e.g., "material type," "function," "market segment").</a:t>
            </a:r>
          </a:p>
          <a:p>
            <a:pPr>
              <a:buFont typeface="Myriad Pro"/>
              <a:buAutoNum type="arabicPeriod"/>
            </a:pPr>
            <a:r>
              <a:rPr lang="en-GB" altLang="en-US" sz="2000" b="1"/>
              <a:t>List All Variations</a:t>
            </a:r>
            <a:r>
              <a:rPr lang="en-GB" altLang="en-US" sz="2000"/>
              <a:t>:</a:t>
            </a:r>
          </a:p>
          <a:p>
            <a:pPr lvl="1">
              <a:buFont typeface="Myriad Pro"/>
              <a:buAutoNum type="arabicPeriod"/>
            </a:pPr>
            <a:r>
              <a:rPr lang="en-GB" altLang="en-US" sz="2000"/>
              <a:t>For each parameter, enumerate all possible options or variations (e.g., for "material type": plastic, metal, wood, composite).</a:t>
            </a:r>
          </a:p>
          <a:p>
            <a:pPr>
              <a:buFont typeface="Myriad Pro"/>
              <a:buAutoNum type="arabicPeriod"/>
            </a:pPr>
            <a:r>
              <a:rPr lang="en-GB" altLang="en-US" sz="2000" b="1"/>
              <a:t>Build the Morphological Box</a:t>
            </a:r>
            <a:r>
              <a:rPr lang="en-GB" altLang="en-US" sz="2000"/>
              <a:t>:</a:t>
            </a:r>
          </a:p>
          <a:p>
            <a:pPr lvl="1">
              <a:buFont typeface="Myriad Pro"/>
              <a:buAutoNum type="arabicPeriod"/>
            </a:pPr>
            <a:r>
              <a:rPr lang="en-GB" altLang="en-US" sz="2000"/>
              <a:t>Arrange the parameters and their variations in a grid or matrix, representing all possible combinations.</a:t>
            </a:r>
          </a:p>
          <a:p>
            <a:pPr lvl="1">
              <a:buFont typeface="Myriad Pro"/>
              <a:buAutoNum type="arabicPeriod"/>
            </a:pPr>
            <a:endParaRPr lang="en-GB" altLang="en-US" sz="2000"/>
          </a:p>
          <a:p>
            <a:endParaRPr lang="en-GB" altLang="en-US" sz="2000"/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2BA01F4C-D1A3-F4BB-AE8D-84A547B599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920E3CF-176E-4DE9-B9EE-3ADF3E4FFA19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382C4601-E372-3294-69B6-AB7E539EEC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b="1"/>
              <a:t>Steps in Morphological Analysis</a:t>
            </a:r>
            <a:br>
              <a:rPr lang="en-GB" altLang="en-US" b="1"/>
            </a:br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3E7CE8-39F7-A338-B9A9-EA1AF7F066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000" b="1" dirty="0"/>
              <a:t>5. Evaluate Combinations</a:t>
            </a:r>
            <a:r>
              <a:rPr lang="en-GB" sz="2000" dirty="0"/>
              <a:t>:</a:t>
            </a:r>
          </a:p>
          <a:p>
            <a:pPr lvl="1">
              <a:buFont typeface="+mj-lt"/>
              <a:buAutoNum type="arabicPeriod"/>
              <a:defRPr/>
            </a:pPr>
            <a:r>
              <a:rPr lang="en-GB" sz="2000" dirty="0"/>
              <a:t>Assess the feasibility, practicality, and innovation potential of each combination. Eliminate those that are impractical or irrelevant.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000" b="1" dirty="0"/>
              <a:t>6. Select and Refine</a:t>
            </a:r>
            <a:r>
              <a:rPr lang="en-GB" sz="2000" dirty="0"/>
              <a:t>:</a:t>
            </a:r>
          </a:p>
          <a:p>
            <a:pPr lvl="1">
              <a:buFont typeface="+mj-lt"/>
              <a:buAutoNum type="arabicPeriod"/>
              <a:defRPr/>
            </a:pPr>
            <a:r>
              <a:rPr lang="en-GB" sz="2000" dirty="0"/>
              <a:t>Identify promising combinations for further exploration, prototyping, or implementation.</a:t>
            </a:r>
          </a:p>
          <a:p>
            <a:pPr>
              <a:defRPr/>
            </a:pPr>
            <a:endParaRPr lang="en-GB" sz="2000" dirty="0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8E0134B6-F5DD-9C45-F60A-68EF455172A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DB03FAE-411A-45BD-B990-EC644C23FAF2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29701" name="Picture 2" descr="GPT">
            <a:extLst>
              <a:ext uri="{FF2B5EF4-FFF2-40B4-BE49-F238E27FC236}">
                <a16:creationId xmlns:a16="http://schemas.microsoft.com/office/drawing/2014/main" id="{5FD42C21-26C7-C0B5-E287-9CAEEF44E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80DC9A31-9FB9-EE0B-E687-08F513F344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r>
              <a:rPr lang="en-GB" altLang="en-US" b="1"/>
              <a:t>Progressive abstraction</a:t>
            </a:r>
            <a:endParaRPr lang="en-GB" altLang="en-US"/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0FC950F3-6E68-B7FD-C63C-B768CAA005A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066800"/>
            <a:ext cx="8229600" cy="4449763"/>
          </a:xfrm>
        </p:spPr>
        <p:txBody>
          <a:bodyPr/>
          <a:lstStyle/>
          <a:p>
            <a:r>
              <a:rPr lang="en-GB" altLang="en-US" sz="2400" b="1"/>
              <a:t>This is a</a:t>
            </a:r>
            <a:r>
              <a:rPr lang="en-GB" altLang="en-US" sz="2400"/>
              <a:t> problem-solving and conceptualization technique that involves systematically simplifying or generalizing a problem or idea to understand its core essence and uncover broader perspectives. </a:t>
            </a:r>
          </a:p>
          <a:p>
            <a:r>
              <a:rPr lang="en-GB" altLang="en-US" sz="2400"/>
              <a:t>The process moves from specific details or concrete situations to higher levels of abstraction, enabling innovative thinking, clearer insights, and the identification of fundamental principles.</a:t>
            </a:r>
          </a:p>
          <a:p>
            <a:r>
              <a:rPr lang="en-GB" altLang="en-US" sz="2400"/>
              <a:t>This method is widely used in areas like design thinking, strategic planning, systems analysis, and creativity.</a:t>
            </a:r>
          </a:p>
          <a:p>
            <a:endParaRPr lang="en-GB" altLang="en-US" sz="2400"/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B73FAB06-CE02-52B7-99D3-CFE88912899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92541E7-B8D3-4FBF-B49E-1827B952FC1E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8B569171-1F32-A81F-D333-843D45D6BE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/>
          <a:lstStyle/>
          <a:p>
            <a:r>
              <a:rPr lang="en-GB" altLang="en-US" sz="3200" b="1"/>
              <a:t>Steps in Progressive Abstraction</a:t>
            </a:r>
            <a:br>
              <a:rPr lang="en-GB" altLang="en-US" b="1"/>
            </a:br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F458E0-2B3D-E636-7339-2194913C68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373563"/>
          </a:xfrm>
        </p:spPr>
        <p:txBody>
          <a:bodyPr/>
          <a:lstStyle/>
          <a:p>
            <a:pPr>
              <a:buFont typeface="+mj-lt"/>
              <a:buAutoNum type="arabicPeriod"/>
              <a:defRPr/>
            </a:pPr>
            <a:r>
              <a:rPr lang="en-GB" sz="1800" b="1" dirty="0"/>
              <a:t>Define the Problem or Idea</a:t>
            </a:r>
            <a:r>
              <a:rPr lang="en-GB" sz="1800" dirty="0"/>
              <a:t>:</a:t>
            </a:r>
          </a:p>
          <a:p>
            <a:pPr lvl="1">
              <a:buFont typeface="+mj-lt"/>
              <a:buAutoNum type="arabicPeriod"/>
              <a:defRPr/>
            </a:pPr>
            <a:r>
              <a:rPr lang="en-GB" sz="1800" dirty="0"/>
              <a:t>Start with a clear and detailed statement of the problem or the concept you wish to explore.</a:t>
            </a:r>
          </a:p>
          <a:p>
            <a:pPr>
              <a:buFont typeface="+mj-lt"/>
              <a:buAutoNum type="arabicPeriod"/>
              <a:defRPr/>
            </a:pPr>
            <a:r>
              <a:rPr lang="en-GB" sz="1800" b="1" dirty="0"/>
              <a:t>Identify Specific Elements</a:t>
            </a:r>
            <a:r>
              <a:rPr lang="en-GB" sz="1800" dirty="0"/>
              <a:t>:</a:t>
            </a:r>
          </a:p>
          <a:p>
            <a:pPr lvl="1">
              <a:buFont typeface="+mj-lt"/>
              <a:buAutoNum type="arabicPeriod"/>
              <a:defRPr/>
            </a:pPr>
            <a:r>
              <a:rPr lang="en-GB" sz="1800" dirty="0"/>
              <a:t>Break the problem into its detailed components, characteristics, or features.</a:t>
            </a:r>
          </a:p>
          <a:p>
            <a:pPr>
              <a:buFont typeface="+mj-lt"/>
              <a:buAutoNum type="arabicPeriod"/>
              <a:defRPr/>
            </a:pPr>
            <a:r>
              <a:rPr lang="en-GB" sz="1800" b="1" dirty="0"/>
              <a:t>Ask "Why" or "What Does This Mean?"</a:t>
            </a:r>
            <a:r>
              <a:rPr lang="en-GB" sz="1800" dirty="0"/>
              <a:t>:</a:t>
            </a:r>
          </a:p>
          <a:p>
            <a:pPr lvl="1">
              <a:buFont typeface="+mj-lt"/>
              <a:buAutoNum type="arabicPeriod"/>
              <a:defRPr/>
            </a:pPr>
            <a:r>
              <a:rPr lang="en-GB" sz="1800" dirty="0"/>
              <a:t>Move to a higher level of abstraction by questioning the purpose, broader implications, or underlying meaning of each component.</a:t>
            </a:r>
          </a:p>
          <a:p>
            <a:pPr>
              <a:buFont typeface="+mj-lt"/>
              <a:buAutoNum type="arabicPeriod"/>
              <a:defRPr/>
            </a:pPr>
            <a:r>
              <a:rPr lang="en-GB" sz="1800" b="1" dirty="0"/>
              <a:t>Group and Generalize</a:t>
            </a:r>
            <a:r>
              <a:rPr lang="en-GB" sz="1800" dirty="0"/>
              <a:t>:</a:t>
            </a:r>
          </a:p>
          <a:p>
            <a:pPr lvl="1">
              <a:buFont typeface="+mj-lt"/>
              <a:buAutoNum type="arabicPeriod"/>
              <a:defRPr/>
            </a:pPr>
            <a:r>
              <a:rPr lang="en-GB" sz="1800" dirty="0"/>
              <a:t>Combine similar elements or themes to create broader categories or principles.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GB" sz="1800" dirty="0"/>
          </a:p>
          <a:p>
            <a:pPr>
              <a:defRPr/>
            </a:pPr>
            <a:endParaRPr lang="en-GB" sz="1800" dirty="0"/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6AA539CD-B8B5-29EC-B6B2-52C8D0672D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CC5C267-E7D3-4500-AE72-746727F51807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4273A0D3-B193-1F9A-E6DF-05102CE7CC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/>
          <a:lstStyle/>
          <a:p>
            <a:r>
              <a:rPr lang="en-GB" altLang="en-US" sz="3200" b="1"/>
              <a:t>Steps in Progressive Abstraction</a:t>
            </a:r>
            <a:br>
              <a:rPr lang="en-GB" altLang="en-US" b="1"/>
            </a:br>
            <a:endParaRPr lang="en-GB" altLang="en-US"/>
          </a:p>
        </p:txBody>
      </p:sp>
      <p:sp>
        <p:nvSpPr>
          <p:cNvPr id="32771" name="Content Placeholder 2">
            <a:extLst>
              <a:ext uri="{FF2B5EF4-FFF2-40B4-BE49-F238E27FC236}">
                <a16:creationId xmlns:a16="http://schemas.microsoft.com/office/drawing/2014/main" id="{CE5BADC7-026D-1AC8-FCC2-DF2DE44D8D5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09600"/>
            <a:ext cx="8229600" cy="4906963"/>
          </a:xfrm>
        </p:spPr>
        <p:txBody>
          <a:bodyPr/>
          <a:lstStyle/>
          <a:p>
            <a:pPr>
              <a:buFont typeface="Myriad Pro"/>
              <a:buAutoNum type="arabicPeriod"/>
            </a:pPr>
            <a:r>
              <a:rPr lang="en-GB" altLang="en-US" sz="1800" b="1"/>
              <a:t>Repeat the Process</a:t>
            </a:r>
            <a:r>
              <a:rPr lang="en-GB" altLang="en-US" sz="1800"/>
              <a:t>:</a:t>
            </a:r>
          </a:p>
          <a:p>
            <a:pPr lvl="1">
              <a:buFont typeface="Myriad Pro"/>
              <a:buAutoNum type="arabicPeriod"/>
            </a:pPr>
            <a:r>
              <a:rPr lang="en-GB" altLang="en-US" sz="1800"/>
              <a:t>Continue abstracting by asking further "why" or "what" questions until the core essence or universal principle is reached.</a:t>
            </a:r>
          </a:p>
          <a:p>
            <a:pPr lvl="1">
              <a:buFont typeface="Myriad Pro"/>
              <a:buAutoNum type="arabicPeriod"/>
            </a:pPr>
            <a:endParaRPr lang="en-GB" altLang="en-US" sz="1800"/>
          </a:p>
          <a:p>
            <a:pPr>
              <a:buFont typeface="Myriad Pro"/>
              <a:buAutoNum type="arabicPeriod"/>
            </a:pPr>
            <a:r>
              <a:rPr lang="en-GB" altLang="en-US" sz="1800" b="1"/>
              <a:t>Analyze the Abstract Concept</a:t>
            </a:r>
            <a:r>
              <a:rPr lang="en-GB" altLang="en-US" sz="1800"/>
              <a:t>:</a:t>
            </a:r>
          </a:p>
          <a:p>
            <a:pPr lvl="1">
              <a:buFont typeface="Myriad Pro"/>
              <a:buAutoNum type="arabicPeriod"/>
            </a:pPr>
            <a:r>
              <a:rPr lang="en-GB" altLang="en-US" sz="1800"/>
              <a:t>Reflect on the insights gained at the abstract level and consider how they might apply to other problems or domains.</a:t>
            </a:r>
          </a:p>
          <a:p>
            <a:endParaRPr lang="en-GB" altLang="en-US" sz="1800"/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0F3C8E98-34F3-AB6F-33D2-0C48A0BCE3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4973660-354F-459D-B7A5-18C14A76809E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5C4F287A-50E5-AD45-6695-E9A5BC17C5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Synectics</a:t>
            </a: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8141786E-E436-B245-E53B-598BD7D7CD6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GB" altLang="en-US" sz="2400"/>
              <a:t>Synectics is a problem-solving methodology that focuses on using creative thinking and group dynamics to generate innovative ideas or solutions. </a:t>
            </a:r>
          </a:p>
          <a:p>
            <a:r>
              <a:rPr lang="en-GB" altLang="en-US" sz="2400"/>
              <a:t>It was developed by William J.J. Gordon and George Prince in the 1950s. </a:t>
            </a:r>
          </a:p>
          <a:p>
            <a:r>
              <a:rPr lang="en-GB" altLang="en-US" sz="2400"/>
              <a:t>The term "Synectics" is derived from the Greek word "synekdochē," meaning the joining together of different and seemingly unrelated elements</a:t>
            </a:r>
            <a:r>
              <a:rPr lang="en-GB" altLang="en-US" sz="2800"/>
              <a:t>.</a:t>
            </a:r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8B11A6C1-F321-A6A6-0131-137BB2D49BD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8DC3116-CEEC-48A3-BC46-86DD80E4C92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F1E10674-F85C-9FBC-386B-AF942045DD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334962"/>
          </a:xfrm>
        </p:spPr>
        <p:txBody>
          <a:bodyPr/>
          <a:lstStyle/>
          <a:p>
            <a:r>
              <a:rPr lang="en-GB" altLang="en-US"/>
              <a:t>Bionics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id="{1D9A48E2-2206-3FD3-DD5B-3758833CE8B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38200"/>
            <a:ext cx="8229600" cy="4678363"/>
          </a:xfrm>
        </p:spPr>
        <p:txBody>
          <a:bodyPr/>
          <a:lstStyle/>
          <a:p>
            <a:r>
              <a:rPr lang="en-GB" altLang="en-US" sz="1800"/>
              <a:t>Bionics is the application of biological methods and systems found in nature to the design and engineering of technology and systems. The term is derived from "bio-" (life or biology) and "nics" (as in electronics), reflecting the integration of natural principles into artificial creations.</a:t>
            </a:r>
          </a:p>
          <a:p>
            <a:r>
              <a:rPr lang="en-GB" altLang="en-US" sz="1800" b="1"/>
              <a:t>Key Aspects of Bionics:</a:t>
            </a:r>
          </a:p>
          <a:p>
            <a:pPr>
              <a:buFont typeface="Myriad Pro"/>
              <a:buAutoNum type="arabicPeriod"/>
            </a:pPr>
            <a:r>
              <a:rPr lang="en-GB" altLang="en-US" sz="1800" b="1"/>
              <a:t>Nature-Inspired Design</a:t>
            </a:r>
            <a:r>
              <a:rPr lang="en-GB" altLang="en-US" sz="1800"/>
              <a:t>: Engineers and scientists study biological systems, structures, and functions in living organisms to replicate or adapt them for human use.</a:t>
            </a:r>
          </a:p>
          <a:p>
            <a:pPr lvl="1">
              <a:buFont typeface="Myriad Pro"/>
              <a:buAutoNum type="arabicPeriod"/>
            </a:pPr>
            <a:r>
              <a:rPr lang="en-GB" altLang="en-US" sz="1800"/>
              <a:t>Example: The design of aircraft inspired by the flight of birds.</a:t>
            </a:r>
          </a:p>
          <a:p>
            <a:pPr>
              <a:buFont typeface="Myriad Pro"/>
              <a:buAutoNum type="arabicPeriod"/>
            </a:pPr>
            <a:r>
              <a:rPr lang="en-GB" altLang="en-US" sz="1800" b="1"/>
              <a:t>Interdisciplinary Approach</a:t>
            </a:r>
            <a:r>
              <a:rPr lang="en-GB" altLang="en-US" sz="1800"/>
              <a:t>: Bionics combines biology, engineering, robotics, and materials science to create innovative solutions to technical challenges.</a:t>
            </a:r>
          </a:p>
          <a:p>
            <a:pPr lvl="1">
              <a:buFont typeface="Myriad Pro"/>
              <a:buAutoNum type="arabicPeriod"/>
            </a:pPr>
            <a:r>
              <a:rPr lang="en-GB" altLang="en-US" sz="1800"/>
              <a:t>Example: Robotic arms that mimic the movement and functionality of human arms.</a:t>
            </a:r>
          </a:p>
          <a:p>
            <a:endParaRPr lang="en-GB" altLang="en-US" sz="1800"/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616CAEA6-B9F3-1972-AF40-FC1C96B326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2ECC507-6CB1-4078-B399-04D9153DBCDB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A778874F-6B4B-E20F-EA06-D594E369C4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6713" y="449263"/>
            <a:ext cx="8334375" cy="617537"/>
          </a:xfrm>
          <a:noFill/>
        </p:spPr>
        <p:txBody>
          <a:bodyPr lIns="73025" tIns="36512" rIns="73025" bIns="36512"/>
          <a:lstStyle/>
          <a:p>
            <a:r>
              <a:rPr lang="en-GB" altLang="en-US" sz="2800"/>
              <a:t>Thinking barriers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878CEEB1-3566-A3C2-EC42-8BDA3970B2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6438" y="1066800"/>
            <a:ext cx="8894762" cy="5029200"/>
          </a:xfrm>
          <a:noFill/>
        </p:spPr>
        <p:txBody>
          <a:bodyPr lIns="82550" tIns="42862" rIns="82550" bIns="42862"/>
          <a:lstStyle/>
          <a:p>
            <a:pPr>
              <a:lnSpc>
                <a:spcPct val="90000"/>
              </a:lnSpc>
              <a:buClr>
                <a:srgbClr val="990000"/>
              </a:buClr>
            </a:pPr>
            <a:r>
              <a:rPr lang="en-GB" altLang="en-US" sz="2200"/>
              <a:t>Routines and habits</a:t>
            </a:r>
          </a:p>
          <a:p>
            <a:pPr lvl="1">
              <a:lnSpc>
                <a:spcPct val="9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GB" altLang="en-US" sz="2000" b="1"/>
              <a:t>It simply is like that; it is right;  ...</a:t>
            </a:r>
          </a:p>
          <a:p>
            <a:pPr>
              <a:lnSpc>
                <a:spcPct val="90000"/>
              </a:lnSpc>
              <a:buClr>
                <a:srgbClr val="990000"/>
              </a:buClr>
            </a:pPr>
            <a:r>
              <a:rPr lang="en-GB" altLang="en-US" sz="2200"/>
              <a:t>Wrong  categories</a:t>
            </a:r>
          </a:p>
          <a:p>
            <a:pPr lvl="1">
              <a:lnSpc>
                <a:spcPct val="9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GB" altLang="en-US" sz="2000" b="1"/>
              <a:t>Generalizations, wrong presumptions</a:t>
            </a:r>
          </a:p>
          <a:p>
            <a:pPr>
              <a:lnSpc>
                <a:spcPct val="90000"/>
              </a:lnSpc>
              <a:buClr>
                <a:srgbClr val="990000"/>
              </a:buClr>
            </a:pPr>
            <a:r>
              <a:rPr lang="en-GB" altLang="en-US" sz="2200"/>
              <a:t>Premature evaluation</a:t>
            </a:r>
          </a:p>
          <a:p>
            <a:pPr lvl="1">
              <a:lnSpc>
                <a:spcPct val="9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GB" altLang="en-US" sz="2000" b="1"/>
              <a:t>Too early criticism, typical idea killers </a:t>
            </a:r>
          </a:p>
          <a:p>
            <a:pPr>
              <a:lnSpc>
                <a:spcPct val="90000"/>
              </a:lnSpc>
              <a:buClr>
                <a:srgbClr val="990000"/>
              </a:buClr>
            </a:pPr>
            <a:r>
              <a:rPr lang="en-GB" altLang="en-US" sz="2200"/>
              <a:t>Emotional insecurity</a:t>
            </a:r>
          </a:p>
          <a:p>
            <a:pPr lvl="1">
              <a:lnSpc>
                <a:spcPct val="9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GB" altLang="en-US" sz="2000" b="1"/>
              <a:t>Fear of exposing oneself</a:t>
            </a:r>
          </a:p>
          <a:p>
            <a:pPr>
              <a:lnSpc>
                <a:spcPct val="90000"/>
              </a:lnSpc>
              <a:buClr>
                <a:srgbClr val="990000"/>
              </a:buClr>
            </a:pPr>
            <a:r>
              <a:rPr lang="en-GB" altLang="en-US" sz="2200"/>
              <a:t>Pressure of conformity</a:t>
            </a:r>
          </a:p>
          <a:p>
            <a:pPr>
              <a:lnSpc>
                <a:spcPct val="90000"/>
              </a:lnSpc>
              <a:buClr>
                <a:srgbClr val="990000"/>
              </a:buClr>
            </a:pPr>
            <a:r>
              <a:rPr lang="en-GB" altLang="en-US" sz="2200"/>
              <a:t>Cultural barriers</a:t>
            </a:r>
          </a:p>
          <a:p>
            <a:pPr lvl="1">
              <a:lnSpc>
                <a:spcPct val="9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GB" altLang="en-US" sz="2000" b="1"/>
              <a:t>ure of logical and conclusive thinking, no intuition</a:t>
            </a:r>
            <a:endParaRPr lang="en-GB" altLang="en-US" sz="1700" b="1"/>
          </a:p>
          <a:p>
            <a:pPr>
              <a:lnSpc>
                <a:spcPct val="90000"/>
              </a:lnSpc>
              <a:buClr>
                <a:srgbClr val="990000"/>
              </a:buClr>
            </a:pPr>
            <a:r>
              <a:rPr lang="en-GB" altLang="en-US" sz="2200"/>
              <a:t>Working environment</a:t>
            </a:r>
          </a:p>
          <a:p>
            <a:pPr>
              <a:lnSpc>
                <a:spcPct val="90000"/>
              </a:lnSpc>
              <a:buClr>
                <a:srgbClr val="990000"/>
              </a:buClr>
            </a:pPr>
            <a:r>
              <a:rPr lang="en-GB" altLang="en-US" sz="2200"/>
              <a:t>Intellectual barriers</a:t>
            </a:r>
          </a:p>
        </p:txBody>
      </p:sp>
      <p:graphicFrame>
        <p:nvGraphicFramePr>
          <p:cNvPr id="35844" name="Object 4">
            <a:hlinkClick r:id="" action="ppaction://ole?verb=0"/>
            <a:extLst>
              <a:ext uri="{FF2B5EF4-FFF2-40B4-BE49-F238E27FC236}">
                <a16:creationId xmlns:a16="http://schemas.microsoft.com/office/drawing/2014/main" id="{F8C279B0-A0F8-A1A9-76EB-E81EB0B991CE}"/>
              </a:ext>
            </a:extLst>
          </p:cNvPr>
          <p:cNvGraphicFramePr>
            <a:graphicFrameLocks/>
          </p:cNvGraphicFramePr>
          <p:nvPr/>
        </p:nvGraphicFramePr>
        <p:xfrm>
          <a:off x="7086600" y="914400"/>
          <a:ext cx="133985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2033588" imgH="3390900" progId="MS_ClipArt_Gallery.2">
                  <p:embed/>
                </p:oleObj>
              </mc:Choice>
              <mc:Fallback>
                <p:oleObj name="Clip" r:id="rId3" imgW="2033588" imgH="3390900" progId="MS_ClipArt_Gallery.2">
                  <p:embed/>
                  <p:pic>
                    <p:nvPicPr>
                      <p:cNvPr id="35844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F8C279B0-A0F8-A1A9-76EB-E81EB0B991C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6600" y="914400"/>
                        <a:ext cx="133985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EEC7AEFF-90FE-FCCC-EF66-68814DBBC4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Brainstorming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CCC790DE-3C60-287C-8379-AF9FCDD24A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15925" y="1371600"/>
            <a:ext cx="8343900" cy="4437063"/>
          </a:xfrm>
        </p:spPr>
        <p:txBody>
          <a:bodyPr/>
          <a:lstStyle/>
          <a:p>
            <a:pPr marL="495300" indent="-495300" algn="ctr">
              <a:buFont typeface="Wingdings" panose="05000000000000000000" pitchFamily="2" charset="2"/>
              <a:buNone/>
            </a:pPr>
            <a:endParaRPr lang="en-GB" altLang="en-US" sz="3000"/>
          </a:p>
          <a:p>
            <a:pPr marL="495300" indent="-495300" algn="ctr">
              <a:buFont typeface="Wingdings" panose="05000000000000000000" pitchFamily="2" charset="2"/>
              <a:buNone/>
            </a:pPr>
            <a:r>
              <a:rPr lang="en-GB" altLang="en-US" sz="3000"/>
              <a:t>Four principles</a:t>
            </a:r>
          </a:p>
          <a:p>
            <a:pPr marL="495300" indent="-495300" algn="ctr">
              <a:buFont typeface="Wingdings" panose="05000000000000000000" pitchFamily="2" charset="2"/>
              <a:buNone/>
            </a:pPr>
            <a:endParaRPr lang="en-GB" altLang="en-US" sz="3000"/>
          </a:p>
          <a:p>
            <a:pPr marL="495300" indent="-495300"/>
            <a:r>
              <a:rPr lang="en-GB" altLang="en-US" sz="2400"/>
              <a:t>Any kind of criticism is strictly forbidden!</a:t>
            </a:r>
          </a:p>
          <a:p>
            <a:pPr marL="495300" indent="-495300"/>
            <a:r>
              <a:rPr lang="en-GB" altLang="en-US" sz="2400"/>
              <a:t>There are no limits to imagination. </a:t>
            </a:r>
          </a:p>
          <a:p>
            <a:pPr marL="495300" indent="-495300"/>
            <a:r>
              <a:rPr lang="en-GB" altLang="en-US" sz="2400"/>
              <a:t>Quantity comes before quality.</a:t>
            </a:r>
          </a:p>
          <a:p>
            <a:pPr marL="495300" indent="-495300"/>
            <a:r>
              <a:rPr lang="en-GB" altLang="en-US" sz="2400"/>
              <a:t>Take up the ideas of others and develop them. </a:t>
            </a:r>
          </a:p>
          <a:p>
            <a:pPr marL="495300" indent="-495300"/>
            <a:endParaRPr lang="en-GB" altLang="en-US" sz="2400"/>
          </a:p>
          <a:p>
            <a:pPr marL="495300" indent="-495300"/>
            <a:endParaRPr lang="en-GB" altLang="en-US"/>
          </a:p>
        </p:txBody>
      </p:sp>
      <p:graphicFrame>
        <p:nvGraphicFramePr>
          <p:cNvPr id="37892" name="Object 4">
            <a:extLst>
              <a:ext uri="{FF2B5EF4-FFF2-40B4-BE49-F238E27FC236}">
                <a16:creationId xmlns:a16="http://schemas.microsoft.com/office/drawing/2014/main" id="{7BD86F70-C8D9-D4CB-79EF-D3ADCD3915D6}"/>
              </a:ext>
            </a:extLst>
          </p:cNvPr>
          <p:cNvGraphicFramePr>
            <a:graphicFrameLocks/>
          </p:cNvGraphicFramePr>
          <p:nvPr/>
        </p:nvGraphicFramePr>
        <p:xfrm>
          <a:off x="6318250" y="1447800"/>
          <a:ext cx="2576513" cy="212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2" imgW="2425700" imgH="1843088" progId="MS_ClipArt_Gallery.2">
                  <p:embed/>
                </p:oleObj>
              </mc:Choice>
              <mc:Fallback>
                <p:oleObj name="Clip" r:id="rId2" imgW="2425700" imgH="1843088" progId="MS_ClipArt_Gallery.2">
                  <p:embed/>
                  <p:pic>
                    <p:nvPicPr>
                      <p:cNvPr id="37892" name="Object 4">
                        <a:extLst>
                          <a:ext uri="{FF2B5EF4-FFF2-40B4-BE49-F238E27FC236}">
                            <a16:creationId xmlns:a16="http://schemas.microsoft.com/office/drawing/2014/main" id="{7BD86F70-C8D9-D4CB-79EF-D3ADCD3915D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0" y="1447800"/>
                        <a:ext cx="2576513" cy="2124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86065A0B-DD05-F436-B4BB-C191282232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8332788" cy="1303338"/>
          </a:xfrm>
          <a:noFill/>
        </p:spPr>
        <p:txBody>
          <a:bodyPr lIns="73025" tIns="36512" rIns="73025" bIns="36512"/>
          <a:lstStyle/>
          <a:p>
            <a:r>
              <a:rPr lang="en-GB" altLang="en-US"/>
              <a:t>Working group – </a:t>
            </a:r>
            <a:br>
              <a:rPr lang="en-GB" altLang="en-US"/>
            </a:br>
            <a:r>
              <a:rPr lang="en-GB" altLang="en-US"/>
              <a:t>your tasks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86B5591A-D8BC-CA0F-15D8-04A0EA1A54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22288" y="2058988"/>
            <a:ext cx="6983412" cy="3886200"/>
          </a:xfrm>
          <a:noFill/>
        </p:spPr>
        <p:txBody>
          <a:bodyPr lIns="82550" tIns="42862" rIns="82550" bIns="42862"/>
          <a:lstStyle/>
          <a:p>
            <a:pPr>
              <a:lnSpc>
                <a:spcPct val="90000"/>
              </a:lnSpc>
            </a:pPr>
            <a:r>
              <a:rPr lang="en-GB" altLang="en-US" sz="2400"/>
              <a:t>Form groups of 3 – 5 persons.</a:t>
            </a:r>
          </a:p>
          <a:p>
            <a:pPr>
              <a:lnSpc>
                <a:spcPct val="90000"/>
              </a:lnSpc>
            </a:pPr>
            <a:endParaRPr lang="en-GB" altLang="en-US" sz="2400"/>
          </a:p>
          <a:p>
            <a:pPr>
              <a:lnSpc>
                <a:spcPct val="90000"/>
              </a:lnSpc>
            </a:pPr>
            <a:r>
              <a:rPr lang="en-GB" altLang="en-US" sz="2400"/>
              <a:t>Describe your problem in the company. Use the W-questions. 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/>
          </a:p>
          <a:p>
            <a:pPr>
              <a:lnSpc>
                <a:spcPct val="90000"/>
              </a:lnSpc>
            </a:pPr>
            <a:r>
              <a:rPr lang="en-GB" altLang="en-US" sz="2400"/>
              <a:t>Use brainstorming techniques and consider the tips for moderation, visualization, etc.</a:t>
            </a:r>
          </a:p>
          <a:p>
            <a:pPr>
              <a:lnSpc>
                <a:spcPct val="90000"/>
              </a:lnSpc>
            </a:pPr>
            <a:endParaRPr lang="en-GB" altLang="en-US" sz="2400"/>
          </a:p>
          <a:p>
            <a:pPr>
              <a:lnSpc>
                <a:spcPct val="90000"/>
              </a:lnSpc>
            </a:pPr>
            <a:r>
              <a:rPr lang="en-GB" altLang="en-US" sz="2400"/>
              <a:t>Evaluate the ideas using Worksheet 5-1.</a:t>
            </a:r>
          </a:p>
        </p:txBody>
      </p:sp>
      <p:graphicFrame>
        <p:nvGraphicFramePr>
          <p:cNvPr id="38916" name="Object 4">
            <a:extLst>
              <a:ext uri="{FF2B5EF4-FFF2-40B4-BE49-F238E27FC236}">
                <a16:creationId xmlns:a16="http://schemas.microsoft.com/office/drawing/2014/main" id="{8F5B1CD2-FED0-EE97-2D12-C5E5ACD60FBF}"/>
              </a:ext>
            </a:extLst>
          </p:cNvPr>
          <p:cNvGraphicFramePr>
            <a:graphicFrameLocks/>
          </p:cNvGraphicFramePr>
          <p:nvPr/>
        </p:nvGraphicFramePr>
        <p:xfrm>
          <a:off x="6400800" y="1219200"/>
          <a:ext cx="1812925" cy="138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1812925" imgH="1385888" progId="MS_ClipArt_Gallery.2">
                  <p:embed/>
                </p:oleObj>
              </mc:Choice>
              <mc:Fallback>
                <p:oleObj name="Clip" r:id="rId3" imgW="1812925" imgH="1385888" progId="MS_ClipArt_Gallery.2">
                  <p:embed/>
                  <p:pic>
                    <p:nvPicPr>
                      <p:cNvPr id="38916" name="Object 4">
                        <a:extLst>
                          <a:ext uri="{FF2B5EF4-FFF2-40B4-BE49-F238E27FC236}">
                            <a16:creationId xmlns:a16="http://schemas.microsoft.com/office/drawing/2014/main" id="{8F5B1CD2-FED0-EE97-2D12-C5E5ACD60FB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0" y="1219200"/>
                        <a:ext cx="1812925" cy="1385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id="{E4ED87A5-313C-6F64-D17A-8218AA9ABF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60375"/>
          </a:xfrm>
        </p:spPr>
        <p:txBody>
          <a:bodyPr/>
          <a:lstStyle/>
          <a:p>
            <a:r>
              <a:rPr lang="en-GB" altLang="en-US" sz="3200"/>
              <a:t>The W questions in innovation management</a:t>
            </a:r>
          </a:p>
        </p:txBody>
      </p:sp>
      <p:sp>
        <p:nvSpPr>
          <p:cNvPr id="40963" name="Content Placeholder 2">
            <a:extLst>
              <a:ext uri="{FF2B5EF4-FFF2-40B4-BE49-F238E27FC236}">
                <a16:creationId xmlns:a16="http://schemas.microsoft.com/office/drawing/2014/main" id="{ED46DE41-58DF-1AB7-5F01-BDF214A550D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/>
          <a:lstStyle/>
          <a:p>
            <a:r>
              <a:rPr lang="en-GB" altLang="en-US" sz="2400" b="1"/>
              <a:t>What</a:t>
            </a:r>
          </a:p>
          <a:p>
            <a:r>
              <a:rPr lang="en-GB" altLang="en-US" sz="1800" b="1"/>
              <a:t>What is the problem we are solving?</a:t>
            </a:r>
            <a:br>
              <a:rPr lang="en-GB" altLang="en-US" sz="1800"/>
            </a:br>
            <a:r>
              <a:rPr lang="en-GB" altLang="en-US" sz="1800"/>
              <a:t>Identifies the core issue or challenge that innovation seeks to address.</a:t>
            </a:r>
          </a:p>
          <a:p>
            <a:r>
              <a:rPr lang="en-GB" altLang="en-US" sz="1800" b="1"/>
              <a:t>What are the needs or gaps in the current market?</a:t>
            </a:r>
            <a:br>
              <a:rPr lang="en-GB" altLang="en-US" sz="1800"/>
            </a:br>
            <a:r>
              <a:rPr lang="en-GB" altLang="en-US" sz="1800"/>
              <a:t>Helps focus on unmet demands or opportunities for disruption.</a:t>
            </a:r>
          </a:p>
          <a:p>
            <a:r>
              <a:rPr lang="en-GB" altLang="en-US" sz="1800" b="1"/>
              <a:t>What value can we create?</a:t>
            </a:r>
            <a:br>
              <a:rPr lang="en-GB" altLang="en-US" sz="1800"/>
            </a:br>
            <a:r>
              <a:rPr lang="en-GB" altLang="en-US" sz="1800"/>
              <a:t>Encourages defining the benefits or improvements the innovation will provide.</a:t>
            </a:r>
          </a:p>
          <a:p>
            <a:r>
              <a:rPr lang="en-GB" altLang="en-US" sz="1800" b="1"/>
              <a:t>What resources do we have/need?</a:t>
            </a:r>
            <a:br>
              <a:rPr lang="en-GB" altLang="en-US" sz="1800"/>
            </a:br>
            <a:r>
              <a:rPr lang="en-GB" altLang="en-US" sz="1800"/>
              <a:t>Clarifies the tools, skills, and capital required for the innovation process.</a:t>
            </a:r>
          </a:p>
          <a:p>
            <a:r>
              <a:rPr lang="en-GB" altLang="en-US" sz="1800" b="1"/>
              <a:t>What does success look like?</a:t>
            </a:r>
            <a:br>
              <a:rPr lang="en-GB" altLang="en-US" sz="1800"/>
            </a:br>
            <a:r>
              <a:rPr lang="en-GB" altLang="en-US" sz="1800"/>
              <a:t>Establishes clear objectives and outcomes</a:t>
            </a:r>
          </a:p>
          <a:p>
            <a:endParaRPr lang="en-GB" altLang="en-US"/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E4BFDCBA-13B5-1E1B-EBBD-0B21F41326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7A59ABA-4956-41BD-A8D8-D7AAFCB10BF6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:a16="http://schemas.microsoft.com/office/drawing/2014/main" id="{5E26577E-0410-3411-E527-43B06196FA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60375"/>
          </a:xfrm>
        </p:spPr>
        <p:txBody>
          <a:bodyPr/>
          <a:lstStyle/>
          <a:p>
            <a:r>
              <a:rPr lang="en-GB" altLang="en-US"/>
              <a:t>Why</a:t>
            </a:r>
          </a:p>
        </p:txBody>
      </p:sp>
      <p:sp>
        <p:nvSpPr>
          <p:cNvPr id="41987" name="Content Placeholder 2">
            <a:extLst>
              <a:ext uri="{FF2B5EF4-FFF2-40B4-BE49-F238E27FC236}">
                <a16:creationId xmlns:a16="http://schemas.microsoft.com/office/drawing/2014/main" id="{B99D432F-79B5-45A1-F445-313E3A8F3F8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066800"/>
            <a:ext cx="8229600" cy="4449763"/>
          </a:xfrm>
        </p:spPr>
        <p:txBody>
          <a:bodyPr/>
          <a:lstStyle/>
          <a:p>
            <a:r>
              <a:rPr lang="en-GB" altLang="en-US" sz="2400" b="1"/>
              <a:t>Why is this problem worth solving?</a:t>
            </a:r>
            <a:br>
              <a:rPr lang="en-GB" altLang="en-US" sz="2400"/>
            </a:br>
            <a:r>
              <a:rPr lang="en-GB" altLang="en-US" sz="2400"/>
              <a:t>Ensures that the effort is meaningful and aligns with strategic goals.</a:t>
            </a:r>
          </a:p>
          <a:p>
            <a:r>
              <a:rPr lang="en-GB" altLang="en-US" sz="2400" b="1"/>
              <a:t>Why hasn’t this been done before?</a:t>
            </a:r>
            <a:br>
              <a:rPr lang="en-GB" altLang="en-US" sz="2400"/>
            </a:br>
            <a:r>
              <a:rPr lang="en-GB" altLang="en-US" sz="2400"/>
              <a:t>Explores barriers, risks, and the novelty of the idea.</a:t>
            </a:r>
          </a:p>
          <a:p>
            <a:r>
              <a:rPr lang="en-GB" altLang="en-US" sz="2400" b="1"/>
              <a:t>Why will customers or users adopt this innovation?</a:t>
            </a:r>
            <a:br>
              <a:rPr lang="en-GB" altLang="en-US" sz="2400"/>
            </a:br>
            <a:r>
              <a:rPr lang="en-GB" altLang="en-US" sz="2400"/>
              <a:t>Focuses on motivation and the value proposition for stakeholders.</a:t>
            </a:r>
          </a:p>
          <a:p>
            <a:r>
              <a:rPr lang="en-GB" altLang="en-US" sz="2400" b="1"/>
              <a:t>Why should we prioritize this innovation over others?</a:t>
            </a:r>
            <a:br>
              <a:rPr lang="en-GB" altLang="en-US" sz="2400"/>
            </a:br>
            <a:r>
              <a:rPr lang="en-GB" altLang="en-US" sz="2400"/>
              <a:t>Aids in strategic decision-making and resource allocation.</a:t>
            </a:r>
          </a:p>
          <a:p>
            <a:endParaRPr lang="en-GB" altLang="en-US" sz="2000"/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F7A6DDB1-7481-982A-9372-F4130FCDFC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1576DB6-9A70-4A57-99FF-D053C601F35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id="{0F7639D4-6923-13BE-66FA-17033DA34B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2075" y="207963"/>
            <a:ext cx="8229600" cy="639762"/>
          </a:xfrm>
        </p:spPr>
        <p:txBody>
          <a:bodyPr/>
          <a:lstStyle/>
          <a:p>
            <a:r>
              <a:rPr lang="en-GB" altLang="en-US" sz="4000"/>
              <a:t>Who</a:t>
            </a: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49ED112B-AA48-EE7E-0A41-8010E5638EC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/>
          <a:lstStyle/>
          <a:p>
            <a:r>
              <a:rPr lang="en-GB" altLang="en-US" sz="2400" b="1"/>
              <a:t>Who are the key stakeholders?</a:t>
            </a:r>
            <a:br>
              <a:rPr lang="en-GB" altLang="en-US" sz="2400"/>
            </a:br>
            <a:r>
              <a:rPr lang="en-GB" altLang="en-US" sz="2400"/>
              <a:t>Identifies the people or groups impacted by or contributing to the innovation.</a:t>
            </a:r>
          </a:p>
          <a:p>
            <a:r>
              <a:rPr lang="en-GB" altLang="en-US" sz="2400" b="1"/>
              <a:t>Who will benefit from this innovation?</a:t>
            </a:r>
            <a:br>
              <a:rPr lang="en-GB" altLang="en-US" sz="2400"/>
            </a:br>
            <a:r>
              <a:rPr lang="en-GB" altLang="en-US" sz="2400"/>
              <a:t>Defines the target audience or end-users.</a:t>
            </a:r>
          </a:p>
          <a:p>
            <a:r>
              <a:rPr lang="en-GB" altLang="en-US" sz="2400" b="1"/>
              <a:t>Who are our competitors?</a:t>
            </a:r>
            <a:br>
              <a:rPr lang="en-GB" altLang="en-US" sz="2400"/>
            </a:br>
            <a:r>
              <a:rPr lang="en-GB" altLang="en-US" sz="2400"/>
              <a:t>Encourages a competitive analysis to understand positioning.</a:t>
            </a:r>
          </a:p>
          <a:p>
            <a:r>
              <a:rPr lang="en-GB" altLang="en-US" sz="2400" b="1"/>
              <a:t>Who will lead and execute the innovation?</a:t>
            </a:r>
            <a:br>
              <a:rPr lang="en-GB" altLang="en-US" sz="2400"/>
            </a:br>
            <a:r>
              <a:rPr lang="en-GB" altLang="en-US" sz="2400"/>
              <a:t>Assigns roles and accountability within the innovation process.</a:t>
            </a:r>
          </a:p>
          <a:p>
            <a:endParaRPr lang="en-GB" altLang="en-US" sz="2000"/>
          </a:p>
        </p:txBody>
      </p:sp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484D6465-7B53-BEFC-AA22-471EE8E842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8962F19-5B92-457D-99B0-3EB4459CD66C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D682E2E8-BDE6-F080-44A9-CDACF5C80D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/>
          <a:lstStyle/>
          <a:p>
            <a:r>
              <a:rPr lang="en-GB" altLang="en-US" sz="3600"/>
              <a:t>Where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8F71E9F6-AA89-88FB-1D26-C2B7F0C3A69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/>
          <a:lstStyle/>
          <a:p>
            <a:r>
              <a:rPr lang="en-GB" altLang="en-US" sz="2400" b="1"/>
              <a:t>Where will this innovation have the most impact?</a:t>
            </a:r>
            <a:br>
              <a:rPr lang="en-GB" altLang="en-US" sz="2400"/>
            </a:br>
            <a:r>
              <a:rPr lang="en-GB" altLang="en-US" sz="2400"/>
              <a:t>Determines the geographical, industrial, or market-specific focus.</a:t>
            </a:r>
          </a:p>
          <a:p>
            <a:r>
              <a:rPr lang="en-GB" altLang="en-US" sz="2400" b="1"/>
              <a:t>Where are the resources or expertise located?</a:t>
            </a:r>
            <a:br>
              <a:rPr lang="en-GB" altLang="en-US" sz="2400"/>
            </a:br>
            <a:r>
              <a:rPr lang="en-GB" altLang="en-US" sz="2400"/>
              <a:t>Helps identify collaboration opportunities or sourcing needs.</a:t>
            </a:r>
          </a:p>
          <a:p>
            <a:r>
              <a:rPr lang="en-GB" altLang="en-US" sz="2400" b="1"/>
              <a:t>Where will the innovation be implemented?</a:t>
            </a:r>
            <a:br>
              <a:rPr lang="en-GB" altLang="en-US" sz="2400"/>
            </a:br>
            <a:r>
              <a:rPr lang="en-GB" altLang="en-US" sz="2400"/>
              <a:t>Defines the operational or delivery environment.</a:t>
            </a:r>
          </a:p>
          <a:p>
            <a:r>
              <a:rPr lang="en-GB" altLang="en-US" sz="2400" b="1"/>
              <a:t>Where are the potential obstacles?</a:t>
            </a:r>
            <a:br>
              <a:rPr lang="en-GB" altLang="en-US" sz="2400"/>
            </a:br>
            <a:r>
              <a:rPr lang="en-GB" altLang="en-US" sz="2400"/>
              <a:t>Maps out challenges in adoption, production, or deployment</a:t>
            </a:r>
            <a:r>
              <a:rPr lang="en-GB" altLang="en-US" sz="2000"/>
              <a:t>.</a:t>
            </a:r>
          </a:p>
          <a:p>
            <a:endParaRPr lang="en-GB" altLang="en-US" sz="2000"/>
          </a:p>
        </p:txBody>
      </p:sp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5309903B-D1BC-6D81-5434-847E92FCB3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12611EA-F7AF-4588-B6AE-BD99C3FE3617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95E900C3-A4CA-29F8-9BE9-AA67E8DFBA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When</a:t>
            </a:r>
          </a:p>
        </p:txBody>
      </p:sp>
      <p:sp>
        <p:nvSpPr>
          <p:cNvPr id="45059" name="Content Placeholder 2">
            <a:extLst>
              <a:ext uri="{FF2B5EF4-FFF2-40B4-BE49-F238E27FC236}">
                <a16:creationId xmlns:a16="http://schemas.microsoft.com/office/drawing/2014/main" id="{564507EE-B972-DC2D-86FD-67909AE955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GB" altLang="en-US" sz="2400" b="1"/>
              <a:t>When is the right time to launch this innovation?</a:t>
            </a:r>
            <a:br>
              <a:rPr lang="en-GB" altLang="en-US" sz="2400"/>
            </a:br>
            <a:r>
              <a:rPr lang="en-GB" altLang="en-US" sz="2400"/>
              <a:t>Considers timing to maximize impact and market relevance.</a:t>
            </a:r>
          </a:p>
          <a:p>
            <a:r>
              <a:rPr lang="en-GB" altLang="en-US" sz="2400" b="1"/>
              <a:t>When will we see results?</a:t>
            </a:r>
            <a:br>
              <a:rPr lang="en-GB" altLang="en-US" sz="2400"/>
            </a:br>
            <a:r>
              <a:rPr lang="en-GB" altLang="en-US" sz="2400"/>
              <a:t>Sets realistic expectations for outcomes and returns on investment.</a:t>
            </a:r>
          </a:p>
          <a:p>
            <a:r>
              <a:rPr lang="en-GB" altLang="en-US" sz="2400" b="1"/>
              <a:t>When should we pivot or scale?</a:t>
            </a:r>
            <a:br>
              <a:rPr lang="en-GB" altLang="en-US" sz="2400"/>
            </a:br>
            <a:r>
              <a:rPr lang="en-GB" altLang="en-US" sz="2400"/>
              <a:t>Determines markers for reassessment and growth.</a:t>
            </a:r>
          </a:p>
          <a:p>
            <a:endParaRPr lang="en-GB" altLang="en-US" sz="2400"/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id="{58A0A8A6-EC50-E582-07BA-E423C25FEF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39EBBFE-BFB6-49A6-B45A-BEC010598949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28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id="{B7458A24-C43E-47A2-216A-5FDF339A9B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60375"/>
          </a:xfrm>
        </p:spPr>
        <p:txBody>
          <a:bodyPr/>
          <a:lstStyle/>
          <a:p>
            <a:r>
              <a:rPr lang="en-GB" altLang="en-US" sz="3600"/>
              <a:t>How</a:t>
            </a:r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id="{B27B03D4-1F25-1463-8B4B-016FC25C359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/>
          <a:lstStyle/>
          <a:p>
            <a:r>
              <a:rPr lang="en-GB" altLang="en-US" sz="2400"/>
              <a:t>Though not a ‘W’ How (Often included with "W" questions in practice)</a:t>
            </a:r>
          </a:p>
          <a:p>
            <a:r>
              <a:rPr lang="en-GB" altLang="en-US" sz="2400" b="1"/>
              <a:t>How will we develop this innovation?</a:t>
            </a:r>
            <a:br>
              <a:rPr lang="en-GB" altLang="en-US" sz="2400"/>
            </a:br>
            <a:r>
              <a:rPr lang="en-GB" altLang="en-US" sz="2400"/>
              <a:t>Outlines the processes, methodologies, or technologies to be employed.</a:t>
            </a:r>
          </a:p>
          <a:p>
            <a:r>
              <a:rPr lang="en-GB" altLang="en-US" sz="2400" b="1"/>
              <a:t>How will we measure success?</a:t>
            </a:r>
            <a:br>
              <a:rPr lang="en-GB" altLang="en-US" sz="2400"/>
            </a:br>
            <a:r>
              <a:rPr lang="en-GB" altLang="en-US" sz="2400"/>
              <a:t>Sets metrics for evaluating performance and impact.</a:t>
            </a:r>
          </a:p>
          <a:p>
            <a:r>
              <a:rPr lang="en-GB" altLang="en-US" sz="2400" b="1"/>
              <a:t>How will we overcome challenges?</a:t>
            </a:r>
            <a:br>
              <a:rPr lang="en-GB" altLang="en-US" sz="2400"/>
            </a:br>
            <a:r>
              <a:rPr lang="en-GB" altLang="en-US" sz="2400"/>
              <a:t>Encourages contingency planning.</a:t>
            </a:r>
          </a:p>
          <a:p>
            <a:r>
              <a:rPr lang="en-GB" altLang="en-US" sz="2400" b="1"/>
              <a:t>How will we market or communicate this innovation?</a:t>
            </a:r>
            <a:br>
              <a:rPr lang="en-GB" altLang="en-US" sz="2400"/>
            </a:br>
            <a:r>
              <a:rPr lang="en-GB" altLang="en-US" sz="2400"/>
              <a:t>Plans for outreach and user engagement</a:t>
            </a:r>
          </a:p>
          <a:p>
            <a:endParaRPr lang="en-GB" altLang="en-US" sz="2400"/>
          </a:p>
        </p:txBody>
      </p:sp>
      <p:sp>
        <p:nvSpPr>
          <p:cNvPr id="46084" name="Slide Number Placeholder 3">
            <a:extLst>
              <a:ext uri="{FF2B5EF4-FFF2-40B4-BE49-F238E27FC236}">
                <a16:creationId xmlns:a16="http://schemas.microsoft.com/office/drawing/2014/main" id="{DC5AD3BD-7E2D-FC72-F245-FA0DD29943F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886832D-17C7-4C88-8C60-764DB90798D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29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1A8A6259-4984-0546-A7BB-5E8BCDE397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Possible tasks – 1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5C753743-FD66-4F69-B924-DBE5954454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98475" y="1811338"/>
            <a:ext cx="8147050" cy="4284662"/>
          </a:xfrm>
        </p:spPr>
        <p:txBody>
          <a:bodyPr/>
          <a:lstStyle/>
          <a:p>
            <a:pPr marL="495300" indent="-495300">
              <a:lnSpc>
                <a:spcPct val="90000"/>
              </a:lnSpc>
              <a:spcBef>
                <a:spcPct val="30000"/>
              </a:spcBef>
              <a:buFont typeface="Wingdings" panose="05000000000000000000" pitchFamily="2" charset="2"/>
              <a:buAutoNum type="arabicPeriod"/>
            </a:pPr>
            <a:r>
              <a:rPr lang="en-GB" altLang="en-US" sz="2400">
                <a:cs typeface="Tahoma" panose="020B0604030504040204" pitchFamily="34" charset="0"/>
              </a:rPr>
              <a:t>A lighting manufacturer wants to develop a new work light, especially in view of a new target group of environmentally conscious customers (material, light sources).</a:t>
            </a:r>
            <a:endParaRPr lang="de-DE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95300" indent="-495300">
              <a:lnSpc>
                <a:spcPct val="90000"/>
              </a:lnSpc>
              <a:spcBef>
                <a:spcPct val="30000"/>
              </a:spcBef>
              <a:buFont typeface="Wingdings" panose="05000000000000000000" pitchFamily="2" charset="2"/>
              <a:buAutoNum type="arabicPeriod"/>
            </a:pPr>
            <a:endParaRPr lang="en-GB" altLang="en-US" sz="2400">
              <a:cs typeface="Tahoma" panose="020B0604030504040204" pitchFamily="34" charset="0"/>
            </a:endParaRPr>
          </a:p>
          <a:p>
            <a:pPr marL="495300" indent="-495300">
              <a:lnSpc>
                <a:spcPct val="90000"/>
              </a:lnSpc>
              <a:spcBef>
                <a:spcPct val="30000"/>
              </a:spcBef>
              <a:buFont typeface="Wingdings" panose="05000000000000000000" pitchFamily="2" charset="2"/>
              <a:buAutoNum type="arabicPeriod"/>
            </a:pPr>
            <a:r>
              <a:rPr lang="en-GB" altLang="en-US" sz="2400">
                <a:cs typeface="Tahoma" panose="020B0604030504040204" pitchFamily="34" charset="0"/>
              </a:rPr>
              <a:t>A big shopping centre has problems with traffic congestions, especially at the weekends. Parking spaces are rare and cost a lot. The company looks for a solution which is not too expensive. </a:t>
            </a:r>
            <a:endParaRPr lang="de-DE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95300" indent="-495300" algn="just">
              <a:lnSpc>
                <a:spcPct val="90000"/>
              </a:lnSpc>
              <a:spcBef>
                <a:spcPct val="30000"/>
              </a:spcBef>
              <a:buFont typeface="Wingdings" panose="05000000000000000000" pitchFamily="2" charset="2"/>
              <a:buNone/>
            </a:pPr>
            <a:endParaRPr lang="en-GB" altLang="en-US" sz="2400">
              <a:solidFill>
                <a:srgbClr val="990000"/>
              </a:solidFill>
            </a:endParaRPr>
          </a:p>
        </p:txBody>
      </p:sp>
      <p:graphicFrame>
        <p:nvGraphicFramePr>
          <p:cNvPr id="47108" name="Object 4">
            <a:extLst>
              <a:ext uri="{FF2B5EF4-FFF2-40B4-BE49-F238E27FC236}">
                <a16:creationId xmlns:a16="http://schemas.microsoft.com/office/drawing/2014/main" id="{8F5B86C4-258C-AFB4-FE58-C3103D5022BA}"/>
              </a:ext>
            </a:extLst>
          </p:cNvPr>
          <p:cNvGraphicFramePr>
            <a:graphicFrameLocks/>
          </p:cNvGraphicFramePr>
          <p:nvPr/>
        </p:nvGraphicFramePr>
        <p:xfrm>
          <a:off x="838200" y="685800"/>
          <a:ext cx="117792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2" imgW="1284288" imgH="1477963" progId="MS_ClipArt_Gallery.2">
                  <p:embed/>
                </p:oleObj>
              </mc:Choice>
              <mc:Fallback>
                <p:oleObj name="Clip" r:id="rId2" imgW="1284288" imgH="1477963" progId="MS_ClipArt_Gallery.2">
                  <p:embed/>
                  <p:pic>
                    <p:nvPicPr>
                      <p:cNvPr id="47108" name="Object 4">
                        <a:extLst>
                          <a:ext uri="{FF2B5EF4-FFF2-40B4-BE49-F238E27FC236}">
                            <a16:creationId xmlns:a16="http://schemas.microsoft.com/office/drawing/2014/main" id="{8F5B86C4-258C-AFB4-FE58-C3103D5022B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685800"/>
                        <a:ext cx="1177925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9" name="Object 5">
            <a:extLst>
              <a:ext uri="{FF2B5EF4-FFF2-40B4-BE49-F238E27FC236}">
                <a16:creationId xmlns:a16="http://schemas.microsoft.com/office/drawing/2014/main" id="{C413885B-2740-9809-44BB-B6E59D37E9C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770813" y="609600"/>
          <a:ext cx="401637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4" imgW="1296063" imgH="3934305" progId="MS_ClipArt_Gallery.2">
                  <p:embed/>
                </p:oleObj>
              </mc:Choice>
              <mc:Fallback>
                <p:oleObj name="Clip" r:id="rId4" imgW="1296063" imgH="3934305" progId="MS_ClipArt_Gallery.2">
                  <p:embed/>
                  <p:pic>
                    <p:nvPicPr>
                      <p:cNvPr id="47109" name="Object 5">
                        <a:extLst>
                          <a:ext uri="{FF2B5EF4-FFF2-40B4-BE49-F238E27FC236}">
                            <a16:creationId xmlns:a16="http://schemas.microsoft.com/office/drawing/2014/main" id="{C413885B-2740-9809-44BB-B6E59D37E9C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0813" y="609600"/>
                        <a:ext cx="401637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ABE099F6-274C-FC75-9716-DFF27D7C65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/>
          <a:lstStyle/>
          <a:p>
            <a:r>
              <a:rPr lang="en-GB" altLang="en-US" sz="3600"/>
              <a:t>Possible tasks – 2</a:t>
            </a:r>
            <a:endParaRPr lang="de-DE" altLang="en-US" sz="3600"/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D6F5A113-FD13-1EBA-6F9D-CC359D53A3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1000" y="914400"/>
            <a:ext cx="8343900" cy="5503863"/>
          </a:xfrm>
        </p:spPr>
        <p:txBody>
          <a:bodyPr/>
          <a:lstStyle/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lang="en-US" altLang="en-US" sz="2400" dirty="0">
                <a:solidFill>
                  <a:srgbClr val="1F1F1F"/>
                </a:solidFill>
                <a:latin typeface="inherit"/>
              </a:rPr>
              <a:t>3.</a:t>
            </a:r>
            <a:r>
              <a:rPr lang="en-US" altLang="en-US" sz="2400" dirty="0">
                <a:solidFill>
                  <a:srgbClr val="1F1F1F"/>
                </a:solidFill>
                <a:latin typeface="+mj-lt"/>
              </a:rPr>
              <a:t>A metal processing company that lays pipelines on large construction sites would like to approach customers with its own new ecological waste logistics concept. 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endParaRPr lang="de-DE" altLang="en-US" sz="2400" dirty="0">
              <a:latin typeface="+mj-lt"/>
              <a:cs typeface="Tahom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altLang="en-US" sz="2400" dirty="0">
                <a:latin typeface="+mj-lt"/>
                <a:cs typeface="Tahoma" panose="020B0604030504040204" pitchFamily="34" charset="0"/>
              </a:rPr>
              <a:t>4.A company responsible for waste disposal at an airport would like to discuss with the airlines how to separate waste in the aircraft. Which possibilities can you think of?</a:t>
            </a:r>
            <a:r>
              <a:rPr lang="en-GB" altLang="en-US" dirty="0">
                <a:latin typeface="+mj-lt"/>
                <a:cs typeface="Times New Roman" panose="02020603050405020304" pitchFamily="18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altLang="en-US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en-US" sz="2400" dirty="0">
                <a:solidFill>
                  <a:srgbClr val="1F1F1F"/>
                </a:solidFill>
                <a:latin typeface="+mj-lt"/>
              </a:rPr>
              <a:t>5. An interest group wants to be a pioneer in its own large administration and set an ecological role model. What could she do and how?</a:t>
            </a:r>
            <a:endParaRPr lang="en-GB" altLang="en-US" sz="2400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de-DE" altLang="en-US" dirty="0">
              <a:cs typeface="Times New Roman" panose="02020603050405020304" pitchFamily="18" charset="0"/>
            </a:endParaRPr>
          </a:p>
        </p:txBody>
      </p:sp>
      <p:graphicFrame>
        <p:nvGraphicFramePr>
          <p:cNvPr id="48132" name="Object 5">
            <a:extLst>
              <a:ext uri="{FF2B5EF4-FFF2-40B4-BE49-F238E27FC236}">
                <a16:creationId xmlns:a16="http://schemas.microsoft.com/office/drawing/2014/main" id="{84B76C7F-CF73-4903-92FE-20040961B0D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20000" y="609600"/>
          <a:ext cx="401638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2" imgW="1296063" imgH="3934305" progId="MS_ClipArt_Gallery.2">
                  <p:embed/>
                </p:oleObj>
              </mc:Choice>
              <mc:Fallback>
                <p:oleObj name="Clip" r:id="rId2" imgW="1296063" imgH="3934305" progId="MS_ClipArt_Gallery.2">
                  <p:embed/>
                  <p:pic>
                    <p:nvPicPr>
                      <p:cNvPr id="48132" name="Object 5">
                        <a:extLst>
                          <a:ext uri="{FF2B5EF4-FFF2-40B4-BE49-F238E27FC236}">
                            <a16:creationId xmlns:a16="http://schemas.microsoft.com/office/drawing/2014/main" id="{84B76C7F-CF73-4903-92FE-20040961B0D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0" y="609600"/>
                        <a:ext cx="401638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1DC20B01-C153-E6B6-68F2-955DFD94AE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334375" cy="1301750"/>
          </a:xfrm>
        </p:spPr>
        <p:txBody>
          <a:bodyPr/>
          <a:lstStyle/>
          <a:p>
            <a:r>
              <a:rPr lang="en-GB" altLang="en-US"/>
              <a:t>Successful idea generation group</a:t>
            </a:r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7220C30E-2DAE-33BD-2C9F-D3AD8BF2B3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81088" y="1811338"/>
            <a:ext cx="7148512" cy="4437062"/>
          </a:xfrm>
        </p:spPr>
        <p:txBody>
          <a:bodyPr/>
          <a:lstStyle/>
          <a:p>
            <a:r>
              <a:rPr lang="en-GB" altLang="en-US" sz="2000"/>
              <a:t>3 – 8 members from different areas</a:t>
            </a:r>
          </a:p>
          <a:p>
            <a:r>
              <a:rPr lang="en-GB" altLang="en-US" sz="2000"/>
              <a:t>Social homogeneity of the group</a:t>
            </a:r>
          </a:p>
          <a:p>
            <a:r>
              <a:rPr lang="en-GB" altLang="en-US" sz="2000"/>
              <a:t>Coordinator (not necessarily the manager)</a:t>
            </a:r>
          </a:p>
          <a:p>
            <a:r>
              <a:rPr lang="en-GB" altLang="en-US" sz="2000"/>
              <a:t>Informal and pleasant atmosphere</a:t>
            </a:r>
          </a:p>
          <a:p>
            <a:r>
              <a:rPr lang="en-GB" altLang="en-US" sz="2000"/>
              <a:t>Mixed group (men and women)</a:t>
            </a:r>
          </a:p>
          <a:p>
            <a:r>
              <a:rPr lang="en-GB" altLang="en-US" sz="2000"/>
              <a:t>Meetings should not be too long or too frequent</a:t>
            </a:r>
          </a:p>
          <a:p>
            <a:r>
              <a:rPr lang="en-GB" altLang="en-US" sz="2000"/>
              <a:t>Clear tasks with clear definitions of roles</a:t>
            </a:r>
          </a:p>
          <a:p>
            <a:r>
              <a:rPr lang="en-GB" altLang="en-US" sz="2000"/>
              <a:t>Discussion: always objective, open</a:t>
            </a:r>
          </a:p>
          <a:p>
            <a:r>
              <a:rPr lang="en-GB" altLang="en-US" sz="2000"/>
              <a:t>Criticism should be open and objective</a:t>
            </a:r>
          </a:p>
          <a:p>
            <a:endParaRPr lang="en-GB" altLang="en-US" sz="2000"/>
          </a:p>
        </p:txBody>
      </p:sp>
      <p:graphicFrame>
        <p:nvGraphicFramePr>
          <p:cNvPr id="49156" name="Object 6">
            <a:extLst>
              <a:ext uri="{FF2B5EF4-FFF2-40B4-BE49-F238E27FC236}">
                <a16:creationId xmlns:a16="http://schemas.microsoft.com/office/drawing/2014/main" id="{31A94798-6105-67EA-813B-9E1EDFC4BFD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934200" y="1752600"/>
          <a:ext cx="1905000" cy="172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kument" r:id="rId2" imgW="1283208" imgH="1164336" progId="Word.Document.8">
                  <p:embed/>
                </p:oleObj>
              </mc:Choice>
              <mc:Fallback>
                <p:oleObj name="Dokument" r:id="rId2" imgW="1283208" imgH="1164336" progId="Word.Document.8">
                  <p:embed/>
                  <p:pic>
                    <p:nvPicPr>
                      <p:cNvPr id="49156" name="Object 6">
                        <a:extLst>
                          <a:ext uri="{FF2B5EF4-FFF2-40B4-BE49-F238E27FC236}">
                            <a16:creationId xmlns:a16="http://schemas.microsoft.com/office/drawing/2014/main" id="{31A94798-6105-67EA-813B-9E1EDFC4BFD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4200" y="1752600"/>
                        <a:ext cx="1905000" cy="172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15D7F31A-7BF8-9D13-828D-BE8795FF45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9625" y="762000"/>
            <a:ext cx="8334375" cy="1301750"/>
          </a:xfrm>
        </p:spPr>
        <p:txBody>
          <a:bodyPr/>
          <a:lstStyle/>
          <a:p>
            <a:r>
              <a:rPr lang="en-GB" altLang="en-US"/>
              <a:t>    Creativity meeting</a:t>
            </a:r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D8365338-5090-94FF-2591-18DCD9D88F2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667000"/>
            <a:ext cx="4089400" cy="4437063"/>
          </a:xfrm>
        </p:spPr>
        <p:txBody>
          <a:bodyPr/>
          <a:lstStyle/>
          <a:p>
            <a:r>
              <a:rPr lang="en-GB" altLang="en-US" sz="2400"/>
              <a:t>Rules of moderation</a:t>
            </a:r>
          </a:p>
          <a:p>
            <a:endParaRPr lang="en-GB" altLang="en-US" sz="2400"/>
          </a:p>
          <a:p>
            <a:r>
              <a:rPr lang="en-GB" altLang="en-US" sz="2400"/>
              <a:t>Rules of discussion</a:t>
            </a:r>
          </a:p>
          <a:p>
            <a:endParaRPr lang="en-GB" altLang="en-US" sz="2400"/>
          </a:p>
          <a:p>
            <a:r>
              <a:rPr lang="en-GB" altLang="en-US" sz="2400"/>
              <a:t>Techniques of visualization</a:t>
            </a:r>
          </a:p>
        </p:txBody>
      </p:sp>
      <p:pic>
        <p:nvPicPr>
          <p:cNvPr id="50180" name="Picture 4">
            <a:extLst>
              <a:ext uri="{FF2B5EF4-FFF2-40B4-BE49-F238E27FC236}">
                <a16:creationId xmlns:a16="http://schemas.microsoft.com/office/drawing/2014/main" id="{FCC02391-9E05-EABE-9FE1-1243F6F18316}"/>
              </a:ext>
            </a:extLst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29200" y="2667000"/>
            <a:ext cx="3673475" cy="2279650"/>
          </a:xfrm>
        </p:spPr>
      </p:pic>
      <p:graphicFrame>
        <p:nvGraphicFramePr>
          <p:cNvPr id="50181" name="Object 7">
            <a:extLst>
              <a:ext uri="{FF2B5EF4-FFF2-40B4-BE49-F238E27FC236}">
                <a16:creationId xmlns:a16="http://schemas.microsoft.com/office/drawing/2014/main" id="{4851A6AF-5E35-23D2-3691-18608084C1E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7200" y="685800"/>
          <a:ext cx="2057400" cy="186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kument" r:id="rId3" imgW="1283208" imgH="1164336" progId="Word.Document.8">
                  <p:embed/>
                </p:oleObj>
              </mc:Choice>
              <mc:Fallback>
                <p:oleObj name="Dokument" r:id="rId3" imgW="1283208" imgH="1164336" progId="Word.Document.8">
                  <p:embed/>
                  <p:pic>
                    <p:nvPicPr>
                      <p:cNvPr id="50181" name="Object 7">
                        <a:extLst>
                          <a:ext uri="{FF2B5EF4-FFF2-40B4-BE49-F238E27FC236}">
                            <a16:creationId xmlns:a16="http://schemas.microsoft.com/office/drawing/2014/main" id="{4851A6AF-5E35-23D2-3691-18608084C1E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85800"/>
                        <a:ext cx="2057400" cy="186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A1F82E4B-C7EF-7314-2897-ADE92F682B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11213" y="525463"/>
            <a:ext cx="8332787" cy="1303337"/>
          </a:xfrm>
        </p:spPr>
        <p:txBody>
          <a:bodyPr/>
          <a:lstStyle/>
          <a:p>
            <a:r>
              <a:rPr lang="en-GB" altLang="en-US">
                <a:solidFill>
                  <a:srgbClr val="00279F"/>
                </a:solidFill>
              </a:rPr>
              <a:t>Creativity meeting</a:t>
            </a:r>
            <a:br>
              <a:rPr lang="en-GB" altLang="en-US">
                <a:solidFill>
                  <a:srgbClr val="00279F"/>
                </a:solidFill>
              </a:rPr>
            </a:br>
            <a:r>
              <a:rPr lang="en-GB" altLang="en-US">
                <a:solidFill>
                  <a:srgbClr val="00279F"/>
                </a:solidFill>
              </a:rPr>
              <a:t>Planning and procedure</a:t>
            </a:r>
            <a:endParaRPr lang="en-GB" altLang="en-US"/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60408837-62E0-8911-9F6D-F58C9D47CFA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15925" y="2209800"/>
            <a:ext cx="4087813" cy="4437063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GB" altLang="en-US">
                <a:solidFill>
                  <a:schemeClr val="bg1"/>
                </a:solidFill>
              </a:rPr>
              <a:t>Organization of the meeting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sz="1600"/>
          </a:p>
          <a:p>
            <a:r>
              <a:rPr lang="en-GB" altLang="en-US" sz="2000"/>
              <a:t>Preparation</a:t>
            </a:r>
          </a:p>
          <a:p>
            <a:r>
              <a:rPr lang="en-GB" altLang="en-US" sz="2000"/>
              <a:t>Participants</a:t>
            </a:r>
          </a:p>
          <a:p>
            <a:r>
              <a:rPr lang="en-GB" altLang="en-US" sz="2000"/>
              <a:t>Infrastructure</a:t>
            </a:r>
          </a:p>
          <a:p>
            <a:r>
              <a:rPr lang="en-GB" altLang="en-US" sz="2000"/>
              <a:t>Definition of the roles </a:t>
            </a:r>
          </a:p>
          <a:p>
            <a:r>
              <a:rPr lang="en-GB" altLang="en-US" sz="2000"/>
              <a:t>Definition of the time frame </a:t>
            </a:r>
          </a:p>
        </p:txBody>
      </p:sp>
      <p:sp>
        <p:nvSpPr>
          <p:cNvPr id="547844" name="Rectangle 4">
            <a:extLst>
              <a:ext uri="{FF2B5EF4-FFF2-40B4-BE49-F238E27FC236}">
                <a16:creationId xmlns:a16="http://schemas.microsoft.com/office/drawing/2014/main" id="{82AB1EFC-2064-8C6D-E42A-81B120E8119B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405313" y="2209800"/>
            <a:ext cx="4433887" cy="41148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GB" altLang="en-US">
                <a:solidFill>
                  <a:schemeClr val="bg1"/>
                </a:solidFill>
              </a:rPr>
              <a:t>Agenda of the meeting</a:t>
            </a:r>
            <a:endParaRPr lang="en-GB" altLang="en-US" sz="900"/>
          </a:p>
          <a:p>
            <a:endParaRPr lang="en-GB" altLang="en-US" sz="2000">
              <a:solidFill>
                <a:srgbClr val="990000"/>
              </a:solidFill>
            </a:endParaRPr>
          </a:p>
          <a:p>
            <a:endParaRPr lang="en-GB" altLang="en-US" sz="2000">
              <a:solidFill>
                <a:srgbClr val="990000"/>
              </a:solidFill>
            </a:endParaRPr>
          </a:p>
          <a:p>
            <a:r>
              <a:rPr lang="en-GB" altLang="en-US" sz="2000"/>
              <a:t>Introduction, definition of the problem</a:t>
            </a:r>
          </a:p>
          <a:p>
            <a:r>
              <a:rPr lang="en-GB" altLang="en-US" sz="2000"/>
              <a:t>Definition of the objectives</a:t>
            </a:r>
          </a:p>
          <a:p>
            <a:r>
              <a:rPr lang="en-GB" altLang="en-US" sz="2000"/>
              <a:t>Selection of working method</a:t>
            </a:r>
          </a:p>
          <a:p>
            <a:r>
              <a:rPr lang="en-GB" altLang="en-US" sz="2000"/>
              <a:t>Joint development of solutions</a:t>
            </a:r>
          </a:p>
        </p:txBody>
      </p:sp>
      <p:graphicFrame>
        <p:nvGraphicFramePr>
          <p:cNvPr id="51205" name="Object 5">
            <a:extLst>
              <a:ext uri="{FF2B5EF4-FFF2-40B4-BE49-F238E27FC236}">
                <a16:creationId xmlns:a16="http://schemas.microsoft.com/office/drawing/2014/main" id="{4A7240BC-7F1B-1966-FAD2-BA8FC484B135}"/>
              </a:ext>
            </a:extLst>
          </p:cNvPr>
          <p:cNvGraphicFramePr>
            <a:graphicFrameLocks/>
          </p:cNvGraphicFramePr>
          <p:nvPr/>
        </p:nvGraphicFramePr>
        <p:xfrm>
          <a:off x="381000" y="685800"/>
          <a:ext cx="1209675" cy="123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2" imgW="1209675" imgH="1231900" progId="MS_ClipArt_Gallery.2">
                  <p:embed/>
                </p:oleObj>
              </mc:Choice>
              <mc:Fallback>
                <p:oleObj name="Clip" r:id="rId2" imgW="1209675" imgH="1231900" progId="MS_ClipArt_Gallery.2">
                  <p:embed/>
                  <p:pic>
                    <p:nvPicPr>
                      <p:cNvPr id="51205" name="Object 5">
                        <a:extLst>
                          <a:ext uri="{FF2B5EF4-FFF2-40B4-BE49-F238E27FC236}">
                            <a16:creationId xmlns:a16="http://schemas.microsoft.com/office/drawing/2014/main" id="{4A7240BC-7F1B-1966-FAD2-BA8FC484B13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685800"/>
                        <a:ext cx="1209675" cy="1231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6" name="Line 6">
            <a:extLst>
              <a:ext uri="{FF2B5EF4-FFF2-40B4-BE49-F238E27FC236}">
                <a16:creationId xmlns:a16="http://schemas.microsoft.com/office/drawing/2014/main" id="{ED97890F-41DD-FCB8-F25E-C782A784C34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327275" y="1752600"/>
            <a:ext cx="1330325" cy="3048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7" name="Line 7">
            <a:extLst>
              <a:ext uri="{FF2B5EF4-FFF2-40B4-BE49-F238E27FC236}">
                <a16:creationId xmlns:a16="http://schemas.microsoft.com/office/drawing/2014/main" id="{79C0FAAC-031A-99D1-758A-56C6AC701236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7163" y="1752600"/>
            <a:ext cx="1495425" cy="3048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7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7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44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688CC41D-2699-AC9C-FA90-F16777476D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solidFill>
                  <a:srgbClr val="00279F"/>
                </a:solidFill>
              </a:rPr>
              <a:t>Creativity meeting</a:t>
            </a:r>
            <a:br>
              <a:rPr lang="en-GB" altLang="en-US">
                <a:solidFill>
                  <a:srgbClr val="00279F"/>
                </a:solidFill>
              </a:rPr>
            </a:br>
            <a:r>
              <a:rPr lang="en-GB" altLang="en-US">
                <a:solidFill>
                  <a:srgbClr val="00279F"/>
                </a:solidFill>
              </a:rPr>
              <a:t>Evaluation and continuation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0D68BDB4-FA7F-613F-94C7-8FFCF145E7D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15925" y="2133600"/>
            <a:ext cx="4087813" cy="4437063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GB" altLang="en-US">
                <a:solidFill>
                  <a:schemeClr val="bg1"/>
                </a:solidFill>
              </a:rPr>
              <a:t>Check the results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>
              <a:solidFill>
                <a:schemeClr val="bg1"/>
              </a:solidFill>
            </a:endParaRPr>
          </a:p>
          <a:p>
            <a:r>
              <a:rPr lang="en-GB" altLang="en-US" sz="2000"/>
              <a:t>Discussion of the results </a:t>
            </a:r>
          </a:p>
          <a:p>
            <a:r>
              <a:rPr lang="en-GB" altLang="en-US" sz="2000"/>
              <a:t>Evaluation</a:t>
            </a:r>
          </a:p>
          <a:p>
            <a:r>
              <a:rPr lang="en-GB" altLang="en-US" sz="2000"/>
              <a:t>Definition of remaining aspects </a:t>
            </a:r>
          </a:p>
          <a:p>
            <a:r>
              <a:rPr lang="en-GB" altLang="en-US" sz="2000"/>
              <a:t>Discussion of possible new approaches</a:t>
            </a:r>
          </a:p>
          <a:p>
            <a:r>
              <a:rPr lang="en-GB" altLang="en-US" sz="2000"/>
              <a:t>Definition of the next meeting  </a:t>
            </a:r>
          </a:p>
        </p:txBody>
      </p:sp>
      <p:sp>
        <p:nvSpPr>
          <p:cNvPr id="548868" name="Rectangle 4">
            <a:extLst>
              <a:ext uri="{FF2B5EF4-FFF2-40B4-BE49-F238E27FC236}">
                <a16:creationId xmlns:a16="http://schemas.microsoft.com/office/drawing/2014/main" id="{8E61FA86-6168-6F73-08AE-9DDC02A1FCF7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2133600"/>
            <a:ext cx="4322763" cy="4437063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GB" altLang="en-US">
                <a:solidFill>
                  <a:schemeClr val="bg1"/>
                </a:solidFill>
              </a:rPr>
              <a:t>Take the minutes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sz="100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endParaRPr lang="en-GB" altLang="en-US" sz="100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endParaRPr lang="en-GB" altLang="en-US" sz="1000">
              <a:solidFill>
                <a:schemeClr val="bg1"/>
              </a:solidFill>
            </a:endParaRPr>
          </a:p>
          <a:p>
            <a:r>
              <a:rPr lang="en-GB" altLang="en-US" sz="2000"/>
              <a:t>Sum up all possible solutions</a:t>
            </a:r>
          </a:p>
          <a:p>
            <a:r>
              <a:rPr lang="en-GB" altLang="en-US" sz="2000"/>
              <a:t>Take note of everything</a:t>
            </a:r>
          </a:p>
          <a:p>
            <a:r>
              <a:rPr lang="en-GB" altLang="en-US" sz="2000"/>
              <a:t>Point out the most interesting possible solutions</a:t>
            </a:r>
          </a:p>
        </p:txBody>
      </p:sp>
      <p:graphicFrame>
        <p:nvGraphicFramePr>
          <p:cNvPr id="52229" name="Object 5">
            <a:extLst>
              <a:ext uri="{FF2B5EF4-FFF2-40B4-BE49-F238E27FC236}">
                <a16:creationId xmlns:a16="http://schemas.microsoft.com/office/drawing/2014/main" id="{4CF340B0-D30F-08E7-D317-E9AF5E74D793}"/>
              </a:ext>
            </a:extLst>
          </p:cNvPr>
          <p:cNvGraphicFramePr>
            <a:graphicFrameLocks/>
          </p:cNvGraphicFramePr>
          <p:nvPr/>
        </p:nvGraphicFramePr>
        <p:xfrm>
          <a:off x="6019800" y="4800600"/>
          <a:ext cx="1209675" cy="123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2" imgW="1209675" imgH="1231900" progId="MS_ClipArt_Gallery.2">
                  <p:embed/>
                </p:oleObj>
              </mc:Choice>
              <mc:Fallback>
                <p:oleObj name="Clip" r:id="rId2" imgW="1209675" imgH="1231900" progId="MS_ClipArt_Gallery.2">
                  <p:embed/>
                  <p:pic>
                    <p:nvPicPr>
                      <p:cNvPr id="52229" name="Object 5">
                        <a:extLst>
                          <a:ext uri="{FF2B5EF4-FFF2-40B4-BE49-F238E27FC236}">
                            <a16:creationId xmlns:a16="http://schemas.microsoft.com/office/drawing/2014/main" id="{4CF340B0-D30F-08E7-D317-E9AF5E74D79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4800600"/>
                        <a:ext cx="1209675" cy="1231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0" name="Line 6">
            <a:extLst>
              <a:ext uri="{FF2B5EF4-FFF2-40B4-BE49-F238E27FC236}">
                <a16:creationId xmlns:a16="http://schemas.microsoft.com/office/drawing/2014/main" id="{17778043-210C-85DC-FC5A-5107D93E1EB6}"/>
              </a:ext>
            </a:extLst>
          </p:cNvPr>
          <p:cNvSpPr>
            <a:spLocks noChangeShapeType="1"/>
          </p:cNvSpPr>
          <p:nvPr/>
        </p:nvSpPr>
        <p:spPr bwMode="auto">
          <a:xfrm>
            <a:off x="5154613" y="1676400"/>
            <a:ext cx="1328737" cy="3048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1" name="Line 7">
            <a:extLst>
              <a:ext uri="{FF2B5EF4-FFF2-40B4-BE49-F238E27FC236}">
                <a16:creationId xmlns:a16="http://schemas.microsoft.com/office/drawing/2014/main" id="{02997A76-AEF0-C904-DC0E-EB29E60F4AA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44725" y="1600200"/>
            <a:ext cx="1330325" cy="3048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8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8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8868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026">
            <a:extLst>
              <a:ext uri="{FF2B5EF4-FFF2-40B4-BE49-F238E27FC236}">
                <a16:creationId xmlns:a16="http://schemas.microsoft.com/office/drawing/2014/main" id="{25189EFE-8B6A-4584-A995-D82A859C5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2057400"/>
            <a:ext cx="2576512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Rectangle 1027">
            <a:extLst>
              <a:ext uri="{FF2B5EF4-FFF2-40B4-BE49-F238E27FC236}">
                <a16:creationId xmlns:a16="http://schemas.microsoft.com/office/drawing/2014/main" id="{8573085E-A94F-3099-1C76-BC22C12E46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6713" y="457200"/>
            <a:ext cx="8334375" cy="1066800"/>
          </a:xfrm>
        </p:spPr>
        <p:txBody>
          <a:bodyPr/>
          <a:lstStyle/>
          <a:p>
            <a:r>
              <a:rPr lang="en-GB" altLang="en-US"/>
              <a:t>Creating options</a:t>
            </a:r>
          </a:p>
        </p:txBody>
      </p:sp>
      <p:sp>
        <p:nvSpPr>
          <p:cNvPr id="53252" name="Rectangle 1028">
            <a:extLst>
              <a:ext uri="{FF2B5EF4-FFF2-40B4-BE49-F238E27FC236}">
                <a16:creationId xmlns:a16="http://schemas.microsoft.com/office/drawing/2014/main" id="{7D7C54D8-2D96-AF55-8585-AF06F62736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7010400" cy="4116388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altLang="en-US"/>
              <a:t>Apply the methodology consistently</a:t>
            </a:r>
          </a:p>
          <a:p>
            <a:pPr>
              <a:spcBef>
                <a:spcPct val="50000"/>
              </a:spcBef>
            </a:pPr>
            <a:r>
              <a:rPr lang="en-GB" altLang="en-US"/>
              <a:t>Ask questions</a:t>
            </a:r>
          </a:p>
          <a:p>
            <a:pPr>
              <a:spcBef>
                <a:spcPct val="50000"/>
              </a:spcBef>
            </a:pPr>
            <a:r>
              <a:rPr lang="en-GB" altLang="en-US"/>
              <a:t>Brainstorming with staff in a team</a:t>
            </a:r>
          </a:p>
          <a:p>
            <a:pPr>
              <a:spcBef>
                <a:spcPct val="50000"/>
              </a:spcBef>
            </a:pPr>
            <a:r>
              <a:rPr lang="en-GB" altLang="en-US"/>
              <a:t>Adapt options from other sectors (i.e. cooling, compressed air, motivation of employees, etc.)</a:t>
            </a:r>
          </a:p>
          <a:p>
            <a:pPr>
              <a:spcBef>
                <a:spcPct val="50000"/>
              </a:spcBef>
            </a:pPr>
            <a:r>
              <a:rPr lang="en-GB" altLang="en-US"/>
              <a:t>...</a:t>
            </a:r>
          </a:p>
          <a:p>
            <a:pPr>
              <a:spcBef>
                <a:spcPct val="50000"/>
              </a:spcBef>
            </a:pPr>
            <a:endParaRPr lang="en-GB" altLang="en-US">
              <a:solidFill>
                <a:srgbClr val="990000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84E437A1-E992-E0FB-A275-70631157E3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option generation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8FDB0998-9E67-81DB-CE0E-9E6A992C35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70063" y="1828800"/>
            <a:ext cx="5653087" cy="992188"/>
          </a:xfrm>
        </p:spPr>
        <p:txBody>
          <a:bodyPr/>
          <a:lstStyle/>
          <a:p>
            <a:r>
              <a:rPr lang="en-GB" altLang="en-US" sz="2800">
                <a:solidFill>
                  <a:srgbClr val="990000"/>
                </a:solidFill>
              </a:rPr>
              <a:t> </a:t>
            </a:r>
            <a:r>
              <a:rPr lang="en-GB" altLang="en-US"/>
              <a:t>Standard options</a:t>
            </a:r>
          </a:p>
          <a:p>
            <a:r>
              <a:rPr lang="en-GB" altLang="en-US"/>
              <a:t> New, creative options</a:t>
            </a:r>
          </a:p>
        </p:txBody>
      </p:sp>
      <p:sp>
        <p:nvSpPr>
          <p:cNvPr id="54276" name="Rectangle 4">
            <a:extLst>
              <a:ext uri="{FF2B5EF4-FFF2-40B4-BE49-F238E27FC236}">
                <a16:creationId xmlns:a16="http://schemas.microsoft.com/office/drawing/2014/main" id="{11D0FD90-3B8A-9A96-1DD2-04DB4A1F4D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3048000"/>
            <a:ext cx="7072313" cy="1303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3025" tIns="36512" rIns="73025" bIns="36512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AT" altLang="en-US" sz="3600">
                <a:solidFill>
                  <a:srgbClr val="000099"/>
                </a:solidFill>
              </a:rPr>
              <a:t>Evaluation of </a:t>
            </a:r>
            <a:r>
              <a:rPr lang="en-GB" altLang="en-US" sz="3600">
                <a:solidFill>
                  <a:srgbClr val="000099"/>
                </a:solidFill>
              </a:rPr>
              <a:t>options</a:t>
            </a:r>
          </a:p>
        </p:txBody>
      </p:sp>
      <p:sp>
        <p:nvSpPr>
          <p:cNvPr id="54277" name="Rectangle 5">
            <a:extLst>
              <a:ext uri="{FF2B5EF4-FFF2-40B4-BE49-F238E27FC236}">
                <a16:creationId xmlns:a16="http://schemas.microsoft.com/office/drawing/2014/main" id="{3CE90C54-B7C1-24C1-B85D-9B450E2BB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4191000"/>
            <a:ext cx="4240213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550" tIns="42862" rIns="82550" bIns="42862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600">
                <a:solidFill>
                  <a:srgbClr val="990000"/>
                </a:solidFill>
              </a:rPr>
              <a:t> </a:t>
            </a:r>
            <a:r>
              <a:rPr lang="en-GB" altLang="en-US" sz="2600"/>
              <a:t>Technical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600"/>
              <a:t> Environmental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600"/>
              <a:t> Economic</a:t>
            </a:r>
          </a:p>
        </p:txBody>
      </p:sp>
      <p:graphicFrame>
        <p:nvGraphicFramePr>
          <p:cNvPr id="54278" name="Object 6">
            <a:extLst>
              <a:ext uri="{FF2B5EF4-FFF2-40B4-BE49-F238E27FC236}">
                <a16:creationId xmlns:a16="http://schemas.microsoft.com/office/drawing/2014/main" id="{365DFE13-B00D-74E9-D4BF-F08806CD3FF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7200" y="3429000"/>
          <a:ext cx="700088" cy="212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2" imgW="1296063" imgH="3934305" progId="MS_ClipArt_Gallery.5">
                  <p:embed/>
                </p:oleObj>
              </mc:Choice>
              <mc:Fallback>
                <p:oleObj name="Clip" r:id="rId2" imgW="1296063" imgH="3934305" progId="MS_ClipArt_Gallery.5">
                  <p:embed/>
                  <p:pic>
                    <p:nvPicPr>
                      <p:cNvPr id="54278" name="Object 6">
                        <a:extLst>
                          <a:ext uri="{FF2B5EF4-FFF2-40B4-BE49-F238E27FC236}">
                            <a16:creationId xmlns:a16="http://schemas.microsoft.com/office/drawing/2014/main" id="{365DFE13-B00D-74E9-D4BF-F08806CD3FF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3429000"/>
                        <a:ext cx="700088" cy="2124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79" name="Object 7">
            <a:extLst>
              <a:ext uri="{FF2B5EF4-FFF2-40B4-BE49-F238E27FC236}">
                <a16:creationId xmlns:a16="http://schemas.microsoft.com/office/drawing/2014/main" id="{6C1DFF27-1B78-2F9D-593C-2DB3C2A375D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4800" y="1905000"/>
          <a:ext cx="11176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kument" r:id="rId4" imgW="711708" imgH="726948" progId="Word.Document.8">
                  <p:embed/>
                </p:oleObj>
              </mc:Choice>
              <mc:Fallback>
                <p:oleObj name="Dokument" r:id="rId4" imgW="711708" imgH="726948" progId="Word.Document.8">
                  <p:embed/>
                  <p:pic>
                    <p:nvPicPr>
                      <p:cNvPr id="54279" name="Object 7">
                        <a:extLst>
                          <a:ext uri="{FF2B5EF4-FFF2-40B4-BE49-F238E27FC236}">
                            <a16:creationId xmlns:a16="http://schemas.microsoft.com/office/drawing/2014/main" id="{6C1DFF27-1B78-2F9D-593C-2DB3C2A375D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905000"/>
                        <a:ext cx="11176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7263F7C0-C35D-6E0E-A517-E9F7FF303F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Technical evaluation</a:t>
            </a: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8CD588CF-3FB5-7371-5971-AE46B53BAA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55663" y="1830388"/>
            <a:ext cx="6043612" cy="3735387"/>
          </a:xfrm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GB" altLang="en-US" sz="2000"/>
              <a:t>Influence on product quality</a:t>
            </a:r>
          </a:p>
          <a:p>
            <a:pPr>
              <a:spcBef>
                <a:spcPct val="40000"/>
              </a:spcBef>
            </a:pPr>
            <a:r>
              <a:rPr lang="en-GB" altLang="en-US" sz="2000"/>
              <a:t>Influence on productivity</a:t>
            </a:r>
          </a:p>
          <a:p>
            <a:pPr>
              <a:spcBef>
                <a:spcPct val="40000"/>
              </a:spcBef>
            </a:pPr>
            <a:r>
              <a:rPr lang="en-GB" altLang="en-US" sz="2000"/>
              <a:t>Material consumption</a:t>
            </a:r>
          </a:p>
          <a:p>
            <a:pPr>
              <a:spcBef>
                <a:spcPct val="40000"/>
              </a:spcBef>
            </a:pPr>
            <a:r>
              <a:rPr lang="en-GB" altLang="en-US" sz="2000"/>
              <a:t>Energy consumption</a:t>
            </a:r>
          </a:p>
          <a:p>
            <a:pPr>
              <a:spcBef>
                <a:spcPct val="40000"/>
              </a:spcBef>
            </a:pPr>
            <a:r>
              <a:rPr lang="en-GB" altLang="en-US" sz="2000"/>
              <a:t>Influence on maintenance</a:t>
            </a:r>
          </a:p>
          <a:p>
            <a:pPr>
              <a:spcBef>
                <a:spcPct val="40000"/>
              </a:spcBef>
            </a:pPr>
            <a:r>
              <a:rPr lang="en-GB" altLang="en-US" sz="2000"/>
              <a:t>Safety</a:t>
            </a:r>
          </a:p>
          <a:p>
            <a:pPr>
              <a:spcBef>
                <a:spcPct val="40000"/>
              </a:spcBef>
            </a:pPr>
            <a:r>
              <a:rPr lang="en-GB" altLang="en-US" sz="2000"/>
              <a:t>Flexibility</a:t>
            </a:r>
          </a:p>
          <a:p>
            <a:pPr>
              <a:spcBef>
                <a:spcPct val="40000"/>
              </a:spcBef>
            </a:pPr>
            <a:r>
              <a:rPr lang="en-GB" altLang="en-US" sz="2000"/>
              <a:t>...</a:t>
            </a:r>
          </a:p>
          <a:p>
            <a:pPr>
              <a:spcBef>
                <a:spcPct val="40000"/>
              </a:spcBef>
            </a:pPr>
            <a:endParaRPr lang="en-GB" altLang="en-US" sz="2000">
              <a:solidFill>
                <a:srgbClr val="990000"/>
              </a:solidFill>
            </a:endParaRPr>
          </a:p>
        </p:txBody>
      </p:sp>
      <p:pic>
        <p:nvPicPr>
          <p:cNvPr id="55300" name="Picture 4">
            <a:extLst>
              <a:ext uri="{FF2B5EF4-FFF2-40B4-BE49-F238E27FC236}">
                <a16:creationId xmlns:a16="http://schemas.microsoft.com/office/drawing/2014/main" id="{93EA83F7-C608-106E-0B4E-F1B29ECC1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475" y="1752600"/>
            <a:ext cx="329565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E3634112-183A-4868-E27D-421220B25D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685800"/>
            <a:ext cx="8334375" cy="1066800"/>
          </a:xfrm>
        </p:spPr>
        <p:txBody>
          <a:bodyPr/>
          <a:lstStyle/>
          <a:p>
            <a:r>
              <a:rPr lang="en-GB" altLang="en-US"/>
              <a:t>Environmental evaluation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2661759E-56B8-F311-EED7-21302C44BD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71600" y="1981200"/>
            <a:ext cx="4876800" cy="4437063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altLang="en-US" sz="2000"/>
              <a:t>Material consumption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Energy consumption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Emissions to air, water, soil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Shift of environmental problems to other media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Replacement of substances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Health and safety</a:t>
            </a:r>
          </a:p>
          <a:p>
            <a:pPr>
              <a:spcBef>
                <a:spcPct val="50000"/>
              </a:spcBef>
            </a:pPr>
            <a:r>
              <a:rPr lang="en-GB" altLang="en-US"/>
              <a:t>...</a:t>
            </a:r>
          </a:p>
        </p:txBody>
      </p:sp>
      <p:pic>
        <p:nvPicPr>
          <p:cNvPr id="56324" name="Picture 4">
            <a:extLst>
              <a:ext uri="{FF2B5EF4-FFF2-40B4-BE49-F238E27FC236}">
                <a16:creationId xmlns:a16="http://schemas.microsoft.com/office/drawing/2014/main" id="{29647B60-88A2-334B-AC17-3A0039D78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057400"/>
            <a:ext cx="21336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7B5B7A8E-AB68-DABB-0FAB-16823C835B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65163" y="1371600"/>
            <a:ext cx="7623175" cy="4437063"/>
          </a:xfrm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GB" altLang="en-US" sz="2000"/>
              <a:t>Payback period</a:t>
            </a:r>
          </a:p>
          <a:p>
            <a:pPr>
              <a:spcBef>
                <a:spcPct val="40000"/>
              </a:spcBef>
            </a:pPr>
            <a:r>
              <a:rPr lang="en-GB" altLang="en-US" sz="2000"/>
              <a:t>Other financial profitability calculations</a:t>
            </a:r>
          </a:p>
          <a:p>
            <a:pPr>
              <a:spcBef>
                <a:spcPct val="40000"/>
              </a:spcBef>
            </a:pPr>
            <a:r>
              <a:rPr lang="en-GB" altLang="en-US" sz="2000"/>
              <a:t>Determine all affected cost factors</a:t>
            </a:r>
          </a:p>
          <a:p>
            <a:pPr lvl="1">
              <a:spcBef>
                <a:spcPct val="40000"/>
              </a:spcBef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GB" altLang="en-US" sz="2100"/>
              <a:t>-Obvious environmental costs</a:t>
            </a:r>
          </a:p>
          <a:p>
            <a:pPr lvl="1">
              <a:spcBef>
                <a:spcPct val="40000"/>
              </a:spcBef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GB" altLang="en-US" sz="2100"/>
              <a:t>-Costs for lost raw material</a:t>
            </a:r>
          </a:p>
          <a:p>
            <a:pPr lvl="1">
              <a:spcBef>
                <a:spcPct val="40000"/>
              </a:spcBef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GB" altLang="en-US" sz="2100"/>
              <a:t>-Investment and depreciation </a:t>
            </a:r>
            <a:br>
              <a:rPr lang="en-GB" altLang="en-US" sz="2100"/>
            </a:br>
            <a:r>
              <a:rPr lang="en-GB" altLang="en-US" sz="2100"/>
              <a:t>-costs of equipment</a:t>
            </a:r>
          </a:p>
          <a:p>
            <a:pPr lvl="1">
              <a:spcBef>
                <a:spcPct val="40000"/>
              </a:spcBef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GB" altLang="en-US" sz="2100"/>
              <a:t>-Personnel costs</a:t>
            </a:r>
          </a:p>
          <a:p>
            <a:pPr lvl="1">
              <a:spcBef>
                <a:spcPct val="40000"/>
              </a:spcBef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GB" altLang="en-US" sz="2100"/>
              <a:t>-Outsourced services</a:t>
            </a:r>
          </a:p>
          <a:p>
            <a:pPr lvl="1">
              <a:spcBef>
                <a:spcPct val="40000"/>
              </a:spcBef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en-GB" altLang="en-US" sz="2100"/>
              <a:t>-Hidden costs</a:t>
            </a:r>
          </a:p>
        </p:txBody>
      </p:sp>
      <p:pic>
        <p:nvPicPr>
          <p:cNvPr id="57347" name="Picture 3">
            <a:extLst>
              <a:ext uri="{FF2B5EF4-FFF2-40B4-BE49-F238E27FC236}">
                <a16:creationId xmlns:a16="http://schemas.microsoft.com/office/drawing/2014/main" id="{18A7DB70-4C68-9D16-4655-A3A4942FE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325" y="4572000"/>
            <a:ext cx="1579563" cy="136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8" name="Rectangle 4">
            <a:extLst>
              <a:ext uri="{FF2B5EF4-FFF2-40B4-BE49-F238E27FC236}">
                <a16:creationId xmlns:a16="http://schemas.microsoft.com/office/drawing/2014/main" id="{778E192E-7FE0-EF7B-57B8-3E15F2164F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1788" y="304800"/>
            <a:ext cx="8334375" cy="1144588"/>
          </a:xfrm>
        </p:spPr>
        <p:txBody>
          <a:bodyPr/>
          <a:lstStyle/>
          <a:p>
            <a:r>
              <a:rPr lang="en-GB" altLang="en-US"/>
              <a:t>Economic evaluation</a:t>
            </a:r>
          </a:p>
        </p:txBody>
      </p:sp>
      <p:pic>
        <p:nvPicPr>
          <p:cNvPr id="57349" name="Picture 5">
            <a:extLst>
              <a:ext uri="{FF2B5EF4-FFF2-40B4-BE49-F238E27FC236}">
                <a16:creationId xmlns:a16="http://schemas.microsoft.com/office/drawing/2014/main" id="{7C8B8D55-5272-D0A7-D4E4-5E9F415C9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75" y="2895600"/>
            <a:ext cx="2660650" cy="225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370" name="Rectangle 2">
            <a:extLst>
              <a:ext uri="{FF2B5EF4-FFF2-40B4-BE49-F238E27FC236}">
                <a16:creationId xmlns:a16="http://schemas.microsoft.com/office/drawing/2014/main" id="{574C1F75-9358-17BC-6762-C32CAD3460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>
              <a:defRPr/>
            </a:pPr>
            <a:r>
              <a:rPr lang="en-GB" altLang="en-US"/>
              <a:t>Implementation of environmental projects</a:t>
            </a:r>
            <a:endParaRPr lang="en-GB" alt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70371" name="Rectangle 3">
            <a:extLst>
              <a:ext uri="{FF2B5EF4-FFF2-40B4-BE49-F238E27FC236}">
                <a16:creationId xmlns:a16="http://schemas.microsoft.com/office/drawing/2014/main" id="{D93AFDD7-34C9-2536-E8A4-3FC3157BD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600" y="1682750"/>
            <a:ext cx="4302125" cy="2420938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/>
          <a:lstStyle>
            <a:lvl1pPr marL="377825" indent="-377825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860425" indent="-2921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243013" indent="-192088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30363" indent="-19685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17713" indent="-19685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4749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321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3893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465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20000"/>
              </a:spcBef>
              <a:spcAft>
                <a:spcPct val="40000"/>
              </a:spcAft>
              <a:defRPr/>
            </a:pPr>
            <a:r>
              <a:rPr lang="en-GB" altLang="en-US" sz="2800" dirty="0">
                <a:solidFill>
                  <a:srgbClr val="008000"/>
                </a:solidFill>
              </a:rPr>
              <a:t>Solution-oriented</a:t>
            </a:r>
            <a:endParaRPr lang="en-GB" altLang="en-US" sz="280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20000"/>
              </a:spcBef>
              <a:spcAft>
                <a:spcPct val="30000"/>
              </a:spcAft>
              <a:buClr>
                <a:srgbClr val="990000"/>
              </a:buClr>
              <a:buFont typeface="Wingdings" panose="05000000000000000000" pitchFamily="2" charset="2"/>
              <a:buChar char="w"/>
              <a:defRPr/>
            </a:pPr>
            <a:r>
              <a:rPr lang="en-GB" altLang="en-U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Quick implementation</a:t>
            </a:r>
          </a:p>
          <a:p>
            <a:pPr>
              <a:spcBef>
                <a:spcPct val="20000"/>
              </a:spcBef>
              <a:spcAft>
                <a:spcPct val="30000"/>
              </a:spcAft>
              <a:buClr>
                <a:srgbClr val="990000"/>
              </a:buClr>
              <a:buFont typeface="Wingdings" panose="05000000000000000000" pitchFamily="2" charset="2"/>
              <a:buChar char="w"/>
              <a:defRPr/>
            </a:pPr>
            <a:r>
              <a:rPr lang="en-GB" altLang="en-U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Well known causes of the problems </a:t>
            </a:r>
          </a:p>
          <a:p>
            <a:pPr>
              <a:spcBef>
                <a:spcPct val="20000"/>
              </a:spcBef>
              <a:spcAft>
                <a:spcPct val="30000"/>
              </a:spcAft>
              <a:buClr>
                <a:srgbClr val="990000"/>
              </a:buClr>
              <a:buFont typeface="Wingdings" panose="05000000000000000000" pitchFamily="2" charset="2"/>
              <a:buChar char="w"/>
              <a:defRPr/>
            </a:pPr>
            <a:r>
              <a:rPr lang="en-GB" altLang="en-U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Possibility of improvement is known</a:t>
            </a:r>
          </a:p>
        </p:txBody>
      </p:sp>
      <p:sp>
        <p:nvSpPr>
          <p:cNvPr id="570372" name="Rectangle 4">
            <a:extLst>
              <a:ext uri="{FF2B5EF4-FFF2-40B4-BE49-F238E27FC236}">
                <a16:creationId xmlns:a16="http://schemas.microsoft.com/office/drawing/2014/main" id="{E8378B33-1165-EE5C-6652-F54800E21E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4550" y="1676400"/>
            <a:ext cx="4259263" cy="267335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/>
          <a:lstStyle>
            <a:lvl1pPr marL="377825" indent="-377825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860425" indent="-2921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243013" indent="-192088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30363" indent="-19685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17713" indent="-19685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4749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321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3893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465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20000"/>
              </a:spcBef>
              <a:spcAft>
                <a:spcPct val="40000"/>
              </a:spcAft>
              <a:defRPr/>
            </a:pPr>
            <a:r>
              <a:rPr lang="en-GB" altLang="en-US" sz="2800" dirty="0">
                <a:solidFill>
                  <a:srgbClr val="008000"/>
                </a:solidFill>
              </a:rPr>
              <a:t>Problem-oriented</a:t>
            </a:r>
            <a:endParaRPr lang="en-GB" altLang="en-US" sz="280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20000"/>
              </a:spcBef>
              <a:spcAft>
                <a:spcPct val="30000"/>
              </a:spcAft>
              <a:buClr>
                <a:srgbClr val="990000"/>
              </a:buClr>
              <a:buFont typeface="Wingdings" panose="05000000000000000000" pitchFamily="2" charset="2"/>
              <a:buChar char="w"/>
              <a:defRPr/>
            </a:pPr>
            <a:r>
              <a:rPr lang="en-GB" altLang="en-U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Complex environmental problems or approaches </a:t>
            </a:r>
          </a:p>
          <a:p>
            <a:pPr>
              <a:spcBef>
                <a:spcPct val="20000"/>
              </a:spcBef>
              <a:spcAft>
                <a:spcPct val="30000"/>
              </a:spcAft>
              <a:buClr>
                <a:srgbClr val="990000"/>
              </a:buClr>
              <a:buFont typeface="Wingdings" panose="05000000000000000000" pitchFamily="2" charset="2"/>
              <a:buChar char="w"/>
              <a:defRPr/>
            </a:pPr>
            <a:r>
              <a:rPr lang="en-GB" altLang="en-U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Causes and measures are not clear, a better analysis is necessary</a:t>
            </a:r>
          </a:p>
          <a:p>
            <a:pPr>
              <a:spcBef>
                <a:spcPct val="20000"/>
              </a:spcBef>
              <a:spcAft>
                <a:spcPct val="30000"/>
              </a:spcAft>
              <a:buClr>
                <a:srgbClr val="990000"/>
              </a:buClr>
              <a:buFont typeface="Wingdings" panose="05000000000000000000" pitchFamily="2" charset="2"/>
              <a:buChar char="w"/>
              <a:defRPr/>
            </a:pPr>
            <a:r>
              <a:rPr lang="en-GB" altLang="en-U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It is necessary to set goals</a:t>
            </a:r>
          </a:p>
        </p:txBody>
      </p:sp>
      <p:sp>
        <p:nvSpPr>
          <p:cNvPr id="570373" name="Rectangle 5">
            <a:extLst>
              <a:ext uri="{FF2B5EF4-FFF2-40B4-BE49-F238E27FC236}">
                <a16:creationId xmlns:a16="http://schemas.microsoft.com/office/drawing/2014/main" id="{D87065E2-9D67-854C-59FE-99B2E41DD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300" y="4997450"/>
            <a:ext cx="3289300" cy="663575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/>
          <a:lstStyle>
            <a:lvl1pPr marL="377825" indent="-377825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860425" indent="-2921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243013" indent="-192088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30363" indent="-19685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17713" indent="-19685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4749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321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3893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465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20000"/>
              </a:spcBef>
              <a:spcAft>
                <a:spcPct val="40000"/>
              </a:spcAft>
              <a:defRPr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Quick implementation</a:t>
            </a:r>
          </a:p>
        </p:txBody>
      </p:sp>
      <p:sp>
        <p:nvSpPr>
          <p:cNvPr id="570374" name="Rectangle 6">
            <a:extLst>
              <a:ext uri="{FF2B5EF4-FFF2-40B4-BE49-F238E27FC236}">
                <a16:creationId xmlns:a16="http://schemas.microsoft.com/office/drawing/2014/main" id="{5207BEE0-A5B2-A334-0C8A-AC367E4528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3625" y="4984750"/>
            <a:ext cx="3965575" cy="663575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/>
          <a:lstStyle>
            <a:lvl1pPr marL="377825" indent="-377825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860425" indent="-2921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243013" indent="-192088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30363" indent="-19685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17713" indent="-19685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4749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321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3893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465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20000"/>
              </a:spcBef>
              <a:spcAft>
                <a:spcPct val="40000"/>
              </a:spcAft>
              <a:defRPr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Solve the problem at its root</a:t>
            </a:r>
          </a:p>
        </p:txBody>
      </p:sp>
      <p:sp>
        <p:nvSpPr>
          <p:cNvPr id="570375" name="Rectangle 7">
            <a:extLst>
              <a:ext uri="{FF2B5EF4-FFF2-40B4-BE49-F238E27FC236}">
                <a16:creationId xmlns:a16="http://schemas.microsoft.com/office/drawing/2014/main" id="{BD17EB7A-7E50-9DC8-878A-E348E20F88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3538" y="4425950"/>
            <a:ext cx="1474787" cy="663575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/>
          <a:lstStyle>
            <a:lvl1pPr marL="377825" indent="-377825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860425" indent="-2921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243013" indent="-192088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30363" indent="-19685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17713" indent="-19685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4749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321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3893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465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20000"/>
              </a:spcBef>
              <a:spcAft>
                <a:spcPct val="40000"/>
              </a:spcAft>
              <a:defRPr/>
            </a:pPr>
            <a:r>
              <a:rPr lang="en-GB" altLang="en-US" sz="360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Wingdings 3" panose="05040102010807070707" pitchFamily="18" charset="2"/>
              </a:rPr>
              <a:t>¤</a:t>
            </a:r>
          </a:p>
        </p:txBody>
      </p:sp>
      <p:sp>
        <p:nvSpPr>
          <p:cNvPr id="570376" name="Rectangle 8">
            <a:extLst>
              <a:ext uri="{FF2B5EF4-FFF2-40B4-BE49-F238E27FC236}">
                <a16:creationId xmlns:a16="http://schemas.microsoft.com/office/drawing/2014/main" id="{2E38655B-45C6-67FC-357D-817368F9D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6638" y="4411663"/>
            <a:ext cx="1476375" cy="663575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/>
          <a:lstStyle>
            <a:lvl1pPr marL="377825" indent="-377825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860425" indent="-2921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243013" indent="-192088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30363" indent="-19685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17713" indent="-19685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4749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321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3893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46513" indent="-19685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20000"/>
              </a:spcBef>
              <a:spcAft>
                <a:spcPct val="40000"/>
              </a:spcAft>
              <a:defRPr/>
            </a:pPr>
            <a:r>
              <a:rPr lang="en-GB" altLang="en-US" sz="360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Wingdings 3" panose="05040102010807070707" pitchFamily="18" charset="2"/>
              </a:rPr>
              <a:t>¤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418" name="Rectangle 2">
            <a:extLst>
              <a:ext uri="{FF2B5EF4-FFF2-40B4-BE49-F238E27FC236}">
                <a16:creationId xmlns:a16="http://schemas.microsoft.com/office/drawing/2014/main" id="{3E65A974-936C-3825-93B3-69639FDF75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>
              <a:defRPr/>
            </a:pPr>
            <a:r>
              <a:rPr lang="en-GB" altLang="en-US" sz="3400"/>
              <a:t>Solve problems at their roots</a:t>
            </a:r>
            <a:endParaRPr lang="en-GB" altLang="en-US" sz="3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C9210FBE-6EE2-0B01-0914-FCC231A628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0400" y="2078038"/>
            <a:ext cx="6989763" cy="291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571500" indent="-28575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defTabSz="762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714500" indent="-22860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286000" indent="-228600" defTabSz="7620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743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32004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657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4114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800">
                <a:latin typeface="Tahoma" panose="020B0604030504040204" pitchFamily="34" charset="0"/>
              </a:rPr>
              <a:t>Stage 1: Determine the necessary measures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800"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sz="800">
              <a:latin typeface="Tahoma" panose="020B060403050404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800">
                <a:latin typeface="Tahoma" panose="020B0604030504040204" pitchFamily="34" charset="0"/>
              </a:rPr>
              <a:t>Stage 2: Plan the environmental project</a:t>
            </a:r>
          </a:p>
          <a:p>
            <a:pPr>
              <a:lnSpc>
                <a:spcPct val="28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latin typeface="Tahoma" panose="020B0604030504040204" pitchFamily="34" charset="0"/>
              </a:rPr>
              <a:t>Stage 3: Implement</a:t>
            </a:r>
          </a:p>
        </p:txBody>
      </p:sp>
      <p:graphicFrame>
        <p:nvGraphicFramePr>
          <p:cNvPr id="60420" name="Object 4">
            <a:extLst>
              <a:ext uri="{FF2B5EF4-FFF2-40B4-BE49-F238E27FC236}">
                <a16:creationId xmlns:a16="http://schemas.microsoft.com/office/drawing/2014/main" id="{7BDB6A82-7DF2-B7B2-4E82-7FE2D366FB7E}"/>
              </a:ext>
            </a:extLst>
          </p:cNvPr>
          <p:cNvGraphicFramePr>
            <a:graphicFrameLocks/>
          </p:cNvGraphicFramePr>
          <p:nvPr/>
        </p:nvGraphicFramePr>
        <p:xfrm>
          <a:off x="650875" y="1746250"/>
          <a:ext cx="1004888" cy="115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1004888" imgH="1155700" progId="MS_ClipArt_Gallery.2">
                  <p:embed/>
                </p:oleObj>
              </mc:Choice>
              <mc:Fallback>
                <p:oleObj name="Clip" r:id="rId3" imgW="1004888" imgH="1155700" progId="MS_ClipArt_Gallery.2">
                  <p:embed/>
                  <p:pic>
                    <p:nvPicPr>
                      <p:cNvPr id="60420" name="Object 4">
                        <a:extLst>
                          <a:ext uri="{FF2B5EF4-FFF2-40B4-BE49-F238E27FC236}">
                            <a16:creationId xmlns:a16="http://schemas.microsoft.com/office/drawing/2014/main" id="{7BDB6A82-7DF2-B7B2-4E82-7FE2D366FB7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875" y="1746250"/>
                        <a:ext cx="1004888" cy="1155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1" name="Object 5">
            <a:extLst>
              <a:ext uri="{FF2B5EF4-FFF2-40B4-BE49-F238E27FC236}">
                <a16:creationId xmlns:a16="http://schemas.microsoft.com/office/drawing/2014/main" id="{B40F3836-BD78-B39A-53A6-73A142B30ED4}"/>
              </a:ext>
            </a:extLst>
          </p:cNvPr>
          <p:cNvGraphicFramePr>
            <a:graphicFrameLocks/>
          </p:cNvGraphicFramePr>
          <p:nvPr/>
        </p:nvGraphicFramePr>
        <p:xfrm>
          <a:off x="508000" y="3036888"/>
          <a:ext cx="1071563" cy="1090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71563" imgH="1090613" progId="MS_ClipArt_Gallery.2">
                  <p:embed/>
                </p:oleObj>
              </mc:Choice>
              <mc:Fallback>
                <p:oleObj name="Clip" r:id="rId5" imgW="1071563" imgH="1090613" progId="MS_ClipArt_Gallery.2">
                  <p:embed/>
                  <p:pic>
                    <p:nvPicPr>
                      <p:cNvPr id="60421" name="Object 5">
                        <a:extLst>
                          <a:ext uri="{FF2B5EF4-FFF2-40B4-BE49-F238E27FC236}">
                            <a16:creationId xmlns:a16="http://schemas.microsoft.com/office/drawing/2014/main" id="{B40F3836-BD78-B39A-53A6-73A142B30ED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000" y="3036888"/>
                        <a:ext cx="1071563" cy="1090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2" name="Object 6">
            <a:extLst>
              <a:ext uri="{FF2B5EF4-FFF2-40B4-BE49-F238E27FC236}">
                <a16:creationId xmlns:a16="http://schemas.microsoft.com/office/drawing/2014/main" id="{4E8BAC99-0C8A-97EC-FC18-B66A852CDD1B}"/>
              </a:ext>
            </a:extLst>
          </p:cNvPr>
          <p:cNvGraphicFramePr>
            <a:graphicFrameLocks/>
          </p:cNvGraphicFramePr>
          <p:nvPr/>
        </p:nvGraphicFramePr>
        <p:xfrm>
          <a:off x="558800" y="4384675"/>
          <a:ext cx="10795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1079500" imgH="863600" progId="MS_ClipArt_Gallery.2">
                  <p:embed/>
                </p:oleObj>
              </mc:Choice>
              <mc:Fallback>
                <p:oleObj name="Clip" r:id="rId7" imgW="1079500" imgH="863600" progId="MS_ClipArt_Gallery.2">
                  <p:embed/>
                  <p:pic>
                    <p:nvPicPr>
                      <p:cNvPr id="60422" name="Object 6">
                        <a:extLst>
                          <a:ext uri="{FF2B5EF4-FFF2-40B4-BE49-F238E27FC236}">
                            <a16:creationId xmlns:a16="http://schemas.microsoft.com/office/drawing/2014/main" id="{4E8BAC99-0C8A-97EC-FC18-B66A852CDD1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800" y="4384675"/>
                        <a:ext cx="10795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466" name="Rectangle 2">
            <a:extLst>
              <a:ext uri="{FF2B5EF4-FFF2-40B4-BE49-F238E27FC236}">
                <a16:creationId xmlns:a16="http://schemas.microsoft.com/office/drawing/2014/main" id="{7B23B6DA-20D3-5A3C-3273-E22FAF9866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7800" y="533400"/>
            <a:ext cx="7229475" cy="1301750"/>
          </a:xfrm>
        </p:spPr>
        <p:txBody>
          <a:bodyPr lIns="92075" tIns="46038" rIns="92075" bIns="46038"/>
          <a:lstStyle/>
          <a:p>
            <a:pPr>
              <a:defRPr/>
            </a:pPr>
            <a:r>
              <a:rPr lang="en-GB" altLang="en-US"/>
              <a:t>Determine the necessary measures</a:t>
            </a:r>
            <a:endParaRPr lang="en-GB" alt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62467" name="Object 3">
            <a:extLst>
              <a:ext uri="{FF2B5EF4-FFF2-40B4-BE49-F238E27FC236}">
                <a16:creationId xmlns:a16="http://schemas.microsoft.com/office/drawing/2014/main" id="{96F13B04-B78B-FB7D-B5B3-C40FD0B30BCE}"/>
              </a:ext>
            </a:extLst>
          </p:cNvPr>
          <p:cNvGraphicFramePr>
            <a:graphicFrameLocks/>
          </p:cNvGraphicFramePr>
          <p:nvPr/>
        </p:nvGraphicFramePr>
        <p:xfrm>
          <a:off x="304800" y="609600"/>
          <a:ext cx="1430338" cy="164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1430338" imgH="1646238" progId="MS_ClipArt_Gallery.2">
                  <p:embed/>
                </p:oleObj>
              </mc:Choice>
              <mc:Fallback>
                <p:oleObj name="Clip" r:id="rId3" imgW="1430338" imgH="1646238" progId="MS_ClipArt_Gallery.2">
                  <p:embed/>
                  <p:pic>
                    <p:nvPicPr>
                      <p:cNvPr id="62467" name="Object 3">
                        <a:extLst>
                          <a:ext uri="{FF2B5EF4-FFF2-40B4-BE49-F238E27FC236}">
                            <a16:creationId xmlns:a16="http://schemas.microsoft.com/office/drawing/2014/main" id="{96F13B04-B78B-FB7D-B5B3-C40FD0B30BC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609600"/>
                        <a:ext cx="1430338" cy="1646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4468" name="Rectangle 4">
            <a:extLst>
              <a:ext uri="{FF2B5EF4-FFF2-40B4-BE49-F238E27FC236}">
                <a16:creationId xmlns:a16="http://schemas.microsoft.com/office/drawing/2014/main" id="{47DE7D22-308B-6B25-6CAF-A25E86E0CD5F}"/>
              </a:ext>
            </a:extLst>
          </p:cNvPr>
          <p:cNvSpPr>
            <a:spLocks noChangeArrowheads="1"/>
          </p:cNvSpPr>
          <p:nvPr/>
        </p:nvSpPr>
        <p:spPr bwMode="auto">
          <a:xfrm rot="20040000">
            <a:off x="508000" y="3395663"/>
            <a:ext cx="2192338" cy="64135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defRPr/>
            </a:pPr>
            <a:r>
              <a:rPr lang="en-GB" altLang="en-U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Stage 1</a:t>
            </a:r>
          </a:p>
        </p:txBody>
      </p:sp>
      <p:sp>
        <p:nvSpPr>
          <p:cNvPr id="62469" name="Text Box 5">
            <a:extLst>
              <a:ext uri="{FF2B5EF4-FFF2-40B4-BE49-F238E27FC236}">
                <a16:creationId xmlns:a16="http://schemas.microsoft.com/office/drawing/2014/main" id="{2C67732A-BFCF-C24A-1900-5BA00144C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2057400"/>
            <a:ext cx="2743200" cy="1012825"/>
          </a:xfrm>
          <a:prstGeom prst="rect">
            <a:avLst/>
          </a:prstGeom>
          <a:noFill/>
          <a:ln w="6350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762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defTabSz="7762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 defTabSz="7762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Tahoma" panose="020B0604030504040204" pitchFamily="34" charset="0"/>
              </a:rPr>
              <a:t>Decision for environmental protection</a:t>
            </a:r>
            <a:endParaRPr lang="en-GB" altLang="en-US" sz="1400">
              <a:latin typeface="Arial" panose="020B0604020202020204" pitchFamily="34" charset="0"/>
            </a:endParaRPr>
          </a:p>
        </p:txBody>
      </p:sp>
      <p:sp>
        <p:nvSpPr>
          <p:cNvPr id="62470" name="Text Box 6">
            <a:extLst>
              <a:ext uri="{FF2B5EF4-FFF2-40B4-BE49-F238E27FC236}">
                <a16:creationId xmlns:a16="http://schemas.microsoft.com/office/drawing/2014/main" id="{D4CFF539-6E22-8C24-A59C-5EE23B825F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6913" y="3286125"/>
            <a:ext cx="2660650" cy="704850"/>
          </a:xfrm>
          <a:prstGeom prst="rect">
            <a:avLst/>
          </a:prstGeom>
          <a:noFill/>
          <a:ln w="317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762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defTabSz="7762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 defTabSz="7762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Tahoma" panose="020B0604030504040204" pitchFamily="34" charset="0"/>
              </a:rPr>
              <a:t>Definition of the environmental profile</a:t>
            </a:r>
            <a:endParaRPr lang="en-GB" altLang="en-US" sz="1400">
              <a:latin typeface="Arial" panose="020B0604020202020204" pitchFamily="34" charset="0"/>
            </a:endParaRPr>
          </a:p>
        </p:txBody>
      </p:sp>
      <p:sp>
        <p:nvSpPr>
          <p:cNvPr id="62471" name="Text Box 7">
            <a:extLst>
              <a:ext uri="{FF2B5EF4-FFF2-40B4-BE49-F238E27FC236}">
                <a16:creationId xmlns:a16="http://schemas.microsoft.com/office/drawing/2014/main" id="{582F71C4-F063-C3E0-C1CD-E9B1544EFE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2950" y="4297363"/>
            <a:ext cx="2576513" cy="708025"/>
          </a:xfrm>
          <a:prstGeom prst="rect">
            <a:avLst/>
          </a:prstGeom>
          <a:noFill/>
          <a:ln w="635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762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defTabSz="7762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 defTabSz="7762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Tahoma" panose="020B0604030504040204" pitchFamily="34" charset="0"/>
              </a:rPr>
              <a:t>Identification of the starting point</a:t>
            </a:r>
          </a:p>
        </p:txBody>
      </p:sp>
      <p:sp>
        <p:nvSpPr>
          <p:cNvPr id="62472" name="Text Box 8">
            <a:extLst>
              <a:ext uri="{FF2B5EF4-FFF2-40B4-BE49-F238E27FC236}">
                <a16:creationId xmlns:a16="http://schemas.microsoft.com/office/drawing/2014/main" id="{EEA01975-7A58-7E13-4708-D876404E4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2032000"/>
            <a:ext cx="2244725" cy="1012825"/>
          </a:xfrm>
          <a:prstGeom prst="rect">
            <a:avLst/>
          </a:prstGeom>
          <a:noFill/>
          <a:ln w="6350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762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defTabSz="7762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 defTabSz="7762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 defTabSz="7762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defTabSz="7762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Tahoma" panose="020B0604030504040204" pitchFamily="34" charset="0"/>
              </a:rPr>
              <a:t>Acute environmental problem</a:t>
            </a:r>
            <a:endParaRPr lang="en-GB" altLang="en-US" sz="1400">
              <a:latin typeface="Arial" panose="020B0604020202020204" pitchFamily="34" charset="0"/>
            </a:endParaRPr>
          </a:p>
        </p:txBody>
      </p:sp>
      <p:cxnSp>
        <p:nvCxnSpPr>
          <p:cNvPr id="62473" name="AutoShape 15">
            <a:extLst>
              <a:ext uri="{FF2B5EF4-FFF2-40B4-BE49-F238E27FC236}">
                <a16:creationId xmlns:a16="http://schemas.microsoft.com/office/drawing/2014/main" id="{D899E730-D59F-B1E1-986E-B08A497F1CA2}"/>
              </a:ext>
            </a:extLst>
          </p:cNvPr>
          <p:cNvCxnSpPr>
            <a:cxnSpLocks noChangeShapeType="1"/>
            <a:stCxn id="62469" idx="2"/>
            <a:endCxn id="62470" idx="0"/>
          </p:cNvCxnSpPr>
          <p:nvPr/>
        </p:nvCxnSpPr>
        <p:spPr bwMode="auto">
          <a:xfrm flipH="1">
            <a:off x="4567238" y="3070225"/>
            <a:ext cx="4762" cy="215900"/>
          </a:xfrm>
          <a:prstGeom prst="straightConnector1">
            <a:avLst/>
          </a:prstGeom>
          <a:noFill/>
          <a:ln w="127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2474" name="AutoShape 18">
            <a:extLst>
              <a:ext uri="{FF2B5EF4-FFF2-40B4-BE49-F238E27FC236}">
                <a16:creationId xmlns:a16="http://schemas.microsoft.com/office/drawing/2014/main" id="{BA0CA76A-1421-B7B9-9E95-60F442417B48}"/>
              </a:ext>
            </a:extLst>
          </p:cNvPr>
          <p:cNvCxnSpPr>
            <a:cxnSpLocks noChangeShapeType="1"/>
            <a:stCxn id="62470" idx="2"/>
          </p:cNvCxnSpPr>
          <p:nvPr/>
        </p:nvCxnSpPr>
        <p:spPr bwMode="auto">
          <a:xfrm>
            <a:off x="4567238" y="3990975"/>
            <a:ext cx="9525" cy="355600"/>
          </a:xfrm>
          <a:prstGeom prst="straightConnector1">
            <a:avLst/>
          </a:prstGeom>
          <a:noFill/>
          <a:ln w="127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2475" name="AutoShape 19">
            <a:extLst>
              <a:ext uri="{FF2B5EF4-FFF2-40B4-BE49-F238E27FC236}">
                <a16:creationId xmlns:a16="http://schemas.microsoft.com/office/drawing/2014/main" id="{A27FAC28-A42C-86F5-012A-8FC0DD232CC9}"/>
              </a:ext>
            </a:extLst>
          </p:cNvPr>
          <p:cNvCxnSpPr>
            <a:cxnSpLocks noChangeShapeType="1"/>
            <a:stCxn id="62471" idx="2"/>
          </p:cNvCxnSpPr>
          <p:nvPr/>
        </p:nvCxnSpPr>
        <p:spPr bwMode="auto">
          <a:xfrm rot="5400000" flipH="1" flipV="1">
            <a:off x="5077618" y="2539207"/>
            <a:ext cx="1960563" cy="2971800"/>
          </a:xfrm>
          <a:prstGeom prst="bentConnector4">
            <a:avLst>
              <a:gd name="adj1" fmla="val -11662"/>
              <a:gd name="adj2" fmla="val 93500"/>
            </a:avLst>
          </a:prstGeom>
          <a:noFill/>
          <a:ln w="12700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2476" name="AutoShape 20">
            <a:extLst>
              <a:ext uri="{FF2B5EF4-FFF2-40B4-BE49-F238E27FC236}">
                <a16:creationId xmlns:a16="http://schemas.microsoft.com/office/drawing/2014/main" id="{EEBE9A6E-B7F2-127C-F23A-6EBB679AFFB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84888" y="5695950"/>
            <a:ext cx="0" cy="431800"/>
          </a:xfrm>
          <a:prstGeom prst="straightConnector1">
            <a:avLst/>
          </a:prstGeom>
          <a:noFill/>
          <a:ln w="127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514" name="Rectangle 2">
            <a:extLst>
              <a:ext uri="{FF2B5EF4-FFF2-40B4-BE49-F238E27FC236}">
                <a16:creationId xmlns:a16="http://schemas.microsoft.com/office/drawing/2014/main" id="{0983FA32-E6B6-706F-3398-8EC3739D35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55725" y="457200"/>
            <a:ext cx="7345363" cy="1301750"/>
          </a:xfrm>
        </p:spPr>
        <p:txBody>
          <a:bodyPr lIns="82550" tIns="41275" rIns="82550" bIns="41275"/>
          <a:lstStyle/>
          <a:p>
            <a:pPr>
              <a:defRPr/>
            </a:pPr>
            <a:r>
              <a:rPr lang="en-GB" altLang="en-US"/>
              <a:t>Plan the environmental </a:t>
            </a:r>
            <a:br>
              <a:rPr lang="en-GB" altLang="en-US"/>
            </a:br>
            <a:r>
              <a:rPr lang="en-GB" altLang="en-US"/>
              <a:t>project</a:t>
            </a:r>
            <a:endParaRPr lang="en-GB" alt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76515" name="Rectangle 3">
            <a:extLst>
              <a:ext uri="{FF2B5EF4-FFF2-40B4-BE49-F238E27FC236}">
                <a16:creationId xmlns:a16="http://schemas.microsoft.com/office/drawing/2014/main" id="{AFE05ABE-E2FC-A241-3576-5A352038B640}"/>
              </a:ext>
            </a:extLst>
          </p:cNvPr>
          <p:cNvSpPr>
            <a:spLocks noChangeArrowheads="1"/>
          </p:cNvSpPr>
          <p:nvPr/>
        </p:nvSpPr>
        <p:spPr bwMode="auto">
          <a:xfrm rot="20040000">
            <a:off x="508000" y="3395663"/>
            <a:ext cx="2192338" cy="64135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defRPr/>
            </a:pPr>
            <a:r>
              <a:rPr lang="en-GB" altLang="en-US" sz="360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Stage 2</a:t>
            </a:r>
          </a:p>
        </p:txBody>
      </p:sp>
      <p:sp>
        <p:nvSpPr>
          <p:cNvPr id="64516" name="Rectangle 4">
            <a:extLst>
              <a:ext uri="{FF2B5EF4-FFF2-40B4-BE49-F238E27FC236}">
                <a16:creationId xmlns:a16="http://schemas.microsoft.com/office/drawing/2014/main" id="{C8DB482F-260B-7289-790C-AB63AED72B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000" y="6400800"/>
            <a:ext cx="11430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900">
              <a:latin typeface="Futura Md BT"/>
            </a:endParaRPr>
          </a:p>
        </p:txBody>
      </p:sp>
      <p:graphicFrame>
        <p:nvGraphicFramePr>
          <p:cNvPr id="64517" name="Object 5">
            <a:extLst>
              <a:ext uri="{FF2B5EF4-FFF2-40B4-BE49-F238E27FC236}">
                <a16:creationId xmlns:a16="http://schemas.microsoft.com/office/drawing/2014/main" id="{7702624F-F087-5936-C2B4-FABFA4027E56}"/>
              </a:ext>
            </a:extLst>
          </p:cNvPr>
          <p:cNvGraphicFramePr>
            <a:graphicFrameLocks/>
          </p:cNvGraphicFramePr>
          <p:nvPr/>
        </p:nvGraphicFramePr>
        <p:xfrm>
          <a:off x="609600" y="609600"/>
          <a:ext cx="1298575" cy="132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1298575" imgH="1320800" progId="MS_ClipArt_Gallery.2">
                  <p:embed/>
                </p:oleObj>
              </mc:Choice>
              <mc:Fallback>
                <p:oleObj name="Clip" r:id="rId3" imgW="1298575" imgH="1320800" progId="MS_ClipArt_Gallery.2">
                  <p:embed/>
                  <p:pic>
                    <p:nvPicPr>
                      <p:cNvPr id="64517" name="Object 5">
                        <a:extLst>
                          <a:ext uri="{FF2B5EF4-FFF2-40B4-BE49-F238E27FC236}">
                            <a16:creationId xmlns:a16="http://schemas.microsoft.com/office/drawing/2014/main" id="{7702624F-F087-5936-C2B4-FABFA4027E5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609600"/>
                        <a:ext cx="1298575" cy="132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8" name="Text Box 7">
            <a:extLst>
              <a:ext uri="{FF2B5EF4-FFF2-40B4-BE49-F238E27FC236}">
                <a16:creationId xmlns:a16="http://schemas.microsoft.com/office/drawing/2014/main" id="{C66A4937-EC7D-B54E-4CF9-77BF58403F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0300" y="1905000"/>
            <a:ext cx="2705100" cy="1323975"/>
          </a:xfrm>
          <a:prstGeom prst="rect">
            <a:avLst/>
          </a:prstGeom>
          <a:noFill/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571500" indent="-28575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defTabSz="762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714500" indent="-22860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286000" indent="-228600" defTabSz="7620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743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32004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657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4114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Tahoma" panose="020B0604030504040204" pitchFamily="34" charset="0"/>
              </a:rPr>
              <a:t>Environmental problem/description of the starting point/approach</a:t>
            </a:r>
          </a:p>
        </p:txBody>
      </p:sp>
      <p:sp>
        <p:nvSpPr>
          <p:cNvPr id="64519" name="Text Box 9">
            <a:extLst>
              <a:ext uri="{FF2B5EF4-FFF2-40B4-BE49-F238E27FC236}">
                <a16:creationId xmlns:a16="http://schemas.microsoft.com/office/drawing/2014/main" id="{3308CBD0-9765-BAC0-7DF9-4C96CB6A3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0300" y="3683000"/>
            <a:ext cx="2705100" cy="714375"/>
          </a:xfrm>
          <a:prstGeom prst="rect">
            <a:avLst/>
          </a:prstGeom>
          <a:noFill/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571500" indent="-28575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defTabSz="762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714500" indent="-22860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286000" indent="-228600" defTabSz="7620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743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32004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657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4114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Tahoma" panose="020B0604030504040204" pitchFamily="34" charset="0"/>
              </a:rPr>
              <a:t> Identification of the causes</a:t>
            </a:r>
          </a:p>
        </p:txBody>
      </p:sp>
      <p:sp>
        <p:nvSpPr>
          <p:cNvPr id="64520" name="Text Box 10">
            <a:extLst>
              <a:ext uri="{FF2B5EF4-FFF2-40B4-BE49-F238E27FC236}">
                <a16:creationId xmlns:a16="http://schemas.microsoft.com/office/drawing/2014/main" id="{1EBB1BC7-1829-2A5D-18A4-C2CA65FF3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0300" y="4673600"/>
            <a:ext cx="2705100" cy="1019175"/>
          </a:xfrm>
          <a:prstGeom prst="rect">
            <a:avLst/>
          </a:prstGeom>
          <a:noFill/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571500" indent="-28575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defTabSz="762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714500" indent="-22860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286000" indent="-228600" defTabSz="7620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743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32004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657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4114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Tahoma" panose="020B0604030504040204" pitchFamily="34" charset="0"/>
              </a:rPr>
              <a:t>Establishment of goals and measures: project plan</a:t>
            </a:r>
          </a:p>
        </p:txBody>
      </p:sp>
      <p:cxnSp>
        <p:nvCxnSpPr>
          <p:cNvPr id="64521" name="AutoShape 12">
            <a:extLst>
              <a:ext uri="{FF2B5EF4-FFF2-40B4-BE49-F238E27FC236}">
                <a16:creationId xmlns:a16="http://schemas.microsoft.com/office/drawing/2014/main" id="{539363BC-6A73-4D5E-9F0F-B2224B2068C1}"/>
              </a:ext>
            </a:extLst>
          </p:cNvPr>
          <p:cNvCxnSpPr>
            <a:cxnSpLocks noChangeShapeType="1"/>
            <a:stCxn id="64518" idx="2"/>
            <a:endCxn id="64519" idx="0"/>
          </p:cNvCxnSpPr>
          <p:nvPr/>
        </p:nvCxnSpPr>
        <p:spPr bwMode="auto">
          <a:xfrm>
            <a:off x="5022850" y="3228975"/>
            <a:ext cx="0" cy="454025"/>
          </a:xfrm>
          <a:prstGeom prst="straightConnector1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4522" name="AutoShape 13">
            <a:extLst>
              <a:ext uri="{FF2B5EF4-FFF2-40B4-BE49-F238E27FC236}">
                <a16:creationId xmlns:a16="http://schemas.microsoft.com/office/drawing/2014/main" id="{F6F8A797-8B21-C211-667C-CE159F6197F0}"/>
              </a:ext>
            </a:extLst>
          </p:cNvPr>
          <p:cNvCxnSpPr>
            <a:cxnSpLocks noChangeShapeType="1"/>
            <a:stCxn id="64519" idx="2"/>
            <a:endCxn id="64520" idx="0"/>
          </p:cNvCxnSpPr>
          <p:nvPr/>
        </p:nvCxnSpPr>
        <p:spPr bwMode="auto">
          <a:xfrm>
            <a:off x="5022850" y="4397375"/>
            <a:ext cx="0" cy="276225"/>
          </a:xfrm>
          <a:prstGeom prst="straightConnector1">
            <a:avLst/>
          </a:prstGeom>
          <a:noFill/>
          <a:ln w="127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562" name="Rectangle 1026">
            <a:extLst>
              <a:ext uri="{FF2B5EF4-FFF2-40B4-BE49-F238E27FC236}">
                <a16:creationId xmlns:a16="http://schemas.microsoft.com/office/drawing/2014/main" id="{8C31D021-40E0-C221-BF1A-B2D0AB8D8C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685800"/>
            <a:ext cx="7219950" cy="1301750"/>
          </a:xfrm>
        </p:spPr>
        <p:txBody>
          <a:bodyPr lIns="82550" tIns="41275" rIns="82550" bIns="41275"/>
          <a:lstStyle/>
          <a:p>
            <a:pPr>
              <a:defRPr/>
            </a:pPr>
            <a:r>
              <a:rPr lang="en-GB" altLang="en-US"/>
              <a:t>Implement the </a:t>
            </a:r>
            <a:br>
              <a:rPr lang="en-GB" altLang="en-US"/>
            </a:br>
            <a:r>
              <a:rPr lang="en-GB" altLang="en-US"/>
              <a:t>environmental project</a:t>
            </a:r>
            <a:endParaRPr lang="en-GB" alt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78563" name="Rectangle 1027">
            <a:extLst>
              <a:ext uri="{FF2B5EF4-FFF2-40B4-BE49-F238E27FC236}">
                <a16:creationId xmlns:a16="http://schemas.microsoft.com/office/drawing/2014/main" id="{253F3407-D6F3-911A-2A8A-2DF72C2694EF}"/>
              </a:ext>
            </a:extLst>
          </p:cNvPr>
          <p:cNvSpPr>
            <a:spLocks noChangeArrowheads="1"/>
          </p:cNvSpPr>
          <p:nvPr/>
        </p:nvSpPr>
        <p:spPr bwMode="auto">
          <a:xfrm rot="20040000">
            <a:off x="671513" y="3475038"/>
            <a:ext cx="2192337" cy="64135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defRPr/>
            </a:pPr>
            <a:r>
              <a:rPr lang="en-GB" altLang="en-US" sz="360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Stage 3</a:t>
            </a:r>
          </a:p>
        </p:txBody>
      </p:sp>
      <p:sp>
        <p:nvSpPr>
          <p:cNvPr id="66564" name="Rectangle 1028">
            <a:extLst>
              <a:ext uri="{FF2B5EF4-FFF2-40B4-BE49-F238E27FC236}">
                <a16:creationId xmlns:a16="http://schemas.microsoft.com/office/drawing/2014/main" id="{4C370E22-C02F-66E3-08D1-9180899774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9850" y="4183063"/>
            <a:ext cx="153987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571500" indent="-28575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 defTabSz="762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714500" indent="-22860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286000" indent="-228600" defTabSz="7620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743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32004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657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4114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9600">
                <a:solidFill>
                  <a:srgbClr val="990000"/>
                </a:solidFill>
                <a:latin typeface="Wingdings" panose="05000000000000000000" pitchFamily="2" charset="2"/>
              </a:rPr>
              <a:t>ü</a:t>
            </a:r>
          </a:p>
        </p:txBody>
      </p:sp>
      <p:sp>
        <p:nvSpPr>
          <p:cNvPr id="66565" name="Rectangle 1029">
            <a:extLst>
              <a:ext uri="{FF2B5EF4-FFF2-40B4-BE49-F238E27FC236}">
                <a16:creationId xmlns:a16="http://schemas.microsoft.com/office/drawing/2014/main" id="{CEBC6EF3-021B-B7AC-3874-80BD956046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000" y="6400800"/>
            <a:ext cx="11430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900">
              <a:latin typeface="Futura Md BT"/>
            </a:endParaRPr>
          </a:p>
        </p:txBody>
      </p:sp>
      <p:graphicFrame>
        <p:nvGraphicFramePr>
          <p:cNvPr id="66566" name="Object 1030">
            <a:extLst>
              <a:ext uri="{FF2B5EF4-FFF2-40B4-BE49-F238E27FC236}">
                <a16:creationId xmlns:a16="http://schemas.microsoft.com/office/drawing/2014/main" id="{6CBFD260-2E02-E953-DDD5-80332F4C91E5}"/>
              </a:ext>
            </a:extLst>
          </p:cNvPr>
          <p:cNvGraphicFramePr>
            <a:graphicFrameLocks/>
          </p:cNvGraphicFramePr>
          <p:nvPr/>
        </p:nvGraphicFramePr>
        <p:xfrm>
          <a:off x="533400" y="685800"/>
          <a:ext cx="1231900" cy="985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1231900" imgH="985838" progId="MS_ClipArt_Gallery.2">
                  <p:embed/>
                </p:oleObj>
              </mc:Choice>
              <mc:Fallback>
                <p:oleObj name="Clip" r:id="rId3" imgW="1231900" imgH="985838" progId="MS_ClipArt_Gallery.2">
                  <p:embed/>
                  <p:pic>
                    <p:nvPicPr>
                      <p:cNvPr id="66566" name="Object 1030">
                        <a:extLst>
                          <a:ext uri="{FF2B5EF4-FFF2-40B4-BE49-F238E27FC236}">
                            <a16:creationId xmlns:a16="http://schemas.microsoft.com/office/drawing/2014/main" id="{6CBFD260-2E02-E953-DDD5-80332F4C91E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685800"/>
                        <a:ext cx="1231900" cy="985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6567" name="Group 1031">
            <a:extLst>
              <a:ext uri="{FF2B5EF4-FFF2-40B4-BE49-F238E27FC236}">
                <a16:creationId xmlns:a16="http://schemas.microsoft.com/office/drawing/2014/main" id="{1B770929-9EE7-CEE9-5FE4-04D605D326EB}"/>
              </a:ext>
            </a:extLst>
          </p:cNvPr>
          <p:cNvGrpSpPr>
            <a:grpSpLocks/>
          </p:cNvGrpSpPr>
          <p:nvPr/>
        </p:nvGrpSpPr>
        <p:grpSpPr bwMode="auto">
          <a:xfrm>
            <a:off x="3530600" y="2298700"/>
            <a:ext cx="2717800" cy="2111375"/>
            <a:chOff x="2184" y="1352"/>
            <a:chExt cx="1712" cy="1330"/>
          </a:xfrm>
        </p:grpSpPr>
        <p:sp>
          <p:nvSpPr>
            <p:cNvPr id="66568" name="Text Box 1032">
              <a:extLst>
                <a:ext uri="{FF2B5EF4-FFF2-40B4-BE49-F238E27FC236}">
                  <a16:creationId xmlns:a16="http://schemas.microsoft.com/office/drawing/2014/main" id="{8E00A72B-084C-C1DF-23A5-ECE2485504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84" y="1592"/>
              <a:ext cx="1704" cy="450"/>
            </a:xfrm>
            <a:prstGeom prst="rect">
              <a:avLst/>
            </a:prstGeom>
            <a:noFill/>
            <a:ln w="127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defTabSz="76200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Myriad Pro"/>
                </a:defRPr>
              </a:lvl1pPr>
              <a:lvl2pPr marL="571500" indent="-285750" defTabSz="76200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Myriad Pro"/>
                </a:defRPr>
              </a:lvl2pPr>
              <a:lvl3pPr marL="1143000" indent="-228600" defTabSz="7620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Myriad Pro"/>
                </a:defRPr>
              </a:lvl3pPr>
              <a:lvl4pPr marL="1714500" indent="-228600" defTabSz="7620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Myriad Pro"/>
                </a:defRPr>
              </a:lvl4pPr>
              <a:lvl5pPr marL="2286000" indent="-228600" defTabSz="7620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Myriad Pro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Myriad Pro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Myriad Pro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Myriad Pro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Myriad Pro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GB" altLang="en-US" sz="2000">
                  <a:latin typeface="Tahoma" panose="020B0604030504040204" pitchFamily="34" charset="0"/>
                </a:rPr>
                <a:t>Implementation of the project plan</a:t>
              </a:r>
            </a:p>
          </p:txBody>
        </p:sp>
        <p:sp>
          <p:nvSpPr>
            <p:cNvPr id="66569" name="Line 1033">
              <a:extLst>
                <a:ext uri="{FF2B5EF4-FFF2-40B4-BE49-F238E27FC236}">
                  <a16:creationId xmlns:a16="http://schemas.microsoft.com/office/drawing/2014/main" id="{1BC39A3A-CE38-5432-E98E-EAD3D23B7C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40" y="2048"/>
              <a:ext cx="0" cy="392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 type="none" w="sm" len="sm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0" name="Text Box 1034">
              <a:extLst>
                <a:ext uri="{FF2B5EF4-FFF2-40B4-BE49-F238E27FC236}">
                  <a16:creationId xmlns:a16="http://schemas.microsoft.com/office/drawing/2014/main" id="{4B511CFA-8F76-E180-7AB2-A14938DD3F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92" y="2424"/>
              <a:ext cx="1704" cy="258"/>
            </a:xfrm>
            <a:prstGeom prst="rect">
              <a:avLst/>
            </a:prstGeom>
            <a:noFill/>
            <a:ln w="12700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defTabSz="76200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Myriad Pro"/>
                </a:defRPr>
              </a:lvl1pPr>
              <a:lvl2pPr marL="571500" indent="-285750" defTabSz="76200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Myriad Pro"/>
                </a:defRPr>
              </a:lvl2pPr>
              <a:lvl3pPr marL="1143000" indent="-228600" defTabSz="7620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Myriad Pro"/>
                </a:defRPr>
              </a:lvl3pPr>
              <a:lvl4pPr marL="1714500" indent="-228600" defTabSz="7620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Myriad Pro"/>
                </a:defRPr>
              </a:lvl4pPr>
              <a:lvl5pPr marL="2286000" indent="-228600" defTabSz="7620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Myriad Pro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Myriad Pro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Myriad Pro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Myriad Pro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Myriad Pro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GB" altLang="en-US" sz="2000">
                  <a:latin typeface="Tahoma" panose="020B0604030504040204" pitchFamily="34" charset="0"/>
                </a:rPr>
                <a:t>Monitoring of success</a:t>
              </a:r>
            </a:p>
          </p:txBody>
        </p:sp>
        <p:sp>
          <p:nvSpPr>
            <p:cNvPr id="66571" name="Line 1035">
              <a:extLst>
                <a:ext uri="{FF2B5EF4-FFF2-40B4-BE49-F238E27FC236}">
                  <a16:creationId xmlns:a16="http://schemas.microsoft.com/office/drawing/2014/main" id="{6B499252-1AB4-32E5-406B-6AB20D97233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24" y="1352"/>
              <a:ext cx="0" cy="24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 type="none" w="sm" len="sm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>
            <a:extLst>
              <a:ext uri="{FF2B5EF4-FFF2-40B4-BE49-F238E27FC236}">
                <a16:creationId xmlns:a16="http://schemas.microsoft.com/office/drawing/2014/main" id="{5D1AFE02-51A0-0B75-D6A2-CD5B50C9D9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95275" y="1066800"/>
            <a:ext cx="8534400" cy="41910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/>
          </a:p>
          <a:p>
            <a:pPr algn="ct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4000" b="1"/>
              <a:t>    Any Question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/>
          </a:p>
        </p:txBody>
      </p:sp>
      <p:pic>
        <p:nvPicPr>
          <p:cNvPr id="68611" name="Picture 5" descr="Image result for any questions gif">
            <a:extLst>
              <a:ext uri="{FF2B5EF4-FFF2-40B4-BE49-F238E27FC236}">
                <a16:creationId xmlns:a16="http://schemas.microsoft.com/office/drawing/2014/main" id="{179CF354-27CE-6F02-36C3-614A7A706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133600"/>
            <a:ext cx="65532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Picture 2">
            <a:extLst>
              <a:ext uri="{FF2B5EF4-FFF2-40B4-BE49-F238E27FC236}">
                <a16:creationId xmlns:a16="http://schemas.microsoft.com/office/drawing/2014/main" id="{8ECA247D-3A05-F33D-931A-D3897DFD0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304800"/>
            <a:ext cx="714057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3" name="Picture 3">
            <a:extLst>
              <a:ext uri="{FF2B5EF4-FFF2-40B4-BE49-F238E27FC236}">
                <a16:creationId xmlns:a16="http://schemas.microsoft.com/office/drawing/2014/main" id="{C4413F5F-9FAD-6E6E-064A-1D02C2EFA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65163"/>
            <a:ext cx="3487738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503AF72900CEC40B8B6D1653D73A328" ma:contentTypeVersion="6" ma:contentTypeDescription="Create a new document." ma:contentTypeScope="" ma:versionID="408971cd45093f267c7ee09b7ebabfea">
  <xsd:schema xmlns:xsd="http://www.w3.org/2001/XMLSchema" xmlns:xs="http://www.w3.org/2001/XMLSchema" xmlns:p="http://schemas.microsoft.com/office/2006/metadata/properties" xmlns:ns2="12dde717-b0d9-4745-903a-e5172bc2ef5a" xmlns:ns3="5a72a2e2-def5-4cac-b273-a0332fccb5e2" targetNamespace="http://schemas.microsoft.com/office/2006/metadata/properties" ma:root="true" ma:fieldsID="9f3468ce39581dca4ee489a579fd078f" ns2:_="" ns3:_="">
    <xsd:import namespace="12dde717-b0d9-4745-903a-e5172bc2ef5a"/>
    <xsd:import namespace="5a72a2e2-def5-4cac-b273-a0332fccb5e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dde717-b0d9-4745-903a-e5172bc2ef5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72a2e2-def5-4cac-b273-a0332fccb5e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0541117-C768-44FE-A09B-EB597A01EA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dde717-b0d9-4745-903a-e5172bc2ef5a"/>
    <ds:schemaRef ds:uri="5a72a2e2-def5-4cac-b273-a0332fccb5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3FAEB55-F1C7-4BEE-BFF2-F2950F0542F9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Presentation Template</Template>
  <TotalTime>8964</TotalTime>
  <Words>2505</Words>
  <Application>Microsoft Office PowerPoint</Application>
  <PresentationFormat>On-screen Show (4:3)</PresentationFormat>
  <Paragraphs>371</Paragraphs>
  <Slides>46</Slides>
  <Notes>16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46</vt:i4>
      </vt:variant>
    </vt:vector>
  </HeadingPairs>
  <TitlesOfParts>
    <vt:vector size="58" baseType="lpstr">
      <vt:lpstr>inherit</vt:lpstr>
      <vt:lpstr>Arial</vt:lpstr>
      <vt:lpstr>Calibri</vt:lpstr>
      <vt:lpstr>Futura Md BT</vt:lpstr>
      <vt:lpstr>Myriad Pro</vt:lpstr>
      <vt:lpstr>Tahoma</vt:lpstr>
      <vt:lpstr>Times New Roman</vt:lpstr>
      <vt:lpstr>Wingdings</vt:lpstr>
      <vt:lpstr>Wingdings 3</vt:lpstr>
      <vt:lpstr>20140311PresentationUWTSDTemplate</vt:lpstr>
      <vt:lpstr>Clip</vt:lpstr>
      <vt:lpstr>Dokument</vt:lpstr>
      <vt:lpstr>Design Thinking and Innovation  BALM 6002  Innovation creativity and options generation   </vt:lpstr>
      <vt:lpstr>Today’s outline</vt:lpstr>
      <vt:lpstr>Creativity</vt:lpstr>
      <vt:lpstr>Creativity and the  thought process</vt:lpstr>
      <vt:lpstr>Stages of creative problem solving</vt:lpstr>
      <vt:lpstr>Factors of creative efficiency  </vt:lpstr>
      <vt:lpstr>Innovation – 1</vt:lpstr>
      <vt:lpstr>Innovation – 2</vt:lpstr>
      <vt:lpstr>Drivers for innovation</vt:lpstr>
      <vt:lpstr>Drivers for innovation</vt:lpstr>
      <vt:lpstr>Basic scheme of the  innovation process</vt:lpstr>
      <vt:lpstr>Methods of idea generation</vt:lpstr>
      <vt:lpstr>Morphological analysis</vt:lpstr>
      <vt:lpstr>Steps in Morphological Analysis </vt:lpstr>
      <vt:lpstr>Steps in Morphological Analysis </vt:lpstr>
      <vt:lpstr>Progressive abstraction</vt:lpstr>
      <vt:lpstr>Steps in Progressive Abstraction </vt:lpstr>
      <vt:lpstr>Steps in Progressive Abstraction </vt:lpstr>
      <vt:lpstr>Synectics</vt:lpstr>
      <vt:lpstr>Bionics</vt:lpstr>
      <vt:lpstr>Thinking barriers</vt:lpstr>
      <vt:lpstr>Brainstorming</vt:lpstr>
      <vt:lpstr>Working group –  your tasks</vt:lpstr>
      <vt:lpstr>The W questions in innovation management</vt:lpstr>
      <vt:lpstr>Why</vt:lpstr>
      <vt:lpstr>Who</vt:lpstr>
      <vt:lpstr>Where</vt:lpstr>
      <vt:lpstr>When</vt:lpstr>
      <vt:lpstr>How</vt:lpstr>
      <vt:lpstr>Possible tasks – 1</vt:lpstr>
      <vt:lpstr>Possible tasks – 2</vt:lpstr>
      <vt:lpstr>Successful idea generation group</vt:lpstr>
      <vt:lpstr>    Creativity meeting</vt:lpstr>
      <vt:lpstr>Creativity meeting Planning and procedure</vt:lpstr>
      <vt:lpstr>Creativity meeting Evaluation and continuation</vt:lpstr>
      <vt:lpstr>Creating options</vt:lpstr>
      <vt:lpstr>option generation</vt:lpstr>
      <vt:lpstr>Technical evaluation</vt:lpstr>
      <vt:lpstr>Environmental evaluation</vt:lpstr>
      <vt:lpstr>Economic evaluation</vt:lpstr>
      <vt:lpstr>Implementation of environmental projects</vt:lpstr>
      <vt:lpstr>Solve problems at their roots</vt:lpstr>
      <vt:lpstr>Determine the necessary measures</vt:lpstr>
      <vt:lpstr>Plan the environmental  project</vt:lpstr>
      <vt:lpstr>Implement the  environmental project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Customer Relationship Management (CRM)</dc:title>
  <dc:creator>Andrew Maund</dc:creator>
  <cp:lastModifiedBy>Charles Obinwa</cp:lastModifiedBy>
  <cp:revision>338</cp:revision>
  <cp:lastPrinted>2019-04-30T10:51:02Z</cp:lastPrinted>
  <dcterms:created xsi:type="dcterms:W3CDTF">2014-04-02T10:28:06Z</dcterms:created>
  <dcterms:modified xsi:type="dcterms:W3CDTF">2026-03-21T12:18:34Z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0x010100B503AF72900CEC40B8B6D1653D73A328</vt:lpwstr>
  </property>
</Properties>
</file>