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1" r:id="rId8"/>
    <p:sldId id="272" r:id="rId9"/>
    <p:sldId id="273" r:id="rId10"/>
    <p:sldId id="267" r:id="rId11"/>
    <p:sldId id="268" r:id="rId12"/>
    <p:sldId id="269" r:id="rId13"/>
    <p:sldId id="270" r:id="rId14"/>
  </p:sldIdLst>
  <p:sldSz cx="18288000" cy="10287000"/>
  <p:notesSz cx="6858000" cy="9144000"/>
  <p:embeddedFontLst>
    <p:embeddedFont>
      <p:font typeface="Poppins" panose="00000500000000000000" pitchFamily="2" charset="0"/>
      <p:regular r:id="rId15"/>
    </p:embeddedFont>
    <p:embeddedFont>
      <p:font typeface="Poppins Bold" panose="00000800000000000000" charset="0"/>
      <p:regular r:id="rId16"/>
    </p:embeddedFont>
    <p:embeddedFont>
      <p:font typeface="Poppins Medium" panose="00000600000000000000" pitchFamily="2" charset="0"/>
      <p:regular r:id="rId17"/>
    </p:embeddedFont>
    <p:embeddedFont>
      <p:font typeface="Poppins Ultra-Bold" panose="020B0604020202020204" charset="0"/>
      <p:regular r:id="rId18"/>
    </p:embeddedFont>
    <p:embeddedFont>
      <p:font typeface="Roboto Condensed 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70" autoAdjust="0"/>
    <p:restoredTop sz="94622" autoAdjust="0"/>
  </p:normalViewPr>
  <p:slideViewPr>
    <p:cSldViewPr>
      <p:cViewPr varScale="1">
        <p:scale>
          <a:sx n="39" d="100"/>
          <a:sy n="39" d="100"/>
        </p:scale>
        <p:origin x="528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Rimon Mollah" userId="7c47b620d04ce996" providerId="LiveId" clId="{A016E828-21A0-4170-B035-D9A69E4F4CC4}"/>
    <pc:docChg chg="undo custSel addSld delSld modSld sldOrd">
      <pc:chgData name="Md Rimon Mollah" userId="7c47b620d04ce996" providerId="LiveId" clId="{A016E828-21A0-4170-B035-D9A69E4F4CC4}" dt="2025-02-14T13:40:31.371" v="259" actId="1076"/>
      <pc:docMkLst>
        <pc:docMk/>
      </pc:docMkLst>
      <pc:sldChg chg="addSp delSp modSp mod">
        <pc:chgData name="Md Rimon Mollah" userId="7c47b620d04ce996" providerId="LiveId" clId="{A016E828-21A0-4170-B035-D9A69E4F4CC4}" dt="2025-02-14T13:36:15.293" v="251" actId="22"/>
        <pc:sldMkLst>
          <pc:docMk/>
          <pc:sldMk cId="0" sldId="257"/>
        </pc:sldMkLst>
        <pc:spChg chg="mod">
          <ac:chgData name="Md Rimon Mollah" userId="7c47b620d04ce996" providerId="LiveId" clId="{A016E828-21A0-4170-B035-D9A69E4F4CC4}" dt="2025-02-14T13:16:24.875" v="21" actId="1076"/>
          <ac:spMkLst>
            <pc:docMk/>
            <pc:sldMk cId="0" sldId="257"/>
            <ac:spMk id="3" creationId="{00000000-0000-0000-0000-000000000000}"/>
          </ac:spMkLst>
        </pc:spChg>
        <pc:spChg chg="mod">
          <ac:chgData name="Md Rimon Mollah" userId="7c47b620d04ce996" providerId="LiveId" clId="{A016E828-21A0-4170-B035-D9A69E4F4CC4}" dt="2025-02-14T13:16:24.875" v="21" actId="1076"/>
          <ac:spMkLst>
            <pc:docMk/>
            <pc:sldMk cId="0" sldId="257"/>
            <ac:spMk id="4" creationId="{00000000-0000-0000-0000-000000000000}"/>
          </ac:spMkLst>
        </pc:spChg>
        <pc:spChg chg="del topLvl">
          <ac:chgData name="Md Rimon Mollah" userId="7c47b620d04ce996" providerId="LiveId" clId="{A016E828-21A0-4170-B035-D9A69E4F4CC4}" dt="2025-02-14T13:15:10.068" v="2" actId="478"/>
          <ac:spMkLst>
            <pc:docMk/>
            <pc:sldMk cId="0" sldId="257"/>
            <ac:spMk id="6" creationId="{00000000-0000-0000-0000-000000000000}"/>
          </ac:spMkLst>
        </pc:spChg>
        <pc:spChg chg="del">
          <ac:chgData name="Md Rimon Mollah" userId="7c47b620d04ce996" providerId="LiveId" clId="{A016E828-21A0-4170-B035-D9A69E4F4CC4}" dt="2025-02-14T13:15:22.758" v="6" actId="478"/>
          <ac:spMkLst>
            <pc:docMk/>
            <pc:sldMk cId="0" sldId="257"/>
            <ac:spMk id="7" creationId="{00000000-0000-0000-0000-000000000000}"/>
          </ac:spMkLst>
        </pc:spChg>
        <pc:spChg chg="mod">
          <ac:chgData name="Md Rimon Mollah" userId="7c47b620d04ce996" providerId="LiveId" clId="{A016E828-21A0-4170-B035-D9A69E4F4CC4}" dt="2025-02-14T13:17:24.245" v="38" actId="1076"/>
          <ac:spMkLst>
            <pc:docMk/>
            <pc:sldMk cId="0" sldId="257"/>
            <ac:spMk id="11" creationId="{00000000-0000-0000-0000-000000000000}"/>
          </ac:spMkLst>
        </pc:spChg>
        <pc:spChg chg="add del">
          <ac:chgData name="Md Rimon Mollah" userId="7c47b620d04ce996" providerId="LiveId" clId="{A016E828-21A0-4170-B035-D9A69E4F4CC4}" dt="2025-02-14T13:36:15.293" v="251" actId="22"/>
          <ac:spMkLst>
            <pc:docMk/>
            <pc:sldMk cId="0" sldId="257"/>
            <ac:spMk id="13" creationId="{76033DBE-F616-2606-533C-56E59DB057F6}"/>
          </ac:spMkLst>
        </pc:spChg>
        <pc:grpChg chg="mod">
          <ac:chgData name="Md Rimon Mollah" userId="7c47b620d04ce996" providerId="LiveId" clId="{A016E828-21A0-4170-B035-D9A69E4F4CC4}" dt="2025-02-14T13:17:38.703" v="42" actId="14100"/>
          <ac:grpSpMkLst>
            <pc:docMk/>
            <pc:sldMk cId="0" sldId="257"/>
            <ac:grpSpMk id="2" creationId="{00000000-0000-0000-0000-000000000000}"/>
          </ac:grpSpMkLst>
        </pc:grpChg>
        <pc:grpChg chg="del mod">
          <ac:chgData name="Md Rimon Mollah" userId="7c47b620d04ce996" providerId="LiveId" clId="{A016E828-21A0-4170-B035-D9A69E4F4CC4}" dt="2025-02-14T13:15:10.068" v="2" actId="478"/>
          <ac:grpSpMkLst>
            <pc:docMk/>
            <pc:sldMk cId="0" sldId="257"/>
            <ac:grpSpMk id="5" creationId="{00000000-0000-0000-0000-000000000000}"/>
          </ac:grpSpMkLst>
        </pc:grpChg>
        <pc:picChg chg="add mod">
          <ac:chgData name="Md Rimon Mollah" userId="7c47b620d04ce996" providerId="LiveId" clId="{A016E828-21A0-4170-B035-D9A69E4F4CC4}" dt="2025-02-14T13:16:17.481" v="16" actId="1076"/>
          <ac:picMkLst>
            <pc:docMk/>
            <pc:sldMk cId="0" sldId="257"/>
            <ac:picMk id="1026" creationId="{6F156F37-E889-86E4-863C-DB9A5F82D825}"/>
          </ac:picMkLst>
        </pc:picChg>
        <pc:picChg chg="add mod">
          <ac:chgData name="Md Rimon Mollah" userId="7c47b620d04ce996" providerId="LiveId" clId="{A016E828-21A0-4170-B035-D9A69E4F4CC4}" dt="2025-02-14T13:16:24.875" v="21" actId="1076"/>
          <ac:picMkLst>
            <pc:docMk/>
            <pc:sldMk cId="0" sldId="257"/>
            <ac:picMk id="1028" creationId="{21852C96-DA53-1F29-EC54-21E7C2DF67A5}"/>
          </ac:picMkLst>
        </pc:picChg>
        <pc:picChg chg="add mod">
          <ac:chgData name="Md Rimon Mollah" userId="7c47b620d04ce996" providerId="LiveId" clId="{A016E828-21A0-4170-B035-D9A69E4F4CC4}" dt="2025-02-14T13:17:35.650" v="41" actId="14100"/>
          <ac:picMkLst>
            <pc:docMk/>
            <pc:sldMk cId="0" sldId="257"/>
            <ac:picMk id="1030" creationId="{8676B5B3-35D1-485F-DBBB-47D3A0142F41}"/>
          </ac:picMkLst>
        </pc:picChg>
      </pc:sldChg>
      <pc:sldChg chg="addSp delSp modSp mod">
        <pc:chgData name="Md Rimon Mollah" userId="7c47b620d04ce996" providerId="LiveId" clId="{A016E828-21A0-4170-B035-D9A69E4F4CC4}" dt="2025-02-14T13:19:36.398" v="60" actId="14100"/>
        <pc:sldMkLst>
          <pc:docMk/>
          <pc:sldMk cId="0" sldId="259"/>
        </pc:sldMkLst>
        <pc:spChg chg="mod">
          <ac:chgData name="Md Rimon Mollah" userId="7c47b620d04ce996" providerId="LiveId" clId="{A016E828-21A0-4170-B035-D9A69E4F4CC4}" dt="2025-02-14T13:18:54.772" v="48" actId="1076"/>
          <ac:spMkLst>
            <pc:docMk/>
            <pc:sldMk cId="0" sldId="259"/>
            <ac:spMk id="7" creationId="{00000000-0000-0000-0000-000000000000}"/>
          </ac:spMkLst>
        </pc:spChg>
        <pc:grpChg chg="mod">
          <ac:chgData name="Md Rimon Mollah" userId="7c47b620d04ce996" providerId="LiveId" clId="{A016E828-21A0-4170-B035-D9A69E4F4CC4}" dt="2025-02-14T13:18:16.376" v="45" actId="14100"/>
          <ac:grpSpMkLst>
            <pc:docMk/>
            <pc:sldMk cId="0" sldId="259"/>
            <ac:grpSpMk id="2" creationId="{00000000-0000-0000-0000-000000000000}"/>
          </ac:grpSpMkLst>
        </pc:grpChg>
        <pc:grpChg chg="del">
          <ac:chgData name="Md Rimon Mollah" userId="7c47b620d04ce996" providerId="LiveId" clId="{A016E828-21A0-4170-B035-D9A69E4F4CC4}" dt="2025-02-14T13:18:07.265" v="43" actId="478"/>
          <ac:grpSpMkLst>
            <pc:docMk/>
            <pc:sldMk cId="0" sldId="259"/>
            <ac:grpSpMk id="4" creationId="{00000000-0000-0000-0000-000000000000}"/>
          </ac:grpSpMkLst>
        </pc:grpChg>
        <pc:picChg chg="add mod">
          <ac:chgData name="Md Rimon Mollah" userId="7c47b620d04ce996" providerId="LiveId" clId="{A016E828-21A0-4170-B035-D9A69E4F4CC4}" dt="2025-02-14T13:18:54.772" v="48" actId="1076"/>
          <ac:picMkLst>
            <pc:docMk/>
            <pc:sldMk cId="0" sldId="259"/>
            <ac:picMk id="2050" creationId="{68087E14-7DE6-2883-0629-8416115A1F60}"/>
          </ac:picMkLst>
        </pc:picChg>
        <pc:picChg chg="add mod">
          <ac:chgData name="Md Rimon Mollah" userId="7c47b620d04ce996" providerId="LiveId" clId="{A016E828-21A0-4170-B035-D9A69E4F4CC4}" dt="2025-02-14T13:19:36.398" v="60" actId="14100"/>
          <ac:picMkLst>
            <pc:docMk/>
            <pc:sldMk cId="0" sldId="259"/>
            <ac:picMk id="2052" creationId="{FADB9100-5DC6-FCB7-A17E-193555B85F6C}"/>
          </ac:picMkLst>
        </pc:picChg>
      </pc:sldChg>
      <pc:sldChg chg="addSp delSp modSp mod">
        <pc:chgData name="Md Rimon Mollah" userId="7c47b620d04ce996" providerId="LiveId" clId="{A016E828-21A0-4170-B035-D9A69E4F4CC4}" dt="2025-02-14T13:27:03.691" v="150" actId="20577"/>
        <pc:sldMkLst>
          <pc:docMk/>
          <pc:sldMk cId="0" sldId="260"/>
        </pc:sldMkLst>
        <pc:spChg chg="del">
          <ac:chgData name="Md Rimon Mollah" userId="7c47b620d04ce996" providerId="LiveId" clId="{A016E828-21A0-4170-B035-D9A69E4F4CC4}" dt="2025-02-14T13:19:52.753" v="68" actId="478"/>
          <ac:spMkLst>
            <pc:docMk/>
            <pc:sldMk cId="0" sldId="260"/>
            <ac:spMk id="2" creationId="{00000000-0000-0000-0000-000000000000}"/>
          </ac:spMkLst>
        </pc:spChg>
        <pc:spChg chg="del">
          <ac:chgData name="Md Rimon Mollah" userId="7c47b620d04ce996" providerId="LiveId" clId="{A016E828-21A0-4170-B035-D9A69E4F4CC4}" dt="2025-02-14T13:19:47.724" v="64" actId="478"/>
          <ac:spMkLst>
            <pc:docMk/>
            <pc:sldMk cId="0" sldId="260"/>
            <ac:spMk id="15" creationId="{00000000-0000-0000-0000-000000000000}"/>
          </ac:spMkLst>
        </pc:spChg>
        <pc:spChg chg="del">
          <ac:chgData name="Md Rimon Mollah" userId="7c47b620d04ce996" providerId="LiveId" clId="{A016E828-21A0-4170-B035-D9A69E4F4CC4}" dt="2025-02-14T13:19:47.724" v="64" actId="478"/>
          <ac:spMkLst>
            <pc:docMk/>
            <pc:sldMk cId="0" sldId="260"/>
            <ac:spMk id="16" creationId="{00000000-0000-0000-0000-000000000000}"/>
          </ac:spMkLst>
        </pc:spChg>
        <pc:spChg chg="del">
          <ac:chgData name="Md Rimon Mollah" userId="7c47b620d04ce996" providerId="LiveId" clId="{A016E828-21A0-4170-B035-D9A69E4F4CC4}" dt="2025-02-14T13:19:47.724" v="64" actId="478"/>
          <ac:spMkLst>
            <pc:docMk/>
            <pc:sldMk cId="0" sldId="260"/>
            <ac:spMk id="22" creationId="{00000000-0000-0000-0000-000000000000}"/>
          </ac:spMkLst>
        </pc:spChg>
        <pc:spChg chg="del">
          <ac:chgData name="Md Rimon Mollah" userId="7c47b620d04ce996" providerId="LiveId" clId="{A016E828-21A0-4170-B035-D9A69E4F4CC4}" dt="2025-02-14T13:19:47.724" v="64" actId="478"/>
          <ac:spMkLst>
            <pc:docMk/>
            <pc:sldMk cId="0" sldId="260"/>
            <ac:spMk id="26" creationId="{00000000-0000-0000-0000-000000000000}"/>
          </ac:spMkLst>
        </pc:spChg>
        <pc:spChg chg="del mod">
          <ac:chgData name="Md Rimon Mollah" userId="7c47b620d04ce996" providerId="LiveId" clId="{A016E828-21A0-4170-B035-D9A69E4F4CC4}" dt="2025-02-14T13:19:44.063" v="63"/>
          <ac:spMkLst>
            <pc:docMk/>
            <pc:sldMk cId="0" sldId="260"/>
            <ac:spMk id="28" creationId="{00000000-0000-0000-0000-000000000000}"/>
          </ac:spMkLst>
        </pc:spChg>
        <pc:grpChg chg="del">
          <ac:chgData name="Md Rimon Mollah" userId="7c47b620d04ce996" providerId="LiveId" clId="{A016E828-21A0-4170-B035-D9A69E4F4CC4}" dt="2025-02-14T13:19:52.222" v="67" actId="478"/>
          <ac:grpSpMkLst>
            <pc:docMk/>
            <pc:sldMk cId="0" sldId="260"/>
            <ac:grpSpMk id="3" creationId="{00000000-0000-0000-0000-000000000000}"/>
          </ac:grpSpMkLst>
        </pc:grpChg>
        <pc:grpChg chg="del">
          <ac:chgData name="Md Rimon Mollah" userId="7c47b620d04ce996" providerId="LiveId" clId="{A016E828-21A0-4170-B035-D9A69E4F4CC4}" dt="2025-02-14T13:19:51.253" v="66" actId="478"/>
          <ac:grpSpMkLst>
            <pc:docMk/>
            <pc:sldMk cId="0" sldId="260"/>
            <ac:grpSpMk id="5" creationId="{00000000-0000-0000-0000-000000000000}"/>
          </ac:grpSpMkLst>
        </pc:grpChg>
        <pc:grpChg chg="del">
          <ac:chgData name="Md Rimon Mollah" userId="7c47b620d04ce996" providerId="LiveId" clId="{A016E828-21A0-4170-B035-D9A69E4F4CC4}" dt="2025-02-14T13:19:47.724" v="64" actId="478"/>
          <ac:grpSpMkLst>
            <pc:docMk/>
            <pc:sldMk cId="0" sldId="260"/>
            <ac:grpSpMk id="8" creationId="{00000000-0000-0000-0000-000000000000}"/>
          </ac:grpSpMkLst>
        </pc:grpChg>
        <pc:grpChg chg="del">
          <ac:chgData name="Md Rimon Mollah" userId="7c47b620d04ce996" providerId="LiveId" clId="{A016E828-21A0-4170-B035-D9A69E4F4CC4}" dt="2025-02-14T13:19:47.724" v="64" actId="478"/>
          <ac:grpSpMkLst>
            <pc:docMk/>
            <pc:sldMk cId="0" sldId="260"/>
            <ac:grpSpMk id="11" creationId="{00000000-0000-0000-0000-000000000000}"/>
          </ac:grpSpMkLst>
        </pc:grpChg>
        <pc:grpChg chg="del">
          <ac:chgData name="Md Rimon Mollah" userId="7c47b620d04ce996" providerId="LiveId" clId="{A016E828-21A0-4170-B035-D9A69E4F4CC4}" dt="2025-02-14T13:19:50.535" v="65" actId="478"/>
          <ac:grpSpMkLst>
            <pc:docMk/>
            <pc:sldMk cId="0" sldId="260"/>
            <ac:grpSpMk id="19" creationId="{00000000-0000-0000-0000-000000000000}"/>
          </ac:grpSpMkLst>
        </pc:grpChg>
        <pc:grpChg chg="del">
          <ac:chgData name="Md Rimon Mollah" userId="7c47b620d04ce996" providerId="LiveId" clId="{A016E828-21A0-4170-B035-D9A69E4F4CC4}" dt="2025-02-14T13:19:47.724" v="64" actId="478"/>
          <ac:grpSpMkLst>
            <pc:docMk/>
            <pc:sldMk cId="0" sldId="260"/>
            <ac:grpSpMk id="23" creationId="{00000000-0000-0000-0000-000000000000}"/>
          </ac:grpSpMkLst>
        </pc:grpChg>
        <pc:graphicFrameChg chg="add mod modGraphic">
          <ac:chgData name="Md Rimon Mollah" userId="7c47b620d04ce996" providerId="LiveId" clId="{A016E828-21A0-4170-B035-D9A69E4F4CC4}" dt="2025-02-14T13:27:03.691" v="150" actId="20577"/>
          <ac:graphicFrameMkLst>
            <pc:docMk/>
            <pc:sldMk cId="0" sldId="260"/>
            <ac:graphicFrameMk id="29" creationId="{052BD9E8-68E8-F18A-C98D-A9E6C8F380DC}"/>
          </ac:graphicFrameMkLst>
        </pc:graphicFrameChg>
      </pc:sldChg>
      <pc:sldChg chg="addSp delSp modSp mod">
        <pc:chgData name="Md Rimon Mollah" userId="7c47b620d04ce996" providerId="LiveId" clId="{A016E828-21A0-4170-B035-D9A69E4F4CC4}" dt="2025-02-14T13:29:35.120" v="154" actId="14100"/>
        <pc:sldMkLst>
          <pc:docMk/>
          <pc:sldMk cId="0" sldId="261"/>
        </pc:sldMkLst>
        <pc:spChg chg="del">
          <ac:chgData name="Md Rimon Mollah" userId="7c47b620d04ce996" providerId="LiveId" clId="{A016E828-21A0-4170-B035-D9A69E4F4CC4}" dt="2025-02-14T13:22:09.153" v="94" actId="478"/>
          <ac:spMkLst>
            <pc:docMk/>
            <pc:sldMk cId="0" sldId="261"/>
            <ac:spMk id="7" creationId="{00000000-0000-0000-0000-000000000000}"/>
          </ac:spMkLst>
        </pc:spChg>
        <pc:spChg chg="del">
          <ac:chgData name="Md Rimon Mollah" userId="7c47b620d04ce996" providerId="LiveId" clId="{A016E828-21A0-4170-B035-D9A69E4F4CC4}" dt="2025-02-14T13:22:11.887" v="96" actId="478"/>
          <ac:spMkLst>
            <pc:docMk/>
            <pc:sldMk cId="0" sldId="261"/>
            <ac:spMk id="8" creationId="{00000000-0000-0000-0000-000000000000}"/>
          </ac:spMkLst>
        </pc:spChg>
        <pc:spChg chg="del">
          <ac:chgData name="Md Rimon Mollah" userId="7c47b620d04ce996" providerId="LiveId" clId="{A016E828-21A0-4170-B035-D9A69E4F4CC4}" dt="2025-02-14T13:22:11.153" v="95" actId="478"/>
          <ac:spMkLst>
            <pc:docMk/>
            <pc:sldMk cId="0" sldId="261"/>
            <ac:spMk id="9" creationId="{00000000-0000-0000-0000-000000000000}"/>
          </ac:spMkLst>
        </pc:spChg>
        <pc:spChg chg="mod">
          <ac:chgData name="Md Rimon Mollah" userId="7c47b620d04ce996" providerId="LiveId" clId="{A016E828-21A0-4170-B035-D9A69E4F4CC4}" dt="2025-02-14T13:29:16.559" v="152" actId="20577"/>
          <ac:spMkLst>
            <pc:docMk/>
            <pc:sldMk cId="0" sldId="261"/>
            <ac:spMk id="10" creationId="{00000000-0000-0000-0000-000000000000}"/>
          </ac:spMkLst>
        </pc:spChg>
        <pc:spChg chg="mod">
          <ac:chgData name="Md Rimon Mollah" userId="7c47b620d04ce996" providerId="LiveId" clId="{A016E828-21A0-4170-B035-D9A69E4F4CC4}" dt="2025-02-14T13:23:50.595" v="118" actId="1076"/>
          <ac:spMkLst>
            <pc:docMk/>
            <pc:sldMk cId="0" sldId="261"/>
            <ac:spMk id="11" creationId="{00000000-0000-0000-0000-000000000000}"/>
          </ac:spMkLst>
        </pc:spChg>
        <pc:grpChg chg="mod">
          <ac:chgData name="Md Rimon Mollah" userId="7c47b620d04ce996" providerId="LiveId" clId="{A016E828-21A0-4170-B035-D9A69E4F4CC4}" dt="2025-02-14T13:23:41.613" v="116" actId="14100"/>
          <ac:grpSpMkLst>
            <pc:docMk/>
            <pc:sldMk cId="0" sldId="261"/>
            <ac:grpSpMk id="2" creationId="{00000000-0000-0000-0000-000000000000}"/>
          </ac:grpSpMkLst>
        </pc:grpChg>
        <pc:grpChg chg="del">
          <ac:chgData name="Md Rimon Mollah" userId="7c47b620d04ce996" providerId="LiveId" clId="{A016E828-21A0-4170-B035-D9A69E4F4CC4}" dt="2025-02-14T13:22:08.188" v="93" actId="478"/>
          <ac:grpSpMkLst>
            <pc:docMk/>
            <pc:sldMk cId="0" sldId="261"/>
            <ac:grpSpMk id="5" creationId="{00000000-0000-0000-0000-000000000000}"/>
          </ac:grpSpMkLst>
        </pc:grpChg>
        <pc:picChg chg="add mod">
          <ac:chgData name="Md Rimon Mollah" userId="7c47b620d04ce996" providerId="LiveId" clId="{A016E828-21A0-4170-B035-D9A69E4F4CC4}" dt="2025-02-14T13:29:35.120" v="154" actId="14100"/>
          <ac:picMkLst>
            <pc:docMk/>
            <pc:sldMk cId="0" sldId="261"/>
            <ac:picMk id="3074" creationId="{0D82BE54-C45F-5FD9-0ADC-CA043003FDDD}"/>
          </ac:picMkLst>
        </pc:picChg>
      </pc:sldChg>
      <pc:sldChg chg="modSp del mod">
        <pc:chgData name="Md Rimon Mollah" userId="7c47b620d04ce996" providerId="LiveId" clId="{A016E828-21A0-4170-B035-D9A69E4F4CC4}" dt="2025-02-14T13:26:55.631" v="148" actId="47"/>
        <pc:sldMkLst>
          <pc:docMk/>
          <pc:sldMk cId="0" sldId="262"/>
        </pc:sldMkLst>
        <pc:spChg chg="mod">
          <ac:chgData name="Md Rimon Mollah" userId="7c47b620d04ce996" providerId="LiveId" clId="{A016E828-21A0-4170-B035-D9A69E4F4CC4}" dt="2025-02-14T13:26:28.626" v="147" actId="1076"/>
          <ac:spMkLst>
            <pc:docMk/>
            <pc:sldMk cId="0" sldId="262"/>
            <ac:spMk id="5" creationId="{00000000-0000-0000-0000-000000000000}"/>
          </ac:spMkLst>
        </pc:spChg>
      </pc:sldChg>
      <pc:sldChg chg="modSp del mod">
        <pc:chgData name="Md Rimon Mollah" userId="7c47b620d04ce996" providerId="LiveId" clId="{A016E828-21A0-4170-B035-D9A69E4F4CC4}" dt="2025-02-14T13:34:30.219" v="216" actId="47"/>
        <pc:sldMkLst>
          <pc:docMk/>
          <pc:sldMk cId="0" sldId="263"/>
        </pc:sldMkLst>
        <pc:spChg chg="mod">
          <ac:chgData name="Md Rimon Mollah" userId="7c47b620d04ce996" providerId="LiveId" clId="{A016E828-21A0-4170-B035-D9A69E4F4CC4}" dt="2025-02-14T13:32:25.221" v="192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Md Rimon Mollah" userId="7c47b620d04ce996" providerId="LiveId" clId="{A016E828-21A0-4170-B035-D9A69E4F4CC4}" dt="2025-02-14T13:33:59.338" v="211" actId="20577"/>
          <ac:spMkLst>
            <pc:docMk/>
            <pc:sldMk cId="0" sldId="263"/>
            <ac:spMk id="6" creationId="{00000000-0000-0000-0000-000000000000}"/>
          </ac:spMkLst>
        </pc:spChg>
      </pc:sldChg>
      <pc:sldChg chg="delSp modSp del mod">
        <pc:chgData name="Md Rimon Mollah" userId="7c47b620d04ce996" providerId="LiveId" clId="{A016E828-21A0-4170-B035-D9A69E4F4CC4}" dt="2025-02-14T13:32:21.076" v="190" actId="47"/>
        <pc:sldMkLst>
          <pc:docMk/>
          <pc:sldMk cId="0" sldId="264"/>
        </pc:sldMkLst>
        <pc:spChg chg="del mod">
          <ac:chgData name="Md Rimon Mollah" userId="7c47b620d04ce996" providerId="LiveId" clId="{A016E828-21A0-4170-B035-D9A69E4F4CC4}" dt="2025-02-14T13:30:36.276" v="168"/>
          <ac:spMkLst>
            <pc:docMk/>
            <pc:sldMk cId="0" sldId="264"/>
            <ac:spMk id="11" creationId="{00000000-0000-0000-0000-000000000000}"/>
          </ac:spMkLst>
        </pc:spChg>
      </pc:sldChg>
      <pc:sldChg chg="del">
        <pc:chgData name="Md Rimon Mollah" userId="7c47b620d04ce996" providerId="LiveId" clId="{A016E828-21A0-4170-B035-D9A69E4F4CC4}" dt="2025-02-14T13:34:37.720" v="217" actId="47"/>
        <pc:sldMkLst>
          <pc:docMk/>
          <pc:sldMk cId="0" sldId="265"/>
        </pc:sldMkLst>
      </pc:sldChg>
      <pc:sldChg chg="del">
        <pc:chgData name="Md Rimon Mollah" userId="7c47b620d04ce996" providerId="LiveId" clId="{A016E828-21A0-4170-B035-D9A69E4F4CC4}" dt="2025-02-14T13:34:39.657" v="218" actId="47"/>
        <pc:sldMkLst>
          <pc:docMk/>
          <pc:sldMk cId="0" sldId="266"/>
        </pc:sldMkLst>
      </pc:sldChg>
      <pc:sldChg chg="addSp delSp modSp mod">
        <pc:chgData name="Md Rimon Mollah" userId="7c47b620d04ce996" providerId="LiveId" clId="{A016E828-21A0-4170-B035-D9A69E4F4CC4}" dt="2025-02-14T13:35:57.467" v="249" actId="1076"/>
        <pc:sldMkLst>
          <pc:docMk/>
          <pc:sldMk cId="0" sldId="268"/>
        </pc:sldMkLst>
        <pc:spChg chg="mod">
          <ac:chgData name="Md Rimon Mollah" userId="7c47b620d04ce996" providerId="LiveId" clId="{A016E828-21A0-4170-B035-D9A69E4F4CC4}" dt="2025-02-14T13:34:58.850" v="225" actId="1076"/>
          <ac:spMkLst>
            <pc:docMk/>
            <pc:sldMk cId="0" sldId="268"/>
            <ac:spMk id="2" creationId="{00000000-0000-0000-0000-000000000000}"/>
          </ac:spMkLst>
        </pc:spChg>
        <pc:spChg chg="del">
          <ac:chgData name="Md Rimon Mollah" userId="7c47b620d04ce996" providerId="LiveId" clId="{A016E828-21A0-4170-B035-D9A69E4F4CC4}" dt="2025-02-14T13:34:48.187" v="220" actId="478"/>
          <ac:spMkLst>
            <pc:docMk/>
            <pc:sldMk cId="0" sldId="268"/>
            <ac:spMk id="5" creationId="{00000000-0000-0000-0000-000000000000}"/>
          </ac:spMkLst>
        </pc:spChg>
        <pc:spChg chg="del mod">
          <ac:chgData name="Md Rimon Mollah" userId="7c47b620d04ce996" providerId="LiveId" clId="{A016E828-21A0-4170-B035-D9A69E4F4CC4}" dt="2025-02-14T13:34:55.712" v="224" actId="478"/>
          <ac:spMkLst>
            <pc:docMk/>
            <pc:sldMk cId="0" sldId="268"/>
            <ac:spMk id="6" creationId="{00000000-0000-0000-0000-000000000000}"/>
          </ac:spMkLst>
        </pc:spChg>
        <pc:grpChg chg="del">
          <ac:chgData name="Md Rimon Mollah" userId="7c47b620d04ce996" providerId="LiveId" clId="{A016E828-21A0-4170-B035-D9A69E4F4CC4}" dt="2025-02-14T13:34:49.234" v="221" actId="478"/>
          <ac:grpSpMkLst>
            <pc:docMk/>
            <pc:sldMk cId="0" sldId="268"/>
            <ac:grpSpMk id="3" creationId="{00000000-0000-0000-0000-000000000000}"/>
          </ac:grpSpMkLst>
        </pc:grpChg>
        <pc:graphicFrameChg chg="add mod modGraphic">
          <ac:chgData name="Md Rimon Mollah" userId="7c47b620d04ce996" providerId="LiveId" clId="{A016E828-21A0-4170-B035-D9A69E4F4CC4}" dt="2025-02-14T13:35:57.467" v="249" actId="1076"/>
          <ac:graphicFrameMkLst>
            <pc:docMk/>
            <pc:sldMk cId="0" sldId="268"/>
            <ac:graphicFrameMk id="7" creationId="{4978F246-2828-DF55-CADF-7DA001E92BD3}"/>
          </ac:graphicFrameMkLst>
        </pc:graphicFrameChg>
      </pc:sldChg>
      <pc:sldChg chg="modSp mod">
        <pc:chgData name="Md Rimon Mollah" userId="7c47b620d04ce996" providerId="LiveId" clId="{A016E828-21A0-4170-B035-D9A69E4F4CC4}" dt="2025-02-14T13:40:31.371" v="259" actId="1076"/>
        <pc:sldMkLst>
          <pc:docMk/>
          <pc:sldMk cId="0" sldId="269"/>
        </pc:sldMkLst>
        <pc:spChg chg="mod">
          <ac:chgData name="Md Rimon Mollah" userId="7c47b620d04ce996" providerId="LiveId" clId="{A016E828-21A0-4170-B035-D9A69E4F4CC4}" dt="2025-02-14T13:40:31.371" v="259" actId="1076"/>
          <ac:spMkLst>
            <pc:docMk/>
            <pc:sldMk cId="0" sldId="269"/>
            <ac:spMk id="5" creationId="{00000000-0000-0000-0000-000000000000}"/>
          </ac:spMkLst>
        </pc:spChg>
      </pc:sldChg>
      <pc:sldChg chg="addSp delSp modSp add mod">
        <pc:chgData name="Md Rimon Mollah" userId="7c47b620d04ce996" providerId="LiveId" clId="{A016E828-21A0-4170-B035-D9A69E4F4CC4}" dt="2025-02-14T13:29:48.054" v="158" actId="20577"/>
        <pc:sldMkLst>
          <pc:docMk/>
          <pc:sldMk cId="1221942915" sldId="271"/>
        </pc:sldMkLst>
        <pc:spChg chg="add mod">
          <ac:chgData name="Md Rimon Mollah" userId="7c47b620d04ce996" providerId="LiveId" clId="{A016E828-21A0-4170-B035-D9A69E4F4CC4}" dt="2025-02-14T13:29:48.054" v="158" actId="20577"/>
          <ac:spMkLst>
            <pc:docMk/>
            <pc:sldMk cId="1221942915" sldId="271"/>
            <ac:spMk id="5" creationId="{C38E95B8-AD66-B21C-AFE6-9FF067F6AB1D}"/>
          </ac:spMkLst>
        </pc:spChg>
        <pc:spChg chg="add mod">
          <ac:chgData name="Md Rimon Mollah" userId="7c47b620d04ce996" providerId="LiveId" clId="{A016E828-21A0-4170-B035-D9A69E4F4CC4}" dt="2025-02-14T13:25:40.827" v="138"/>
          <ac:spMkLst>
            <pc:docMk/>
            <pc:sldMk cId="1221942915" sldId="271"/>
            <ac:spMk id="6" creationId="{9D485267-577C-F86E-8FE2-6D6B9831C786}"/>
          </ac:spMkLst>
        </pc:spChg>
        <pc:spChg chg="del">
          <ac:chgData name="Md Rimon Mollah" userId="7c47b620d04ce996" providerId="LiveId" clId="{A016E828-21A0-4170-B035-D9A69E4F4CC4}" dt="2025-02-14T13:25:29.403" v="135" actId="478"/>
          <ac:spMkLst>
            <pc:docMk/>
            <pc:sldMk cId="1221942915" sldId="271"/>
            <ac:spMk id="10" creationId="{9C1DCDBF-818C-4167-E69B-9CB62640E924}"/>
          </ac:spMkLst>
        </pc:spChg>
        <pc:spChg chg="mod">
          <ac:chgData name="Md Rimon Mollah" userId="7c47b620d04ce996" providerId="LiveId" clId="{A016E828-21A0-4170-B035-D9A69E4F4CC4}" dt="2025-02-14T13:26:21.587" v="146" actId="403"/>
          <ac:spMkLst>
            <pc:docMk/>
            <pc:sldMk cId="1221942915" sldId="271"/>
            <ac:spMk id="11" creationId="{5C9B9813-25FC-AAD5-D337-F47755C315A4}"/>
          </ac:spMkLst>
        </pc:spChg>
        <pc:picChg chg="del">
          <ac:chgData name="Md Rimon Mollah" userId="7c47b620d04ce996" providerId="LiveId" clId="{A016E828-21A0-4170-B035-D9A69E4F4CC4}" dt="2025-02-14T13:24:45.595" v="123" actId="478"/>
          <ac:picMkLst>
            <pc:docMk/>
            <pc:sldMk cId="1221942915" sldId="271"/>
            <ac:picMk id="3074" creationId="{4AD4F1B3-BEF0-A54F-FD8D-2A051D9699A4}"/>
          </ac:picMkLst>
        </pc:picChg>
        <pc:picChg chg="add mod">
          <ac:chgData name="Md Rimon Mollah" userId="7c47b620d04ce996" providerId="LiveId" clId="{A016E828-21A0-4170-B035-D9A69E4F4CC4}" dt="2025-02-14T13:25:14.414" v="134" actId="14100"/>
          <ac:picMkLst>
            <pc:docMk/>
            <pc:sldMk cId="1221942915" sldId="271"/>
            <ac:picMk id="4098" creationId="{47BA1313-22C6-FB98-3F0A-AC2E832848E2}"/>
          </ac:picMkLst>
        </pc:picChg>
      </pc:sldChg>
      <pc:sldChg chg="addSp delSp modSp add mod ord">
        <pc:chgData name="Md Rimon Mollah" userId="7c47b620d04ce996" providerId="LiveId" clId="{A016E828-21A0-4170-B035-D9A69E4F4CC4}" dt="2025-02-14T13:34:26.672" v="215"/>
        <pc:sldMkLst>
          <pc:docMk/>
          <pc:sldMk cId="2472651061" sldId="272"/>
        </pc:sldMkLst>
        <pc:spChg chg="del">
          <ac:chgData name="Md Rimon Mollah" userId="7c47b620d04ce996" providerId="LiveId" clId="{A016E828-21A0-4170-B035-D9A69E4F4CC4}" dt="2025-02-14T13:30:26.148" v="162" actId="478"/>
          <ac:spMkLst>
            <pc:docMk/>
            <pc:sldMk cId="2472651061" sldId="272"/>
            <ac:spMk id="5" creationId="{AC9FC215-9F79-0B2E-EAB6-D604E1D017A2}"/>
          </ac:spMkLst>
        </pc:spChg>
        <pc:spChg chg="add mod">
          <ac:chgData name="Md Rimon Mollah" userId="7c47b620d04ce996" providerId="LiveId" clId="{A016E828-21A0-4170-B035-D9A69E4F4CC4}" dt="2025-02-14T13:34:26.672" v="215"/>
          <ac:spMkLst>
            <pc:docMk/>
            <pc:sldMk cId="2472651061" sldId="272"/>
            <ac:spMk id="6" creationId="{11BAC32C-FA69-2C09-C3CB-C0324826B46E}"/>
          </ac:spMkLst>
        </pc:spChg>
        <pc:spChg chg="mod">
          <ac:chgData name="Md Rimon Mollah" userId="7c47b620d04ce996" providerId="LiveId" clId="{A016E828-21A0-4170-B035-D9A69E4F4CC4}" dt="2025-02-14T13:34:17.435" v="214" actId="1076"/>
          <ac:spMkLst>
            <pc:docMk/>
            <pc:sldMk cId="2472651061" sldId="272"/>
            <ac:spMk id="11" creationId="{481AF440-1FEC-B85B-7F82-F8E23EEDF72C}"/>
          </ac:spMkLst>
        </pc:spChg>
        <pc:picChg chg="del">
          <ac:chgData name="Md Rimon Mollah" userId="7c47b620d04ce996" providerId="LiveId" clId="{A016E828-21A0-4170-B035-D9A69E4F4CC4}" dt="2025-02-14T13:30:30.194" v="165" actId="478"/>
          <ac:picMkLst>
            <pc:docMk/>
            <pc:sldMk cId="2472651061" sldId="272"/>
            <ac:picMk id="4098" creationId="{1D39FF22-C38A-C520-4812-850AFAD75A90}"/>
          </ac:picMkLst>
        </pc:picChg>
        <pc:picChg chg="add del mod">
          <ac:chgData name="Md Rimon Mollah" userId="7c47b620d04ce996" providerId="LiveId" clId="{A016E828-21A0-4170-B035-D9A69E4F4CC4}" dt="2025-02-14T13:32:59.329" v="194" actId="478"/>
          <ac:picMkLst>
            <pc:docMk/>
            <pc:sldMk cId="2472651061" sldId="272"/>
            <ac:picMk id="5122" creationId="{181E4255-4625-6EC7-2C64-EF416F4AABFC}"/>
          </ac:picMkLst>
        </pc:picChg>
        <pc:picChg chg="add mod">
          <ac:chgData name="Md Rimon Mollah" userId="7c47b620d04ce996" providerId="LiveId" clId="{A016E828-21A0-4170-B035-D9A69E4F4CC4}" dt="2025-02-14T13:33:32.999" v="205" actId="1076"/>
          <ac:picMkLst>
            <pc:docMk/>
            <pc:sldMk cId="2472651061" sldId="272"/>
            <ac:picMk id="5124" creationId="{6CD7FA21-8A78-E61A-FAD2-6EE0DD9799F7}"/>
          </ac:picMkLst>
        </pc:picChg>
      </pc:sldChg>
      <pc:sldChg chg="add">
        <pc:chgData name="Md Rimon Mollah" userId="7c47b620d04ce996" providerId="LiveId" clId="{A016E828-21A0-4170-B035-D9A69E4F4CC4}" dt="2025-02-14T13:32:47.702" v="193" actId="2890"/>
        <pc:sldMkLst>
          <pc:docMk/>
          <pc:sldMk cId="807969016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F05F8B-AF84-43AE-98F3-DDB5BB499EC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FB20BB-6809-4F2F-8452-61D227D47706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Research methodology</a:t>
          </a:r>
          <a:endParaRPr lang="en-GB" dirty="0"/>
        </a:p>
      </dgm:t>
    </dgm:pt>
    <dgm:pt modelId="{886471B7-242B-41FB-B366-FFCE28B05349}" type="parTrans" cxnId="{0148BEFE-467A-4DBF-B99B-72B2B9D1558E}">
      <dgm:prSet/>
      <dgm:spPr/>
      <dgm:t>
        <a:bodyPr/>
        <a:lstStyle/>
        <a:p>
          <a:endParaRPr lang="en-GB"/>
        </a:p>
      </dgm:t>
    </dgm:pt>
    <dgm:pt modelId="{3FAB0635-5E08-43B4-8106-D70A3100F4AE}" type="sibTrans" cxnId="{0148BEFE-467A-4DBF-B99B-72B2B9D1558E}">
      <dgm:prSet/>
      <dgm:spPr/>
      <dgm:t>
        <a:bodyPr/>
        <a:lstStyle/>
        <a:p>
          <a:endParaRPr lang="en-GB"/>
        </a:p>
      </dgm:t>
    </dgm:pt>
    <dgm:pt modelId="{17A47687-DA5A-4770-81B3-97FBB5AB2CD3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Framework</a:t>
          </a:r>
        </a:p>
      </dgm:t>
    </dgm:pt>
    <dgm:pt modelId="{6D46EC72-E109-4121-A330-5BFA8F5B436E}" type="parTrans" cxnId="{8BFC9FF5-CE6F-4E95-9AC0-35ADE96D12B6}">
      <dgm:prSet/>
      <dgm:spPr/>
      <dgm:t>
        <a:bodyPr/>
        <a:lstStyle/>
        <a:p>
          <a:endParaRPr lang="en-GB"/>
        </a:p>
      </dgm:t>
    </dgm:pt>
    <dgm:pt modelId="{2EB000B6-4FF4-4CD4-A860-D1ED35ED8A4F}" type="sibTrans" cxnId="{8BFC9FF5-CE6F-4E95-9AC0-35ADE96D12B6}">
      <dgm:prSet/>
      <dgm:spPr/>
      <dgm:t>
        <a:bodyPr/>
        <a:lstStyle/>
        <a:p>
          <a:endParaRPr lang="en-GB"/>
        </a:p>
      </dgm:t>
    </dgm:pt>
    <dgm:pt modelId="{9D0039CA-6501-46B8-9728-CE02780D37EC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Analysis</a:t>
          </a:r>
        </a:p>
      </dgm:t>
    </dgm:pt>
    <dgm:pt modelId="{2C10C602-4A65-4BF7-B6D4-5F499C681222}" type="parTrans" cxnId="{C93D0B1B-877B-4BAE-AA2B-405499858321}">
      <dgm:prSet/>
      <dgm:spPr/>
      <dgm:t>
        <a:bodyPr/>
        <a:lstStyle/>
        <a:p>
          <a:endParaRPr lang="en-GB"/>
        </a:p>
      </dgm:t>
    </dgm:pt>
    <dgm:pt modelId="{19F631F6-1D23-4A6A-8DCD-F63BE9A9E4EC}" type="sibTrans" cxnId="{C93D0B1B-877B-4BAE-AA2B-405499858321}">
      <dgm:prSet/>
      <dgm:spPr/>
      <dgm:t>
        <a:bodyPr/>
        <a:lstStyle/>
        <a:p>
          <a:endParaRPr lang="en-GB"/>
        </a:p>
      </dgm:t>
    </dgm:pt>
    <dgm:pt modelId="{FBBEA3BA-97AA-4D3D-A529-42F4F8067396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Industry examples</a:t>
          </a:r>
        </a:p>
      </dgm:t>
    </dgm:pt>
    <dgm:pt modelId="{741AF5E0-4EE2-4258-AF57-B18E730F5974}" type="parTrans" cxnId="{D4CD7D63-337A-4AE7-BED6-6D3C5DB19A00}">
      <dgm:prSet/>
      <dgm:spPr/>
      <dgm:t>
        <a:bodyPr/>
        <a:lstStyle/>
        <a:p>
          <a:endParaRPr lang="en-GB"/>
        </a:p>
      </dgm:t>
    </dgm:pt>
    <dgm:pt modelId="{14508159-B4F1-46CC-9C88-9C2F479CEEDB}" type="sibTrans" cxnId="{D4CD7D63-337A-4AE7-BED6-6D3C5DB19A00}">
      <dgm:prSet/>
      <dgm:spPr/>
      <dgm:t>
        <a:bodyPr/>
        <a:lstStyle/>
        <a:p>
          <a:endParaRPr lang="en-GB"/>
        </a:p>
      </dgm:t>
    </dgm:pt>
    <dgm:pt modelId="{3BD2F02A-CDD5-4E13-8FD5-7D79047EB0C2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Findings</a:t>
          </a:r>
        </a:p>
      </dgm:t>
    </dgm:pt>
    <dgm:pt modelId="{F20040CE-5392-43AD-A33A-1238CF6A6744}" type="parTrans" cxnId="{9421A2EC-7FCA-4721-9275-A88AF2A769EB}">
      <dgm:prSet/>
      <dgm:spPr/>
      <dgm:t>
        <a:bodyPr/>
        <a:lstStyle/>
        <a:p>
          <a:endParaRPr lang="en-GB"/>
        </a:p>
      </dgm:t>
    </dgm:pt>
    <dgm:pt modelId="{B917DAE7-14E5-44C7-BFA8-60D77A1235ED}" type="sibTrans" cxnId="{9421A2EC-7FCA-4721-9275-A88AF2A769EB}">
      <dgm:prSet/>
      <dgm:spPr/>
      <dgm:t>
        <a:bodyPr/>
        <a:lstStyle/>
        <a:p>
          <a:endParaRPr lang="en-GB"/>
        </a:p>
      </dgm:t>
    </dgm:pt>
    <dgm:pt modelId="{0FC713B8-CC83-4106-9AF3-6A29F9C7BE3D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This 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study employs secondary research methodology, analyzing journal articles, industry reports, and case studies from 2018–2024 (Bryman, 2022).</a:t>
          </a:r>
          <a:endParaRPr lang="en-GB" dirty="0"/>
        </a:p>
      </dgm:t>
    </dgm:pt>
    <dgm:pt modelId="{5B772BA1-AE1F-4CF9-86D4-A49520953F31}" type="parTrans" cxnId="{D65CBC36-9ED2-466F-B805-C3F7BA5777A0}">
      <dgm:prSet/>
      <dgm:spPr/>
      <dgm:t>
        <a:bodyPr/>
        <a:lstStyle/>
        <a:p>
          <a:endParaRPr lang="en-GB"/>
        </a:p>
      </dgm:t>
    </dgm:pt>
    <dgm:pt modelId="{8B749FB7-FEBC-4663-9E3F-57081C97A0E5}" type="sibTrans" cxnId="{D65CBC36-9ED2-466F-B805-C3F7BA5777A0}">
      <dgm:prSet/>
      <dgm:spPr/>
      <dgm:t>
        <a:bodyPr/>
        <a:lstStyle/>
        <a:p>
          <a:endParaRPr lang="en-GB"/>
        </a:p>
      </dgm:t>
    </dgm:pt>
    <dgm:pt modelId="{CD8CD4D0-5C06-4505-AFA4-03743CDDB5CD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The PEST framework (Political, Economic, Social, Technological, Legal, Environmental) is applied to assess AI’s impact on hospitality.</a:t>
          </a:r>
        </a:p>
      </dgm:t>
    </dgm:pt>
    <dgm:pt modelId="{5AA0F896-3654-41B9-85D8-06211A648CDA}" type="parTrans" cxnId="{8C1B6EEC-31E1-4D95-B5FC-B689CED3FF48}">
      <dgm:prSet/>
      <dgm:spPr/>
      <dgm:t>
        <a:bodyPr/>
        <a:lstStyle/>
        <a:p>
          <a:endParaRPr lang="en-GB"/>
        </a:p>
      </dgm:t>
    </dgm:pt>
    <dgm:pt modelId="{F6CAAE9B-6046-48A7-83B7-32F509306EB5}" type="sibTrans" cxnId="{8C1B6EEC-31E1-4D95-B5FC-B689CED3FF48}">
      <dgm:prSet/>
      <dgm:spPr/>
      <dgm:t>
        <a:bodyPr/>
        <a:lstStyle/>
        <a:p>
          <a:endParaRPr lang="en-GB"/>
        </a:p>
      </dgm:t>
    </dgm:pt>
    <dgm:pt modelId="{228B3251-6839-43E1-931C-34B8FB5DFB59}">
      <dgm:prSet/>
      <dgm:spPr/>
      <dgm:t>
        <a:bodyPr/>
        <a:lstStyle/>
        <a:p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A 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critical analysis of real-world applications of AI in hotels provides insights into its benefits and challenges.</a:t>
          </a:r>
        </a:p>
      </dgm:t>
    </dgm:pt>
    <dgm:pt modelId="{2A562D3E-2100-46F7-B97F-05333665746D}" type="parTrans" cxnId="{F3B8CE30-489B-497D-8633-4D4CCB5612D3}">
      <dgm:prSet/>
      <dgm:spPr/>
      <dgm:t>
        <a:bodyPr/>
        <a:lstStyle/>
        <a:p>
          <a:endParaRPr lang="en-GB"/>
        </a:p>
      </dgm:t>
    </dgm:pt>
    <dgm:pt modelId="{0C21CE43-CBAB-4C12-8B2E-92E4A0AF5E5A}" type="sibTrans" cxnId="{F3B8CE30-489B-497D-8633-4D4CCB5612D3}">
      <dgm:prSet/>
      <dgm:spPr/>
      <dgm:t>
        <a:bodyPr/>
        <a:lstStyle/>
        <a:p>
          <a:endParaRPr lang="en-GB"/>
        </a:p>
      </dgm:t>
    </dgm:pt>
    <dgm:pt modelId="{10A1A66B-A057-4DEB-9175-878BDC0803D1}">
      <dgm:prSet/>
      <dgm:spPr/>
      <dgm:t>
        <a:bodyPr/>
        <a:lstStyle/>
        <a:p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Industry 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examples from Hilton, Marriott, Alibaba’s </a:t>
          </a:r>
          <a:r>
            <a:rPr lang="en-US" dirty="0" err="1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FlyZoo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, and IHG illustrate AI's role in transforming hospitality services (Bryman, 2022).</a:t>
          </a:r>
        </a:p>
      </dgm:t>
    </dgm:pt>
    <dgm:pt modelId="{4F1C9ED4-3E7F-4CFD-B6EB-A972A6694263}" type="parTrans" cxnId="{0D11FE5C-37EE-4ADE-A0E6-CF1838BA3E52}">
      <dgm:prSet/>
      <dgm:spPr/>
      <dgm:t>
        <a:bodyPr/>
        <a:lstStyle/>
        <a:p>
          <a:endParaRPr lang="en-GB"/>
        </a:p>
      </dgm:t>
    </dgm:pt>
    <dgm:pt modelId="{3EDA0447-3463-4379-BF42-B01BCA2CB1B9}" type="sibTrans" cxnId="{0D11FE5C-37EE-4ADE-A0E6-CF1838BA3E52}">
      <dgm:prSet/>
      <dgm:spPr/>
      <dgm:t>
        <a:bodyPr/>
        <a:lstStyle/>
        <a:p>
          <a:endParaRPr lang="en-GB"/>
        </a:p>
      </dgm:t>
    </dgm:pt>
    <dgm:pt modelId="{660D0031-C679-4796-A180-7170E7A1CE15}">
      <dgm:prSet/>
      <dgm:spPr/>
      <dgm:t>
        <a:bodyPr/>
        <a:lstStyle/>
        <a:p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Findings 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offer a holistic perspective on AI's implications for efficiency, guest experience, and business performance.</a:t>
          </a:r>
        </a:p>
      </dgm:t>
    </dgm:pt>
    <dgm:pt modelId="{A41833D8-A211-4D69-A8AE-41D670600A12}" type="parTrans" cxnId="{2AF48A54-B503-4AE2-AA6F-824B21E08221}">
      <dgm:prSet/>
      <dgm:spPr/>
      <dgm:t>
        <a:bodyPr/>
        <a:lstStyle/>
        <a:p>
          <a:endParaRPr lang="en-GB"/>
        </a:p>
      </dgm:t>
    </dgm:pt>
    <dgm:pt modelId="{AE7DD223-B09A-4AA2-AB9D-69936AF03BE8}" type="sibTrans" cxnId="{2AF48A54-B503-4AE2-AA6F-824B21E08221}">
      <dgm:prSet/>
      <dgm:spPr/>
      <dgm:t>
        <a:bodyPr/>
        <a:lstStyle/>
        <a:p>
          <a:endParaRPr lang="en-GB"/>
        </a:p>
      </dgm:t>
    </dgm:pt>
    <dgm:pt modelId="{9DFA4665-B12C-40B6-BD54-ED96D506A5D7}" type="pres">
      <dgm:prSet presAssocID="{CFF05F8B-AF84-43AE-98F3-DDB5BB499EC5}" presName="Name0" presStyleCnt="0">
        <dgm:presLayoutVars>
          <dgm:dir/>
          <dgm:animLvl val="lvl"/>
          <dgm:resizeHandles val="exact"/>
        </dgm:presLayoutVars>
      </dgm:prSet>
      <dgm:spPr/>
    </dgm:pt>
    <dgm:pt modelId="{3292E166-992F-4306-9E02-01B81073950A}" type="pres">
      <dgm:prSet presAssocID="{02FB20BB-6809-4F2F-8452-61D227D47706}" presName="linNode" presStyleCnt="0"/>
      <dgm:spPr/>
    </dgm:pt>
    <dgm:pt modelId="{4D4784C4-8B59-43C0-B8C7-25035A812CFD}" type="pres">
      <dgm:prSet presAssocID="{02FB20BB-6809-4F2F-8452-61D227D47706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357F3712-0921-455D-B702-8DB9AC10A708}" type="pres">
      <dgm:prSet presAssocID="{02FB20BB-6809-4F2F-8452-61D227D47706}" presName="descendantText" presStyleLbl="alignAccFollowNode1" presStyleIdx="0" presStyleCnt="5">
        <dgm:presLayoutVars>
          <dgm:bulletEnabled val="1"/>
        </dgm:presLayoutVars>
      </dgm:prSet>
      <dgm:spPr/>
    </dgm:pt>
    <dgm:pt modelId="{EC75B2D8-7511-4D10-AA2D-A1E0B9B22164}" type="pres">
      <dgm:prSet presAssocID="{3FAB0635-5E08-43B4-8106-D70A3100F4AE}" presName="sp" presStyleCnt="0"/>
      <dgm:spPr/>
    </dgm:pt>
    <dgm:pt modelId="{500A8F58-17FB-456E-9BCB-D883F2AE24CD}" type="pres">
      <dgm:prSet presAssocID="{17A47687-DA5A-4770-81B3-97FBB5AB2CD3}" presName="linNode" presStyleCnt="0"/>
      <dgm:spPr/>
    </dgm:pt>
    <dgm:pt modelId="{A9F8A70B-01F7-4E77-80EE-5E3D9EE88CE7}" type="pres">
      <dgm:prSet presAssocID="{17A47687-DA5A-4770-81B3-97FBB5AB2CD3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E2A26EBA-D93C-42D6-8FBF-AFD63D2862F2}" type="pres">
      <dgm:prSet presAssocID="{17A47687-DA5A-4770-81B3-97FBB5AB2CD3}" presName="descendantText" presStyleLbl="alignAccFollowNode1" presStyleIdx="1" presStyleCnt="5">
        <dgm:presLayoutVars>
          <dgm:bulletEnabled val="1"/>
        </dgm:presLayoutVars>
      </dgm:prSet>
      <dgm:spPr/>
    </dgm:pt>
    <dgm:pt modelId="{080C394F-D98D-4A86-8D74-11FA6C8A1836}" type="pres">
      <dgm:prSet presAssocID="{2EB000B6-4FF4-4CD4-A860-D1ED35ED8A4F}" presName="sp" presStyleCnt="0"/>
      <dgm:spPr/>
    </dgm:pt>
    <dgm:pt modelId="{962228AD-F9A9-488E-BF86-7B1D4BE82969}" type="pres">
      <dgm:prSet presAssocID="{9D0039CA-6501-46B8-9728-CE02780D37EC}" presName="linNode" presStyleCnt="0"/>
      <dgm:spPr/>
    </dgm:pt>
    <dgm:pt modelId="{0DB89716-8B2A-4A3A-AC13-47446BEADD02}" type="pres">
      <dgm:prSet presAssocID="{9D0039CA-6501-46B8-9728-CE02780D37EC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F35AAD41-C044-4ECA-A676-F651934FA406}" type="pres">
      <dgm:prSet presAssocID="{9D0039CA-6501-46B8-9728-CE02780D37EC}" presName="descendantText" presStyleLbl="alignAccFollowNode1" presStyleIdx="2" presStyleCnt="5">
        <dgm:presLayoutVars>
          <dgm:bulletEnabled val="1"/>
        </dgm:presLayoutVars>
      </dgm:prSet>
      <dgm:spPr/>
    </dgm:pt>
    <dgm:pt modelId="{AE195C2D-23CF-43FF-B4A6-AE32AE659B59}" type="pres">
      <dgm:prSet presAssocID="{19F631F6-1D23-4A6A-8DCD-F63BE9A9E4EC}" presName="sp" presStyleCnt="0"/>
      <dgm:spPr/>
    </dgm:pt>
    <dgm:pt modelId="{BA226A36-5B7E-40A9-BFCA-DB175AF0B26B}" type="pres">
      <dgm:prSet presAssocID="{FBBEA3BA-97AA-4D3D-A529-42F4F8067396}" presName="linNode" presStyleCnt="0"/>
      <dgm:spPr/>
    </dgm:pt>
    <dgm:pt modelId="{AEC514F5-CBEE-4BFE-B0B9-93F918980B0E}" type="pres">
      <dgm:prSet presAssocID="{FBBEA3BA-97AA-4D3D-A529-42F4F8067396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B42617DF-D31D-4EAD-BDEC-A5330C42C5BC}" type="pres">
      <dgm:prSet presAssocID="{FBBEA3BA-97AA-4D3D-A529-42F4F8067396}" presName="descendantText" presStyleLbl="alignAccFollowNode1" presStyleIdx="3" presStyleCnt="5">
        <dgm:presLayoutVars>
          <dgm:bulletEnabled val="1"/>
        </dgm:presLayoutVars>
      </dgm:prSet>
      <dgm:spPr/>
    </dgm:pt>
    <dgm:pt modelId="{AFC32AC0-5CC3-41EF-B122-10D1F2B2D973}" type="pres">
      <dgm:prSet presAssocID="{14508159-B4F1-46CC-9C88-9C2F479CEEDB}" presName="sp" presStyleCnt="0"/>
      <dgm:spPr/>
    </dgm:pt>
    <dgm:pt modelId="{D357819E-FC66-4856-BCCD-E79054503BBA}" type="pres">
      <dgm:prSet presAssocID="{3BD2F02A-CDD5-4E13-8FD5-7D79047EB0C2}" presName="linNode" presStyleCnt="0"/>
      <dgm:spPr/>
    </dgm:pt>
    <dgm:pt modelId="{4AFE7461-409C-4F0F-B894-F1E307F09199}" type="pres">
      <dgm:prSet presAssocID="{3BD2F02A-CDD5-4E13-8FD5-7D79047EB0C2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367EF5C8-C88F-4AA0-A39A-8B02FC2A0BAC}" type="pres">
      <dgm:prSet presAssocID="{3BD2F02A-CDD5-4E13-8FD5-7D79047EB0C2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1B8F0214-0F0B-44A8-96C2-C448146A3226}" type="presOf" srcId="{3BD2F02A-CDD5-4E13-8FD5-7D79047EB0C2}" destId="{4AFE7461-409C-4F0F-B894-F1E307F09199}" srcOrd="0" destOrd="0" presId="urn:microsoft.com/office/officeart/2005/8/layout/vList5"/>
    <dgm:cxn modelId="{C93D0B1B-877B-4BAE-AA2B-405499858321}" srcId="{CFF05F8B-AF84-43AE-98F3-DDB5BB499EC5}" destId="{9D0039CA-6501-46B8-9728-CE02780D37EC}" srcOrd="2" destOrd="0" parTransId="{2C10C602-4A65-4BF7-B6D4-5F499C681222}" sibTransId="{19F631F6-1D23-4A6A-8DCD-F63BE9A9E4EC}"/>
    <dgm:cxn modelId="{F3B8CE30-489B-497D-8633-4D4CCB5612D3}" srcId="{9D0039CA-6501-46B8-9728-CE02780D37EC}" destId="{228B3251-6839-43E1-931C-34B8FB5DFB59}" srcOrd="0" destOrd="0" parTransId="{2A562D3E-2100-46F7-B97F-05333665746D}" sibTransId="{0C21CE43-CBAB-4C12-8B2E-92E4A0AF5E5A}"/>
    <dgm:cxn modelId="{D65CBC36-9ED2-466F-B805-C3F7BA5777A0}" srcId="{02FB20BB-6809-4F2F-8452-61D227D47706}" destId="{0FC713B8-CC83-4106-9AF3-6A29F9C7BE3D}" srcOrd="0" destOrd="0" parTransId="{5B772BA1-AE1F-4CF9-86D4-A49520953F31}" sibTransId="{8B749FB7-FEBC-4663-9E3F-57081C97A0E5}"/>
    <dgm:cxn modelId="{0D11FE5C-37EE-4ADE-A0E6-CF1838BA3E52}" srcId="{FBBEA3BA-97AA-4D3D-A529-42F4F8067396}" destId="{10A1A66B-A057-4DEB-9175-878BDC0803D1}" srcOrd="0" destOrd="0" parTransId="{4F1C9ED4-3E7F-4CFD-B6EB-A972A6694263}" sibTransId="{3EDA0447-3463-4379-BF42-B01BCA2CB1B9}"/>
    <dgm:cxn modelId="{3755AE61-5116-4D2D-8A60-567C6946B299}" type="presOf" srcId="{CFF05F8B-AF84-43AE-98F3-DDB5BB499EC5}" destId="{9DFA4665-B12C-40B6-BD54-ED96D506A5D7}" srcOrd="0" destOrd="0" presId="urn:microsoft.com/office/officeart/2005/8/layout/vList5"/>
    <dgm:cxn modelId="{7AECF542-309A-41D9-9B26-4399E100A4D9}" type="presOf" srcId="{9D0039CA-6501-46B8-9728-CE02780D37EC}" destId="{0DB89716-8B2A-4A3A-AC13-47446BEADD02}" srcOrd="0" destOrd="0" presId="urn:microsoft.com/office/officeart/2005/8/layout/vList5"/>
    <dgm:cxn modelId="{D4CD7D63-337A-4AE7-BED6-6D3C5DB19A00}" srcId="{CFF05F8B-AF84-43AE-98F3-DDB5BB499EC5}" destId="{FBBEA3BA-97AA-4D3D-A529-42F4F8067396}" srcOrd="3" destOrd="0" parTransId="{741AF5E0-4EE2-4258-AF57-B18E730F5974}" sibTransId="{14508159-B4F1-46CC-9C88-9C2F479CEEDB}"/>
    <dgm:cxn modelId="{22554B47-BE22-4647-AB50-4CF20B21960E}" type="presOf" srcId="{0FC713B8-CC83-4106-9AF3-6A29F9C7BE3D}" destId="{357F3712-0921-455D-B702-8DB9AC10A708}" srcOrd="0" destOrd="0" presId="urn:microsoft.com/office/officeart/2005/8/layout/vList5"/>
    <dgm:cxn modelId="{C5513C70-1170-4E87-AD1A-1686FA66B049}" type="presOf" srcId="{02FB20BB-6809-4F2F-8452-61D227D47706}" destId="{4D4784C4-8B59-43C0-B8C7-25035A812CFD}" srcOrd="0" destOrd="0" presId="urn:microsoft.com/office/officeart/2005/8/layout/vList5"/>
    <dgm:cxn modelId="{2AF48A54-B503-4AE2-AA6F-824B21E08221}" srcId="{3BD2F02A-CDD5-4E13-8FD5-7D79047EB0C2}" destId="{660D0031-C679-4796-A180-7170E7A1CE15}" srcOrd="0" destOrd="0" parTransId="{A41833D8-A211-4D69-A8AE-41D670600A12}" sibTransId="{AE7DD223-B09A-4AA2-AB9D-69936AF03BE8}"/>
    <dgm:cxn modelId="{05B04577-88FE-42E1-BCE4-E4108C945295}" type="presOf" srcId="{CD8CD4D0-5C06-4505-AFA4-03743CDDB5CD}" destId="{E2A26EBA-D93C-42D6-8FBF-AFD63D2862F2}" srcOrd="0" destOrd="0" presId="urn:microsoft.com/office/officeart/2005/8/layout/vList5"/>
    <dgm:cxn modelId="{9A903F92-DEBA-44B9-A1FD-3FE417FE8B66}" type="presOf" srcId="{660D0031-C679-4796-A180-7170E7A1CE15}" destId="{367EF5C8-C88F-4AA0-A39A-8B02FC2A0BAC}" srcOrd="0" destOrd="0" presId="urn:microsoft.com/office/officeart/2005/8/layout/vList5"/>
    <dgm:cxn modelId="{4EA729DC-7F14-445B-8EB4-0191D842A9EB}" type="presOf" srcId="{10A1A66B-A057-4DEB-9175-878BDC0803D1}" destId="{B42617DF-D31D-4EAD-BDEC-A5330C42C5BC}" srcOrd="0" destOrd="0" presId="urn:microsoft.com/office/officeart/2005/8/layout/vList5"/>
    <dgm:cxn modelId="{F93552E4-67DE-46AD-B057-9D168992B103}" type="presOf" srcId="{FBBEA3BA-97AA-4D3D-A529-42F4F8067396}" destId="{AEC514F5-CBEE-4BFE-B0B9-93F918980B0E}" srcOrd="0" destOrd="0" presId="urn:microsoft.com/office/officeart/2005/8/layout/vList5"/>
    <dgm:cxn modelId="{063FB8E9-0B97-4072-8473-97ECEA7C4739}" type="presOf" srcId="{228B3251-6839-43E1-931C-34B8FB5DFB59}" destId="{F35AAD41-C044-4ECA-A676-F651934FA406}" srcOrd="0" destOrd="0" presId="urn:microsoft.com/office/officeart/2005/8/layout/vList5"/>
    <dgm:cxn modelId="{8C1B6EEC-31E1-4D95-B5FC-B689CED3FF48}" srcId="{17A47687-DA5A-4770-81B3-97FBB5AB2CD3}" destId="{CD8CD4D0-5C06-4505-AFA4-03743CDDB5CD}" srcOrd="0" destOrd="0" parTransId="{5AA0F896-3654-41B9-85D8-06211A648CDA}" sibTransId="{F6CAAE9B-6046-48A7-83B7-32F509306EB5}"/>
    <dgm:cxn modelId="{9421A2EC-7FCA-4721-9275-A88AF2A769EB}" srcId="{CFF05F8B-AF84-43AE-98F3-DDB5BB499EC5}" destId="{3BD2F02A-CDD5-4E13-8FD5-7D79047EB0C2}" srcOrd="4" destOrd="0" parTransId="{F20040CE-5392-43AD-A33A-1238CF6A6744}" sibTransId="{B917DAE7-14E5-44C7-BFA8-60D77A1235ED}"/>
    <dgm:cxn modelId="{8BFC9FF5-CE6F-4E95-9AC0-35ADE96D12B6}" srcId="{CFF05F8B-AF84-43AE-98F3-DDB5BB499EC5}" destId="{17A47687-DA5A-4770-81B3-97FBB5AB2CD3}" srcOrd="1" destOrd="0" parTransId="{6D46EC72-E109-4121-A330-5BFA8F5B436E}" sibTransId="{2EB000B6-4FF4-4CD4-A860-D1ED35ED8A4F}"/>
    <dgm:cxn modelId="{B6650DFC-0AC9-49F5-9FFF-DAAB20E7B628}" type="presOf" srcId="{17A47687-DA5A-4770-81B3-97FBB5AB2CD3}" destId="{A9F8A70B-01F7-4E77-80EE-5E3D9EE88CE7}" srcOrd="0" destOrd="0" presId="urn:microsoft.com/office/officeart/2005/8/layout/vList5"/>
    <dgm:cxn modelId="{0148BEFE-467A-4DBF-B99B-72B2B9D1558E}" srcId="{CFF05F8B-AF84-43AE-98F3-DDB5BB499EC5}" destId="{02FB20BB-6809-4F2F-8452-61D227D47706}" srcOrd="0" destOrd="0" parTransId="{886471B7-242B-41FB-B366-FFCE28B05349}" sibTransId="{3FAB0635-5E08-43B4-8106-D70A3100F4AE}"/>
    <dgm:cxn modelId="{2253C0FB-E071-46DF-B9B9-ED4B25357E59}" type="presParOf" srcId="{9DFA4665-B12C-40B6-BD54-ED96D506A5D7}" destId="{3292E166-992F-4306-9E02-01B81073950A}" srcOrd="0" destOrd="0" presId="urn:microsoft.com/office/officeart/2005/8/layout/vList5"/>
    <dgm:cxn modelId="{3CE5C809-E7C9-4514-8E06-C19A28690057}" type="presParOf" srcId="{3292E166-992F-4306-9E02-01B81073950A}" destId="{4D4784C4-8B59-43C0-B8C7-25035A812CFD}" srcOrd="0" destOrd="0" presId="urn:microsoft.com/office/officeart/2005/8/layout/vList5"/>
    <dgm:cxn modelId="{9710A513-DF16-447F-B5DB-B737F4ACF0B1}" type="presParOf" srcId="{3292E166-992F-4306-9E02-01B81073950A}" destId="{357F3712-0921-455D-B702-8DB9AC10A708}" srcOrd="1" destOrd="0" presId="urn:microsoft.com/office/officeart/2005/8/layout/vList5"/>
    <dgm:cxn modelId="{C40F9DDA-4669-4D45-A7D4-D460642A82F2}" type="presParOf" srcId="{9DFA4665-B12C-40B6-BD54-ED96D506A5D7}" destId="{EC75B2D8-7511-4D10-AA2D-A1E0B9B22164}" srcOrd="1" destOrd="0" presId="urn:microsoft.com/office/officeart/2005/8/layout/vList5"/>
    <dgm:cxn modelId="{16C6F666-6687-4AEE-92AC-E5BB784E17BE}" type="presParOf" srcId="{9DFA4665-B12C-40B6-BD54-ED96D506A5D7}" destId="{500A8F58-17FB-456E-9BCB-D883F2AE24CD}" srcOrd="2" destOrd="0" presId="urn:microsoft.com/office/officeart/2005/8/layout/vList5"/>
    <dgm:cxn modelId="{36B2BD11-66BB-4AAC-9A0D-86C96A9C975D}" type="presParOf" srcId="{500A8F58-17FB-456E-9BCB-D883F2AE24CD}" destId="{A9F8A70B-01F7-4E77-80EE-5E3D9EE88CE7}" srcOrd="0" destOrd="0" presId="urn:microsoft.com/office/officeart/2005/8/layout/vList5"/>
    <dgm:cxn modelId="{9C59C045-C2A5-4740-A27B-BC84CF23BF94}" type="presParOf" srcId="{500A8F58-17FB-456E-9BCB-D883F2AE24CD}" destId="{E2A26EBA-D93C-42D6-8FBF-AFD63D2862F2}" srcOrd="1" destOrd="0" presId="urn:microsoft.com/office/officeart/2005/8/layout/vList5"/>
    <dgm:cxn modelId="{2ABF9F4B-4420-44F2-9528-0F34E77EC549}" type="presParOf" srcId="{9DFA4665-B12C-40B6-BD54-ED96D506A5D7}" destId="{080C394F-D98D-4A86-8D74-11FA6C8A1836}" srcOrd="3" destOrd="0" presId="urn:microsoft.com/office/officeart/2005/8/layout/vList5"/>
    <dgm:cxn modelId="{CE5A78F5-2A29-496D-B123-CB31D4D0F6E8}" type="presParOf" srcId="{9DFA4665-B12C-40B6-BD54-ED96D506A5D7}" destId="{962228AD-F9A9-488E-BF86-7B1D4BE82969}" srcOrd="4" destOrd="0" presId="urn:microsoft.com/office/officeart/2005/8/layout/vList5"/>
    <dgm:cxn modelId="{18DB673F-6666-4D1A-B616-6E148C78C2DB}" type="presParOf" srcId="{962228AD-F9A9-488E-BF86-7B1D4BE82969}" destId="{0DB89716-8B2A-4A3A-AC13-47446BEADD02}" srcOrd="0" destOrd="0" presId="urn:microsoft.com/office/officeart/2005/8/layout/vList5"/>
    <dgm:cxn modelId="{C60B1CC3-7FD0-4ADA-82F6-B0A632EF07CE}" type="presParOf" srcId="{962228AD-F9A9-488E-BF86-7B1D4BE82969}" destId="{F35AAD41-C044-4ECA-A676-F651934FA406}" srcOrd="1" destOrd="0" presId="urn:microsoft.com/office/officeart/2005/8/layout/vList5"/>
    <dgm:cxn modelId="{19CAA1F1-E235-4292-BA91-277F98E9E47E}" type="presParOf" srcId="{9DFA4665-B12C-40B6-BD54-ED96D506A5D7}" destId="{AE195C2D-23CF-43FF-B4A6-AE32AE659B59}" srcOrd="5" destOrd="0" presId="urn:microsoft.com/office/officeart/2005/8/layout/vList5"/>
    <dgm:cxn modelId="{3C3A73C2-B521-4E0D-AB23-C6C911464396}" type="presParOf" srcId="{9DFA4665-B12C-40B6-BD54-ED96D506A5D7}" destId="{BA226A36-5B7E-40A9-BFCA-DB175AF0B26B}" srcOrd="6" destOrd="0" presId="urn:microsoft.com/office/officeart/2005/8/layout/vList5"/>
    <dgm:cxn modelId="{65CB950E-B09A-4796-9625-56AA5B5FCBB0}" type="presParOf" srcId="{BA226A36-5B7E-40A9-BFCA-DB175AF0B26B}" destId="{AEC514F5-CBEE-4BFE-B0B9-93F918980B0E}" srcOrd="0" destOrd="0" presId="urn:microsoft.com/office/officeart/2005/8/layout/vList5"/>
    <dgm:cxn modelId="{4423AECE-1D27-46D0-A121-D18766F67411}" type="presParOf" srcId="{BA226A36-5B7E-40A9-BFCA-DB175AF0B26B}" destId="{B42617DF-D31D-4EAD-BDEC-A5330C42C5BC}" srcOrd="1" destOrd="0" presId="urn:microsoft.com/office/officeart/2005/8/layout/vList5"/>
    <dgm:cxn modelId="{0B4E1DE1-D810-4708-AD57-43609F8D3663}" type="presParOf" srcId="{9DFA4665-B12C-40B6-BD54-ED96D506A5D7}" destId="{AFC32AC0-5CC3-41EF-B122-10D1F2B2D973}" srcOrd="7" destOrd="0" presId="urn:microsoft.com/office/officeart/2005/8/layout/vList5"/>
    <dgm:cxn modelId="{6D3C4BD8-E81C-4A4B-B4C7-DF50370A4890}" type="presParOf" srcId="{9DFA4665-B12C-40B6-BD54-ED96D506A5D7}" destId="{D357819E-FC66-4856-BCCD-E79054503BBA}" srcOrd="8" destOrd="0" presId="urn:microsoft.com/office/officeart/2005/8/layout/vList5"/>
    <dgm:cxn modelId="{9F5C6FD6-9A49-4FD0-BFF9-740D1D20232C}" type="presParOf" srcId="{D357819E-FC66-4856-BCCD-E79054503BBA}" destId="{4AFE7461-409C-4F0F-B894-F1E307F09199}" srcOrd="0" destOrd="0" presId="urn:microsoft.com/office/officeart/2005/8/layout/vList5"/>
    <dgm:cxn modelId="{0CD66AA0-9B13-4135-8351-70B7538A9736}" type="presParOf" srcId="{D357819E-FC66-4856-BCCD-E79054503BBA}" destId="{367EF5C8-C88F-4AA0-A39A-8B02FC2A0BA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60831D-E38A-42C1-B55F-3D09A899373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19A98DA-1D74-498A-AC82-CECC85ACABAD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Balanced AI-Human Interaction</a:t>
          </a:r>
          <a:endParaRPr lang="en-GB" dirty="0"/>
        </a:p>
      </dgm:t>
    </dgm:pt>
    <dgm:pt modelId="{DDC9D35E-73E8-44B0-9CFF-3741C8642221}" type="parTrans" cxnId="{8A615618-B361-4745-9508-759551BD6F11}">
      <dgm:prSet/>
      <dgm:spPr/>
      <dgm:t>
        <a:bodyPr/>
        <a:lstStyle/>
        <a:p>
          <a:endParaRPr lang="en-GB"/>
        </a:p>
      </dgm:t>
    </dgm:pt>
    <dgm:pt modelId="{ADDC0F4F-077E-431B-B185-1136952AD133}" type="sibTrans" cxnId="{8A615618-B361-4745-9508-759551BD6F11}">
      <dgm:prSet/>
      <dgm:spPr/>
      <dgm:t>
        <a:bodyPr/>
        <a:lstStyle/>
        <a:p>
          <a:endParaRPr lang="en-GB"/>
        </a:p>
      </dgm:t>
    </dgm:pt>
    <dgm:pt modelId="{316914AC-AC5E-458B-BF0E-0AF612B2E38F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Investment in AI Training</a:t>
          </a:r>
        </a:p>
      </dgm:t>
    </dgm:pt>
    <dgm:pt modelId="{219683CC-3669-47E6-A16F-16DC9E077BBD}" type="parTrans" cxnId="{F7BB0B67-2192-4FE3-A94D-3D3EF0D57CE6}">
      <dgm:prSet/>
      <dgm:spPr/>
      <dgm:t>
        <a:bodyPr/>
        <a:lstStyle/>
        <a:p>
          <a:endParaRPr lang="en-GB"/>
        </a:p>
      </dgm:t>
    </dgm:pt>
    <dgm:pt modelId="{A3D287B8-FADC-41A2-9BD3-8CE346239502}" type="sibTrans" cxnId="{F7BB0B67-2192-4FE3-A94D-3D3EF0D57CE6}">
      <dgm:prSet/>
      <dgm:spPr/>
      <dgm:t>
        <a:bodyPr/>
        <a:lstStyle/>
        <a:p>
          <a:endParaRPr lang="en-GB"/>
        </a:p>
      </dgm:t>
    </dgm:pt>
    <dgm:pt modelId="{E430E6A6-96D3-4804-80C7-1E7469AAE058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Ethical AI Implementation</a:t>
          </a:r>
        </a:p>
      </dgm:t>
    </dgm:pt>
    <dgm:pt modelId="{59B508DA-502A-4BA7-A355-AE42EC4ACEED}" type="parTrans" cxnId="{A3BA28FF-7E5C-48A3-8738-EBDA29EF7747}">
      <dgm:prSet/>
      <dgm:spPr/>
      <dgm:t>
        <a:bodyPr/>
        <a:lstStyle/>
        <a:p>
          <a:endParaRPr lang="en-GB"/>
        </a:p>
      </dgm:t>
    </dgm:pt>
    <dgm:pt modelId="{AD9FC1A0-4FCB-4812-869E-06FE3FF0488D}" type="sibTrans" cxnId="{A3BA28FF-7E5C-48A3-8738-EBDA29EF7747}">
      <dgm:prSet/>
      <dgm:spPr/>
      <dgm:t>
        <a:bodyPr/>
        <a:lstStyle/>
        <a:p>
          <a:endParaRPr lang="en-GB"/>
        </a:p>
      </dgm:t>
    </dgm:pt>
    <dgm:pt modelId="{EFD9F839-07CF-4554-A117-02F7E1F2901D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AI-Driven Sustainability Initiatives</a:t>
          </a:r>
        </a:p>
      </dgm:t>
    </dgm:pt>
    <dgm:pt modelId="{71480B48-5228-42FA-B7DD-CF55C4D60986}" type="parTrans" cxnId="{371261C3-53F4-4E42-B097-9FDEE1D52EAD}">
      <dgm:prSet/>
      <dgm:spPr/>
      <dgm:t>
        <a:bodyPr/>
        <a:lstStyle/>
        <a:p>
          <a:endParaRPr lang="en-GB"/>
        </a:p>
      </dgm:t>
    </dgm:pt>
    <dgm:pt modelId="{79BE1FE4-D2FD-406C-B1A0-74C7AEF306AE}" type="sibTrans" cxnId="{371261C3-53F4-4E42-B097-9FDEE1D52EAD}">
      <dgm:prSet/>
      <dgm:spPr/>
      <dgm:t>
        <a:bodyPr/>
        <a:lstStyle/>
        <a:p>
          <a:endParaRPr lang="en-GB"/>
        </a:p>
      </dgm:t>
    </dgm:pt>
    <dgm:pt modelId="{2AA9844B-DAE7-4976-B43C-D2EC369F68CC}">
      <dgm:prSet/>
      <dgm:spPr/>
      <dgm:t>
        <a:bodyPr/>
        <a:lstStyle/>
        <a:p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Continuous Innovation</a:t>
          </a:r>
        </a:p>
      </dgm:t>
    </dgm:pt>
    <dgm:pt modelId="{1C56698B-471E-4751-8244-EEE8CDFD1A32}" type="parTrans" cxnId="{C818E2F5-B361-450D-91B2-83557763DD70}">
      <dgm:prSet/>
      <dgm:spPr/>
      <dgm:t>
        <a:bodyPr/>
        <a:lstStyle/>
        <a:p>
          <a:endParaRPr lang="en-GB"/>
        </a:p>
      </dgm:t>
    </dgm:pt>
    <dgm:pt modelId="{28F6FC84-6FDE-4E27-8971-D6CED93C3805}" type="sibTrans" cxnId="{C818E2F5-B361-450D-91B2-83557763DD70}">
      <dgm:prSet/>
      <dgm:spPr/>
      <dgm:t>
        <a:bodyPr/>
        <a:lstStyle/>
        <a:p>
          <a:endParaRPr lang="en-GB"/>
        </a:p>
      </dgm:t>
    </dgm:pt>
    <dgm:pt modelId="{0344B9AE-0767-4951-9A07-FD72C33B14C4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Hotels should implement AI alongside human staff to maintain a personalized and authentic guest experience (Ruel and Njoku, 2021).</a:t>
          </a:r>
          <a:endParaRPr lang="en-GB" dirty="0"/>
        </a:p>
      </dgm:t>
    </dgm:pt>
    <dgm:pt modelId="{4585C84B-9F5B-4DBB-A980-0D453EF9B72D}" type="parTrans" cxnId="{2D2DDE97-6C7D-46D5-B194-76325E399243}">
      <dgm:prSet/>
      <dgm:spPr/>
      <dgm:t>
        <a:bodyPr/>
        <a:lstStyle/>
        <a:p>
          <a:endParaRPr lang="en-GB"/>
        </a:p>
      </dgm:t>
    </dgm:pt>
    <dgm:pt modelId="{377B549D-4344-4B89-8810-B34D65C381FB}" type="sibTrans" cxnId="{2D2DDE97-6C7D-46D5-B194-76325E399243}">
      <dgm:prSet/>
      <dgm:spPr/>
      <dgm:t>
        <a:bodyPr/>
        <a:lstStyle/>
        <a:p>
          <a:endParaRPr lang="en-GB"/>
        </a:p>
      </dgm:t>
    </dgm:pt>
    <dgm:pt modelId="{702F227B-91D9-47E7-8239-E47C9E4E4F3D}">
      <dgm:prSet/>
      <dgm:spPr/>
      <dgm:t>
        <a:bodyPr/>
        <a:lstStyle/>
        <a:p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Hospitality 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professionals should receive AI training to adapt to technological advancements and enhance service quality.</a:t>
          </a:r>
        </a:p>
      </dgm:t>
    </dgm:pt>
    <dgm:pt modelId="{40651FDE-08ED-44D2-B808-8DFA1E307A1F}" type="parTrans" cxnId="{07B44144-997C-4015-AAD0-489754EFCE28}">
      <dgm:prSet/>
      <dgm:spPr/>
      <dgm:t>
        <a:bodyPr/>
        <a:lstStyle/>
        <a:p>
          <a:endParaRPr lang="en-GB"/>
        </a:p>
      </dgm:t>
    </dgm:pt>
    <dgm:pt modelId="{565C9089-B968-41DB-B07A-C8F9AFC5D778}" type="sibTrans" cxnId="{07B44144-997C-4015-AAD0-489754EFCE28}">
      <dgm:prSet/>
      <dgm:spPr/>
      <dgm:t>
        <a:bodyPr/>
        <a:lstStyle/>
        <a:p>
          <a:endParaRPr lang="en-GB"/>
        </a:p>
      </dgm:t>
    </dgm:pt>
    <dgm:pt modelId="{4C06B2BC-18D2-4C4A-93C7-33AEAD9CE5B4}">
      <dgm:prSet/>
      <dgm:spPr/>
      <dgm:t>
        <a:bodyPr/>
        <a:lstStyle/>
        <a:p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Hotels 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must comply with GDPR, CCPA, and AI ethics guidelines to ensure responsible data usage.</a:t>
          </a:r>
        </a:p>
      </dgm:t>
    </dgm:pt>
    <dgm:pt modelId="{48DECF1A-61CE-4B93-8013-7D5DE7EFACDD}" type="parTrans" cxnId="{89CB21A5-1778-4649-BCBB-D04F799F9AF2}">
      <dgm:prSet/>
      <dgm:spPr/>
      <dgm:t>
        <a:bodyPr/>
        <a:lstStyle/>
        <a:p>
          <a:endParaRPr lang="en-GB"/>
        </a:p>
      </dgm:t>
    </dgm:pt>
    <dgm:pt modelId="{DF3CC5F0-B5C5-4852-AC68-C4A9617B10CE}" type="sibTrans" cxnId="{89CB21A5-1778-4649-BCBB-D04F799F9AF2}">
      <dgm:prSet/>
      <dgm:spPr/>
      <dgm:t>
        <a:bodyPr/>
        <a:lstStyle/>
        <a:p>
          <a:endParaRPr lang="en-GB"/>
        </a:p>
      </dgm:t>
    </dgm:pt>
    <dgm:pt modelId="{4A597194-9D6B-4D65-8186-C2E1A083008B}">
      <dgm:prSet/>
      <dgm:spPr/>
      <dgm:t>
        <a:bodyPr/>
        <a:lstStyle/>
        <a:p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Hotels 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should leverage AI for energy efficiency, waste reduction, and eco-friendly operations (Ruel and Njoku, 2021).</a:t>
          </a:r>
        </a:p>
      </dgm:t>
    </dgm:pt>
    <dgm:pt modelId="{C80B936C-2A27-4C29-A79E-C58E73EE766D}" type="parTrans" cxnId="{D7262E08-655D-41F1-B0CD-18A62A0FE4B0}">
      <dgm:prSet/>
      <dgm:spPr/>
      <dgm:t>
        <a:bodyPr/>
        <a:lstStyle/>
        <a:p>
          <a:endParaRPr lang="en-GB"/>
        </a:p>
      </dgm:t>
    </dgm:pt>
    <dgm:pt modelId="{8E3E65C5-2DB8-4A30-BBBB-2961FA741B9C}" type="sibTrans" cxnId="{D7262E08-655D-41F1-B0CD-18A62A0FE4B0}">
      <dgm:prSet/>
      <dgm:spPr/>
      <dgm:t>
        <a:bodyPr/>
        <a:lstStyle/>
        <a:p>
          <a:endParaRPr lang="en-GB"/>
        </a:p>
      </dgm:t>
    </dgm:pt>
    <dgm:pt modelId="{E3DE78D2-927F-485E-A8EC-1C7A6C89262C}">
      <dgm:prSet/>
      <dgm:spPr/>
      <dgm:t>
        <a:bodyPr/>
        <a:lstStyle/>
        <a:p>
          <a:r>
            <a:rPr lang="en-US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Businesses </a:t>
          </a:r>
          <a:r>
            <a:rPr lang="en-US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must stay updated on AI trends, investing in cutting-edge solutions like voice AI, facial recognition, and predictive analytics.</a:t>
          </a:r>
        </a:p>
      </dgm:t>
    </dgm:pt>
    <dgm:pt modelId="{16BA4ADE-55C5-44F5-B099-97E7C9546443}" type="parTrans" cxnId="{A6C749DA-6735-4166-95A9-B6ED4735B31A}">
      <dgm:prSet/>
      <dgm:spPr/>
      <dgm:t>
        <a:bodyPr/>
        <a:lstStyle/>
        <a:p>
          <a:endParaRPr lang="en-GB"/>
        </a:p>
      </dgm:t>
    </dgm:pt>
    <dgm:pt modelId="{81383722-7573-4DE3-9525-B04289863D63}" type="sibTrans" cxnId="{A6C749DA-6735-4166-95A9-B6ED4735B31A}">
      <dgm:prSet/>
      <dgm:spPr/>
      <dgm:t>
        <a:bodyPr/>
        <a:lstStyle/>
        <a:p>
          <a:endParaRPr lang="en-GB"/>
        </a:p>
      </dgm:t>
    </dgm:pt>
    <dgm:pt modelId="{6B3E6753-2CA3-4008-8CBA-ADD4F31121A4}" type="pres">
      <dgm:prSet presAssocID="{1660831D-E38A-42C1-B55F-3D09A899373A}" presName="Name0" presStyleCnt="0">
        <dgm:presLayoutVars>
          <dgm:dir/>
          <dgm:animLvl val="lvl"/>
          <dgm:resizeHandles val="exact"/>
        </dgm:presLayoutVars>
      </dgm:prSet>
      <dgm:spPr/>
    </dgm:pt>
    <dgm:pt modelId="{C31FC30E-CEC1-46DA-B0EC-09E2A79FD1D7}" type="pres">
      <dgm:prSet presAssocID="{D19A98DA-1D74-498A-AC82-CECC85ACABAD}" presName="linNode" presStyleCnt="0"/>
      <dgm:spPr/>
    </dgm:pt>
    <dgm:pt modelId="{405FD36F-3C18-407E-8A58-BC4AE0FECD91}" type="pres">
      <dgm:prSet presAssocID="{D19A98DA-1D74-498A-AC82-CECC85ACABAD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8E24DACB-1C01-4439-B20B-9DD972A37CC9}" type="pres">
      <dgm:prSet presAssocID="{D19A98DA-1D74-498A-AC82-CECC85ACABAD}" presName="descendantText" presStyleLbl="alignAccFollowNode1" presStyleIdx="0" presStyleCnt="5">
        <dgm:presLayoutVars>
          <dgm:bulletEnabled val="1"/>
        </dgm:presLayoutVars>
      </dgm:prSet>
      <dgm:spPr/>
    </dgm:pt>
    <dgm:pt modelId="{C997C994-4FF9-412D-84A4-962DB1A9341B}" type="pres">
      <dgm:prSet presAssocID="{ADDC0F4F-077E-431B-B185-1136952AD133}" presName="sp" presStyleCnt="0"/>
      <dgm:spPr/>
    </dgm:pt>
    <dgm:pt modelId="{9A760E3E-8D68-4BC4-822A-472EEC0160F8}" type="pres">
      <dgm:prSet presAssocID="{316914AC-AC5E-458B-BF0E-0AF612B2E38F}" presName="linNode" presStyleCnt="0"/>
      <dgm:spPr/>
    </dgm:pt>
    <dgm:pt modelId="{5689D9A6-DA4C-42D1-8D37-E5E8BCEB0D7D}" type="pres">
      <dgm:prSet presAssocID="{316914AC-AC5E-458B-BF0E-0AF612B2E38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7E1F507B-29F3-4B4D-BD3E-BF69C56E017D}" type="pres">
      <dgm:prSet presAssocID="{316914AC-AC5E-458B-BF0E-0AF612B2E38F}" presName="descendantText" presStyleLbl="alignAccFollowNode1" presStyleIdx="1" presStyleCnt="5">
        <dgm:presLayoutVars>
          <dgm:bulletEnabled val="1"/>
        </dgm:presLayoutVars>
      </dgm:prSet>
      <dgm:spPr/>
    </dgm:pt>
    <dgm:pt modelId="{3C52E0BF-8F8A-4BDB-A40B-82F57C194832}" type="pres">
      <dgm:prSet presAssocID="{A3D287B8-FADC-41A2-9BD3-8CE346239502}" presName="sp" presStyleCnt="0"/>
      <dgm:spPr/>
    </dgm:pt>
    <dgm:pt modelId="{74021CA4-F683-4FE5-82A7-6A6D12CD7749}" type="pres">
      <dgm:prSet presAssocID="{E430E6A6-96D3-4804-80C7-1E7469AAE058}" presName="linNode" presStyleCnt="0"/>
      <dgm:spPr/>
    </dgm:pt>
    <dgm:pt modelId="{3873BD63-9103-4715-9B0F-6969C88DFAE2}" type="pres">
      <dgm:prSet presAssocID="{E430E6A6-96D3-4804-80C7-1E7469AAE058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0A7969EA-30DC-4111-A06A-BC5D2C321223}" type="pres">
      <dgm:prSet presAssocID="{E430E6A6-96D3-4804-80C7-1E7469AAE058}" presName="descendantText" presStyleLbl="alignAccFollowNode1" presStyleIdx="2" presStyleCnt="5">
        <dgm:presLayoutVars>
          <dgm:bulletEnabled val="1"/>
        </dgm:presLayoutVars>
      </dgm:prSet>
      <dgm:spPr/>
    </dgm:pt>
    <dgm:pt modelId="{9F737365-8504-48C8-A0A6-6A40EDA497E6}" type="pres">
      <dgm:prSet presAssocID="{AD9FC1A0-4FCB-4812-869E-06FE3FF0488D}" presName="sp" presStyleCnt="0"/>
      <dgm:spPr/>
    </dgm:pt>
    <dgm:pt modelId="{ED5103A5-F364-4312-B740-F7DDB253325B}" type="pres">
      <dgm:prSet presAssocID="{EFD9F839-07CF-4554-A117-02F7E1F2901D}" presName="linNode" presStyleCnt="0"/>
      <dgm:spPr/>
    </dgm:pt>
    <dgm:pt modelId="{936089EB-B7D3-4DAB-A1DA-18D89DE13D02}" type="pres">
      <dgm:prSet presAssocID="{EFD9F839-07CF-4554-A117-02F7E1F2901D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F91964B3-31F5-4BB5-A678-A40AF09D5A34}" type="pres">
      <dgm:prSet presAssocID="{EFD9F839-07CF-4554-A117-02F7E1F2901D}" presName="descendantText" presStyleLbl="alignAccFollowNode1" presStyleIdx="3" presStyleCnt="5">
        <dgm:presLayoutVars>
          <dgm:bulletEnabled val="1"/>
        </dgm:presLayoutVars>
      </dgm:prSet>
      <dgm:spPr/>
    </dgm:pt>
    <dgm:pt modelId="{FF740470-4196-474C-9208-B80F6C863563}" type="pres">
      <dgm:prSet presAssocID="{79BE1FE4-D2FD-406C-B1A0-74C7AEF306AE}" presName="sp" presStyleCnt="0"/>
      <dgm:spPr/>
    </dgm:pt>
    <dgm:pt modelId="{CC446D5E-0B0F-48DF-8123-473E3D124A00}" type="pres">
      <dgm:prSet presAssocID="{2AA9844B-DAE7-4976-B43C-D2EC369F68CC}" presName="linNode" presStyleCnt="0"/>
      <dgm:spPr/>
    </dgm:pt>
    <dgm:pt modelId="{9E3572B8-0B6D-420D-BFA7-B9FA2D25A7CD}" type="pres">
      <dgm:prSet presAssocID="{2AA9844B-DAE7-4976-B43C-D2EC369F68CC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8D37F7E6-CB31-4999-ACFD-559F8C287ADD}" type="pres">
      <dgm:prSet presAssocID="{2AA9844B-DAE7-4976-B43C-D2EC369F68CC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D7262E08-655D-41F1-B0CD-18A62A0FE4B0}" srcId="{EFD9F839-07CF-4554-A117-02F7E1F2901D}" destId="{4A597194-9D6B-4D65-8186-C2E1A083008B}" srcOrd="0" destOrd="0" parTransId="{C80B936C-2A27-4C29-A79E-C58E73EE766D}" sibTransId="{8E3E65C5-2DB8-4A30-BBBB-2961FA741B9C}"/>
    <dgm:cxn modelId="{011D6A18-D2AC-451D-9B2C-44C6F91CD8A0}" type="presOf" srcId="{EFD9F839-07CF-4554-A117-02F7E1F2901D}" destId="{936089EB-B7D3-4DAB-A1DA-18D89DE13D02}" srcOrd="0" destOrd="0" presId="urn:microsoft.com/office/officeart/2005/8/layout/vList5"/>
    <dgm:cxn modelId="{8A615618-B361-4745-9508-759551BD6F11}" srcId="{1660831D-E38A-42C1-B55F-3D09A899373A}" destId="{D19A98DA-1D74-498A-AC82-CECC85ACABAD}" srcOrd="0" destOrd="0" parTransId="{DDC9D35E-73E8-44B0-9CFF-3741C8642221}" sibTransId="{ADDC0F4F-077E-431B-B185-1136952AD133}"/>
    <dgm:cxn modelId="{9ADE983F-9C72-42EE-B249-0BF750D99718}" type="presOf" srcId="{E3DE78D2-927F-485E-A8EC-1C7A6C89262C}" destId="{8D37F7E6-CB31-4999-ACFD-559F8C287ADD}" srcOrd="0" destOrd="0" presId="urn:microsoft.com/office/officeart/2005/8/layout/vList5"/>
    <dgm:cxn modelId="{167E4241-7F0D-48EB-AB23-8EFE21C92B26}" type="presOf" srcId="{D19A98DA-1D74-498A-AC82-CECC85ACABAD}" destId="{405FD36F-3C18-407E-8A58-BC4AE0FECD91}" srcOrd="0" destOrd="0" presId="urn:microsoft.com/office/officeart/2005/8/layout/vList5"/>
    <dgm:cxn modelId="{07B44144-997C-4015-AAD0-489754EFCE28}" srcId="{316914AC-AC5E-458B-BF0E-0AF612B2E38F}" destId="{702F227B-91D9-47E7-8239-E47C9E4E4F3D}" srcOrd="0" destOrd="0" parTransId="{40651FDE-08ED-44D2-B808-8DFA1E307A1F}" sibTransId="{565C9089-B968-41DB-B07A-C8F9AFC5D778}"/>
    <dgm:cxn modelId="{80768646-5AF0-4042-8A61-196ACCCDDB4A}" type="presOf" srcId="{702F227B-91D9-47E7-8239-E47C9E4E4F3D}" destId="{7E1F507B-29F3-4B4D-BD3E-BF69C56E017D}" srcOrd="0" destOrd="0" presId="urn:microsoft.com/office/officeart/2005/8/layout/vList5"/>
    <dgm:cxn modelId="{F7BB0B67-2192-4FE3-A94D-3D3EF0D57CE6}" srcId="{1660831D-E38A-42C1-B55F-3D09A899373A}" destId="{316914AC-AC5E-458B-BF0E-0AF612B2E38F}" srcOrd="1" destOrd="0" parTransId="{219683CC-3669-47E6-A16F-16DC9E077BBD}" sibTransId="{A3D287B8-FADC-41A2-9BD3-8CE346239502}"/>
    <dgm:cxn modelId="{78105B6C-1124-4DAE-8584-6C1D56C341BA}" type="presOf" srcId="{E430E6A6-96D3-4804-80C7-1E7469AAE058}" destId="{3873BD63-9103-4715-9B0F-6969C88DFAE2}" srcOrd="0" destOrd="0" presId="urn:microsoft.com/office/officeart/2005/8/layout/vList5"/>
    <dgm:cxn modelId="{02AD2E6E-110D-4F56-A2DD-893D2DB0AE46}" type="presOf" srcId="{4A597194-9D6B-4D65-8186-C2E1A083008B}" destId="{F91964B3-31F5-4BB5-A678-A40AF09D5A34}" srcOrd="0" destOrd="0" presId="urn:microsoft.com/office/officeart/2005/8/layout/vList5"/>
    <dgm:cxn modelId="{5523A274-A10A-40D6-B517-61E2154D66A8}" type="presOf" srcId="{1660831D-E38A-42C1-B55F-3D09A899373A}" destId="{6B3E6753-2CA3-4008-8CBA-ADD4F31121A4}" srcOrd="0" destOrd="0" presId="urn:microsoft.com/office/officeart/2005/8/layout/vList5"/>
    <dgm:cxn modelId="{91D02177-62B6-4019-88B2-EF0F3DFB1126}" type="presOf" srcId="{0344B9AE-0767-4951-9A07-FD72C33B14C4}" destId="{8E24DACB-1C01-4439-B20B-9DD972A37CC9}" srcOrd="0" destOrd="0" presId="urn:microsoft.com/office/officeart/2005/8/layout/vList5"/>
    <dgm:cxn modelId="{E8992557-F9A8-4D06-8C9D-FC2371BCFF9E}" type="presOf" srcId="{4C06B2BC-18D2-4C4A-93C7-33AEAD9CE5B4}" destId="{0A7969EA-30DC-4111-A06A-BC5D2C321223}" srcOrd="0" destOrd="0" presId="urn:microsoft.com/office/officeart/2005/8/layout/vList5"/>
    <dgm:cxn modelId="{2D2DDE97-6C7D-46D5-B194-76325E399243}" srcId="{D19A98DA-1D74-498A-AC82-CECC85ACABAD}" destId="{0344B9AE-0767-4951-9A07-FD72C33B14C4}" srcOrd="0" destOrd="0" parTransId="{4585C84B-9F5B-4DBB-A980-0D453EF9B72D}" sibTransId="{377B549D-4344-4B89-8810-B34D65C381FB}"/>
    <dgm:cxn modelId="{89CB21A5-1778-4649-BCBB-D04F799F9AF2}" srcId="{E430E6A6-96D3-4804-80C7-1E7469AAE058}" destId="{4C06B2BC-18D2-4C4A-93C7-33AEAD9CE5B4}" srcOrd="0" destOrd="0" parTransId="{48DECF1A-61CE-4B93-8013-7D5DE7EFACDD}" sibTransId="{DF3CC5F0-B5C5-4852-AC68-C4A9617B10CE}"/>
    <dgm:cxn modelId="{371261C3-53F4-4E42-B097-9FDEE1D52EAD}" srcId="{1660831D-E38A-42C1-B55F-3D09A899373A}" destId="{EFD9F839-07CF-4554-A117-02F7E1F2901D}" srcOrd="3" destOrd="0" parTransId="{71480B48-5228-42FA-B7DD-CF55C4D60986}" sibTransId="{79BE1FE4-D2FD-406C-B1A0-74C7AEF306AE}"/>
    <dgm:cxn modelId="{A6C749DA-6735-4166-95A9-B6ED4735B31A}" srcId="{2AA9844B-DAE7-4976-B43C-D2EC369F68CC}" destId="{E3DE78D2-927F-485E-A8EC-1C7A6C89262C}" srcOrd="0" destOrd="0" parTransId="{16BA4ADE-55C5-44F5-B099-97E7C9546443}" sibTransId="{81383722-7573-4DE3-9525-B04289863D63}"/>
    <dgm:cxn modelId="{C818E2F5-B361-450D-91B2-83557763DD70}" srcId="{1660831D-E38A-42C1-B55F-3D09A899373A}" destId="{2AA9844B-DAE7-4976-B43C-D2EC369F68CC}" srcOrd="4" destOrd="0" parTransId="{1C56698B-471E-4751-8244-EEE8CDFD1A32}" sibTransId="{28F6FC84-6FDE-4E27-8971-D6CED93C3805}"/>
    <dgm:cxn modelId="{EE4E30F7-9125-4220-93F3-684D1B33F94D}" type="presOf" srcId="{316914AC-AC5E-458B-BF0E-0AF612B2E38F}" destId="{5689D9A6-DA4C-42D1-8D37-E5E8BCEB0D7D}" srcOrd="0" destOrd="0" presId="urn:microsoft.com/office/officeart/2005/8/layout/vList5"/>
    <dgm:cxn modelId="{5CC310FC-D266-4ADE-892C-348D645D6837}" type="presOf" srcId="{2AA9844B-DAE7-4976-B43C-D2EC369F68CC}" destId="{9E3572B8-0B6D-420D-BFA7-B9FA2D25A7CD}" srcOrd="0" destOrd="0" presId="urn:microsoft.com/office/officeart/2005/8/layout/vList5"/>
    <dgm:cxn modelId="{A3BA28FF-7E5C-48A3-8738-EBDA29EF7747}" srcId="{1660831D-E38A-42C1-B55F-3D09A899373A}" destId="{E430E6A6-96D3-4804-80C7-1E7469AAE058}" srcOrd="2" destOrd="0" parTransId="{59B508DA-502A-4BA7-A355-AE42EC4ACEED}" sibTransId="{AD9FC1A0-4FCB-4812-869E-06FE3FF0488D}"/>
    <dgm:cxn modelId="{0F089484-04B3-4701-BBEB-DE0BE4A967F8}" type="presParOf" srcId="{6B3E6753-2CA3-4008-8CBA-ADD4F31121A4}" destId="{C31FC30E-CEC1-46DA-B0EC-09E2A79FD1D7}" srcOrd="0" destOrd="0" presId="urn:microsoft.com/office/officeart/2005/8/layout/vList5"/>
    <dgm:cxn modelId="{530CEF6C-0308-4CC0-A74F-E58C553EF3EB}" type="presParOf" srcId="{C31FC30E-CEC1-46DA-B0EC-09E2A79FD1D7}" destId="{405FD36F-3C18-407E-8A58-BC4AE0FECD91}" srcOrd="0" destOrd="0" presId="urn:microsoft.com/office/officeart/2005/8/layout/vList5"/>
    <dgm:cxn modelId="{28718BB2-AF26-45AC-B6B3-0F21AE056161}" type="presParOf" srcId="{C31FC30E-CEC1-46DA-B0EC-09E2A79FD1D7}" destId="{8E24DACB-1C01-4439-B20B-9DD972A37CC9}" srcOrd="1" destOrd="0" presId="urn:microsoft.com/office/officeart/2005/8/layout/vList5"/>
    <dgm:cxn modelId="{D7E90CEB-2A02-434C-B383-38FF4CB98C04}" type="presParOf" srcId="{6B3E6753-2CA3-4008-8CBA-ADD4F31121A4}" destId="{C997C994-4FF9-412D-84A4-962DB1A9341B}" srcOrd="1" destOrd="0" presId="urn:microsoft.com/office/officeart/2005/8/layout/vList5"/>
    <dgm:cxn modelId="{2ECF8EC9-9E7A-4918-8BB2-69567506A5EF}" type="presParOf" srcId="{6B3E6753-2CA3-4008-8CBA-ADD4F31121A4}" destId="{9A760E3E-8D68-4BC4-822A-472EEC0160F8}" srcOrd="2" destOrd="0" presId="urn:microsoft.com/office/officeart/2005/8/layout/vList5"/>
    <dgm:cxn modelId="{D7EF8B2B-3A6D-4188-AE5E-3B9C07652C24}" type="presParOf" srcId="{9A760E3E-8D68-4BC4-822A-472EEC0160F8}" destId="{5689D9A6-DA4C-42D1-8D37-E5E8BCEB0D7D}" srcOrd="0" destOrd="0" presId="urn:microsoft.com/office/officeart/2005/8/layout/vList5"/>
    <dgm:cxn modelId="{BF1FB0F6-DFEE-48FE-B8A7-35C5A08F86D3}" type="presParOf" srcId="{9A760E3E-8D68-4BC4-822A-472EEC0160F8}" destId="{7E1F507B-29F3-4B4D-BD3E-BF69C56E017D}" srcOrd="1" destOrd="0" presId="urn:microsoft.com/office/officeart/2005/8/layout/vList5"/>
    <dgm:cxn modelId="{5339DE1C-81A3-454D-8ECE-C98251EB5FB8}" type="presParOf" srcId="{6B3E6753-2CA3-4008-8CBA-ADD4F31121A4}" destId="{3C52E0BF-8F8A-4BDB-A40B-82F57C194832}" srcOrd="3" destOrd="0" presId="urn:microsoft.com/office/officeart/2005/8/layout/vList5"/>
    <dgm:cxn modelId="{E87CCE31-D043-45F7-A17C-B81CE2EF24B5}" type="presParOf" srcId="{6B3E6753-2CA3-4008-8CBA-ADD4F31121A4}" destId="{74021CA4-F683-4FE5-82A7-6A6D12CD7749}" srcOrd="4" destOrd="0" presId="urn:microsoft.com/office/officeart/2005/8/layout/vList5"/>
    <dgm:cxn modelId="{B9B50360-1216-476E-9DA6-7A46912ACEDA}" type="presParOf" srcId="{74021CA4-F683-4FE5-82A7-6A6D12CD7749}" destId="{3873BD63-9103-4715-9B0F-6969C88DFAE2}" srcOrd="0" destOrd="0" presId="urn:microsoft.com/office/officeart/2005/8/layout/vList5"/>
    <dgm:cxn modelId="{CF124A76-A3C9-4679-B44D-1C2C19F31FF7}" type="presParOf" srcId="{74021CA4-F683-4FE5-82A7-6A6D12CD7749}" destId="{0A7969EA-30DC-4111-A06A-BC5D2C321223}" srcOrd="1" destOrd="0" presId="urn:microsoft.com/office/officeart/2005/8/layout/vList5"/>
    <dgm:cxn modelId="{8B6F4CCB-D22B-49AF-83CE-610BF4E98001}" type="presParOf" srcId="{6B3E6753-2CA3-4008-8CBA-ADD4F31121A4}" destId="{9F737365-8504-48C8-A0A6-6A40EDA497E6}" srcOrd="5" destOrd="0" presId="urn:microsoft.com/office/officeart/2005/8/layout/vList5"/>
    <dgm:cxn modelId="{D4AA2ED6-DB96-4C53-B532-77C19B073D28}" type="presParOf" srcId="{6B3E6753-2CA3-4008-8CBA-ADD4F31121A4}" destId="{ED5103A5-F364-4312-B740-F7DDB253325B}" srcOrd="6" destOrd="0" presId="urn:microsoft.com/office/officeart/2005/8/layout/vList5"/>
    <dgm:cxn modelId="{AC224427-71AC-4824-9D8C-C46EF976E1AF}" type="presParOf" srcId="{ED5103A5-F364-4312-B740-F7DDB253325B}" destId="{936089EB-B7D3-4DAB-A1DA-18D89DE13D02}" srcOrd="0" destOrd="0" presId="urn:microsoft.com/office/officeart/2005/8/layout/vList5"/>
    <dgm:cxn modelId="{EE86A214-E3E4-47CA-84AD-6DB052C06D11}" type="presParOf" srcId="{ED5103A5-F364-4312-B740-F7DDB253325B}" destId="{F91964B3-31F5-4BB5-A678-A40AF09D5A34}" srcOrd="1" destOrd="0" presId="urn:microsoft.com/office/officeart/2005/8/layout/vList5"/>
    <dgm:cxn modelId="{CE98BC64-DBF9-4BE8-BA3F-AE34AF511548}" type="presParOf" srcId="{6B3E6753-2CA3-4008-8CBA-ADD4F31121A4}" destId="{FF740470-4196-474C-9208-B80F6C863563}" srcOrd="7" destOrd="0" presId="urn:microsoft.com/office/officeart/2005/8/layout/vList5"/>
    <dgm:cxn modelId="{09846B94-3072-4344-B406-600BC283B369}" type="presParOf" srcId="{6B3E6753-2CA3-4008-8CBA-ADD4F31121A4}" destId="{CC446D5E-0B0F-48DF-8123-473E3D124A00}" srcOrd="8" destOrd="0" presId="urn:microsoft.com/office/officeart/2005/8/layout/vList5"/>
    <dgm:cxn modelId="{F2DA3710-E3EC-448B-9CC6-6624F3B28266}" type="presParOf" srcId="{CC446D5E-0B0F-48DF-8123-473E3D124A00}" destId="{9E3572B8-0B6D-420D-BFA7-B9FA2D25A7CD}" srcOrd="0" destOrd="0" presId="urn:microsoft.com/office/officeart/2005/8/layout/vList5"/>
    <dgm:cxn modelId="{CC189429-CEA1-4FE1-96F1-8C2CFFF35754}" type="presParOf" srcId="{CC446D5E-0B0F-48DF-8123-473E3D124A00}" destId="{8D37F7E6-CB31-4999-ACFD-559F8C287AD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F3712-0921-455D-B702-8DB9AC10A708}">
      <dsp:nvSpPr>
        <dsp:cNvPr id="0" name=""/>
        <dsp:cNvSpPr/>
      </dsp:nvSpPr>
      <dsp:spPr>
        <a:xfrm rot="5400000">
          <a:off x="8266197" y="-3382660"/>
          <a:ext cx="1292309" cy="83880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/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This 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study employs secondary research methodology, analyzing journal articles, industry reports, and case studies from 2018–2024 (Bryman, 2022).</a:t>
          </a:r>
          <a:endParaRPr lang="en-GB" sz="2100" kern="1200" dirty="0"/>
        </a:p>
      </dsp:txBody>
      <dsp:txXfrm rot="-5400000">
        <a:off x="4718304" y="228318"/>
        <a:ext cx="8325011" cy="1166139"/>
      </dsp:txXfrm>
    </dsp:sp>
    <dsp:sp modelId="{4D4784C4-8B59-43C0-B8C7-25035A812CFD}">
      <dsp:nvSpPr>
        <dsp:cNvPr id="0" name=""/>
        <dsp:cNvSpPr/>
      </dsp:nvSpPr>
      <dsp:spPr>
        <a:xfrm>
          <a:off x="0" y="3694"/>
          <a:ext cx="4718304" cy="16153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38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Research methodology</a:t>
          </a:r>
          <a:endParaRPr lang="en-GB" sz="3800" kern="1200" dirty="0"/>
        </a:p>
      </dsp:txBody>
      <dsp:txXfrm>
        <a:off x="78857" y="82551"/>
        <a:ext cx="4560590" cy="1457672"/>
      </dsp:txXfrm>
    </dsp:sp>
    <dsp:sp modelId="{E2A26EBA-D93C-42D6-8FBF-AFD63D2862F2}">
      <dsp:nvSpPr>
        <dsp:cNvPr id="0" name=""/>
        <dsp:cNvSpPr/>
      </dsp:nvSpPr>
      <dsp:spPr>
        <a:xfrm rot="5400000">
          <a:off x="8266197" y="-1686504"/>
          <a:ext cx="1292309" cy="83880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The PEST framework (Political, Economic, Social, Technological, Legal, Environmental) is applied to assess AI’s impact on hospitality.</a:t>
          </a:r>
        </a:p>
      </dsp:txBody>
      <dsp:txXfrm rot="-5400000">
        <a:off x="4718304" y="1924474"/>
        <a:ext cx="8325011" cy="1166139"/>
      </dsp:txXfrm>
    </dsp:sp>
    <dsp:sp modelId="{A9F8A70B-01F7-4E77-80EE-5E3D9EE88CE7}">
      <dsp:nvSpPr>
        <dsp:cNvPr id="0" name=""/>
        <dsp:cNvSpPr/>
      </dsp:nvSpPr>
      <dsp:spPr>
        <a:xfrm>
          <a:off x="0" y="1699850"/>
          <a:ext cx="4718304" cy="16153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Framework</a:t>
          </a:r>
        </a:p>
      </dsp:txBody>
      <dsp:txXfrm>
        <a:off x="78857" y="1778707"/>
        <a:ext cx="4560590" cy="1457672"/>
      </dsp:txXfrm>
    </dsp:sp>
    <dsp:sp modelId="{F35AAD41-C044-4ECA-A676-F651934FA406}">
      <dsp:nvSpPr>
        <dsp:cNvPr id="0" name=""/>
        <dsp:cNvSpPr/>
      </dsp:nvSpPr>
      <dsp:spPr>
        <a:xfrm rot="5400000">
          <a:off x="8266197" y="9651"/>
          <a:ext cx="1292309" cy="83880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A 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critical analysis of real-world applications of AI in hotels provides insights into its benefits and challenges.</a:t>
          </a:r>
        </a:p>
      </dsp:txBody>
      <dsp:txXfrm rot="-5400000">
        <a:off x="4718304" y="3620630"/>
        <a:ext cx="8325011" cy="1166139"/>
      </dsp:txXfrm>
    </dsp:sp>
    <dsp:sp modelId="{0DB89716-8B2A-4A3A-AC13-47446BEADD02}">
      <dsp:nvSpPr>
        <dsp:cNvPr id="0" name=""/>
        <dsp:cNvSpPr/>
      </dsp:nvSpPr>
      <dsp:spPr>
        <a:xfrm>
          <a:off x="0" y="3396006"/>
          <a:ext cx="4718304" cy="16153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Analysis</a:t>
          </a:r>
        </a:p>
      </dsp:txBody>
      <dsp:txXfrm>
        <a:off x="78857" y="3474863"/>
        <a:ext cx="4560590" cy="1457672"/>
      </dsp:txXfrm>
    </dsp:sp>
    <dsp:sp modelId="{B42617DF-D31D-4EAD-BDEC-A5330C42C5BC}">
      <dsp:nvSpPr>
        <dsp:cNvPr id="0" name=""/>
        <dsp:cNvSpPr/>
      </dsp:nvSpPr>
      <dsp:spPr>
        <a:xfrm rot="5400000">
          <a:off x="8266197" y="1705808"/>
          <a:ext cx="1292309" cy="83880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Industry 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examples from Hilton, Marriott, Alibaba’s </a:t>
          </a:r>
          <a:r>
            <a:rPr lang="en-US" sz="2100" kern="1200" dirty="0" err="1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FlyZoo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, and IHG illustrate AI's role in transforming hospitality services (Bryman, 2022).</a:t>
          </a:r>
        </a:p>
      </dsp:txBody>
      <dsp:txXfrm rot="-5400000">
        <a:off x="4718304" y="5316787"/>
        <a:ext cx="8325011" cy="1166139"/>
      </dsp:txXfrm>
    </dsp:sp>
    <dsp:sp modelId="{AEC514F5-CBEE-4BFE-B0B9-93F918980B0E}">
      <dsp:nvSpPr>
        <dsp:cNvPr id="0" name=""/>
        <dsp:cNvSpPr/>
      </dsp:nvSpPr>
      <dsp:spPr>
        <a:xfrm>
          <a:off x="0" y="5092162"/>
          <a:ext cx="4718304" cy="16153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Industry examples</a:t>
          </a:r>
        </a:p>
      </dsp:txBody>
      <dsp:txXfrm>
        <a:off x="78857" y="5171019"/>
        <a:ext cx="4560590" cy="1457672"/>
      </dsp:txXfrm>
    </dsp:sp>
    <dsp:sp modelId="{367EF5C8-C88F-4AA0-A39A-8B02FC2A0BAC}">
      <dsp:nvSpPr>
        <dsp:cNvPr id="0" name=""/>
        <dsp:cNvSpPr/>
      </dsp:nvSpPr>
      <dsp:spPr>
        <a:xfrm rot="5400000">
          <a:off x="8266197" y="3401964"/>
          <a:ext cx="1292309" cy="83880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Findings 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offer a holistic perspective on AI's implications for efficiency, guest experience, and business performance.</a:t>
          </a:r>
        </a:p>
      </dsp:txBody>
      <dsp:txXfrm rot="-5400000">
        <a:off x="4718304" y="7012943"/>
        <a:ext cx="8325011" cy="1166139"/>
      </dsp:txXfrm>
    </dsp:sp>
    <dsp:sp modelId="{4AFE7461-409C-4F0F-B894-F1E307F09199}">
      <dsp:nvSpPr>
        <dsp:cNvPr id="0" name=""/>
        <dsp:cNvSpPr/>
      </dsp:nvSpPr>
      <dsp:spPr>
        <a:xfrm>
          <a:off x="0" y="6788318"/>
          <a:ext cx="4718304" cy="16153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Findings</a:t>
          </a:r>
        </a:p>
      </dsp:txBody>
      <dsp:txXfrm>
        <a:off x="78857" y="6867175"/>
        <a:ext cx="4560590" cy="14576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4DACB-1C01-4439-B20B-9DD972A37CC9}">
      <dsp:nvSpPr>
        <dsp:cNvPr id="0" name=""/>
        <dsp:cNvSpPr/>
      </dsp:nvSpPr>
      <dsp:spPr>
        <a:xfrm rot="5400000">
          <a:off x="8467604" y="-3472842"/>
          <a:ext cx="1304022" cy="85831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/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Hotels should implement AI alongside human staff to maintain a personalized and authentic guest experience (Ruel and Njoku, 2021).</a:t>
          </a:r>
          <a:endParaRPr lang="en-GB" sz="2100" kern="1200" dirty="0"/>
        </a:p>
      </dsp:txBody>
      <dsp:txXfrm rot="-5400000">
        <a:off x="4828032" y="230387"/>
        <a:ext cx="8519511" cy="1176708"/>
      </dsp:txXfrm>
    </dsp:sp>
    <dsp:sp modelId="{405FD36F-3C18-407E-8A58-BC4AE0FECD91}">
      <dsp:nvSpPr>
        <dsp:cNvPr id="0" name=""/>
        <dsp:cNvSpPr/>
      </dsp:nvSpPr>
      <dsp:spPr>
        <a:xfrm>
          <a:off x="0" y="3728"/>
          <a:ext cx="4828032" cy="1630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30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Balanced AI-Human Interaction</a:t>
          </a:r>
          <a:endParaRPr lang="en-GB" sz="3000" kern="1200" dirty="0"/>
        </a:p>
      </dsp:txBody>
      <dsp:txXfrm>
        <a:off x="79571" y="83299"/>
        <a:ext cx="4668890" cy="1470885"/>
      </dsp:txXfrm>
    </dsp:sp>
    <dsp:sp modelId="{7E1F507B-29F3-4B4D-BD3E-BF69C56E017D}">
      <dsp:nvSpPr>
        <dsp:cNvPr id="0" name=""/>
        <dsp:cNvSpPr/>
      </dsp:nvSpPr>
      <dsp:spPr>
        <a:xfrm rot="5400000">
          <a:off x="8467604" y="-1761313"/>
          <a:ext cx="1304022" cy="85831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Hospitality 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professionals should receive AI training to adapt to technological advancements and enhance service quality.</a:t>
          </a:r>
        </a:p>
      </dsp:txBody>
      <dsp:txXfrm rot="-5400000">
        <a:off x="4828032" y="1941916"/>
        <a:ext cx="8519511" cy="1176708"/>
      </dsp:txXfrm>
    </dsp:sp>
    <dsp:sp modelId="{5689D9A6-DA4C-42D1-8D37-E5E8BCEB0D7D}">
      <dsp:nvSpPr>
        <dsp:cNvPr id="0" name=""/>
        <dsp:cNvSpPr/>
      </dsp:nvSpPr>
      <dsp:spPr>
        <a:xfrm>
          <a:off x="0" y="1715257"/>
          <a:ext cx="4828032" cy="1630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Investment in AI Training</a:t>
          </a:r>
        </a:p>
      </dsp:txBody>
      <dsp:txXfrm>
        <a:off x="79571" y="1794828"/>
        <a:ext cx="4668890" cy="1470885"/>
      </dsp:txXfrm>
    </dsp:sp>
    <dsp:sp modelId="{0A7969EA-30DC-4111-A06A-BC5D2C321223}">
      <dsp:nvSpPr>
        <dsp:cNvPr id="0" name=""/>
        <dsp:cNvSpPr/>
      </dsp:nvSpPr>
      <dsp:spPr>
        <a:xfrm rot="5400000">
          <a:off x="8467604" y="-49784"/>
          <a:ext cx="1304022" cy="85831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Hotels 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must comply with GDPR, CCPA, and AI ethics guidelines to ensure responsible data usage.</a:t>
          </a:r>
        </a:p>
      </dsp:txBody>
      <dsp:txXfrm rot="-5400000">
        <a:off x="4828032" y="3653445"/>
        <a:ext cx="8519511" cy="1176708"/>
      </dsp:txXfrm>
    </dsp:sp>
    <dsp:sp modelId="{3873BD63-9103-4715-9B0F-6969C88DFAE2}">
      <dsp:nvSpPr>
        <dsp:cNvPr id="0" name=""/>
        <dsp:cNvSpPr/>
      </dsp:nvSpPr>
      <dsp:spPr>
        <a:xfrm>
          <a:off x="0" y="3426786"/>
          <a:ext cx="4828032" cy="1630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Ethical AI Implementation</a:t>
          </a:r>
        </a:p>
      </dsp:txBody>
      <dsp:txXfrm>
        <a:off x="79571" y="3506357"/>
        <a:ext cx="4668890" cy="1470885"/>
      </dsp:txXfrm>
    </dsp:sp>
    <dsp:sp modelId="{F91964B3-31F5-4BB5-A678-A40AF09D5A34}">
      <dsp:nvSpPr>
        <dsp:cNvPr id="0" name=""/>
        <dsp:cNvSpPr/>
      </dsp:nvSpPr>
      <dsp:spPr>
        <a:xfrm rot="5400000">
          <a:off x="8467604" y="1661745"/>
          <a:ext cx="1304022" cy="85831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Hotels 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should leverage AI for energy efficiency, waste reduction, and eco-friendly operations (Ruel and Njoku, 2021).</a:t>
          </a:r>
        </a:p>
      </dsp:txBody>
      <dsp:txXfrm rot="-5400000">
        <a:off x="4828032" y="5364975"/>
        <a:ext cx="8519511" cy="1176708"/>
      </dsp:txXfrm>
    </dsp:sp>
    <dsp:sp modelId="{936089EB-B7D3-4DAB-A1DA-18D89DE13D02}">
      <dsp:nvSpPr>
        <dsp:cNvPr id="0" name=""/>
        <dsp:cNvSpPr/>
      </dsp:nvSpPr>
      <dsp:spPr>
        <a:xfrm>
          <a:off x="0" y="5138315"/>
          <a:ext cx="4828032" cy="1630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AI-Driven Sustainability Initiatives</a:t>
          </a:r>
        </a:p>
      </dsp:txBody>
      <dsp:txXfrm>
        <a:off x="79571" y="5217886"/>
        <a:ext cx="4668890" cy="1470885"/>
      </dsp:txXfrm>
    </dsp:sp>
    <dsp:sp modelId="{8D37F7E6-CB31-4999-ACFD-559F8C287ADD}">
      <dsp:nvSpPr>
        <dsp:cNvPr id="0" name=""/>
        <dsp:cNvSpPr/>
      </dsp:nvSpPr>
      <dsp:spPr>
        <a:xfrm rot="5400000">
          <a:off x="8467604" y="3373274"/>
          <a:ext cx="1304022" cy="85831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Businesses </a:t>
          </a:r>
          <a:r>
            <a:rPr lang="en-US" sz="21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must stay updated on AI trends, investing in cutting-edge solutions like voice AI, facial recognition, and predictive analytics.</a:t>
          </a:r>
        </a:p>
      </dsp:txBody>
      <dsp:txXfrm rot="-5400000">
        <a:off x="4828032" y="7076504"/>
        <a:ext cx="8519511" cy="1176708"/>
      </dsp:txXfrm>
    </dsp:sp>
    <dsp:sp modelId="{9E3572B8-0B6D-420D-BFA7-B9FA2D25A7CD}">
      <dsp:nvSpPr>
        <dsp:cNvPr id="0" name=""/>
        <dsp:cNvSpPr/>
      </dsp:nvSpPr>
      <dsp:spPr>
        <a:xfrm>
          <a:off x="0" y="6849844"/>
          <a:ext cx="4828032" cy="1630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rPr>
            <a:t>Continuous Innovation</a:t>
          </a:r>
        </a:p>
      </dsp:txBody>
      <dsp:txXfrm>
        <a:off x="79571" y="6929415"/>
        <a:ext cx="4668890" cy="14708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5.svg"/><Relationship Id="rId7" Type="http://schemas.openxmlformats.org/officeDocument/2006/relationships/diagramLayout" Target="../diagrams/layout1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4.sv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2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ijhm.2021.102876" TargetMode="External"/><Relationship Id="rId3" Type="http://schemas.openxmlformats.org/officeDocument/2006/relationships/hyperlink" Target="https://doi.org/10.1007/978-3-030-48652-5_110" TargetMode="External"/><Relationship Id="rId7" Type="http://schemas.openxmlformats.org/officeDocument/2006/relationships/hyperlink" Target="https://doi.org/10.1016/j.ijhm.2021.102930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merald.com/insight/content/doi/10.1108/JHTI-01-2021-0021/full/html" TargetMode="External"/><Relationship Id="rId5" Type="http://schemas.openxmlformats.org/officeDocument/2006/relationships/hyperlink" Target="https://eur-lex.europa.eu" TargetMode="External"/><Relationship Id="rId10" Type="http://schemas.openxmlformats.org/officeDocument/2006/relationships/hyperlink" Target="https://www.emerald.com/insight/content/doi/10.1108/JTF-03-2020-0032/full/html" TargetMode="External"/><Relationship Id="rId4" Type="http://schemas.openxmlformats.org/officeDocument/2006/relationships/hyperlink" Target="https://www.mckinsey.com/mgi/our-research/generative-ai-and-the-future-of-work-in-america" TargetMode="External"/><Relationship Id="rId9" Type="http://schemas.openxmlformats.org/officeDocument/2006/relationships/hyperlink" Target="https://www.emerald.com/insight/0959-6119.htm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168079" y="-39872"/>
            <a:ext cx="8415405" cy="10457637"/>
            <a:chOff x="0" y="0"/>
            <a:chExt cx="11220540" cy="13943517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l="23192" r="23192"/>
            <a:stretch>
              <a:fillRect/>
            </a:stretch>
          </p:blipFill>
          <p:spPr>
            <a:xfrm>
              <a:off x="0" y="0"/>
              <a:ext cx="11220540" cy="13943517"/>
            </a:xfrm>
            <a:prstGeom prst="rect">
              <a:avLst/>
            </a:prstGeom>
          </p:spPr>
        </p:pic>
      </p:grpSp>
      <p:sp>
        <p:nvSpPr>
          <p:cNvPr id="5" name="Freeform 5"/>
          <p:cNvSpPr/>
          <p:nvPr/>
        </p:nvSpPr>
        <p:spPr>
          <a:xfrm rot="5400000">
            <a:off x="2052989" y="2329931"/>
            <a:ext cx="15903717" cy="6878358"/>
          </a:xfrm>
          <a:custGeom>
            <a:avLst/>
            <a:gdLst/>
            <a:ahLst/>
            <a:cxnLst/>
            <a:rect l="l" t="t" r="r" b="b"/>
            <a:pathLst>
              <a:path w="15903717" h="6878358">
                <a:moveTo>
                  <a:pt x="0" y="0"/>
                </a:moveTo>
                <a:lnTo>
                  <a:pt x="15903717" y="0"/>
                </a:lnTo>
                <a:lnTo>
                  <a:pt x="15903717" y="6878358"/>
                </a:lnTo>
                <a:lnTo>
                  <a:pt x="0" y="68783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299718" y="1791793"/>
            <a:ext cx="856390" cy="856390"/>
          </a:xfrm>
          <a:custGeom>
            <a:avLst/>
            <a:gdLst/>
            <a:ahLst/>
            <a:cxnLst/>
            <a:rect l="l" t="t" r="r" b="b"/>
            <a:pathLst>
              <a:path w="856390" h="856390">
                <a:moveTo>
                  <a:pt x="0" y="0"/>
                </a:moveTo>
                <a:lnTo>
                  <a:pt x="856390" y="0"/>
                </a:lnTo>
                <a:lnTo>
                  <a:pt x="856390" y="856390"/>
                </a:lnTo>
                <a:lnTo>
                  <a:pt x="0" y="8563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44309" y="3074400"/>
            <a:ext cx="8968383" cy="2901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33"/>
              </a:lnSpc>
            </a:pPr>
            <a:r>
              <a:rPr lang="en-US" sz="4586" b="1">
                <a:solidFill>
                  <a:srgbClr val="000000"/>
                </a:solidFill>
                <a:latin typeface="Roboto Condensed Bold"/>
                <a:ea typeface="Roboto Condensed Bold"/>
                <a:cs typeface="Roboto Condensed Bold"/>
                <a:sym typeface="Roboto Condensed Bold"/>
              </a:rPr>
              <a:t>Title: The Integration of Artificial Intelligence in Hospitality and Tourism: Transforming Guest Experience and Operational Efficiency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0436" y="7920461"/>
            <a:ext cx="6065164" cy="17032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535"/>
              </a:lnSpc>
            </a:pPr>
            <a:r>
              <a:rPr lang="en-US" sz="3239" b="1" dirty="0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Presented by:  Marius Lupoae (2127268)</a:t>
            </a:r>
          </a:p>
          <a:p>
            <a:pPr algn="l">
              <a:lnSpc>
                <a:spcPts val="4535"/>
              </a:lnSpc>
              <a:spcBef>
                <a:spcPct val="0"/>
              </a:spcBef>
            </a:pPr>
            <a:endParaRPr lang="en-US" sz="3239" b="1" dirty="0">
              <a:solidFill>
                <a:srgbClr val="000000"/>
              </a:solidFill>
              <a:latin typeface="Poppins Medium"/>
              <a:ea typeface="Poppins Medium"/>
              <a:cs typeface="Poppins Medium"/>
              <a:sym typeface="Poppins Medium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40436" y="581025"/>
            <a:ext cx="7659282" cy="174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33"/>
              </a:lnSpc>
            </a:pPr>
            <a:r>
              <a:rPr lang="en-US" sz="2861" b="1" dirty="0">
                <a:solidFill>
                  <a:srgbClr val="398923"/>
                </a:solidFill>
                <a:latin typeface="Poppins Bold"/>
                <a:ea typeface="Poppins Bold"/>
                <a:cs typeface="Poppins Bold"/>
                <a:sym typeface="Poppins Bold"/>
              </a:rPr>
              <a:t>Module: Contemporary Themes in the Hotel and Hospitality Sector (BMIH6001)</a:t>
            </a:r>
          </a:p>
          <a:p>
            <a:pPr algn="l">
              <a:lnSpc>
                <a:spcPts val="3433"/>
              </a:lnSpc>
            </a:pPr>
            <a:endParaRPr lang="en-US" sz="2861" b="1" dirty="0">
              <a:solidFill>
                <a:srgbClr val="398923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3433"/>
              </a:lnSpc>
            </a:pPr>
            <a:r>
              <a:rPr lang="en-US" sz="2861" b="1" dirty="0">
                <a:solidFill>
                  <a:srgbClr val="398923"/>
                </a:solidFill>
                <a:latin typeface="Poppins Bold"/>
                <a:ea typeface="Poppins Bold"/>
                <a:cs typeface="Poppins Bold"/>
                <a:sym typeface="Poppins Bold"/>
              </a:rPr>
              <a:t>Module lead: Dr Ernest </a:t>
            </a:r>
            <a:r>
              <a:rPr lang="en-US" sz="2861" b="1" dirty="0" err="1">
                <a:solidFill>
                  <a:srgbClr val="398923"/>
                </a:solidFill>
                <a:latin typeface="Poppins Bold"/>
                <a:ea typeface="Poppins Bold"/>
                <a:cs typeface="Poppins Bold"/>
                <a:sym typeface="Poppins Bold"/>
              </a:rPr>
              <a:t>Balutie</a:t>
            </a:r>
            <a:r>
              <a:rPr lang="en-US" sz="2861" b="1" dirty="0">
                <a:solidFill>
                  <a:srgbClr val="398923"/>
                </a:solidFill>
                <a:latin typeface="Poppins Bold"/>
                <a:ea typeface="Poppins Bold"/>
                <a:cs typeface="Poppins Bold"/>
                <a:sym typeface="Poppins Bold"/>
              </a:rPr>
              <a:t> </a:t>
            </a:r>
            <a:r>
              <a:rPr lang="en-US" sz="2861" b="1" dirty="0" err="1">
                <a:solidFill>
                  <a:srgbClr val="398923"/>
                </a:solidFill>
                <a:latin typeface="Poppins Bold"/>
                <a:ea typeface="Poppins Bold"/>
                <a:cs typeface="Poppins Bold"/>
                <a:sym typeface="Poppins Bold"/>
              </a:rPr>
              <a:t>Wavei</a:t>
            </a:r>
            <a:endParaRPr lang="en-US" sz="2861" b="1" dirty="0">
              <a:solidFill>
                <a:srgbClr val="398923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9020437" y="3102975"/>
            <a:ext cx="392254" cy="392254"/>
          </a:xfrm>
          <a:custGeom>
            <a:avLst/>
            <a:gdLst/>
            <a:ahLst/>
            <a:cxnLst/>
            <a:rect l="l" t="t" r="r" b="b"/>
            <a:pathLst>
              <a:path w="392254" h="392254">
                <a:moveTo>
                  <a:pt x="0" y="0"/>
                </a:moveTo>
                <a:lnTo>
                  <a:pt x="392255" y="0"/>
                </a:lnTo>
                <a:lnTo>
                  <a:pt x="392255" y="392254"/>
                </a:lnTo>
                <a:lnTo>
                  <a:pt x="0" y="3922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7740202" y="7022318"/>
            <a:ext cx="559516" cy="559516"/>
          </a:xfrm>
          <a:custGeom>
            <a:avLst/>
            <a:gdLst/>
            <a:ahLst/>
            <a:cxnLst/>
            <a:rect l="l" t="t" r="r" b="b"/>
            <a:pathLst>
              <a:path w="559516" h="559516">
                <a:moveTo>
                  <a:pt x="0" y="0"/>
                </a:moveTo>
                <a:lnTo>
                  <a:pt x="559516" y="0"/>
                </a:lnTo>
                <a:lnTo>
                  <a:pt x="559516" y="559517"/>
                </a:lnTo>
                <a:lnTo>
                  <a:pt x="0" y="5595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527318" y="6137067"/>
            <a:ext cx="370917" cy="370917"/>
          </a:xfrm>
          <a:custGeom>
            <a:avLst/>
            <a:gdLst/>
            <a:ahLst/>
            <a:cxnLst/>
            <a:rect l="l" t="t" r="r" b="b"/>
            <a:pathLst>
              <a:path w="370917" h="370917">
                <a:moveTo>
                  <a:pt x="0" y="0"/>
                </a:moveTo>
                <a:lnTo>
                  <a:pt x="370917" y="0"/>
                </a:lnTo>
                <a:lnTo>
                  <a:pt x="370917" y="370917"/>
                </a:lnTo>
                <a:lnTo>
                  <a:pt x="0" y="37091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982200" y="477938"/>
            <a:ext cx="14651293" cy="9993472"/>
            <a:chOff x="0" y="0"/>
            <a:chExt cx="3149146" cy="152286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49146" cy="1522866"/>
            </a:xfrm>
            <a:custGeom>
              <a:avLst/>
              <a:gdLst/>
              <a:ahLst/>
              <a:cxnLst/>
              <a:rect l="l" t="t" r="r" b="b"/>
              <a:pathLst>
                <a:path w="3149146" h="1522866">
                  <a:moveTo>
                    <a:pt x="0" y="0"/>
                  </a:moveTo>
                  <a:lnTo>
                    <a:pt x="3149146" y="0"/>
                  </a:lnTo>
                  <a:lnTo>
                    <a:pt x="3149146" y="1522866"/>
                  </a:lnTo>
                  <a:lnTo>
                    <a:pt x="0" y="1522866"/>
                  </a:lnTo>
                  <a:close/>
                </a:path>
              </a:pathLst>
            </a:custGeom>
            <a:solidFill>
              <a:srgbClr val="3989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49146" cy="15609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412839" y="7495051"/>
            <a:ext cx="2976359" cy="2976359"/>
          </a:xfrm>
          <a:custGeom>
            <a:avLst/>
            <a:gdLst/>
            <a:ahLst/>
            <a:cxnLst/>
            <a:rect l="l" t="t" r="r" b="b"/>
            <a:pathLst>
              <a:path w="2976359" h="2976359">
                <a:moveTo>
                  <a:pt x="0" y="0"/>
                </a:moveTo>
                <a:lnTo>
                  <a:pt x="2976359" y="0"/>
                </a:lnTo>
                <a:lnTo>
                  <a:pt x="2976359" y="2976359"/>
                </a:lnTo>
                <a:lnTo>
                  <a:pt x="0" y="29763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6412839" y="-327596"/>
            <a:ext cx="2862555" cy="2862555"/>
          </a:xfrm>
          <a:custGeom>
            <a:avLst/>
            <a:gdLst/>
            <a:ahLst/>
            <a:cxnLst/>
            <a:rect l="l" t="t" r="r" b="b"/>
            <a:pathLst>
              <a:path w="2862555" h="2862555">
                <a:moveTo>
                  <a:pt x="0" y="0"/>
                </a:moveTo>
                <a:lnTo>
                  <a:pt x="2862555" y="0"/>
                </a:lnTo>
                <a:lnTo>
                  <a:pt x="2862555" y="2862555"/>
                </a:lnTo>
                <a:lnTo>
                  <a:pt x="0" y="286255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460264" y="-47625"/>
            <a:ext cx="8545093" cy="1000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562"/>
              </a:lnSpc>
            </a:pPr>
            <a:r>
              <a:rPr lang="en-US" sz="6302" b="1">
                <a:solidFill>
                  <a:srgbClr val="398923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Introduction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30122" y="689997"/>
            <a:ext cx="9753600" cy="95328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02847" lvl="1" indent="-301423" algn="just">
              <a:lnSpc>
                <a:spcPct val="150000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Artificial Intelligence (AI) is reshaping the hospitality industry by enhancing guest experiences and optimizing operations.</a:t>
            </a:r>
          </a:p>
          <a:p>
            <a:pPr marL="602847" lvl="1" indent="-301423" algn="just">
              <a:lnSpc>
                <a:spcPct val="150000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AI-driven solutions, including chatbots, robotic concierges, and predictive analytics, are revolutionizing service delivery (Huang et al., 2022).</a:t>
            </a:r>
          </a:p>
          <a:p>
            <a:pPr marL="602847" lvl="1" indent="-301423" algn="just">
              <a:lnSpc>
                <a:spcPct val="150000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Post-pandemic recovery has accelerated AI adoption.</a:t>
            </a:r>
          </a:p>
          <a:p>
            <a:pPr marL="602847" lvl="1" indent="-301423" algn="just">
              <a:lnSpc>
                <a:spcPct val="150000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Major hotel chains such as Hilton, Marriott, and Alibaba’s </a:t>
            </a:r>
            <a:r>
              <a:rPr lang="en-US" sz="32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FlyZoo</a:t>
            </a: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Hotel are leveraging AI to offer personalized experiences and streamline operations (Huang et al., 2022).</a:t>
            </a:r>
          </a:p>
        </p:txBody>
      </p:sp>
      <p:pic>
        <p:nvPicPr>
          <p:cNvPr id="1030" name="Picture 6" descr="AI Transforming Hospitality: Enhancing Service and Efficiency">
            <a:extLst>
              <a:ext uri="{FF2B5EF4-FFF2-40B4-BE49-F238E27FC236}">
                <a16:creationId xmlns:a16="http://schemas.microsoft.com/office/drawing/2014/main" id="{8676B5B3-35D1-485F-DBBB-47D3A0142F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1664" y="625860"/>
            <a:ext cx="8965419" cy="943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9878222" y="-143489"/>
            <a:ext cx="7829114" cy="10430489"/>
            <a:chOff x="0" y="0"/>
            <a:chExt cx="5300129" cy="7061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300091" cy="7061200"/>
            </a:xfrm>
            <a:custGeom>
              <a:avLst/>
              <a:gdLst/>
              <a:ahLst/>
              <a:cxnLst/>
              <a:rect l="l" t="t" r="r" b="b"/>
              <a:pathLst>
                <a:path w="5300091" h="7061200">
                  <a:moveTo>
                    <a:pt x="982091" y="0"/>
                  </a:moveTo>
                  <a:cubicBezTo>
                    <a:pt x="1173988" y="852297"/>
                    <a:pt x="1442720" y="2622931"/>
                    <a:pt x="982091" y="2887091"/>
                  </a:cubicBezTo>
                  <a:cubicBezTo>
                    <a:pt x="406400" y="3217291"/>
                    <a:pt x="0" y="5486400"/>
                    <a:pt x="0" y="6460109"/>
                  </a:cubicBezTo>
                  <a:lnTo>
                    <a:pt x="0" y="7061200"/>
                  </a:lnTo>
                  <a:lnTo>
                    <a:pt x="5300091" y="7061200"/>
                  </a:lnTo>
                  <a:lnTo>
                    <a:pt x="5300091" y="0"/>
                  </a:lnTo>
                  <a:close/>
                </a:path>
              </a:pathLst>
            </a:custGeom>
            <a:solidFill>
              <a:srgbClr val="68A231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11176500" y="18469"/>
            <a:ext cx="7707549" cy="10268531"/>
            <a:chOff x="0" y="0"/>
            <a:chExt cx="5300129" cy="7061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00091" cy="7061200"/>
            </a:xfrm>
            <a:custGeom>
              <a:avLst/>
              <a:gdLst/>
              <a:ahLst/>
              <a:cxnLst/>
              <a:rect l="l" t="t" r="r" b="b"/>
              <a:pathLst>
                <a:path w="5300091" h="7061200">
                  <a:moveTo>
                    <a:pt x="982091" y="0"/>
                  </a:moveTo>
                  <a:cubicBezTo>
                    <a:pt x="1173988" y="852297"/>
                    <a:pt x="1442720" y="2622931"/>
                    <a:pt x="982091" y="2887091"/>
                  </a:cubicBezTo>
                  <a:cubicBezTo>
                    <a:pt x="406400" y="3217291"/>
                    <a:pt x="0" y="5486400"/>
                    <a:pt x="0" y="6460109"/>
                  </a:cubicBezTo>
                  <a:lnTo>
                    <a:pt x="0" y="7061200"/>
                  </a:lnTo>
                  <a:lnTo>
                    <a:pt x="5300091" y="7061200"/>
                  </a:lnTo>
                  <a:lnTo>
                    <a:pt x="5300091" y="0"/>
                  </a:lnTo>
                  <a:close/>
                </a:path>
              </a:pathLst>
            </a:custGeom>
            <a:blipFill>
              <a:blip r:embed="rId2"/>
              <a:stretch>
                <a:fillRect l="-49423" r="-494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77799" y="265477"/>
            <a:ext cx="10498700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24"/>
              </a:lnSpc>
            </a:pPr>
            <a:r>
              <a:rPr lang="en-US" sz="4853" b="1">
                <a:solidFill>
                  <a:srgbClr val="68A23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Literature Review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5309" y="1052112"/>
            <a:ext cx="9677663" cy="8981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AI-driven guest services, particularly chatbots, virtual assistants, and service robots, are transforming the way hotels interact with customers.</a:t>
            </a:r>
          </a:p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Research highlights that AI chatbots significantly improve response times and reduce operational costs (Pillai &amp; Sivathanu, 2020).</a:t>
            </a:r>
          </a:p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Major hotel brands, such as Hilton and Marriott, employ AI chatbots to handle bookings, FAQs, and personalized recommendations.</a:t>
            </a:r>
          </a:p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Studies suggest that while AI-driven interactions enhance efficiency, guests still prefer a balance between automation and human touch.</a:t>
            </a:r>
          </a:p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Service robots are also gaining traction, with hotels deploying them for concierge services and food delivery (Lin &amp; Mattila, 2021).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 rot="10800000">
            <a:off x="9878222" y="-143490"/>
            <a:ext cx="12372178" cy="10430489"/>
            <a:chOff x="0" y="0"/>
            <a:chExt cx="5300129" cy="7061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300091" cy="7061200"/>
            </a:xfrm>
            <a:custGeom>
              <a:avLst/>
              <a:gdLst/>
              <a:ahLst/>
              <a:cxnLst/>
              <a:rect l="l" t="t" r="r" b="b"/>
              <a:pathLst>
                <a:path w="5300091" h="7061200">
                  <a:moveTo>
                    <a:pt x="982091" y="0"/>
                  </a:moveTo>
                  <a:cubicBezTo>
                    <a:pt x="1173988" y="852297"/>
                    <a:pt x="1442720" y="2622931"/>
                    <a:pt x="982091" y="2887091"/>
                  </a:cubicBezTo>
                  <a:cubicBezTo>
                    <a:pt x="406400" y="3217291"/>
                    <a:pt x="0" y="5486400"/>
                    <a:pt x="0" y="6460109"/>
                  </a:cubicBezTo>
                  <a:lnTo>
                    <a:pt x="0" y="7061200"/>
                  </a:lnTo>
                  <a:lnTo>
                    <a:pt x="5300091" y="7061200"/>
                  </a:lnTo>
                  <a:lnTo>
                    <a:pt x="5300091" y="0"/>
                  </a:lnTo>
                  <a:close/>
                </a:path>
              </a:pathLst>
            </a:custGeom>
            <a:solidFill>
              <a:srgbClr val="68A231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77799" y="265477"/>
            <a:ext cx="10498700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24"/>
              </a:lnSpc>
            </a:pPr>
            <a:r>
              <a:rPr lang="en-US" sz="4853" b="1">
                <a:solidFill>
                  <a:srgbClr val="68A23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Literature Review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0" y="1118787"/>
            <a:ext cx="9677663" cy="8419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AI-powered data analytics enable hyper-personalized experiences by predicting guest preferences based on past behaviors (Li et al., 2021).</a:t>
            </a:r>
          </a:p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Predictive pricing models used by Expedia and </a:t>
            </a:r>
            <a:r>
              <a:rPr lang="en-US" sz="2734" dirty="0" err="1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IDeaS</a:t>
            </a:r>
            <a:r>
              <a:rPr lang="en-US" sz="2734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 optimize revenue by dynamically adjusting room rates.</a:t>
            </a:r>
          </a:p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Ethical concerns include data privacy risks, AI bias, and job displacement due to automation in guest services.</a:t>
            </a:r>
          </a:p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Regulations such as GDPR and CCPA ensure data protection but also pose compliance challenges for AI-driven personalization (Huang et al., 2022).</a:t>
            </a:r>
          </a:p>
          <a:p>
            <a:pPr marL="590460" lvl="1" indent="-295230" algn="just">
              <a:lnSpc>
                <a:spcPts val="4485"/>
              </a:lnSpc>
              <a:buFont typeface="Arial"/>
              <a:buChar char="•"/>
            </a:pPr>
            <a:r>
              <a:rPr lang="en-US" sz="2734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The future of AI in hospitality hinges on striking a balance between efficiency, personalization, and ethical responsibility.</a:t>
            </a:r>
          </a:p>
        </p:txBody>
      </p:sp>
      <p:pic>
        <p:nvPicPr>
          <p:cNvPr id="2052" name="Picture 4" descr="AI in Customer Experience (CX): The Ultimate Guide in 2025 | SmartDev">
            <a:extLst>
              <a:ext uri="{FF2B5EF4-FFF2-40B4-BE49-F238E27FC236}">
                <a16:creationId xmlns:a16="http://schemas.microsoft.com/office/drawing/2014/main" id="{FADB9100-5DC6-FCB7-A17E-193555B85F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7" t="18148"/>
          <a:stretch/>
        </p:blipFill>
        <p:spPr bwMode="auto">
          <a:xfrm>
            <a:off x="10058401" y="265477"/>
            <a:ext cx="9296400" cy="9756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4"/>
          <p:cNvSpPr/>
          <p:nvPr/>
        </p:nvSpPr>
        <p:spPr>
          <a:xfrm>
            <a:off x="5420803" y="1424495"/>
            <a:ext cx="634682" cy="589849"/>
          </a:xfrm>
          <a:custGeom>
            <a:avLst/>
            <a:gdLst/>
            <a:ahLst/>
            <a:cxnLst/>
            <a:rect l="l" t="t" r="r" b="b"/>
            <a:pathLst>
              <a:path w="634682" h="589849">
                <a:moveTo>
                  <a:pt x="0" y="0"/>
                </a:moveTo>
                <a:lnTo>
                  <a:pt x="634681" y="0"/>
                </a:lnTo>
                <a:lnTo>
                  <a:pt x="634681" y="589848"/>
                </a:lnTo>
                <a:lnTo>
                  <a:pt x="0" y="5898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7978768">
            <a:off x="-2661402" y="149485"/>
            <a:ext cx="4065735" cy="1758430"/>
          </a:xfrm>
          <a:custGeom>
            <a:avLst/>
            <a:gdLst/>
            <a:ahLst/>
            <a:cxnLst/>
            <a:rect l="l" t="t" r="r" b="b"/>
            <a:pathLst>
              <a:path w="4065735" h="1758430">
                <a:moveTo>
                  <a:pt x="0" y="0"/>
                </a:moveTo>
                <a:lnTo>
                  <a:pt x="4065734" y="0"/>
                </a:lnTo>
                <a:lnTo>
                  <a:pt x="4065734" y="1758430"/>
                </a:lnTo>
                <a:lnTo>
                  <a:pt x="0" y="17584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3231327" flipV="1">
            <a:off x="-2241221" y="8460982"/>
            <a:ext cx="3756209" cy="1624560"/>
          </a:xfrm>
          <a:custGeom>
            <a:avLst/>
            <a:gdLst/>
            <a:ahLst/>
            <a:cxnLst/>
            <a:rect l="l" t="t" r="r" b="b"/>
            <a:pathLst>
              <a:path w="3756209" h="1624560">
                <a:moveTo>
                  <a:pt x="0" y="1624560"/>
                </a:moveTo>
                <a:lnTo>
                  <a:pt x="3756208" y="1624560"/>
                </a:lnTo>
                <a:lnTo>
                  <a:pt x="3756208" y="0"/>
                </a:lnTo>
                <a:lnTo>
                  <a:pt x="0" y="0"/>
                </a:lnTo>
                <a:lnTo>
                  <a:pt x="0" y="162456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2859207" y="117318"/>
            <a:ext cx="13872430" cy="819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86"/>
              </a:lnSpc>
            </a:pPr>
            <a:r>
              <a:rPr lang="en-US" sz="5155" b="1">
                <a:solidFill>
                  <a:srgbClr val="68A23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Methodology </a:t>
            </a:r>
          </a:p>
        </p:txBody>
      </p:sp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052BD9E8-68E8-F18A-C98D-A9E6C8F380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1173358"/>
              </p:ext>
            </p:extLst>
          </p:nvPr>
        </p:nvGraphicFramePr>
        <p:xfrm>
          <a:off x="3048000" y="1079500"/>
          <a:ext cx="13106400" cy="8407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34401" y="1259301"/>
            <a:ext cx="9753600" cy="8856249"/>
            <a:chOff x="0" y="0"/>
            <a:chExt cx="3149146" cy="152286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49146" cy="1522866"/>
            </a:xfrm>
            <a:custGeom>
              <a:avLst/>
              <a:gdLst/>
              <a:ahLst/>
              <a:cxnLst/>
              <a:rect l="l" t="t" r="r" b="b"/>
              <a:pathLst>
                <a:path w="3149146" h="1522866">
                  <a:moveTo>
                    <a:pt x="0" y="0"/>
                  </a:moveTo>
                  <a:lnTo>
                    <a:pt x="3149146" y="0"/>
                  </a:lnTo>
                  <a:lnTo>
                    <a:pt x="3149146" y="1522866"/>
                  </a:lnTo>
                  <a:lnTo>
                    <a:pt x="0" y="1522866"/>
                  </a:lnTo>
                  <a:close/>
                </a:path>
              </a:pathLst>
            </a:custGeom>
            <a:solidFill>
              <a:srgbClr val="3989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49146" cy="15609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002130" y="247650"/>
            <a:ext cx="13064540" cy="8064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78"/>
              </a:lnSpc>
            </a:pPr>
            <a:r>
              <a:rPr lang="en-US" sz="5315" b="1" dirty="0">
                <a:solidFill>
                  <a:srgbClr val="398923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PEST Analysis – Political Factors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5093" y="1364996"/>
            <a:ext cx="8140708" cy="84268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98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Government policies on AI ethics and data privacy shape the hospitality sector (European Parliament, 2018).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98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General Data Protection Regulation (GDPR) in Europe mandates hotels to implement AI.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98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AI-driven border security and e-passport systems in Singapore and UAE enhance international tourism (European Parliament, 2018).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98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Stricter cybersecurity regulations require hotels to invest in AI-powered fraud detection.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98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Policymakers emphasize responsible AI deployment.</a:t>
            </a:r>
          </a:p>
        </p:txBody>
      </p:sp>
      <p:pic>
        <p:nvPicPr>
          <p:cNvPr id="3074" name="Picture 2" descr="PESTLE Analysis for Hotel Industry (2024 Updated)">
            <a:extLst>
              <a:ext uri="{FF2B5EF4-FFF2-40B4-BE49-F238E27FC236}">
                <a16:creationId xmlns:a16="http://schemas.microsoft.com/office/drawing/2014/main" id="{0D82BE54-C45F-5FD9-0ADC-CA043003FD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584" b="30554"/>
          <a:stretch/>
        </p:blipFill>
        <p:spPr bwMode="auto">
          <a:xfrm>
            <a:off x="8686800" y="1464549"/>
            <a:ext cx="9436107" cy="832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CD47D8-9153-E72D-ECB9-8DBAB31B9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5ED055B0-41E5-B315-F99B-A347109BDD65}"/>
              </a:ext>
            </a:extLst>
          </p:cNvPr>
          <p:cNvGrpSpPr/>
          <p:nvPr/>
        </p:nvGrpSpPr>
        <p:grpSpPr>
          <a:xfrm>
            <a:off x="8534401" y="1259301"/>
            <a:ext cx="9753600" cy="8856249"/>
            <a:chOff x="0" y="0"/>
            <a:chExt cx="3149146" cy="152286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98BBD4E2-576A-2939-775B-B6F9EA300CC5}"/>
                </a:ext>
              </a:extLst>
            </p:cNvPr>
            <p:cNvSpPr/>
            <p:nvPr/>
          </p:nvSpPr>
          <p:spPr>
            <a:xfrm>
              <a:off x="0" y="0"/>
              <a:ext cx="3149146" cy="1522866"/>
            </a:xfrm>
            <a:custGeom>
              <a:avLst/>
              <a:gdLst/>
              <a:ahLst/>
              <a:cxnLst/>
              <a:rect l="l" t="t" r="r" b="b"/>
              <a:pathLst>
                <a:path w="3149146" h="1522866">
                  <a:moveTo>
                    <a:pt x="0" y="0"/>
                  </a:moveTo>
                  <a:lnTo>
                    <a:pt x="3149146" y="0"/>
                  </a:lnTo>
                  <a:lnTo>
                    <a:pt x="3149146" y="1522866"/>
                  </a:lnTo>
                  <a:lnTo>
                    <a:pt x="0" y="1522866"/>
                  </a:lnTo>
                  <a:close/>
                </a:path>
              </a:pathLst>
            </a:custGeom>
            <a:solidFill>
              <a:srgbClr val="3989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9ACD8DEE-0684-46D2-67E9-7E8B59EDFF79}"/>
                </a:ext>
              </a:extLst>
            </p:cNvPr>
            <p:cNvSpPr txBox="1"/>
            <p:nvPr/>
          </p:nvSpPr>
          <p:spPr>
            <a:xfrm>
              <a:off x="0" y="-38100"/>
              <a:ext cx="3149146" cy="15609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5C9B9813-25FC-AAD5-D337-F47755C315A4}"/>
              </a:ext>
            </a:extLst>
          </p:cNvPr>
          <p:cNvSpPr txBox="1"/>
          <p:nvPr/>
        </p:nvSpPr>
        <p:spPr>
          <a:xfrm>
            <a:off x="24581" y="1292485"/>
            <a:ext cx="8140708" cy="90019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 reduces operational costs through automation.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AI-powered dynamic pricing models increase revenue per available room (RevPAR).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Expedia and </a:t>
            </a:r>
            <a:r>
              <a:rPr lang="en-US" sz="32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IDeaS</a:t>
            </a: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Revenue Solutions use AI for market intelligence.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Workforce displacement is a major concern, with studies predicting that up to 30% of hotel jobs could be automated by 2030 (</a:t>
            </a:r>
            <a:r>
              <a:rPr lang="en-US" sz="32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Ellingrud</a:t>
            </a: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et al., 2023).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Despite automation risks, AI creates new job opportunities in AI system management.</a:t>
            </a:r>
          </a:p>
        </p:txBody>
      </p:sp>
      <p:pic>
        <p:nvPicPr>
          <p:cNvPr id="4098" name="Picture 2" descr="PESTLE Analysis for Hotel Industry (2024 Updated)">
            <a:extLst>
              <a:ext uri="{FF2B5EF4-FFF2-40B4-BE49-F238E27FC236}">
                <a16:creationId xmlns:a16="http://schemas.microsoft.com/office/drawing/2014/main" id="{47BA1313-22C6-FB98-3F0A-AC2E832848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6"/>
          <a:stretch/>
        </p:blipFill>
        <p:spPr bwMode="auto">
          <a:xfrm>
            <a:off x="8610600" y="1333499"/>
            <a:ext cx="9512307" cy="8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C38E95B8-AD66-B21C-AFE6-9FF067F6AB1D}"/>
              </a:ext>
            </a:extLst>
          </p:cNvPr>
          <p:cNvSpPr txBox="1"/>
          <p:nvPr/>
        </p:nvSpPr>
        <p:spPr>
          <a:xfrm>
            <a:off x="3055736" y="239125"/>
            <a:ext cx="11109727" cy="667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85"/>
              </a:lnSpc>
            </a:pPr>
            <a:r>
              <a:rPr lang="en-US" sz="4404" b="1" dirty="0">
                <a:solidFill>
                  <a:srgbClr val="398923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PEST Analysis – Economic Factors</a:t>
            </a:r>
          </a:p>
        </p:txBody>
      </p:sp>
    </p:spTree>
    <p:extLst>
      <p:ext uri="{BB962C8B-B14F-4D97-AF65-F5344CB8AC3E}">
        <p14:creationId xmlns:p14="http://schemas.microsoft.com/office/powerpoint/2010/main" val="1221942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CF97E1-0213-C0A0-9D31-A07050AA3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CF34C329-DF3E-19B2-44C7-180FB477D0AA}"/>
              </a:ext>
            </a:extLst>
          </p:cNvPr>
          <p:cNvGrpSpPr/>
          <p:nvPr/>
        </p:nvGrpSpPr>
        <p:grpSpPr>
          <a:xfrm>
            <a:off x="8534401" y="1259301"/>
            <a:ext cx="9753600" cy="8856249"/>
            <a:chOff x="0" y="0"/>
            <a:chExt cx="3149146" cy="152286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1FFAE22E-2E78-A7AD-2F33-446FD0744F06}"/>
                </a:ext>
              </a:extLst>
            </p:cNvPr>
            <p:cNvSpPr/>
            <p:nvPr/>
          </p:nvSpPr>
          <p:spPr>
            <a:xfrm>
              <a:off x="0" y="0"/>
              <a:ext cx="3149146" cy="1522866"/>
            </a:xfrm>
            <a:custGeom>
              <a:avLst/>
              <a:gdLst/>
              <a:ahLst/>
              <a:cxnLst/>
              <a:rect l="l" t="t" r="r" b="b"/>
              <a:pathLst>
                <a:path w="3149146" h="1522866">
                  <a:moveTo>
                    <a:pt x="0" y="0"/>
                  </a:moveTo>
                  <a:lnTo>
                    <a:pt x="3149146" y="0"/>
                  </a:lnTo>
                  <a:lnTo>
                    <a:pt x="3149146" y="1522866"/>
                  </a:lnTo>
                  <a:lnTo>
                    <a:pt x="0" y="1522866"/>
                  </a:lnTo>
                  <a:close/>
                </a:path>
              </a:pathLst>
            </a:custGeom>
            <a:solidFill>
              <a:srgbClr val="3989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A0B83381-9E1B-D193-078A-E38295057F0F}"/>
                </a:ext>
              </a:extLst>
            </p:cNvPr>
            <p:cNvSpPr txBox="1"/>
            <p:nvPr/>
          </p:nvSpPr>
          <p:spPr>
            <a:xfrm>
              <a:off x="0" y="-38100"/>
              <a:ext cx="3149146" cy="15609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481AF440-1FEC-B85B-7F82-F8E23EEDF72C}"/>
              </a:ext>
            </a:extLst>
          </p:cNvPr>
          <p:cNvSpPr txBox="1"/>
          <p:nvPr/>
        </p:nvSpPr>
        <p:spPr>
          <a:xfrm>
            <a:off x="19665" y="1410700"/>
            <a:ext cx="8140708" cy="78590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 enhances guest personalization, but 60% of travelers prefer a combination of AI and human interaction (Lin &amp; Mattila, 2021).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AI-powered smart rooms adjust lighting, temperature, and entertainment settings.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 chatbots with sentiment analysis improve customer service.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Ethical concerns arise as AI automation may lead to reduced staff engagement (Lin &amp; Mattila, 2021).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Hotels must strike a balance between AI efficiency and maintaining an authentic guest experience.</a:t>
            </a: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11BAC32C-FA69-2C09-C3CB-C0324826B46E}"/>
              </a:ext>
            </a:extLst>
          </p:cNvPr>
          <p:cNvSpPr txBox="1"/>
          <p:nvPr/>
        </p:nvSpPr>
        <p:spPr>
          <a:xfrm>
            <a:off x="2032996" y="117799"/>
            <a:ext cx="14222008" cy="8064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78"/>
              </a:lnSpc>
            </a:pPr>
            <a:r>
              <a:rPr lang="en-US" sz="5315" b="1" dirty="0">
                <a:solidFill>
                  <a:srgbClr val="398923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PESTEL Analysis – Social Factors</a:t>
            </a:r>
          </a:p>
        </p:txBody>
      </p:sp>
      <p:pic>
        <p:nvPicPr>
          <p:cNvPr id="5124" name="Picture 4" descr="PESTLE Analysis for Hotel Industry (2024 Updated)">
            <a:extLst>
              <a:ext uri="{FF2B5EF4-FFF2-40B4-BE49-F238E27FC236}">
                <a16:creationId xmlns:a16="http://schemas.microsoft.com/office/drawing/2014/main" id="{6CD7FA21-8A78-E61A-FAD2-6EE0DD9799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r="5000"/>
          <a:stretch/>
        </p:blipFill>
        <p:spPr bwMode="auto">
          <a:xfrm>
            <a:off x="8763001" y="1410700"/>
            <a:ext cx="9296400" cy="855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2651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EA4503-A8B7-A2E8-C030-20F8351C9E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9F79EBA-6AA1-53E5-EBC2-BFF1B10EACDC}"/>
              </a:ext>
            </a:extLst>
          </p:cNvPr>
          <p:cNvGrpSpPr/>
          <p:nvPr/>
        </p:nvGrpSpPr>
        <p:grpSpPr>
          <a:xfrm>
            <a:off x="8534401" y="1259301"/>
            <a:ext cx="9753600" cy="8856249"/>
            <a:chOff x="0" y="0"/>
            <a:chExt cx="3149146" cy="152286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8DAA2EFE-84B2-020C-6133-104DC04DBF1E}"/>
                </a:ext>
              </a:extLst>
            </p:cNvPr>
            <p:cNvSpPr/>
            <p:nvPr/>
          </p:nvSpPr>
          <p:spPr>
            <a:xfrm>
              <a:off x="0" y="0"/>
              <a:ext cx="3149146" cy="1522866"/>
            </a:xfrm>
            <a:custGeom>
              <a:avLst/>
              <a:gdLst/>
              <a:ahLst/>
              <a:cxnLst/>
              <a:rect l="l" t="t" r="r" b="b"/>
              <a:pathLst>
                <a:path w="3149146" h="1522866">
                  <a:moveTo>
                    <a:pt x="0" y="0"/>
                  </a:moveTo>
                  <a:lnTo>
                    <a:pt x="3149146" y="0"/>
                  </a:lnTo>
                  <a:lnTo>
                    <a:pt x="3149146" y="1522866"/>
                  </a:lnTo>
                  <a:lnTo>
                    <a:pt x="0" y="1522866"/>
                  </a:lnTo>
                  <a:close/>
                </a:path>
              </a:pathLst>
            </a:custGeom>
            <a:solidFill>
              <a:srgbClr val="3989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56D244B3-CA94-F793-AA0D-D1D44444DE9F}"/>
                </a:ext>
              </a:extLst>
            </p:cNvPr>
            <p:cNvSpPr txBox="1"/>
            <p:nvPr/>
          </p:nvSpPr>
          <p:spPr>
            <a:xfrm>
              <a:off x="0" y="-38100"/>
              <a:ext cx="3149146" cy="15609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7213B1DA-E7A4-1D2A-363B-1A20E45610E2}"/>
              </a:ext>
            </a:extLst>
          </p:cNvPr>
          <p:cNvSpPr txBox="1"/>
          <p:nvPr/>
        </p:nvSpPr>
        <p:spPr>
          <a:xfrm>
            <a:off x="24581" y="1292485"/>
            <a:ext cx="8140708" cy="84376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Rapid advancements in AI, such as facial recognition, voice assistants, and robotics.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Alibaba’s </a:t>
            </a:r>
            <a:r>
              <a:rPr lang="en-US" sz="32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FlyZoo</a:t>
            </a: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Hotel employs facial recognition for seamless check-in, room access, and payments (</a:t>
            </a:r>
            <a:r>
              <a:rPr lang="en-US" sz="32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Bulchand-Gidumal</a:t>
            </a: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2022).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AI-powered robotic concierges like Pepper and Relay assist guests.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AI-driven predictive maintenance helps hotels prevent equipment failures (</a:t>
            </a:r>
            <a:r>
              <a:rPr lang="en-US" sz="32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Bulchand-Gidumal</a:t>
            </a: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2022).</a:t>
            </a:r>
          </a:p>
          <a:p>
            <a:pPr marL="625711" lvl="1" indent="-312855" algn="just">
              <a:lnSpc>
                <a:spcPts val="4376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Future AI innovations will enhance virtual reality (VR) travel previews, and AI-powered concierge services.</a:t>
            </a: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0A28F9A0-68C8-B91E-B50E-5109F7532E82}"/>
              </a:ext>
            </a:extLst>
          </p:cNvPr>
          <p:cNvSpPr txBox="1"/>
          <p:nvPr/>
        </p:nvSpPr>
        <p:spPr>
          <a:xfrm>
            <a:off x="2032996" y="117799"/>
            <a:ext cx="14222008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78"/>
              </a:lnSpc>
            </a:pPr>
            <a:r>
              <a:rPr lang="en-US" sz="5315" b="1" dirty="0">
                <a:solidFill>
                  <a:srgbClr val="398923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PESTEL Analysis – Technological Factors</a:t>
            </a:r>
          </a:p>
        </p:txBody>
      </p:sp>
      <p:pic>
        <p:nvPicPr>
          <p:cNvPr id="5122" name="Picture 2" descr="PESTLE Analysis for Hotel Industry (2024 Updated)">
            <a:extLst>
              <a:ext uri="{FF2B5EF4-FFF2-40B4-BE49-F238E27FC236}">
                <a16:creationId xmlns:a16="http://schemas.microsoft.com/office/drawing/2014/main" id="{94E69D0E-449F-5B6E-79F9-253BD27B8E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0"/>
          <a:stretch/>
        </p:blipFill>
        <p:spPr bwMode="auto">
          <a:xfrm>
            <a:off x="8686800" y="1486900"/>
            <a:ext cx="9500419" cy="840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7969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906044" y="2070338"/>
            <a:ext cx="11956913" cy="5782131"/>
            <a:chOff x="0" y="0"/>
            <a:chExt cx="3149146" cy="152286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49146" cy="1522866"/>
            </a:xfrm>
            <a:custGeom>
              <a:avLst/>
              <a:gdLst/>
              <a:ahLst/>
              <a:cxnLst/>
              <a:rect l="l" t="t" r="r" b="b"/>
              <a:pathLst>
                <a:path w="3149146" h="1522866">
                  <a:moveTo>
                    <a:pt x="0" y="0"/>
                  </a:moveTo>
                  <a:lnTo>
                    <a:pt x="3149146" y="0"/>
                  </a:lnTo>
                  <a:lnTo>
                    <a:pt x="3149146" y="1522866"/>
                  </a:lnTo>
                  <a:lnTo>
                    <a:pt x="0" y="1522866"/>
                  </a:lnTo>
                  <a:close/>
                </a:path>
              </a:pathLst>
            </a:custGeom>
            <a:solidFill>
              <a:srgbClr val="39892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49146" cy="15609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0424738" y="1875161"/>
            <a:ext cx="6172511" cy="6172486"/>
            <a:chOff x="0" y="0"/>
            <a:chExt cx="6350000" cy="63499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2"/>
              <a:stretch>
                <a:fillRect l="-24906" r="-2490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10211664" y="1348099"/>
            <a:ext cx="3613304" cy="7226609"/>
          </a:xfrm>
          <a:custGeom>
            <a:avLst/>
            <a:gdLst/>
            <a:ahLst/>
            <a:cxnLst/>
            <a:rect l="l" t="t" r="r" b="b"/>
            <a:pathLst>
              <a:path w="3613304" h="7226609">
                <a:moveTo>
                  <a:pt x="0" y="0"/>
                </a:moveTo>
                <a:lnTo>
                  <a:pt x="3613304" y="0"/>
                </a:lnTo>
                <a:lnTo>
                  <a:pt x="3613304" y="7226609"/>
                </a:lnTo>
                <a:lnTo>
                  <a:pt x="0" y="722660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6412839" y="7495051"/>
            <a:ext cx="2976359" cy="2976359"/>
          </a:xfrm>
          <a:custGeom>
            <a:avLst/>
            <a:gdLst/>
            <a:ahLst/>
            <a:cxnLst/>
            <a:rect l="l" t="t" r="r" b="b"/>
            <a:pathLst>
              <a:path w="2976359" h="2976359">
                <a:moveTo>
                  <a:pt x="0" y="0"/>
                </a:moveTo>
                <a:lnTo>
                  <a:pt x="2976359" y="0"/>
                </a:lnTo>
                <a:lnTo>
                  <a:pt x="2976359" y="2976359"/>
                </a:lnTo>
                <a:lnTo>
                  <a:pt x="0" y="297635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6412839" y="-327596"/>
            <a:ext cx="2862555" cy="2862555"/>
          </a:xfrm>
          <a:custGeom>
            <a:avLst/>
            <a:gdLst/>
            <a:ahLst/>
            <a:cxnLst/>
            <a:rect l="l" t="t" r="r" b="b"/>
            <a:pathLst>
              <a:path w="2862555" h="2862555">
                <a:moveTo>
                  <a:pt x="0" y="0"/>
                </a:moveTo>
                <a:lnTo>
                  <a:pt x="2862555" y="0"/>
                </a:lnTo>
                <a:lnTo>
                  <a:pt x="2862555" y="2862555"/>
                </a:lnTo>
                <a:lnTo>
                  <a:pt x="0" y="286255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822393" y="171450"/>
            <a:ext cx="13316780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89"/>
              </a:lnSpc>
            </a:pPr>
            <a:r>
              <a:rPr lang="en-US" sz="5324" b="1">
                <a:solidFill>
                  <a:srgbClr val="398923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Conclusion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0901" y="1010556"/>
            <a:ext cx="9715606" cy="89797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1741" lvl="1" indent="-320871" algn="just">
              <a:lnSpc>
                <a:spcPts val="4785"/>
              </a:lnSpc>
              <a:buFont typeface="Arial"/>
              <a:buChar char="•"/>
            </a:pPr>
            <a:r>
              <a:rPr lang="en-US" sz="297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 is revolutionizing guest experiences and operational efficiency in the hospitality and tourism industry.</a:t>
            </a:r>
          </a:p>
          <a:p>
            <a:pPr marL="641741" lvl="1" indent="-320871" algn="just">
              <a:lnSpc>
                <a:spcPts val="4785"/>
              </a:lnSpc>
              <a:buFont typeface="Arial"/>
              <a:buChar char="•"/>
            </a:pPr>
            <a:r>
              <a:rPr lang="en-US" sz="297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AI-powered chatbots, robotics, predictive analytics, and smart rooms enhance service delivery and personalization.</a:t>
            </a:r>
          </a:p>
          <a:p>
            <a:pPr marL="641741" lvl="1" indent="-320871" algn="just">
              <a:lnSpc>
                <a:spcPts val="4785"/>
              </a:lnSpc>
              <a:buFont typeface="Arial"/>
              <a:buChar char="•"/>
            </a:pPr>
            <a:r>
              <a:rPr lang="en-US" sz="297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The PESTEL analysis highlights AI’s economic advantages, regulatory challenges, social implications, and environmental benefits.</a:t>
            </a:r>
          </a:p>
          <a:p>
            <a:pPr marL="641741" lvl="1" indent="-320871" algn="just">
              <a:lnSpc>
                <a:spcPts val="4785"/>
              </a:lnSpc>
              <a:buFont typeface="Arial"/>
              <a:buChar char="•"/>
            </a:pPr>
            <a:r>
              <a:rPr lang="en-US" sz="297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Ethical concerns such as data privacy, AI bias, and workforce displacement must be addressed to ensure responsible AI adoption.</a:t>
            </a:r>
          </a:p>
          <a:p>
            <a:pPr marL="641741" lvl="1" indent="-320871" algn="just">
              <a:lnSpc>
                <a:spcPts val="4785"/>
              </a:lnSpc>
              <a:buFont typeface="Arial"/>
              <a:buChar char="•"/>
            </a:pPr>
            <a:r>
              <a:rPr lang="en-US" sz="2972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AI adoption will continue growing, shaping the future of seamless, data-driven, and customer-centric hospitality services.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248400" y="342900"/>
            <a:ext cx="8207438" cy="779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78"/>
              </a:lnSpc>
            </a:pPr>
            <a:r>
              <a:rPr lang="en-US" sz="4898" b="1" dirty="0">
                <a:solidFill>
                  <a:srgbClr val="68A23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Recommendations 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978F246-2828-DF55-CADF-7DA001E92B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3393818"/>
              </p:ext>
            </p:extLst>
          </p:nvPr>
        </p:nvGraphicFramePr>
        <p:xfrm>
          <a:off x="2438400" y="1153703"/>
          <a:ext cx="13411200" cy="848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943234" y="-57150"/>
            <a:ext cx="10686778" cy="1000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9"/>
              </a:lnSpc>
            </a:pPr>
            <a:r>
              <a:rPr lang="en-US" sz="6191" b="1">
                <a:solidFill>
                  <a:srgbClr val="68A23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References</a:t>
            </a:r>
          </a:p>
        </p:txBody>
      </p:sp>
      <p:sp>
        <p:nvSpPr>
          <p:cNvPr id="3" name="Freeform 3"/>
          <p:cNvSpPr/>
          <p:nvPr/>
        </p:nvSpPr>
        <p:spPr>
          <a:xfrm rot="-5400000" flipH="1">
            <a:off x="11381431" y="5036970"/>
            <a:ext cx="13924712" cy="2732725"/>
          </a:xfrm>
          <a:custGeom>
            <a:avLst/>
            <a:gdLst/>
            <a:ahLst/>
            <a:cxnLst/>
            <a:rect l="l" t="t" r="r" b="b"/>
            <a:pathLst>
              <a:path w="13924712" h="2732725">
                <a:moveTo>
                  <a:pt x="13924712" y="0"/>
                </a:moveTo>
                <a:lnTo>
                  <a:pt x="0" y="0"/>
                </a:lnTo>
                <a:lnTo>
                  <a:pt x="0" y="2732725"/>
                </a:lnTo>
                <a:lnTo>
                  <a:pt x="13924712" y="2732725"/>
                </a:lnTo>
                <a:lnTo>
                  <a:pt x="13924712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-6732898" y="5282428"/>
            <a:ext cx="13924712" cy="2732725"/>
          </a:xfrm>
          <a:custGeom>
            <a:avLst/>
            <a:gdLst/>
            <a:ahLst/>
            <a:cxnLst/>
            <a:rect l="l" t="t" r="r" b="b"/>
            <a:pathLst>
              <a:path w="13924712" h="2732725">
                <a:moveTo>
                  <a:pt x="13924712" y="2732725"/>
                </a:moveTo>
                <a:lnTo>
                  <a:pt x="0" y="2732725"/>
                </a:lnTo>
                <a:lnTo>
                  <a:pt x="0" y="0"/>
                </a:lnTo>
                <a:lnTo>
                  <a:pt x="13924712" y="0"/>
                </a:lnTo>
                <a:lnTo>
                  <a:pt x="13924712" y="2732725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115087" y="997493"/>
            <a:ext cx="16057825" cy="82920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Bryman, A. (2022). Social research methods (6th ed.). Oxford University Press. 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 err="1">
                <a:latin typeface="Poppins Medium"/>
                <a:ea typeface="Poppins Medium"/>
                <a:cs typeface="Poppins Medium"/>
                <a:sym typeface="Poppins Medium"/>
              </a:rPr>
              <a:t>Bulchand-Gidumal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, J. (2022) ‘Impact of artificial intelligence in travel, tourism, and hospitality’, Handbook of e-Tourism, pp. 1943–1962. Available at: 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  <a:hlinkClick r:id="rId3" tooltip="https://doi.org/10.1007/978-3-030-48652-5_1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https://doi.org/10.1007/978-3-030-48652-5_110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 (Accessed: 31 January 2025).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 err="1">
                <a:latin typeface="Poppins Medium"/>
                <a:ea typeface="Poppins Medium"/>
                <a:cs typeface="Poppins Medium"/>
                <a:sym typeface="Poppins Medium"/>
              </a:rPr>
              <a:t>Ellingrud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, K., Sanghvi, S., Singh </a:t>
            </a:r>
            <a:r>
              <a:rPr lang="en-US" sz="1910" dirty="0" err="1">
                <a:latin typeface="Poppins Medium"/>
                <a:ea typeface="Poppins Medium"/>
                <a:cs typeface="Poppins Medium"/>
                <a:sym typeface="Poppins Medium"/>
              </a:rPr>
              <a:t>Dandona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, G., </a:t>
            </a:r>
            <a:r>
              <a:rPr lang="en-US" sz="1910" dirty="0" err="1">
                <a:latin typeface="Poppins Medium"/>
                <a:ea typeface="Poppins Medium"/>
                <a:cs typeface="Poppins Medium"/>
                <a:sym typeface="Poppins Medium"/>
              </a:rPr>
              <a:t>Madgavkar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, A., Chui, M., White, O. and </a:t>
            </a:r>
            <a:r>
              <a:rPr lang="en-US" sz="1910" dirty="0" err="1">
                <a:latin typeface="Poppins Medium"/>
                <a:ea typeface="Poppins Medium"/>
                <a:cs typeface="Poppins Medium"/>
                <a:sym typeface="Poppins Medium"/>
              </a:rPr>
              <a:t>Hasebe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, P. (2023) Generative AI and the Future of Work in America. Available at: 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  <a:hlinkClick r:id="rId4" tooltip="https://www.mckinsey.com/mgi/our-research/generative-ai-and-the-future-of-work-in-americ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https://www.mckinsey.com/mgi/our-research/generative-ai-and-the-future-of-work-in-america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 (Accessed: 30 January 2025).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European Parliament. (2018). General Data Protection Regulation (GDPR): Key changes and impacts on businesses. Publications Office of the European Union. Available at: 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  <a:hlinkClick r:id="rId5" tooltip="https://eur-lex.europa.eu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https://eur-lex.europa.eu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 (Accessed: 2 February 2025).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Huang, A., Chao, Y., de la Mora Velasco, E., </a:t>
            </a:r>
            <a:r>
              <a:rPr lang="en-US" sz="1910" dirty="0" err="1">
                <a:latin typeface="Poppins Medium"/>
                <a:ea typeface="Poppins Medium"/>
                <a:cs typeface="Poppins Medium"/>
                <a:sym typeface="Poppins Medium"/>
              </a:rPr>
              <a:t>Bilgihan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, A. and Wei, W. (2022) ‘When artificial intelligence meets the hospitality and tourism industry: An assessment framework to inform theory and management’, Journal of Hospitality and Tourism Insights, 5(5), pp. 1080–1100. Available at: 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  <a:hlinkClick r:id="rId6" tooltip="https://www.emerald.com/insight/content/doi/10.1108/JHTI-01-2021-0021/full/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https://www.emerald.com/insight/content/doi/10.1108/JHTI-01-2021-0021/full/html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 (Accessed: 4 February 2025).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Kemp, R. (2021). Legal aspects of AI in hospitality: Data protection, bias, and compliance challenges. Routledge. 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Li, M., Yin, D., Qiu, H. and Bai, B. (2021) ‘A systematic review of AI technology-based service encounters: Implications for hospitality and tourism operations’, International Journal of Hospitality Management, 95, p. 102930. Available at: 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  <a:hlinkClick r:id="rId7" tooltip="https://doi.org/10.1016/j.ijhm.2021.1029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https://doi.org/10.1016/j.ijhm.2021.102930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 (Accessed: 2 February 2025).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Lin, I.Y. and Mattila, A.S. (2021) ‘The value of service robots from the hotel guest’s perspective: A mixed-method approach’, International Journal of Hospitality Management, 95, p. 102876. Available at: 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  <a:hlinkClick r:id="rId8" tooltip="https://doi.org/10.1016/j.ijhm.2021.10287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https://doi.org/10.1016/j.ijhm.2021.102876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 (Accessed: 4 February 2025).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Pillai, R. and </a:t>
            </a:r>
            <a:r>
              <a:rPr lang="en-US" sz="1910" dirty="0" err="1">
                <a:latin typeface="Poppins Medium"/>
                <a:ea typeface="Poppins Medium"/>
                <a:cs typeface="Poppins Medium"/>
                <a:sym typeface="Poppins Medium"/>
              </a:rPr>
              <a:t>Sivathanu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, B. (2022) ‘Adoption of AI-based chatbots for hospitality and tourism’, International Journal of Contemporary Hospitality Management, 34(4), pp. 1123–1140. Available at: 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  <a:hlinkClick r:id="rId9" tooltip="https://www.emerald.com/insight/0959-6119.ht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https://www.emerald.com/insight/0959-6119.htm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 (Accessed: 30 January 2025).</a:t>
            </a:r>
          </a:p>
          <a:p>
            <a:pPr marL="412572" lvl="1" indent="-206286" algn="just">
              <a:lnSpc>
                <a:spcPts val="2732"/>
              </a:lnSpc>
              <a:buAutoNum type="arabicPeriod"/>
            </a:pP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Ruel, H. and Njoku, E. (2021) ‘AI redefining the hospitality industry’, Journal of Tourism Futures, 7(1), pp. 53–66. Available at: 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  <a:hlinkClick r:id="rId10" tooltip="https://www.emerald.com/insight/content/doi/10.1108/JTF-03-2020-0032/full/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https://www.emerald.com/insight/content/doi/10.1108/JTF-03-2020-0032/full/html</a:t>
            </a:r>
            <a:r>
              <a:rPr lang="en-US" sz="1910" dirty="0">
                <a:latin typeface="Poppins Medium"/>
                <a:ea typeface="Poppins Medium"/>
                <a:cs typeface="Poppins Medium"/>
                <a:sym typeface="Poppins Medium"/>
              </a:rPr>
              <a:t> (Accessed: 31 January 2025).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1" r="-11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044254" y="-39872"/>
            <a:ext cx="8415405" cy="10457637"/>
            <a:chOff x="0" y="0"/>
            <a:chExt cx="11220540" cy="13943517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l="23192" r="23192"/>
            <a:stretch>
              <a:fillRect/>
            </a:stretch>
          </p:blipFill>
          <p:spPr>
            <a:xfrm>
              <a:off x="0" y="0"/>
              <a:ext cx="11220540" cy="13943517"/>
            </a:xfrm>
            <a:prstGeom prst="rect">
              <a:avLst/>
            </a:prstGeom>
          </p:spPr>
        </p:pic>
      </p:grpSp>
      <p:sp>
        <p:nvSpPr>
          <p:cNvPr id="5" name="Freeform 5"/>
          <p:cNvSpPr/>
          <p:nvPr/>
        </p:nvSpPr>
        <p:spPr>
          <a:xfrm rot="5400000">
            <a:off x="2052989" y="2329931"/>
            <a:ext cx="15903717" cy="6878358"/>
          </a:xfrm>
          <a:custGeom>
            <a:avLst/>
            <a:gdLst/>
            <a:ahLst/>
            <a:cxnLst/>
            <a:rect l="l" t="t" r="r" b="b"/>
            <a:pathLst>
              <a:path w="15903717" h="6878358">
                <a:moveTo>
                  <a:pt x="0" y="0"/>
                </a:moveTo>
                <a:lnTo>
                  <a:pt x="15903717" y="0"/>
                </a:lnTo>
                <a:lnTo>
                  <a:pt x="15903717" y="6878358"/>
                </a:lnTo>
                <a:lnTo>
                  <a:pt x="0" y="68783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299718" y="1791793"/>
            <a:ext cx="856390" cy="856390"/>
          </a:xfrm>
          <a:custGeom>
            <a:avLst/>
            <a:gdLst/>
            <a:ahLst/>
            <a:cxnLst/>
            <a:rect l="l" t="t" r="r" b="b"/>
            <a:pathLst>
              <a:path w="856390" h="856390">
                <a:moveTo>
                  <a:pt x="0" y="0"/>
                </a:moveTo>
                <a:lnTo>
                  <a:pt x="856390" y="0"/>
                </a:lnTo>
                <a:lnTo>
                  <a:pt x="856390" y="856390"/>
                </a:lnTo>
                <a:lnTo>
                  <a:pt x="0" y="8563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020437" y="3102975"/>
            <a:ext cx="392254" cy="392254"/>
          </a:xfrm>
          <a:custGeom>
            <a:avLst/>
            <a:gdLst/>
            <a:ahLst/>
            <a:cxnLst/>
            <a:rect l="l" t="t" r="r" b="b"/>
            <a:pathLst>
              <a:path w="392254" h="392254">
                <a:moveTo>
                  <a:pt x="0" y="0"/>
                </a:moveTo>
                <a:lnTo>
                  <a:pt x="392255" y="0"/>
                </a:lnTo>
                <a:lnTo>
                  <a:pt x="392255" y="392254"/>
                </a:lnTo>
                <a:lnTo>
                  <a:pt x="0" y="3922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7740202" y="7022318"/>
            <a:ext cx="559516" cy="559516"/>
          </a:xfrm>
          <a:custGeom>
            <a:avLst/>
            <a:gdLst/>
            <a:ahLst/>
            <a:cxnLst/>
            <a:rect l="l" t="t" r="r" b="b"/>
            <a:pathLst>
              <a:path w="559516" h="559516">
                <a:moveTo>
                  <a:pt x="0" y="0"/>
                </a:moveTo>
                <a:lnTo>
                  <a:pt x="559516" y="0"/>
                </a:lnTo>
                <a:lnTo>
                  <a:pt x="559516" y="559517"/>
                </a:lnTo>
                <a:lnTo>
                  <a:pt x="0" y="55951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588278" y="3318259"/>
            <a:ext cx="7887965" cy="1879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518"/>
              </a:lnSpc>
              <a:spcBef>
                <a:spcPct val="0"/>
              </a:spcBef>
            </a:pPr>
            <a:r>
              <a:rPr lang="en-US" sz="10370" b="1">
                <a:solidFill>
                  <a:srgbClr val="000000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Thank You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23308" y="5139702"/>
            <a:ext cx="5704235" cy="7683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48"/>
              </a:lnSpc>
              <a:spcBef>
                <a:spcPct val="0"/>
              </a:spcBef>
            </a:pPr>
            <a:r>
              <a:rPr lang="en-US" sz="4249" b="1">
                <a:solidFill>
                  <a:srgbClr val="000000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For Your Attention</a:t>
            </a:r>
          </a:p>
        </p:txBody>
      </p:sp>
      <p:sp>
        <p:nvSpPr>
          <p:cNvPr id="11" name="Freeform 11"/>
          <p:cNvSpPr/>
          <p:nvPr/>
        </p:nvSpPr>
        <p:spPr>
          <a:xfrm>
            <a:off x="8527318" y="6137067"/>
            <a:ext cx="370917" cy="370917"/>
          </a:xfrm>
          <a:custGeom>
            <a:avLst/>
            <a:gdLst/>
            <a:ahLst/>
            <a:cxnLst/>
            <a:rect l="l" t="t" r="r" b="b"/>
            <a:pathLst>
              <a:path w="370917" h="370917">
                <a:moveTo>
                  <a:pt x="0" y="0"/>
                </a:moveTo>
                <a:lnTo>
                  <a:pt x="370917" y="0"/>
                </a:lnTo>
                <a:lnTo>
                  <a:pt x="370917" y="370917"/>
                </a:lnTo>
                <a:lnTo>
                  <a:pt x="0" y="37091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1541</Words>
  <Application>Microsoft Office PowerPoint</Application>
  <PresentationFormat>Custom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Poppins Medium</vt:lpstr>
      <vt:lpstr>Poppins Ultra-Bold</vt:lpstr>
      <vt:lpstr>Calibri</vt:lpstr>
      <vt:lpstr>Roboto Condensed Bold</vt:lpstr>
      <vt:lpstr>Poppins Bold</vt:lpstr>
      <vt:lpstr>Poppins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Marius</dc:title>
  <cp:lastModifiedBy>Marius-Aurelian Lupoae (2127268)</cp:lastModifiedBy>
  <cp:revision>4</cp:revision>
  <dcterms:created xsi:type="dcterms:W3CDTF">2006-08-16T00:00:00Z</dcterms:created>
  <dcterms:modified xsi:type="dcterms:W3CDTF">2025-02-19T10:04:47Z</dcterms:modified>
  <dc:identifier>DAGfAXxGhXw</dc:identifier>
</cp:coreProperties>
</file>