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28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22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1166A-11A0-4BB1-A896-549496E801C1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52433-E985-4163-AD04-66A2DC2207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625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1166A-11A0-4BB1-A896-549496E801C1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52433-E985-4163-AD04-66A2DC2207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7197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1166A-11A0-4BB1-A896-549496E801C1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52433-E985-4163-AD04-66A2DC2207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909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1166A-11A0-4BB1-A896-549496E801C1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52433-E985-4163-AD04-66A2DC2207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6670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1166A-11A0-4BB1-A896-549496E801C1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52433-E985-4163-AD04-66A2DC2207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2941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1166A-11A0-4BB1-A896-549496E801C1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52433-E985-4163-AD04-66A2DC2207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093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1166A-11A0-4BB1-A896-549496E801C1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52433-E985-4163-AD04-66A2DC2207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7728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1166A-11A0-4BB1-A896-549496E801C1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52433-E985-4163-AD04-66A2DC2207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3621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1166A-11A0-4BB1-A896-549496E801C1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52433-E985-4163-AD04-66A2DC2207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8945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1166A-11A0-4BB1-A896-549496E801C1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52433-E985-4163-AD04-66A2DC2207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59699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1166A-11A0-4BB1-A896-549496E801C1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52433-E985-4163-AD04-66A2DC2207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0534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A1166A-11A0-4BB1-A896-549496E801C1}" type="datetimeFigureOut">
              <a:rPr lang="en-GB" smtClean="0"/>
              <a:t>05/05/2023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C52433-E985-4163-AD04-66A2DC2207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2273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8" y="0"/>
            <a:ext cx="914171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Color Cover">
            <a:extLst>
              <a:ext uri="{FF2B5EF4-FFF2-40B4-BE49-F238E27FC236}">
                <a16:creationId xmlns:a16="http://schemas.microsoft.com/office/drawing/2014/main" id="{8B2B1708-8CE4-4A20-94F5-55118AE2C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8" y="0"/>
            <a:ext cx="914171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1F9866A9-B167-4D75-8F7F-360025AD6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7167"/>
            <a:ext cx="9141714" cy="3490956"/>
            <a:chOff x="651279" y="598259"/>
            <a:chExt cx="10889442" cy="5680742"/>
          </a:xfrm>
        </p:grpSpPr>
        <p:sp>
          <p:nvSpPr>
            <p:cNvPr id="31" name="Color">
              <a:extLst>
                <a:ext uri="{FF2B5EF4-FFF2-40B4-BE49-F238E27FC236}">
                  <a16:creationId xmlns:a16="http://schemas.microsoft.com/office/drawing/2014/main" id="{C2DD07C1-6CFB-48E5-AD0E-AC091042B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Color">
              <a:extLst>
                <a:ext uri="{FF2B5EF4-FFF2-40B4-BE49-F238E27FC236}">
                  <a16:creationId xmlns:a16="http://schemas.microsoft.com/office/drawing/2014/main" id="{F9A8FC0F-BD29-4D9A-ABF1-D75E3A269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15" name="Video 14" descr="Floating Numbers And Letters On Top Of A Book">
            <a:extLst>
              <a:ext uri="{FF2B5EF4-FFF2-40B4-BE49-F238E27FC236}">
                <a16:creationId xmlns:a16="http://schemas.microsoft.com/office/drawing/2014/main" id="{F4632DAA-FC27-98FA-4FFF-A281D8A51F4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l="7270" r="17516" b="-1"/>
          <a:stretch/>
        </p:blipFill>
        <p:spPr>
          <a:xfrm>
            <a:off x="5102735" y="2102400"/>
            <a:ext cx="3547660" cy="2653199"/>
          </a:xfrm>
          <a:prstGeom prst="rect">
            <a:avLst/>
          </a:prstGeom>
        </p:spPr>
      </p:pic>
      <p:grpSp>
        <p:nvGrpSpPr>
          <p:cNvPr id="34" name="Group 33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2281" y="1014574"/>
            <a:ext cx="4225148" cy="2226769"/>
          </a:xfrm>
        </p:spPr>
        <p:txBody>
          <a:bodyPr anchor="ctr">
            <a:normAutofit/>
          </a:bodyPr>
          <a:lstStyle/>
          <a:p>
            <a:pPr algn="l"/>
            <a:r>
              <a:rPr lang="en-GB" sz="4200" dirty="0">
                <a:solidFill>
                  <a:schemeClr val="bg1"/>
                </a:solidFill>
              </a:rPr>
              <a:t>Research for a Dissertation</a:t>
            </a:r>
          </a:p>
        </p:txBody>
      </p:sp>
    </p:spTree>
    <p:extLst>
      <p:ext uri="{BB962C8B-B14F-4D97-AF65-F5344CB8AC3E}">
        <p14:creationId xmlns:p14="http://schemas.microsoft.com/office/powerpoint/2010/main" val="391128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00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9311" name="Rectangle 43931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9313" name="Rectangle 439312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9315" name="Rectangle 439314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9317" name="Rectangle 439316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39319" name="Freeform: Shape 439318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39321" name="Rectangle 439320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9298" name="Rectangle 2"/>
          <p:cNvSpPr>
            <a:spLocks noGrp="1" noChangeArrowheads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altLang="en-US" sz="3500">
                <a:solidFill>
                  <a:srgbClr val="FFFFFF"/>
                </a:solidFill>
              </a:rPr>
              <a:t>The Research Process</a:t>
            </a:r>
          </a:p>
        </p:txBody>
      </p:sp>
      <p:sp>
        <p:nvSpPr>
          <p:cNvPr id="439306" name="Line 10"/>
          <p:cNvSpPr>
            <a:spLocks noChangeShapeType="1"/>
          </p:cNvSpPr>
          <p:nvPr/>
        </p:nvSpPr>
        <p:spPr bwMode="auto">
          <a:xfrm>
            <a:off x="6097506" y="2265653"/>
            <a:ext cx="2324854" cy="2206982"/>
          </a:xfrm>
          <a:prstGeom prst="line">
            <a:avLst/>
          </a:prstGeom>
          <a:noFill/>
          <a:ln w="57150">
            <a:solidFill>
              <a:schemeClr val="accent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sz="135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7BFBB08-4790-4778-9C43-1002C9364E04}"/>
              </a:ext>
            </a:extLst>
          </p:cNvPr>
          <p:cNvSpPr txBox="1"/>
          <p:nvPr/>
        </p:nvSpPr>
        <p:spPr>
          <a:xfrm>
            <a:off x="3678789" y="2314337"/>
            <a:ext cx="2008053" cy="2945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333756">
              <a:spcAft>
                <a:spcPts val="600"/>
              </a:spcAft>
            </a:pPr>
            <a:r>
              <a:rPr lang="en-GB" sz="1314" b="1" kern="1200">
                <a:solidFill>
                  <a:schemeClr val="tx1"/>
                </a:solidFill>
                <a:latin typeface="+mn-lt"/>
                <a:ea typeface="+mn-lt"/>
                <a:cs typeface="+mn-lt"/>
              </a:rPr>
              <a:t>Select a topic</a:t>
            </a:r>
            <a:endParaRPr lang="en-US"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8B8A26-9161-4743-8D04-0CF683D44937}"/>
              </a:ext>
            </a:extLst>
          </p:cNvPr>
          <p:cNvSpPr txBox="1"/>
          <p:nvPr/>
        </p:nvSpPr>
        <p:spPr>
          <a:xfrm>
            <a:off x="3943437" y="2666292"/>
            <a:ext cx="2008053" cy="2945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333756">
              <a:spcAft>
                <a:spcPts val="600"/>
              </a:spcAft>
            </a:pPr>
            <a:r>
              <a:rPr lang="en-GB" sz="1314" b="1" kern="1200">
                <a:solidFill>
                  <a:schemeClr val="tx1"/>
                </a:solidFill>
                <a:latin typeface="+mn-lt"/>
                <a:ea typeface="+mn-lt"/>
                <a:cs typeface="+mn-lt"/>
              </a:rPr>
              <a:t>Identify a broad area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F524FC-1493-4A02-81C1-669B248DC002}"/>
              </a:ext>
            </a:extLst>
          </p:cNvPr>
          <p:cNvSpPr txBox="1"/>
          <p:nvPr/>
        </p:nvSpPr>
        <p:spPr>
          <a:xfrm>
            <a:off x="4942916" y="3374749"/>
            <a:ext cx="2008053" cy="2945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333756">
              <a:spcAft>
                <a:spcPts val="600"/>
              </a:spcAft>
            </a:pPr>
            <a:r>
              <a:rPr lang="en-GB" sz="1314" b="1" kern="1200">
                <a:solidFill>
                  <a:schemeClr val="tx1"/>
                </a:solidFill>
                <a:latin typeface="+mn-lt"/>
                <a:ea typeface="+mn-lt"/>
                <a:cs typeface="+mn-lt"/>
              </a:rPr>
              <a:t>Choose the methods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E9D414-3F92-45CF-9912-6AD7A6F64BC4}"/>
              </a:ext>
            </a:extLst>
          </p:cNvPr>
          <p:cNvSpPr txBox="1"/>
          <p:nvPr/>
        </p:nvSpPr>
        <p:spPr>
          <a:xfrm>
            <a:off x="4399979" y="3028251"/>
            <a:ext cx="2008053" cy="2945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333756">
              <a:spcAft>
                <a:spcPts val="600"/>
              </a:spcAft>
            </a:pPr>
            <a:r>
              <a:rPr lang="en-GB" sz="1314" b="1" kern="1200">
                <a:solidFill>
                  <a:schemeClr val="tx1"/>
                </a:solidFill>
                <a:latin typeface="+mn-lt"/>
                <a:ea typeface="+mn-lt"/>
                <a:cs typeface="+mn-lt"/>
              </a:rPr>
              <a:t>Decide an approach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FA9252-6BA8-46A3-803D-401753B6208F}"/>
              </a:ext>
            </a:extLst>
          </p:cNvPr>
          <p:cNvSpPr txBox="1"/>
          <p:nvPr/>
        </p:nvSpPr>
        <p:spPr>
          <a:xfrm>
            <a:off x="5646826" y="3729433"/>
            <a:ext cx="2008053" cy="6485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333756">
              <a:spcAft>
                <a:spcPts val="600"/>
              </a:spcAft>
            </a:pPr>
            <a:r>
              <a:rPr lang="en-GB" sz="1314" b="1" kern="1200">
                <a:solidFill>
                  <a:schemeClr val="tx1"/>
                </a:solidFill>
                <a:latin typeface="+mn-lt"/>
                <a:ea typeface="+mn-lt"/>
                <a:cs typeface="+mn-lt"/>
              </a:rPr>
              <a:t>Collect data</a:t>
            </a:r>
            <a:endParaRPr lang="en-US" sz="1314" kern="1200">
              <a:solidFill>
                <a:schemeClr val="tx1"/>
              </a:solidFill>
              <a:latin typeface="+mn-lt"/>
              <a:ea typeface="+mn-lt"/>
              <a:cs typeface="+mn-lt"/>
            </a:endParaRPr>
          </a:p>
          <a:p>
            <a:pPr algn="l">
              <a:spcAft>
                <a:spcPts val="600"/>
              </a:spcAft>
            </a:pPr>
            <a:endParaRPr lang="en-US"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EBA25A3-BC43-455E-81F2-A10B8F48A30E}"/>
              </a:ext>
            </a:extLst>
          </p:cNvPr>
          <p:cNvSpPr txBox="1"/>
          <p:nvPr/>
        </p:nvSpPr>
        <p:spPr>
          <a:xfrm>
            <a:off x="6180669" y="4030458"/>
            <a:ext cx="2008053" cy="6485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333756">
              <a:spcAft>
                <a:spcPts val="600"/>
              </a:spcAft>
            </a:pPr>
            <a:r>
              <a:rPr lang="en-GB" sz="1314" b="1" kern="1200">
                <a:solidFill>
                  <a:schemeClr val="tx1"/>
                </a:solidFill>
                <a:latin typeface="+mn-lt"/>
                <a:ea typeface="+mn-lt"/>
                <a:cs typeface="+mn-lt"/>
              </a:rPr>
              <a:t>Analyse data</a:t>
            </a:r>
            <a:endParaRPr lang="en-US" sz="1314" kern="1200">
              <a:solidFill>
                <a:schemeClr val="tx1"/>
              </a:solidFill>
              <a:latin typeface="+mn-lt"/>
              <a:ea typeface="+mn-lt"/>
              <a:cs typeface="+mn-lt"/>
            </a:endParaRPr>
          </a:p>
          <a:p>
            <a:pPr algn="l">
              <a:spcAft>
                <a:spcPts val="600"/>
              </a:spcAft>
            </a:pPr>
            <a:endParaRPr lang="en-US"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88782E3-12FA-4B94-B7CF-B505F064A0A0}"/>
              </a:ext>
            </a:extLst>
          </p:cNvPr>
          <p:cNvSpPr txBox="1"/>
          <p:nvPr/>
        </p:nvSpPr>
        <p:spPr>
          <a:xfrm>
            <a:off x="6670860" y="4418791"/>
            <a:ext cx="2008053" cy="2945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333756">
              <a:spcAft>
                <a:spcPts val="600"/>
              </a:spcAft>
            </a:pPr>
            <a:r>
              <a:rPr lang="en-GB" sz="1314" b="1" kern="1200">
                <a:solidFill>
                  <a:schemeClr val="tx1"/>
                </a:solidFill>
                <a:latin typeface="+mn-lt"/>
                <a:ea typeface="+mn-lt"/>
                <a:cs typeface="+mn-lt"/>
              </a:rPr>
              <a:t>Present findings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500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9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9306" grpId="0" animBg="1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US" sz="3500">
                <a:solidFill>
                  <a:srgbClr val="FFFFFF"/>
                </a:solidFill>
              </a:rPr>
              <a:t>Or,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700"/>
              <a:t>It can be framed as a Series of Questions</a:t>
            </a:r>
          </a:p>
          <a:p>
            <a:r>
              <a:rPr lang="en-US" sz="1700"/>
              <a:t>What do you want to find out?</a:t>
            </a:r>
          </a:p>
          <a:p>
            <a:r>
              <a:rPr lang="en-US" sz="1700"/>
              <a:t>What style of research is needed?</a:t>
            </a:r>
          </a:p>
          <a:p>
            <a:r>
              <a:rPr lang="en-US" sz="1700"/>
              <a:t>What has already been understood?</a:t>
            </a:r>
          </a:p>
          <a:p>
            <a:r>
              <a:rPr lang="en-US" sz="1700"/>
              <a:t>What data do you need to answer your question?</a:t>
            </a:r>
          </a:p>
          <a:p>
            <a:r>
              <a:rPr lang="en-US" sz="1700"/>
              <a:t>How are you going to gather it?</a:t>
            </a:r>
          </a:p>
          <a:p>
            <a:r>
              <a:rPr lang="en-US" sz="1700"/>
              <a:t>How are you going to make sense of it?</a:t>
            </a:r>
          </a:p>
          <a:p>
            <a:r>
              <a:rPr lang="en-US" sz="1700"/>
              <a:t>What does it tell you?</a:t>
            </a:r>
          </a:p>
        </p:txBody>
      </p:sp>
    </p:spTree>
    <p:extLst>
      <p:ext uri="{BB962C8B-B14F-4D97-AF65-F5344CB8AC3E}">
        <p14:creationId xmlns:p14="http://schemas.microsoft.com/office/powerpoint/2010/main" val="9530056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1346" name="Rectangle 2"/>
          <p:cNvSpPr>
            <a:spLocks noGrp="1" noChangeArrowheads="1"/>
          </p:cNvSpPr>
          <p:nvPr>
            <p:ph type="title"/>
          </p:nvPr>
        </p:nvSpPr>
        <p:spPr>
          <a:xfrm>
            <a:off x="1593028" y="1283288"/>
            <a:ext cx="5829300" cy="403622"/>
          </a:xfrm>
        </p:spPr>
        <p:txBody>
          <a:bodyPr>
            <a:noAutofit/>
          </a:bodyPr>
          <a:lstStyle/>
          <a:p>
            <a:r>
              <a:rPr lang="en-GB" altLang="en-US" sz="2700" dirty="0">
                <a:solidFill>
                  <a:schemeClr val="accent1"/>
                </a:solidFill>
              </a:rPr>
              <a:t>Research Stages</a:t>
            </a:r>
            <a:endParaRPr lang="en-US" altLang="en-US" sz="2700" dirty="0">
              <a:solidFill>
                <a:schemeClr val="accent1"/>
              </a:solidFill>
            </a:endParaRPr>
          </a:p>
        </p:txBody>
      </p:sp>
      <p:grpSp>
        <p:nvGrpSpPr>
          <p:cNvPr id="441347" name="Group 3"/>
          <p:cNvGrpSpPr>
            <a:grpSpLocks/>
          </p:cNvGrpSpPr>
          <p:nvPr/>
        </p:nvGrpSpPr>
        <p:grpSpPr bwMode="auto">
          <a:xfrm>
            <a:off x="1760366" y="2094861"/>
            <a:ext cx="1354310" cy="1448047"/>
            <a:chOff x="839" y="890"/>
            <a:chExt cx="862" cy="1391"/>
          </a:xfrm>
        </p:grpSpPr>
        <p:pic>
          <p:nvPicPr>
            <p:cNvPr id="441348" name="Picture 4" descr="j0299125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84" y="890"/>
              <a:ext cx="693" cy="7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41349" name="Text Box 5"/>
            <p:cNvSpPr txBox="1">
              <a:spLocks noChangeArrowheads="1"/>
            </p:cNvSpPr>
            <p:nvPr/>
          </p:nvSpPr>
          <p:spPr bwMode="auto">
            <a:xfrm>
              <a:off x="839" y="1797"/>
              <a:ext cx="862" cy="48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altLang="en-US" sz="1350">
                  <a:latin typeface="Garamond" charset="0"/>
                </a:rPr>
                <a:t>Introduction</a:t>
              </a:r>
              <a:endParaRPr lang="en-US" altLang="en-US" sz="1350" dirty="0">
                <a:latin typeface="Garamond" charset="0"/>
              </a:endParaRPr>
            </a:p>
          </p:txBody>
        </p:sp>
      </p:grpSp>
      <p:grpSp>
        <p:nvGrpSpPr>
          <p:cNvPr id="441350" name="Group 6"/>
          <p:cNvGrpSpPr>
            <a:grpSpLocks/>
          </p:cNvGrpSpPr>
          <p:nvPr/>
        </p:nvGrpSpPr>
        <p:grpSpPr bwMode="auto">
          <a:xfrm>
            <a:off x="3924301" y="2094860"/>
            <a:ext cx="917972" cy="1438764"/>
            <a:chOff x="839" y="890"/>
            <a:chExt cx="862" cy="1402"/>
          </a:xfrm>
        </p:grpSpPr>
        <p:pic>
          <p:nvPicPr>
            <p:cNvPr id="441351" name="Picture 7" descr="j0299125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84" y="890"/>
              <a:ext cx="693" cy="7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41352" name="Text Box 8"/>
            <p:cNvSpPr txBox="1">
              <a:spLocks noChangeArrowheads="1"/>
            </p:cNvSpPr>
            <p:nvPr/>
          </p:nvSpPr>
          <p:spPr bwMode="auto">
            <a:xfrm>
              <a:off x="839" y="1797"/>
              <a:ext cx="862" cy="49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altLang="en-US" sz="1350">
                  <a:latin typeface="Garamond" charset="0"/>
                </a:rPr>
                <a:t>Literature Review</a:t>
              </a:r>
              <a:endParaRPr lang="en-US" altLang="en-US" sz="1350" dirty="0">
                <a:latin typeface="Garamond" charset="0"/>
              </a:endParaRPr>
            </a:p>
          </p:txBody>
        </p:sp>
      </p:grpSp>
      <p:grpSp>
        <p:nvGrpSpPr>
          <p:cNvPr id="441353" name="Group 9"/>
          <p:cNvGrpSpPr>
            <a:grpSpLocks/>
          </p:cNvGrpSpPr>
          <p:nvPr/>
        </p:nvGrpSpPr>
        <p:grpSpPr bwMode="auto">
          <a:xfrm>
            <a:off x="5868592" y="2816016"/>
            <a:ext cx="1507693" cy="1568416"/>
            <a:chOff x="839" y="890"/>
            <a:chExt cx="899" cy="1334"/>
          </a:xfrm>
        </p:grpSpPr>
        <p:pic>
          <p:nvPicPr>
            <p:cNvPr id="441354" name="Picture 10" descr="j0299125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84" y="890"/>
              <a:ext cx="693" cy="7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41355" name="Text Box 11"/>
            <p:cNvSpPr txBox="1">
              <a:spLocks noChangeArrowheads="1"/>
            </p:cNvSpPr>
            <p:nvPr/>
          </p:nvSpPr>
          <p:spPr bwMode="auto">
            <a:xfrm>
              <a:off x="839" y="1797"/>
              <a:ext cx="899" cy="4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altLang="en-US" sz="1350">
                  <a:latin typeface="Garamond" charset="0"/>
                </a:rPr>
                <a:t>Methodology</a:t>
              </a:r>
              <a:endParaRPr lang="en-US" altLang="en-US" sz="1350" dirty="0">
                <a:latin typeface="Garamond" charset="0"/>
              </a:endParaRPr>
            </a:p>
          </p:txBody>
        </p:sp>
      </p:grpSp>
      <p:grpSp>
        <p:nvGrpSpPr>
          <p:cNvPr id="441356" name="Group 12"/>
          <p:cNvGrpSpPr>
            <a:grpSpLocks/>
          </p:cNvGrpSpPr>
          <p:nvPr/>
        </p:nvGrpSpPr>
        <p:grpSpPr bwMode="auto">
          <a:xfrm>
            <a:off x="4680348" y="4255845"/>
            <a:ext cx="1026319" cy="1208513"/>
            <a:chOff x="839" y="890"/>
            <a:chExt cx="862" cy="1207"/>
          </a:xfrm>
        </p:grpSpPr>
        <p:pic>
          <p:nvPicPr>
            <p:cNvPr id="441357" name="Picture 13" descr="j0299125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84" y="890"/>
              <a:ext cx="693" cy="7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41358" name="Text Box 14"/>
            <p:cNvSpPr txBox="1">
              <a:spLocks noChangeArrowheads="1"/>
            </p:cNvSpPr>
            <p:nvPr/>
          </p:nvSpPr>
          <p:spPr bwMode="auto">
            <a:xfrm>
              <a:off x="839" y="1797"/>
              <a:ext cx="862" cy="3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altLang="en-US" sz="1350">
                  <a:latin typeface="Garamond" charset="0"/>
                </a:rPr>
                <a:t>Findings</a:t>
              </a:r>
              <a:endParaRPr lang="en-US" altLang="en-US" sz="1350" dirty="0">
                <a:latin typeface="Garamond" charset="0"/>
              </a:endParaRPr>
            </a:p>
          </p:txBody>
        </p:sp>
      </p:grpSp>
      <p:grpSp>
        <p:nvGrpSpPr>
          <p:cNvPr id="441359" name="Group 15"/>
          <p:cNvGrpSpPr>
            <a:grpSpLocks/>
          </p:cNvGrpSpPr>
          <p:nvPr/>
        </p:nvGrpSpPr>
        <p:grpSpPr bwMode="auto">
          <a:xfrm>
            <a:off x="3114676" y="4255845"/>
            <a:ext cx="917972" cy="1246640"/>
            <a:chOff x="839" y="890"/>
            <a:chExt cx="862" cy="1194"/>
          </a:xfrm>
        </p:grpSpPr>
        <p:pic>
          <p:nvPicPr>
            <p:cNvPr id="441360" name="Picture 16" descr="j0299125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84" y="890"/>
              <a:ext cx="693" cy="7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41361" name="Text Box 17"/>
            <p:cNvSpPr txBox="1">
              <a:spLocks noChangeArrowheads="1"/>
            </p:cNvSpPr>
            <p:nvPr/>
          </p:nvSpPr>
          <p:spPr bwMode="auto">
            <a:xfrm>
              <a:off x="839" y="1797"/>
              <a:ext cx="862" cy="2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altLang="en-US" sz="1350">
                  <a:latin typeface="Garamond" charset="0"/>
                </a:rPr>
                <a:t>Analysis</a:t>
              </a:r>
              <a:endParaRPr lang="en-US" altLang="en-US" sz="1350" dirty="0">
                <a:latin typeface="Garamond" charset="0"/>
              </a:endParaRPr>
            </a:p>
          </p:txBody>
        </p:sp>
      </p:grpSp>
      <p:grpSp>
        <p:nvGrpSpPr>
          <p:cNvPr id="441362" name="Group 18"/>
          <p:cNvGrpSpPr>
            <a:grpSpLocks/>
          </p:cNvGrpSpPr>
          <p:nvPr/>
        </p:nvGrpSpPr>
        <p:grpSpPr bwMode="auto">
          <a:xfrm>
            <a:off x="1195079" y="4093920"/>
            <a:ext cx="1086937" cy="1415348"/>
            <a:chOff x="839" y="890"/>
            <a:chExt cx="862" cy="1415"/>
          </a:xfrm>
        </p:grpSpPr>
        <p:pic>
          <p:nvPicPr>
            <p:cNvPr id="441363" name="Picture 19" descr="j0299125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84" y="890"/>
              <a:ext cx="693" cy="7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41364" name="Text Box 20"/>
            <p:cNvSpPr txBox="1">
              <a:spLocks noChangeArrowheads="1"/>
            </p:cNvSpPr>
            <p:nvPr/>
          </p:nvSpPr>
          <p:spPr bwMode="auto">
            <a:xfrm>
              <a:off x="839" y="1797"/>
              <a:ext cx="862" cy="5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altLang="en-US" sz="1350">
                  <a:latin typeface="Garamond" charset="0"/>
                </a:rPr>
                <a:t>Conclusion</a:t>
              </a:r>
              <a:endParaRPr lang="en-US" altLang="en-US" sz="1350" dirty="0">
                <a:latin typeface="Garamond" charset="0"/>
              </a:endParaRPr>
            </a:p>
          </p:txBody>
        </p:sp>
      </p:grpSp>
      <p:sp>
        <p:nvSpPr>
          <p:cNvPr id="441365" name="Line 21"/>
          <p:cNvSpPr>
            <a:spLocks noChangeShapeType="1"/>
          </p:cNvSpPr>
          <p:nvPr/>
        </p:nvSpPr>
        <p:spPr bwMode="auto">
          <a:xfrm>
            <a:off x="3168253" y="2418710"/>
            <a:ext cx="594122" cy="163116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sz="1350"/>
          </a:p>
        </p:txBody>
      </p:sp>
      <p:sp>
        <p:nvSpPr>
          <p:cNvPr id="441366" name="Line 22"/>
          <p:cNvSpPr>
            <a:spLocks noChangeShapeType="1"/>
          </p:cNvSpPr>
          <p:nvPr/>
        </p:nvSpPr>
        <p:spPr bwMode="auto">
          <a:xfrm>
            <a:off x="4788695" y="2797328"/>
            <a:ext cx="594122" cy="161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sz="1350"/>
          </a:p>
        </p:txBody>
      </p:sp>
      <p:sp>
        <p:nvSpPr>
          <p:cNvPr id="441367" name="Freeform 23"/>
          <p:cNvSpPr>
            <a:spLocks/>
          </p:cNvSpPr>
          <p:nvPr/>
        </p:nvSpPr>
        <p:spPr bwMode="auto">
          <a:xfrm>
            <a:off x="5976938" y="4093920"/>
            <a:ext cx="647700" cy="835819"/>
          </a:xfrm>
          <a:custGeom>
            <a:avLst/>
            <a:gdLst>
              <a:gd name="T0" fmla="*/ 544 w 544"/>
              <a:gd name="T1" fmla="*/ 0 h 702"/>
              <a:gd name="T2" fmla="*/ 453 w 544"/>
              <a:gd name="T3" fmla="*/ 589 h 702"/>
              <a:gd name="T4" fmla="*/ 0 w 544"/>
              <a:gd name="T5" fmla="*/ 680 h 7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44" h="702">
                <a:moveTo>
                  <a:pt x="544" y="0"/>
                </a:moveTo>
                <a:cubicBezTo>
                  <a:pt x="544" y="238"/>
                  <a:pt x="544" y="476"/>
                  <a:pt x="453" y="589"/>
                </a:cubicBezTo>
                <a:cubicBezTo>
                  <a:pt x="362" y="702"/>
                  <a:pt x="75" y="665"/>
                  <a:pt x="0" y="680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sz="1350"/>
          </a:p>
        </p:txBody>
      </p:sp>
      <p:sp>
        <p:nvSpPr>
          <p:cNvPr id="441368" name="Line 24"/>
          <p:cNvSpPr>
            <a:spLocks noChangeShapeType="1"/>
          </p:cNvSpPr>
          <p:nvPr/>
        </p:nvSpPr>
        <p:spPr bwMode="auto">
          <a:xfrm flipH="1">
            <a:off x="4032647" y="4957122"/>
            <a:ext cx="6477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sz="1350"/>
          </a:p>
        </p:txBody>
      </p:sp>
      <p:sp>
        <p:nvSpPr>
          <p:cNvPr id="441369" name="Line 25"/>
          <p:cNvSpPr>
            <a:spLocks noChangeShapeType="1"/>
          </p:cNvSpPr>
          <p:nvPr/>
        </p:nvSpPr>
        <p:spPr bwMode="auto">
          <a:xfrm flipH="1" flipV="1">
            <a:off x="2574132" y="4688041"/>
            <a:ext cx="540544" cy="215504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19147143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0328" name="Rectangle 44032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40330" name="Rectangle 44032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0332" name="Rectangle 44033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0334" name="Rectangle 44033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0336" name="Rectangle 44033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0338" name="Freeform: Shape 44033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40340" name="Rectangle 44033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0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altLang="en-US" sz="3500">
                <a:solidFill>
                  <a:srgbClr val="FFFFFF"/>
                </a:solidFill>
              </a:rPr>
              <a:t>The Structure of a Dissertation</a:t>
            </a:r>
          </a:p>
        </p:txBody>
      </p:sp>
      <p:sp>
        <p:nvSpPr>
          <p:cNvPr id="440323" name="Rectangle 3"/>
          <p:cNvSpPr>
            <a:spLocks noGrp="1" noChangeArrowheads="1"/>
          </p:cNvSpPr>
          <p:nvPr>
            <p:ph idx="1"/>
          </p:nvPr>
        </p:nvSpPr>
        <p:spPr>
          <a:xfrm>
            <a:off x="3607694" y="649480"/>
            <a:ext cx="4916510" cy="5546047"/>
          </a:xfrm>
        </p:spPr>
        <p:txBody>
          <a:bodyPr anchor="ctr">
            <a:normAutofit/>
          </a:bodyPr>
          <a:lstStyle/>
          <a:p>
            <a:r>
              <a:rPr lang="en-GB" altLang="en-US" sz="1700" i="1">
                <a:ea typeface="Times New Roman" charset="0"/>
                <a:cs typeface="Times New Roman" charset="0"/>
              </a:rPr>
              <a:t>Title Page</a:t>
            </a:r>
          </a:p>
          <a:p>
            <a:r>
              <a:rPr lang="en-GB" altLang="en-US" sz="1700" i="1">
                <a:ea typeface="Times New Roman" charset="0"/>
                <a:cs typeface="Times New Roman" charset="0"/>
              </a:rPr>
              <a:t>Abstract</a:t>
            </a:r>
          </a:p>
          <a:p>
            <a:r>
              <a:rPr lang="en-GB" altLang="en-US" sz="1700" i="1">
                <a:ea typeface="Times New Roman" charset="0"/>
                <a:cs typeface="Times New Roman" charset="0"/>
              </a:rPr>
              <a:t>Table of Contents</a:t>
            </a:r>
          </a:p>
          <a:p>
            <a:r>
              <a:rPr lang="en-GB" altLang="en-US" sz="1700">
                <a:ea typeface="Times New Roman" charset="0"/>
                <a:cs typeface="Times New Roman" charset="0"/>
              </a:rPr>
              <a:t>Introduction</a:t>
            </a:r>
          </a:p>
          <a:p>
            <a:r>
              <a:rPr lang="en-GB" altLang="en-US" sz="1700">
                <a:ea typeface="Times New Roman" charset="0"/>
                <a:cs typeface="Times New Roman" charset="0"/>
              </a:rPr>
              <a:t>Background (if required)</a:t>
            </a:r>
          </a:p>
          <a:p>
            <a:r>
              <a:rPr lang="en-GB" altLang="en-US" sz="1700"/>
              <a:t>Literature Review </a:t>
            </a:r>
          </a:p>
          <a:p>
            <a:r>
              <a:rPr lang="en-GB" altLang="en-US" sz="1700"/>
              <a:t>Methodology</a:t>
            </a:r>
          </a:p>
          <a:p>
            <a:r>
              <a:rPr lang="en-GB" altLang="en-US" sz="1700"/>
              <a:t>Findings: Presentation and Analysis</a:t>
            </a:r>
          </a:p>
          <a:p>
            <a:r>
              <a:rPr lang="en-GB" altLang="en-US" sz="1700"/>
              <a:t>Discussion</a:t>
            </a:r>
          </a:p>
          <a:p>
            <a:r>
              <a:rPr lang="en-GB" altLang="en-US" sz="1700"/>
              <a:t>Conclusions and Critical Reflection</a:t>
            </a:r>
          </a:p>
          <a:p>
            <a:r>
              <a:rPr lang="en-GB" altLang="en-US" sz="1700" i="1"/>
              <a:t>Recommendations (if required)</a:t>
            </a:r>
          </a:p>
        </p:txBody>
      </p:sp>
    </p:spTree>
    <p:extLst>
      <p:ext uri="{BB962C8B-B14F-4D97-AF65-F5344CB8AC3E}">
        <p14:creationId xmlns:p14="http://schemas.microsoft.com/office/powerpoint/2010/main" val="6420958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136</Words>
  <Application>Microsoft Office PowerPoint</Application>
  <PresentationFormat>On-screen Show (4:3)</PresentationFormat>
  <Paragraphs>37</Paragraphs>
  <Slides>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Calibri Light</vt:lpstr>
      <vt:lpstr>Garamond</vt:lpstr>
      <vt:lpstr>Office Theme</vt:lpstr>
      <vt:lpstr>Research for a Dissertation</vt:lpstr>
      <vt:lpstr>The Research Process</vt:lpstr>
      <vt:lpstr>Or, </vt:lpstr>
      <vt:lpstr>Research Stages</vt:lpstr>
      <vt:lpstr>The Structure of a Dissertation</vt:lpstr>
    </vt:vector>
  </TitlesOfParts>
  <Company>Swansea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for a Dissertation</dc:title>
  <dc:creator>Davies Paul.G.</dc:creator>
  <cp:lastModifiedBy>Badir Miftah</cp:lastModifiedBy>
  <cp:revision>4</cp:revision>
  <dcterms:created xsi:type="dcterms:W3CDTF">2021-01-21T18:34:52Z</dcterms:created>
  <dcterms:modified xsi:type="dcterms:W3CDTF">2023-05-04T23:10:42Z</dcterms:modified>
</cp:coreProperties>
</file>