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Lst>
  <p:sldSz cx="43891200" cy="32918400"/>
  <p:notesSz cx="6858000" cy="9144000"/>
  <p:embeddedFontLst>
    <p:embeddedFont>
      <p:font typeface="ABeeZee" panose="020B0604020202020204" charset="0"/>
      <p:regular r:id="rId6"/>
    </p:embeddedFont>
    <p:embeddedFont>
      <p:font typeface="League Spartan" panose="020B0604020202020204" charset="0"/>
      <p:regular r:id="rId7"/>
    </p:embeddedFont>
    <p:embeddedFont>
      <p:font typeface="Poppins Bold"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A86B7D-D12C-4C8B-AF8B-3496ECC60F37}" v="2" dt="2025-11-10T03:44:28.6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16" d="100"/>
          <a:sy n="16" d="100"/>
        </p:scale>
        <p:origin x="1637"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font" Target="fonts/font2.fntdata"/><Relationship Id="rId12" Type="http://schemas.openxmlformats.org/officeDocument/2006/relationships/tableStyles" Target="tableStyle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font" Target="fonts/font1.fntdata"/><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kamba Punga (2226848)" userId="79328788-a08e-4d75-aa9d-437056578da8" providerId="ADAL" clId="{A8E0A607-2AF9-43B9-ADBC-4A25A3B96419}"/>
    <pc:docChg chg="custSel modSld">
      <pc:chgData name="Kumakamba Punga (2226848)" userId="79328788-a08e-4d75-aa9d-437056578da8" providerId="ADAL" clId="{A8E0A607-2AF9-43B9-ADBC-4A25A3B96419}" dt="2025-11-10T03:44:17.304" v="1" actId="313"/>
      <pc:docMkLst>
        <pc:docMk/>
      </pc:docMkLst>
      <pc:sldChg chg="modSp mod">
        <pc:chgData name="Kumakamba Punga (2226848)" userId="79328788-a08e-4d75-aa9d-437056578da8" providerId="ADAL" clId="{A8E0A607-2AF9-43B9-ADBC-4A25A3B96419}" dt="2025-11-10T03:44:17.304" v="1" actId="313"/>
        <pc:sldMkLst>
          <pc:docMk/>
          <pc:sldMk cId="0" sldId="256"/>
        </pc:sldMkLst>
        <pc:spChg chg="mod">
          <ac:chgData name="Kumakamba Punga (2226848)" userId="79328788-a08e-4d75-aa9d-437056578da8" providerId="ADAL" clId="{A8E0A607-2AF9-43B9-ADBC-4A25A3B96419}" dt="2025-11-10T03:44:01.183" v="0" actId="313"/>
          <ac:spMkLst>
            <pc:docMk/>
            <pc:sldMk cId="0" sldId="256"/>
            <ac:spMk id="28" creationId="{00000000-0000-0000-0000-000000000000}"/>
          </ac:spMkLst>
        </pc:spChg>
        <pc:spChg chg="mod">
          <ac:chgData name="Kumakamba Punga (2226848)" userId="79328788-a08e-4d75-aa9d-437056578da8" providerId="ADAL" clId="{A8E0A607-2AF9-43B9-ADBC-4A25A3B96419}" dt="2025-11-10T03:44:17.304" v="1" actId="313"/>
          <ac:spMkLst>
            <pc:docMk/>
            <pc:sldMk cId="0" sldId="256"/>
            <ac:spMk id="36"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83850" y="-464514"/>
            <a:ext cx="45112510" cy="7725789"/>
            <a:chOff x="0" y="0"/>
            <a:chExt cx="4950618" cy="847823"/>
          </a:xfrm>
        </p:grpSpPr>
        <p:sp>
          <p:nvSpPr>
            <p:cNvPr id="3" name="Freeform 3">
              <a:extLst>
                <a:ext uri="{C183D7F6-B498-43B3-948B-1728B52AA6E4}">
                  <adec:decorative xmlns:adec="http://schemas.microsoft.com/office/drawing/2017/decorative" val="1"/>
                </a:ext>
              </a:extLst>
            </p:cNvPr>
            <p:cNvSpPr/>
            <p:nvPr/>
          </p:nvSpPr>
          <p:spPr>
            <a:xfrm>
              <a:off x="0" y="0"/>
              <a:ext cx="4950618" cy="847823"/>
            </a:xfrm>
            <a:custGeom>
              <a:avLst/>
              <a:gdLst/>
              <a:ahLst/>
              <a:cxnLst/>
              <a:rect l="l" t="t" r="r" b="b"/>
              <a:pathLst>
                <a:path w="4950618" h="847823">
                  <a:moveTo>
                    <a:pt x="0" y="0"/>
                  </a:moveTo>
                  <a:lnTo>
                    <a:pt x="4950618" y="0"/>
                  </a:lnTo>
                  <a:lnTo>
                    <a:pt x="4950618" y="847823"/>
                  </a:lnTo>
                  <a:lnTo>
                    <a:pt x="0" y="847823"/>
                  </a:lnTo>
                  <a:close/>
                </a:path>
              </a:pathLst>
            </a:custGeom>
            <a:solidFill>
              <a:srgbClr val="02A3A6"/>
            </a:solidFill>
          </p:spPr>
          <p:txBody>
            <a:bodyPr/>
            <a:lstStyle/>
            <a:p>
              <a:endParaRPr lang="en-GB"/>
            </a:p>
          </p:txBody>
        </p:sp>
        <p:sp>
          <p:nvSpPr>
            <p:cNvPr id="4" name="TextBox 4"/>
            <p:cNvSpPr txBox="1"/>
            <p:nvPr/>
          </p:nvSpPr>
          <p:spPr>
            <a:xfrm>
              <a:off x="0" y="-95250"/>
              <a:ext cx="4950618" cy="943073"/>
            </a:xfrm>
            <a:prstGeom prst="rect">
              <a:avLst/>
            </a:prstGeom>
          </p:spPr>
          <p:txBody>
            <a:bodyPr lIns="76200" tIns="76200" rIns="76200" bIns="76200" rtlCol="0" anchor="ctr"/>
            <a:lstStyle/>
            <a:p>
              <a:pPr algn="ctr">
                <a:lnSpc>
                  <a:spcPts val="6720"/>
                </a:lnSpc>
              </a:pPr>
              <a:endParaRPr/>
            </a:p>
          </p:txBody>
        </p:sp>
      </p:grpSp>
      <p:sp>
        <p:nvSpPr>
          <p:cNvPr id="5" name="TextBox 5"/>
          <p:cNvSpPr txBox="1"/>
          <p:nvPr/>
        </p:nvSpPr>
        <p:spPr>
          <a:xfrm>
            <a:off x="3308082" y="434571"/>
            <a:ext cx="37307520" cy="1979265"/>
          </a:xfrm>
          <a:prstGeom prst="rect">
            <a:avLst/>
          </a:prstGeom>
        </p:spPr>
        <p:txBody>
          <a:bodyPr lIns="0" tIns="0" rIns="0" bIns="0" rtlCol="0" anchor="t">
            <a:spAutoFit/>
          </a:bodyPr>
          <a:lstStyle/>
          <a:p>
            <a:pPr algn="ctr">
              <a:lnSpc>
                <a:spcPts val="7981"/>
              </a:lnSpc>
            </a:pPr>
            <a:r>
              <a:rPr lang="en-US" sz="5701">
                <a:solidFill>
                  <a:srgbClr val="FFFFFF"/>
                </a:solidFill>
                <a:latin typeface="League Spartan"/>
                <a:ea typeface="League Spartan"/>
                <a:cs typeface="League Spartan"/>
                <a:sym typeface="League Spartan"/>
              </a:rPr>
              <a:t>EXPLORING AI AND REMOTE WORK IN HIGHER EDUCTION WITH FOCUS ON ENHANCING BUSINESS PRODUCTIVITY, PROFITABILITY, AND PERFORMENCE IN UK UNIVERSITIES</a:t>
            </a:r>
          </a:p>
        </p:txBody>
      </p:sp>
      <p:grpSp>
        <p:nvGrpSpPr>
          <p:cNvPr id="6" name="Group 6"/>
          <p:cNvGrpSpPr/>
          <p:nvPr/>
        </p:nvGrpSpPr>
        <p:grpSpPr>
          <a:xfrm>
            <a:off x="3291840" y="4874777"/>
            <a:ext cx="37307520" cy="2154555"/>
            <a:chOff x="0" y="0"/>
            <a:chExt cx="4094104" cy="236440"/>
          </a:xfrm>
        </p:grpSpPr>
        <p:sp>
          <p:nvSpPr>
            <p:cNvPr id="7" name="Freeform 7">
              <a:extLst>
                <a:ext uri="{C183D7F6-B498-43B3-948B-1728B52AA6E4}">
                  <adec:decorative xmlns:adec="http://schemas.microsoft.com/office/drawing/2017/decorative" val="1"/>
                </a:ext>
              </a:extLst>
            </p:cNvPr>
            <p:cNvSpPr/>
            <p:nvPr/>
          </p:nvSpPr>
          <p:spPr>
            <a:xfrm>
              <a:off x="0" y="0"/>
              <a:ext cx="4094104" cy="236440"/>
            </a:xfrm>
            <a:custGeom>
              <a:avLst/>
              <a:gdLst/>
              <a:ahLst/>
              <a:cxnLst/>
              <a:rect l="l" t="t" r="r" b="b"/>
              <a:pathLst>
                <a:path w="4094104" h="236440">
                  <a:moveTo>
                    <a:pt x="12451" y="0"/>
                  </a:moveTo>
                  <a:lnTo>
                    <a:pt x="4081653" y="0"/>
                  </a:lnTo>
                  <a:cubicBezTo>
                    <a:pt x="4088529" y="0"/>
                    <a:pt x="4094104" y="5574"/>
                    <a:pt x="4094104" y="12451"/>
                  </a:cubicBezTo>
                  <a:lnTo>
                    <a:pt x="4094104" y="223989"/>
                  </a:lnTo>
                  <a:cubicBezTo>
                    <a:pt x="4094104" y="230865"/>
                    <a:pt x="4088529" y="236440"/>
                    <a:pt x="4081653" y="236440"/>
                  </a:cubicBezTo>
                  <a:lnTo>
                    <a:pt x="12451" y="236440"/>
                  </a:lnTo>
                  <a:cubicBezTo>
                    <a:pt x="5574" y="236440"/>
                    <a:pt x="0" y="230865"/>
                    <a:pt x="0" y="223989"/>
                  </a:cubicBezTo>
                  <a:lnTo>
                    <a:pt x="0" y="12451"/>
                  </a:lnTo>
                  <a:cubicBezTo>
                    <a:pt x="0" y="5574"/>
                    <a:pt x="5574" y="0"/>
                    <a:pt x="12451" y="0"/>
                  </a:cubicBezTo>
                  <a:close/>
                </a:path>
              </a:pathLst>
            </a:custGeom>
            <a:solidFill>
              <a:srgbClr val="B9E9EB"/>
            </a:solidFill>
          </p:spPr>
          <p:txBody>
            <a:bodyPr/>
            <a:lstStyle/>
            <a:p>
              <a:endParaRPr lang="en-GB"/>
            </a:p>
          </p:txBody>
        </p:sp>
        <p:sp>
          <p:nvSpPr>
            <p:cNvPr id="8" name="TextBox 8"/>
            <p:cNvSpPr txBox="1"/>
            <p:nvPr/>
          </p:nvSpPr>
          <p:spPr>
            <a:xfrm>
              <a:off x="0" y="-95250"/>
              <a:ext cx="4094104" cy="331690"/>
            </a:xfrm>
            <a:prstGeom prst="rect">
              <a:avLst/>
            </a:prstGeom>
          </p:spPr>
          <p:txBody>
            <a:bodyPr lIns="76200" tIns="76200" rIns="76200" bIns="76200" rtlCol="0" anchor="ctr"/>
            <a:lstStyle/>
            <a:p>
              <a:pPr algn="ctr">
                <a:lnSpc>
                  <a:spcPts val="6720"/>
                </a:lnSpc>
              </a:pPr>
              <a:endParaRPr/>
            </a:p>
          </p:txBody>
        </p:sp>
      </p:grpSp>
      <p:grpSp>
        <p:nvGrpSpPr>
          <p:cNvPr id="9" name="Group 9"/>
          <p:cNvGrpSpPr/>
          <p:nvPr/>
        </p:nvGrpSpPr>
        <p:grpSpPr>
          <a:xfrm>
            <a:off x="0" y="7720021"/>
            <a:ext cx="13080994" cy="14728484"/>
            <a:chOff x="0" y="0"/>
            <a:chExt cx="1435500" cy="1616295"/>
          </a:xfrm>
        </p:grpSpPr>
        <p:sp>
          <p:nvSpPr>
            <p:cNvPr id="10" name="Freeform 10">
              <a:extLst>
                <a:ext uri="{C183D7F6-B498-43B3-948B-1728B52AA6E4}">
                  <adec:decorative xmlns:adec="http://schemas.microsoft.com/office/drawing/2017/decorative" val="1"/>
                </a:ext>
              </a:extLst>
            </p:cNvPr>
            <p:cNvSpPr/>
            <p:nvPr/>
          </p:nvSpPr>
          <p:spPr>
            <a:xfrm>
              <a:off x="0" y="0"/>
              <a:ext cx="1435500" cy="1616295"/>
            </a:xfrm>
            <a:custGeom>
              <a:avLst/>
              <a:gdLst/>
              <a:ahLst/>
              <a:cxnLst/>
              <a:rect l="l" t="t" r="r" b="b"/>
              <a:pathLst>
                <a:path w="1435500" h="1616295">
                  <a:moveTo>
                    <a:pt x="35511" y="0"/>
                  </a:moveTo>
                  <a:lnTo>
                    <a:pt x="1399989" y="0"/>
                  </a:lnTo>
                  <a:cubicBezTo>
                    <a:pt x="1419601" y="0"/>
                    <a:pt x="1435500" y="15899"/>
                    <a:pt x="1435500" y="35511"/>
                  </a:cubicBezTo>
                  <a:lnTo>
                    <a:pt x="1435500" y="1580784"/>
                  </a:lnTo>
                  <a:cubicBezTo>
                    <a:pt x="1435500" y="1600396"/>
                    <a:pt x="1419601" y="1616295"/>
                    <a:pt x="1399989" y="1616295"/>
                  </a:cubicBezTo>
                  <a:lnTo>
                    <a:pt x="35511" y="1616295"/>
                  </a:lnTo>
                  <a:cubicBezTo>
                    <a:pt x="15899" y="1616295"/>
                    <a:pt x="0" y="1600396"/>
                    <a:pt x="0" y="1580784"/>
                  </a:cubicBezTo>
                  <a:lnTo>
                    <a:pt x="0" y="35511"/>
                  </a:lnTo>
                  <a:cubicBezTo>
                    <a:pt x="0" y="15899"/>
                    <a:pt x="15899" y="0"/>
                    <a:pt x="35511" y="0"/>
                  </a:cubicBezTo>
                  <a:close/>
                </a:path>
              </a:pathLst>
            </a:custGeom>
            <a:solidFill>
              <a:srgbClr val="B9E9EB"/>
            </a:solidFill>
          </p:spPr>
          <p:txBody>
            <a:bodyPr/>
            <a:lstStyle/>
            <a:p>
              <a:endParaRPr lang="en-GB"/>
            </a:p>
          </p:txBody>
        </p:sp>
        <p:sp>
          <p:nvSpPr>
            <p:cNvPr id="11" name="TextBox 11"/>
            <p:cNvSpPr txBox="1"/>
            <p:nvPr/>
          </p:nvSpPr>
          <p:spPr>
            <a:xfrm>
              <a:off x="0" y="-95250"/>
              <a:ext cx="1435500" cy="1711545"/>
            </a:xfrm>
            <a:prstGeom prst="rect">
              <a:avLst/>
            </a:prstGeom>
          </p:spPr>
          <p:txBody>
            <a:bodyPr lIns="76200" tIns="76200" rIns="76200" bIns="76200" rtlCol="0" anchor="ctr"/>
            <a:lstStyle/>
            <a:p>
              <a:pPr algn="ctr">
                <a:lnSpc>
                  <a:spcPts val="6720"/>
                </a:lnSpc>
              </a:pPr>
              <a:endParaRPr/>
            </a:p>
            <a:p>
              <a:pPr algn="ctr">
                <a:lnSpc>
                  <a:spcPts val="6720"/>
                </a:lnSpc>
              </a:pPr>
              <a:endParaRPr/>
            </a:p>
            <a:p>
              <a:pPr algn="ctr">
                <a:lnSpc>
                  <a:spcPts val="6720"/>
                </a:lnSpc>
              </a:pPr>
              <a:endParaRPr/>
            </a:p>
            <a:p>
              <a:pPr algn="ctr">
                <a:lnSpc>
                  <a:spcPts val="6720"/>
                </a:lnSpc>
              </a:pPr>
              <a:endParaRPr/>
            </a:p>
          </p:txBody>
        </p:sp>
      </p:grpSp>
      <p:grpSp>
        <p:nvGrpSpPr>
          <p:cNvPr id="12" name="Group 12"/>
          <p:cNvGrpSpPr/>
          <p:nvPr/>
        </p:nvGrpSpPr>
        <p:grpSpPr>
          <a:xfrm>
            <a:off x="0" y="30278988"/>
            <a:ext cx="43657268" cy="1899796"/>
            <a:chOff x="0" y="0"/>
            <a:chExt cx="4790921" cy="208482"/>
          </a:xfrm>
        </p:grpSpPr>
        <p:sp>
          <p:nvSpPr>
            <p:cNvPr id="13" name="Freeform 13">
              <a:extLst>
                <a:ext uri="{C183D7F6-B498-43B3-948B-1728B52AA6E4}">
                  <adec:decorative xmlns:adec="http://schemas.microsoft.com/office/drawing/2017/decorative" val="1"/>
                </a:ext>
              </a:extLst>
            </p:cNvPr>
            <p:cNvSpPr/>
            <p:nvPr/>
          </p:nvSpPr>
          <p:spPr>
            <a:xfrm>
              <a:off x="0" y="0"/>
              <a:ext cx="4790921" cy="208482"/>
            </a:xfrm>
            <a:custGeom>
              <a:avLst/>
              <a:gdLst/>
              <a:ahLst/>
              <a:cxnLst/>
              <a:rect l="l" t="t" r="r" b="b"/>
              <a:pathLst>
                <a:path w="4790921" h="208482">
                  <a:moveTo>
                    <a:pt x="10640" y="0"/>
                  </a:moveTo>
                  <a:lnTo>
                    <a:pt x="4780281" y="0"/>
                  </a:lnTo>
                  <a:cubicBezTo>
                    <a:pt x="4786157" y="0"/>
                    <a:pt x="4790921" y="4764"/>
                    <a:pt x="4790921" y="10640"/>
                  </a:cubicBezTo>
                  <a:lnTo>
                    <a:pt x="4790921" y="197842"/>
                  </a:lnTo>
                  <a:cubicBezTo>
                    <a:pt x="4790921" y="203719"/>
                    <a:pt x="4786157" y="208482"/>
                    <a:pt x="4780281" y="208482"/>
                  </a:cubicBezTo>
                  <a:lnTo>
                    <a:pt x="10640" y="208482"/>
                  </a:lnTo>
                  <a:cubicBezTo>
                    <a:pt x="4764" y="208482"/>
                    <a:pt x="0" y="203719"/>
                    <a:pt x="0" y="197842"/>
                  </a:cubicBezTo>
                  <a:lnTo>
                    <a:pt x="0" y="10640"/>
                  </a:lnTo>
                  <a:cubicBezTo>
                    <a:pt x="0" y="4764"/>
                    <a:pt x="4764" y="0"/>
                    <a:pt x="10640" y="0"/>
                  </a:cubicBezTo>
                  <a:close/>
                </a:path>
              </a:pathLst>
            </a:custGeom>
            <a:solidFill>
              <a:srgbClr val="B9E9EB"/>
            </a:solidFill>
          </p:spPr>
          <p:txBody>
            <a:bodyPr/>
            <a:lstStyle/>
            <a:p>
              <a:endParaRPr lang="en-GB"/>
            </a:p>
          </p:txBody>
        </p:sp>
        <p:sp>
          <p:nvSpPr>
            <p:cNvPr id="14" name="TextBox 14"/>
            <p:cNvSpPr txBox="1"/>
            <p:nvPr/>
          </p:nvSpPr>
          <p:spPr>
            <a:xfrm>
              <a:off x="0" y="-95250"/>
              <a:ext cx="4790921" cy="303732"/>
            </a:xfrm>
            <a:prstGeom prst="rect">
              <a:avLst/>
            </a:prstGeom>
          </p:spPr>
          <p:txBody>
            <a:bodyPr lIns="76200" tIns="76200" rIns="76200" bIns="76200" rtlCol="0" anchor="ctr"/>
            <a:lstStyle/>
            <a:p>
              <a:pPr algn="ctr">
                <a:lnSpc>
                  <a:spcPts val="6720"/>
                </a:lnSpc>
              </a:pPr>
              <a:endParaRPr/>
            </a:p>
          </p:txBody>
        </p:sp>
      </p:grpSp>
      <p:grpSp>
        <p:nvGrpSpPr>
          <p:cNvPr id="15" name="Group 15"/>
          <p:cNvGrpSpPr/>
          <p:nvPr/>
        </p:nvGrpSpPr>
        <p:grpSpPr>
          <a:xfrm>
            <a:off x="13452469" y="7442251"/>
            <a:ext cx="16986263" cy="12375379"/>
            <a:chOff x="0" y="0"/>
            <a:chExt cx="1864062" cy="1358066"/>
          </a:xfrm>
        </p:grpSpPr>
        <p:sp>
          <p:nvSpPr>
            <p:cNvPr id="16" name="Freeform 16">
              <a:extLst>
                <a:ext uri="{C183D7F6-B498-43B3-948B-1728B52AA6E4}">
                  <adec:decorative xmlns:adec="http://schemas.microsoft.com/office/drawing/2017/decorative" val="1"/>
                </a:ext>
              </a:extLst>
            </p:cNvPr>
            <p:cNvSpPr/>
            <p:nvPr/>
          </p:nvSpPr>
          <p:spPr>
            <a:xfrm>
              <a:off x="0" y="0"/>
              <a:ext cx="1864062" cy="1358066"/>
            </a:xfrm>
            <a:custGeom>
              <a:avLst/>
              <a:gdLst/>
              <a:ahLst/>
              <a:cxnLst/>
              <a:rect l="l" t="t" r="r" b="b"/>
              <a:pathLst>
                <a:path w="1864062" h="1358066">
                  <a:moveTo>
                    <a:pt x="27347" y="0"/>
                  </a:moveTo>
                  <a:lnTo>
                    <a:pt x="1836715" y="0"/>
                  </a:lnTo>
                  <a:cubicBezTo>
                    <a:pt x="1843968" y="0"/>
                    <a:pt x="1850924" y="2881"/>
                    <a:pt x="1856052" y="8010"/>
                  </a:cubicBezTo>
                  <a:cubicBezTo>
                    <a:pt x="1861181" y="13138"/>
                    <a:pt x="1864062" y="20094"/>
                    <a:pt x="1864062" y="27347"/>
                  </a:cubicBezTo>
                  <a:lnTo>
                    <a:pt x="1864062" y="1330720"/>
                  </a:lnTo>
                  <a:cubicBezTo>
                    <a:pt x="1864062" y="1345823"/>
                    <a:pt x="1851818" y="1358066"/>
                    <a:pt x="1836715" y="1358066"/>
                  </a:cubicBezTo>
                  <a:lnTo>
                    <a:pt x="27347" y="1358066"/>
                  </a:lnTo>
                  <a:cubicBezTo>
                    <a:pt x="12243" y="1358066"/>
                    <a:pt x="0" y="1345823"/>
                    <a:pt x="0" y="1330720"/>
                  </a:cubicBezTo>
                  <a:lnTo>
                    <a:pt x="0" y="27347"/>
                  </a:lnTo>
                  <a:cubicBezTo>
                    <a:pt x="0" y="12243"/>
                    <a:pt x="12243" y="0"/>
                    <a:pt x="27347" y="0"/>
                  </a:cubicBezTo>
                  <a:close/>
                </a:path>
              </a:pathLst>
            </a:custGeom>
            <a:solidFill>
              <a:srgbClr val="B9E9EB"/>
            </a:solidFill>
          </p:spPr>
          <p:txBody>
            <a:bodyPr/>
            <a:lstStyle/>
            <a:p>
              <a:endParaRPr lang="en-GB"/>
            </a:p>
          </p:txBody>
        </p:sp>
        <p:sp>
          <p:nvSpPr>
            <p:cNvPr id="17" name="TextBox 17"/>
            <p:cNvSpPr txBox="1"/>
            <p:nvPr/>
          </p:nvSpPr>
          <p:spPr>
            <a:xfrm>
              <a:off x="0" y="-95250"/>
              <a:ext cx="1864062" cy="1453316"/>
            </a:xfrm>
            <a:prstGeom prst="rect">
              <a:avLst/>
            </a:prstGeom>
          </p:spPr>
          <p:txBody>
            <a:bodyPr lIns="76200" tIns="76200" rIns="76200" bIns="76200" rtlCol="0" anchor="ctr"/>
            <a:lstStyle/>
            <a:p>
              <a:pPr algn="ctr">
                <a:lnSpc>
                  <a:spcPts val="6720"/>
                </a:lnSpc>
              </a:pPr>
              <a:endParaRPr/>
            </a:p>
          </p:txBody>
        </p:sp>
      </p:grpSp>
      <p:grpSp>
        <p:nvGrpSpPr>
          <p:cNvPr id="18" name="Group 18"/>
          <p:cNvGrpSpPr/>
          <p:nvPr/>
        </p:nvGrpSpPr>
        <p:grpSpPr>
          <a:xfrm>
            <a:off x="0" y="22696155"/>
            <a:ext cx="15972675" cy="7582833"/>
            <a:chOff x="0" y="0"/>
            <a:chExt cx="1752831" cy="832135"/>
          </a:xfrm>
        </p:grpSpPr>
        <p:sp>
          <p:nvSpPr>
            <p:cNvPr id="19" name="Freeform 19">
              <a:extLst>
                <a:ext uri="{C183D7F6-B498-43B3-948B-1728B52AA6E4}">
                  <adec:decorative xmlns:adec="http://schemas.microsoft.com/office/drawing/2017/decorative" val="1"/>
                </a:ext>
              </a:extLst>
            </p:cNvPr>
            <p:cNvSpPr/>
            <p:nvPr/>
          </p:nvSpPr>
          <p:spPr>
            <a:xfrm>
              <a:off x="0" y="0"/>
              <a:ext cx="1752831" cy="832135"/>
            </a:xfrm>
            <a:custGeom>
              <a:avLst/>
              <a:gdLst/>
              <a:ahLst/>
              <a:cxnLst/>
              <a:rect l="l" t="t" r="r" b="b"/>
              <a:pathLst>
                <a:path w="1752831" h="832135">
                  <a:moveTo>
                    <a:pt x="29082" y="0"/>
                  </a:moveTo>
                  <a:lnTo>
                    <a:pt x="1723749" y="0"/>
                  </a:lnTo>
                  <a:cubicBezTo>
                    <a:pt x="1731462" y="0"/>
                    <a:pt x="1738859" y="3064"/>
                    <a:pt x="1744313" y="8518"/>
                  </a:cubicBezTo>
                  <a:cubicBezTo>
                    <a:pt x="1749767" y="13972"/>
                    <a:pt x="1752831" y="21369"/>
                    <a:pt x="1752831" y="29082"/>
                  </a:cubicBezTo>
                  <a:lnTo>
                    <a:pt x="1752831" y="803053"/>
                  </a:lnTo>
                  <a:cubicBezTo>
                    <a:pt x="1752831" y="810766"/>
                    <a:pt x="1749767" y="818163"/>
                    <a:pt x="1744313" y="823617"/>
                  </a:cubicBezTo>
                  <a:cubicBezTo>
                    <a:pt x="1738859" y="829071"/>
                    <a:pt x="1731462" y="832135"/>
                    <a:pt x="1723749" y="832135"/>
                  </a:cubicBezTo>
                  <a:lnTo>
                    <a:pt x="29082" y="832135"/>
                  </a:lnTo>
                  <a:cubicBezTo>
                    <a:pt x="21369" y="832135"/>
                    <a:pt x="13972" y="829071"/>
                    <a:pt x="8518" y="823617"/>
                  </a:cubicBezTo>
                  <a:cubicBezTo>
                    <a:pt x="3064" y="818163"/>
                    <a:pt x="0" y="810766"/>
                    <a:pt x="0" y="803053"/>
                  </a:cubicBezTo>
                  <a:lnTo>
                    <a:pt x="0" y="29082"/>
                  </a:lnTo>
                  <a:cubicBezTo>
                    <a:pt x="0" y="21369"/>
                    <a:pt x="3064" y="13972"/>
                    <a:pt x="8518" y="8518"/>
                  </a:cubicBezTo>
                  <a:cubicBezTo>
                    <a:pt x="13972" y="3064"/>
                    <a:pt x="21369" y="0"/>
                    <a:pt x="29082" y="0"/>
                  </a:cubicBezTo>
                  <a:close/>
                </a:path>
              </a:pathLst>
            </a:custGeom>
            <a:solidFill>
              <a:srgbClr val="B9E9EB"/>
            </a:solidFill>
          </p:spPr>
          <p:txBody>
            <a:bodyPr/>
            <a:lstStyle/>
            <a:p>
              <a:endParaRPr lang="en-GB"/>
            </a:p>
          </p:txBody>
        </p:sp>
        <p:sp>
          <p:nvSpPr>
            <p:cNvPr id="20" name="TextBox 20"/>
            <p:cNvSpPr txBox="1"/>
            <p:nvPr/>
          </p:nvSpPr>
          <p:spPr>
            <a:xfrm>
              <a:off x="0" y="-95250"/>
              <a:ext cx="1752831" cy="927385"/>
            </a:xfrm>
            <a:prstGeom prst="rect">
              <a:avLst/>
            </a:prstGeom>
          </p:spPr>
          <p:txBody>
            <a:bodyPr lIns="76200" tIns="76200" rIns="76200" bIns="76200" rtlCol="0" anchor="ctr"/>
            <a:lstStyle/>
            <a:p>
              <a:pPr algn="ctr">
                <a:lnSpc>
                  <a:spcPts val="6720"/>
                </a:lnSpc>
              </a:pPr>
              <a:endParaRPr/>
            </a:p>
          </p:txBody>
        </p:sp>
      </p:grpSp>
      <p:grpSp>
        <p:nvGrpSpPr>
          <p:cNvPr id="21" name="Group 21"/>
          <p:cNvGrpSpPr/>
          <p:nvPr/>
        </p:nvGrpSpPr>
        <p:grpSpPr>
          <a:xfrm>
            <a:off x="20586775" y="4626243"/>
            <a:ext cx="2717650" cy="2717650"/>
            <a:chOff x="0" y="0"/>
            <a:chExt cx="812800" cy="812800"/>
          </a:xfrm>
        </p:grpSpPr>
        <p:sp>
          <p:nvSpPr>
            <p:cNvPr id="22" name="Freeform 22" descr="Logo Placeholde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23" name="TextBox 23"/>
            <p:cNvSpPr txBox="1"/>
            <p:nvPr/>
          </p:nvSpPr>
          <p:spPr>
            <a:xfrm>
              <a:off x="76200" y="28575"/>
              <a:ext cx="660400" cy="708025"/>
            </a:xfrm>
            <a:prstGeom prst="rect">
              <a:avLst/>
            </a:prstGeom>
          </p:spPr>
          <p:txBody>
            <a:bodyPr lIns="50800" tIns="50800" rIns="50800" bIns="50800" rtlCol="0" anchor="ctr"/>
            <a:lstStyle/>
            <a:p>
              <a:pPr algn="ctr">
                <a:lnSpc>
                  <a:spcPts val="3359"/>
                </a:lnSpc>
              </a:pPr>
              <a:endParaRPr/>
            </a:p>
            <a:p>
              <a:pPr algn="ctr">
                <a:lnSpc>
                  <a:spcPts val="3359"/>
                </a:lnSpc>
              </a:pPr>
              <a:endParaRPr/>
            </a:p>
          </p:txBody>
        </p:sp>
      </p:grpSp>
      <p:sp>
        <p:nvSpPr>
          <p:cNvPr id="24" name="Freeform 24"/>
          <p:cNvSpPr/>
          <p:nvPr/>
        </p:nvSpPr>
        <p:spPr>
          <a:xfrm>
            <a:off x="19103594" y="4874777"/>
            <a:ext cx="4321964" cy="2225417"/>
          </a:xfrm>
          <a:custGeom>
            <a:avLst/>
            <a:gdLst/>
            <a:ahLst/>
            <a:cxnLst/>
            <a:rect l="l" t="t" r="r" b="b"/>
            <a:pathLst>
              <a:path w="4321964" h="2225417">
                <a:moveTo>
                  <a:pt x="0" y="0"/>
                </a:moveTo>
                <a:lnTo>
                  <a:pt x="4321964" y="0"/>
                </a:lnTo>
                <a:lnTo>
                  <a:pt x="4321964" y="2225417"/>
                </a:lnTo>
                <a:lnTo>
                  <a:pt x="0" y="2225417"/>
                </a:lnTo>
                <a:lnTo>
                  <a:pt x="0" y="0"/>
                </a:lnTo>
                <a:close/>
              </a:path>
            </a:pathLst>
          </a:custGeom>
          <a:blipFill>
            <a:blip r:embed="rId2"/>
            <a:stretch>
              <a:fillRect t="-55150" b="-39058"/>
            </a:stretch>
          </a:blipFill>
        </p:spPr>
        <p:txBody>
          <a:bodyPr/>
          <a:lstStyle/>
          <a:p>
            <a:endParaRPr lang="en-GB"/>
          </a:p>
        </p:txBody>
      </p:sp>
      <p:sp>
        <p:nvSpPr>
          <p:cNvPr id="25" name="TextBox 25"/>
          <p:cNvSpPr txBox="1"/>
          <p:nvPr/>
        </p:nvSpPr>
        <p:spPr>
          <a:xfrm>
            <a:off x="13863120" y="9065072"/>
            <a:ext cx="16575611" cy="10872335"/>
          </a:xfrm>
          <a:prstGeom prst="rect">
            <a:avLst/>
          </a:prstGeom>
        </p:spPr>
        <p:txBody>
          <a:bodyPr lIns="0" tIns="0" rIns="0" bIns="0" rtlCol="0" anchor="t">
            <a:spAutoFit/>
          </a:bodyPr>
          <a:lstStyle/>
          <a:p>
            <a:pPr algn="l">
              <a:lnSpc>
                <a:spcPts val="7544"/>
              </a:lnSpc>
            </a:pPr>
            <a:r>
              <a:rPr lang="en-US" sz="5388">
                <a:solidFill>
                  <a:srgbClr val="000000"/>
                </a:solidFill>
                <a:latin typeface="ABeeZee"/>
                <a:ea typeface="ABeeZee"/>
                <a:cs typeface="ABeeZee"/>
                <a:sym typeface="ABeeZee"/>
              </a:rPr>
              <a:t> The researcher has applied the Onion framework proposed by Saunders et al. (2007), which offer a systematic structure for determining coherent and logical analysis based onthe Pragmatic philosophy, Deductive reasoning, Mixed-Methods complex design, Secondary Data Analysis approach, Cross-Sectional time horizon, and formed a coherent research framework analysis, suited to exploring the intersection between AI, RW, and business-oriented performance in UK universities</a:t>
            </a:r>
          </a:p>
          <a:p>
            <a:pPr algn="l">
              <a:lnSpc>
                <a:spcPts val="1471"/>
              </a:lnSpc>
            </a:pPr>
            <a:endParaRPr lang="en-US" sz="5388">
              <a:solidFill>
                <a:srgbClr val="000000"/>
              </a:solidFill>
              <a:latin typeface="ABeeZee"/>
              <a:ea typeface="ABeeZee"/>
              <a:cs typeface="ABeeZee"/>
              <a:sym typeface="ABeeZee"/>
            </a:endParaRPr>
          </a:p>
          <a:p>
            <a:pPr algn="l">
              <a:lnSpc>
                <a:spcPts val="1430"/>
              </a:lnSpc>
            </a:pPr>
            <a:endParaRPr lang="en-US" sz="5388">
              <a:solidFill>
                <a:srgbClr val="000000"/>
              </a:solidFill>
              <a:latin typeface="ABeeZee"/>
              <a:ea typeface="ABeeZee"/>
              <a:cs typeface="ABeeZee"/>
              <a:sym typeface="ABeeZee"/>
            </a:endParaRPr>
          </a:p>
        </p:txBody>
      </p:sp>
      <p:sp>
        <p:nvSpPr>
          <p:cNvPr id="26" name="TextBox 26"/>
          <p:cNvSpPr txBox="1"/>
          <p:nvPr/>
        </p:nvSpPr>
        <p:spPr>
          <a:xfrm>
            <a:off x="17740559" y="7934455"/>
            <a:ext cx="8410082" cy="816292"/>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METHODOLOGY</a:t>
            </a:r>
          </a:p>
        </p:txBody>
      </p:sp>
      <p:sp>
        <p:nvSpPr>
          <p:cNvPr id="27" name="TextBox 27"/>
          <p:cNvSpPr txBox="1"/>
          <p:nvPr/>
        </p:nvSpPr>
        <p:spPr>
          <a:xfrm>
            <a:off x="34652678" y="7624771"/>
            <a:ext cx="8413250" cy="829016"/>
          </a:xfrm>
          <a:prstGeom prst="rect">
            <a:avLst/>
          </a:prstGeom>
        </p:spPr>
        <p:txBody>
          <a:bodyPr lIns="0" tIns="0" rIns="0" bIns="0" rtlCol="0" anchor="t">
            <a:spAutoFit/>
          </a:bodyPr>
          <a:lstStyle/>
          <a:p>
            <a:pPr algn="ctr">
              <a:lnSpc>
                <a:spcPts val="6806"/>
              </a:lnSpc>
            </a:pPr>
            <a:r>
              <a:rPr lang="en-US" sz="4861">
                <a:solidFill>
                  <a:srgbClr val="000000"/>
                </a:solidFill>
                <a:latin typeface="League Spartan"/>
                <a:ea typeface="League Spartan"/>
                <a:cs typeface="League Spartan"/>
                <a:sym typeface="League Spartan"/>
              </a:rPr>
              <a:t>KEY FIDINGS</a:t>
            </a:r>
          </a:p>
        </p:txBody>
      </p:sp>
      <p:sp>
        <p:nvSpPr>
          <p:cNvPr id="28" name="TextBox 28"/>
          <p:cNvSpPr txBox="1"/>
          <p:nvPr/>
        </p:nvSpPr>
        <p:spPr>
          <a:xfrm>
            <a:off x="30819731" y="8706839"/>
            <a:ext cx="12837537" cy="11447493"/>
          </a:xfrm>
          <a:prstGeom prst="rect">
            <a:avLst/>
          </a:prstGeom>
          <a:solidFill>
            <a:schemeClr val="accent5">
              <a:lumMod val="40000"/>
              <a:lumOff val="60000"/>
            </a:schemeClr>
          </a:solidFill>
        </p:spPr>
        <p:txBody>
          <a:bodyPr lIns="0" tIns="0" rIns="0" bIns="0" rtlCol="0" anchor="t">
            <a:spAutoFit/>
          </a:bodyPr>
          <a:lstStyle/>
          <a:p>
            <a:pPr algn="l">
              <a:lnSpc>
                <a:spcPts val="5611"/>
              </a:lnSpc>
            </a:pPr>
            <a:r>
              <a:rPr lang="en-US" sz="4008" dirty="0">
                <a:solidFill>
                  <a:srgbClr val="000000"/>
                </a:solidFill>
                <a:latin typeface="ABeeZee"/>
                <a:ea typeface="ABeeZee"/>
                <a:cs typeface="ABeeZee"/>
                <a:sym typeface="ABeeZee"/>
              </a:rPr>
              <a:t>The key findings of this research highlight that the UK universities are experiencing a structural digital transformation, where AI and RW are reshaping how resources are allocated and utilized, and how institutional productivity, profitability, and performance are achieved, as state Vemuri (2014) and McAfee and Brynjolfsson (2017) that AI enhancing productivity by automating repetitive process enabling data-drive decision-making and relocating human resources to higher-value activities. Therefore, the findings addressing this research questions revealed that AI and RW have become integral components of UK universities’ operational and strategic frameworks as state Watermeyer et al. (2023).</a:t>
            </a:r>
          </a:p>
          <a:p>
            <a:pPr algn="l">
              <a:lnSpc>
                <a:spcPts val="5611"/>
              </a:lnSpc>
            </a:pPr>
            <a:endParaRPr lang="en-US" sz="4008" dirty="0">
              <a:solidFill>
                <a:srgbClr val="000000"/>
              </a:solidFill>
              <a:latin typeface="ABeeZee"/>
              <a:ea typeface="ABeeZee"/>
              <a:cs typeface="ABeeZee"/>
              <a:sym typeface="ABeeZee"/>
            </a:endParaRPr>
          </a:p>
        </p:txBody>
      </p:sp>
      <p:sp>
        <p:nvSpPr>
          <p:cNvPr id="29" name="TextBox 29"/>
          <p:cNvSpPr txBox="1"/>
          <p:nvPr/>
        </p:nvSpPr>
        <p:spPr>
          <a:xfrm>
            <a:off x="1063067" y="2528136"/>
            <a:ext cx="37307520" cy="2494279"/>
          </a:xfrm>
          <a:prstGeom prst="rect">
            <a:avLst/>
          </a:prstGeom>
        </p:spPr>
        <p:txBody>
          <a:bodyPr lIns="0" tIns="0" rIns="0" bIns="0" rtlCol="0" anchor="t">
            <a:spAutoFit/>
          </a:bodyPr>
          <a:lstStyle/>
          <a:p>
            <a:pPr algn="ctr">
              <a:lnSpc>
                <a:spcPts val="6860"/>
              </a:lnSpc>
            </a:pPr>
            <a:r>
              <a:rPr lang="en-US" sz="4900" b="1" dirty="0">
                <a:solidFill>
                  <a:srgbClr val="FFFFFF"/>
                </a:solidFill>
                <a:highlight>
                  <a:srgbClr val="008000"/>
                </a:highlight>
                <a:latin typeface="Poppins Bold"/>
                <a:ea typeface="Poppins Bold"/>
                <a:cs typeface="Poppins Bold"/>
                <a:sym typeface="Poppins Bold"/>
              </a:rPr>
              <a:t>RESEARCH SUMMERY</a:t>
            </a:r>
            <a:r>
              <a:rPr lang="en-US" sz="4900" b="1" dirty="0">
                <a:solidFill>
                  <a:srgbClr val="FFFFFF"/>
                </a:solidFill>
                <a:latin typeface="Poppins Bold"/>
                <a:ea typeface="Poppins Bold"/>
                <a:cs typeface="Poppins Bold"/>
                <a:sym typeface="Poppins Bold"/>
              </a:rPr>
              <a:t>:</a:t>
            </a:r>
            <a:r>
              <a:rPr lang="en-US" sz="4900" b="1" dirty="0">
                <a:solidFill>
                  <a:srgbClr val="FFFFFF"/>
                </a:solidFill>
                <a:highlight>
                  <a:srgbClr val="008080"/>
                </a:highlight>
                <a:latin typeface="Poppins Bold"/>
                <a:ea typeface="Poppins Bold"/>
                <a:cs typeface="Poppins Bold"/>
                <a:sym typeface="Poppins Bold"/>
              </a:rPr>
              <a:t> METHODOLOGY &amp; FINDINGS OF EXPLORING AI AND REMOTE WORK IN HIGHER EDUCATION WITH FOCUS ON ENHANCING BUSINESS-ORIENTED IN UK UNIVERSITIES</a:t>
            </a:r>
          </a:p>
          <a:p>
            <a:pPr algn="ctr">
              <a:lnSpc>
                <a:spcPts val="5880"/>
              </a:lnSpc>
            </a:pPr>
            <a:endParaRPr lang="en-US" sz="4900" b="1" dirty="0">
              <a:solidFill>
                <a:srgbClr val="FFFFFF"/>
              </a:solidFill>
              <a:latin typeface="Poppins Bold"/>
              <a:ea typeface="Poppins Bold"/>
              <a:cs typeface="Poppins Bold"/>
              <a:sym typeface="Poppins Bold"/>
            </a:endParaRPr>
          </a:p>
        </p:txBody>
      </p:sp>
      <p:sp>
        <p:nvSpPr>
          <p:cNvPr id="30" name="TextBox 30"/>
          <p:cNvSpPr txBox="1"/>
          <p:nvPr/>
        </p:nvSpPr>
        <p:spPr>
          <a:xfrm>
            <a:off x="3547329" y="4974790"/>
            <a:ext cx="16169497" cy="1659255"/>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STUDENT: KUMAKAMBA PUNGA, 2226848</a:t>
            </a:r>
          </a:p>
          <a:p>
            <a:pPr algn="ctr">
              <a:lnSpc>
                <a:spcPts val="6720"/>
              </a:lnSpc>
            </a:pPr>
            <a:endParaRPr lang="en-US" sz="4800">
              <a:solidFill>
                <a:srgbClr val="000000"/>
              </a:solidFill>
              <a:latin typeface="League Spartan"/>
              <a:ea typeface="League Spartan"/>
              <a:cs typeface="League Spartan"/>
              <a:sym typeface="League Spartan"/>
            </a:endParaRPr>
          </a:p>
        </p:txBody>
      </p:sp>
      <p:sp>
        <p:nvSpPr>
          <p:cNvPr id="31" name="TextBox 31"/>
          <p:cNvSpPr txBox="1"/>
          <p:nvPr/>
        </p:nvSpPr>
        <p:spPr>
          <a:xfrm>
            <a:off x="23110473" y="5065277"/>
            <a:ext cx="15957279" cy="816292"/>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MODULE: INDEPENDENT PROJECT, LCLM6005 </a:t>
            </a:r>
          </a:p>
        </p:txBody>
      </p:sp>
      <p:sp>
        <p:nvSpPr>
          <p:cNvPr id="32" name="TextBox 32"/>
          <p:cNvSpPr txBox="1"/>
          <p:nvPr/>
        </p:nvSpPr>
        <p:spPr>
          <a:xfrm>
            <a:off x="23110473" y="6095882"/>
            <a:ext cx="15957279" cy="688976"/>
          </a:xfrm>
          <a:prstGeom prst="rect">
            <a:avLst/>
          </a:prstGeom>
        </p:spPr>
        <p:txBody>
          <a:bodyPr lIns="0" tIns="0" rIns="0" bIns="0" rtlCol="0" anchor="t">
            <a:spAutoFit/>
          </a:bodyPr>
          <a:lstStyle/>
          <a:p>
            <a:pPr marL="0" lvl="0" indent="0" algn="ctr">
              <a:lnSpc>
                <a:spcPts val="5599"/>
              </a:lnSpc>
              <a:spcBef>
                <a:spcPct val="0"/>
              </a:spcBef>
            </a:pPr>
            <a:r>
              <a:rPr lang="en-US" sz="3999">
                <a:solidFill>
                  <a:srgbClr val="000000"/>
                </a:solidFill>
                <a:latin typeface="ABeeZee"/>
                <a:ea typeface="ABeeZee"/>
                <a:cs typeface="ABeeZee"/>
                <a:sym typeface="ABeeZee"/>
              </a:rPr>
              <a:t>INSTITUTION: UWTSD</a:t>
            </a:r>
          </a:p>
        </p:txBody>
      </p:sp>
      <p:sp>
        <p:nvSpPr>
          <p:cNvPr id="33" name="TextBox 33"/>
          <p:cNvSpPr txBox="1"/>
          <p:nvPr/>
        </p:nvSpPr>
        <p:spPr>
          <a:xfrm>
            <a:off x="3291840" y="7807291"/>
            <a:ext cx="8778240" cy="816292"/>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INTRODUCTION</a:t>
            </a:r>
          </a:p>
        </p:txBody>
      </p:sp>
      <p:sp>
        <p:nvSpPr>
          <p:cNvPr id="34" name="TextBox 34"/>
          <p:cNvSpPr txBox="1"/>
          <p:nvPr/>
        </p:nvSpPr>
        <p:spPr>
          <a:xfrm>
            <a:off x="205570" y="8814084"/>
            <a:ext cx="12611206" cy="13892808"/>
          </a:xfrm>
          <a:prstGeom prst="rect">
            <a:avLst/>
          </a:prstGeom>
        </p:spPr>
        <p:txBody>
          <a:bodyPr lIns="0" tIns="0" rIns="0" bIns="0" rtlCol="0" anchor="t">
            <a:spAutoFit/>
          </a:bodyPr>
          <a:lstStyle/>
          <a:p>
            <a:pPr algn="l">
              <a:lnSpc>
                <a:spcPts val="5479"/>
              </a:lnSpc>
            </a:pPr>
            <a:r>
              <a:rPr lang="en-US" sz="3914">
                <a:solidFill>
                  <a:srgbClr val="000000"/>
                </a:solidFill>
                <a:latin typeface="ABeeZee"/>
                <a:ea typeface="ABeeZee"/>
                <a:cs typeface="ABeeZee"/>
                <a:sym typeface="ABeeZee"/>
              </a:rPr>
              <a:t>The COVID-19 pandemic significantly affected business productivity, profitability, and performance worldwide, prompting the adoption of new operational models, with higher education institutions such as universities were not excerpt. The adoption of business-oriented model, as noted Dennis (2021) that, assessing the pandemic’s impact on higher education first requires understanding its broader effects on national economies, families, and finance in accordance with resources allocated that this research is going to examine particularly; while Wang and DeLaquil (2020) highlight that isolation-driven virtual education reshaped academic progress and future directions. Consequently, United Kingdom (UK) universities underwent profound structural and digital transformations, embracing Artificial Intelligence (AI) and Remote Work (RW) to sustain operations, development that this dissertation will examine further in the background section bellow.  </a:t>
            </a:r>
          </a:p>
          <a:p>
            <a:pPr algn="l">
              <a:lnSpc>
                <a:spcPts val="5479"/>
              </a:lnSpc>
            </a:pPr>
            <a:endParaRPr lang="en-US" sz="3914">
              <a:solidFill>
                <a:srgbClr val="000000"/>
              </a:solidFill>
              <a:latin typeface="ABeeZee"/>
              <a:ea typeface="ABeeZee"/>
              <a:cs typeface="ABeeZee"/>
              <a:sym typeface="ABeeZee"/>
            </a:endParaRPr>
          </a:p>
        </p:txBody>
      </p:sp>
      <p:sp>
        <p:nvSpPr>
          <p:cNvPr id="35" name="TextBox 35"/>
          <p:cNvSpPr txBox="1"/>
          <p:nvPr/>
        </p:nvSpPr>
        <p:spPr>
          <a:xfrm>
            <a:off x="23425558" y="20311246"/>
            <a:ext cx="9051425" cy="816292"/>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CONCLUSION OF FIDINGS</a:t>
            </a:r>
          </a:p>
        </p:txBody>
      </p:sp>
      <p:sp>
        <p:nvSpPr>
          <p:cNvPr id="36" name="TextBox 36"/>
          <p:cNvSpPr txBox="1"/>
          <p:nvPr/>
        </p:nvSpPr>
        <p:spPr>
          <a:xfrm>
            <a:off x="16675797" y="21258875"/>
            <a:ext cx="26846847" cy="8770815"/>
          </a:xfrm>
          <a:prstGeom prst="rect">
            <a:avLst/>
          </a:prstGeom>
          <a:solidFill>
            <a:schemeClr val="accent5">
              <a:lumMod val="20000"/>
              <a:lumOff val="80000"/>
            </a:schemeClr>
          </a:solidFill>
        </p:spPr>
        <p:txBody>
          <a:bodyPr lIns="0" tIns="0" rIns="0" bIns="0" rtlCol="0" anchor="t">
            <a:spAutoFit/>
          </a:bodyPr>
          <a:lstStyle/>
          <a:p>
            <a:pPr algn="l">
              <a:lnSpc>
                <a:spcPts val="5344"/>
              </a:lnSpc>
            </a:pPr>
            <a:r>
              <a:rPr lang="en-US" sz="3817" dirty="0">
                <a:solidFill>
                  <a:srgbClr val="000000"/>
                </a:solidFill>
                <a:latin typeface="ABeeZee"/>
                <a:ea typeface="ABeeZee"/>
                <a:cs typeface="ABeeZee"/>
                <a:sym typeface="ABeeZee"/>
              </a:rPr>
              <a:t>The key findings of the study on the AI and RW operating and progressing in UK universities for the research question one, their impact on the productivity, profitability, and performance of UK universities for the research question two, and finally how they apply their resources within the UK universities for the research question three.</a:t>
            </a:r>
          </a:p>
          <a:p>
            <a:pPr algn="l">
              <a:lnSpc>
                <a:spcPts val="5344"/>
              </a:lnSpc>
            </a:pPr>
            <a:r>
              <a:rPr lang="en-US" sz="3817" dirty="0">
                <a:solidFill>
                  <a:srgbClr val="000000"/>
                </a:solidFill>
                <a:latin typeface="ABeeZee"/>
                <a:ea typeface="ABeeZee"/>
                <a:cs typeface="ABeeZee"/>
                <a:sym typeface="ABeeZee"/>
              </a:rPr>
              <a:t>It comes to the intention of the researcher to emphasize the importance of allocated resources to establish the correlations between the three research questions within particularly they efficiency, effectiveness, and adaptability.</a:t>
            </a:r>
          </a:p>
          <a:p>
            <a:pPr algn="l">
              <a:lnSpc>
                <a:spcPts val="5344"/>
              </a:lnSpc>
            </a:pPr>
            <a:r>
              <a:rPr lang="en-US" sz="3817" dirty="0">
                <a:solidFill>
                  <a:srgbClr val="000000"/>
                </a:solidFill>
                <a:latin typeface="ABeeZee"/>
                <a:ea typeface="ABeeZee"/>
                <a:cs typeface="ABeeZee"/>
                <a:sym typeface="ABeeZee"/>
              </a:rPr>
              <a:t>Even though </a:t>
            </a:r>
            <a:r>
              <a:rPr lang="en-US" sz="3817">
                <a:solidFill>
                  <a:srgbClr val="000000"/>
                </a:solidFill>
                <a:latin typeface="ABeeZee"/>
                <a:ea typeface="ABeeZee"/>
                <a:cs typeface="ABeeZee"/>
                <a:sym typeface="ABeeZee"/>
              </a:rPr>
              <a:t>Ragazou</a:t>
            </a:r>
            <a:r>
              <a:rPr lang="en-US" sz="3817" dirty="0">
                <a:solidFill>
                  <a:srgbClr val="000000"/>
                </a:solidFill>
                <a:latin typeface="ABeeZee"/>
                <a:ea typeface="ABeeZee"/>
                <a:cs typeface="ABeeZee"/>
                <a:sym typeface="ABeeZee"/>
              </a:rPr>
              <a:t>, K. et al. (2024) examining how financial indicators influence eco-efficiency in British universities, using Data Envelopment Analysis and quantile regression across 160 institutions (2015–2021), they study reveals that universities demonstrating higher eco-efficiency also display stronger liquidity and financial stability. The authors argues that financial efficient institutions tend to leverage environmental performance to reduce operational costs and attract sustainable investments; moreover, university spin-offs contribute significantly to financial sustainability by fostering innovation and green entrepreneurship. The findings highlight that integrating eco-efficiency into financial management enhances long-term profitability and resilience within higher education.</a:t>
            </a:r>
          </a:p>
          <a:p>
            <a:pPr algn="l">
              <a:lnSpc>
                <a:spcPts val="5344"/>
              </a:lnSpc>
            </a:pPr>
            <a:endParaRPr lang="en-US" sz="3817" dirty="0">
              <a:solidFill>
                <a:srgbClr val="000000"/>
              </a:solidFill>
              <a:latin typeface="ABeeZee"/>
              <a:ea typeface="ABeeZee"/>
              <a:cs typeface="ABeeZee"/>
              <a:sym typeface="ABeeZee"/>
            </a:endParaRPr>
          </a:p>
        </p:txBody>
      </p:sp>
      <p:sp>
        <p:nvSpPr>
          <p:cNvPr id="37" name="TextBox 37"/>
          <p:cNvSpPr txBox="1"/>
          <p:nvPr/>
        </p:nvSpPr>
        <p:spPr>
          <a:xfrm>
            <a:off x="1912258" y="23014302"/>
            <a:ext cx="8778240" cy="816292"/>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RESEARCH OBJECTIVES</a:t>
            </a:r>
          </a:p>
        </p:txBody>
      </p:sp>
      <p:sp>
        <p:nvSpPr>
          <p:cNvPr id="38" name="TextBox 38"/>
          <p:cNvSpPr txBox="1"/>
          <p:nvPr/>
        </p:nvSpPr>
        <p:spPr>
          <a:xfrm>
            <a:off x="0" y="23897270"/>
            <a:ext cx="15581564" cy="6665595"/>
          </a:xfrm>
          <a:prstGeom prst="rect">
            <a:avLst/>
          </a:prstGeom>
        </p:spPr>
        <p:txBody>
          <a:bodyPr lIns="0" tIns="0" rIns="0" bIns="0" rtlCol="0" anchor="t">
            <a:spAutoFit/>
          </a:bodyPr>
          <a:lstStyle/>
          <a:p>
            <a:pPr algn="l">
              <a:lnSpc>
                <a:spcPts val="5880"/>
              </a:lnSpc>
            </a:pPr>
            <a:r>
              <a:rPr lang="en-US" sz="4200">
                <a:solidFill>
                  <a:srgbClr val="000000"/>
                </a:solidFill>
                <a:latin typeface="ABeeZee"/>
                <a:ea typeface="ABeeZee"/>
                <a:cs typeface="ABeeZee"/>
                <a:sym typeface="ABeeZee"/>
              </a:rPr>
              <a:t>The objectives of this study are:</a:t>
            </a:r>
          </a:p>
          <a:p>
            <a:pPr algn="l">
              <a:lnSpc>
                <a:spcPts val="5880"/>
              </a:lnSpc>
            </a:pPr>
            <a:r>
              <a:rPr lang="en-US" sz="4200">
                <a:solidFill>
                  <a:srgbClr val="000000"/>
                </a:solidFill>
                <a:latin typeface="ABeeZee"/>
                <a:ea typeface="ABeeZee"/>
                <a:cs typeface="ABeeZee"/>
                <a:sym typeface="ABeeZee"/>
              </a:rPr>
              <a:t>1. To examine the effectiveness of AI and remote work practices in UK universities.</a:t>
            </a:r>
          </a:p>
          <a:p>
            <a:pPr algn="l">
              <a:lnSpc>
                <a:spcPts val="5880"/>
              </a:lnSpc>
            </a:pPr>
            <a:r>
              <a:rPr lang="en-US" sz="4200">
                <a:solidFill>
                  <a:srgbClr val="000000"/>
                </a:solidFill>
                <a:latin typeface="ABeeZee"/>
                <a:ea typeface="ABeeZee"/>
                <a:cs typeface="ABeeZee"/>
                <a:sym typeface="ABeeZee"/>
              </a:rPr>
              <a:t>2.To evaluate the influence of AI and remote work tools on activities of the university.</a:t>
            </a:r>
          </a:p>
          <a:p>
            <a:pPr algn="l">
              <a:lnSpc>
                <a:spcPts val="5880"/>
              </a:lnSpc>
            </a:pPr>
            <a:r>
              <a:rPr lang="en-US" sz="4200">
                <a:solidFill>
                  <a:srgbClr val="000000"/>
                </a:solidFill>
                <a:latin typeface="ABeeZee"/>
                <a:ea typeface="ABeeZee"/>
                <a:cs typeface="ABeeZee"/>
                <a:sym typeface="ABeeZee"/>
              </a:rPr>
              <a:t>3. To systematically assess, within a defined timeframe, how AI and RW impact the performance of university including staff.</a:t>
            </a:r>
          </a:p>
          <a:p>
            <a:pPr algn="l">
              <a:lnSpc>
                <a:spcPts val="5880"/>
              </a:lnSpc>
            </a:pPr>
            <a:endParaRPr lang="en-US" sz="4200">
              <a:solidFill>
                <a:srgbClr val="000000"/>
              </a:solidFill>
              <a:latin typeface="ABeeZee"/>
              <a:ea typeface="ABeeZee"/>
              <a:cs typeface="ABeeZee"/>
              <a:sym typeface="ABeeZee"/>
            </a:endParaRPr>
          </a:p>
        </p:txBody>
      </p:sp>
      <p:sp>
        <p:nvSpPr>
          <p:cNvPr id="39" name="TextBox 39"/>
          <p:cNvSpPr txBox="1"/>
          <p:nvPr/>
        </p:nvSpPr>
        <p:spPr>
          <a:xfrm>
            <a:off x="13863120" y="30286138"/>
            <a:ext cx="13170453" cy="816292"/>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ACKNOWLEDGMENTS</a:t>
            </a:r>
          </a:p>
        </p:txBody>
      </p:sp>
      <p:sp>
        <p:nvSpPr>
          <p:cNvPr id="40" name="TextBox 40"/>
          <p:cNvSpPr txBox="1"/>
          <p:nvPr/>
        </p:nvSpPr>
        <p:spPr>
          <a:xfrm>
            <a:off x="1363618" y="30957202"/>
            <a:ext cx="41806854" cy="1527029"/>
          </a:xfrm>
          <a:prstGeom prst="rect">
            <a:avLst/>
          </a:prstGeom>
        </p:spPr>
        <p:txBody>
          <a:bodyPr lIns="0" tIns="0" rIns="0" bIns="0" rtlCol="0" anchor="t">
            <a:spAutoFit/>
          </a:bodyPr>
          <a:lstStyle/>
          <a:p>
            <a:pPr algn="ctr">
              <a:lnSpc>
                <a:spcPts val="6133"/>
              </a:lnSpc>
            </a:pPr>
            <a:r>
              <a:rPr lang="en-US" sz="4380">
                <a:solidFill>
                  <a:srgbClr val="000000"/>
                </a:solidFill>
                <a:latin typeface="ABeeZee"/>
                <a:ea typeface="ABeeZee"/>
                <a:cs typeface="ABeeZee"/>
                <a:sym typeface="ABeeZee"/>
              </a:rPr>
              <a:t>My warmest thanks to my supervisor Dr Eric Osei who made this work possible &amp; also to Dr Samual Ofori who is the program manager and module leader.</a:t>
            </a:r>
          </a:p>
          <a:p>
            <a:pPr algn="ctr">
              <a:lnSpc>
                <a:spcPts val="6133"/>
              </a:lnSpc>
            </a:pPr>
            <a:endParaRPr lang="en-US" sz="4380">
              <a:solidFill>
                <a:srgbClr val="000000"/>
              </a:solidFill>
              <a:latin typeface="ABeeZee"/>
              <a:ea typeface="ABeeZee"/>
              <a:cs typeface="ABeeZee"/>
              <a:sym typeface="ABeeZee"/>
            </a:endParaRPr>
          </a:p>
        </p:txBody>
      </p:sp>
      <p:sp>
        <p:nvSpPr>
          <p:cNvPr id="41" name="Freeform 41" descr="Step 1"/>
          <p:cNvSpPr/>
          <p:nvPr/>
        </p:nvSpPr>
        <p:spPr>
          <a:xfrm>
            <a:off x="1600723" y="7475720"/>
            <a:ext cx="1946606" cy="1275027"/>
          </a:xfrm>
          <a:custGeom>
            <a:avLst/>
            <a:gdLst/>
            <a:ahLst/>
            <a:cxnLst/>
            <a:rect l="l" t="t" r="r" b="b"/>
            <a:pathLst>
              <a:path w="1946606" h="1275027">
                <a:moveTo>
                  <a:pt x="0" y="0"/>
                </a:moveTo>
                <a:lnTo>
                  <a:pt x="1946606" y="0"/>
                </a:lnTo>
                <a:lnTo>
                  <a:pt x="1946606" y="1275027"/>
                </a:lnTo>
                <a:lnTo>
                  <a:pt x="0" y="127502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42" name="Freeform 42" descr="Step 2"/>
          <p:cNvSpPr/>
          <p:nvPr/>
        </p:nvSpPr>
        <p:spPr>
          <a:xfrm>
            <a:off x="205570" y="22658055"/>
            <a:ext cx="2199787" cy="1386783"/>
          </a:xfrm>
          <a:custGeom>
            <a:avLst/>
            <a:gdLst/>
            <a:ahLst/>
            <a:cxnLst/>
            <a:rect l="l" t="t" r="r" b="b"/>
            <a:pathLst>
              <a:path w="2199787" h="1386783">
                <a:moveTo>
                  <a:pt x="0" y="0"/>
                </a:moveTo>
                <a:lnTo>
                  <a:pt x="2199787" y="0"/>
                </a:lnTo>
                <a:lnTo>
                  <a:pt x="2199787" y="1386783"/>
                </a:lnTo>
                <a:lnTo>
                  <a:pt x="0" y="138678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3" name="Freeform 43" descr="Step 3"/>
          <p:cNvSpPr/>
          <p:nvPr/>
        </p:nvSpPr>
        <p:spPr>
          <a:xfrm>
            <a:off x="15540772" y="7568755"/>
            <a:ext cx="2199787" cy="1388616"/>
          </a:xfrm>
          <a:custGeom>
            <a:avLst/>
            <a:gdLst/>
            <a:ahLst/>
            <a:cxnLst/>
            <a:rect l="l" t="t" r="r" b="b"/>
            <a:pathLst>
              <a:path w="2199787" h="1388616">
                <a:moveTo>
                  <a:pt x="0" y="0"/>
                </a:moveTo>
                <a:lnTo>
                  <a:pt x="2199787" y="0"/>
                </a:lnTo>
                <a:lnTo>
                  <a:pt x="2199787" y="1388616"/>
                </a:lnTo>
                <a:lnTo>
                  <a:pt x="0" y="1388616"/>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44" name="Freeform 44" descr="Step 4"/>
          <p:cNvSpPr/>
          <p:nvPr/>
        </p:nvSpPr>
        <p:spPr>
          <a:xfrm>
            <a:off x="31819856" y="7240947"/>
            <a:ext cx="2178563" cy="1313492"/>
          </a:xfrm>
          <a:custGeom>
            <a:avLst/>
            <a:gdLst/>
            <a:ahLst/>
            <a:cxnLst/>
            <a:rect l="l" t="t" r="r" b="b"/>
            <a:pathLst>
              <a:path w="2178563" h="1313492">
                <a:moveTo>
                  <a:pt x="0" y="0"/>
                </a:moveTo>
                <a:lnTo>
                  <a:pt x="2178564" y="0"/>
                </a:lnTo>
                <a:lnTo>
                  <a:pt x="2178564" y="1313492"/>
                </a:lnTo>
                <a:lnTo>
                  <a:pt x="0" y="1313492"/>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45" name="Freeform 45" descr="Step 5"/>
          <p:cNvSpPr/>
          <p:nvPr/>
        </p:nvSpPr>
        <p:spPr>
          <a:xfrm>
            <a:off x="20164682" y="19904333"/>
            <a:ext cx="2199787" cy="1383116"/>
          </a:xfrm>
          <a:custGeom>
            <a:avLst/>
            <a:gdLst/>
            <a:ahLst/>
            <a:cxnLst/>
            <a:rect l="l" t="t" r="r" b="b"/>
            <a:pathLst>
              <a:path w="2199787" h="1383116">
                <a:moveTo>
                  <a:pt x="0" y="0"/>
                </a:moveTo>
                <a:lnTo>
                  <a:pt x="2199788" y="0"/>
                </a:lnTo>
                <a:lnTo>
                  <a:pt x="2199788" y="1383117"/>
                </a:lnTo>
                <a:lnTo>
                  <a:pt x="0" y="1383117"/>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5" ma:contentTypeDescription="Create a new document." ma:contentTypeScope="" ma:versionID="861416d951ba2ebdc43533c9d2541a8b">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28947b610a739773e3f82c5844e1cc74" ns3:_="" ns4:_="">
    <xsd:import namespace="d8e79d84-78fb-44a9-92e9-d04bdd8f0359"/>
    <xsd:import namespace="04c7059f-bde8-4ce9-bb0f-e52888740953"/>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bjectDetectorVersions" minOccurs="0"/>
                <xsd:element ref="ns3:MediaServiceSystemTags"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ServiceLocation" ma:index="22"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A55F22-FB80-4214-A66B-4CA035767AF1}">
  <ds:schemaRefs>
    <ds:schemaRef ds:uri="http://www.w3.org/XML/1998/namespace"/>
    <ds:schemaRef ds:uri="http://purl.org/dc/terms/"/>
    <ds:schemaRef ds:uri="d8e79d84-78fb-44a9-92e9-d04bdd8f0359"/>
    <ds:schemaRef ds:uri="http://purl.org/dc/dcmitype/"/>
    <ds:schemaRef ds:uri="http://schemas.microsoft.com/office/infopath/2007/PartnerControls"/>
    <ds:schemaRef ds:uri="http://purl.org/dc/elements/1.1/"/>
    <ds:schemaRef ds:uri="http://schemas.microsoft.com/office/2006/documentManagement/types"/>
    <ds:schemaRef ds:uri="04c7059f-bde8-4ce9-bb0f-e52888740953"/>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2AA93750-A9CE-451F-9817-D495439229B9}">
  <ds:schemaRefs>
    <ds:schemaRef ds:uri="http://schemas.microsoft.com/sharepoint/v3/contenttype/forms"/>
  </ds:schemaRefs>
</ds:datastoreItem>
</file>

<file path=customXml/itemProps3.xml><?xml version="1.0" encoding="utf-8"?>
<ds:datastoreItem xmlns:ds="http://schemas.openxmlformats.org/officeDocument/2006/customXml" ds:itemID="{6FA07AAD-E0BC-4A26-A001-6232D6AFFD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TotalTime>
  <Words>689</Words>
  <Application>Microsoft Office PowerPoint</Application>
  <PresentationFormat>Custom</PresentationFormat>
  <Paragraphs>24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League Spartan</vt:lpstr>
      <vt:lpstr>ABeeZee</vt:lpstr>
      <vt:lpstr>Poppins Bold</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Poster in Teal Simple Style</dc:title>
  <cp:lastModifiedBy>Kumakamba Punga (2226848)</cp:lastModifiedBy>
  <cp:revision>3</cp:revision>
  <dcterms:created xsi:type="dcterms:W3CDTF">2006-08-16T00:00:00Z</dcterms:created>
  <dcterms:modified xsi:type="dcterms:W3CDTF">2025-11-10T03:44:29Z</dcterms:modified>
  <dc:identifier>DAG4AY9J2uU</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