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328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  <p:sldId id="315" r:id="rId61"/>
    <p:sldId id="316" r:id="rId62"/>
    <p:sldId id="317" r:id="rId63"/>
    <p:sldId id="318" r:id="rId64"/>
    <p:sldId id="319" r:id="rId65"/>
    <p:sldId id="320" r:id="rId66"/>
    <p:sldId id="321" r:id="rId67"/>
    <p:sldId id="322" r:id="rId68"/>
    <p:sldId id="323" r:id="rId69"/>
    <p:sldId id="324" r:id="rId70"/>
    <p:sldId id="325" r:id="rId71"/>
    <p:sldId id="326" r:id="rId72"/>
    <p:sldId id="327" r:id="rId73"/>
  </p:sldIdLst>
  <p:sldSz cx="13004800" cy="9753600"/>
  <p:notesSz cx="13004800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1686" y="6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769739" y="461572"/>
            <a:ext cx="9465320" cy="206565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700" b="0" i="0">
                <a:solidFill>
                  <a:schemeClr val="tx1"/>
                </a:solidFill>
                <a:latin typeface="Microsoft Sans Serif"/>
                <a:cs typeface="Microsoft Sans Serif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950720" y="5462016"/>
            <a:ext cx="9103360" cy="24384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5/16/2021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tx1"/>
                </a:solidFill>
                <a:latin typeface="Microsoft Sans Serif"/>
                <a:cs typeface="Microsoft Sans Serif"/>
              </a:defRPr>
            </a:lvl1pPr>
          </a:lstStyle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‹#›</a:t>
            </a:fld>
            <a:endParaRPr spc="-5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8000" b="0" i="0">
                <a:solidFill>
                  <a:schemeClr val="tx1"/>
                </a:solidFill>
                <a:latin typeface="Microsoft Sans Serif"/>
                <a:cs typeface="Microsoft Sans Serif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50" b="0" i="0">
                <a:solidFill>
                  <a:schemeClr val="tx1"/>
                </a:solidFill>
                <a:latin typeface="Microsoft Sans Serif"/>
                <a:cs typeface="Microsoft Sans Serif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5/16/2021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tx1"/>
                </a:solidFill>
                <a:latin typeface="Microsoft Sans Serif"/>
                <a:cs typeface="Microsoft Sans Serif"/>
              </a:defRPr>
            </a:lvl1pPr>
          </a:lstStyle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‹#›</a:t>
            </a:fld>
            <a:endParaRPr spc="-5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8000" b="0" i="0">
                <a:solidFill>
                  <a:schemeClr val="tx1"/>
                </a:solidFill>
                <a:latin typeface="Microsoft Sans Serif"/>
                <a:cs typeface="Microsoft Sans Serif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50240" y="2243328"/>
            <a:ext cx="5657088" cy="643737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697472" y="2243328"/>
            <a:ext cx="5657088" cy="643737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5/16/2021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tx1"/>
                </a:solidFill>
                <a:latin typeface="Microsoft Sans Serif"/>
                <a:cs typeface="Microsoft Sans Serif"/>
              </a:defRPr>
            </a:lvl1pPr>
          </a:lstStyle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‹#›</a:t>
            </a:fld>
            <a:endParaRPr spc="-5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8000" b="0" i="0">
                <a:solidFill>
                  <a:schemeClr val="tx1"/>
                </a:solidFill>
                <a:latin typeface="Microsoft Sans Serif"/>
                <a:cs typeface="Microsoft Sans Serif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5/16/2021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tx1"/>
                </a:solidFill>
                <a:latin typeface="Microsoft Sans Serif"/>
                <a:cs typeface="Microsoft Sans Serif"/>
              </a:defRPr>
            </a:lvl1pPr>
          </a:lstStyle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‹#›</a:t>
            </a:fld>
            <a:endParaRPr spc="-5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5/16/2021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tx1"/>
                </a:solidFill>
                <a:latin typeface="Microsoft Sans Serif"/>
                <a:cs typeface="Microsoft Sans Serif"/>
              </a:defRPr>
            </a:lvl1pPr>
          </a:lstStyle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‹#›</a:t>
            </a:fld>
            <a:endParaRPr spc="-5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32274" y="4430777"/>
            <a:ext cx="9416487" cy="2363724"/>
          </a:xfrm>
        </p:spPr>
        <p:txBody>
          <a:bodyPr anchor="b"/>
          <a:lstStyle>
            <a:lvl1pPr>
              <a:defRPr sz="76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2274" y="6794496"/>
            <a:ext cx="9416487" cy="500137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8769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753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4630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95078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4384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92617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4138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90156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0240" y="9070848"/>
            <a:ext cx="2991104" cy="276999"/>
          </a:xfrm>
        </p:spPr>
        <p:txBody>
          <a:bodyPr/>
          <a:lstStyle/>
          <a:p>
            <a:fld id="{6056E028-AFB9-4362-888A-540A32032FD4}" type="datetime1">
              <a:rPr lang="en-GB" smtClean="0"/>
              <a:pPr/>
              <a:t>16/05/2021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421632" y="9070848"/>
            <a:ext cx="4161536" cy="276999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330848" y="9340850"/>
            <a:ext cx="330834" cy="276999"/>
          </a:xfrm>
        </p:spPr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4785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831339" y="871223"/>
            <a:ext cx="9342120" cy="1244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8000" b="0" i="0">
                <a:solidFill>
                  <a:schemeClr val="tx1"/>
                </a:solidFill>
                <a:latin typeface="Microsoft Sans Serif"/>
                <a:cs typeface="Microsoft Sans Serif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990599" y="2680024"/>
            <a:ext cx="11023600" cy="60972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50" b="0" i="0">
                <a:solidFill>
                  <a:schemeClr val="tx1"/>
                </a:solidFill>
                <a:latin typeface="Microsoft Sans Serif"/>
                <a:cs typeface="Microsoft Sans Serif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421632" y="9070848"/>
            <a:ext cx="4161536" cy="4876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50240" y="9070848"/>
            <a:ext cx="2991104" cy="4876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5/16/2021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330848" y="9340850"/>
            <a:ext cx="330834" cy="254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chemeClr val="tx1"/>
                </a:solidFill>
                <a:latin typeface="Microsoft Sans Serif"/>
                <a:cs typeface="Microsoft Sans Serif"/>
              </a:defRPr>
            </a:lvl1pPr>
          </a:lstStyle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‹#›</a:t>
            </a:fld>
            <a:endParaRPr spc="-5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5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1989637" y="7849454"/>
            <a:ext cx="9016418" cy="0"/>
          </a:xfrm>
          <a:prstGeom prst="line">
            <a:avLst/>
          </a:prstGeom>
          <a:ln w="3175" cmpd="sng">
            <a:solidFill>
              <a:srgbClr val="313133"/>
            </a:solidFill>
          </a:ln>
          <a:effectLst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9284416" y="7982031"/>
            <a:ext cx="1715534" cy="2400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 defTabSz="487695">
              <a:defRPr/>
            </a:pPr>
            <a:r>
              <a:rPr lang="en-US" sz="960" dirty="0">
                <a:solidFill>
                  <a:srgbClr val="313133"/>
                </a:solidFill>
                <a:latin typeface="Arial"/>
                <a:cs typeface="Arial"/>
              </a:rPr>
              <a:t>© University of South Wales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763410" y="2177144"/>
            <a:ext cx="5220336" cy="2784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87695">
              <a:defRPr/>
            </a:pPr>
            <a:r>
              <a:rPr lang="en-US" sz="3413" dirty="0">
                <a:solidFill>
                  <a:prstClr val="black"/>
                </a:solidFill>
                <a:latin typeface="Arial"/>
                <a:cs typeface="Arial"/>
              </a:rPr>
              <a:t>Research Methods for Business</a:t>
            </a:r>
          </a:p>
          <a:p>
            <a:pPr defTabSz="487695">
              <a:defRPr/>
            </a:pPr>
            <a:r>
              <a:rPr lang="en-US" sz="3413" dirty="0">
                <a:solidFill>
                  <a:prstClr val="black"/>
                </a:solidFill>
                <a:latin typeface="Arial"/>
                <a:cs typeface="Arial"/>
              </a:rPr>
              <a:t>Lecture 8 – </a:t>
            </a:r>
            <a:r>
              <a:rPr lang="en-US" sz="3413">
                <a:solidFill>
                  <a:prstClr val="black"/>
                </a:solidFill>
                <a:latin typeface="Arial"/>
                <a:cs typeface="Arial"/>
              </a:rPr>
              <a:t>Inferential Statistics</a:t>
            </a:r>
            <a:r>
              <a:rPr lang="en-US" sz="3413">
                <a:solidFill>
                  <a:prstClr val="white"/>
                </a:solidFill>
                <a:latin typeface="Arial"/>
                <a:cs typeface="Arial"/>
              </a:rPr>
              <a:t> </a:t>
            </a:r>
            <a:r>
              <a:rPr lang="en-US" sz="3413" dirty="0">
                <a:solidFill>
                  <a:prstClr val="white"/>
                </a:solidFill>
                <a:latin typeface="Arial"/>
                <a:cs typeface="Arial"/>
              </a:rPr>
              <a:t>techniques</a:t>
            </a:r>
            <a:endParaRPr lang="en-GB" sz="3413" dirty="0">
              <a:solidFill>
                <a:prstClr val="white"/>
              </a:solidFill>
              <a:latin typeface="Arial"/>
              <a:cs typeface="Arial"/>
            </a:endParaRPr>
          </a:p>
          <a:p>
            <a:pPr defTabSz="487695">
              <a:defRPr/>
            </a:pPr>
            <a:endParaRPr lang="en-US" sz="3840" dirty="0">
              <a:solidFill>
                <a:srgbClr val="313133"/>
              </a:solidFill>
              <a:latin typeface="Arial"/>
              <a:cs typeface="Arial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857203" y="5978173"/>
            <a:ext cx="7563409" cy="14711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87695">
              <a:defRPr/>
            </a:pPr>
            <a:endParaRPr lang="en-GB" sz="3840" dirty="0">
              <a:latin typeface="Century Gothic" panose="020B0502020202020204"/>
            </a:endParaRPr>
          </a:p>
          <a:p>
            <a:pPr algn="ctr" defTabSz="487695">
              <a:defRPr/>
            </a:pPr>
            <a:r>
              <a:rPr lang="en-GB" sz="2560" dirty="0">
                <a:latin typeface="Arial"/>
                <a:cs typeface="Arial"/>
              </a:rPr>
              <a:t>Stuart Milligan </a:t>
            </a:r>
          </a:p>
          <a:p>
            <a:pPr algn="ctr" defTabSz="487695">
              <a:defRPr/>
            </a:pPr>
            <a:r>
              <a:rPr lang="en-GB" sz="2560" dirty="0">
                <a:latin typeface="Arial"/>
                <a:cs typeface="Arial"/>
              </a:rPr>
              <a:t>s.milligan@uwtsd.ac.uk</a:t>
            </a:r>
          </a:p>
        </p:txBody>
      </p:sp>
    </p:spTree>
    <p:extLst>
      <p:ext uri="{BB962C8B-B14F-4D97-AF65-F5344CB8AC3E}">
        <p14:creationId xmlns:p14="http://schemas.microsoft.com/office/powerpoint/2010/main" val="34123485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2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67379" y="871223"/>
            <a:ext cx="667004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15" dirty="0"/>
              <a:t>Today’s</a:t>
            </a:r>
            <a:r>
              <a:rPr spc="20" dirty="0"/>
              <a:t> </a:t>
            </a:r>
            <a:r>
              <a:rPr spc="-15" dirty="0"/>
              <a:t>outline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0600" y="3902584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Microsoft Sans Serif"/>
                <a:cs typeface="Microsoft Sans Serif"/>
              </a:rPr>
              <a:t>•</a:t>
            </a:r>
            <a:endParaRPr sz="270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35100" y="3831846"/>
            <a:ext cx="739457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 dirty="0">
                <a:latin typeface="Microsoft Sans Serif"/>
                <a:cs typeface="Microsoft Sans Serif"/>
              </a:rPr>
              <a:t>Fitting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a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10" dirty="0">
                <a:latin typeface="Microsoft Sans Serif"/>
                <a:cs typeface="Microsoft Sans Serif"/>
              </a:rPr>
              <a:t>statistical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30" dirty="0">
                <a:latin typeface="Microsoft Sans Serif"/>
                <a:cs typeface="Microsoft Sans Serif"/>
              </a:rPr>
              <a:t>model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to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the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45" dirty="0">
                <a:latin typeface="Microsoft Sans Serif"/>
                <a:cs typeface="Microsoft Sans Serif"/>
              </a:rPr>
              <a:t>data</a:t>
            </a:r>
            <a:endParaRPr sz="360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90600" y="4982084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Microsoft Sans Serif"/>
                <a:cs typeface="Microsoft Sans Serif"/>
              </a:rPr>
              <a:t>•</a:t>
            </a:r>
            <a:endParaRPr sz="2700">
              <a:latin typeface="Microsoft Sans Serif"/>
              <a:cs typeface="Microsoft Sans Serif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435100" y="4911346"/>
            <a:ext cx="31254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45" dirty="0">
                <a:latin typeface="Microsoft Sans Serif"/>
                <a:cs typeface="Microsoft Sans Serif"/>
              </a:rPr>
              <a:t>Point</a:t>
            </a:r>
            <a:r>
              <a:rPr sz="3600" spc="-3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estimates</a:t>
            </a:r>
            <a:endParaRPr sz="3600">
              <a:latin typeface="Microsoft Sans Serif"/>
              <a:cs typeface="Microsoft Sans Serif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90600" y="6061584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Microsoft Sans Serif"/>
                <a:cs typeface="Microsoft Sans Serif"/>
              </a:rPr>
              <a:t>•</a:t>
            </a:r>
            <a:endParaRPr sz="2700">
              <a:latin typeface="Microsoft Sans Serif"/>
              <a:cs typeface="Microsoft Sans Serif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435100" y="5990846"/>
            <a:ext cx="421830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35" dirty="0">
                <a:latin typeface="Microsoft Sans Serif"/>
                <a:cs typeface="Microsoft Sans Serif"/>
              </a:rPr>
              <a:t>Confidence</a:t>
            </a:r>
            <a:r>
              <a:rPr sz="3600" spc="-3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intervals</a:t>
            </a:r>
            <a:endParaRPr sz="3600">
              <a:latin typeface="Microsoft Sans Serif"/>
              <a:cs typeface="Microsoft Sans Serif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90600" y="7141084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Microsoft Sans Serif"/>
                <a:cs typeface="Microsoft Sans Serif"/>
              </a:rPr>
              <a:t>•</a:t>
            </a:r>
            <a:endParaRPr sz="2700">
              <a:latin typeface="Microsoft Sans Serif"/>
              <a:cs typeface="Microsoft Sans Serif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435100" y="7070346"/>
            <a:ext cx="38112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15" dirty="0">
                <a:latin typeface="Microsoft Sans Serif"/>
                <a:cs typeface="Microsoft Sans Serif"/>
              </a:rPr>
              <a:t>Hypothesis</a:t>
            </a:r>
            <a:r>
              <a:rPr sz="3600" spc="-30" dirty="0">
                <a:latin typeface="Microsoft Sans Serif"/>
                <a:cs typeface="Microsoft Sans Serif"/>
              </a:rPr>
              <a:t> </a:t>
            </a:r>
            <a:r>
              <a:rPr sz="3600" spc="25" dirty="0">
                <a:latin typeface="Microsoft Sans Serif"/>
                <a:cs typeface="Microsoft Sans Serif"/>
              </a:rPr>
              <a:t>testing</a:t>
            </a:r>
            <a:endParaRPr sz="36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3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24176" y="3614423"/>
            <a:ext cx="8156575" cy="2463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6520" marR="5080" indent="-84455">
              <a:lnSpc>
                <a:spcPct val="100000"/>
              </a:lnSpc>
              <a:spcBef>
                <a:spcPts val="100"/>
              </a:spcBef>
            </a:pPr>
            <a:r>
              <a:rPr spc="-15" dirty="0">
                <a:solidFill>
                  <a:srgbClr val="C82506"/>
                </a:solidFill>
              </a:rPr>
              <a:t>Fitting</a:t>
            </a:r>
            <a:r>
              <a:rPr spc="65" dirty="0">
                <a:solidFill>
                  <a:srgbClr val="C82506"/>
                </a:solidFill>
              </a:rPr>
              <a:t> </a:t>
            </a:r>
            <a:r>
              <a:rPr spc="-5" dirty="0">
                <a:solidFill>
                  <a:srgbClr val="C82506"/>
                </a:solidFill>
              </a:rPr>
              <a:t>a</a:t>
            </a:r>
            <a:r>
              <a:rPr spc="65" dirty="0">
                <a:solidFill>
                  <a:srgbClr val="C82506"/>
                </a:solidFill>
              </a:rPr>
              <a:t> </a:t>
            </a:r>
            <a:r>
              <a:rPr spc="25" dirty="0">
                <a:solidFill>
                  <a:srgbClr val="C82506"/>
                </a:solidFill>
              </a:rPr>
              <a:t>statistical </a:t>
            </a:r>
            <a:r>
              <a:rPr spc="-2110" dirty="0">
                <a:solidFill>
                  <a:srgbClr val="C82506"/>
                </a:solidFill>
              </a:rPr>
              <a:t> </a:t>
            </a:r>
            <a:r>
              <a:rPr spc="75" dirty="0">
                <a:solidFill>
                  <a:srgbClr val="C82506"/>
                </a:solidFill>
              </a:rPr>
              <a:t>model</a:t>
            </a:r>
            <a:r>
              <a:rPr spc="70" dirty="0">
                <a:solidFill>
                  <a:srgbClr val="C82506"/>
                </a:solidFill>
              </a:rPr>
              <a:t> </a:t>
            </a:r>
            <a:r>
              <a:rPr dirty="0">
                <a:solidFill>
                  <a:srgbClr val="C82506"/>
                </a:solidFill>
              </a:rPr>
              <a:t>to</a:t>
            </a:r>
            <a:r>
              <a:rPr spc="75" dirty="0">
                <a:solidFill>
                  <a:srgbClr val="C82506"/>
                </a:solidFill>
              </a:rPr>
              <a:t> </a:t>
            </a:r>
            <a:r>
              <a:rPr dirty="0">
                <a:solidFill>
                  <a:srgbClr val="C82506"/>
                </a:solidFill>
              </a:rPr>
              <a:t>the</a:t>
            </a:r>
            <a:r>
              <a:rPr spc="75" dirty="0">
                <a:solidFill>
                  <a:srgbClr val="C82506"/>
                </a:solidFill>
              </a:rPr>
              <a:t> </a:t>
            </a:r>
            <a:r>
              <a:rPr spc="105" dirty="0">
                <a:solidFill>
                  <a:srgbClr val="C82506"/>
                </a:solidFill>
              </a:rPr>
              <a:t>data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4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45489" y="908308"/>
            <a:ext cx="10914380" cy="1183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00" spc="-10" dirty="0"/>
              <a:t>Populations</a:t>
            </a:r>
            <a:r>
              <a:rPr sz="7600" spc="55" dirty="0"/>
              <a:t> </a:t>
            </a:r>
            <a:r>
              <a:rPr sz="7600" spc="135" dirty="0"/>
              <a:t>and</a:t>
            </a:r>
            <a:r>
              <a:rPr sz="7600" spc="60" dirty="0"/>
              <a:t> </a:t>
            </a:r>
            <a:r>
              <a:rPr sz="7600" spc="50" dirty="0"/>
              <a:t>samples</a:t>
            </a:r>
            <a:endParaRPr sz="7600"/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48521" rIns="0" bIns="0" rtlCol="0">
            <a:spAutoFit/>
          </a:bodyPr>
          <a:lstStyle/>
          <a:p>
            <a:pPr marL="457200" indent="-444500">
              <a:lnSpc>
                <a:spcPct val="100000"/>
              </a:lnSpc>
              <a:spcBef>
                <a:spcPts val="100"/>
              </a:spcBef>
              <a:buSzPct val="75000"/>
              <a:buChar char="•"/>
              <a:tabLst>
                <a:tab pos="456565" algn="l"/>
                <a:tab pos="457200" algn="l"/>
              </a:tabLst>
            </a:pPr>
            <a:r>
              <a:rPr sz="3600" spc="-5" dirty="0"/>
              <a:t>Population</a:t>
            </a:r>
            <a:endParaRPr sz="3600"/>
          </a:p>
          <a:p>
            <a:pPr>
              <a:lnSpc>
                <a:spcPct val="100000"/>
              </a:lnSpc>
              <a:buFont typeface="Microsoft Sans Serif"/>
              <a:buChar char="•"/>
            </a:pPr>
            <a:endParaRPr sz="3300"/>
          </a:p>
          <a:p>
            <a:pPr marL="901700" marR="127635" lvl="1" indent="-444500">
              <a:lnSpc>
                <a:spcPts val="4300"/>
              </a:lnSpc>
              <a:spcBef>
                <a:spcPts val="5"/>
              </a:spcBef>
              <a:buSzPct val="75000"/>
              <a:buChar char="-"/>
              <a:tabLst>
                <a:tab pos="901065" algn="l"/>
                <a:tab pos="901700" algn="l"/>
              </a:tabLst>
            </a:pPr>
            <a:r>
              <a:rPr sz="3600" spc="-70" dirty="0">
                <a:latin typeface="Microsoft Sans Serif"/>
                <a:cs typeface="Microsoft Sans Serif"/>
              </a:rPr>
              <a:t>The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30" dirty="0">
                <a:latin typeface="Microsoft Sans Serif"/>
                <a:cs typeface="Microsoft Sans Serif"/>
              </a:rPr>
              <a:t>collection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of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units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65" dirty="0">
                <a:latin typeface="Microsoft Sans Serif"/>
                <a:cs typeface="Microsoft Sans Serif"/>
              </a:rPr>
              <a:t>(be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they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50" dirty="0">
                <a:latin typeface="Microsoft Sans Serif"/>
                <a:cs typeface="Microsoft Sans Serif"/>
              </a:rPr>
              <a:t>people,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20" dirty="0">
                <a:latin typeface="Microsoft Sans Serif"/>
                <a:cs typeface="Microsoft Sans Serif"/>
              </a:rPr>
              <a:t>cities, </a:t>
            </a:r>
            <a:r>
              <a:rPr sz="3600" spc="25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authors,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tweets,</a:t>
            </a:r>
            <a:r>
              <a:rPr sz="3600" spc="40" dirty="0">
                <a:latin typeface="Microsoft Sans Serif"/>
                <a:cs typeface="Microsoft Sans Serif"/>
              </a:rPr>
              <a:t> etc.) </a:t>
            </a:r>
            <a:r>
              <a:rPr sz="3600" dirty="0">
                <a:latin typeface="Microsoft Sans Serif"/>
                <a:cs typeface="Microsoft Sans Serif"/>
              </a:rPr>
              <a:t>to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35" dirty="0">
                <a:latin typeface="Microsoft Sans Serif"/>
                <a:cs typeface="Microsoft Sans Serif"/>
              </a:rPr>
              <a:t>which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we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want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to </a:t>
            </a:r>
            <a:r>
              <a:rPr sz="3600" spc="5" dirty="0">
                <a:latin typeface="Microsoft Sans Serif"/>
                <a:cs typeface="Microsoft Sans Serif"/>
              </a:rPr>
              <a:t> </a:t>
            </a:r>
            <a:r>
              <a:rPr sz="3600" spc="15" dirty="0">
                <a:latin typeface="Microsoft Sans Serif"/>
                <a:cs typeface="Microsoft Sans Serif"/>
              </a:rPr>
              <a:t>generalise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a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set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of</a:t>
            </a:r>
            <a:r>
              <a:rPr sz="3600" spc="40" dirty="0">
                <a:latin typeface="Microsoft Sans Serif"/>
                <a:cs typeface="Microsoft Sans Serif"/>
              </a:rPr>
              <a:t> findings </a:t>
            </a:r>
            <a:r>
              <a:rPr sz="3600" spc="-5" dirty="0">
                <a:latin typeface="Microsoft Sans Serif"/>
                <a:cs typeface="Microsoft Sans Serif"/>
              </a:rPr>
              <a:t>or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a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10" dirty="0">
                <a:latin typeface="Microsoft Sans Serif"/>
                <a:cs typeface="Microsoft Sans Serif"/>
              </a:rPr>
              <a:t>statistical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25" dirty="0">
                <a:latin typeface="Microsoft Sans Serif"/>
                <a:cs typeface="Microsoft Sans Serif"/>
              </a:rPr>
              <a:t>model.</a:t>
            </a:r>
            <a:endParaRPr sz="3600">
              <a:latin typeface="Microsoft Sans Serif"/>
              <a:cs typeface="Microsoft Sans Serif"/>
            </a:endParaRPr>
          </a:p>
          <a:p>
            <a:pPr lvl="1">
              <a:lnSpc>
                <a:spcPct val="100000"/>
              </a:lnSpc>
              <a:spcBef>
                <a:spcPts val="20"/>
              </a:spcBef>
              <a:buFont typeface="Microsoft Sans Serif"/>
              <a:buChar char="-"/>
            </a:pPr>
            <a:endParaRPr sz="3550"/>
          </a:p>
          <a:p>
            <a:pPr marL="457200" indent="-444500">
              <a:lnSpc>
                <a:spcPct val="100000"/>
              </a:lnSpc>
              <a:buSzPct val="75000"/>
              <a:buChar char="•"/>
              <a:tabLst>
                <a:tab pos="456565" algn="l"/>
                <a:tab pos="457200" algn="l"/>
              </a:tabLst>
            </a:pPr>
            <a:r>
              <a:rPr sz="3600" spc="-5" dirty="0"/>
              <a:t>Sample</a:t>
            </a:r>
            <a:endParaRPr sz="3600"/>
          </a:p>
          <a:p>
            <a:pPr>
              <a:lnSpc>
                <a:spcPct val="100000"/>
              </a:lnSpc>
              <a:spcBef>
                <a:spcPts val="20"/>
              </a:spcBef>
              <a:buFont typeface="Microsoft Sans Serif"/>
              <a:buChar char="•"/>
            </a:pPr>
            <a:endParaRPr sz="3600"/>
          </a:p>
          <a:p>
            <a:pPr marL="901700" marR="17780" lvl="1" indent="-444500">
              <a:lnSpc>
                <a:spcPts val="4300"/>
              </a:lnSpc>
              <a:buSzPct val="75000"/>
              <a:buChar char="-"/>
              <a:tabLst>
                <a:tab pos="901065" algn="l"/>
                <a:tab pos="901700" algn="l"/>
              </a:tabLst>
            </a:pPr>
            <a:r>
              <a:rPr sz="3600" dirty="0">
                <a:latin typeface="Microsoft Sans Serif"/>
                <a:cs typeface="Microsoft Sans Serif"/>
              </a:rPr>
              <a:t>A</a:t>
            </a:r>
            <a:r>
              <a:rPr sz="3600" spc="45" dirty="0">
                <a:latin typeface="Microsoft Sans Serif"/>
                <a:cs typeface="Microsoft Sans Serif"/>
              </a:rPr>
              <a:t> </a:t>
            </a:r>
            <a:r>
              <a:rPr sz="3600" spc="-10" dirty="0">
                <a:latin typeface="Microsoft Sans Serif"/>
                <a:cs typeface="Microsoft Sans Serif"/>
              </a:rPr>
              <a:t>smaller</a:t>
            </a:r>
            <a:r>
              <a:rPr sz="3600" spc="50" dirty="0">
                <a:latin typeface="Microsoft Sans Serif"/>
                <a:cs typeface="Microsoft Sans Serif"/>
              </a:rPr>
              <a:t> </a:t>
            </a:r>
            <a:r>
              <a:rPr sz="3600" spc="45" dirty="0">
                <a:latin typeface="Microsoft Sans Serif"/>
                <a:cs typeface="Microsoft Sans Serif"/>
              </a:rPr>
              <a:t>(but </a:t>
            </a:r>
            <a:r>
              <a:rPr sz="3600" spc="15" dirty="0">
                <a:latin typeface="Microsoft Sans Serif"/>
                <a:cs typeface="Microsoft Sans Serif"/>
              </a:rPr>
              <a:t>hopefully</a:t>
            </a:r>
            <a:r>
              <a:rPr sz="3600" spc="5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representative)</a:t>
            </a:r>
            <a:r>
              <a:rPr sz="3600" spc="50" dirty="0">
                <a:latin typeface="Microsoft Sans Serif"/>
                <a:cs typeface="Microsoft Sans Serif"/>
              </a:rPr>
              <a:t> </a:t>
            </a:r>
            <a:r>
              <a:rPr sz="3600" spc="30" dirty="0">
                <a:latin typeface="Microsoft Sans Serif"/>
                <a:cs typeface="Microsoft Sans Serif"/>
              </a:rPr>
              <a:t>collection </a:t>
            </a:r>
            <a:r>
              <a:rPr sz="3600" spc="-944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of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units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20" dirty="0">
                <a:latin typeface="Microsoft Sans Serif"/>
                <a:cs typeface="Microsoft Sans Serif"/>
              </a:rPr>
              <a:t>from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a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30" dirty="0">
                <a:latin typeface="Microsoft Sans Serif"/>
                <a:cs typeface="Microsoft Sans Serif"/>
              </a:rPr>
              <a:t>population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45" dirty="0">
                <a:latin typeface="Microsoft Sans Serif"/>
                <a:cs typeface="Microsoft Sans Serif"/>
              </a:rPr>
              <a:t>used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to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25" dirty="0">
                <a:latin typeface="Microsoft Sans Serif"/>
                <a:cs typeface="Microsoft Sans Serif"/>
              </a:rPr>
              <a:t>determine </a:t>
            </a:r>
            <a:r>
              <a:rPr sz="3600" spc="3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truths</a:t>
            </a:r>
            <a:r>
              <a:rPr sz="3600" spc="35" dirty="0">
                <a:latin typeface="Microsoft Sans Serif"/>
                <a:cs typeface="Microsoft Sans Serif"/>
              </a:rPr>
              <a:t> about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that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30" dirty="0">
                <a:latin typeface="Microsoft Sans Serif"/>
                <a:cs typeface="Microsoft Sans Serif"/>
              </a:rPr>
              <a:t>population</a:t>
            </a:r>
            <a:endParaRPr sz="36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73100" y="2565400"/>
            <a:ext cx="11912600" cy="49149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907706" y="5159373"/>
            <a:ext cx="2212975" cy="1169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100"/>
              </a:spcBef>
            </a:pPr>
            <a:r>
              <a:rPr sz="2500" spc="-5" dirty="0">
                <a:solidFill>
                  <a:srgbClr val="861001"/>
                </a:solidFill>
                <a:latin typeface="Microsoft Sans Serif"/>
                <a:cs typeface="Microsoft Sans Serif"/>
              </a:rPr>
              <a:t>Properties</a:t>
            </a:r>
            <a:r>
              <a:rPr sz="2500" spc="10" dirty="0">
                <a:solidFill>
                  <a:srgbClr val="861001"/>
                </a:solidFill>
                <a:latin typeface="Microsoft Sans Serif"/>
                <a:cs typeface="Microsoft Sans Serif"/>
              </a:rPr>
              <a:t> </a:t>
            </a:r>
            <a:r>
              <a:rPr sz="2500" spc="-20" dirty="0">
                <a:solidFill>
                  <a:srgbClr val="861001"/>
                </a:solidFill>
                <a:latin typeface="Microsoft Sans Serif"/>
                <a:cs typeface="Microsoft Sans Serif"/>
              </a:rPr>
              <a:t>are </a:t>
            </a:r>
            <a:r>
              <a:rPr sz="2500" spc="-15" dirty="0">
                <a:solidFill>
                  <a:srgbClr val="861001"/>
                </a:solidFill>
                <a:latin typeface="Microsoft Sans Serif"/>
                <a:cs typeface="Microsoft Sans Serif"/>
              </a:rPr>
              <a:t> </a:t>
            </a:r>
            <a:r>
              <a:rPr sz="2500" spc="10" dirty="0">
                <a:solidFill>
                  <a:srgbClr val="861001"/>
                </a:solidFill>
                <a:latin typeface="Microsoft Sans Serif"/>
                <a:cs typeface="Microsoft Sans Serif"/>
              </a:rPr>
              <a:t>summarised</a:t>
            </a:r>
            <a:r>
              <a:rPr sz="2500" spc="-45" dirty="0">
                <a:solidFill>
                  <a:srgbClr val="861001"/>
                </a:solidFill>
                <a:latin typeface="Microsoft Sans Serif"/>
                <a:cs typeface="Microsoft Sans Serif"/>
              </a:rPr>
              <a:t> </a:t>
            </a:r>
            <a:r>
              <a:rPr sz="2500" spc="65" dirty="0">
                <a:solidFill>
                  <a:srgbClr val="861001"/>
                </a:solidFill>
                <a:latin typeface="Microsoft Sans Serif"/>
                <a:cs typeface="Microsoft Sans Serif"/>
              </a:rPr>
              <a:t>by </a:t>
            </a:r>
            <a:r>
              <a:rPr sz="2500" spc="-650" dirty="0">
                <a:solidFill>
                  <a:srgbClr val="861001"/>
                </a:solidFill>
                <a:latin typeface="Microsoft Sans Serif"/>
                <a:cs typeface="Microsoft Sans Serif"/>
              </a:rPr>
              <a:t> </a:t>
            </a:r>
            <a:r>
              <a:rPr sz="2500" b="1" spc="-5" dirty="0">
                <a:solidFill>
                  <a:srgbClr val="861001"/>
                </a:solidFill>
                <a:latin typeface="Arial"/>
                <a:cs typeface="Arial"/>
              </a:rPr>
              <a:t>statistics</a:t>
            </a:r>
            <a:endParaRPr sz="25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066283" y="5159373"/>
            <a:ext cx="2212975" cy="1808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100"/>
              </a:spcBef>
            </a:pPr>
            <a:r>
              <a:rPr sz="2500" spc="-5" dirty="0">
                <a:solidFill>
                  <a:srgbClr val="861001"/>
                </a:solidFill>
                <a:latin typeface="Microsoft Sans Serif"/>
                <a:cs typeface="Microsoft Sans Serif"/>
              </a:rPr>
              <a:t>Properties</a:t>
            </a:r>
            <a:r>
              <a:rPr sz="2500" spc="10" dirty="0">
                <a:solidFill>
                  <a:srgbClr val="861001"/>
                </a:solidFill>
                <a:latin typeface="Microsoft Sans Serif"/>
                <a:cs typeface="Microsoft Sans Serif"/>
              </a:rPr>
              <a:t> </a:t>
            </a:r>
            <a:r>
              <a:rPr sz="2500" spc="-20" dirty="0">
                <a:solidFill>
                  <a:srgbClr val="861001"/>
                </a:solidFill>
                <a:latin typeface="Microsoft Sans Serif"/>
                <a:cs typeface="Microsoft Sans Serif"/>
              </a:rPr>
              <a:t>are </a:t>
            </a:r>
            <a:r>
              <a:rPr sz="2500" spc="-15" dirty="0">
                <a:solidFill>
                  <a:srgbClr val="861001"/>
                </a:solidFill>
                <a:latin typeface="Microsoft Sans Serif"/>
                <a:cs typeface="Microsoft Sans Serif"/>
              </a:rPr>
              <a:t> </a:t>
            </a:r>
            <a:r>
              <a:rPr sz="2500" spc="10" dirty="0">
                <a:solidFill>
                  <a:srgbClr val="861001"/>
                </a:solidFill>
                <a:latin typeface="Microsoft Sans Serif"/>
                <a:cs typeface="Microsoft Sans Serif"/>
              </a:rPr>
              <a:t>summarised</a:t>
            </a:r>
            <a:r>
              <a:rPr sz="2500" spc="-45" dirty="0">
                <a:solidFill>
                  <a:srgbClr val="861001"/>
                </a:solidFill>
                <a:latin typeface="Microsoft Sans Serif"/>
                <a:cs typeface="Microsoft Sans Serif"/>
              </a:rPr>
              <a:t> </a:t>
            </a:r>
            <a:r>
              <a:rPr sz="2500" spc="65" dirty="0">
                <a:solidFill>
                  <a:srgbClr val="861001"/>
                </a:solidFill>
                <a:latin typeface="Microsoft Sans Serif"/>
                <a:cs typeface="Microsoft Sans Serif"/>
              </a:rPr>
              <a:t>by </a:t>
            </a:r>
            <a:r>
              <a:rPr sz="2500" spc="-650" dirty="0">
                <a:solidFill>
                  <a:srgbClr val="861001"/>
                </a:solidFill>
                <a:latin typeface="Microsoft Sans Serif"/>
                <a:cs typeface="Microsoft Sans Serif"/>
              </a:rPr>
              <a:t> </a:t>
            </a:r>
            <a:r>
              <a:rPr sz="2500" b="1" spc="-5" dirty="0">
                <a:solidFill>
                  <a:srgbClr val="861001"/>
                </a:solidFill>
                <a:latin typeface="Arial"/>
                <a:cs typeface="Arial"/>
              </a:rPr>
              <a:t>parameters</a:t>
            </a:r>
            <a:endParaRPr sz="25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715"/>
              </a:spcBef>
            </a:pPr>
            <a:r>
              <a:rPr sz="3600" spc="-55" dirty="0">
                <a:latin typeface="Symbol"/>
                <a:cs typeface="Symbol"/>
              </a:rPr>
              <a:t></a:t>
            </a:r>
            <a:endParaRPr sz="3600">
              <a:latin typeface="Symbol"/>
              <a:cs typeface="Symbo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887100" y="6663051"/>
            <a:ext cx="241300" cy="24130"/>
          </a:xfrm>
          <a:custGeom>
            <a:avLst/>
            <a:gdLst/>
            <a:ahLst/>
            <a:cxnLst/>
            <a:rect l="l" t="t" r="r" b="b"/>
            <a:pathLst>
              <a:path w="241300" h="24129">
                <a:moveTo>
                  <a:pt x="241300" y="0"/>
                </a:moveTo>
                <a:lnTo>
                  <a:pt x="0" y="0"/>
                </a:lnTo>
                <a:lnTo>
                  <a:pt x="0" y="23878"/>
                </a:lnTo>
                <a:lnTo>
                  <a:pt x="241300" y="23878"/>
                </a:lnTo>
                <a:lnTo>
                  <a:pt x="24130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870630" y="6473146"/>
            <a:ext cx="240029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800" i="1" dirty="0">
                <a:latin typeface="Times New Roman"/>
                <a:cs typeface="Times New Roman"/>
              </a:rPr>
              <a:t>x</a:t>
            </a:r>
            <a:endParaRPr sz="38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5</a:t>
            </a:fld>
            <a:endParaRPr spc="-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6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50872" y="871223"/>
            <a:ext cx="870331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 dirty="0"/>
              <a:t>Inferential</a:t>
            </a:r>
            <a:r>
              <a:rPr spc="30" dirty="0"/>
              <a:t> </a:t>
            </a:r>
            <a:r>
              <a:rPr spc="35" dirty="0"/>
              <a:t>statistics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0600" y="2801525"/>
            <a:ext cx="15430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spc="310" dirty="0">
                <a:latin typeface="Microsoft Sans Serif"/>
                <a:cs typeface="Microsoft Sans Serif"/>
              </a:rPr>
              <a:t>•</a:t>
            </a:r>
            <a:endParaRPr sz="200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323975" y="2740534"/>
            <a:ext cx="10431145" cy="15925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20" dirty="0">
                <a:latin typeface="Microsoft Sans Serif"/>
                <a:cs typeface="Microsoft Sans Serif"/>
              </a:rPr>
              <a:t>Descriptive</a:t>
            </a:r>
            <a:r>
              <a:rPr sz="2700" spc="10" dirty="0">
                <a:latin typeface="Microsoft Sans Serif"/>
                <a:cs typeface="Microsoft Sans Serif"/>
              </a:rPr>
              <a:t> statistics</a:t>
            </a:r>
            <a:endParaRPr sz="27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450">
              <a:latin typeface="Microsoft Sans Serif"/>
              <a:cs typeface="Microsoft Sans Serif"/>
            </a:endParaRPr>
          </a:p>
          <a:p>
            <a:pPr marL="457200" marR="5080" indent="-333375">
              <a:lnSpc>
                <a:spcPts val="3200"/>
              </a:lnSpc>
              <a:tabLst>
                <a:tab pos="456565" algn="l"/>
              </a:tabLst>
            </a:pPr>
            <a:r>
              <a:rPr sz="3000" spc="7" baseline="5555" dirty="0">
                <a:latin typeface="Microsoft Sans Serif"/>
                <a:cs typeface="Microsoft Sans Serif"/>
              </a:rPr>
              <a:t>-	</a:t>
            </a:r>
            <a:r>
              <a:rPr sz="2700" spc="-50" dirty="0">
                <a:latin typeface="Microsoft Sans Serif"/>
                <a:cs typeface="Microsoft Sans Serif"/>
              </a:rPr>
              <a:t>The</a:t>
            </a:r>
            <a:r>
              <a:rPr sz="2700" spc="25" dirty="0">
                <a:latin typeface="Microsoft Sans Serif"/>
                <a:cs typeface="Microsoft Sans Serif"/>
              </a:rPr>
              <a:t> </a:t>
            </a:r>
            <a:r>
              <a:rPr sz="2700" spc="40" dirty="0">
                <a:latin typeface="Microsoft Sans Serif"/>
                <a:cs typeface="Microsoft Sans Serif"/>
              </a:rPr>
              <a:t>purpose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of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35" dirty="0">
                <a:latin typeface="Microsoft Sans Serif"/>
                <a:cs typeface="Microsoft Sans Serif"/>
              </a:rPr>
              <a:t>descriptive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10" dirty="0">
                <a:latin typeface="Microsoft Sans Serif"/>
                <a:cs typeface="Microsoft Sans Serif"/>
              </a:rPr>
              <a:t>statistics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is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to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15" dirty="0">
                <a:latin typeface="Microsoft Sans Serif"/>
                <a:cs typeface="Microsoft Sans Serif"/>
              </a:rPr>
              <a:t>organise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45" dirty="0">
                <a:latin typeface="Microsoft Sans Serif"/>
                <a:cs typeface="Microsoft Sans Serif"/>
              </a:rPr>
              <a:t>and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to </a:t>
            </a:r>
            <a:r>
              <a:rPr sz="2700" spc="5" dirty="0">
                <a:latin typeface="Microsoft Sans Serif"/>
                <a:cs typeface="Microsoft Sans Serif"/>
              </a:rPr>
              <a:t> </a:t>
            </a:r>
            <a:r>
              <a:rPr sz="2700" spc="-5" dirty="0">
                <a:latin typeface="Microsoft Sans Serif"/>
                <a:cs typeface="Microsoft Sans Serif"/>
              </a:rPr>
              <a:t>summarise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35" dirty="0">
                <a:latin typeface="Microsoft Sans Serif"/>
                <a:cs typeface="Microsoft Sans Serif"/>
              </a:rPr>
              <a:t>data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-5" dirty="0">
                <a:latin typeface="Microsoft Sans Serif"/>
                <a:cs typeface="Microsoft Sans Serif"/>
              </a:rPr>
              <a:t>so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that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the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35" dirty="0">
                <a:latin typeface="Microsoft Sans Serif"/>
                <a:cs typeface="Microsoft Sans Serif"/>
              </a:rPr>
              <a:t>data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-20" dirty="0">
                <a:latin typeface="Microsoft Sans Serif"/>
                <a:cs typeface="Microsoft Sans Serif"/>
              </a:rPr>
              <a:t>are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-15" dirty="0">
                <a:latin typeface="Microsoft Sans Serif"/>
                <a:cs typeface="Microsoft Sans Serif"/>
              </a:rPr>
              <a:t>more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5" dirty="0">
                <a:latin typeface="Microsoft Sans Serif"/>
                <a:cs typeface="Microsoft Sans Serif"/>
              </a:rPr>
              <a:t>readily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45" dirty="0">
                <a:latin typeface="Microsoft Sans Serif"/>
                <a:cs typeface="Microsoft Sans Serif"/>
              </a:rPr>
              <a:t>comprehended</a:t>
            </a:r>
            <a:endParaRPr sz="270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90600" y="4763675"/>
            <a:ext cx="15430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spc="310" dirty="0">
                <a:latin typeface="Microsoft Sans Serif"/>
                <a:cs typeface="Microsoft Sans Serif"/>
              </a:rPr>
              <a:t>•</a:t>
            </a:r>
            <a:endParaRPr sz="2000">
              <a:latin typeface="Microsoft Sans Serif"/>
              <a:cs typeface="Microsoft Sans Serif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323975" y="4702684"/>
            <a:ext cx="10532745" cy="15925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-10" dirty="0">
                <a:latin typeface="Microsoft Sans Serif"/>
                <a:cs typeface="Microsoft Sans Serif"/>
              </a:rPr>
              <a:t>Inferential</a:t>
            </a:r>
            <a:r>
              <a:rPr sz="2700" spc="5" dirty="0">
                <a:latin typeface="Microsoft Sans Serif"/>
                <a:cs typeface="Microsoft Sans Serif"/>
              </a:rPr>
              <a:t> </a:t>
            </a:r>
            <a:r>
              <a:rPr sz="2700" spc="10" dirty="0">
                <a:latin typeface="Microsoft Sans Serif"/>
                <a:cs typeface="Microsoft Sans Serif"/>
              </a:rPr>
              <a:t>statistics</a:t>
            </a:r>
            <a:endParaRPr sz="27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450">
              <a:latin typeface="Microsoft Sans Serif"/>
              <a:cs typeface="Microsoft Sans Serif"/>
            </a:endParaRPr>
          </a:p>
          <a:p>
            <a:pPr marL="457200" marR="5080" indent="-333375">
              <a:lnSpc>
                <a:spcPts val="3200"/>
              </a:lnSpc>
              <a:tabLst>
                <a:tab pos="456565" algn="l"/>
              </a:tabLst>
            </a:pPr>
            <a:r>
              <a:rPr sz="3000" spc="7" baseline="5555" dirty="0">
                <a:latin typeface="Microsoft Sans Serif"/>
                <a:cs typeface="Microsoft Sans Serif"/>
              </a:rPr>
              <a:t>-	</a:t>
            </a:r>
            <a:r>
              <a:rPr sz="2700" spc="-10" dirty="0">
                <a:latin typeface="Microsoft Sans Serif"/>
                <a:cs typeface="Microsoft Sans Serif"/>
              </a:rPr>
              <a:t>Inferential</a:t>
            </a:r>
            <a:r>
              <a:rPr sz="2700" spc="45" dirty="0">
                <a:latin typeface="Microsoft Sans Serif"/>
                <a:cs typeface="Microsoft Sans Serif"/>
              </a:rPr>
              <a:t> </a:t>
            </a:r>
            <a:r>
              <a:rPr sz="2700" spc="10" dirty="0">
                <a:latin typeface="Microsoft Sans Serif"/>
                <a:cs typeface="Microsoft Sans Serif"/>
              </a:rPr>
              <a:t>statistics</a:t>
            </a:r>
            <a:r>
              <a:rPr sz="2700" spc="45" dirty="0">
                <a:latin typeface="Microsoft Sans Serif"/>
                <a:cs typeface="Microsoft Sans Serif"/>
              </a:rPr>
              <a:t> </a:t>
            </a:r>
            <a:r>
              <a:rPr sz="2700" spc="25" dirty="0">
                <a:latin typeface="Microsoft Sans Serif"/>
                <a:cs typeface="Microsoft Sans Serif"/>
              </a:rPr>
              <a:t>permit</a:t>
            </a:r>
            <a:r>
              <a:rPr sz="2700" spc="45" dirty="0">
                <a:latin typeface="Microsoft Sans Serif"/>
                <a:cs typeface="Microsoft Sans Serif"/>
              </a:rPr>
              <a:t> </a:t>
            </a:r>
            <a:r>
              <a:rPr sz="2700" spc="20" dirty="0">
                <a:latin typeface="Microsoft Sans Serif"/>
                <a:cs typeface="Microsoft Sans Serif"/>
              </a:rPr>
              <a:t>conclusions</a:t>
            </a:r>
            <a:r>
              <a:rPr sz="2700" spc="45" dirty="0">
                <a:latin typeface="Microsoft Sans Serif"/>
                <a:cs typeface="Microsoft Sans Serif"/>
              </a:rPr>
              <a:t> </a:t>
            </a:r>
            <a:r>
              <a:rPr sz="2700" spc="25" dirty="0">
                <a:latin typeface="Microsoft Sans Serif"/>
                <a:cs typeface="Microsoft Sans Serif"/>
              </a:rPr>
              <a:t>about</a:t>
            </a:r>
            <a:r>
              <a:rPr sz="2700" spc="45" dirty="0">
                <a:latin typeface="Microsoft Sans Serif"/>
                <a:cs typeface="Microsoft Sans Serif"/>
              </a:rPr>
              <a:t> </a:t>
            </a:r>
            <a:r>
              <a:rPr sz="2700" spc="-5" dirty="0">
                <a:latin typeface="Microsoft Sans Serif"/>
                <a:cs typeface="Microsoft Sans Serif"/>
              </a:rPr>
              <a:t>a</a:t>
            </a:r>
            <a:r>
              <a:rPr sz="2700" spc="45" dirty="0">
                <a:latin typeface="Microsoft Sans Serif"/>
                <a:cs typeface="Microsoft Sans Serif"/>
              </a:rPr>
              <a:t> </a:t>
            </a:r>
            <a:r>
              <a:rPr sz="2700" spc="20" dirty="0">
                <a:latin typeface="Microsoft Sans Serif"/>
                <a:cs typeface="Microsoft Sans Serif"/>
              </a:rPr>
              <a:t>population,</a:t>
            </a:r>
            <a:r>
              <a:rPr sz="2700" spc="45" dirty="0">
                <a:latin typeface="Microsoft Sans Serif"/>
                <a:cs typeface="Microsoft Sans Serif"/>
              </a:rPr>
              <a:t> </a:t>
            </a:r>
            <a:r>
              <a:rPr sz="2700" spc="55" dirty="0">
                <a:latin typeface="Microsoft Sans Serif"/>
                <a:cs typeface="Microsoft Sans Serif"/>
              </a:rPr>
              <a:t>based </a:t>
            </a:r>
            <a:r>
              <a:rPr sz="2700" spc="-700" dirty="0">
                <a:latin typeface="Microsoft Sans Serif"/>
                <a:cs typeface="Microsoft Sans Serif"/>
              </a:rPr>
              <a:t> </a:t>
            </a:r>
            <a:r>
              <a:rPr sz="2700" spc="-5" dirty="0">
                <a:latin typeface="Microsoft Sans Serif"/>
                <a:cs typeface="Microsoft Sans Serif"/>
              </a:rPr>
              <a:t>on</a:t>
            </a:r>
            <a:r>
              <a:rPr sz="2700" spc="2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the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25" dirty="0">
                <a:latin typeface="Microsoft Sans Serif"/>
                <a:cs typeface="Microsoft Sans Serif"/>
              </a:rPr>
              <a:t>characteristics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of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-5" dirty="0">
                <a:latin typeface="Microsoft Sans Serif"/>
                <a:cs typeface="Microsoft Sans Serif"/>
              </a:rPr>
              <a:t>a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20" dirty="0">
                <a:latin typeface="Microsoft Sans Serif"/>
                <a:cs typeface="Microsoft Sans Serif"/>
              </a:rPr>
              <a:t>sample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of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the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25" dirty="0">
                <a:latin typeface="Microsoft Sans Serif"/>
                <a:cs typeface="Microsoft Sans Serif"/>
              </a:rPr>
              <a:t>population</a:t>
            </a:r>
            <a:endParaRPr sz="2700">
              <a:latin typeface="Microsoft Sans Serif"/>
              <a:cs typeface="Microsoft Sans Serif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90600" y="6725825"/>
            <a:ext cx="15430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spc="310" dirty="0">
                <a:latin typeface="Microsoft Sans Serif"/>
                <a:cs typeface="Microsoft Sans Serif"/>
              </a:rPr>
              <a:t>•</a:t>
            </a:r>
            <a:endParaRPr sz="2000">
              <a:latin typeface="Microsoft Sans Serif"/>
              <a:cs typeface="Microsoft Sans Serif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323975" y="6664834"/>
            <a:ext cx="10126345" cy="843280"/>
          </a:xfrm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12700" marR="5080">
              <a:lnSpc>
                <a:spcPts val="3200"/>
              </a:lnSpc>
              <a:spcBef>
                <a:spcPts val="240"/>
              </a:spcBef>
            </a:pPr>
            <a:r>
              <a:rPr sz="2700" dirty="0">
                <a:latin typeface="Microsoft Sans Serif"/>
                <a:cs typeface="Microsoft Sans Serif"/>
              </a:rPr>
              <a:t>A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25" dirty="0">
                <a:solidFill>
                  <a:srgbClr val="FF2600"/>
                </a:solidFill>
                <a:latin typeface="Microsoft Sans Serif"/>
                <a:cs typeface="Microsoft Sans Serif"/>
              </a:rPr>
              <a:t>population</a:t>
            </a:r>
            <a:r>
              <a:rPr sz="2700" spc="35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represents</a:t>
            </a:r>
            <a:r>
              <a:rPr sz="2700" spc="35" dirty="0">
                <a:latin typeface="Microsoft Sans Serif"/>
                <a:cs typeface="Microsoft Sans Serif"/>
              </a:rPr>
              <a:t> </a:t>
            </a:r>
            <a:r>
              <a:rPr sz="2700" spc="-15" dirty="0">
                <a:latin typeface="Microsoft Sans Serif"/>
                <a:cs typeface="Microsoft Sans Serif"/>
              </a:rPr>
              <a:t>all</a:t>
            </a:r>
            <a:r>
              <a:rPr sz="2700" spc="3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the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35" dirty="0">
                <a:latin typeface="Microsoft Sans Serif"/>
                <a:cs typeface="Microsoft Sans Serif"/>
              </a:rPr>
              <a:t>data </a:t>
            </a:r>
            <a:r>
              <a:rPr sz="2700" dirty="0">
                <a:latin typeface="Microsoft Sans Serif"/>
                <a:cs typeface="Microsoft Sans Serif"/>
              </a:rPr>
              <a:t>of</a:t>
            </a:r>
            <a:r>
              <a:rPr sz="2700" spc="35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interest</a:t>
            </a:r>
            <a:r>
              <a:rPr sz="2700" spc="35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(all</a:t>
            </a:r>
            <a:r>
              <a:rPr sz="2700" spc="35" dirty="0">
                <a:latin typeface="Microsoft Sans Serif"/>
                <a:cs typeface="Microsoft Sans Serif"/>
              </a:rPr>
              <a:t> </a:t>
            </a:r>
            <a:r>
              <a:rPr sz="2700" spc="10" dirty="0">
                <a:latin typeface="Microsoft Sans Serif"/>
                <a:cs typeface="Microsoft Sans Serif"/>
              </a:rPr>
              <a:t>foreign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firms);</a:t>
            </a:r>
            <a:r>
              <a:rPr sz="2700" spc="35" dirty="0">
                <a:latin typeface="Microsoft Sans Serif"/>
                <a:cs typeface="Microsoft Sans Serif"/>
              </a:rPr>
              <a:t> </a:t>
            </a:r>
            <a:r>
              <a:rPr sz="2700" spc="-5" dirty="0">
                <a:latin typeface="Microsoft Sans Serif"/>
                <a:cs typeface="Microsoft Sans Serif"/>
              </a:rPr>
              <a:t>a </a:t>
            </a:r>
            <a:r>
              <a:rPr sz="2700" spc="-700" dirty="0">
                <a:latin typeface="Microsoft Sans Serif"/>
                <a:cs typeface="Microsoft Sans Serif"/>
              </a:rPr>
              <a:t> </a:t>
            </a:r>
            <a:r>
              <a:rPr sz="2700" spc="20" dirty="0">
                <a:solidFill>
                  <a:srgbClr val="FF2600"/>
                </a:solidFill>
                <a:latin typeface="Microsoft Sans Serif"/>
                <a:cs typeface="Microsoft Sans Serif"/>
              </a:rPr>
              <a:t>sample</a:t>
            </a:r>
            <a:r>
              <a:rPr sz="2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is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15" dirty="0">
                <a:latin typeface="Microsoft Sans Serif"/>
                <a:cs typeface="Microsoft Sans Serif"/>
              </a:rPr>
              <a:t>anything</a:t>
            </a:r>
            <a:r>
              <a:rPr sz="2700" spc="35" dirty="0">
                <a:latin typeface="Microsoft Sans Serif"/>
                <a:cs typeface="Microsoft Sans Serif"/>
              </a:rPr>
              <a:t> </a:t>
            </a:r>
            <a:r>
              <a:rPr sz="2700" spc="-5" dirty="0">
                <a:latin typeface="Microsoft Sans Serif"/>
                <a:cs typeface="Microsoft Sans Serif"/>
              </a:rPr>
              <a:t>less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-5" dirty="0">
                <a:latin typeface="Microsoft Sans Serif"/>
                <a:cs typeface="Microsoft Sans Serif"/>
              </a:rPr>
              <a:t>than</a:t>
            </a:r>
            <a:r>
              <a:rPr sz="2700" spc="3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that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-5" dirty="0">
                <a:latin typeface="Microsoft Sans Serif"/>
                <a:cs typeface="Microsoft Sans Serif"/>
              </a:rPr>
              <a:t>(your</a:t>
            </a:r>
            <a:r>
              <a:rPr sz="2700" spc="35" dirty="0">
                <a:latin typeface="Microsoft Sans Serif"/>
                <a:cs typeface="Microsoft Sans Serif"/>
              </a:rPr>
              <a:t> </a:t>
            </a:r>
            <a:r>
              <a:rPr sz="2700" spc="20" dirty="0">
                <a:latin typeface="Microsoft Sans Serif"/>
                <a:cs typeface="Microsoft Sans Serif"/>
              </a:rPr>
              <a:t>subset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of</a:t>
            </a:r>
            <a:r>
              <a:rPr sz="2700" spc="35" dirty="0">
                <a:latin typeface="Microsoft Sans Serif"/>
                <a:cs typeface="Microsoft Sans Serif"/>
              </a:rPr>
              <a:t> </a:t>
            </a:r>
            <a:r>
              <a:rPr sz="2700" spc="10" dirty="0">
                <a:latin typeface="Microsoft Sans Serif"/>
                <a:cs typeface="Microsoft Sans Serif"/>
              </a:rPr>
              <a:t>foreign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firms)</a:t>
            </a:r>
            <a:endParaRPr sz="2700">
              <a:latin typeface="Microsoft Sans Serif"/>
              <a:cs typeface="Microsoft Sans Serif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90600" y="7938675"/>
            <a:ext cx="15430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spc="310" dirty="0">
                <a:latin typeface="Microsoft Sans Serif"/>
                <a:cs typeface="Microsoft Sans Serif"/>
              </a:rPr>
              <a:t>•</a:t>
            </a:r>
            <a:endParaRPr sz="2000">
              <a:latin typeface="Microsoft Sans Serif"/>
              <a:cs typeface="Microsoft Sans Serif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323975" y="7877684"/>
            <a:ext cx="10672445" cy="843280"/>
          </a:xfrm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12700" marR="5080">
              <a:lnSpc>
                <a:spcPts val="3200"/>
              </a:lnSpc>
              <a:spcBef>
                <a:spcPts val="240"/>
              </a:spcBef>
            </a:pPr>
            <a:r>
              <a:rPr sz="2700" dirty="0">
                <a:latin typeface="Microsoft Sans Serif"/>
                <a:cs typeface="Microsoft Sans Serif"/>
              </a:rPr>
              <a:t>A</a:t>
            </a:r>
            <a:r>
              <a:rPr sz="2700" spc="25" dirty="0">
                <a:latin typeface="Microsoft Sans Serif"/>
                <a:cs typeface="Microsoft Sans Serif"/>
              </a:rPr>
              <a:t> </a:t>
            </a:r>
            <a:r>
              <a:rPr sz="2700" spc="15" dirty="0">
                <a:solidFill>
                  <a:srgbClr val="FF2600"/>
                </a:solidFill>
                <a:latin typeface="Microsoft Sans Serif"/>
                <a:cs typeface="Microsoft Sans Serif"/>
              </a:rPr>
              <a:t>parameter</a:t>
            </a:r>
            <a:r>
              <a:rPr sz="2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is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-5" dirty="0">
                <a:latin typeface="Microsoft Sans Serif"/>
                <a:cs typeface="Microsoft Sans Serif"/>
              </a:rPr>
              <a:t>a</a:t>
            </a:r>
            <a:r>
              <a:rPr sz="2700" spc="30" dirty="0">
                <a:latin typeface="Microsoft Sans Serif"/>
                <a:cs typeface="Microsoft Sans Serif"/>
              </a:rPr>
              <a:t> characteristic </a:t>
            </a:r>
            <a:r>
              <a:rPr sz="2700" dirty="0">
                <a:latin typeface="Microsoft Sans Serif"/>
                <a:cs typeface="Microsoft Sans Serif"/>
              </a:rPr>
              <a:t>of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-5" dirty="0">
                <a:latin typeface="Microsoft Sans Serif"/>
                <a:cs typeface="Microsoft Sans Serif"/>
              </a:rPr>
              <a:t>a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25" dirty="0">
                <a:latin typeface="Microsoft Sans Serif"/>
                <a:cs typeface="Microsoft Sans Serif"/>
              </a:rPr>
              <a:t>population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25" dirty="0">
                <a:latin typeface="Microsoft Sans Serif"/>
                <a:cs typeface="Microsoft Sans Serif"/>
              </a:rPr>
              <a:t>(e.g.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-5" dirty="0">
                <a:latin typeface="Microsoft Sans Serif"/>
                <a:cs typeface="Microsoft Sans Serif"/>
              </a:rPr>
              <a:t>mean,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5" dirty="0">
                <a:latin typeface="Microsoft Sans Serif"/>
                <a:cs typeface="Microsoft Sans Serif"/>
              </a:rPr>
              <a:t>correlation </a:t>
            </a:r>
            <a:r>
              <a:rPr sz="2700" spc="-705" dirty="0">
                <a:latin typeface="Microsoft Sans Serif"/>
                <a:cs typeface="Microsoft Sans Serif"/>
              </a:rPr>
              <a:t> </a:t>
            </a:r>
            <a:r>
              <a:rPr sz="2700" spc="15" dirty="0">
                <a:latin typeface="Microsoft Sans Serif"/>
                <a:cs typeface="Microsoft Sans Serif"/>
              </a:rPr>
              <a:t>coefficient,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35" dirty="0">
                <a:latin typeface="Microsoft Sans Serif"/>
                <a:cs typeface="Microsoft Sans Serif"/>
              </a:rPr>
              <a:t>etc)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while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-5" dirty="0">
                <a:latin typeface="Microsoft Sans Serif"/>
                <a:cs typeface="Microsoft Sans Serif"/>
              </a:rPr>
              <a:t>a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10" dirty="0">
                <a:solidFill>
                  <a:srgbClr val="FF2600"/>
                </a:solidFill>
                <a:latin typeface="Microsoft Sans Serif"/>
                <a:cs typeface="Microsoft Sans Serif"/>
              </a:rPr>
              <a:t>statistic</a:t>
            </a:r>
            <a:r>
              <a:rPr sz="2700" spc="35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is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-5" dirty="0">
                <a:latin typeface="Microsoft Sans Serif"/>
                <a:cs typeface="Microsoft Sans Serif"/>
              </a:rPr>
              <a:t>a</a:t>
            </a:r>
            <a:r>
              <a:rPr sz="2700" spc="30" dirty="0">
                <a:latin typeface="Microsoft Sans Serif"/>
                <a:cs typeface="Microsoft Sans Serif"/>
              </a:rPr>
              <a:t> characteristic </a:t>
            </a:r>
            <a:r>
              <a:rPr sz="2700" dirty="0">
                <a:latin typeface="Microsoft Sans Serif"/>
                <a:cs typeface="Microsoft Sans Serif"/>
              </a:rPr>
              <a:t>of</a:t>
            </a:r>
            <a:r>
              <a:rPr sz="2700" spc="35" dirty="0">
                <a:latin typeface="Microsoft Sans Serif"/>
                <a:cs typeface="Microsoft Sans Serif"/>
              </a:rPr>
              <a:t> </a:t>
            </a:r>
            <a:r>
              <a:rPr sz="2700" spc="-5" dirty="0">
                <a:latin typeface="Microsoft Sans Serif"/>
                <a:cs typeface="Microsoft Sans Serif"/>
              </a:rPr>
              <a:t>a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20" dirty="0">
                <a:latin typeface="Microsoft Sans Serif"/>
                <a:cs typeface="Microsoft Sans Serif"/>
              </a:rPr>
              <a:t>sample</a:t>
            </a:r>
            <a:endParaRPr sz="27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7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45116" y="461572"/>
            <a:ext cx="8514715" cy="2065655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2485390" marR="5080" indent="-2473325">
              <a:lnSpc>
                <a:spcPts val="8000"/>
              </a:lnSpc>
              <a:spcBef>
                <a:spcPts val="265"/>
              </a:spcBef>
            </a:pPr>
            <a:r>
              <a:rPr sz="6700" spc="30" dirty="0"/>
              <a:t>Principles</a:t>
            </a:r>
            <a:r>
              <a:rPr sz="6700" spc="55" dirty="0"/>
              <a:t> </a:t>
            </a:r>
            <a:r>
              <a:rPr sz="6700" spc="5" dirty="0"/>
              <a:t>of</a:t>
            </a:r>
            <a:r>
              <a:rPr sz="6700" spc="60" dirty="0"/>
              <a:t> </a:t>
            </a:r>
            <a:r>
              <a:rPr sz="6700" spc="30" dirty="0"/>
              <a:t>statistical </a:t>
            </a:r>
            <a:r>
              <a:rPr sz="6700" spc="-1764" dirty="0"/>
              <a:t> </a:t>
            </a:r>
            <a:r>
              <a:rPr sz="6700" spc="30" dirty="0"/>
              <a:t>inference</a:t>
            </a:r>
            <a:endParaRPr sz="6700"/>
          </a:p>
        </p:txBody>
      </p:sp>
      <p:sp>
        <p:nvSpPr>
          <p:cNvPr id="3" name="object 3"/>
          <p:cNvSpPr txBox="1"/>
          <p:nvPr/>
        </p:nvSpPr>
        <p:spPr>
          <a:xfrm>
            <a:off x="990600" y="2956340"/>
            <a:ext cx="186690" cy="41275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500" spc="390" dirty="0">
                <a:latin typeface="Microsoft Sans Serif"/>
                <a:cs typeface="Microsoft Sans Serif"/>
              </a:rPr>
              <a:t>•</a:t>
            </a:r>
            <a:endParaRPr sz="250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214011" rIns="0" bIns="0" rtlCol="0">
            <a:spAutoFit/>
          </a:bodyPr>
          <a:lstStyle/>
          <a:p>
            <a:pPr marL="430530" marR="5080">
              <a:lnSpc>
                <a:spcPct val="102000"/>
              </a:lnSpc>
              <a:spcBef>
                <a:spcPts val="50"/>
              </a:spcBef>
            </a:pPr>
            <a:r>
              <a:rPr sz="3350" spc="10" dirty="0"/>
              <a:t>In</a:t>
            </a:r>
            <a:r>
              <a:rPr sz="3350" spc="50" dirty="0"/>
              <a:t> </a:t>
            </a:r>
            <a:r>
              <a:rPr sz="3350" spc="35" dirty="0"/>
              <a:t>general,</a:t>
            </a:r>
            <a:r>
              <a:rPr sz="3350" spc="50" dirty="0"/>
              <a:t> </a:t>
            </a:r>
            <a:r>
              <a:rPr sz="3350" spc="20" dirty="0"/>
              <a:t>we</a:t>
            </a:r>
            <a:r>
              <a:rPr sz="3350" spc="50" dirty="0"/>
              <a:t> </a:t>
            </a:r>
            <a:r>
              <a:rPr sz="3350" spc="110" dirty="0"/>
              <a:t>do</a:t>
            </a:r>
            <a:r>
              <a:rPr sz="3350" spc="55" dirty="0"/>
              <a:t> </a:t>
            </a:r>
            <a:r>
              <a:rPr sz="3350" spc="15" dirty="0"/>
              <a:t>not</a:t>
            </a:r>
            <a:r>
              <a:rPr sz="3350" spc="50" dirty="0"/>
              <a:t> </a:t>
            </a:r>
            <a:r>
              <a:rPr sz="3350" spc="15" dirty="0"/>
              <a:t>know</a:t>
            </a:r>
            <a:r>
              <a:rPr sz="3350" spc="50" dirty="0"/>
              <a:t> </a:t>
            </a:r>
            <a:r>
              <a:rPr sz="3350" spc="15" dirty="0"/>
              <a:t>the</a:t>
            </a:r>
            <a:r>
              <a:rPr sz="3350" spc="50" dirty="0"/>
              <a:t> </a:t>
            </a:r>
            <a:r>
              <a:rPr sz="3350" spc="10" dirty="0"/>
              <a:t>true</a:t>
            </a:r>
            <a:r>
              <a:rPr sz="3350" spc="55" dirty="0"/>
              <a:t> </a:t>
            </a:r>
            <a:r>
              <a:rPr sz="3350" spc="10" dirty="0"/>
              <a:t>value</a:t>
            </a:r>
            <a:r>
              <a:rPr sz="3350" spc="50" dirty="0"/>
              <a:t> </a:t>
            </a:r>
            <a:r>
              <a:rPr sz="3350" spc="10" dirty="0"/>
              <a:t>of</a:t>
            </a:r>
            <a:r>
              <a:rPr sz="3350" spc="50" dirty="0"/>
              <a:t> </a:t>
            </a:r>
            <a:r>
              <a:rPr sz="3350" spc="45" dirty="0"/>
              <a:t>population </a:t>
            </a:r>
            <a:r>
              <a:rPr sz="3350" spc="-875" dirty="0"/>
              <a:t> </a:t>
            </a:r>
            <a:r>
              <a:rPr sz="3350" spc="35" dirty="0"/>
              <a:t>parameters</a:t>
            </a:r>
            <a:r>
              <a:rPr sz="3350" spc="40" dirty="0"/>
              <a:t> </a:t>
            </a:r>
            <a:r>
              <a:rPr sz="3350" spc="50" dirty="0"/>
              <a:t>(e.g.</a:t>
            </a:r>
            <a:r>
              <a:rPr sz="3350" spc="45" dirty="0"/>
              <a:t> </a:t>
            </a:r>
            <a:r>
              <a:rPr sz="3350" spc="65" dirty="0"/>
              <a:t>percentage</a:t>
            </a:r>
            <a:r>
              <a:rPr sz="3350" spc="45" dirty="0"/>
              <a:t> </a:t>
            </a:r>
            <a:r>
              <a:rPr sz="3350" spc="10" dirty="0"/>
              <a:t>of</a:t>
            </a:r>
            <a:r>
              <a:rPr sz="3350" spc="45" dirty="0"/>
              <a:t> </a:t>
            </a:r>
            <a:r>
              <a:rPr sz="3350" spc="20" dirty="0"/>
              <a:t>entrepreneurs</a:t>
            </a:r>
            <a:r>
              <a:rPr sz="3350" spc="45" dirty="0"/>
              <a:t> </a:t>
            </a:r>
            <a:r>
              <a:rPr sz="3350" dirty="0"/>
              <a:t>in</a:t>
            </a:r>
            <a:r>
              <a:rPr sz="3350" spc="45" dirty="0"/>
              <a:t> </a:t>
            </a:r>
            <a:r>
              <a:rPr sz="3350" spc="15" dirty="0"/>
              <a:t>the </a:t>
            </a:r>
            <a:r>
              <a:rPr sz="3350" spc="20" dirty="0"/>
              <a:t> </a:t>
            </a:r>
            <a:r>
              <a:rPr sz="3350" spc="45" dirty="0"/>
              <a:t>population) </a:t>
            </a:r>
            <a:r>
              <a:rPr sz="3350" spc="10" dirty="0"/>
              <a:t>-</a:t>
            </a:r>
            <a:r>
              <a:rPr sz="3350" spc="50" dirty="0"/>
              <a:t> </a:t>
            </a:r>
            <a:r>
              <a:rPr sz="3350" spc="15" dirty="0"/>
              <a:t>they</a:t>
            </a:r>
            <a:r>
              <a:rPr sz="3350" spc="45" dirty="0"/>
              <a:t> </a:t>
            </a:r>
            <a:r>
              <a:rPr sz="3350" spc="15" dirty="0"/>
              <a:t>must</a:t>
            </a:r>
            <a:r>
              <a:rPr sz="3350" spc="50" dirty="0"/>
              <a:t> </a:t>
            </a:r>
            <a:r>
              <a:rPr sz="3350" spc="110" dirty="0"/>
              <a:t>be</a:t>
            </a:r>
            <a:r>
              <a:rPr sz="3350" spc="50" dirty="0"/>
              <a:t> </a:t>
            </a:r>
            <a:r>
              <a:rPr sz="3350" spc="30" dirty="0"/>
              <a:t>estimated</a:t>
            </a:r>
            <a:r>
              <a:rPr sz="3350" spc="45" dirty="0"/>
              <a:t> </a:t>
            </a:r>
            <a:r>
              <a:rPr sz="3350" spc="50" dirty="0"/>
              <a:t>(e.g. </a:t>
            </a:r>
            <a:r>
              <a:rPr sz="3350" spc="65" dirty="0"/>
              <a:t>percentage </a:t>
            </a:r>
            <a:r>
              <a:rPr sz="3350" spc="70" dirty="0"/>
              <a:t> </a:t>
            </a:r>
            <a:r>
              <a:rPr sz="3350" spc="10" dirty="0"/>
              <a:t>of</a:t>
            </a:r>
            <a:r>
              <a:rPr sz="3350" spc="45" dirty="0"/>
              <a:t> </a:t>
            </a:r>
            <a:r>
              <a:rPr sz="3350" spc="20" dirty="0"/>
              <a:t>entrepreneurs</a:t>
            </a:r>
            <a:r>
              <a:rPr sz="3350" spc="50" dirty="0"/>
              <a:t> </a:t>
            </a:r>
            <a:r>
              <a:rPr sz="3350" dirty="0"/>
              <a:t>in</a:t>
            </a:r>
            <a:r>
              <a:rPr sz="3350" spc="50" dirty="0"/>
              <a:t> </a:t>
            </a:r>
            <a:r>
              <a:rPr sz="3350" spc="15" dirty="0"/>
              <a:t>the</a:t>
            </a:r>
            <a:r>
              <a:rPr sz="3350" spc="45" dirty="0"/>
              <a:t> </a:t>
            </a:r>
            <a:r>
              <a:rPr sz="3350" spc="35" dirty="0"/>
              <a:t>sample).</a:t>
            </a:r>
            <a:endParaRPr sz="3350"/>
          </a:p>
        </p:txBody>
      </p:sp>
      <p:sp>
        <p:nvSpPr>
          <p:cNvPr id="5" name="object 5"/>
          <p:cNvSpPr txBox="1"/>
          <p:nvPr/>
        </p:nvSpPr>
        <p:spPr>
          <a:xfrm>
            <a:off x="990600" y="5540536"/>
            <a:ext cx="186690" cy="41275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500" spc="390" dirty="0">
                <a:latin typeface="Microsoft Sans Serif"/>
                <a:cs typeface="Microsoft Sans Serif"/>
              </a:rPr>
              <a:t>•</a:t>
            </a:r>
            <a:endParaRPr sz="2500">
              <a:latin typeface="Microsoft Sans Serif"/>
              <a:cs typeface="Microsoft Sans Serif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408430" y="5471882"/>
            <a:ext cx="9714230" cy="1062355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12700" marR="5080">
              <a:lnSpc>
                <a:spcPct val="102000"/>
              </a:lnSpc>
              <a:spcBef>
                <a:spcPts val="50"/>
              </a:spcBef>
            </a:pPr>
            <a:r>
              <a:rPr sz="3350" spc="-25" dirty="0">
                <a:latin typeface="Microsoft Sans Serif"/>
                <a:cs typeface="Microsoft Sans Serif"/>
              </a:rPr>
              <a:t>When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20" dirty="0">
                <a:latin typeface="Microsoft Sans Serif"/>
                <a:cs typeface="Microsoft Sans Serif"/>
              </a:rPr>
              <a:t>we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5" dirty="0">
                <a:latin typeface="Microsoft Sans Serif"/>
                <a:cs typeface="Microsoft Sans Serif"/>
              </a:rPr>
              <a:t>infer</a:t>
            </a:r>
            <a:r>
              <a:rPr sz="3350" spc="45" dirty="0">
                <a:latin typeface="Microsoft Sans Serif"/>
                <a:cs typeface="Microsoft Sans Serif"/>
              </a:rPr>
              <a:t> population </a:t>
            </a:r>
            <a:r>
              <a:rPr sz="3350" spc="35" dirty="0">
                <a:latin typeface="Microsoft Sans Serif"/>
                <a:cs typeface="Microsoft Sans Serif"/>
              </a:rPr>
              <a:t>parameters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dirty="0">
                <a:latin typeface="Microsoft Sans Serif"/>
                <a:cs typeface="Microsoft Sans Serif"/>
              </a:rPr>
              <a:t>from</a:t>
            </a:r>
            <a:r>
              <a:rPr sz="3350" spc="45" dirty="0">
                <a:latin typeface="Microsoft Sans Serif"/>
                <a:cs typeface="Microsoft Sans Serif"/>
              </a:rPr>
              <a:t> sample </a:t>
            </a:r>
            <a:r>
              <a:rPr sz="3350" spc="-875" dirty="0">
                <a:latin typeface="Microsoft Sans Serif"/>
                <a:cs typeface="Microsoft Sans Serif"/>
              </a:rPr>
              <a:t> </a:t>
            </a:r>
            <a:r>
              <a:rPr sz="3350" spc="25" dirty="0">
                <a:latin typeface="Microsoft Sans Serif"/>
                <a:cs typeface="Microsoft Sans Serif"/>
              </a:rPr>
              <a:t>statistics</a:t>
            </a:r>
            <a:r>
              <a:rPr sz="3350" spc="50" dirty="0">
                <a:latin typeface="Microsoft Sans Serif"/>
                <a:cs typeface="Microsoft Sans Serif"/>
              </a:rPr>
              <a:t> </a:t>
            </a:r>
            <a:r>
              <a:rPr sz="3350" spc="20" dirty="0">
                <a:latin typeface="Microsoft Sans Serif"/>
                <a:cs typeface="Microsoft Sans Serif"/>
              </a:rPr>
              <a:t>we</a:t>
            </a:r>
            <a:r>
              <a:rPr sz="3350" spc="50" dirty="0">
                <a:latin typeface="Microsoft Sans Serif"/>
                <a:cs typeface="Microsoft Sans Serif"/>
              </a:rPr>
              <a:t> </a:t>
            </a:r>
            <a:r>
              <a:rPr sz="3350" spc="-10" dirty="0">
                <a:latin typeface="Microsoft Sans Serif"/>
                <a:cs typeface="Microsoft Sans Serif"/>
              </a:rPr>
              <a:t>are</a:t>
            </a:r>
            <a:r>
              <a:rPr sz="3350" spc="50" dirty="0">
                <a:latin typeface="Microsoft Sans Serif"/>
                <a:cs typeface="Microsoft Sans Serif"/>
              </a:rPr>
              <a:t> </a:t>
            </a:r>
            <a:r>
              <a:rPr sz="3350" spc="85" dirty="0">
                <a:latin typeface="Microsoft Sans Serif"/>
                <a:cs typeface="Microsoft Sans Serif"/>
              </a:rPr>
              <a:t>doing</a:t>
            </a:r>
            <a:r>
              <a:rPr sz="3350" spc="50" dirty="0">
                <a:latin typeface="Microsoft Sans Serif"/>
                <a:cs typeface="Microsoft Sans Serif"/>
              </a:rPr>
              <a:t> </a:t>
            </a:r>
            <a:r>
              <a:rPr sz="3350" dirty="0">
                <a:solidFill>
                  <a:srgbClr val="FF2600"/>
                </a:solidFill>
                <a:latin typeface="Microsoft Sans Serif"/>
                <a:cs typeface="Microsoft Sans Serif"/>
              </a:rPr>
              <a:t>inferential</a:t>
            </a:r>
            <a:r>
              <a:rPr sz="3350" spc="5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3350" spc="25" dirty="0">
                <a:solidFill>
                  <a:srgbClr val="FF2600"/>
                </a:solidFill>
                <a:latin typeface="Microsoft Sans Serif"/>
                <a:cs typeface="Microsoft Sans Serif"/>
              </a:rPr>
              <a:t>statistics</a:t>
            </a:r>
            <a:endParaRPr sz="3350">
              <a:latin typeface="Microsoft Sans Serif"/>
              <a:cs typeface="Microsoft Sans Serif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90600" y="7083331"/>
            <a:ext cx="186690" cy="41275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500" spc="390" dirty="0">
                <a:latin typeface="Microsoft Sans Serif"/>
                <a:cs typeface="Microsoft Sans Serif"/>
              </a:rPr>
              <a:t>•</a:t>
            </a:r>
            <a:endParaRPr sz="2500">
              <a:latin typeface="Microsoft Sans Serif"/>
              <a:cs typeface="Microsoft Sans Serif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408430" y="7014678"/>
            <a:ext cx="10369550" cy="1583055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12700" marR="5080">
              <a:lnSpc>
                <a:spcPct val="102000"/>
              </a:lnSpc>
              <a:spcBef>
                <a:spcPts val="50"/>
              </a:spcBef>
            </a:pPr>
            <a:r>
              <a:rPr sz="3350" spc="-25" dirty="0">
                <a:latin typeface="Microsoft Sans Serif"/>
                <a:cs typeface="Microsoft Sans Serif"/>
              </a:rPr>
              <a:t>When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20" dirty="0">
                <a:latin typeface="Microsoft Sans Serif"/>
                <a:cs typeface="Microsoft Sans Serif"/>
              </a:rPr>
              <a:t>we</a:t>
            </a:r>
            <a:r>
              <a:rPr sz="3350" spc="50" dirty="0">
                <a:latin typeface="Microsoft Sans Serif"/>
                <a:cs typeface="Microsoft Sans Serif"/>
              </a:rPr>
              <a:t> </a:t>
            </a:r>
            <a:r>
              <a:rPr sz="3350" spc="15" dirty="0">
                <a:latin typeface="Microsoft Sans Serif"/>
                <a:cs typeface="Microsoft Sans Serif"/>
              </a:rPr>
              <a:t>have</a:t>
            </a:r>
            <a:r>
              <a:rPr sz="3350" spc="50" dirty="0">
                <a:latin typeface="Microsoft Sans Serif"/>
                <a:cs typeface="Microsoft Sans Serif"/>
              </a:rPr>
              <a:t> </a:t>
            </a:r>
            <a:r>
              <a:rPr sz="3350" spc="35" dirty="0">
                <a:latin typeface="Microsoft Sans Serif"/>
                <a:cs typeface="Microsoft Sans Serif"/>
              </a:rPr>
              <a:t>hypotheses</a:t>
            </a:r>
            <a:r>
              <a:rPr sz="3350" spc="50" dirty="0">
                <a:latin typeface="Microsoft Sans Serif"/>
                <a:cs typeface="Microsoft Sans Serif"/>
              </a:rPr>
              <a:t> about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15" dirty="0">
                <a:latin typeface="Microsoft Sans Serif"/>
                <a:cs typeface="Microsoft Sans Serif"/>
              </a:rPr>
              <a:t>what</a:t>
            </a:r>
            <a:r>
              <a:rPr sz="3350" spc="50" dirty="0">
                <a:latin typeface="Microsoft Sans Serif"/>
                <a:cs typeface="Microsoft Sans Serif"/>
              </a:rPr>
              <a:t> </a:t>
            </a:r>
            <a:r>
              <a:rPr sz="3350" spc="15" dirty="0">
                <a:latin typeface="Microsoft Sans Serif"/>
                <a:cs typeface="Microsoft Sans Serif"/>
              </a:rPr>
              <a:t>the</a:t>
            </a:r>
            <a:r>
              <a:rPr sz="3350" spc="50" dirty="0">
                <a:latin typeface="Microsoft Sans Serif"/>
                <a:cs typeface="Microsoft Sans Serif"/>
              </a:rPr>
              <a:t> </a:t>
            </a:r>
            <a:r>
              <a:rPr sz="3350" spc="10" dirty="0">
                <a:latin typeface="Microsoft Sans Serif"/>
                <a:cs typeface="Microsoft Sans Serif"/>
              </a:rPr>
              <a:t>true</a:t>
            </a:r>
            <a:r>
              <a:rPr sz="3350" spc="50" dirty="0">
                <a:latin typeface="Microsoft Sans Serif"/>
                <a:cs typeface="Microsoft Sans Serif"/>
              </a:rPr>
              <a:t> </a:t>
            </a:r>
            <a:r>
              <a:rPr sz="3350" spc="10" dirty="0">
                <a:latin typeface="Microsoft Sans Serif"/>
                <a:cs typeface="Microsoft Sans Serif"/>
              </a:rPr>
              <a:t>values </a:t>
            </a:r>
            <a:r>
              <a:rPr sz="3350" spc="-875" dirty="0">
                <a:latin typeface="Microsoft Sans Serif"/>
                <a:cs typeface="Microsoft Sans Serif"/>
              </a:rPr>
              <a:t> </a:t>
            </a:r>
            <a:r>
              <a:rPr sz="3350" spc="-5" dirty="0">
                <a:latin typeface="Microsoft Sans Serif"/>
                <a:cs typeface="Microsoft Sans Serif"/>
              </a:rPr>
              <a:t>are,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15" dirty="0">
                <a:latin typeface="Microsoft Sans Serif"/>
                <a:cs typeface="Microsoft Sans Serif"/>
              </a:rPr>
              <a:t>as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65" dirty="0">
                <a:latin typeface="Microsoft Sans Serif"/>
                <a:cs typeface="Microsoft Sans Serif"/>
              </a:rPr>
              <a:t>derived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dirty="0">
                <a:latin typeface="Microsoft Sans Serif"/>
                <a:cs typeface="Microsoft Sans Serif"/>
              </a:rPr>
              <a:t>from</a:t>
            </a:r>
            <a:r>
              <a:rPr sz="3350" spc="50" dirty="0">
                <a:latin typeface="Microsoft Sans Serif"/>
                <a:cs typeface="Microsoft Sans Serif"/>
              </a:rPr>
              <a:t> </a:t>
            </a:r>
            <a:r>
              <a:rPr sz="3350" spc="15" dirty="0">
                <a:latin typeface="Microsoft Sans Serif"/>
                <a:cs typeface="Microsoft Sans Serif"/>
              </a:rPr>
              <a:t>our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25" dirty="0">
                <a:latin typeface="Microsoft Sans Serif"/>
                <a:cs typeface="Microsoft Sans Serif"/>
              </a:rPr>
              <a:t>theory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80" dirty="0">
                <a:latin typeface="Microsoft Sans Serif"/>
                <a:cs typeface="Microsoft Sans Serif"/>
              </a:rPr>
              <a:t>and</a:t>
            </a:r>
            <a:r>
              <a:rPr sz="3350" spc="50" dirty="0">
                <a:latin typeface="Microsoft Sans Serif"/>
                <a:cs typeface="Microsoft Sans Serif"/>
              </a:rPr>
              <a:t> </a:t>
            </a:r>
            <a:r>
              <a:rPr sz="3350" spc="30" dirty="0">
                <a:latin typeface="Microsoft Sans Serif"/>
                <a:cs typeface="Microsoft Sans Serif"/>
              </a:rPr>
              <a:t>assumptions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20" dirty="0">
                <a:latin typeface="Microsoft Sans Serif"/>
                <a:cs typeface="Microsoft Sans Serif"/>
              </a:rPr>
              <a:t>we </a:t>
            </a:r>
            <a:r>
              <a:rPr sz="3350" spc="25" dirty="0">
                <a:latin typeface="Microsoft Sans Serif"/>
                <a:cs typeface="Microsoft Sans Serif"/>
              </a:rPr>
              <a:t> </a:t>
            </a:r>
            <a:r>
              <a:rPr sz="3350" spc="-10" dirty="0">
                <a:latin typeface="Microsoft Sans Serif"/>
                <a:cs typeface="Microsoft Sans Serif"/>
              </a:rPr>
              <a:t>are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85" dirty="0">
                <a:latin typeface="Microsoft Sans Serif"/>
                <a:cs typeface="Microsoft Sans Serif"/>
              </a:rPr>
              <a:t>doing</a:t>
            </a:r>
            <a:r>
              <a:rPr sz="3350" spc="50" dirty="0">
                <a:latin typeface="Microsoft Sans Serif"/>
                <a:cs typeface="Microsoft Sans Serif"/>
              </a:rPr>
              <a:t> </a:t>
            </a:r>
            <a:r>
              <a:rPr sz="3350" spc="30" dirty="0">
                <a:solidFill>
                  <a:srgbClr val="C82506"/>
                </a:solidFill>
                <a:latin typeface="Microsoft Sans Serif"/>
                <a:cs typeface="Microsoft Sans Serif"/>
              </a:rPr>
              <a:t>hypothesis</a:t>
            </a:r>
            <a:r>
              <a:rPr sz="3350" spc="50" dirty="0">
                <a:solidFill>
                  <a:srgbClr val="C82506"/>
                </a:solidFill>
                <a:latin typeface="Microsoft Sans Serif"/>
                <a:cs typeface="Microsoft Sans Serif"/>
              </a:rPr>
              <a:t> </a:t>
            </a:r>
            <a:r>
              <a:rPr sz="3350" spc="35" dirty="0">
                <a:solidFill>
                  <a:srgbClr val="C82506"/>
                </a:solidFill>
                <a:latin typeface="Microsoft Sans Serif"/>
                <a:cs typeface="Microsoft Sans Serif"/>
              </a:rPr>
              <a:t>testing</a:t>
            </a:r>
            <a:endParaRPr sz="335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8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21049" y="896014"/>
            <a:ext cx="10963275" cy="12084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7750" spc="-110" dirty="0"/>
              <a:t>Three</a:t>
            </a:r>
            <a:r>
              <a:rPr sz="7750" spc="55" dirty="0"/>
              <a:t> </a:t>
            </a:r>
            <a:r>
              <a:rPr sz="7750" spc="165" dirty="0"/>
              <a:t>basic</a:t>
            </a:r>
            <a:r>
              <a:rPr sz="7750" spc="60" dirty="0"/>
              <a:t> </a:t>
            </a:r>
            <a:r>
              <a:rPr sz="7750" spc="90" dirty="0"/>
              <a:t>components</a:t>
            </a:r>
            <a:endParaRPr sz="7750"/>
          </a:p>
        </p:txBody>
      </p:sp>
      <p:sp>
        <p:nvSpPr>
          <p:cNvPr id="3" name="object 3"/>
          <p:cNvSpPr txBox="1"/>
          <p:nvPr/>
        </p:nvSpPr>
        <p:spPr>
          <a:xfrm>
            <a:off x="990600" y="2752352"/>
            <a:ext cx="35947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57200" indent="-444500">
              <a:lnSpc>
                <a:spcPct val="100000"/>
              </a:lnSpc>
              <a:spcBef>
                <a:spcPts val="100"/>
              </a:spcBef>
              <a:buSzPct val="75000"/>
              <a:buChar char="•"/>
              <a:tabLst>
                <a:tab pos="456565" algn="l"/>
                <a:tab pos="457200" algn="l"/>
              </a:tabLst>
            </a:pPr>
            <a:r>
              <a:rPr sz="3600" b="1" spc="-5" dirty="0">
                <a:solidFill>
                  <a:srgbClr val="C82506"/>
                </a:solidFill>
                <a:latin typeface="Arial"/>
                <a:cs typeface="Arial"/>
              </a:rPr>
              <a:t>Point</a:t>
            </a:r>
            <a:r>
              <a:rPr sz="3600" b="1" spc="-55" dirty="0">
                <a:solidFill>
                  <a:srgbClr val="C82506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C82506"/>
                </a:solidFill>
                <a:latin typeface="Arial"/>
                <a:cs typeface="Arial"/>
              </a:rPr>
              <a:t>estimate</a:t>
            </a:r>
            <a:endParaRPr sz="36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35100" y="3572384"/>
            <a:ext cx="13970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dirty="0">
                <a:latin typeface="Microsoft Sans Serif"/>
                <a:cs typeface="Microsoft Sans Serif"/>
              </a:rPr>
              <a:t>-</a:t>
            </a:r>
            <a:endParaRPr sz="270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65200" y="3501646"/>
            <a:ext cx="10622280" cy="1869439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927100" marR="30480">
              <a:lnSpc>
                <a:spcPts val="4300"/>
              </a:lnSpc>
              <a:spcBef>
                <a:spcPts val="260"/>
              </a:spcBef>
            </a:pPr>
            <a:r>
              <a:rPr sz="3600" spc="-70" dirty="0">
                <a:latin typeface="Microsoft Sans Serif"/>
                <a:cs typeface="Microsoft Sans Serif"/>
              </a:rPr>
              <a:t>The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15" dirty="0">
                <a:latin typeface="Microsoft Sans Serif"/>
                <a:cs typeface="Microsoft Sans Serif"/>
              </a:rPr>
              <a:t>statistic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55" dirty="0">
                <a:latin typeface="Microsoft Sans Serif"/>
                <a:cs typeface="Microsoft Sans Serif"/>
              </a:rPr>
              <a:t>calculated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20" dirty="0">
                <a:latin typeface="Microsoft Sans Serif"/>
                <a:cs typeface="Microsoft Sans Serif"/>
              </a:rPr>
              <a:t>from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the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25" dirty="0">
                <a:latin typeface="Microsoft Sans Serif"/>
                <a:cs typeface="Microsoft Sans Serif"/>
              </a:rPr>
              <a:t>sample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that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15" dirty="0">
                <a:latin typeface="Microsoft Sans Serif"/>
                <a:cs typeface="Microsoft Sans Serif"/>
              </a:rPr>
              <a:t>is </a:t>
            </a:r>
            <a:r>
              <a:rPr sz="3600" spc="-1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our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45" dirty="0">
                <a:latin typeface="Microsoft Sans Serif"/>
                <a:cs typeface="Microsoft Sans Serif"/>
              </a:rPr>
              <a:t>best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35" dirty="0">
                <a:latin typeface="Microsoft Sans Serif"/>
                <a:cs typeface="Microsoft Sans Serif"/>
              </a:rPr>
              <a:t>guess </a:t>
            </a:r>
            <a:r>
              <a:rPr sz="3600" spc="-5" dirty="0">
                <a:latin typeface="Microsoft Sans Serif"/>
                <a:cs typeface="Microsoft Sans Serif"/>
              </a:rPr>
              <a:t>as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to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the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value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of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the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20" dirty="0">
                <a:latin typeface="Microsoft Sans Serif"/>
                <a:cs typeface="Microsoft Sans Serif"/>
              </a:rPr>
              <a:t>parameter</a:t>
            </a:r>
            <a:endParaRPr sz="3600">
              <a:latin typeface="Microsoft Sans Serif"/>
              <a:cs typeface="Microsoft Sans Serif"/>
            </a:endParaRPr>
          </a:p>
          <a:p>
            <a:pPr marL="482600" indent="-444500">
              <a:lnSpc>
                <a:spcPct val="100000"/>
              </a:lnSpc>
              <a:spcBef>
                <a:spcPts val="1440"/>
              </a:spcBef>
              <a:buSzPct val="75000"/>
              <a:buChar char="•"/>
              <a:tabLst>
                <a:tab pos="481965" algn="l"/>
                <a:tab pos="482600" algn="l"/>
              </a:tabLst>
            </a:pPr>
            <a:r>
              <a:rPr sz="3600" spc="-15" dirty="0">
                <a:latin typeface="Microsoft Sans Serif"/>
                <a:cs typeface="Microsoft Sans Serif"/>
              </a:rPr>
              <a:t>Precision</a:t>
            </a:r>
            <a:endParaRPr sz="3600">
              <a:latin typeface="Microsoft Sans Serif"/>
              <a:cs typeface="Microsoft Sans Serif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435100" y="5617088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555" dirty="0">
                <a:latin typeface="Microsoft Sans Serif"/>
                <a:cs typeface="Microsoft Sans Serif"/>
              </a:rPr>
              <a:t>–</a:t>
            </a:r>
            <a:endParaRPr sz="2700">
              <a:latin typeface="Microsoft Sans Serif"/>
              <a:cs typeface="Microsoft Sans Serif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65200" y="5546352"/>
            <a:ext cx="10650220" cy="1869439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939800" marR="30480">
              <a:lnSpc>
                <a:spcPts val="4300"/>
              </a:lnSpc>
              <a:spcBef>
                <a:spcPts val="260"/>
              </a:spcBef>
            </a:pPr>
            <a:r>
              <a:rPr sz="3600" b="1" spc="-5" dirty="0">
                <a:solidFill>
                  <a:srgbClr val="C82506"/>
                </a:solidFill>
                <a:latin typeface="Arial"/>
                <a:cs typeface="Arial"/>
              </a:rPr>
              <a:t>Confidence</a:t>
            </a:r>
            <a:r>
              <a:rPr sz="3600" b="1" dirty="0">
                <a:solidFill>
                  <a:srgbClr val="C82506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C82506"/>
                </a:solidFill>
                <a:latin typeface="Arial"/>
                <a:cs typeface="Arial"/>
              </a:rPr>
              <a:t>interval</a:t>
            </a:r>
            <a:r>
              <a:rPr sz="3600" spc="-5" dirty="0">
                <a:latin typeface="Microsoft Sans Serif"/>
                <a:cs typeface="Microsoft Sans Serif"/>
              </a:rPr>
              <a:t>: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how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far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the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15" dirty="0">
                <a:latin typeface="Microsoft Sans Serif"/>
                <a:cs typeface="Microsoft Sans Serif"/>
              </a:rPr>
              <a:t>statistic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or </a:t>
            </a:r>
            <a:r>
              <a:rPr sz="3600" dirty="0">
                <a:latin typeface="Microsoft Sans Serif"/>
                <a:cs typeface="Microsoft Sans Serif"/>
              </a:rPr>
              <a:t> </a:t>
            </a:r>
            <a:r>
              <a:rPr sz="3600" spc="35" dirty="0">
                <a:latin typeface="Microsoft Sans Serif"/>
                <a:cs typeface="Microsoft Sans Serif"/>
              </a:rPr>
              <a:t>point </a:t>
            </a:r>
            <a:r>
              <a:rPr sz="3600" spc="-5" dirty="0">
                <a:latin typeface="Microsoft Sans Serif"/>
                <a:cs typeface="Microsoft Sans Serif"/>
              </a:rPr>
              <a:t>estimate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15" dirty="0">
                <a:latin typeface="Microsoft Sans Serif"/>
                <a:cs typeface="Microsoft Sans Serif"/>
              </a:rPr>
              <a:t>is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15" dirty="0">
                <a:latin typeface="Microsoft Sans Serif"/>
                <a:cs typeface="Microsoft Sans Serif"/>
              </a:rPr>
              <a:t>likely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to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95" dirty="0">
                <a:latin typeface="Microsoft Sans Serif"/>
                <a:cs typeface="Microsoft Sans Serif"/>
              </a:rPr>
              <a:t>be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20" dirty="0">
                <a:latin typeface="Microsoft Sans Serif"/>
                <a:cs typeface="Microsoft Sans Serif"/>
              </a:rPr>
              <a:t>from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the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20" dirty="0">
                <a:latin typeface="Microsoft Sans Serif"/>
                <a:cs typeface="Microsoft Sans Serif"/>
              </a:rPr>
              <a:t>parameter</a:t>
            </a:r>
            <a:endParaRPr sz="3600">
              <a:latin typeface="Microsoft Sans Serif"/>
              <a:cs typeface="Microsoft Sans Serif"/>
            </a:endParaRPr>
          </a:p>
          <a:p>
            <a:pPr marL="398780" indent="-361315">
              <a:lnSpc>
                <a:spcPct val="100000"/>
              </a:lnSpc>
              <a:spcBef>
                <a:spcPts val="1440"/>
              </a:spcBef>
              <a:buSzPct val="75000"/>
              <a:buChar char="•"/>
              <a:tabLst>
                <a:tab pos="398780" algn="l"/>
                <a:tab pos="399415" algn="l"/>
              </a:tabLst>
            </a:pPr>
            <a:r>
              <a:rPr sz="3600" spc="25" dirty="0">
                <a:latin typeface="Microsoft Sans Serif"/>
                <a:cs typeface="Microsoft Sans Serif"/>
              </a:rPr>
              <a:t>Significance</a:t>
            </a:r>
            <a:endParaRPr sz="3600">
              <a:latin typeface="Microsoft Sans Serif"/>
              <a:cs typeface="Microsoft Sans Serif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447800" y="7591056"/>
            <a:ext cx="10037445" cy="1120140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469900" marR="5080" indent="-457200">
              <a:lnSpc>
                <a:spcPts val="4300"/>
              </a:lnSpc>
              <a:spcBef>
                <a:spcPts val="220"/>
              </a:spcBef>
              <a:tabLst>
                <a:tab pos="469265" algn="l"/>
              </a:tabLst>
            </a:pPr>
            <a:r>
              <a:rPr sz="3600" dirty="0">
                <a:latin typeface="Microsoft Sans Serif"/>
                <a:cs typeface="Microsoft Sans Serif"/>
              </a:rPr>
              <a:t>-	</a:t>
            </a:r>
            <a:r>
              <a:rPr sz="3600" b="1" spc="-5" dirty="0">
                <a:solidFill>
                  <a:srgbClr val="C82506"/>
                </a:solidFill>
                <a:latin typeface="Arial"/>
                <a:cs typeface="Arial"/>
              </a:rPr>
              <a:t>Hypothesis</a:t>
            </a:r>
            <a:r>
              <a:rPr sz="3600" b="1" dirty="0">
                <a:solidFill>
                  <a:srgbClr val="C82506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C82506"/>
                </a:solidFill>
                <a:latin typeface="Arial"/>
                <a:cs typeface="Arial"/>
              </a:rPr>
              <a:t>testing</a:t>
            </a:r>
            <a:r>
              <a:rPr sz="3600" spc="-5" dirty="0">
                <a:solidFill>
                  <a:srgbClr val="C82506"/>
                </a:solidFill>
                <a:latin typeface="Microsoft Sans Serif"/>
                <a:cs typeface="Microsoft Sans Serif"/>
              </a:rPr>
              <a:t>:</a:t>
            </a:r>
            <a:r>
              <a:rPr sz="3600" spc="40" dirty="0">
                <a:solidFill>
                  <a:srgbClr val="C82506"/>
                </a:solidFill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the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10" dirty="0">
                <a:latin typeface="Microsoft Sans Serif"/>
                <a:cs typeface="Microsoft Sans Serif"/>
              </a:rPr>
              <a:t>likelihood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of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65" dirty="0">
                <a:latin typeface="Microsoft Sans Serif"/>
                <a:cs typeface="Microsoft Sans Serif"/>
              </a:rPr>
              <a:t>specific </a:t>
            </a:r>
            <a:r>
              <a:rPr sz="3600" spc="70" dirty="0">
                <a:latin typeface="Microsoft Sans Serif"/>
                <a:cs typeface="Microsoft Sans Serif"/>
              </a:rPr>
              <a:t> </a:t>
            </a:r>
            <a:r>
              <a:rPr sz="3600" spc="15" dirty="0">
                <a:latin typeface="Microsoft Sans Serif"/>
                <a:cs typeface="Microsoft Sans Serif"/>
              </a:rPr>
              <a:t>hypotheses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or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statements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35" dirty="0">
                <a:latin typeface="Microsoft Sans Serif"/>
                <a:cs typeface="Microsoft Sans Serif"/>
              </a:rPr>
              <a:t>about </a:t>
            </a:r>
            <a:r>
              <a:rPr sz="3600" dirty="0">
                <a:latin typeface="Microsoft Sans Serif"/>
                <a:cs typeface="Microsoft Sans Serif"/>
              </a:rPr>
              <a:t>the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20" dirty="0">
                <a:latin typeface="Microsoft Sans Serif"/>
                <a:cs typeface="Microsoft Sans Serif"/>
              </a:rPr>
              <a:t>parameter</a:t>
            </a:r>
            <a:endParaRPr sz="36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9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99459" y="4224023"/>
            <a:ext cx="640588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0" dirty="0">
                <a:solidFill>
                  <a:srgbClr val="C82506"/>
                </a:solidFill>
              </a:rPr>
              <a:t>Point</a:t>
            </a:r>
            <a:r>
              <a:rPr spc="30" dirty="0">
                <a:solidFill>
                  <a:srgbClr val="C82506"/>
                </a:solidFill>
              </a:rPr>
              <a:t> </a:t>
            </a:r>
            <a:r>
              <a:rPr spc="-10" dirty="0">
                <a:solidFill>
                  <a:srgbClr val="C82506"/>
                </a:solidFill>
              </a:rPr>
              <a:t>estimate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10</a:t>
            </a:fld>
            <a:endParaRPr spc="-5" dirty="0"/>
          </a:p>
        </p:txBody>
      </p:sp>
      <p:sp>
        <p:nvSpPr>
          <p:cNvPr id="2" name="object 2"/>
          <p:cNvSpPr txBox="1"/>
          <p:nvPr/>
        </p:nvSpPr>
        <p:spPr>
          <a:xfrm>
            <a:off x="1831339" y="871223"/>
            <a:ext cx="934212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spc="-150" dirty="0">
                <a:latin typeface="Microsoft Sans Serif"/>
                <a:cs typeface="Microsoft Sans Serif"/>
              </a:rPr>
              <a:t>The</a:t>
            </a:r>
            <a:r>
              <a:rPr sz="8000" spc="70" dirty="0">
                <a:latin typeface="Microsoft Sans Serif"/>
                <a:cs typeface="Microsoft Sans Serif"/>
              </a:rPr>
              <a:t> </a:t>
            </a:r>
            <a:r>
              <a:rPr sz="8000" spc="25" dirty="0">
                <a:latin typeface="Microsoft Sans Serif"/>
                <a:cs typeface="Microsoft Sans Serif"/>
              </a:rPr>
              <a:t>statistical</a:t>
            </a:r>
            <a:r>
              <a:rPr sz="8000" spc="70" dirty="0">
                <a:latin typeface="Microsoft Sans Serif"/>
                <a:cs typeface="Microsoft Sans Serif"/>
              </a:rPr>
              <a:t> </a:t>
            </a:r>
            <a:r>
              <a:rPr sz="8000" spc="75" dirty="0">
                <a:latin typeface="Microsoft Sans Serif"/>
                <a:cs typeface="Microsoft Sans Serif"/>
              </a:rPr>
              <a:t>model</a:t>
            </a:r>
            <a:endParaRPr sz="8000">
              <a:latin typeface="Microsoft Sans Serif"/>
              <a:cs typeface="Microsoft Sans Serif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372663" y="4487591"/>
            <a:ext cx="8188325" cy="9290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5"/>
              </a:spcBef>
              <a:tabLst>
                <a:tab pos="2996565" algn="l"/>
              </a:tabLst>
            </a:pPr>
            <a:r>
              <a:rPr sz="5900" spc="10" dirty="0">
                <a:latin typeface="Times New Roman"/>
                <a:cs typeface="Times New Roman"/>
              </a:rPr>
              <a:t>ou</a:t>
            </a:r>
            <a:r>
              <a:rPr sz="5900" spc="-40" dirty="0">
                <a:latin typeface="Times New Roman"/>
                <a:cs typeface="Times New Roman"/>
              </a:rPr>
              <a:t>t</a:t>
            </a:r>
            <a:r>
              <a:rPr sz="5900" spc="-30" dirty="0">
                <a:latin typeface="Times New Roman"/>
                <a:cs typeface="Times New Roman"/>
              </a:rPr>
              <a:t>c</a:t>
            </a:r>
            <a:r>
              <a:rPr sz="5900" spc="10" dirty="0">
                <a:latin typeface="Times New Roman"/>
                <a:cs typeface="Times New Roman"/>
              </a:rPr>
              <a:t>o</a:t>
            </a:r>
            <a:r>
              <a:rPr sz="5900" spc="-30" dirty="0">
                <a:latin typeface="Times New Roman"/>
                <a:cs typeface="Times New Roman"/>
              </a:rPr>
              <a:t>m</a:t>
            </a:r>
            <a:r>
              <a:rPr sz="5900" spc="170" dirty="0">
                <a:latin typeface="Times New Roman"/>
                <a:cs typeface="Times New Roman"/>
              </a:rPr>
              <a:t>e</a:t>
            </a:r>
            <a:r>
              <a:rPr sz="5100" i="1" spc="7" baseline="-24509" dirty="0">
                <a:latin typeface="Times New Roman"/>
                <a:cs typeface="Times New Roman"/>
              </a:rPr>
              <a:t>i</a:t>
            </a:r>
            <a:r>
              <a:rPr sz="5100" i="1" baseline="-24509" dirty="0">
                <a:latin typeface="Times New Roman"/>
                <a:cs typeface="Times New Roman"/>
              </a:rPr>
              <a:t>	</a:t>
            </a:r>
            <a:r>
              <a:rPr sz="5900" spc="10" dirty="0">
                <a:latin typeface="Symbol"/>
                <a:cs typeface="Symbol"/>
              </a:rPr>
              <a:t></a:t>
            </a:r>
            <a:r>
              <a:rPr sz="5900" spc="-175" dirty="0">
                <a:latin typeface="Times New Roman"/>
                <a:cs typeface="Times New Roman"/>
              </a:rPr>
              <a:t> </a:t>
            </a:r>
            <a:r>
              <a:rPr sz="5900" spc="95" dirty="0">
                <a:latin typeface="Times New Roman"/>
                <a:cs typeface="Times New Roman"/>
              </a:rPr>
              <a:t>(</a:t>
            </a:r>
            <a:r>
              <a:rPr sz="5900" spc="-30" dirty="0">
                <a:latin typeface="Times New Roman"/>
                <a:cs typeface="Times New Roman"/>
              </a:rPr>
              <a:t>m</a:t>
            </a:r>
            <a:r>
              <a:rPr sz="5900" spc="10" dirty="0">
                <a:latin typeface="Times New Roman"/>
                <a:cs typeface="Times New Roman"/>
              </a:rPr>
              <a:t>od</a:t>
            </a:r>
            <a:r>
              <a:rPr sz="5900" spc="-30" dirty="0">
                <a:latin typeface="Times New Roman"/>
                <a:cs typeface="Times New Roman"/>
              </a:rPr>
              <a:t>e</a:t>
            </a:r>
            <a:r>
              <a:rPr sz="5900" spc="-40" dirty="0">
                <a:latin typeface="Times New Roman"/>
                <a:cs typeface="Times New Roman"/>
              </a:rPr>
              <a:t>l</a:t>
            </a:r>
            <a:r>
              <a:rPr sz="5900" spc="5" dirty="0">
                <a:latin typeface="Times New Roman"/>
                <a:cs typeface="Times New Roman"/>
              </a:rPr>
              <a:t>)</a:t>
            </a:r>
            <a:r>
              <a:rPr sz="5900" spc="-380" dirty="0">
                <a:latin typeface="Times New Roman"/>
                <a:cs typeface="Times New Roman"/>
              </a:rPr>
              <a:t> </a:t>
            </a:r>
            <a:r>
              <a:rPr sz="5900" spc="10" dirty="0">
                <a:latin typeface="Times New Roman"/>
                <a:cs typeface="Times New Roman"/>
              </a:rPr>
              <a:t>+</a:t>
            </a:r>
            <a:r>
              <a:rPr sz="5900" spc="-390" dirty="0">
                <a:latin typeface="Times New Roman"/>
                <a:cs typeface="Times New Roman"/>
              </a:rPr>
              <a:t> </a:t>
            </a:r>
            <a:r>
              <a:rPr sz="5900" spc="-30" dirty="0">
                <a:latin typeface="Times New Roman"/>
                <a:cs typeface="Times New Roman"/>
              </a:rPr>
              <a:t>e</a:t>
            </a:r>
            <a:r>
              <a:rPr sz="5900" spc="-120" dirty="0">
                <a:latin typeface="Times New Roman"/>
                <a:cs typeface="Times New Roman"/>
              </a:rPr>
              <a:t>rr</a:t>
            </a:r>
            <a:r>
              <a:rPr sz="5900" spc="10" dirty="0">
                <a:latin typeface="Times New Roman"/>
                <a:cs typeface="Times New Roman"/>
              </a:rPr>
              <a:t>o</a:t>
            </a:r>
            <a:r>
              <a:rPr sz="5900" spc="-409" dirty="0">
                <a:latin typeface="Times New Roman"/>
                <a:cs typeface="Times New Roman"/>
              </a:rPr>
              <a:t>r</a:t>
            </a:r>
            <a:r>
              <a:rPr sz="5100" i="1" spc="7" baseline="-24509" dirty="0">
                <a:latin typeface="Times New Roman"/>
                <a:cs typeface="Times New Roman"/>
              </a:rPr>
              <a:t>i</a:t>
            </a:r>
            <a:endParaRPr sz="5100" baseline="-24509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11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3547110" marR="5080" indent="-3535045">
              <a:lnSpc>
                <a:spcPts val="8000"/>
              </a:lnSpc>
              <a:spcBef>
                <a:spcPts val="265"/>
              </a:spcBef>
            </a:pPr>
            <a:r>
              <a:rPr spc="-114" dirty="0"/>
              <a:t>The</a:t>
            </a:r>
            <a:r>
              <a:rPr spc="65" dirty="0"/>
              <a:t> </a:t>
            </a:r>
            <a:r>
              <a:rPr spc="10" dirty="0"/>
              <a:t>mean</a:t>
            </a:r>
            <a:r>
              <a:rPr spc="65" dirty="0"/>
              <a:t> </a:t>
            </a:r>
            <a:r>
              <a:rPr spc="10" dirty="0"/>
              <a:t>as</a:t>
            </a:r>
            <a:r>
              <a:rPr spc="65" dirty="0"/>
              <a:t> </a:t>
            </a:r>
            <a:r>
              <a:rPr spc="10" dirty="0"/>
              <a:t>a</a:t>
            </a:r>
            <a:r>
              <a:rPr spc="70" dirty="0"/>
              <a:t> </a:t>
            </a:r>
            <a:r>
              <a:rPr spc="30" dirty="0"/>
              <a:t>statistical </a:t>
            </a:r>
            <a:r>
              <a:rPr spc="-1764" dirty="0"/>
              <a:t> </a:t>
            </a:r>
            <a:r>
              <a:rPr spc="75" dirty="0"/>
              <a:t>model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819050" y="4275416"/>
            <a:ext cx="6790690" cy="95821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0"/>
              </a:spcBef>
              <a:tabLst>
                <a:tab pos="3002280" algn="l"/>
              </a:tabLst>
            </a:pPr>
            <a:r>
              <a:rPr sz="5900" spc="15" dirty="0">
                <a:latin typeface="Times New Roman"/>
                <a:cs typeface="Times New Roman"/>
              </a:rPr>
              <a:t>ou</a:t>
            </a:r>
            <a:r>
              <a:rPr sz="5900" spc="-35" dirty="0">
                <a:latin typeface="Times New Roman"/>
                <a:cs typeface="Times New Roman"/>
              </a:rPr>
              <a:t>t</a:t>
            </a:r>
            <a:r>
              <a:rPr sz="5900" spc="-25" dirty="0">
                <a:latin typeface="Times New Roman"/>
                <a:cs typeface="Times New Roman"/>
              </a:rPr>
              <a:t>c</a:t>
            </a:r>
            <a:r>
              <a:rPr sz="5900" spc="15" dirty="0">
                <a:latin typeface="Times New Roman"/>
                <a:cs typeface="Times New Roman"/>
              </a:rPr>
              <a:t>o</a:t>
            </a:r>
            <a:r>
              <a:rPr sz="5900" spc="-20" dirty="0">
                <a:latin typeface="Times New Roman"/>
                <a:cs typeface="Times New Roman"/>
              </a:rPr>
              <a:t>m</a:t>
            </a:r>
            <a:r>
              <a:rPr sz="5900" spc="175" dirty="0">
                <a:latin typeface="Times New Roman"/>
                <a:cs typeface="Times New Roman"/>
              </a:rPr>
              <a:t>e</a:t>
            </a:r>
            <a:r>
              <a:rPr sz="5100" i="1" spc="7" baseline="-24509" dirty="0">
                <a:latin typeface="Times New Roman"/>
                <a:cs typeface="Times New Roman"/>
              </a:rPr>
              <a:t>i</a:t>
            </a:r>
            <a:r>
              <a:rPr sz="5100" i="1" baseline="-24509" dirty="0">
                <a:latin typeface="Times New Roman"/>
                <a:cs typeface="Times New Roman"/>
              </a:rPr>
              <a:t>	</a:t>
            </a:r>
            <a:r>
              <a:rPr sz="5900" spc="20" dirty="0">
                <a:latin typeface="Symbol"/>
                <a:cs typeface="Symbol"/>
              </a:rPr>
              <a:t></a:t>
            </a:r>
            <a:r>
              <a:rPr sz="5900" spc="-175" dirty="0">
                <a:latin typeface="Times New Roman"/>
                <a:cs typeface="Times New Roman"/>
              </a:rPr>
              <a:t> </a:t>
            </a:r>
            <a:r>
              <a:rPr sz="5900" spc="225" dirty="0">
                <a:latin typeface="Times New Roman"/>
                <a:cs typeface="Times New Roman"/>
              </a:rPr>
              <a:t>(</a:t>
            </a:r>
            <a:r>
              <a:rPr sz="6100" spc="285" dirty="0">
                <a:latin typeface="Symbol"/>
                <a:cs typeface="Symbol"/>
              </a:rPr>
              <a:t></a:t>
            </a:r>
            <a:r>
              <a:rPr sz="5900" spc="10" dirty="0">
                <a:latin typeface="Times New Roman"/>
                <a:cs typeface="Times New Roman"/>
              </a:rPr>
              <a:t>)</a:t>
            </a:r>
            <a:r>
              <a:rPr sz="5900" spc="-670" dirty="0">
                <a:latin typeface="Times New Roman"/>
                <a:cs typeface="Times New Roman"/>
              </a:rPr>
              <a:t> </a:t>
            </a:r>
            <a:r>
              <a:rPr sz="5900" spc="20" dirty="0">
                <a:latin typeface="Symbol"/>
                <a:cs typeface="Symbol"/>
              </a:rPr>
              <a:t></a:t>
            </a:r>
            <a:r>
              <a:rPr sz="5900" spc="-345" dirty="0">
                <a:latin typeface="Times New Roman"/>
                <a:cs typeface="Times New Roman"/>
              </a:rPr>
              <a:t> </a:t>
            </a:r>
            <a:r>
              <a:rPr sz="5900" spc="-25" dirty="0">
                <a:latin typeface="Times New Roman"/>
                <a:cs typeface="Times New Roman"/>
              </a:rPr>
              <a:t>e</a:t>
            </a:r>
            <a:r>
              <a:rPr sz="5900" spc="-114" dirty="0">
                <a:latin typeface="Times New Roman"/>
                <a:cs typeface="Times New Roman"/>
              </a:rPr>
              <a:t>rr</a:t>
            </a:r>
            <a:r>
              <a:rPr sz="5900" spc="15" dirty="0">
                <a:latin typeface="Times New Roman"/>
                <a:cs typeface="Times New Roman"/>
              </a:rPr>
              <a:t>o</a:t>
            </a:r>
            <a:r>
              <a:rPr sz="5900" spc="-409" dirty="0">
                <a:latin typeface="Times New Roman"/>
                <a:cs typeface="Times New Roman"/>
              </a:rPr>
              <a:t>r</a:t>
            </a:r>
            <a:r>
              <a:rPr sz="5100" i="1" spc="7" baseline="-24509" dirty="0">
                <a:latin typeface="Times New Roman"/>
                <a:cs typeface="Times New Roman"/>
              </a:rPr>
              <a:t>i</a:t>
            </a:r>
            <a:endParaRPr sz="5100" baseline="-24509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12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17542" y="461572"/>
            <a:ext cx="9370060" cy="2065655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3498850" marR="5080" indent="-3486785">
              <a:lnSpc>
                <a:spcPts val="8000"/>
              </a:lnSpc>
              <a:spcBef>
                <a:spcPts val="265"/>
              </a:spcBef>
            </a:pPr>
            <a:r>
              <a:rPr sz="6700" spc="45" dirty="0"/>
              <a:t>Measuring</a:t>
            </a:r>
            <a:r>
              <a:rPr sz="6700" spc="75" dirty="0"/>
              <a:t> </a:t>
            </a:r>
            <a:r>
              <a:rPr sz="6700" spc="5" dirty="0"/>
              <a:t>the</a:t>
            </a:r>
            <a:r>
              <a:rPr sz="6700" spc="75" dirty="0"/>
              <a:t> </a:t>
            </a:r>
            <a:r>
              <a:rPr sz="6700" spc="-80" dirty="0"/>
              <a:t>‘Fit’</a:t>
            </a:r>
            <a:r>
              <a:rPr sz="6700" spc="75" dirty="0"/>
              <a:t> </a:t>
            </a:r>
            <a:r>
              <a:rPr sz="6700" spc="5" dirty="0"/>
              <a:t>of</a:t>
            </a:r>
            <a:r>
              <a:rPr sz="6700" spc="75" dirty="0"/>
              <a:t> </a:t>
            </a:r>
            <a:r>
              <a:rPr sz="6700" spc="5" dirty="0"/>
              <a:t>the </a:t>
            </a:r>
            <a:r>
              <a:rPr sz="6700" spc="-1764" dirty="0"/>
              <a:t> </a:t>
            </a:r>
            <a:r>
              <a:rPr sz="6700" spc="75" dirty="0"/>
              <a:t>Model</a:t>
            </a:r>
            <a:endParaRPr sz="6700"/>
          </a:p>
        </p:txBody>
      </p:sp>
      <p:sp>
        <p:nvSpPr>
          <p:cNvPr id="3" name="object 3"/>
          <p:cNvSpPr txBox="1"/>
          <p:nvPr/>
        </p:nvSpPr>
        <p:spPr>
          <a:xfrm>
            <a:off x="990600" y="3889884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Microsoft Sans Serif"/>
                <a:cs typeface="Microsoft Sans Serif"/>
              </a:rPr>
              <a:t>•</a:t>
            </a:r>
            <a:endParaRPr sz="270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35100" y="3819146"/>
            <a:ext cx="9953625" cy="112014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4300"/>
              </a:lnSpc>
              <a:spcBef>
                <a:spcPts val="219"/>
              </a:spcBef>
            </a:pPr>
            <a:r>
              <a:rPr sz="3600" spc="-70" dirty="0">
                <a:latin typeface="Microsoft Sans Serif"/>
                <a:cs typeface="Microsoft Sans Serif"/>
              </a:rPr>
              <a:t>The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mean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15" dirty="0">
                <a:latin typeface="Microsoft Sans Serif"/>
                <a:cs typeface="Microsoft Sans Serif"/>
              </a:rPr>
              <a:t>is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a</a:t>
            </a:r>
            <a:r>
              <a:rPr sz="3600" spc="45" dirty="0">
                <a:latin typeface="Microsoft Sans Serif"/>
                <a:cs typeface="Microsoft Sans Serif"/>
              </a:rPr>
              <a:t> </a:t>
            </a:r>
            <a:r>
              <a:rPr sz="3600" spc="30" dirty="0">
                <a:latin typeface="Microsoft Sans Serif"/>
                <a:cs typeface="Microsoft Sans Serif"/>
              </a:rPr>
              <a:t>model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of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what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55" dirty="0">
                <a:latin typeface="Microsoft Sans Serif"/>
                <a:cs typeface="Microsoft Sans Serif"/>
              </a:rPr>
              <a:t>happens</a:t>
            </a:r>
            <a:r>
              <a:rPr sz="3600" spc="45" dirty="0">
                <a:latin typeface="Microsoft Sans Serif"/>
                <a:cs typeface="Microsoft Sans Serif"/>
              </a:rPr>
              <a:t> </a:t>
            </a:r>
            <a:r>
              <a:rPr sz="3600" spc="-15" dirty="0">
                <a:latin typeface="Microsoft Sans Serif"/>
                <a:cs typeface="Microsoft Sans Serif"/>
              </a:rPr>
              <a:t>in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the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25" dirty="0">
                <a:latin typeface="Microsoft Sans Serif"/>
                <a:cs typeface="Microsoft Sans Serif"/>
              </a:rPr>
              <a:t>real </a:t>
            </a:r>
            <a:r>
              <a:rPr sz="3600" spc="-940" dirty="0">
                <a:latin typeface="Microsoft Sans Serif"/>
                <a:cs typeface="Microsoft Sans Serif"/>
              </a:rPr>
              <a:t> </a:t>
            </a:r>
            <a:r>
              <a:rPr sz="3600" spc="25" dirty="0">
                <a:latin typeface="Microsoft Sans Serif"/>
                <a:cs typeface="Microsoft Sans Serif"/>
              </a:rPr>
              <a:t>world: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i="1" dirty="0">
                <a:latin typeface="Arial"/>
                <a:cs typeface="Arial"/>
              </a:rPr>
              <a:t>the </a:t>
            </a:r>
            <a:r>
              <a:rPr sz="3600" i="1" spc="55" dirty="0">
                <a:latin typeface="Arial"/>
                <a:cs typeface="Arial"/>
              </a:rPr>
              <a:t>typical</a:t>
            </a:r>
            <a:r>
              <a:rPr sz="3600" i="1" dirty="0">
                <a:latin typeface="Arial"/>
                <a:cs typeface="Arial"/>
              </a:rPr>
              <a:t> </a:t>
            </a:r>
            <a:r>
              <a:rPr sz="3600" i="1" spc="25" dirty="0">
                <a:latin typeface="Arial"/>
                <a:cs typeface="Arial"/>
              </a:rPr>
              <a:t>score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90600" y="5515484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Microsoft Sans Serif"/>
                <a:cs typeface="Microsoft Sans Serif"/>
              </a:rPr>
              <a:t>•</a:t>
            </a:r>
            <a:endParaRPr sz="2700">
              <a:latin typeface="Microsoft Sans Serif"/>
              <a:cs typeface="Microsoft Sans Serif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435100" y="5444746"/>
            <a:ext cx="883602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latin typeface="Microsoft Sans Serif"/>
                <a:cs typeface="Microsoft Sans Serif"/>
              </a:rPr>
              <a:t>It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-15" dirty="0">
                <a:latin typeface="Microsoft Sans Serif"/>
                <a:cs typeface="Microsoft Sans Serif"/>
              </a:rPr>
              <a:t>is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not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a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65" dirty="0">
                <a:latin typeface="Microsoft Sans Serif"/>
                <a:cs typeface="Microsoft Sans Serif"/>
              </a:rPr>
              <a:t>perfect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representation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of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the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45" dirty="0">
                <a:latin typeface="Microsoft Sans Serif"/>
                <a:cs typeface="Microsoft Sans Serif"/>
              </a:rPr>
              <a:t>data</a:t>
            </a:r>
            <a:endParaRPr sz="3600">
              <a:latin typeface="Microsoft Sans Serif"/>
              <a:cs typeface="Microsoft Sans Serif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90600" y="6594984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Microsoft Sans Serif"/>
                <a:cs typeface="Microsoft Sans Serif"/>
              </a:rPr>
              <a:t>•</a:t>
            </a:r>
            <a:endParaRPr sz="2700">
              <a:latin typeface="Microsoft Sans Serif"/>
              <a:cs typeface="Microsoft Sans Serif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435100" y="6524246"/>
            <a:ext cx="10299700" cy="112014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4300"/>
              </a:lnSpc>
              <a:spcBef>
                <a:spcPts val="219"/>
              </a:spcBef>
            </a:pPr>
            <a:r>
              <a:rPr sz="3600" spc="-5" dirty="0">
                <a:latin typeface="Microsoft Sans Serif"/>
                <a:cs typeface="Microsoft Sans Serif"/>
              </a:rPr>
              <a:t>How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65" dirty="0">
                <a:latin typeface="Microsoft Sans Serif"/>
                <a:cs typeface="Microsoft Sans Serif"/>
              </a:rPr>
              <a:t>can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we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assess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how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-15" dirty="0">
                <a:latin typeface="Microsoft Sans Serif"/>
                <a:cs typeface="Microsoft Sans Serif"/>
              </a:rPr>
              <a:t>well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the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mean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5" dirty="0">
                <a:latin typeface="Microsoft Sans Serif"/>
                <a:cs typeface="Microsoft Sans Serif"/>
              </a:rPr>
              <a:t>represents </a:t>
            </a:r>
            <a:r>
              <a:rPr sz="3600" spc="-944" dirty="0">
                <a:latin typeface="Microsoft Sans Serif"/>
                <a:cs typeface="Microsoft Sans Serif"/>
              </a:rPr>
              <a:t> </a:t>
            </a:r>
            <a:r>
              <a:rPr sz="3600" spc="-40" dirty="0">
                <a:latin typeface="Microsoft Sans Serif"/>
                <a:cs typeface="Microsoft Sans Serif"/>
              </a:rPr>
              <a:t>reality?</a:t>
            </a:r>
            <a:endParaRPr sz="36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54703" y="871223"/>
            <a:ext cx="529590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A</a:t>
            </a:r>
            <a:r>
              <a:rPr spc="55" dirty="0"/>
              <a:t> </a:t>
            </a:r>
            <a:r>
              <a:rPr spc="145" dirty="0"/>
              <a:t>perfect</a:t>
            </a:r>
            <a:r>
              <a:rPr spc="60" dirty="0"/>
              <a:t> </a:t>
            </a:r>
            <a:r>
              <a:rPr spc="-20" dirty="0"/>
              <a:t>fit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180274" y="2602640"/>
            <a:ext cx="8069002" cy="5565901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13</a:t>
            </a:fld>
            <a:endParaRPr spc="-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14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15439" y="871223"/>
            <a:ext cx="977392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65" dirty="0"/>
              <a:t>Calculating</a:t>
            </a:r>
            <a:r>
              <a:rPr spc="70" dirty="0"/>
              <a:t> </a:t>
            </a:r>
            <a:r>
              <a:rPr dirty="0"/>
              <a:t>the</a:t>
            </a:r>
            <a:r>
              <a:rPr spc="75" dirty="0"/>
              <a:t> </a:t>
            </a:r>
            <a:r>
              <a:rPr spc="-90" dirty="0"/>
              <a:t>‘Error’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0600" y="2706510"/>
            <a:ext cx="179705" cy="39624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400" spc="370" dirty="0">
                <a:latin typeface="Microsoft Sans Serif"/>
                <a:cs typeface="Microsoft Sans Serif"/>
              </a:rPr>
              <a:t>•</a:t>
            </a:r>
            <a:endParaRPr sz="240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390650" y="2630780"/>
            <a:ext cx="10386060" cy="1002030"/>
          </a:xfrm>
          <a:prstGeom prst="rect">
            <a:avLst/>
          </a:prstGeom>
        </p:spPr>
        <p:txBody>
          <a:bodyPr vert="horz" wrap="square" lIns="0" tIns="36195" rIns="0" bIns="0" rtlCol="0">
            <a:spAutoFit/>
          </a:bodyPr>
          <a:lstStyle/>
          <a:p>
            <a:pPr marL="12700" marR="5080">
              <a:lnSpc>
                <a:spcPts val="3800"/>
              </a:lnSpc>
              <a:spcBef>
                <a:spcPts val="285"/>
              </a:spcBef>
            </a:pPr>
            <a:r>
              <a:rPr sz="3250" spc="-10" dirty="0">
                <a:latin typeface="Microsoft Sans Serif"/>
                <a:cs typeface="Microsoft Sans Serif"/>
              </a:rPr>
              <a:t>A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10" dirty="0">
                <a:latin typeface="Microsoft Sans Serif"/>
                <a:cs typeface="Microsoft Sans Serif"/>
              </a:rPr>
              <a:t>deviation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5" dirty="0">
                <a:latin typeface="Microsoft Sans Serif"/>
                <a:cs typeface="Microsoft Sans Serif"/>
              </a:rPr>
              <a:t>(or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15" dirty="0">
                <a:latin typeface="Microsoft Sans Serif"/>
                <a:cs typeface="Microsoft Sans Serif"/>
              </a:rPr>
              <a:t>error)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15" dirty="0">
                <a:latin typeface="Microsoft Sans Serif"/>
                <a:cs typeface="Microsoft Sans Serif"/>
              </a:rPr>
              <a:t>is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5" dirty="0">
                <a:latin typeface="Microsoft Sans Serif"/>
                <a:cs typeface="Microsoft Sans Serif"/>
              </a:rPr>
              <a:t>the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15" dirty="0">
                <a:latin typeface="Microsoft Sans Serif"/>
                <a:cs typeface="Microsoft Sans Serif"/>
              </a:rPr>
              <a:t>difference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15" dirty="0">
                <a:latin typeface="Microsoft Sans Serif"/>
                <a:cs typeface="Microsoft Sans Serif"/>
              </a:rPr>
              <a:t>between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5" dirty="0">
                <a:latin typeface="Microsoft Sans Serif"/>
                <a:cs typeface="Microsoft Sans Serif"/>
              </a:rPr>
              <a:t>the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10" dirty="0">
                <a:latin typeface="Microsoft Sans Serif"/>
                <a:cs typeface="Microsoft Sans Serif"/>
              </a:rPr>
              <a:t>mean </a:t>
            </a:r>
            <a:r>
              <a:rPr sz="3250" spc="-850" dirty="0">
                <a:latin typeface="Microsoft Sans Serif"/>
                <a:cs typeface="Microsoft Sans Serif"/>
              </a:rPr>
              <a:t> </a:t>
            </a:r>
            <a:r>
              <a:rPr sz="3250" spc="50" dirty="0">
                <a:latin typeface="Microsoft Sans Serif"/>
                <a:cs typeface="Microsoft Sans Serif"/>
              </a:rPr>
              <a:t>and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-10" dirty="0">
                <a:latin typeface="Microsoft Sans Serif"/>
                <a:cs typeface="Microsoft Sans Serif"/>
              </a:rPr>
              <a:t>an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20" dirty="0">
                <a:latin typeface="Microsoft Sans Serif"/>
                <a:cs typeface="Microsoft Sans Serif"/>
              </a:rPr>
              <a:t>actual</a:t>
            </a:r>
            <a:r>
              <a:rPr sz="3250" spc="35" dirty="0">
                <a:latin typeface="Microsoft Sans Serif"/>
                <a:cs typeface="Microsoft Sans Serif"/>
              </a:rPr>
              <a:t> data </a:t>
            </a:r>
            <a:r>
              <a:rPr sz="3250" spc="25" dirty="0">
                <a:latin typeface="Microsoft Sans Serif"/>
                <a:cs typeface="Microsoft Sans Serif"/>
              </a:rPr>
              <a:t>point</a:t>
            </a:r>
            <a:endParaRPr sz="325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90600" y="4151770"/>
            <a:ext cx="179705" cy="39624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400" spc="370" dirty="0">
                <a:latin typeface="Microsoft Sans Serif"/>
                <a:cs typeface="Microsoft Sans Serif"/>
              </a:rPr>
              <a:t>•</a:t>
            </a:r>
            <a:endParaRPr sz="2400">
              <a:latin typeface="Microsoft Sans Serif"/>
              <a:cs typeface="Microsoft Sans Serif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390650" y="4076041"/>
            <a:ext cx="10172700" cy="1002030"/>
          </a:xfrm>
          <a:prstGeom prst="rect">
            <a:avLst/>
          </a:prstGeom>
        </p:spPr>
        <p:txBody>
          <a:bodyPr vert="horz" wrap="square" lIns="0" tIns="36195" rIns="0" bIns="0" rtlCol="0">
            <a:spAutoFit/>
          </a:bodyPr>
          <a:lstStyle/>
          <a:p>
            <a:pPr marL="12700" marR="5080">
              <a:lnSpc>
                <a:spcPts val="3800"/>
              </a:lnSpc>
              <a:spcBef>
                <a:spcPts val="285"/>
              </a:spcBef>
            </a:pPr>
            <a:r>
              <a:rPr sz="3250" spc="-10" dirty="0">
                <a:latin typeface="Microsoft Sans Serif"/>
                <a:cs typeface="Microsoft Sans Serif"/>
              </a:rPr>
              <a:t>Deviations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50" dirty="0">
                <a:latin typeface="Microsoft Sans Serif"/>
                <a:cs typeface="Microsoft Sans Serif"/>
              </a:rPr>
              <a:t>can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80" dirty="0">
                <a:latin typeface="Microsoft Sans Serif"/>
                <a:cs typeface="Microsoft Sans Serif"/>
              </a:rPr>
              <a:t>be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45" dirty="0">
                <a:latin typeface="Microsoft Sans Serif"/>
                <a:cs typeface="Microsoft Sans Serif"/>
              </a:rPr>
              <a:t>calculated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80" dirty="0">
                <a:latin typeface="Microsoft Sans Serif"/>
                <a:cs typeface="Microsoft Sans Serif"/>
              </a:rPr>
              <a:t>by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20" dirty="0">
                <a:latin typeface="Microsoft Sans Serif"/>
                <a:cs typeface="Microsoft Sans Serif"/>
              </a:rPr>
              <a:t>taking</a:t>
            </a:r>
            <a:r>
              <a:rPr sz="3250" spc="35" dirty="0">
                <a:latin typeface="Microsoft Sans Serif"/>
                <a:cs typeface="Microsoft Sans Serif"/>
              </a:rPr>
              <a:t> each </a:t>
            </a:r>
            <a:r>
              <a:rPr sz="3250" spc="15" dirty="0">
                <a:latin typeface="Microsoft Sans Serif"/>
                <a:cs typeface="Microsoft Sans Serif"/>
              </a:rPr>
              <a:t>score</a:t>
            </a:r>
            <a:r>
              <a:rPr sz="3250" spc="40" dirty="0">
                <a:latin typeface="Microsoft Sans Serif"/>
                <a:cs typeface="Microsoft Sans Serif"/>
              </a:rPr>
              <a:t> </a:t>
            </a:r>
            <a:r>
              <a:rPr sz="3250" spc="50" dirty="0">
                <a:latin typeface="Microsoft Sans Serif"/>
                <a:cs typeface="Microsoft Sans Serif"/>
              </a:rPr>
              <a:t>and </a:t>
            </a:r>
            <a:r>
              <a:rPr sz="3250" spc="-850" dirty="0">
                <a:latin typeface="Microsoft Sans Serif"/>
                <a:cs typeface="Microsoft Sans Serif"/>
              </a:rPr>
              <a:t> </a:t>
            </a:r>
            <a:r>
              <a:rPr sz="3250" spc="40" dirty="0">
                <a:latin typeface="Microsoft Sans Serif"/>
                <a:cs typeface="Microsoft Sans Serif"/>
              </a:rPr>
              <a:t>subtracting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5" dirty="0">
                <a:latin typeface="Microsoft Sans Serif"/>
                <a:cs typeface="Microsoft Sans Serif"/>
              </a:rPr>
              <a:t>the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10" dirty="0">
                <a:latin typeface="Microsoft Sans Serif"/>
                <a:cs typeface="Microsoft Sans Serif"/>
              </a:rPr>
              <a:t>mean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20" dirty="0">
                <a:latin typeface="Microsoft Sans Serif"/>
                <a:cs typeface="Microsoft Sans Serif"/>
              </a:rPr>
              <a:t>from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10" dirty="0">
                <a:latin typeface="Microsoft Sans Serif"/>
                <a:cs typeface="Microsoft Sans Serif"/>
              </a:rPr>
              <a:t>it.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25" dirty="0">
                <a:latin typeface="Microsoft Sans Serif"/>
                <a:cs typeface="Microsoft Sans Serif"/>
              </a:rPr>
              <a:t>More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5" dirty="0">
                <a:latin typeface="Microsoft Sans Serif"/>
                <a:cs typeface="Microsoft Sans Serif"/>
              </a:rPr>
              <a:t>generally:</a:t>
            </a:r>
            <a:endParaRPr sz="3250">
              <a:latin typeface="Microsoft Sans Serif"/>
              <a:cs typeface="Microsoft Sans Serif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778232" y="5862640"/>
            <a:ext cx="6014085" cy="7232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5"/>
              </a:spcBef>
              <a:tabLst>
                <a:tab pos="4003040" algn="l"/>
              </a:tabLst>
            </a:pPr>
            <a:r>
              <a:rPr sz="4550" spc="-20" dirty="0">
                <a:latin typeface="Times New Roman"/>
                <a:cs typeface="Times New Roman"/>
              </a:rPr>
              <a:t>e</a:t>
            </a:r>
            <a:r>
              <a:rPr sz="4550" spc="-90" dirty="0">
                <a:latin typeface="Times New Roman"/>
                <a:cs typeface="Times New Roman"/>
              </a:rPr>
              <a:t>rr</a:t>
            </a:r>
            <a:r>
              <a:rPr sz="4550" spc="10" dirty="0">
                <a:latin typeface="Times New Roman"/>
                <a:cs typeface="Times New Roman"/>
              </a:rPr>
              <a:t>or</a:t>
            </a:r>
            <a:r>
              <a:rPr sz="4550" spc="-90" dirty="0">
                <a:latin typeface="Times New Roman"/>
                <a:cs typeface="Times New Roman"/>
              </a:rPr>
              <a:t> </a:t>
            </a:r>
            <a:r>
              <a:rPr sz="4550" spc="15" dirty="0">
                <a:latin typeface="Times New Roman"/>
                <a:cs typeface="Times New Roman"/>
              </a:rPr>
              <a:t>=</a:t>
            </a:r>
            <a:r>
              <a:rPr sz="4550" dirty="0">
                <a:latin typeface="Times New Roman"/>
                <a:cs typeface="Times New Roman"/>
              </a:rPr>
              <a:t> </a:t>
            </a:r>
            <a:r>
              <a:rPr sz="4550" spc="10" dirty="0">
                <a:latin typeface="Times New Roman"/>
                <a:cs typeface="Times New Roman"/>
              </a:rPr>
              <a:t>ou</a:t>
            </a:r>
            <a:r>
              <a:rPr sz="4550" spc="-30" dirty="0">
                <a:latin typeface="Times New Roman"/>
                <a:cs typeface="Times New Roman"/>
              </a:rPr>
              <a:t>t</a:t>
            </a:r>
            <a:r>
              <a:rPr sz="4550" spc="-20" dirty="0">
                <a:latin typeface="Times New Roman"/>
                <a:cs typeface="Times New Roman"/>
              </a:rPr>
              <a:t>c</a:t>
            </a:r>
            <a:r>
              <a:rPr sz="4550" spc="10" dirty="0">
                <a:latin typeface="Times New Roman"/>
                <a:cs typeface="Times New Roman"/>
              </a:rPr>
              <a:t>o</a:t>
            </a:r>
            <a:r>
              <a:rPr sz="4550" spc="-15" dirty="0">
                <a:latin typeface="Times New Roman"/>
                <a:cs typeface="Times New Roman"/>
              </a:rPr>
              <a:t>m</a:t>
            </a:r>
            <a:r>
              <a:rPr sz="4550" spc="135" dirty="0">
                <a:latin typeface="Times New Roman"/>
                <a:cs typeface="Times New Roman"/>
              </a:rPr>
              <a:t>e</a:t>
            </a:r>
            <a:r>
              <a:rPr sz="3975" i="1" spc="-7" baseline="-24109" dirty="0">
                <a:latin typeface="Times New Roman"/>
                <a:cs typeface="Times New Roman"/>
              </a:rPr>
              <a:t>i</a:t>
            </a:r>
            <a:r>
              <a:rPr sz="3975" i="1" baseline="-24109" dirty="0">
                <a:latin typeface="Times New Roman"/>
                <a:cs typeface="Times New Roman"/>
              </a:rPr>
              <a:t>	</a:t>
            </a:r>
            <a:r>
              <a:rPr sz="4550" spc="15" dirty="0">
                <a:latin typeface="Symbol"/>
                <a:cs typeface="Symbol"/>
              </a:rPr>
              <a:t></a:t>
            </a:r>
            <a:r>
              <a:rPr sz="4550" spc="-265" dirty="0">
                <a:latin typeface="Times New Roman"/>
                <a:cs typeface="Times New Roman"/>
              </a:rPr>
              <a:t> </a:t>
            </a:r>
            <a:r>
              <a:rPr sz="4550" spc="-15" dirty="0">
                <a:latin typeface="Times New Roman"/>
                <a:cs typeface="Times New Roman"/>
              </a:rPr>
              <a:t>m</a:t>
            </a:r>
            <a:r>
              <a:rPr sz="4550" spc="10" dirty="0">
                <a:latin typeface="Times New Roman"/>
                <a:cs typeface="Times New Roman"/>
              </a:rPr>
              <a:t>od</a:t>
            </a:r>
            <a:r>
              <a:rPr sz="4550" spc="-20" dirty="0">
                <a:latin typeface="Times New Roman"/>
                <a:cs typeface="Times New Roman"/>
              </a:rPr>
              <a:t>e</a:t>
            </a:r>
            <a:r>
              <a:rPr sz="4550" spc="30" dirty="0">
                <a:latin typeface="Times New Roman"/>
                <a:cs typeface="Times New Roman"/>
              </a:rPr>
              <a:t>l</a:t>
            </a:r>
            <a:r>
              <a:rPr sz="3975" i="1" spc="-7" baseline="-24109" dirty="0">
                <a:latin typeface="Times New Roman"/>
                <a:cs typeface="Times New Roman"/>
              </a:rPr>
              <a:t>i</a:t>
            </a:r>
            <a:endParaRPr sz="3975" baseline="-24109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15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44951" y="871223"/>
            <a:ext cx="691515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50" dirty="0"/>
              <a:t>Goodness</a:t>
            </a:r>
            <a:r>
              <a:rPr spc="70" dirty="0"/>
              <a:t> </a:t>
            </a:r>
            <a:r>
              <a:rPr dirty="0"/>
              <a:t>of</a:t>
            </a:r>
            <a:r>
              <a:rPr spc="70" dirty="0"/>
              <a:t> </a:t>
            </a:r>
            <a:r>
              <a:rPr spc="-20" dirty="0"/>
              <a:t>fit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334618" y="2837410"/>
            <a:ext cx="4977130" cy="1486535"/>
          </a:xfrm>
          <a:prstGeom prst="rect">
            <a:avLst/>
          </a:prstGeom>
        </p:spPr>
        <p:txBody>
          <a:bodyPr vert="horz" wrap="square" lIns="0" tIns="3581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820"/>
              </a:spcBef>
            </a:pPr>
            <a:r>
              <a:rPr sz="3800" spc="-5" dirty="0">
                <a:latin typeface="Times New Roman"/>
                <a:cs typeface="Times New Roman"/>
              </a:rPr>
              <a:t>total</a:t>
            </a:r>
            <a:r>
              <a:rPr sz="3800" spc="-35" dirty="0">
                <a:latin typeface="Times New Roman"/>
                <a:cs typeface="Times New Roman"/>
              </a:rPr>
              <a:t> </a:t>
            </a:r>
            <a:r>
              <a:rPr sz="3800" spc="-25" dirty="0">
                <a:latin typeface="Times New Roman"/>
                <a:cs typeface="Times New Roman"/>
              </a:rPr>
              <a:t>error</a:t>
            </a:r>
            <a:r>
              <a:rPr sz="3800" spc="-85" dirty="0">
                <a:latin typeface="Times New Roman"/>
                <a:cs typeface="Times New Roman"/>
              </a:rPr>
              <a:t> </a:t>
            </a:r>
            <a:r>
              <a:rPr sz="3800" spc="20" dirty="0">
                <a:latin typeface="Times New Roman"/>
                <a:cs typeface="Times New Roman"/>
              </a:rPr>
              <a:t>=</a:t>
            </a:r>
            <a:r>
              <a:rPr sz="3800" spc="-15" dirty="0">
                <a:latin typeface="Times New Roman"/>
                <a:cs typeface="Times New Roman"/>
              </a:rPr>
              <a:t> </a:t>
            </a:r>
            <a:r>
              <a:rPr sz="3800" dirty="0">
                <a:latin typeface="Times New Roman"/>
                <a:cs typeface="Times New Roman"/>
              </a:rPr>
              <a:t>sum</a:t>
            </a:r>
            <a:r>
              <a:rPr sz="3800" spc="-35" dirty="0">
                <a:latin typeface="Times New Roman"/>
                <a:cs typeface="Times New Roman"/>
              </a:rPr>
              <a:t> </a:t>
            </a:r>
            <a:r>
              <a:rPr sz="3800" spc="15" dirty="0">
                <a:latin typeface="Times New Roman"/>
                <a:cs typeface="Times New Roman"/>
              </a:rPr>
              <a:t>of</a:t>
            </a:r>
            <a:r>
              <a:rPr sz="3800" spc="-80" dirty="0">
                <a:latin typeface="Times New Roman"/>
                <a:cs typeface="Times New Roman"/>
              </a:rPr>
              <a:t> </a:t>
            </a:r>
            <a:r>
              <a:rPr sz="3800" spc="-30" dirty="0">
                <a:latin typeface="Times New Roman"/>
                <a:cs typeface="Times New Roman"/>
              </a:rPr>
              <a:t>errors</a:t>
            </a:r>
            <a:endParaRPr sz="3800">
              <a:latin typeface="Times New Roman"/>
              <a:cs typeface="Times New Roman"/>
            </a:endParaRPr>
          </a:p>
          <a:p>
            <a:pPr marL="184150" algn="ctr">
              <a:lnSpc>
                <a:spcPct val="100000"/>
              </a:lnSpc>
              <a:spcBef>
                <a:spcPts val="1575"/>
              </a:spcBef>
            </a:pPr>
            <a:r>
              <a:rPr sz="2200" i="1" spc="5" dirty="0">
                <a:latin typeface="Times New Roman"/>
                <a:cs typeface="Times New Roman"/>
              </a:rPr>
              <a:t>n</a:t>
            </a:r>
            <a:endParaRPr sz="2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230619" y="4032205"/>
            <a:ext cx="4972685" cy="90296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  <a:tabLst>
                <a:tab pos="3054350" algn="l"/>
              </a:tabLst>
            </a:pPr>
            <a:r>
              <a:rPr sz="3800" spc="20" dirty="0">
                <a:latin typeface="Symbol"/>
                <a:cs typeface="Symbol"/>
              </a:rPr>
              <a:t></a:t>
            </a:r>
            <a:r>
              <a:rPr sz="3800" spc="-70" dirty="0">
                <a:latin typeface="Times New Roman"/>
                <a:cs typeface="Times New Roman"/>
              </a:rPr>
              <a:t> </a:t>
            </a:r>
            <a:r>
              <a:rPr sz="8625" spc="630" baseline="-7246" dirty="0">
                <a:latin typeface="Symbol"/>
                <a:cs typeface="Symbol"/>
              </a:rPr>
              <a:t></a:t>
            </a:r>
            <a:r>
              <a:rPr sz="3800" spc="70" dirty="0">
                <a:latin typeface="Times New Roman"/>
                <a:cs typeface="Times New Roman"/>
              </a:rPr>
              <a:t>(</a:t>
            </a:r>
            <a:r>
              <a:rPr sz="3800" spc="15" dirty="0">
                <a:latin typeface="Times New Roman"/>
                <a:cs typeface="Times New Roman"/>
              </a:rPr>
              <a:t>ou</a:t>
            </a:r>
            <a:r>
              <a:rPr sz="3800" spc="-20" dirty="0">
                <a:latin typeface="Times New Roman"/>
                <a:cs typeface="Times New Roman"/>
              </a:rPr>
              <a:t>t</a:t>
            </a:r>
            <a:r>
              <a:rPr sz="3800" spc="-10" dirty="0">
                <a:latin typeface="Times New Roman"/>
                <a:cs typeface="Times New Roman"/>
              </a:rPr>
              <a:t>c</a:t>
            </a:r>
            <a:r>
              <a:rPr sz="3800" spc="15" dirty="0">
                <a:latin typeface="Times New Roman"/>
                <a:cs typeface="Times New Roman"/>
              </a:rPr>
              <a:t>o</a:t>
            </a:r>
            <a:r>
              <a:rPr sz="3800" spc="-5" dirty="0">
                <a:latin typeface="Times New Roman"/>
                <a:cs typeface="Times New Roman"/>
              </a:rPr>
              <a:t>m</a:t>
            </a:r>
            <a:r>
              <a:rPr sz="3800" spc="120" dirty="0">
                <a:latin typeface="Times New Roman"/>
                <a:cs typeface="Times New Roman"/>
              </a:rPr>
              <a:t>e</a:t>
            </a:r>
            <a:r>
              <a:rPr sz="3300" i="1" spc="7" baseline="-23989" dirty="0">
                <a:latin typeface="Times New Roman"/>
                <a:cs typeface="Times New Roman"/>
              </a:rPr>
              <a:t>i</a:t>
            </a:r>
            <a:r>
              <a:rPr sz="3300" i="1" baseline="-23989" dirty="0">
                <a:latin typeface="Times New Roman"/>
                <a:cs typeface="Times New Roman"/>
              </a:rPr>
              <a:t>	</a:t>
            </a:r>
            <a:r>
              <a:rPr sz="3800" spc="20" dirty="0">
                <a:latin typeface="Symbol"/>
                <a:cs typeface="Symbol"/>
              </a:rPr>
              <a:t></a:t>
            </a:r>
            <a:r>
              <a:rPr sz="3800" spc="-220" dirty="0">
                <a:latin typeface="Times New Roman"/>
                <a:cs typeface="Times New Roman"/>
              </a:rPr>
              <a:t> </a:t>
            </a:r>
            <a:r>
              <a:rPr sz="3800" spc="-5" dirty="0">
                <a:latin typeface="Times New Roman"/>
                <a:cs typeface="Times New Roman"/>
              </a:rPr>
              <a:t>m</a:t>
            </a:r>
            <a:r>
              <a:rPr sz="3800" spc="15" dirty="0">
                <a:latin typeface="Times New Roman"/>
                <a:cs typeface="Times New Roman"/>
              </a:rPr>
              <a:t>od</a:t>
            </a:r>
            <a:r>
              <a:rPr sz="3800" spc="-10" dirty="0">
                <a:latin typeface="Times New Roman"/>
                <a:cs typeface="Times New Roman"/>
              </a:rPr>
              <a:t>e</a:t>
            </a:r>
            <a:r>
              <a:rPr sz="3800" spc="30" dirty="0">
                <a:latin typeface="Times New Roman"/>
                <a:cs typeface="Times New Roman"/>
              </a:rPr>
              <a:t>l</a:t>
            </a:r>
            <a:r>
              <a:rPr sz="3300" i="1" spc="7" baseline="-23989" dirty="0">
                <a:latin typeface="Times New Roman"/>
                <a:cs typeface="Times New Roman"/>
              </a:rPr>
              <a:t>i</a:t>
            </a:r>
            <a:r>
              <a:rPr sz="3300" i="1" spc="-75" baseline="-23989" dirty="0">
                <a:latin typeface="Times New Roman"/>
                <a:cs typeface="Times New Roman"/>
              </a:rPr>
              <a:t> </a:t>
            </a:r>
            <a:r>
              <a:rPr sz="3800" spc="10" dirty="0">
                <a:latin typeface="Times New Roman"/>
                <a:cs typeface="Times New Roman"/>
              </a:rPr>
              <a:t>)</a:t>
            </a:r>
            <a:endParaRPr sz="38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723044" y="4951026"/>
            <a:ext cx="403860" cy="36385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200" i="1" spc="114" dirty="0">
                <a:latin typeface="Times New Roman"/>
                <a:cs typeface="Times New Roman"/>
              </a:rPr>
              <a:t>i</a:t>
            </a:r>
            <a:r>
              <a:rPr sz="2200" spc="-70" dirty="0">
                <a:latin typeface="Symbol"/>
                <a:cs typeface="Symbol"/>
              </a:rPr>
              <a:t></a:t>
            </a:r>
            <a:r>
              <a:rPr sz="2200" spc="5" dirty="0">
                <a:latin typeface="Times New Roman"/>
                <a:cs typeface="Times New Roman"/>
              </a:rPr>
              <a:t>1</a:t>
            </a:r>
            <a:endParaRPr sz="22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061976" y="7510780"/>
            <a:ext cx="104139" cy="36385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200" i="1" spc="5" dirty="0">
                <a:latin typeface="Times New Roman"/>
                <a:cs typeface="Times New Roman"/>
              </a:rPr>
              <a:t>i</a:t>
            </a:r>
            <a:endParaRPr sz="22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847584" y="7510780"/>
            <a:ext cx="104139" cy="36385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200" i="1" spc="5" dirty="0">
                <a:latin typeface="Times New Roman"/>
                <a:cs typeface="Times New Roman"/>
              </a:rPr>
              <a:t>i</a:t>
            </a:r>
            <a:endParaRPr sz="22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272645" y="7183355"/>
            <a:ext cx="1905000" cy="6102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372745" indent="-360680">
              <a:lnSpc>
                <a:spcPct val="100000"/>
              </a:lnSpc>
              <a:spcBef>
                <a:spcPts val="135"/>
              </a:spcBef>
              <a:buFont typeface="Symbol"/>
              <a:buChar char=""/>
              <a:tabLst>
                <a:tab pos="373380" algn="l"/>
              </a:tabLst>
            </a:pPr>
            <a:r>
              <a:rPr sz="3800" spc="5" dirty="0">
                <a:latin typeface="Times New Roman"/>
                <a:cs typeface="Times New Roman"/>
              </a:rPr>
              <a:t>model</a:t>
            </a:r>
            <a:r>
              <a:rPr sz="3800" spc="110" dirty="0">
                <a:latin typeface="Times New Roman"/>
                <a:cs typeface="Times New Roman"/>
              </a:rPr>
              <a:t> </a:t>
            </a:r>
            <a:r>
              <a:rPr sz="3800" spc="10" dirty="0">
                <a:latin typeface="Times New Roman"/>
                <a:cs typeface="Times New Roman"/>
              </a:rPr>
              <a:t>)</a:t>
            </a:r>
            <a:endParaRPr sz="38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0154704" y="7170663"/>
            <a:ext cx="166370" cy="36385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200" spc="5" dirty="0">
                <a:latin typeface="Times New Roman"/>
                <a:cs typeface="Times New Roman"/>
              </a:rPr>
              <a:t>2</a:t>
            </a:r>
            <a:endParaRPr sz="22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314313" y="5744901"/>
            <a:ext cx="5346700" cy="1486535"/>
          </a:xfrm>
          <a:prstGeom prst="rect">
            <a:avLst/>
          </a:prstGeom>
        </p:spPr>
        <p:txBody>
          <a:bodyPr vert="horz" wrap="square" lIns="0" tIns="3581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820"/>
              </a:spcBef>
            </a:pPr>
            <a:r>
              <a:rPr sz="3800" dirty="0">
                <a:latin typeface="Times New Roman"/>
                <a:cs typeface="Times New Roman"/>
              </a:rPr>
              <a:t>sum</a:t>
            </a:r>
            <a:r>
              <a:rPr sz="3800" spc="-35" dirty="0">
                <a:latin typeface="Times New Roman"/>
                <a:cs typeface="Times New Roman"/>
              </a:rPr>
              <a:t> </a:t>
            </a:r>
            <a:r>
              <a:rPr sz="3800" spc="15" dirty="0">
                <a:latin typeface="Times New Roman"/>
                <a:cs typeface="Times New Roman"/>
              </a:rPr>
              <a:t>of</a:t>
            </a:r>
            <a:r>
              <a:rPr sz="3800" spc="-85" dirty="0">
                <a:latin typeface="Times New Roman"/>
                <a:cs typeface="Times New Roman"/>
              </a:rPr>
              <a:t> </a:t>
            </a:r>
            <a:r>
              <a:rPr sz="3800" spc="-10" dirty="0">
                <a:latin typeface="Times New Roman"/>
                <a:cs typeface="Times New Roman"/>
              </a:rPr>
              <a:t>squared </a:t>
            </a:r>
            <a:r>
              <a:rPr sz="3800" spc="-25" dirty="0">
                <a:latin typeface="Times New Roman"/>
                <a:cs typeface="Times New Roman"/>
              </a:rPr>
              <a:t>error</a:t>
            </a:r>
            <a:r>
              <a:rPr sz="3800" spc="-85" dirty="0">
                <a:latin typeface="Times New Roman"/>
                <a:cs typeface="Times New Roman"/>
              </a:rPr>
              <a:t> </a:t>
            </a:r>
            <a:r>
              <a:rPr sz="3800" spc="-35" dirty="0">
                <a:latin typeface="Times New Roman"/>
                <a:cs typeface="Times New Roman"/>
              </a:rPr>
              <a:t>(SS)</a:t>
            </a:r>
            <a:r>
              <a:rPr sz="3800" spc="-80" dirty="0">
                <a:latin typeface="Times New Roman"/>
                <a:cs typeface="Times New Roman"/>
              </a:rPr>
              <a:t> </a:t>
            </a:r>
            <a:r>
              <a:rPr sz="3800" spc="20" dirty="0">
                <a:latin typeface="Times New Roman"/>
                <a:cs typeface="Times New Roman"/>
              </a:rPr>
              <a:t>=</a:t>
            </a:r>
            <a:endParaRPr sz="3800">
              <a:latin typeface="Times New Roman"/>
              <a:cs typeface="Times New Roman"/>
            </a:endParaRPr>
          </a:p>
          <a:p>
            <a:pPr marR="135890" algn="ctr">
              <a:lnSpc>
                <a:spcPct val="100000"/>
              </a:lnSpc>
              <a:spcBef>
                <a:spcPts val="1575"/>
              </a:spcBef>
            </a:pPr>
            <a:r>
              <a:rPr sz="2200" i="1" spc="5" dirty="0">
                <a:latin typeface="Times New Roman"/>
                <a:cs typeface="Times New Roman"/>
              </a:rPr>
              <a:t>n</a:t>
            </a:r>
            <a:endParaRPr sz="22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230619" y="6939690"/>
            <a:ext cx="2868930" cy="90296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</a:pPr>
            <a:r>
              <a:rPr sz="3800" spc="20" dirty="0">
                <a:latin typeface="Symbol"/>
                <a:cs typeface="Symbol"/>
              </a:rPr>
              <a:t></a:t>
            </a:r>
            <a:r>
              <a:rPr sz="3800" spc="-145" dirty="0">
                <a:latin typeface="Times New Roman"/>
                <a:cs typeface="Times New Roman"/>
              </a:rPr>
              <a:t> </a:t>
            </a:r>
            <a:r>
              <a:rPr sz="8625" spc="89" baseline="-7246" dirty="0">
                <a:latin typeface="Symbol"/>
                <a:cs typeface="Symbol"/>
              </a:rPr>
              <a:t></a:t>
            </a:r>
            <a:r>
              <a:rPr sz="3800" spc="60" dirty="0">
                <a:latin typeface="Times New Roman"/>
                <a:cs typeface="Times New Roman"/>
              </a:rPr>
              <a:t>(outcome</a:t>
            </a:r>
            <a:endParaRPr sz="38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723044" y="7858510"/>
            <a:ext cx="403860" cy="36385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200" i="1" spc="114" dirty="0">
                <a:latin typeface="Times New Roman"/>
                <a:cs typeface="Times New Roman"/>
              </a:rPr>
              <a:t>i</a:t>
            </a:r>
            <a:r>
              <a:rPr sz="2200" spc="-70" dirty="0">
                <a:latin typeface="Symbol"/>
                <a:cs typeface="Symbol"/>
              </a:rPr>
              <a:t></a:t>
            </a:r>
            <a:r>
              <a:rPr sz="2200" spc="5" dirty="0">
                <a:latin typeface="Times New Roman"/>
                <a:cs typeface="Times New Roman"/>
              </a:rPr>
              <a:t>1</a:t>
            </a:r>
            <a:endParaRPr sz="2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039716" y="1944077"/>
            <a:ext cx="6153468" cy="5985308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156471" y="5678096"/>
            <a:ext cx="391160" cy="27241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600" spc="25" dirty="0">
                <a:solidFill>
                  <a:srgbClr val="8D352A"/>
                </a:solidFill>
                <a:latin typeface="Arial MT"/>
                <a:cs typeface="Arial MT"/>
              </a:rPr>
              <a:t>-1.6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16</a:t>
            </a:fld>
            <a:endParaRPr spc="-5" dirty="0"/>
          </a:p>
        </p:txBody>
      </p:sp>
      <p:sp>
        <p:nvSpPr>
          <p:cNvPr id="4" name="object 4"/>
          <p:cNvSpPr txBox="1"/>
          <p:nvPr/>
        </p:nvSpPr>
        <p:spPr>
          <a:xfrm>
            <a:off x="7260245" y="4899325"/>
            <a:ext cx="391160" cy="27241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600" spc="25" dirty="0">
                <a:solidFill>
                  <a:srgbClr val="8D352A"/>
                </a:solidFill>
                <a:latin typeface="Arial MT"/>
                <a:cs typeface="Arial MT"/>
              </a:rPr>
              <a:t>-0.6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179613" y="4087900"/>
            <a:ext cx="434340" cy="27241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600" spc="10" dirty="0">
                <a:solidFill>
                  <a:srgbClr val="8D352A"/>
                </a:solidFill>
                <a:latin typeface="Arial MT"/>
                <a:cs typeface="Arial MT"/>
              </a:rPr>
              <a:t>+0.4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095489" y="4087900"/>
            <a:ext cx="434340" cy="27241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600" spc="10" dirty="0">
                <a:solidFill>
                  <a:srgbClr val="8D352A"/>
                </a:solidFill>
                <a:latin typeface="Arial MT"/>
                <a:cs typeface="Arial MT"/>
              </a:rPr>
              <a:t>+0.4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122255" y="3068228"/>
            <a:ext cx="434340" cy="27241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600" spc="10" dirty="0">
                <a:solidFill>
                  <a:srgbClr val="8D352A"/>
                </a:solidFill>
                <a:latin typeface="Arial MT"/>
                <a:cs typeface="Arial MT"/>
              </a:rPr>
              <a:t>+1.4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078747" y="1860595"/>
            <a:ext cx="1229360" cy="3407410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40"/>
              </a:spcBef>
            </a:pPr>
            <a:r>
              <a:rPr sz="1800" b="1" spc="-275" dirty="0">
                <a:solidFill>
                  <a:srgbClr val="C04A6A"/>
                </a:solidFill>
                <a:latin typeface="Arial"/>
                <a:cs typeface="Arial"/>
              </a:rPr>
              <a:t>FIGUR</a:t>
            </a:r>
            <a:r>
              <a:rPr sz="1800" b="1" spc="-335" dirty="0">
                <a:solidFill>
                  <a:srgbClr val="C04A6A"/>
                </a:solidFill>
                <a:latin typeface="Arial"/>
                <a:cs typeface="Arial"/>
              </a:rPr>
              <a:t>E</a:t>
            </a:r>
            <a:r>
              <a:rPr sz="1800" b="1" spc="30" dirty="0">
                <a:solidFill>
                  <a:srgbClr val="C04A6A"/>
                </a:solidFill>
                <a:latin typeface="Arial"/>
                <a:cs typeface="Arial"/>
              </a:rPr>
              <a:t> </a:t>
            </a:r>
            <a:r>
              <a:rPr sz="1800" b="1" spc="-40" dirty="0">
                <a:solidFill>
                  <a:srgbClr val="C04A6A"/>
                </a:solidFill>
                <a:latin typeface="Arial"/>
                <a:cs typeface="Arial"/>
              </a:rPr>
              <a:t>2.6</a:t>
            </a:r>
            <a:endParaRPr sz="1800">
              <a:latin typeface="Arial"/>
              <a:cs typeface="Arial"/>
            </a:endParaRPr>
          </a:p>
          <a:p>
            <a:pPr marL="12700" marR="5080">
              <a:lnSpc>
                <a:spcPts val="2210"/>
              </a:lnSpc>
              <a:spcBef>
                <a:spcPts val="15"/>
              </a:spcBef>
            </a:pPr>
            <a:r>
              <a:rPr sz="1650" spc="-130" dirty="0">
                <a:solidFill>
                  <a:srgbClr val="231F20"/>
                </a:solidFill>
                <a:latin typeface="Tahoma"/>
                <a:cs typeface="Tahoma"/>
              </a:rPr>
              <a:t>Graph</a:t>
            </a:r>
            <a:r>
              <a:rPr sz="1650" spc="-105" dirty="0">
                <a:solidFill>
                  <a:srgbClr val="231F20"/>
                </a:solidFill>
                <a:latin typeface="Tahoma"/>
                <a:cs typeface="Tahoma"/>
              </a:rPr>
              <a:t> </a:t>
            </a:r>
            <a:r>
              <a:rPr sz="1650" spc="-90" dirty="0">
                <a:solidFill>
                  <a:srgbClr val="231F20"/>
                </a:solidFill>
                <a:latin typeface="Tahoma"/>
                <a:cs typeface="Tahoma"/>
              </a:rPr>
              <a:t>showing  </a:t>
            </a:r>
            <a:r>
              <a:rPr sz="1650" spc="-145" dirty="0">
                <a:solidFill>
                  <a:srgbClr val="231F20"/>
                </a:solidFill>
                <a:latin typeface="Tahoma"/>
                <a:cs typeface="Tahoma"/>
              </a:rPr>
              <a:t>the</a:t>
            </a:r>
            <a:r>
              <a:rPr sz="1650" spc="-105" dirty="0">
                <a:solidFill>
                  <a:srgbClr val="231F20"/>
                </a:solidFill>
                <a:latin typeface="Tahoma"/>
                <a:cs typeface="Tahoma"/>
              </a:rPr>
              <a:t> </a:t>
            </a:r>
            <a:r>
              <a:rPr sz="1650" spc="-100" dirty="0">
                <a:solidFill>
                  <a:srgbClr val="231F20"/>
                </a:solidFill>
                <a:latin typeface="Tahoma"/>
                <a:cs typeface="Tahoma"/>
              </a:rPr>
              <a:t>difference  </a:t>
            </a:r>
            <a:r>
              <a:rPr sz="1650" spc="-140" dirty="0">
                <a:solidFill>
                  <a:srgbClr val="231F20"/>
                </a:solidFill>
                <a:latin typeface="Tahoma"/>
                <a:cs typeface="Tahoma"/>
              </a:rPr>
              <a:t>between</a:t>
            </a:r>
            <a:r>
              <a:rPr sz="1650" spc="-105" dirty="0">
                <a:solidFill>
                  <a:srgbClr val="231F20"/>
                </a:solidFill>
                <a:latin typeface="Tahoma"/>
                <a:cs typeface="Tahoma"/>
              </a:rPr>
              <a:t> </a:t>
            </a:r>
            <a:r>
              <a:rPr sz="1650" spc="-125" dirty="0">
                <a:solidFill>
                  <a:srgbClr val="231F20"/>
                </a:solidFill>
                <a:latin typeface="Tahoma"/>
                <a:cs typeface="Tahoma"/>
              </a:rPr>
              <a:t>the  </a:t>
            </a:r>
            <a:r>
              <a:rPr sz="1650" spc="-100" dirty="0">
                <a:solidFill>
                  <a:srgbClr val="231F20"/>
                </a:solidFill>
                <a:latin typeface="Tahoma"/>
                <a:cs typeface="Tahoma"/>
              </a:rPr>
              <a:t>observed </a:t>
            </a:r>
            <a:r>
              <a:rPr sz="1650" spc="-95" dirty="0">
                <a:solidFill>
                  <a:srgbClr val="231F20"/>
                </a:solidFill>
                <a:latin typeface="Tahoma"/>
                <a:cs typeface="Tahoma"/>
              </a:rPr>
              <a:t> </a:t>
            </a:r>
            <a:r>
              <a:rPr sz="1650" spc="-140" dirty="0">
                <a:solidFill>
                  <a:srgbClr val="231F20"/>
                </a:solidFill>
                <a:latin typeface="Tahoma"/>
                <a:cs typeface="Tahoma"/>
              </a:rPr>
              <a:t>number</a:t>
            </a:r>
            <a:r>
              <a:rPr sz="1650" spc="-105" dirty="0">
                <a:solidFill>
                  <a:srgbClr val="231F20"/>
                </a:solidFill>
                <a:latin typeface="Tahoma"/>
                <a:cs typeface="Tahoma"/>
              </a:rPr>
              <a:t> </a:t>
            </a:r>
            <a:r>
              <a:rPr sz="1650" spc="-85" dirty="0">
                <a:solidFill>
                  <a:srgbClr val="231F20"/>
                </a:solidFill>
                <a:latin typeface="Tahoma"/>
                <a:cs typeface="Tahoma"/>
              </a:rPr>
              <a:t>of  </a:t>
            </a:r>
            <a:r>
              <a:rPr sz="1650" spc="-100" dirty="0">
                <a:solidFill>
                  <a:srgbClr val="231F20"/>
                </a:solidFill>
                <a:latin typeface="Tahoma"/>
                <a:cs typeface="Tahoma"/>
              </a:rPr>
              <a:t>friends</a:t>
            </a:r>
            <a:r>
              <a:rPr sz="1650" spc="-105" dirty="0">
                <a:solidFill>
                  <a:srgbClr val="231F20"/>
                </a:solidFill>
                <a:latin typeface="Tahoma"/>
                <a:cs typeface="Tahoma"/>
              </a:rPr>
              <a:t> </a:t>
            </a:r>
            <a:r>
              <a:rPr sz="1650" spc="-130" dirty="0">
                <a:solidFill>
                  <a:srgbClr val="231F20"/>
                </a:solidFill>
                <a:latin typeface="Tahoma"/>
                <a:cs typeface="Tahoma"/>
              </a:rPr>
              <a:t>that  </a:t>
            </a:r>
            <a:r>
              <a:rPr sz="1650" spc="-105" dirty="0">
                <a:solidFill>
                  <a:srgbClr val="231F20"/>
                </a:solidFill>
                <a:latin typeface="Tahoma"/>
                <a:cs typeface="Tahoma"/>
              </a:rPr>
              <a:t>each </a:t>
            </a:r>
            <a:r>
              <a:rPr sz="1650" spc="-65" dirty="0">
                <a:solidFill>
                  <a:srgbClr val="231F20"/>
                </a:solidFill>
                <a:latin typeface="Tahoma"/>
                <a:cs typeface="Tahoma"/>
              </a:rPr>
              <a:t>statistics  </a:t>
            </a:r>
            <a:r>
              <a:rPr sz="1650" spc="-110" dirty="0">
                <a:solidFill>
                  <a:srgbClr val="231F20"/>
                </a:solidFill>
                <a:latin typeface="Tahoma"/>
                <a:cs typeface="Tahoma"/>
              </a:rPr>
              <a:t>lecturer</a:t>
            </a:r>
            <a:r>
              <a:rPr sz="1650" spc="-105" dirty="0">
                <a:solidFill>
                  <a:srgbClr val="231F20"/>
                </a:solidFill>
                <a:latin typeface="Tahoma"/>
                <a:cs typeface="Tahoma"/>
              </a:rPr>
              <a:t> </a:t>
            </a:r>
            <a:r>
              <a:rPr sz="1650" spc="-110" dirty="0">
                <a:solidFill>
                  <a:srgbClr val="231F20"/>
                </a:solidFill>
                <a:latin typeface="Tahoma"/>
                <a:cs typeface="Tahoma"/>
              </a:rPr>
              <a:t>had,  </a:t>
            </a:r>
            <a:r>
              <a:rPr sz="1650" spc="-135" dirty="0">
                <a:solidFill>
                  <a:srgbClr val="231F20"/>
                </a:solidFill>
                <a:latin typeface="Tahoma"/>
                <a:cs typeface="Tahoma"/>
              </a:rPr>
              <a:t>and</a:t>
            </a:r>
            <a:r>
              <a:rPr sz="1650" spc="-105" dirty="0">
                <a:solidFill>
                  <a:srgbClr val="231F20"/>
                </a:solidFill>
                <a:latin typeface="Tahoma"/>
                <a:cs typeface="Tahoma"/>
              </a:rPr>
              <a:t> </a:t>
            </a:r>
            <a:r>
              <a:rPr sz="1650" spc="-145" dirty="0">
                <a:solidFill>
                  <a:srgbClr val="231F20"/>
                </a:solidFill>
                <a:latin typeface="Tahoma"/>
                <a:cs typeface="Tahoma"/>
              </a:rPr>
              <a:t>the</a:t>
            </a:r>
            <a:r>
              <a:rPr sz="1650" spc="-105" dirty="0">
                <a:solidFill>
                  <a:srgbClr val="231F20"/>
                </a:solidFill>
                <a:latin typeface="Tahoma"/>
                <a:cs typeface="Tahoma"/>
              </a:rPr>
              <a:t> </a:t>
            </a:r>
            <a:r>
              <a:rPr sz="1650" spc="-120" dirty="0">
                <a:solidFill>
                  <a:srgbClr val="231F20"/>
                </a:solidFill>
                <a:latin typeface="Tahoma"/>
                <a:cs typeface="Tahoma"/>
              </a:rPr>
              <a:t>mean  </a:t>
            </a:r>
            <a:r>
              <a:rPr sz="1650" spc="-140" dirty="0">
                <a:solidFill>
                  <a:srgbClr val="231F20"/>
                </a:solidFill>
                <a:latin typeface="Tahoma"/>
                <a:cs typeface="Tahoma"/>
              </a:rPr>
              <a:t>number</a:t>
            </a:r>
            <a:r>
              <a:rPr sz="1650" spc="-105" dirty="0">
                <a:solidFill>
                  <a:srgbClr val="231F20"/>
                </a:solidFill>
                <a:latin typeface="Tahoma"/>
                <a:cs typeface="Tahoma"/>
              </a:rPr>
              <a:t> </a:t>
            </a:r>
            <a:r>
              <a:rPr sz="1650" spc="-85" dirty="0">
                <a:solidFill>
                  <a:srgbClr val="231F20"/>
                </a:solidFill>
                <a:latin typeface="Tahoma"/>
                <a:cs typeface="Tahoma"/>
              </a:rPr>
              <a:t>of  </a:t>
            </a:r>
            <a:r>
              <a:rPr sz="1650" spc="-100" dirty="0">
                <a:solidFill>
                  <a:srgbClr val="231F20"/>
                </a:solidFill>
                <a:latin typeface="Tahoma"/>
                <a:cs typeface="Tahoma"/>
              </a:rPr>
              <a:t>friends</a:t>
            </a:r>
            <a:endParaRPr sz="165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17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42644" y="871223"/>
            <a:ext cx="1032002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0" dirty="0"/>
              <a:t>Sum</a:t>
            </a:r>
            <a:r>
              <a:rPr spc="65" dirty="0"/>
              <a:t> </a:t>
            </a:r>
            <a:r>
              <a:rPr dirty="0"/>
              <a:t>of</a:t>
            </a:r>
            <a:r>
              <a:rPr spc="65" dirty="0"/>
              <a:t> </a:t>
            </a:r>
            <a:r>
              <a:rPr spc="40" dirty="0"/>
              <a:t>Squared</a:t>
            </a:r>
            <a:r>
              <a:rPr spc="65" dirty="0"/>
              <a:t> </a:t>
            </a:r>
            <a:r>
              <a:rPr spc="-100" dirty="0"/>
              <a:t>Errors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0600" y="3077084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Microsoft Sans Serif"/>
                <a:cs typeface="Microsoft Sans Serif"/>
              </a:rPr>
              <a:t>•</a:t>
            </a:r>
            <a:endParaRPr sz="270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35100" y="3006346"/>
            <a:ext cx="9775825" cy="1120140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12700" marR="5080">
              <a:lnSpc>
                <a:spcPts val="4300"/>
              </a:lnSpc>
              <a:spcBef>
                <a:spcPts val="220"/>
              </a:spcBef>
            </a:pPr>
            <a:r>
              <a:rPr sz="3600" spc="-135" dirty="0">
                <a:latin typeface="Microsoft Sans Serif"/>
                <a:cs typeface="Microsoft Sans Serif"/>
              </a:rPr>
              <a:t>We</a:t>
            </a:r>
            <a:r>
              <a:rPr sz="3600" spc="30" dirty="0">
                <a:latin typeface="Microsoft Sans Serif"/>
                <a:cs typeface="Microsoft Sans Serif"/>
              </a:rPr>
              <a:t> </a:t>
            </a:r>
            <a:r>
              <a:rPr sz="3600" spc="75" dirty="0">
                <a:latin typeface="Microsoft Sans Serif"/>
                <a:cs typeface="Microsoft Sans Serif"/>
              </a:rPr>
              <a:t>could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130" dirty="0">
                <a:latin typeface="Microsoft Sans Serif"/>
                <a:cs typeface="Microsoft Sans Serif"/>
              </a:rPr>
              <a:t>add</a:t>
            </a:r>
            <a:r>
              <a:rPr sz="3600" spc="3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the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15" dirty="0">
                <a:latin typeface="Microsoft Sans Serif"/>
                <a:cs typeface="Microsoft Sans Serif"/>
              </a:rPr>
              <a:t>deviations</a:t>
            </a:r>
            <a:r>
              <a:rPr sz="3600" spc="3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to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40" dirty="0">
                <a:latin typeface="Microsoft Sans Serif"/>
                <a:cs typeface="Microsoft Sans Serif"/>
              </a:rPr>
              <a:t>find</a:t>
            </a:r>
            <a:r>
              <a:rPr sz="3600" spc="3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out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the</a:t>
            </a:r>
            <a:r>
              <a:rPr sz="3600" spc="3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total </a:t>
            </a:r>
            <a:r>
              <a:rPr sz="3600" spc="-940" dirty="0">
                <a:latin typeface="Microsoft Sans Serif"/>
                <a:cs typeface="Microsoft Sans Serif"/>
              </a:rPr>
              <a:t> </a:t>
            </a:r>
            <a:r>
              <a:rPr sz="3600" spc="-70" dirty="0">
                <a:latin typeface="Microsoft Sans Serif"/>
                <a:cs typeface="Microsoft Sans Serif"/>
              </a:rPr>
              <a:t>error.</a:t>
            </a:r>
            <a:endParaRPr sz="360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90600" y="4702684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Microsoft Sans Serif"/>
                <a:cs typeface="Microsoft Sans Serif"/>
              </a:rPr>
              <a:t>•</a:t>
            </a:r>
            <a:endParaRPr sz="2700">
              <a:latin typeface="Microsoft Sans Serif"/>
              <a:cs typeface="Microsoft Sans Serif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435100" y="4631946"/>
            <a:ext cx="10054590" cy="112014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4300"/>
              </a:lnSpc>
              <a:spcBef>
                <a:spcPts val="219"/>
              </a:spcBef>
            </a:pPr>
            <a:r>
              <a:rPr sz="3600" spc="-5" dirty="0">
                <a:latin typeface="Microsoft Sans Serif"/>
                <a:cs typeface="Microsoft Sans Serif"/>
              </a:rPr>
              <a:t>Deviations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60" dirty="0">
                <a:latin typeface="Microsoft Sans Serif"/>
                <a:cs typeface="Microsoft Sans Serif"/>
              </a:rPr>
              <a:t>cancel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out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55" dirty="0">
                <a:latin typeface="Microsoft Sans Serif"/>
                <a:cs typeface="Microsoft Sans Serif"/>
              </a:rPr>
              <a:t>because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some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25" dirty="0">
                <a:latin typeface="Microsoft Sans Serif"/>
                <a:cs typeface="Microsoft Sans Serif"/>
              </a:rPr>
              <a:t>are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15" dirty="0">
                <a:latin typeface="Microsoft Sans Serif"/>
                <a:cs typeface="Microsoft Sans Serif"/>
              </a:rPr>
              <a:t>positive </a:t>
            </a:r>
            <a:r>
              <a:rPr sz="3600" spc="-940" dirty="0">
                <a:latin typeface="Microsoft Sans Serif"/>
                <a:cs typeface="Microsoft Sans Serif"/>
              </a:rPr>
              <a:t> </a:t>
            </a:r>
            <a:r>
              <a:rPr sz="3600" spc="65" dirty="0">
                <a:latin typeface="Microsoft Sans Serif"/>
                <a:cs typeface="Microsoft Sans Serif"/>
              </a:rPr>
              <a:t>and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others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15" dirty="0">
                <a:latin typeface="Microsoft Sans Serif"/>
                <a:cs typeface="Microsoft Sans Serif"/>
              </a:rPr>
              <a:t>negative.</a:t>
            </a:r>
            <a:endParaRPr sz="3600">
              <a:latin typeface="Microsoft Sans Serif"/>
              <a:cs typeface="Microsoft Sans Serif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90600" y="6328284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Microsoft Sans Serif"/>
                <a:cs typeface="Microsoft Sans Serif"/>
              </a:rPr>
              <a:t>•</a:t>
            </a:r>
            <a:endParaRPr sz="2700">
              <a:latin typeface="Microsoft Sans Serif"/>
              <a:cs typeface="Microsoft Sans Serif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435100" y="6257546"/>
            <a:ext cx="759904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35" dirty="0">
                <a:latin typeface="Microsoft Sans Serif"/>
                <a:cs typeface="Microsoft Sans Serif"/>
              </a:rPr>
              <a:t>Therefore,</a:t>
            </a:r>
            <a:r>
              <a:rPr sz="3600" spc="25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we</a:t>
            </a:r>
            <a:r>
              <a:rPr sz="3600" spc="25" dirty="0">
                <a:latin typeface="Microsoft Sans Serif"/>
                <a:cs typeface="Microsoft Sans Serif"/>
              </a:rPr>
              <a:t> </a:t>
            </a:r>
            <a:r>
              <a:rPr sz="3600" spc="20" dirty="0">
                <a:latin typeface="Microsoft Sans Serif"/>
                <a:cs typeface="Microsoft Sans Serif"/>
              </a:rPr>
              <a:t>square</a:t>
            </a:r>
            <a:r>
              <a:rPr sz="3600" spc="25" dirty="0">
                <a:latin typeface="Microsoft Sans Serif"/>
                <a:cs typeface="Microsoft Sans Serif"/>
              </a:rPr>
              <a:t> </a:t>
            </a:r>
            <a:r>
              <a:rPr sz="3600" spc="50" dirty="0">
                <a:latin typeface="Microsoft Sans Serif"/>
                <a:cs typeface="Microsoft Sans Serif"/>
              </a:rPr>
              <a:t>each</a:t>
            </a:r>
            <a:r>
              <a:rPr sz="3600" spc="30" dirty="0">
                <a:latin typeface="Microsoft Sans Serif"/>
                <a:cs typeface="Microsoft Sans Serif"/>
              </a:rPr>
              <a:t> </a:t>
            </a:r>
            <a:r>
              <a:rPr sz="3600" spc="15" dirty="0">
                <a:latin typeface="Microsoft Sans Serif"/>
                <a:cs typeface="Microsoft Sans Serif"/>
              </a:rPr>
              <a:t>deviation.</a:t>
            </a:r>
            <a:endParaRPr sz="3600">
              <a:latin typeface="Microsoft Sans Serif"/>
              <a:cs typeface="Microsoft Sans Serif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90600" y="7407784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Microsoft Sans Serif"/>
                <a:cs typeface="Microsoft Sans Serif"/>
              </a:rPr>
              <a:t>•</a:t>
            </a:r>
            <a:endParaRPr sz="2700">
              <a:latin typeface="Microsoft Sans Serif"/>
              <a:cs typeface="Microsoft Sans Serif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435100" y="7337046"/>
            <a:ext cx="10511790" cy="112014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4300"/>
              </a:lnSpc>
              <a:spcBef>
                <a:spcPts val="219"/>
              </a:spcBef>
            </a:pPr>
            <a:r>
              <a:rPr sz="3600" dirty="0">
                <a:latin typeface="Microsoft Sans Serif"/>
                <a:cs typeface="Microsoft Sans Serif"/>
              </a:rPr>
              <a:t>If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we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130" dirty="0">
                <a:latin typeface="Microsoft Sans Serif"/>
                <a:cs typeface="Microsoft Sans Serif"/>
              </a:rPr>
              <a:t>add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these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45" dirty="0">
                <a:latin typeface="Microsoft Sans Serif"/>
                <a:cs typeface="Microsoft Sans Serif"/>
              </a:rPr>
              <a:t>squared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15" dirty="0">
                <a:latin typeface="Microsoft Sans Serif"/>
                <a:cs typeface="Microsoft Sans Serif"/>
              </a:rPr>
              <a:t>deviations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we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65" dirty="0">
                <a:latin typeface="Microsoft Sans Serif"/>
                <a:cs typeface="Microsoft Sans Serif"/>
              </a:rPr>
              <a:t>get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the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-70" dirty="0">
                <a:latin typeface="Microsoft Sans Serif"/>
                <a:cs typeface="Microsoft Sans Serif"/>
              </a:rPr>
              <a:t>Sum </a:t>
            </a:r>
            <a:r>
              <a:rPr sz="3600" spc="-9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of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15" dirty="0">
                <a:latin typeface="Microsoft Sans Serif"/>
                <a:cs typeface="Microsoft Sans Serif"/>
              </a:rPr>
              <a:t>Squared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45" dirty="0">
                <a:latin typeface="Microsoft Sans Serif"/>
                <a:cs typeface="Microsoft Sans Serif"/>
              </a:rPr>
              <a:t>Errors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85" dirty="0">
                <a:latin typeface="Microsoft Sans Serif"/>
                <a:cs typeface="Microsoft Sans Serif"/>
              </a:rPr>
              <a:t>(SS).</a:t>
            </a:r>
            <a:endParaRPr sz="36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07032" y="871223"/>
            <a:ext cx="919099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Mean</a:t>
            </a:r>
            <a:r>
              <a:rPr spc="55" dirty="0"/>
              <a:t> </a:t>
            </a:r>
            <a:r>
              <a:rPr spc="40" dirty="0"/>
              <a:t>Squared</a:t>
            </a:r>
            <a:r>
              <a:rPr spc="55" dirty="0"/>
              <a:t> </a:t>
            </a:r>
            <a:r>
              <a:rPr spc="-120" dirty="0"/>
              <a:t>Error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0600" y="2716890"/>
            <a:ext cx="157480" cy="3422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50" spc="320" dirty="0">
                <a:latin typeface="Microsoft Sans Serif"/>
                <a:cs typeface="Microsoft Sans Serif"/>
              </a:rPr>
              <a:t>•</a:t>
            </a:r>
            <a:endParaRPr sz="205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332864" y="2653087"/>
            <a:ext cx="10565765" cy="1261110"/>
          </a:xfrm>
          <a:prstGeom prst="rect">
            <a:avLst/>
          </a:prstGeom>
        </p:spPr>
        <p:txBody>
          <a:bodyPr vert="horz" wrap="square" lIns="0" tIns="39370" rIns="0" bIns="0" rtlCol="0">
            <a:spAutoFit/>
          </a:bodyPr>
          <a:lstStyle/>
          <a:p>
            <a:pPr marL="12700" marR="5080">
              <a:lnSpc>
                <a:spcPts val="3200"/>
              </a:lnSpc>
              <a:spcBef>
                <a:spcPts val="310"/>
              </a:spcBef>
            </a:pPr>
            <a:r>
              <a:rPr sz="2750" spc="25" dirty="0">
                <a:latin typeface="Microsoft Sans Serif"/>
                <a:cs typeface="Microsoft Sans Serif"/>
              </a:rPr>
              <a:t>Although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the</a:t>
            </a:r>
            <a:r>
              <a:rPr sz="2750" spc="45" dirty="0">
                <a:latin typeface="Microsoft Sans Serif"/>
                <a:cs typeface="Microsoft Sans Serif"/>
              </a:rPr>
              <a:t> </a:t>
            </a:r>
            <a:r>
              <a:rPr sz="2750" spc="-145" dirty="0">
                <a:latin typeface="Microsoft Sans Serif"/>
                <a:cs typeface="Microsoft Sans Serif"/>
              </a:rPr>
              <a:t>SS</a:t>
            </a:r>
            <a:r>
              <a:rPr sz="2750" spc="45" dirty="0">
                <a:latin typeface="Microsoft Sans Serif"/>
                <a:cs typeface="Microsoft Sans Serif"/>
              </a:rPr>
              <a:t> </a:t>
            </a:r>
            <a:r>
              <a:rPr sz="2750" spc="-5" dirty="0">
                <a:latin typeface="Microsoft Sans Serif"/>
                <a:cs typeface="Microsoft Sans Serif"/>
              </a:rPr>
              <a:t>is</a:t>
            </a:r>
            <a:r>
              <a:rPr sz="2750" spc="45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a</a:t>
            </a:r>
            <a:r>
              <a:rPr sz="2750" spc="45" dirty="0">
                <a:latin typeface="Microsoft Sans Serif"/>
                <a:cs typeface="Microsoft Sans Serif"/>
              </a:rPr>
              <a:t> </a:t>
            </a:r>
            <a:r>
              <a:rPr sz="2750" spc="85" dirty="0">
                <a:latin typeface="Microsoft Sans Serif"/>
                <a:cs typeface="Microsoft Sans Serif"/>
              </a:rPr>
              <a:t>good</a:t>
            </a:r>
            <a:r>
              <a:rPr sz="2750" spc="45" dirty="0">
                <a:latin typeface="Microsoft Sans Serif"/>
                <a:cs typeface="Microsoft Sans Serif"/>
              </a:rPr>
              <a:t> </a:t>
            </a:r>
            <a:r>
              <a:rPr sz="2750" dirty="0">
                <a:latin typeface="Microsoft Sans Serif"/>
                <a:cs typeface="Microsoft Sans Serif"/>
              </a:rPr>
              <a:t>measure</a:t>
            </a:r>
            <a:r>
              <a:rPr sz="2750" spc="45" dirty="0">
                <a:latin typeface="Microsoft Sans Serif"/>
                <a:cs typeface="Microsoft Sans Serif"/>
              </a:rPr>
              <a:t> </a:t>
            </a:r>
            <a:r>
              <a:rPr sz="2750" spc="5" dirty="0">
                <a:latin typeface="Microsoft Sans Serif"/>
                <a:cs typeface="Microsoft Sans Serif"/>
              </a:rPr>
              <a:t>of</a:t>
            </a:r>
            <a:r>
              <a:rPr sz="2750" spc="45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the</a:t>
            </a:r>
            <a:r>
              <a:rPr sz="2750" spc="45" dirty="0">
                <a:latin typeface="Microsoft Sans Serif"/>
                <a:cs typeface="Microsoft Sans Serif"/>
              </a:rPr>
              <a:t> </a:t>
            </a:r>
            <a:r>
              <a:rPr sz="2750" spc="65" dirty="0">
                <a:latin typeface="Microsoft Sans Serif"/>
                <a:cs typeface="Microsoft Sans Serif"/>
              </a:rPr>
              <a:t>accuracy</a:t>
            </a:r>
            <a:r>
              <a:rPr sz="2750" spc="45" dirty="0">
                <a:latin typeface="Microsoft Sans Serif"/>
                <a:cs typeface="Microsoft Sans Serif"/>
              </a:rPr>
              <a:t> </a:t>
            </a:r>
            <a:r>
              <a:rPr sz="2750" spc="5" dirty="0">
                <a:latin typeface="Microsoft Sans Serif"/>
                <a:cs typeface="Microsoft Sans Serif"/>
              </a:rPr>
              <a:t>of</a:t>
            </a:r>
            <a:r>
              <a:rPr sz="2750" spc="45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our</a:t>
            </a:r>
            <a:r>
              <a:rPr sz="2750" spc="45" dirty="0">
                <a:latin typeface="Microsoft Sans Serif"/>
                <a:cs typeface="Microsoft Sans Serif"/>
              </a:rPr>
              <a:t> </a:t>
            </a:r>
            <a:r>
              <a:rPr sz="2750" spc="30" dirty="0">
                <a:latin typeface="Microsoft Sans Serif"/>
                <a:cs typeface="Microsoft Sans Serif"/>
              </a:rPr>
              <a:t>model,</a:t>
            </a:r>
            <a:r>
              <a:rPr sz="2750" spc="45" dirty="0">
                <a:latin typeface="Microsoft Sans Serif"/>
                <a:cs typeface="Microsoft Sans Serif"/>
              </a:rPr>
              <a:t> </a:t>
            </a:r>
            <a:r>
              <a:rPr sz="2750" spc="-5" dirty="0">
                <a:latin typeface="Microsoft Sans Serif"/>
                <a:cs typeface="Microsoft Sans Serif"/>
              </a:rPr>
              <a:t>it </a:t>
            </a:r>
            <a:r>
              <a:rPr sz="2750" spc="-720" dirty="0">
                <a:latin typeface="Microsoft Sans Serif"/>
                <a:cs typeface="Microsoft Sans Serif"/>
              </a:rPr>
              <a:t> </a:t>
            </a:r>
            <a:r>
              <a:rPr sz="2750" spc="75" dirty="0">
                <a:latin typeface="Microsoft Sans Serif"/>
                <a:cs typeface="Microsoft Sans Serif"/>
              </a:rPr>
              <a:t>depends </a:t>
            </a:r>
            <a:r>
              <a:rPr sz="2750" spc="10" dirty="0">
                <a:latin typeface="Microsoft Sans Serif"/>
                <a:cs typeface="Microsoft Sans Serif"/>
              </a:rPr>
              <a:t>on the amount </a:t>
            </a:r>
            <a:r>
              <a:rPr sz="2750" spc="5" dirty="0">
                <a:latin typeface="Microsoft Sans Serif"/>
                <a:cs typeface="Microsoft Sans Serif"/>
              </a:rPr>
              <a:t>of </a:t>
            </a:r>
            <a:r>
              <a:rPr sz="2750" spc="45" dirty="0">
                <a:latin typeface="Microsoft Sans Serif"/>
                <a:cs typeface="Microsoft Sans Serif"/>
              </a:rPr>
              <a:t>data </a:t>
            </a:r>
            <a:r>
              <a:rPr sz="2750" spc="50" dirty="0">
                <a:latin typeface="Microsoft Sans Serif"/>
                <a:cs typeface="Microsoft Sans Serif"/>
              </a:rPr>
              <a:t>collected. </a:t>
            </a:r>
            <a:r>
              <a:rPr sz="2750" spc="-220" dirty="0">
                <a:latin typeface="Microsoft Sans Serif"/>
                <a:cs typeface="Microsoft Sans Serif"/>
              </a:rPr>
              <a:t>To</a:t>
            </a:r>
            <a:r>
              <a:rPr sz="2750" spc="-215" dirty="0">
                <a:latin typeface="Microsoft Sans Serif"/>
                <a:cs typeface="Microsoft Sans Serif"/>
              </a:rPr>
              <a:t> </a:t>
            </a:r>
            <a:r>
              <a:rPr sz="2750" spc="25" dirty="0">
                <a:latin typeface="Microsoft Sans Serif"/>
                <a:cs typeface="Microsoft Sans Serif"/>
              </a:rPr>
              <a:t>overcome </a:t>
            </a:r>
            <a:r>
              <a:rPr sz="2750" dirty="0">
                <a:latin typeface="Microsoft Sans Serif"/>
                <a:cs typeface="Microsoft Sans Serif"/>
              </a:rPr>
              <a:t>this </a:t>
            </a:r>
            <a:r>
              <a:rPr sz="2750" spc="5" dirty="0">
                <a:latin typeface="Microsoft Sans Serif"/>
                <a:cs typeface="Microsoft Sans Serif"/>
              </a:rPr>
              <a:t> </a:t>
            </a:r>
            <a:r>
              <a:rPr sz="2750" spc="40" dirty="0">
                <a:latin typeface="Microsoft Sans Serif"/>
                <a:cs typeface="Microsoft Sans Serif"/>
              </a:rPr>
              <a:t>problem,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we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use:</a:t>
            </a:r>
            <a:endParaRPr sz="275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90600" y="5981046"/>
            <a:ext cx="157480" cy="342265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050" spc="320" dirty="0">
                <a:latin typeface="Microsoft Sans Serif"/>
                <a:cs typeface="Microsoft Sans Serif"/>
              </a:rPr>
              <a:t>•</a:t>
            </a:r>
            <a:endParaRPr sz="2050">
              <a:latin typeface="Microsoft Sans Serif"/>
              <a:cs typeface="Microsoft Sans Serif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332864" y="5917246"/>
            <a:ext cx="10386695" cy="854710"/>
          </a:xfrm>
          <a:prstGeom prst="rect">
            <a:avLst/>
          </a:prstGeom>
        </p:spPr>
        <p:txBody>
          <a:bodyPr vert="horz" wrap="square" lIns="0" tIns="39370" rIns="0" bIns="0" rtlCol="0">
            <a:spAutoFit/>
          </a:bodyPr>
          <a:lstStyle/>
          <a:p>
            <a:pPr marL="12700" marR="5080">
              <a:lnSpc>
                <a:spcPts val="3200"/>
              </a:lnSpc>
              <a:spcBef>
                <a:spcPts val="310"/>
              </a:spcBef>
            </a:pPr>
            <a:r>
              <a:rPr sz="2750" spc="85" dirty="0">
                <a:latin typeface="Microsoft Sans Serif"/>
                <a:cs typeface="Microsoft Sans Serif"/>
              </a:rPr>
              <a:t>df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220" dirty="0">
                <a:latin typeface="Microsoft Sans Serif"/>
                <a:cs typeface="Microsoft Sans Serif"/>
              </a:rPr>
              <a:t>=</a:t>
            </a:r>
            <a:r>
              <a:rPr sz="2750" spc="45" dirty="0">
                <a:latin typeface="Microsoft Sans Serif"/>
                <a:cs typeface="Microsoft Sans Serif"/>
              </a:rPr>
              <a:t> </a:t>
            </a:r>
            <a:r>
              <a:rPr sz="2750" b="1" spc="10" dirty="0">
                <a:solidFill>
                  <a:srgbClr val="C82506"/>
                </a:solidFill>
                <a:latin typeface="Arial"/>
                <a:cs typeface="Arial"/>
              </a:rPr>
              <a:t>degrees</a:t>
            </a:r>
            <a:r>
              <a:rPr sz="2750" b="1" spc="5" dirty="0">
                <a:solidFill>
                  <a:srgbClr val="C82506"/>
                </a:solidFill>
                <a:latin typeface="Arial"/>
                <a:cs typeface="Arial"/>
              </a:rPr>
              <a:t> of</a:t>
            </a:r>
            <a:r>
              <a:rPr sz="2750" b="1" spc="10" dirty="0">
                <a:solidFill>
                  <a:srgbClr val="C82506"/>
                </a:solidFill>
                <a:latin typeface="Arial"/>
                <a:cs typeface="Arial"/>
              </a:rPr>
              <a:t> </a:t>
            </a:r>
            <a:r>
              <a:rPr sz="2750" b="1" spc="5" dirty="0">
                <a:solidFill>
                  <a:srgbClr val="C82506"/>
                </a:solidFill>
                <a:latin typeface="Arial"/>
                <a:cs typeface="Arial"/>
              </a:rPr>
              <a:t>freedom</a:t>
            </a:r>
            <a:r>
              <a:rPr sz="2750" spc="5" dirty="0">
                <a:latin typeface="Microsoft Sans Serif"/>
                <a:cs typeface="Microsoft Sans Serif"/>
              </a:rPr>
              <a:t>,</a:t>
            </a:r>
            <a:r>
              <a:rPr sz="2750" spc="45" dirty="0">
                <a:latin typeface="Microsoft Sans Serif"/>
                <a:cs typeface="Microsoft Sans Serif"/>
              </a:rPr>
              <a:t> </a:t>
            </a:r>
            <a:r>
              <a:rPr sz="2750" dirty="0">
                <a:latin typeface="Microsoft Sans Serif"/>
                <a:cs typeface="Microsoft Sans Serif"/>
              </a:rPr>
              <a:t>i.e.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the</a:t>
            </a:r>
            <a:r>
              <a:rPr sz="2750" spc="45" dirty="0">
                <a:latin typeface="Microsoft Sans Serif"/>
                <a:cs typeface="Microsoft Sans Serif"/>
              </a:rPr>
              <a:t> </a:t>
            </a:r>
            <a:r>
              <a:rPr sz="2750" spc="35" dirty="0">
                <a:latin typeface="Microsoft Sans Serif"/>
                <a:cs typeface="Microsoft Sans Serif"/>
              </a:rPr>
              <a:t>number</a:t>
            </a:r>
            <a:r>
              <a:rPr sz="2750" spc="45" dirty="0">
                <a:latin typeface="Microsoft Sans Serif"/>
                <a:cs typeface="Microsoft Sans Serif"/>
              </a:rPr>
              <a:t> </a:t>
            </a:r>
            <a:r>
              <a:rPr sz="2750" spc="5" dirty="0">
                <a:latin typeface="Microsoft Sans Serif"/>
                <a:cs typeface="Microsoft Sans Serif"/>
              </a:rPr>
              <a:t>of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20" dirty="0">
                <a:latin typeface="Microsoft Sans Serif"/>
                <a:cs typeface="Microsoft Sans Serif"/>
              </a:rPr>
              <a:t>observations</a:t>
            </a:r>
            <a:r>
              <a:rPr sz="2750" spc="45" dirty="0">
                <a:latin typeface="Microsoft Sans Serif"/>
                <a:cs typeface="Microsoft Sans Serif"/>
              </a:rPr>
              <a:t> </a:t>
            </a:r>
            <a:r>
              <a:rPr sz="2750" spc="5" dirty="0">
                <a:latin typeface="Microsoft Sans Serif"/>
                <a:cs typeface="Microsoft Sans Serif"/>
              </a:rPr>
              <a:t>that</a:t>
            </a:r>
            <a:r>
              <a:rPr sz="2750" spc="45" dirty="0">
                <a:latin typeface="Microsoft Sans Serif"/>
                <a:cs typeface="Microsoft Sans Serif"/>
              </a:rPr>
              <a:t> </a:t>
            </a:r>
            <a:r>
              <a:rPr sz="2750" spc="-10" dirty="0">
                <a:latin typeface="Microsoft Sans Serif"/>
                <a:cs typeface="Microsoft Sans Serif"/>
              </a:rPr>
              <a:t>are </a:t>
            </a:r>
            <a:r>
              <a:rPr sz="2750" spc="-715" dirty="0">
                <a:latin typeface="Microsoft Sans Serif"/>
                <a:cs typeface="Microsoft Sans Serif"/>
              </a:rPr>
              <a:t> </a:t>
            </a:r>
            <a:r>
              <a:rPr sz="2750" spc="-5" dirty="0">
                <a:latin typeface="Microsoft Sans Serif"/>
                <a:cs typeface="Microsoft Sans Serif"/>
              </a:rPr>
              <a:t>free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5" dirty="0">
                <a:latin typeface="Microsoft Sans Serif"/>
                <a:cs typeface="Microsoft Sans Serif"/>
              </a:rPr>
              <a:t>to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20" dirty="0">
                <a:latin typeface="Microsoft Sans Serif"/>
                <a:cs typeface="Microsoft Sans Serif"/>
              </a:rPr>
              <a:t>vary</a:t>
            </a:r>
            <a:endParaRPr sz="2750">
              <a:latin typeface="Microsoft Sans Serif"/>
              <a:cs typeface="Microsoft Sans Serif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90600" y="7204567"/>
            <a:ext cx="157480" cy="3422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50" spc="320" dirty="0">
                <a:latin typeface="Microsoft Sans Serif"/>
                <a:cs typeface="Microsoft Sans Serif"/>
              </a:rPr>
              <a:t>•</a:t>
            </a:r>
            <a:endParaRPr sz="2050">
              <a:latin typeface="Microsoft Sans Serif"/>
              <a:cs typeface="Microsoft Sans Serif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332864" y="7140764"/>
            <a:ext cx="10650855" cy="1667510"/>
          </a:xfrm>
          <a:prstGeom prst="rect">
            <a:avLst/>
          </a:prstGeom>
        </p:spPr>
        <p:txBody>
          <a:bodyPr vert="horz" wrap="square" lIns="0" tIns="39370" rIns="0" bIns="0" rtlCol="0">
            <a:spAutoFit/>
          </a:bodyPr>
          <a:lstStyle/>
          <a:p>
            <a:pPr marL="12700" marR="5080">
              <a:lnSpc>
                <a:spcPts val="3200"/>
              </a:lnSpc>
              <a:spcBef>
                <a:spcPts val="310"/>
              </a:spcBef>
            </a:pPr>
            <a:r>
              <a:rPr sz="2750" spc="-40" dirty="0">
                <a:latin typeface="Microsoft Sans Serif"/>
                <a:cs typeface="Microsoft Sans Serif"/>
              </a:rPr>
              <a:t>The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sum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5" dirty="0">
                <a:latin typeface="Microsoft Sans Serif"/>
                <a:cs typeface="Microsoft Sans Serif"/>
              </a:rPr>
              <a:t>of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25" dirty="0">
                <a:latin typeface="Microsoft Sans Serif"/>
                <a:cs typeface="Microsoft Sans Serif"/>
              </a:rPr>
              <a:t>squares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-5" dirty="0">
                <a:latin typeface="Microsoft Sans Serif"/>
                <a:cs typeface="Microsoft Sans Serif"/>
              </a:rPr>
              <a:t>is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70" dirty="0">
                <a:latin typeface="Microsoft Sans Serif"/>
                <a:cs typeface="Microsoft Sans Serif"/>
              </a:rPr>
              <a:t>divided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85" dirty="0">
                <a:latin typeface="Microsoft Sans Serif"/>
                <a:cs typeface="Microsoft Sans Serif"/>
              </a:rPr>
              <a:t>by</a:t>
            </a:r>
            <a:r>
              <a:rPr sz="2750" spc="45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the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35" dirty="0">
                <a:latin typeface="Microsoft Sans Serif"/>
                <a:cs typeface="Microsoft Sans Serif"/>
              </a:rPr>
              <a:t>number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5" dirty="0">
                <a:latin typeface="Microsoft Sans Serif"/>
                <a:cs typeface="Microsoft Sans Serif"/>
              </a:rPr>
              <a:t>of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25" dirty="0">
                <a:latin typeface="Microsoft Sans Serif"/>
                <a:cs typeface="Microsoft Sans Serif"/>
              </a:rPr>
              <a:t>scores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45" dirty="0">
                <a:latin typeface="Microsoft Sans Serif"/>
                <a:cs typeface="Microsoft Sans Serif"/>
              </a:rPr>
              <a:t>used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5" dirty="0">
                <a:latin typeface="Microsoft Sans Serif"/>
                <a:cs typeface="Microsoft Sans Serif"/>
              </a:rPr>
              <a:t>to </a:t>
            </a:r>
            <a:r>
              <a:rPr sz="2750" spc="10" dirty="0">
                <a:latin typeface="Microsoft Sans Serif"/>
                <a:cs typeface="Microsoft Sans Serif"/>
              </a:rPr>
              <a:t> </a:t>
            </a:r>
            <a:r>
              <a:rPr sz="2750" spc="55" dirty="0">
                <a:latin typeface="Microsoft Sans Serif"/>
                <a:cs typeface="Microsoft Sans Serif"/>
              </a:rPr>
              <a:t>compute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the</a:t>
            </a:r>
            <a:r>
              <a:rPr sz="2750" spc="45" dirty="0">
                <a:latin typeface="Microsoft Sans Serif"/>
                <a:cs typeface="Microsoft Sans Serif"/>
              </a:rPr>
              <a:t> </a:t>
            </a:r>
            <a:r>
              <a:rPr sz="2750" spc="5" dirty="0">
                <a:latin typeface="Microsoft Sans Serif"/>
                <a:cs typeface="Microsoft Sans Serif"/>
              </a:rPr>
              <a:t>total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45" dirty="0">
                <a:latin typeface="Microsoft Sans Serif"/>
                <a:cs typeface="Microsoft Sans Serif"/>
              </a:rPr>
              <a:t>adjusted </a:t>
            </a:r>
            <a:r>
              <a:rPr sz="2750" spc="5" dirty="0">
                <a:latin typeface="Microsoft Sans Serif"/>
                <a:cs typeface="Microsoft Sans Serif"/>
              </a:rPr>
              <a:t>for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the</a:t>
            </a:r>
            <a:r>
              <a:rPr sz="2750" spc="45" dirty="0">
                <a:latin typeface="Microsoft Sans Serif"/>
                <a:cs typeface="Microsoft Sans Serif"/>
              </a:rPr>
              <a:t> fact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5" dirty="0">
                <a:latin typeface="Microsoft Sans Serif"/>
                <a:cs typeface="Microsoft Sans Serif"/>
              </a:rPr>
              <a:t>that</a:t>
            </a:r>
            <a:r>
              <a:rPr sz="2750" spc="45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we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-10" dirty="0">
                <a:latin typeface="Microsoft Sans Serif"/>
                <a:cs typeface="Microsoft Sans Serif"/>
              </a:rPr>
              <a:t>are</a:t>
            </a:r>
            <a:r>
              <a:rPr sz="2750" spc="45" dirty="0">
                <a:latin typeface="Microsoft Sans Serif"/>
                <a:cs typeface="Microsoft Sans Serif"/>
              </a:rPr>
              <a:t> </a:t>
            </a:r>
            <a:r>
              <a:rPr sz="2750" spc="35" dirty="0">
                <a:latin typeface="Microsoft Sans Serif"/>
                <a:cs typeface="Microsoft Sans Serif"/>
              </a:rPr>
              <a:t>trying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5" dirty="0">
                <a:latin typeface="Microsoft Sans Serif"/>
                <a:cs typeface="Microsoft Sans Serif"/>
              </a:rPr>
              <a:t>to</a:t>
            </a:r>
            <a:r>
              <a:rPr sz="2750" spc="45" dirty="0">
                <a:latin typeface="Microsoft Sans Serif"/>
                <a:cs typeface="Microsoft Sans Serif"/>
              </a:rPr>
              <a:t> </a:t>
            </a:r>
            <a:r>
              <a:rPr sz="2750" spc="5" dirty="0">
                <a:latin typeface="Microsoft Sans Serif"/>
                <a:cs typeface="Microsoft Sans Serif"/>
              </a:rPr>
              <a:t>estimate </a:t>
            </a:r>
            <a:r>
              <a:rPr sz="2750" spc="-715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the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35" dirty="0">
                <a:latin typeface="Microsoft Sans Serif"/>
                <a:cs typeface="Microsoft Sans Serif"/>
              </a:rPr>
              <a:t>population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5" dirty="0">
                <a:latin typeface="Microsoft Sans Serif"/>
                <a:cs typeface="Microsoft Sans Serif"/>
              </a:rPr>
              <a:t>value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35" dirty="0">
                <a:latin typeface="Microsoft Sans Serif"/>
                <a:cs typeface="Microsoft Sans Serif"/>
              </a:rPr>
              <a:t>(e.g.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35" dirty="0">
                <a:latin typeface="Microsoft Sans Serif"/>
                <a:cs typeface="Microsoft Sans Serif"/>
              </a:rPr>
              <a:t>which</a:t>
            </a:r>
            <a:r>
              <a:rPr sz="2750" spc="45" dirty="0">
                <a:latin typeface="Microsoft Sans Serif"/>
                <a:cs typeface="Microsoft Sans Serif"/>
              </a:rPr>
              <a:t> </a:t>
            </a:r>
            <a:r>
              <a:rPr sz="2750" spc="30" dirty="0">
                <a:latin typeface="Microsoft Sans Serif"/>
                <a:cs typeface="Microsoft Sans Serif"/>
              </a:rPr>
              <a:t>imposes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one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20" dirty="0">
                <a:latin typeface="Microsoft Sans Serif"/>
                <a:cs typeface="Microsoft Sans Serif"/>
              </a:rPr>
              <a:t>constraint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on</a:t>
            </a:r>
            <a:r>
              <a:rPr sz="2750" spc="45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the </a:t>
            </a:r>
            <a:r>
              <a:rPr sz="2750" spc="15" dirty="0">
                <a:latin typeface="Microsoft Sans Serif"/>
                <a:cs typeface="Microsoft Sans Serif"/>
              </a:rPr>
              <a:t> </a:t>
            </a:r>
            <a:r>
              <a:rPr sz="2750" spc="35" dirty="0">
                <a:latin typeface="Microsoft Sans Serif"/>
                <a:cs typeface="Microsoft Sans Serif"/>
              </a:rPr>
              <a:t>number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5" dirty="0">
                <a:latin typeface="Microsoft Sans Serif"/>
                <a:cs typeface="Microsoft Sans Serif"/>
              </a:rPr>
              <a:t>of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25" dirty="0">
                <a:latin typeface="Microsoft Sans Serif"/>
                <a:cs typeface="Microsoft Sans Serif"/>
              </a:rPr>
              <a:t>scores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5" dirty="0">
                <a:latin typeface="Microsoft Sans Serif"/>
                <a:cs typeface="Microsoft Sans Serif"/>
              </a:rPr>
              <a:t>that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60" dirty="0">
                <a:latin typeface="Microsoft Sans Serif"/>
                <a:cs typeface="Microsoft Sans Serif"/>
              </a:rPr>
              <a:t>can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20" dirty="0">
                <a:latin typeface="Microsoft Sans Serif"/>
                <a:cs typeface="Microsoft Sans Serif"/>
              </a:rPr>
              <a:t>vary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-5" dirty="0">
                <a:latin typeface="Microsoft Sans Serif"/>
                <a:cs typeface="Microsoft Sans Serif"/>
              </a:rPr>
              <a:t>freely)</a:t>
            </a:r>
            <a:endParaRPr sz="2750">
              <a:latin typeface="Microsoft Sans Serif"/>
              <a:cs typeface="Microsoft Sans Serif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534892" y="4063777"/>
            <a:ext cx="3246755" cy="75247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  <a:tabLst>
                <a:tab pos="1849755" algn="l"/>
              </a:tabLst>
            </a:pPr>
            <a:r>
              <a:rPr sz="7125" spc="-97" baseline="-3508" dirty="0">
                <a:solidFill>
                  <a:srgbClr val="0C050D"/>
                </a:solidFill>
                <a:latin typeface="Symbol"/>
                <a:cs typeface="Symbol"/>
              </a:rPr>
              <a:t></a:t>
            </a:r>
            <a:r>
              <a:rPr sz="3150" spc="-65" dirty="0">
                <a:solidFill>
                  <a:srgbClr val="0C050D"/>
                </a:solidFill>
                <a:latin typeface="Cambria"/>
                <a:cs typeface="Cambria"/>
              </a:rPr>
              <a:t>outcome	</a:t>
            </a:r>
            <a:r>
              <a:rPr sz="3150" spc="-5" dirty="0">
                <a:solidFill>
                  <a:srgbClr val="0C050D"/>
                </a:solidFill>
                <a:latin typeface="Symbol"/>
                <a:cs typeface="Symbol"/>
              </a:rPr>
              <a:t></a:t>
            </a:r>
            <a:r>
              <a:rPr sz="3150" spc="-190" dirty="0">
                <a:solidFill>
                  <a:srgbClr val="0C050D"/>
                </a:solidFill>
                <a:latin typeface="Times New Roman"/>
                <a:cs typeface="Times New Roman"/>
              </a:rPr>
              <a:t> </a:t>
            </a:r>
            <a:r>
              <a:rPr sz="3150" spc="10" dirty="0">
                <a:solidFill>
                  <a:srgbClr val="0C050D"/>
                </a:solidFill>
                <a:latin typeface="Cambria"/>
                <a:cs typeface="Cambria"/>
              </a:rPr>
              <a:t>model</a:t>
            </a:r>
            <a:endParaRPr sz="3150">
              <a:latin typeface="Cambria"/>
              <a:cs typeface="Cambria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0897506" y="4104063"/>
            <a:ext cx="142875" cy="75247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4750" spc="-660" dirty="0">
                <a:solidFill>
                  <a:srgbClr val="0C050D"/>
                </a:solidFill>
                <a:latin typeface="Symbol"/>
                <a:cs typeface="Symbol"/>
              </a:rPr>
              <a:t></a:t>
            </a:r>
            <a:endParaRPr sz="4750">
              <a:latin typeface="Symbol"/>
              <a:cs typeface="Symbol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6518620" y="4985454"/>
            <a:ext cx="4740910" cy="0"/>
          </a:xfrm>
          <a:custGeom>
            <a:avLst/>
            <a:gdLst/>
            <a:ahLst/>
            <a:cxnLst/>
            <a:rect l="l" t="t" r="r" b="b"/>
            <a:pathLst>
              <a:path w="4740909">
                <a:moveTo>
                  <a:pt x="0" y="0"/>
                </a:moveTo>
                <a:lnTo>
                  <a:pt x="4740637" y="0"/>
                </a:lnTo>
              </a:path>
            </a:pathLst>
          </a:custGeom>
          <a:ln w="20142">
            <a:solidFill>
              <a:srgbClr val="0C050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6534597" y="4081430"/>
            <a:ext cx="537845" cy="8959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5700" spc="-35" dirty="0">
                <a:solidFill>
                  <a:srgbClr val="0C050D"/>
                </a:solidFill>
                <a:latin typeface="Symbol"/>
                <a:cs typeface="Symbol"/>
              </a:rPr>
              <a:t></a:t>
            </a:r>
            <a:endParaRPr sz="5700">
              <a:latin typeface="Symbol"/>
              <a:cs typeface="Symbol"/>
            </a:endParaRPr>
          </a:p>
        </p:txBody>
      </p:sp>
      <p:sp>
        <p:nvSpPr>
          <p:cNvPr id="20" name="object 2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18</a:t>
            </a:fld>
            <a:endParaRPr spc="-5" dirty="0"/>
          </a:p>
        </p:txBody>
      </p:sp>
      <p:sp>
        <p:nvSpPr>
          <p:cNvPr id="13" name="object 13"/>
          <p:cNvSpPr txBox="1"/>
          <p:nvPr/>
        </p:nvSpPr>
        <p:spPr>
          <a:xfrm>
            <a:off x="8437915" y="4983938"/>
            <a:ext cx="949325" cy="5092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3150" i="1" spc="375" dirty="0">
                <a:solidFill>
                  <a:srgbClr val="0C050D"/>
                </a:solidFill>
                <a:latin typeface="Cambria"/>
                <a:cs typeface="Cambria"/>
              </a:rPr>
              <a:t>N</a:t>
            </a:r>
            <a:r>
              <a:rPr sz="3150" i="1" spc="190" dirty="0">
                <a:solidFill>
                  <a:srgbClr val="0C050D"/>
                </a:solidFill>
                <a:latin typeface="Cambria"/>
                <a:cs typeface="Cambria"/>
              </a:rPr>
              <a:t> </a:t>
            </a:r>
            <a:r>
              <a:rPr sz="3150" spc="-5" dirty="0">
                <a:solidFill>
                  <a:srgbClr val="0C050D"/>
                </a:solidFill>
                <a:latin typeface="Symbol"/>
                <a:cs typeface="Symbol"/>
              </a:rPr>
              <a:t></a:t>
            </a:r>
            <a:r>
              <a:rPr sz="3150" spc="-365" dirty="0">
                <a:solidFill>
                  <a:srgbClr val="0C050D"/>
                </a:solidFill>
                <a:latin typeface="Times New Roman"/>
                <a:cs typeface="Times New Roman"/>
              </a:rPr>
              <a:t> </a:t>
            </a:r>
            <a:r>
              <a:rPr sz="3150" dirty="0">
                <a:solidFill>
                  <a:srgbClr val="0C050D"/>
                </a:solidFill>
                <a:latin typeface="Cambria"/>
                <a:cs typeface="Cambria"/>
              </a:rPr>
              <a:t>1</a:t>
            </a:r>
            <a:endParaRPr sz="3150">
              <a:latin typeface="Cambria"/>
              <a:cs typeface="Cambria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095986" y="4072608"/>
            <a:ext cx="438150" cy="92900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5875">
              <a:lnSpc>
                <a:spcPct val="100000"/>
              </a:lnSpc>
              <a:spcBef>
                <a:spcPts val="120"/>
              </a:spcBef>
            </a:pPr>
            <a:r>
              <a:rPr sz="2200" b="1" i="1" spc="-5" dirty="0">
                <a:solidFill>
                  <a:srgbClr val="0C050D"/>
                </a:solidFill>
                <a:latin typeface="Trebuchet MS"/>
                <a:cs typeface="Trebuchet MS"/>
              </a:rPr>
              <a:t>n</a:t>
            </a:r>
            <a:endParaRPr sz="22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810"/>
              </a:spcBef>
            </a:pPr>
            <a:r>
              <a:rPr sz="2200" b="1" i="1" spc="100" dirty="0">
                <a:solidFill>
                  <a:srgbClr val="0C050D"/>
                </a:solidFill>
                <a:latin typeface="Trebuchet MS"/>
                <a:cs typeface="Trebuchet MS"/>
              </a:rPr>
              <a:t>i</a:t>
            </a:r>
            <a:r>
              <a:rPr sz="2200" spc="-10" dirty="0">
                <a:solidFill>
                  <a:srgbClr val="0C050D"/>
                </a:solidFill>
                <a:latin typeface="Symbol"/>
                <a:cs typeface="Symbol"/>
              </a:rPr>
              <a:t></a:t>
            </a:r>
            <a:r>
              <a:rPr sz="2200" dirty="0">
                <a:solidFill>
                  <a:srgbClr val="0C050D"/>
                </a:solidFill>
                <a:latin typeface="Cambria"/>
                <a:cs typeface="Cambria"/>
              </a:rPr>
              <a:t>1</a:t>
            </a:r>
            <a:endParaRPr sz="2200">
              <a:latin typeface="Cambria"/>
              <a:cs typeface="Cambria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1025877" y="4133035"/>
            <a:ext cx="180975" cy="36385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2200" dirty="0">
                <a:solidFill>
                  <a:srgbClr val="0C050D"/>
                </a:solidFill>
                <a:latin typeface="Cambria"/>
                <a:cs typeface="Cambria"/>
              </a:rPr>
              <a:t>2</a:t>
            </a:r>
            <a:endParaRPr sz="2200">
              <a:latin typeface="Cambria"/>
              <a:cs typeface="Cambria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9156279" y="4496850"/>
            <a:ext cx="104775" cy="36385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2200" i="1" spc="20" dirty="0">
                <a:solidFill>
                  <a:srgbClr val="0C050D"/>
                </a:solidFill>
                <a:latin typeface="Cambria"/>
                <a:cs typeface="Cambria"/>
              </a:rPr>
              <a:t>i</a:t>
            </a:r>
            <a:endParaRPr sz="2200">
              <a:latin typeface="Cambria"/>
              <a:cs typeface="Cambria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0759068" y="4496850"/>
            <a:ext cx="104775" cy="36385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2200" i="1" spc="20" dirty="0">
                <a:solidFill>
                  <a:srgbClr val="0C050D"/>
                </a:solidFill>
                <a:latin typeface="Cambria"/>
                <a:cs typeface="Cambria"/>
              </a:rPr>
              <a:t>i</a:t>
            </a:r>
            <a:endParaRPr sz="2200">
              <a:latin typeface="Cambria"/>
              <a:cs typeface="Cambria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615405" y="4417529"/>
            <a:ext cx="412115" cy="5092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3150" i="1" u="heavy" dirty="0">
                <a:solidFill>
                  <a:srgbClr val="0C050D"/>
                </a:solidFill>
                <a:uFill>
                  <a:solidFill>
                    <a:srgbClr val="0C050D"/>
                  </a:solidFill>
                </a:uFill>
                <a:latin typeface="Cambria"/>
                <a:cs typeface="Cambria"/>
              </a:rPr>
              <a:t>SS</a:t>
            </a:r>
            <a:endParaRPr sz="3150">
              <a:latin typeface="Cambria"/>
              <a:cs typeface="Cambria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726138" y="4676965"/>
            <a:ext cx="4704715" cy="5092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0"/>
              </a:spcBef>
              <a:tabLst>
                <a:tab pos="3898900" algn="l"/>
                <a:tab pos="4446270" algn="l"/>
              </a:tabLst>
            </a:pPr>
            <a:r>
              <a:rPr sz="3150" spc="-40" dirty="0">
                <a:solidFill>
                  <a:srgbClr val="0C050D"/>
                </a:solidFill>
                <a:latin typeface="Cambria"/>
                <a:cs typeface="Cambria"/>
              </a:rPr>
              <a:t>mean</a:t>
            </a:r>
            <a:r>
              <a:rPr sz="3150" spc="204" dirty="0">
                <a:solidFill>
                  <a:srgbClr val="0C050D"/>
                </a:solidFill>
                <a:latin typeface="Cambria"/>
                <a:cs typeface="Cambria"/>
              </a:rPr>
              <a:t> </a:t>
            </a:r>
            <a:r>
              <a:rPr sz="3150" spc="-60" dirty="0">
                <a:solidFill>
                  <a:srgbClr val="0C050D"/>
                </a:solidFill>
                <a:latin typeface="Cambria"/>
                <a:cs typeface="Cambria"/>
              </a:rPr>
              <a:t>squared</a:t>
            </a:r>
            <a:r>
              <a:rPr sz="3150" spc="204" dirty="0">
                <a:solidFill>
                  <a:srgbClr val="0C050D"/>
                </a:solidFill>
                <a:latin typeface="Cambria"/>
                <a:cs typeface="Cambria"/>
              </a:rPr>
              <a:t> </a:t>
            </a:r>
            <a:r>
              <a:rPr sz="3150" spc="-45" dirty="0">
                <a:solidFill>
                  <a:srgbClr val="0C050D"/>
                </a:solidFill>
                <a:latin typeface="Cambria"/>
                <a:cs typeface="Cambria"/>
              </a:rPr>
              <a:t>error</a:t>
            </a:r>
            <a:r>
              <a:rPr sz="3150" spc="175" dirty="0">
                <a:solidFill>
                  <a:srgbClr val="0C050D"/>
                </a:solidFill>
                <a:latin typeface="Cambria"/>
                <a:cs typeface="Cambria"/>
              </a:rPr>
              <a:t> </a:t>
            </a:r>
            <a:r>
              <a:rPr sz="3150" spc="-5" dirty="0">
                <a:solidFill>
                  <a:srgbClr val="0C050D"/>
                </a:solidFill>
                <a:latin typeface="Symbol"/>
                <a:cs typeface="Symbol"/>
              </a:rPr>
              <a:t></a:t>
            </a:r>
            <a:r>
              <a:rPr sz="3150" spc="-5" dirty="0">
                <a:solidFill>
                  <a:srgbClr val="0C050D"/>
                </a:solidFill>
                <a:latin typeface="Times New Roman"/>
                <a:cs typeface="Times New Roman"/>
              </a:rPr>
              <a:t>	</a:t>
            </a:r>
            <a:r>
              <a:rPr sz="4725" i="1" spc="60" baseline="-42328" dirty="0">
                <a:solidFill>
                  <a:srgbClr val="0C050D"/>
                </a:solidFill>
                <a:latin typeface="Cambria"/>
                <a:cs typeface="Cambria"/>
              </a:rPr>
              <a:t>df	</a:t>
            </a:r>
            <a:r>
              <a:rPr sz="3150" spc="-5" dirty="0">
                <a:solidFill>
                  <a:srgbClr val="0C050D"/>
                </a:solidFill>
                <a:latin typeface="Symbol"/>
                <a:cs typeface="Symbol"/>
              </a:rPr>
              <a:t></a:t>
            </a:r>
            <a:endParaRPr sz="3150">
              <a:latin typeface="Symbol"/>
              <a:cs typeface="Symbol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19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80744" y="871223"/>
            <a:ext cx="1024382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 dirty="0"/>
              <a:t>Estimating</a:t>
            </a:r>
            <a:r>
              <a:rPr spc="75" dirty="0"/>
              <a:t> </a:t>
            </a:r>
            <a:r>
              <a:rPr spc="40" dirty="0"/>
              <a:t>parameters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0600" y="2693716"/>
            <a:ext cx="169545" cy="37147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250" spc="345" dirty="0">
                <a:latin typeface="Microsoft Sans Serif"/>
                <a:cs typeface="Microsoft Sans Serif"/>
              </a:rPr>
              <a:t>•</a:t>
            </a:r>
            <a:endParaRPr sz="225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351280" y="2639122"/>
            <a:ext cx="10092690" cy="17849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25"/>
              </a:spcBef>
            </a:pPr>
            <a:r>
              <a:rPr sz="3000" spc="5" dirty="0">
                <a:latin typeface="Microsoft Sans Serif"/>
                <a:cs typeface="Microsoft Sans Serif"/>
              </a:rPr>
              <a:t>Sample</a:t>
            </a:r>
            <a:endParaRPr sz="30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2650">
              <a:latin typeface="Microsoft Sans Serif"/>
              <a:cs typeface="Microsoft Sans Serif"/>
            </a:endParaRPr>
          </a:p>
          <a:p>
            <a:pPr marL="469900" marR="17780" indent="-373380">
              <a:lnSpc>
                <a:spcPct val="100000"/>
              </a:lnSpc>
              <a:tabLst>
                <a:tab pos="469265" algn="l"/>
              </a:tabLst>
            </a:pPr>
            <a:r>
              <a:rPr sz="3375" spc="7" baseline="8641" dirty="0">
                <a:latin typeface="Microsoft Sans Serif"/>
                <a:cs typeface="Microsoft Sans Serif"/>
              </a:rPr>
              <a:t>-	</a:t>
            </a:r>
            <a:r>
              <a:rPr sz="3000" spc="10" dirty="0">
                <a:latin typeface="Microsoft Sans Serif"/>
                <a:cs typeface="Microsoft Sans Serif"/>
              </a:rPr>
              <a:t>Mean</a:t>
            </a:r>
            <a:r>
              <a:rPr sz="3000" spc="35" dirty="0">
                <a:latin typeface="Microsoft Sans Serif"/>
                <a:cs typeface="Microsoft Sans Serif"/>
              </a:rPr>
              <a:t> </a:t>
            </a:r>
            <a:r>
              <a:rPr sz="3000" spc="65" dirty="0">
                <a:latin typeface="Microsoft Sans Serif"/>
                <a:cs typeface="Microsoft Sans Serif"/>
              </a:rPr>
              <a:t>and</a:t>
            </a:r>
            <a:r>
              <a:rPr sz="3000" spc="40" dirty="0">
                <a:latin typeface="Microsoft Sans Serif"/>
                <a:cs typeface="Microsoft Sans Serif"/>
              </a:rPr>
              <a:t> </a:t>
            </a:r>
            <a:r>
              <a:rPr sz="3000" spc="-70" dirty="0">
                <a:latin typeface="Microsoft Sans Serif"/>
                <a:cs typeface="Microsoft Sans Serif"/>
              </a:rPr>
              <a:t>SD</a:t>
            </a:r>
            <a:r>
              <a:rPr sz="3000" spc="40" dirty="0">
                <a:latin typeface="Microsoft Sans Serif"/>
                <a:cs typeface="Microsoft Sans Serif"/>
              </a:rPr>
              <a:t> </a:t>
            </a:r>
            <a:r>
              <a:rPr sz="3000" spc="70" dirty="0">
                <a:latin typeface="Microsoft Sans Serif"/>
                <a:cs typeface="Microsoft Sans Serif"/>
              </a:rPr>
              <a:t>describe</a:t>
            </a:r>
            <a:r>
              <a:rPr sz="3000" spc="40" dirty="0">
                <a:latin typeface="Microsoft Sans Serif"/>
                <a:cs typeface="Microsoft Sans Serif"/>
              </a:rPr>
              <a:t> </a:t>
            </a:r>
            <a:r>
              <a:rPr sz="3000" spc="5" dirty="0">
                <a:latin typeface="Microsoft Sans Serif"/>
                <a:cs typeface="Microsoft Sans Serif"/>
              </a:rPr>
              <a:t>only</a:t>
            </a:r>
            <a:r>
              <a:rPr sz="3000" spc="40" dirty="0">
                <a:latin typeface="Microsoft Sans Serif"/>
                <a:cs typeface="Microsoft Sans Serif"/>
              </a:rPr>
              <a:t> </a:t>
            </a:r>
            <a:r>
              <a:rPr sz="3000" spc="10" dirty="0">
                <a:latin typeface="Microsoft Sans Serif"/>
                <a:cs typeface="Microsoft Sans Serif"/>
              </a:rPr>
              <a:t>the</a:t>
            </a:r>
            <a:r>
              <a:rPr sz="3000" spc="40" dirty="0">
                <a:latin typeface="Microsoft Sans Serif"/>
                <a:cs typeface="Microsoft Sans Serif"/>
              </a:rPr>
              <a:t> </a:t>
            </a:r>
            <a:r>
              <a:rPr sz="3000" spc="35" dirty="0">
                <a:latin typeface="Microsoft Sans Serif"/>
                <a:cs typeface="Microsoft Sans Serif"/>
              </a:rPr>
              <a:t>sample</a:t>
            </a:r>
            <a:r>
              <a:rPr sz="3000" spc="40" dirty="0">
                <a:latin typeface="Microsoft Sans Serif"/>
                <a:cs typeface="Microsoft Sans Serif"/>
              </a:rPr>
              <a:t> </a:t>
            </a:r>
            <a:r>
              <a:rPr sz="3000" spc="-5" dirty="0">
                <a:latin typeface="Microsoft Sans Serif"/>
                <a:cs typeface="Microsoft Sans Serif"/>
              </a:rPr>
              <a:t>from</a:t>
            </a:r>
            <a:r>
              <a:rPr sz="3000" spc="40" dirty="0">
                <a:latin typeface="Microsoft Sans Serif"/>
                <a:cs typeface="Microsoft Sans Serif"/>
              </a:rPr>
              <a:t> which </a:t>
            </a:r>
            <a:r>
              <a:rPr sz="3000" spc="10" dirty="0">
                <a:latin typeface="Microsoft Sans Serif"/>
                <a:cs typeface="Microsoft Sans Serif"/>
              </a:rPr>
              <a:t>they </a:t>
            </a:r>
            <a:r>
              <a:rPr sz="3000" spc="-785" dirty="0">
                <a:latin typeface="Microsoft Sans Serif"/>
                <a:cs typeface="Microsoft Sans Serif"/>
              </a:rPr>
              <a:t> </a:t>
            </a:r>
            <a:r>
              <a:rPr sz="3000" spc="-5" dirty="0">
                <a:latin typeface="Microsoft Sans Serif"/>
                <a:cs typeface="Microsoft Sans Serif"/>
              </a:rPr>
              <a:t>were</a:t>
            </a:r>
            <a:r>
              <a:rPr sz="3000" spc="35" dirty="0">
                <a:latin typeface="Microsoft Sans Serif"/>
                <a:cs typeface="Microsoft Sans Serif"/>
              </a:rPr>
              <a:t> </a:t>
            </a:r>
            <a:r>
              <a:rPr sz="3000" spc="50" dirty="0">
                <a:latin typeface="Microsoft Sans Serif"/>
                <a:cs typeface="Microsoft Sans Serif"/>
              </a:rPr>
              <a:t>calculated.</a:t>
            </a:r>
            <a:endParaRPr sz="300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90600" y="4897421"/>
            <a:ext cx="169545" cy="37147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250" spc="345" dirty="0">
                <a:latin typeface="Microsoft Sans Serif"/>
                <a:cs typeface="Microsoft Sans Serif"/>
              </a:rPr>
              <a:t>•</a:t>
            </a:r>
            <a:endParaRPr sz="2250">
              <a:latin typeface="Microsoft Sans Serif"/>
              <a:cs typeface="Microsoft Sans Serif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338580" y="4842826"/>
            <a:ext cx="8908415" cy="17849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5"/>
              </a:spcBef>
            </a:pPr>
            <a:r>
              <a:rPr sz="3000" spc="5" dirty="0">
                <a:latin typeface="Microsoft Sans Serif"/>
                <a:cs typeface="Microsoft Sans Serif"/>
              </a:rPr>
              <a:t>Population</a:t>
            </a:r>
            <a:endParaRPr sz="30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2650">
              <a:latin typeface="Microsoft Sans Serif"/>
              <a:cs typeface="Microsoft Sans Serif"/>
            </a:endParaRPr>
          </a:p>
          <a:p>
            <a:pPr marL="482600" marR="43180" indent="-373380">
              <a:lnSpc>
                <a:spcPct val="100000"/>
              </a:lnSpc>
              <a:tabLst>
                <a:tab pos="481965" algn="l"/>
              </a:tabLst>
            </a:pPr>
            <a:r>
              <a:rPr sz="3375" spc="7" baseline="8641" dirty="0">
                <a:latin typeface="Microsoft Sans Serif"/>
                <a:cs typeface="Microsoft Sans Serif"/>
              </a:rPr>
              <a:t>-	</a:t>
            </a:r>
            <a:r>
              <a:rPr sz="3000" spc="10" dirty="0">
                <a:latin typeface="Microsoft Sans Serif"/>
                <a:cs typeface="Microsoft Sans Serif"/>
              </a:rPr>
              <a:t>Mean</a:t>
            </a:r>
            <a:r>
              <a:rPr sz="3000" spc="35" dirty="0">
                <a:latin typeface="Microsoft Sans Serif"/>
                <a:cs typeface="Microsoft Sans Serif"/>
              </a:rPr>
              <a:t> </a:t>
            </a:r>
            <a:r>
              <a:rPr sz="3000" spc="65" dirty="0">
                <a:latin typeface="Microsoft Sans Serif"/>
                <a:cs typeface="Microsoft Sans Serif"/>
              </a:rPr>
              <a:t>and</a:t>
            </a:r>
            <a:r>
              <a:rPr sz="3000" spc="35" dirty="0">
                <a:latin typeface="Microsoft Sans Serif"/>
                <a:cs typeface="Microsoft Sans Serif"/>
              </a:rPr>
              <a:t> </a:t>
            </a:r>
            <a:r>
              <a:rPr sz="3000" spc="-70" dirty="0">
                <a:latin typeface="Microsoft Sans Serif"/>
                <a:cs typeface="Microsoft Sans Serif"/>
              </a:rPr>
              <a:t>SD</a:t>
            </a:r>
            <a:r>
              <a:rPr sz="3000" spc="40" dirty="0">
                <a:latin typeface="Microsoft Sans Serif"/>
                <a:cs typeface="Microsoft Sans Serif"/>
              </a:rPr>
              <a:t> </a:t>
            </a:r>
            <a:r>
              <a:rPr sz="3000" spc="-10" dirty="0">
                <a:latin typeface="Microsoft Sans Serif"/>
                <a:cs typeface="Microsoft Sans Serif"/>
              </a:rPr>
              <a:t>are</a:t>
            </a:r>
            <a:r>
              <a:rPr sz="3000" spc="35" dirty="0">
                <a:latin typeface="Microsoft Sans Serif"/>
                <a:cs typeface="Microsoft Sans Serif"/>
              </a:rPr>
              <a:t> </a:t>
            </a:r>
            <a:r>
              <a:rPr sz="3000" spc="50" dirty="0">
                <a:latin typeface="Microsoft Sans Serif"/>
                <a:cs typeface="Microsoft Sans Serif"/>
              </a:rPr>
              <a:t>intended</a:t>
            </a:r>
            <a:r>
              <a:rPr sz="3000" spc="40" dirty="0">
                <a:latin typeface="Microsoft Sans Serif"/>
                <a:cs typeface="Microsoft Sans Serif"/>
              </a:rPr>
              <a:t> </a:t>
            </a:r>
            <a:r>
              <a:rPr sz="3000" spc="10" dirty="0">
                <a:latin typeface="Microsoft Sans Serif"/>
                <a:cs typeface="Microsoft Sans Serif"/>
              </a:rPr>
              <a:t>to</a:t>
            </a:r>
            <a:r>
              <a:rPr sz="3000" spc="35" dirty="0">
                <a:latin typeface="Microsoft Sans Serif"/>
                <a:cs typeface="Microsoft Sans Serif"/>
              </a:rPr>
              <a:t> </a:t>
            </a:r>
            <a:r>
              <a:rPr sz="3000" spc="70" dirty="0">
                <a:latin typeface="Microsoft Sans Serif"/>
                <a:cs typeface="Microsoft Sans Serif"/>
              </a:rPr>
              <a:t>describe</a:t>
            </a:r>
            <a:r>
              <a:rPr sz="3000" spc="40" dirty="0">
                <a:latin typeface="Microsoft Sans Serif"/>
                <a:cs typeface="Microsoft Sans Serif"/>
              </a:rPr>
              <a:t> </a:t>
            </a:r>
            <a:r>
              <a:rPr sz="3000" spc="10" dirty="0">
                <a:latin typeface="Microsoft Sans Serif"/>
                <a:cs typeface="Microsoft Sans Serif"/>
              </a:rPr>
              <a:t>the</a:t>
            </a:r>
            <a:r>
              <a:rPr sz="3000" spc="35" dirty="0">
                <a:latin typeface="Microsoft Sans Serif"/>
                <a:cs typeface="Microsoft Sans Serif"/>
              </a:rPr>
              <a:t> </a:t>
            </a:r>
            <a:r>
              <a:rPr sz="3000" spc="-5" dirty="0">
                <a:latin typeface="Microsoft Sans Serif"/>
                <a:cs typeface="Microsoft Sans Serif"/>
              </a:rPr>
              <a:t>entire </a:t>
            </a:r>
            <a:r>
              <a:rPr sz="3000" spc="-780" dirty="0">
                <a:latin typeface="Microsoft Sans Serif"/>
                <a:cs typeface="Microsoft Sans Serif"/>
              </a:rPr>
              <a:t> </a:t>
            </a:r>
            <a:r>
              <a:rPr sz="3000" spc="40" dirty="0">
                <a:latin typeface="Microsoft Sans Serif"/>
                <a:cs typeface="Microsoft Sans Serif"/>
              </a:rPr>
              <a:t>population</a:t>
            </a:r>
            <a:endParaRPr sz="3000">
              <a:latin typeface="Microsoft Sans Serif"/>
              <a:cs typeface="Microsoft Sans Serif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90600" y="7101128"/>
            <a:ext cx="126364" cy="37147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250" b="1" spc="5" dirty="0">
                <a:latin typeface="Arial"/>
                <a:cs typeface="Arial"/>
              </a:rPr>
              <a:t>•</a:t>
            </a:r>
            <a:endParaRPr sz="225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338580" y="7046536"/>
            <a:ext cx="10523220" cy="17849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5"/>
              </a:spcBef>
            </a:pPr>
            <a:r>
              <a:rPr sz="3000" b="1" spc="10" dirty="0">
                <a:latin typeface="Arial"/>
                <a:cs typeface="Arial"/>
              </a:rPr>
              <a:t>Sample</a:t>
            </a:r>
            <a:r>
              <a:rPr sz="3000" b="1" spc="-10" dirty="0">
                <a:latin typeface="Arial"/>
                <a:cs typeface="Arial"/>
              </a:rPr>
              <a:t> </a:t>
            </a:r>
            <a:r>
              <a:rPr sz="3000" b="1" spc="10" dirty="0">
                <a:latin typeface="Arial"/>
                <a:cs typeface="Arial"/>
              </a:rPr>
              <a:t>to</a:t>
            </a:r>
            <a:r>
              <a:rPr sz="3000" b="1" spc="-5" dirty="0">
                <a:latin typeface="Arial"/>
                <a:cs typeface="Arial"/>
              </a:rPr>
              <a:t> </a:t>
            </a:r>
            <a:r>
              <a:rPr sz="3000" b="1" spc="5" dirty="0">
                <a:latin typeface="Arial"/>
                <a:cs typeface="Arial"/>
              </a:rPr>
              <a:t>Population</a:t>
            </a:r>
            <a:endParaRPr sz="3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600">
              <a:latin typeface="Arial"/>
              <a:cs typeface="Arial"/>
            </a:endParaRPr>
          </a:p>
          <a:p>
            <a:pPr marL="482600" marR="43180" indent="-373380">
              <a:lnSpc>
                <a:spcPct val="100000"/>
              </a:lnSpc>
              <a:tabLst>
                <a:tab pos="481965" algn="l"/>
              </a:tabLst>
            </a:pPr>
            <a:r>
              <a:rPr sz="3375" spc="7" baseline="8641" dirty="0">
                <a:latin typeface="Microsoft Sans Serif"/>
                <a:cs typeface="Microsoft Sans Serif"/>
              </a:rPr>
              <a:t>-	</a:t>
            </a:r>
            <a:r>
              <a:rPr sz="3000" spc="10" dirty="0">
                <a:latin typeface="Microsoft Sans Serif"/>
                <a:cs typeface="Microsoft Sans Serif"/>
              </a:rPr>
              <a:t>Mean</a:t>
            </a:r>
            <a:r>
              <a:rPr sz="3000" spc="40" dirty="0">
                <a:latin typeface="Microsoft Sans Serif"/>
                <a:cs typeface="Microsoft Sans Serif"/>
              </a:rPr>
              <a:t> </a:t>
            </a:r>
            <a:r>
              <a:rPr sz="3000" spc="65" dirty="0">
                <a:latin typeface="Microsoft Sans Serif"/>
                <a:cs typeface="Microsoft Sans Serif"/>
              </a:rPr>
              <a:t>and</a:t>
            </a:r>
            <a:r>
              <a:rPr sz="3000" spc="40" dirty="0">
                <a:latin typeface="Microsoft Sans Serif"/>
                <a:cs typeface="Microsoft Sans Serif"/>
              </a:rPr>
              <a:t> </a:t>
            </a:r>
            <a:r>
              <a:rPr sz="3000" spc="-70" dirty="0">
                <a:latin typeface="Microsoft Sans Serif"/>
                <a:cs typeface="Microsoft Sans Serif"/>
              </a:rPr>
              <a:t>SD</a:t>
            </a:r>
            <a:r>
              <a:rPr sz="3000" spc="40" dirty="0">
                <a:latin typeface="Microsoft Sans Serif"/>
                <a:cs typeface="Microsoft Sans Serif"/>
              </a:rPr>
              <a:t> </a:t>
            </a:r>
            <a:r>
              <a:rPr sz="3000" spc="-10" dirty="0">
                <a:latin typeface="Microsoft Sans Serif"/>
                <a:cs typeface="Microsoft Sans Serif"/>
              </a:rPr>
              <a:t>are</a:t>
            </a:r>
            <a:r>
              <a:rPr sz="3000" spc="40" dirty="0">
                <a:latin typeface="Microsoft Sans Serif"/>
                <a:cs typeface="Microsoft Sans Serif"/>
              </a:rPr>
              <a:t> </a:t>
            </a:r>
            <a:r>
              <a:rPr sz="3000" spc="50" dirty="0">
                <a:latin typeface="Microsoft Sans Serif"/>
                <a:cs typeface="Microsoft Sans Serif"/>
              </a:rPr>
              <a:t>obtained</a:t>
            </a:r>
            <a:r>
              <a:rPr sz="3000" spc="45" dirty="0">
                <a:latin typeface="Microsoft Sans Serif"/>
                <a:cs typeface="Microsoft Sans Serif"/>
              </a:rPr>
              <a:t> </a:t>
            </a:r>
            <a:r>
              <a:rPr sz="3000" spc="-5" dirty="0">
                <a:latin typeface="Microsoft Sans Serif"/>
                <a:cs typeface="Microsoft Sans Serif"/>
              </a:rPr>
              <a:t>from</a:t>
            </a:r>
            <a:r>
              <a:rPr sz="3000" spc="40" dirty="0">
                <a:latin typeface="Microsoft Sans Serif"/>
                <a:cs typeface="Microsoft Sans Serif"/>
              </a:rPr>
              <a:t> </a:t>
            </a:r>
            <a:r>
              <a:rPr sz="3000" spc="10" dirty="0">
                <a:latin typeface="Microsoft Sans Serif"/>
                <a:cs typeface="Microsoft Sans Serif"/>
              </a:rPr>
              <a:t>a</a:t>
            </a:r>
            <a:r>
              <a:rPr sz="3000" spc="40" dirty="0">
                <a:latin typeface="Microsoft Sans Serif"/>
                <a:cs typeface="Microsoft Sans Serif"/>
              </a:rPr>
              <a:t> </a:t>
            </a:r>
            <a:r>
              <a:rPr sz="3000" spc="30" dirty="0">
                <a:latin typeface="Microsoft Sans Serif"/>
                <a:cs typeface="Microsoft Sans Serif"/>
              </a:rPr>
              <a:t>sample,</a:t>
            </a:r>
            <a:r>
              <a:rPr sz="3000" spc="40" dirty="0">
                <a:latin typeface="Microsoft Sans Serif"/>
                <a:cs typeface="Microsoft Sans Serif"/>
              </a:rPr>
              <a:t> </a:t>
            </a:r>
            <a:r>
              <a:rPr sz="3000" spc="65" dirty="0">
                <a:latin typeface="Microsoft Sans Serif"/>
                <a:cs typeface="Microsoft Sans Serif"/>
              </a:rPr>
              <a:t>but</a:t>
            </a:r>
            <a:r>
              <a:rPr sz="3000" spc="45" dirty="0">
                <a:latin typeface="Microsoft Sans Serif"/>
                <a:cs typeface="Microsoft Sans Serif"/>
              </a:rPr>
              <a:t> </a:t>
            </a:r>
            <a:r>
              <a:rPr sz="3000" spc="-10" dirty="0">
                <a:latin typeface="Microsoft Sans Serif"/>
                <a:cs typeface="Microsoft Sans Serif"/>
              </a:rPr>
              <a:t>are</a:t>
            </a:r>
            <a:r>
              <a:rPr sz="3000" spc="40" dirty="0">
                <a:latin typeface="Microsoft Sans Serif"/>
                <a:cs typeface="Microsoft Sans Serif"/>
              </a:rPr>
              <a:t> </a:t>
            </a:r>
            <a:r>
              <a:rPr sz="3000" spc="50" dirty="0">
                <a:latin typeface="Microsoft Sans Serif"/>
                <a:cs typeface="Microsoft Sans Serif"/>
              </a:rPr>
              <a:t>used</a:t>
            </a:r>
            <a:r>
              <a:rPr sz="3000" spc="40" dirty="0">
                <a:latin typeface="Microsoft Sans Serif"/>
                <a:cs typeface="Microsoft Sans Serif"/>
              </a:rPr>
              <a:t> </a:t>
            </a:r>
            <a:r>
              <a:rPr sz="3000" spc="10" dirty="0">
                <a:latin typeface="Microsoft Sans Serif"/>
                <a:cs typeface="Microsoft Sans Serif"/>
              </a:rPr>
              <a:t>to </a:t>
            </a:r>
            <a:r>
              <a:rPr sz="3000" spc="-780" dirty="0">
                <a:latin typeface="Microsoft Sans Serif"/>
                <a:cs typeface="Microsoft Sans Serif"/>
              </a:rPr>
              <a:t> </a:t>
            </a:r>
            <a:r>
              <a:rPr sz="3000" spc="5" dirty="0">
                <a:latin typeface="Microsoft Sans Serif"/>
                <a:cs typeface="Microsoft Sans Serif"/>
              </a:rPr>
              <a:t>estimate</a:t>
            </a:r>
            <a:r>
              <a:rPr sz="3000" spc="35" dirty="0">
                <a:latin typeface="Microsoft Sans Serif"/>
                <a:cs typeface="Microsoft Sans Serif"/>
              </a:rPr>
              <a:t> </a:t>
            </a:r>
            <a:r>
              <a:rPr sz="3000" spc="10" dirty="0">
                <a:latin typeface="Microsoft Sans Serif"/>
                <a:cs typeface="Microsoft Sans Serif"/>
              </a:rPr>
              <a:t>the</a:t>
            </a:r>
            <a:r>
              <a:rPr sz="3000" spc="40" dirty="0">
                <a:latin typeface="Microsoft Sans Serif"/>
                <a:cs typeface="Microsoft Sans Serif"/>
              </a:rPr>
              <a:t> </a:t>
            </a:r>
            <a:r>
              <a:rPr sz="3000" spc="10" dirty="0">
                <a:latin typeface="Microsoft Sans Serif"/>
                <a:cs typeface="Microsoft Sans Serif"/>
              </a:rPr>
              <a:t>mean</a:t>
            </a:r>
            <a:r>
              <a:rPr sz="3000" spc="40" dirty="0">
                <a:latin typeface="Microsoft Sans Serif"/>
                <a:cs typeface="Microsoft Sans Serif"/>
              </a:rPr>
              <a:t> </a:t>
            </a:r>
            <a:r>
              <a:rPr sz="3000" spc="65" dirty="0">
                <a:latin typeface="Microsoft Sans Serif"/>
                <a:cs typeface="Microsoft Sans Serif"/>
              </a:rPr>
              <a:t>and</a:t>
            </a:r>
            <a:r>
              <a:rPr sz="3000" spc="40" dirty="0">
                <a:latin typeface="Microsoft Sans Serif"/>
                <a:cs typeface="Microsoft Sans Serif"/>
              </a:rPr>
              <a:t> </a:t>
            </a:r>
            <a:r>
              <a:rPr sz="3000" spc="-70" dirty="0">
                <a:latin typeface="Microsoft Sans Serif"/>
                <a:cs typeface="Microsoft Sans Serif"/>
              </a:rPr>
              <a:t>SD</a:t>
            </a:r>
            <a:r>
              <a:rPr sz="3000" spc="40" dirty="0">
                <a:latin typeface="Microsoft Sans Serif"/>
                <a:cs typeface="Microsoft Sans Serif"/>
              </a:rPr>
              <a:t> </a:t>
            </a:r>
            <a:r>
              <a:rPr sz="3000" spc="10" dirty="0">
                <a:latin typeface="Microsoft Sans Serif"/>
                <a:cs typeface="Microsoft Sans Serif"/>
              </a:rPr>
              <a:t>of</a:t>
            </a:r>
            <a:r>
              <a:rPr sz="3000" spc="40" dirty="0">
                <a:latin typeface="Microsoft Sans Serif"/>
                <a:cs typeface="Microsoft Sans Serif"/>
              </a:rPr>
              <a:t> </a:t>
            </a:r>
            <a:r>
              <a:rPr sz="3000" spc="10" dirty="0">
                <a:latin typeface="Microsoft Sans Serif"/>
                <a:cs typeface="Microsoft Sans Serif"/>
              </a:rPr>
              <a:t>the</a:t>
            </a:r>
            <a:r>
              <a:rPr sz="3000" spc="40" dirty="0">
                <a:latin typeface="Microsoft Sans Serif"/>
                <a:cs typeface="Microsoft Sans Serif"/>
              </a:rPr>
              <a:t> </a:t>
            </a:r>
            <a:r>
              <a:rPr sz="3000" spc="35" dirty="0">
                <a:latin typeface="Microsoft Sans Serif"/>
                <a:cs typeface="Microsoft Sans Serif"/>
              </a:rPr>
              <a:t>population.</a:t>
            </a:r>
            <a:endParaRPr sz="30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59788" y="871223"/>
            <a:ext cx="9285605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 dirty="0"/>
              <a:t>Estimating</a:t>
            </a:r>
            <a:r>
              <a:rPr spc="75" dirty="0"/>
              <a:t> </a:t>
            </a:r>
            <a:r>
              <a:rPr dirty="0"/>
              <a:t>the</a:t>
            </a:r>
            <a:r>
              <a:rPr spc="75" dirty="0"/>
              <a:t> </a:t>
            </a:r>
            <a:r>
              <a:rPr spc="-5" dirty="0"/>
              <a:t>mean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120771" y="4477286"/>
            <a:ext cx="168275" cy="36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50" spc="335" dirty="0">
                <a:latin typeface="Microsoft Sans Serif"/>
                <a:cs typeface="Microsoft Sans Serif"/>
              </a:rPr>
              <a:t>•</a:t>
            </a:r>
            <a:endParaRPr sz="225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586167" y="6550679"/>
            <a:ext cx="89535" cy="30226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800" i="1" dirty="0">
                <a:latin typeface="Times New Roman"/>
                <a:cs typeface="Times New Roman"/>
              </a:rPr>
              <a:t>i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8141368" y="6358643"/>
            <a:ext cx="200025" cy="20320"/>
          </a:xfrm>
          <a:custGeom>
            <a:avLst/>
            <a:gdLst/>
            <a:ahLst/>
            <a:cxnLst/>
            <a:rect l="l" t="t" r="r" b="b"/>
            <a:pathLst>
              <a:path w="200025" h="20320">
                <a:moveTo>
                  <a:pt x="199541" y="0"/>
                </a:moveTo>
                <a:lnTo>
                  <a:pt x="0" y="0"/>
                </a:lnTo>
                <a:lnTo>
                  <a:pt x="0" y="19745"/>
                </a:lnTo>
                <a:lnTo>
                  <a:pt x="199541" y="19745"/>
                </a:lnTo>
                <a:lnTo>
                  <a:pt x="19954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6122868" y="6282547"/>
            <a:ext cx="2395220" cy="5048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  <a:tabLst>
                <a:tab pos="1648460" algn="l"/>
              </a:tabLst>
            </a:pPr>
            <a:r>
              <a:rPr sz="3150" spc="45" dirty="0">
                <a:latin typeface="Times New Roman"/>
                <a:cs typeface="Times New Roman"/>
              </a:rPr>
              <a:t>(</a:t>
            </a:r>
            <a:r>
              <a:rPr sz="3150" i="1" spc="-5" dirty="0">
                <a:latin typeface="Times New Roman"/>
                <a:cs typeface="Times New Roman"/>
              </a:rPr>
              <a:t>ou</a:t>
            </a:r>
            <a:r>
              <a:rPr sz="3150" i="1" spc="-30" dirty="0">
                <a:latin typeface="Times New Roman"/>
                <a:cs typeface="Times New Roman"/>
              </a:rPr>
              <a:t>t</a:t>
            </a:r>
            <a:r>
              <a:rPr sz="3150" i="1" spc="-25" dirty="0">
                <a:latin typeface="Times New Roman"/>
                <a:cs typeface="Times New Roman"/>
              </a:rPr>
              <a:t>c</a:t>
            </a:r>
            <a:r>
              <a:rPr sz="3150" i="1" spc="-5" dirty="0">
                <a:latin typeface="Times New Roman"/>
                <a:cs typeface="Times New Roman"/>
              </a:rPr>
              <a:t>o</a:t>
            </a:r>
            <a:r>
              <a:rPr sz="3150" i="1" spc="-55" dirty="0">
                <a:latin typeface="Times New Roman"/>
                <a:cs typeface="Times New Roman"/>
              </a:rPr>
              <a:t>m</a:t>
            </a:r>
            <a:r>
              <a:rPr sz="3150" i="1" spc="-5" dirty="0">
                <a:latin typeface="Times New Roman"/>
                <a:cs typeface="Times New Roman"/>
              </a:rPr>
              <a:t>e</a:t>
            </a:r>
            <a:r>
              <a:rPr sz="3150" i="1" dirty="0">
                <a:latin typeface="Times New Roman"/>
                <a:cs typeface="Times New Roman"/>
              </a:rPr>
              <a:t>	</a:t>
            </a:r>
            <a:r>
              <a:rPr sz="3150" spc="-5" dirty="0">
                <a:latin typeface="Symbol"/>
                <a:cs typeface="Symbol"/>
              </a:rPr>
              <a:t></a:t>
            </a:r>
            <a:r>
              <a:rPr sz="3150" spc="5" dirty="0">
                <a:latin typeface="Times New Roman"/>
                <a:cs typeface="Times New Roman"/>
              </a:rPr>
              <a:t> </a:t>
            </a:r>
            <a:r>
              <a:rPr sz="3150" i="1" spc="-5" dirty="0">
                <a:latin typeface="Times New Roman"/>
                <a:cs typeface="Times New Roman"/>
              </a:rPr>
              <a:t>X</a:t>
            </a:r>
            <a:r>
              <a:rPr sz="3150" i="1" spc="-500" dirty="0">
                <a:latin typeface="Times New Roman"/>
                <a:cs typeface="Times New Roman"/>
              </a:rPr>
              <a:t> </a:t>
            </a:r>
            <a:r>
              <a:rPr sz="3150" spc="-5" dirty="0">
                <a:latin typeface="Times New Roman"/>
                <a:cs typeface="Times New Roman"/>
              </a:rPr>
              <a:t>)</a:t>
            </a:r>
            <a:endParaRPr sz="315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494492" y="6272154"/>
            <a:ext cx="140970" cy="30226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800" spc="5" dirty="0">
                <a:latin typeface="Times New Roman"/>
                <a:cs typeface="Times New Roman"/>
              </a:rPr>
              <a:t>2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652077" y="6161991"/>
            <a:ext cx="452755" cy="74422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4700" spc="5" dirty="0">
                <a:latin typeface="Symbol"/>
                <a:cs typeface="Symbol"/>
              </a:rPr>
              <a:t></a:t>
            </a:r>
            <a:endParaRPr sz="4700">
              <a:latin typeface="Symbol"/>
              <a:cs typeface="Symbo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094183" y="6815695"/>
            <a:ext cx="8478520" cy="5048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90"/>
              </a:spcBef>
              <a:tabLst>
                <a:tab pos="3551554" algn="l"/>
                <a:tab pos="6584950" algn="l"/>
                <a:tab pos="7106920" algn="l"/>
              </a:tabLst>
            </a:pPr>
            <a:r>
              <a:rPr sz="3150" spc="-25" dirty="0">
                <a:latin typeface="Times New Roman"/>
                <a:cs typeface="Times New Roman"/>
              </a:rPr>
              <a:t>mean</a:t>
            </a:r>
            <a:r>
              <a:rPr sz="3150" dirty="0">
                <a:latin typeface="Times New Roman"/>
                <a:cs typeface="Times New Roman"/>
              </a:rPr>
              <a:t> </a:t>
            </a:r>
            <a:r>
              <a:rPr sz="3150" spc="-25" dirty="0">
                <a:latin typeface="Times New Roman"/>
                <a:cs typeface="Times New Roman"/>
              </a:rPr>
              <a:t>squared</a:t>
            </a:r>
            <a:r>
              <a:rPr sz="3150" dirty="0">
                <a:latin typeface="Times New Roman"/>
                <a:cs typeface="Times New Roman"/>
              </a:rPr>
              <a:t> </a:t>
            </a:r>
            <a:r>
              <a:rPr sz="3150" spc="-35" dirty="0">
                <a:latin typeface="Times New Roman"/>
                <a:cs typeface="Times New Roman"/>
              </a:rPr>
              <a:t>error</a:t>
            </a:r>
            <a:r>
              <a:rPr sz="3150" spc="-65" dirty="0">
                <a:latin typeface="Times New Roman"/>
                <a:cs typeface="Times New Roman"/>
              </a:rPr>
              <a:t> </a:t>
            </a:r>
            <a:r>
              <a:rPr sz="3150" spc="-5" dirty="0">
                <a:latin typeface="Times New Roman"/>
                <a:cs typeface="Times New Roman"/>
              </a:rPr>
              <a:t>=	</a:t>
            </a:r>
            <a:r>
              <a:rPr sz="2700" i="1" u="heavy" spc="22" baseline="35493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i</a:t>
            </a:r>
            <a:r>
              <a:rPr sz="2700" u="heavy" spc="22" baseline="35493" dirty="0">
                <a:uFill>
                  <a:solidFill>
                    <a:srgbClr val="000000"/>
                  </a:solidFill>
                </a:uFill>
                <a:latin typeface="Symbol"/>
                <a:cs typeface="Symbol"/>
              </a:rPr>
              <a:t></a:t>
            </a:r>
            <a:r>
              <a:rPr sz="2700" u="heavy" spc="22" baseline="35493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1	</a:t>
            </a:r>
            <a:r>
              <a:rPr sz="3150" spc="-5" dirty="0">
                <a:latin typeface="Symbol"/>
                <a:cs typeface="Symbol"/>
              </a:rPr>
              <a:t></a:t>
            </a:r>
            <a:r>
              <a:rPr sz="3150" spc="-5" dirty="0">
                <a:latin typeface="Times New Roman"/>
                <a:cs typeface="Times New Roman"/>
              </a:rPr>
              <a:t>	</a:t>
            </a:r>
            <a:r>
              <a:rPr sz="3150" spc="-25" dirty="0">
                <a:latin typeface="Times New Roman"/>
                <a:cs typeface="Times New Roman"/>
              </a:rPr>
              <a:t>variance</a:t>
            </a:r>
            <a:endParaRPr sz="315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7647072" y="5541659"/>
            <a:ext cx="208279" cy="20955"/>
          </a:xfrm>
          <a:custGeom>
            <a:avLst/>
            <a:gdLst/>
            <a:ahLst/>
            <a:cxnLst/>
            <a:rect l="l" t="t" r="r" b="b"/>
            <a:pathLst>
              <a:path w="208279" h="20954">
                <a:moveTo>
                  <a:pt x="208188" y="0"/>
                </a:moveTo>
                <a:lnTo>
                  <a:pt x="0" y="0"/>
                </a:lnTo>
                <a:lnTo>
                  <a:pt x="0" y="20601"/>
                </a:lnTo>
                <a:lnTo>
                  <a:pt x="208188" y="20601"/>
                </a:lnTo>
                <a:lnTo>
                  <a:pt x="20818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1552571" y="2492191"/>
            <a:ext cx="9319895" cy="3834129"/>
          </a:xfrm>
          <a:prstGeom prst="rect">
            <a:avLst/>
          </a:prstGeom>
        </p:spPr>
        <p:txBody>
          <a:bodyPr vert="horz" wrap="square" lIns="0" tIns="239395" rIns="0" bIns="0" rtlCol="0">
            <a:spAutoFit/>
          </a:bodyPr>
          <a:lstStyle/>
          <a:p>
            <a:pPr marR="228600" algn="ctr">
              <a:lnSpc>
                <a:spcPct val="100000"/>
              </a:lnSpc>
              <a:spcBef>
                <a:spcPts val="1885"/>
              </a:spcBef>
              <a:tabLst>
                <a:tab pos="1841500" algn="l"/>
              </a:tabLst>
            </a:pPr>
            <a:r>
              <a:rPr sz="3650" spc="15" dirty="0">
                <a:latin typeface="Times New Roman"/>
                <a:cs typeface="Times New Roman"/>
              </a:rPr>
              <a:t>ou</a:t>
            </a:r>
            <a:r>
              <a:rPr sz="3650" spc="-20" dirty="0">
                <a:latin typeface="Times New Roman"/>
                <a:cs typeface="Times New Roman"/>
              </a:rPr>
              <a:t>t</a:t>
            </a:r>
            <a:r>
              <a:rPr sz="3650" spc="-10" dirty="0">
                <a:latin typeface="Times New Roman"/>
                <a:cs typeface="Times New Roman"/>
              </a:rPr>
              <a:t>c</a:t>
            </a:r>
            <a:r>
              <a:rPr sz="3650" spc="15" dirty="0">
                <a:latin typeface="Times New Roman"/>
                <a:cs typeface="Times New Roman"/>
              </a:rPr>
              <a:t>o</a:t>
            </a:r>
            <a:r>
              <a:rPr sz="3650" spc="-5" dirty="0">
                <a:latin typeface="Times New Roman"/>
                <a:cs typeface="Times New Roman"/>
              </a:rPr>
              <a:t>m</a:t>
            </a:r>
            <a:r>
              <a:rPr sz="3650" spc="114" dirty="0">
                <a:latin typeface="Times New Roman"/>
                <a:cs typeface="Times New Roman"/>
              </a:rPr>
              <a:t>e</a:t>
            </a:r>
            <a:r>
              <a:rPr sz="3150" i="1" spc="7" baseline="-23809" dirty="0">
                <a:latin typeface="Times New Roman"/>
                <a:cs typeface="Times New Roman"/>
              </a:rPr>
              <a:t>i</a:t>
            </a:r>
            <a:r>
              <a:rPr sz="3150" i="1" baseline="-23809" dirty="0">
                <a:latin typeface="Times New Roman"/>
                <a:cs typeface="Times New Roman"/>
              </a:rPr>
              <a:t>	</a:t>
            </a:r>
            <a:r>
              <a:rPr sz="3650" spc="20" dirty="0">
                <a:latin typeface="Symbol"/>
                <a:cs typeface="Symbol"/>
              </a:rPr>
              <a:t></a:t>
            </a:r>
            <a:r>
              <a:rPr sz="3650" spc="50" dirty="0">
                <a:latin typeface="Times New Roman"/>
                <a:cs typeface="Times New Roman"/>
              </a:rPr>
              <a:t> </a:t>
            </a:r>
            <a:r>
              <a:rPr sz="3800" spc="-65" dirty="0">
                <a:latin typeface="Symbol"/>
                <a:cs typeface="Symbol"/>
              </a:rPr>
              <a:t></a:t>
            </a:r>
            <a:r>
              <a:rPr sz="3800" spc="-415" dirty="0">
                <a:latin typeface="Times New Roman"/>
                <a:cs typeface="Times New Roman"/>
              </a:rPr>
              <a:t> </a:t>
            </a:r>
            <a:r>
              <a:rPr sz="3650" spc="20" dirty="0">
                <a:latin typeface="Times New Roman"/>
                <a:cs typeface="Times New Roman"/>
              </a:rPr>
              <a:t>+</a:t>
            </a:r>
            <a:r>
              <a:rPr sz="3650" spc="-240" dirty="0">
                <a:latin typeface="Times New Roman"/>
                <a:cs typeface="Times New Roman"/>
              </a:rPr>
              <a:t> </a:t>
            </a:r>
            <a:r>
              <a:rPr sz="3650" spc="-10" dirty="0">
                <a:latin typeface="Times New Roman"/>
                <a:cs typeface="Times New Roman"/>
              </a:rPr>
              <a:t>e</a:t>
            </a:r>
            <a:r>
              <a:rPr sz="3650" spc="-70" dirty="0">
                <a:latin typeface="Times New Roman"/>
                <a:cs typeface="Times New Roman"/>
              </a:rPr>
              <a:t>rr</a:t>
            </a:r>
            <a:r>
              <a:rPr sz="3650" spc="15" dirty="0">
                <a:latin typeface="Times New Roman"/>
                <a:cs typeface="Times New Roman"/>
              </a:rPr>
              <a:t>o</a:t>
            </a:r>
            <a:r>
              <a:rPr sz="3650" spc="-250" dirty="0">
                <a:latin typeface="Times New Roman"/>
                <a:cs typeface="Times New Roman"/>
              </a:rPr>
              <a:t>r</a:t>
            </a:r>
            <a:r>
              <a:rPr sz="3150" i="1" spc="7" baseline="-23809" dirty="0">
                <a:latin typeface="Times New Roman"/>
                <a:cs typeface="Times New Roman"/>
              </a:rPr>
              <a:t>i</a:t>
            </a:r>
            <a:endParaRPr sz="3150" baseline="-23809">
              <a:latin typeface="Times New Roman"/>
              <a:cs typeface="Times New Roman"/>
            </a:endParaRPr>
          </a:p>
          <a:p>
            <a:pPr marR="212090" algn="ctr">
              <a:lnSpc>
                <a:spcPct val="100000"/>
              </a:lnSpc>
              <a:spcBef>
                <a:spcPts val="1785"/>
              </a:spcBef>
              <a:tabLst>
                <a:tab pos="1080135" algn="l"/>
                <a:tab pos="3268979" algn="l"/>
              </a:tabLst>
            </a:pPr>
            <a:r>
              <a:rPr sz="3650" spc="-10" dirty="0">
                <a:latin typeface="Times New Roman"/>
                <a:cs typeface="Times New Roman"/>
              </a:rPr>
              <a:t>e</a:t>
            </a:r>
            <a:r>
              <a:rPr sz="3650" spc="-70" dirty="0">
                <a:latin typeface="Times New Roman"/>
                <a:cs typeface="Times New Roman"/>
              </a:rPr>
              <a:t>rr</a:t>
            </a:r>
            <a:r>
              <a:rPr sz="3650" spc="15" dirty="0">
                <a:latin typeface="Times New Roman"/>
                <a:cs typeface="Times New Roman"/>
              </a:rPr>
              <a:t>o</a:t>
            </a:r>
            <a:r>
              <a:rPr sz="3650" spc="-250" dirty="0">
                <a:latin typeface="Times New Roman"/>
                <a:cs typeface="Times New Roman"/>
              </a:rPr>
              <a:t>r</a:t>
            </a:r>
            <a:r>
              <a:rPr sz="3150" i="1" spc="7" baseline="-23809" dirty="0">
                <a:latin typeface="Times New Roman"/>
                <a:cs typeface="Times New Roman"/>
              </a:rPr>
              <a:t>i</a:t>
            </a:r>
            <a:r>
              <a:rPr sz="3150" i="1" baseline="-23809" dirty="0">
                <a:latin typeface="Times New Roman"/>
                <a:cs typeface="Times New Roman"/>
              </a:rPr>
              <a:t>	</a:t>
            </a:r>
            <a:r>
              <a:rPr sz="3650" spc="20" dirty="0">
                <a:latin typeface="Symbol"/>
                <a:cs typeface="Symbol"/>
              </a:rPr>
              <a:t></a:t>
            </a:r>
            <a:r>
              <a:rPr sz="3650" spc="-30" dirty="0">
                <a:latin typeface="Times New Roman"/>
                <a:cs typeface="Times New Roman"/>
              </a:rPr>
              <a:t> </a:t>
            </a:r>
            <a:r>
              <a:rPr sz="3650" spc="15" dirty="0">
                <a:latin typeface="Times New Roman"/>
                <a:cs typeface="Times New Roman"/>
              </a:rPr>
              <a:t>ou</a:t>
            </a:r>
            <a:r>
              <a:rPr sz="3650" spc="-20" dirty="0">
                <a:latin typeface="Times New Roman"/>
                <a:cs typeface="Times New Roman"/>
              </a:rPr>
              <a:t>t</a:t>
            </a:r>
            <a:r>
              <a:rPr sz="3650" spc="-10" dirty="0">
                <a:latin typeface="Times New Roman"/>
                <a:cs typeface="Times New Roman"/>
              </a:rPr>
              <a:t>c</a:t>
            </a:r>
            <a:r>
              <a:rPr sz="3650" spc="15" dirty="0">
                <a:latin typeface="Times New Roman"/>
                <a:cs typeface="Times New Roman"/>
              </a:rPr>
              <a:t>o</a:t>
            </a:r>
            <a:r>
              <a:rPr sz="3650" spc="-5" dirty="0">
                <a:latin typeface="Times New Roman"/>
                <a:cs typeface="Times New Roman"/>
              </a:rPr>
              <a:t>m</a:t>
            </a:r>
            <a:r>
              <a:rPr sz="3650" spc="114" dirty="0">
                <a:latin typeface="Times New Roman"/>
                <a:cs typeface="Times New Roman"/>
              </a:rPr>
              <a:t>e</a:t>
            </a:r>
            <a:r>
              <a:rPr sz="3150" i="1" spc="7" baseline="-23809" dirty="0">
                <a:latin typeface="Times New Roman"/>
                <a:cs typeface="Times New Roman"/>
              </a:rPr>
              <a:t>i</a:t>
            </a:r>
            <a:r>
              <a:rPr sz="3150" i="1" baseline="-23809" dirty="0">
                <a:latin typeface="Times New Roman"/>
                <a:cs typeface="Times New Roman"/>
              </a:rPr>
              <a:t>	</a:t>
            </a:r>
            <a:r>
              <a:rPr sz="3650" spc="20" dirty="0">
                <a:latin typeface="Symbol"/>
                <a:cs typeface="Symbol"/>
              </a:rPr>
              <a:t></a:t>
            </a:r>
            <a:r>
              <a:rPr sz="3650" spc="-135" dirty="0">
                <a:latin typeface="Times New Roman"/>
                <a:cs typeface="Times New Roman"/>
              </a:rPr>
              <a:t> </a:t>
            </a:r>
            <a:r>
              <a:rPr sz="3800" spc="-65" dirty="0">
                <a:latin typeface="Symbol"/>
                <a:cs typeface="Symbol"/>
              </a:rPr>
              <a:t></a:t>
            </a:r>
            <a:endParaRPr sz="3800">
              <a:latin typeface="Symbol"/>
              <a:cs typeface="Symbol"/>
            </a:endParaRPr>
          </a:p>
          <a:p>
            <a:pPr marL="25400" marR="17780">
              <a:lnSpc>
                <a:spcPct val="100000"/>
              </a:lnSpc>
              <a:spcBef>
                <a:spcPts val="2515"/>
              </a:spcBef>
            </a:pPr>
            <a:r>
              <a:rPr sz="3000" dirty="0">
                <a:latin typeface="Microsoft Sans Serif"/>
                <a:cs typeface="Microsoft Sans Serif"/>
              </a:rPr>
              <a:t>If</a:t>
            </a:r>
            <a:r>
              <a:rPr sz="3000" spc="35" dirty="0">
                <a:latin typeface="Microsoft Sans Serif"/>
                <a:cs typeface="Microsoft Sans Serif"/>
              </a:rPr>
              <a:t> </a:t>
            </a:r>
            <a:r>
              <a:rPr sz="3000" spc="-5" dirty="0">
                <a:latin typeface="Microsoft Sans Serif"/>
                <a:cs typeface="Microsoft Sans Serif"/>
              </a:rPr>
              <a:t>we</a:t>
            </a:r>
            <a:r>
              <a:rPr sz="3000" spc="35" dirty="0">
                <a:latin typeface="Microsoft Sans Serif"/>
                <a:cs typeface="Microsoft Sans Serif"/>
              </a:rPr>
              <a:t> replace</a:t>
            </a:r>
            <a:r>
              <a:rPr sz="3000" spc="40" dirty="0">
                <a:latin typeface="Microsoft Sans Serif"/>
                <a:cs typeface="Microsoft Sans Serif"/>
              </a:rPr>
              <a:t> </a:t>
            </a:r>
            <a:r>
              <a:rPr sz="3000" dirty="0">
                <a:latin typeface="Microsoft Sans Serif"/>
                <a:cs typeface="Microsoft Sans Serif"/>
              </a:rPr>
              <a:t>the</a:t>
            </a:r>
            <a:r>
              <a:rPr sz="3000" spc="35" dirty="0">
                <a:latin typeface="Microsoft Sans Serif"/>
                <a:cs typeface="Microsoft Sans Serif"/>
              </a:rPr>
              <a:t> </a:t>
            </a:r>
            <a:r>
              <a:rPr sz="3000" spc="-5" dirty="0">
                <a:latin typeface="Microsoft Sans Serif"/>
                <a:cs typeface="Microsoft Sans Serif"/>
              </a:rPr>
              <a:t>unknown</a:t>
            </a:r>
            <a:r>
              <a:rPr sz="3000" spc="35" dirty="0">
                <a:latin typeface="Microsoft Sans Serif"/>
                <a:cs typeface="Microsoft Sans Serif"/>
              </a:rPr>
              <a:t> </a:t>
            </a:r>
            <a:r>
              <a:rPr sz="3000" spc="-5" dirty="0">
                <a:latin typeface="Microsoft Sans Serif"/>
                <a:cs typeface="Microsoft Sans Serif"/>
              </a:rPr>
              <a:t>mean</a:t>
            </a:r>
            <a:r>
              <a:rPr sz="3000" spc="40" dirty="0">
                <a:latin typeface="Microsoft Sans Serif"/>
                <a:cs typeface="Microsoft Sans Serif"/>
              </a:rPr>
              <a:t> </a:t>
            </a:r>
            <a:r>
              <a:rPr sz="3000" dirty="0">
                <a:latin typeface="Microsoft Sans Serif"/>
                <a:cs typeface="Microsoft Sans Serif"/>
              </a:rPr>
              <a:t>of</a:t>
            </a:r>
            <a:r>
              <a:rPr sz="3000" spc="35" dirty="0">
                <a:latin typeface="Microsoft Sans Serif"/>
                <a:cs typeface="Microsoft Sans Serif"/>
              </a:rPr>
              <a:t> </a:t>
            </a:r>
            <a:r>
              <a:rPr sz="3000" dirty="0">
                <a:latin typeface="Microsoft Sans Serif"/>
                <a:cs typeface="Microsoft Sans Serif"/>
              </a:rPr>
              <a:t>the</a:t>
            </a:r>
            <a:r>
              <a:rPr sz="3000" spc="35" dirty="0">
                <a:latin typeface="Microsoft Sans Serif"/>
                <a:cs typeface="Microsoft Sans Serif"/>
              </a:rPr>
              <a:t> </a:t>
            </a:r>
            <a:r>
              <a:rPr sz="3000" spc="25" dirty="0">
                <a:latin typeface="Microsoft Sans Serif"/>
                <a:cs typeface="Microsoft Sans Serif"/>
              </a:rPr>
              <a:t>population</a:t>
            </a:r>
            <a:r>
              <a:rPr sz="3000" spc="40" dirty="0">
                <a:latin typeface="Microsoft Sans Serif"/>
                <a:cs typeface="Microsoft Sans Serif"/>
              </a:rPr>
              <a:t> </a:t>
            </a:r>
            <a:r>
              <a:rPr sz="3000" spc="-5" dirty="0">
                <a:latin typeface="Microsoft Sans Serif"/>
                <a:cs typeface="Microsoft Sans Serif"/>
              </a:rPr>
              <a:t>with </a:t>
            </a:r>
            <a:r>
              <a:rPr sz="3000" spc="-785" dirty="0">
                <a:latin typeface="Microsoft Sans Serif"/>
                <a:cs typeface="Microsoft Sans Serif"/>
              </a:rPr>
              <a:t> </a:t>
            </a:r>
            <a:r>
              <a:rPr sz="3000" spc="-5" dirty="0">
                <a:latin typeface="Microsoft Sans Serif"/>
                <a:cs typeface="Microsoft Sans Serif"/>
              </a:rPr>
              <a:t>mean</a:t>
            </a:r>
            <a:r>
              <a:rPr sz="3000" spc="30" dirty="0">
                <a:latin typeface="Microsoft Sans Serif"/>
                <a:cs typeface="Microsoft Sans Serif"/>
              </a:rPr>
              <a:t> </a:t>
            </a:r>
            <a:r>
              <a:rPr sz="3000" dirty="0">
                <a:latin typeface="Microsoft Sans Serif"/>
                <a:cs typeface="Microsoft Sans Serif"/>
              </a:rPr>
              <a:t>of</a:t>
            </a:r>
            <a:r>
              <a:rPr sz="3000" spc="35" dirty="0">
                <a:latin typeface="Microsoft Sans Serif"/>
                <a:cs typeface="Microsoft Sans Serif"/>
              </a:rPr>
              <a:t> </a:t>
            </a:r>
            <a:r>
              <a:rPr sz="3000" dirty="0">
                <a:latin typeface="Microsoft Sans Serif"/>
                <a:cs typeface="Microsoft Sans Serif"/>
              </a:rPr>
              <a:t>the</a:t>
            </a:r>
            <a:r>
              <a:rPr sz="3000" spc="35" dirty="0">
                <a:latin typeface="Microsoft Sans Serif"/>
                <a:cs typeface="Microsoft Sans Serif"/>
              </a:rPr>
              <a:t> </a:t>
            </a:r>
            <a:r>
              <a:rPr sz="3000" spc="20" dirty="0">
                <a:latin typeface="Microsoft Sans Serif"/>
                <a:cs typeface="Microsoft Sans Serif"/>
              </a:rPr>
              <a:t>sample,</a:t>
            </a:r>
            <a:r>
              <a:rPr sz="3000" spc="30" dirty="0">
                <a:latin typeface="Microsoft Sans Serif"/>
                <a:cs typeface="Microsoft Sans Serif"/>
              </a:rPr>
              <a:t> </a:t>
            </a:r>
            <a:r>
              <a:rPr sz="3000" spc="-5" dirty="0">
                <a:latin typeface="Microsoft Sans Serif"/>
                <a:cs typeface="Microsoft Sans Serif"/>
              </a:rPr>
              <a:t>we</a:t>
            </a:r>
            <a:r>
              <a:rPr sz="3000" spc="35" dirty="0">
                <a:latin typeface="Microsoft Sans Serif"/>
                <a:cs typeface="Microsoft Sans Serif"/>
              </a:rPr>
              <a:t> </a:t>
            </a:r>
            <a:r>
              <a:rPr sz="3000" spc="20" dirty="0">
                <a:latin typeface="Microsoft Sans Serif"/>
                <a:cs typeface="Microsoft Sans Serif"/>
              </a:rPr>
              <a:t>obtain:</a:t>
            </a:r>
            <a:endParaRPr sz="3000">
              <a:latin typeface="Microsoft Sans Serif"/>
              <a:cs typeface="Microsoft Sans Serif"/>
            </a:endParaRPr>
          </a:p>
          <a:p>
            <a:pPr marR="212090" algn="ctr">
              <a:lnSpc>
                <a:spcPct val="100000"/>
              </a:lnSpc>
              <a:spcBef>
                <a:spcPts val="1015"/>
              </a:spcBef>
              <a:tabLst>
                <a:tab pos="960119" algn="l"/>
              </a:tabLst>
            </a:pPr>
            <a:r>
              <a:rPr sz="3250" spc="-60" dirty="0">
                <a:latin typeface="Times New Roman"/>
                <a:cs typeface="Times New Roman"/>
              </a:rPr>
              <a:t>error</a:t>
            </a:r>
            <a:r>
              <a:rPr sz="2850" i="1" spc="-89" baseline="-23391" dirty="0">
                <a:latin typeface="Times New Roman"/>
                <a:cs typeface="Times New Roman"/>
              </a:rPr>
              <a:t>i	</a:t>
            </a:r>
            <a:r>
              <a:rPr sz="3250" spc="15" dirty="0">
                <a:latin typeface="Symbol"/>
                <a:cs typeface="Symbol"/>
              </a:rPr>
              <a:t></a:t>
            </a:r>
            <a:r>
              <a:rPr sz="3250" spc="-40" dirty="0">
                <a:latin typeface="Times New Roman"/>
                <a:cs typeface="Times New Roman"/>
              </a:rPr>
              <a:t> </a:t>
            </a:r>
            <a:r>
              <a:rPr sz="3250" spc="10" dirty="0">
                <a:latin typeface="Times New Roman"/>
                <a:cs typeface="Times New Roman"/>
              </a:rPr>
              <a:t>outcome</a:t>
            </a:r>
            <a:r>
              <a:rPr sz="2850" i="1" spc="15" baseline="-23391" dirty="0">
                <a:latin typeface="Times New Roman"/>
                <a:cs typeface="Times New Roman"/>
              </a:rPr>
              <a:t>i</a:t>
            </a:r>
            <a:r>
              <a:rPr sz="2850" i="1" spc="600" baseline="-23391" dirty="0">
                <a:latin typeface="Times New Roman"/>
                <a:cs typeface="Times New Roman"/>
              </a:rPr>
              <a:t> </a:t>
            </a:r>
            <a:r>
              <a:rPr sz="3250" spc="15" dirty="0">
                <a:latin typeface="Symbol"/>
                <a:cs typeface="Symbol"/>
              </a:rPr>
              <a:t></a:t>
            </a:r>
            <a:r>
              <a:rPr sz="3250" dirty="0">
                <a:latin typeface="Times New Roman"/>
                <a:cs typeface="Times New Roman"/>
              </a:rPr>
              <a:t> </a:t>
            </a:r>
            <a:r>
              <a:rPr sz="3250" i="1" spc="15" dirty="0">
                <a:latin typeface="Times New Roman"/>
                <a:cs typeface="Times New Roman"/>
              </a:rPr>
              <a:t>X</a:t>
            </a:r>
            <a:endParaRPr sz="3250">
              <a:latin typeface="Times New Roman"/>
              <a:cs typeface="Times New Roman"/>
            </a:endParaRPr>
          </a:p>
          <a:p>
            <a:pPr marR="649605" algn="ctr">
              <a:lnSpc>
                <a:spcPct val="100000"/>
              </a:lnSpc>
              <a:spcBef>
                <a:spcPts val="505"/>
              </a:spcBef>
            </a:pPr>
            <a:r>
              <a:rPr sz="1800" i="1" spc="5" dirty="0">
                <a:latin typeface="Times New Roman"/>
                <a:cs typeface="Times New Roman"/>
              </a:rPr>
              <a:t>n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102471" y="7117084"/>
            <a:ext cx="8474075" cy="225044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R="312420" algn="ctr">
              <a:lnSpc>
                <a:spcPct val="100000"/>
              </a:lnSpc>
              <a:spcBef>
                <a:spcPts val="90"/>
              </a:spcBef>
            </a:pPr>
            <a:r>
              <a:rPr sz="3150" i="1" spc="-5" dirty="0">
                <a:latin typeface="Times New Roman"/>
                <a:cs typeface="Times New Roman"/>
              </a:rPr>
              <a:t>n</a:t>
            </a:r>
            <a:r>
              <a:rPr sz="3150" i="1" spc="-235" dirty="0">
                <a:latin typeface="Times New Roman"/>
                <a:cs typeface="Times New Roman"/>
              </a:rPr>
              <a:t> </a:t>
            </a:r>
            <a:r>
              <a:rPr sz="3150" spc="-5" dirty="0">
                <a:latin typeface="Symbol"/>
                <a:cs typeface="Symbol"/>
              </a:rPr>
              <a:t></a:t>
            </a:r>
            <a:r>
              <a:rPr sz="3150" spc="-450" dirty="0">
                <a:latin typeface="Times New Roman"/>
                <a:cs typeface="Times New Roman"/>
              </a:rPr>
              <a:t> </a:t>
            </a:r>
            <a:r>
              <a:rPr sz="3150" spc="-5" dirty="0">
                <a:latin typeface="Times New Roman"/>
                <a:cs typeface="Times New Roman"/>
              </a:rPr>
              <a:t>1</a:t>
            </a:r>
            <a:endParaRPr sz="3150">
              <a:latin typeface="Times New Roman"/>
              <a:cs typeface="Times New Roman"/>
            </a:endParaRPr>
          </a:p>
          <a:p>
            <a:pPr marL="12700" marR="5080">
              <a:lnSpc>
                <a:spcPct val="100000"/>
              </a:lnSpc>
              <a:spcBef>
                <a:spcPts val="2950"/>
              </a:spcBef>
            </a:pPr>
            <a:r>
              <a:rPr sz="3000" spc="-10" dirty="0">
                <a:latin typeface="Microsoft Sans Serif"/>
                <a:cs typeface="Microsoft Sans Serif"/>
              </a:rPr>
              <a:t>is</a:t>
            </a:r>
            <a:r>
              <a:rPr sz="3000" spc="30" dirty="0">
                <a:latin typeface="Microsoft Sans Serif"/>
                <a:cs typeface="Microsoft Sans Serif"/>
              </a:rPr>
              <a:t> </a:t>
            </a:r>
            <a:r>
              <a:rPr sz="3000" dirty="0">
                <a:latin typeface="Microsoft Sans Serif"/>
                <a:cs typeface="Microsoft Sans Serif"/>
              </a:rPr>
              <a:t>the</a:t>
            </a:r>
            <a:r>
              <a:rPr sz="3000" spc="35" dirty="0">
                <a:latin typeface="Microsoft Sans Serif"/>
                <a:cs typeface="Microsoft Sans Serif"/>
              </a:rPr>
              <a:t> </a:t>
            </a:r>
            <a:r>
              <a:rPr sz="3000" spc="10" dirty="0">
                <a:latin typeface="Microsoft Sans Serif"/>
                <a:cs typeface="Microsoft Sans Serif"/>
              </a:rPr>
              <a:t>statistic</a:t>
            </a:r>
            <a:r>
              <a:rPr sz="3000" spc="35" dirty="0">
                <a:latin typeface="Microsoft Sans Serif"/>
                <a:cs typeface="Microsoft Sans Serif"/>
              </a:rPr>
              <a:t> </a:t>
            </a:r>
            <a:r>
              <a:rPr sz="3000" dirty="0">
                <a:latin typeface="Microsoft Sans Serif"/>
                <a:cs typeface="Microsoft Sans Serif"/>
              </a:rPr>
              <a:t>that</a:t>
            </a:r>
            <a:r>
              <a:rPr sz="3000" spc="35" dirty="0">
                <a:latin typeface="Microsoft Sans Serif"/>
                <a:cs typeface="Microsoft Sans Serif"/>
              </a:rPr>
              <a:t> </a:t>
            </a:r>
            <a:r>
              <a:rPr sz="3000" spc="-10" dirty="0">
                <a:latin typeface="Microsoft Sans Serif"/>
                <a:cs typeface="Microsoft Sans Serif"/>
              </a:rPr>
              <a:t>minimise</a:t>
            </a:r>
            <a:r>
              <a:rPr sz="3000" spc="35" dirty="0">
                <a:latin typeface="Microsoft Sans Serif"/>
                <a:cs typeface="Microsoft Sans Serif"/>
              </a:rPr>
              <a:t> </a:t>
            </a:r>
            <a:r>
              <a:rPr sz="3000" dirty="0">
                <a:latin typeface="Microsoft Sans Serif"/>
                <a:cs typeface="Microsoft Sans Serif"/>
              </a:rPr>
              <a:t>the</a:t>
            </a:r>
            <a:r>
              <a:rPr sz="3000" spc="35" dirty="0">
                <a:latin typeface="Microsoft Sans Serif"/>
                <a:cs typeface="Microsoft Sans Serif"/>
              </a:rPr>
              <a:t> </a:t>
            </a:r>
            <a:r>
              <a:rPr sz="3000" dirty="0">
                <a:latin typeface="Microsoft Sans Serif"/>
                <a:cs typeface="Microsoft Sans Serif"/>
              </a:rPr>
              <a:t>sum</a:t>
            </a:r>
            <a:r>
              <a:rPr sz="3000" spc="35" dirty="0">
                <a:latin typeface="Microsoft Sans Serif"/>
                <a:cs typeface="Microsoft Sans Serif"/>
              </a:rPr>
              <a:t> </a:t>
            </a:r>
            <a:r>
              <a:rPr sz="3000" dirty="0">
                <a:latin typeface="Microsoft Sans Serif"/>
                <a:cs typeface="Microsoft Sans Serif"/>
              </a:rPr>
              <a:t>of</a:t>
            </a:r>
            <a:r>
              <a:rPr sz="3000" spc="35" dirty="0">
                <a:latin typeface="Microsoft Sans Serif"/>
                <a:cs typeface="Microsoft Sans Serif"/>
              </a:rPr>
              <a:t> squared </a:t>
            </a:r>
            <a:r>
              <a:rPr sz="3000" spc="40" dirty="0">
                <a:latin typeface="Microsoft Sans Serif"/>
                <a:cs typeface="Microsoft Sans Serif"/>
              </a:rPr>
              <a:t> </a:t>
            </a:r>
            <a:r>
              <a:rPr sz="3000" spc="-10" dirty="0">
                <a:latin typeface="Microsoft Sans Serif"/>
                <a:cs typeface="Microsoft Sans Serif"/>
              </a:rPr>
              <a:t>errors</a:t>
            </a:r>
            <a:r>
              <a:rPr sz="3000" spc="35" dirty="0">
                <a:latin typeface="Microsoft Sans Serif"/>
                <a:cs typeface="Microsoft Sans Serif"/>
              </a:rPr>
              <a:t> </a:t>
            </a:r>
            <a:r>
              <a:rPr sz="3000" spc="30" dirty="0">
                <a:latin typeface="Microsoft Sans Serif"/>
                <a:cs typeface="Microsoft Sans Serif"/>
              </a:rPr>
              <a:t>among</a:t>
            </a:r>
            <a:r>
              <a:rPr sz="3000" spc="35" dirty="0">
                <a:latin typeface="Microsoft Sans Serif"/>
                <a:cs typeface="Microsoft Sans Serif"/>
              </a:rPr>
              <a:t> </a:t>
            </a:r>
            <a:r>
              <a:rPr sz="3000" spc="-5" dirty="0">
                <a:latin typeface="Microsoft Sans Serif"/>
                <a:cs typeface="Microsoft Sans Serif"/>
              </a:rPr>
              <a:t>other</a:t>
            </a:r>
            <a:r>
              <a:rPr sz="3000" spc="35" dirty="0">
                <a:latin typeface="Microsoft Sans Serif"/>
                <a:cs typeface="Microsoft Sans Serif"/>
              </a:rPr>
              <a:t> </a:t>
            </a:r>
            <a:r>
              <a:rPr sz="3000" spc="20" dirty="0">
                <a:latin typeface="Microsoft Sans Serif"/>
                <a:cs typeface="Microsoft Sans Serif"/>
              </a:rPr>
              <a:t>guesses</a:t>
            </a:r>
            <a:r>
              <a:rPr sz="3000" spc="35" dirty="0">
                <a:latin typeface="Microsoft Sans Serif"/>
                <a:cs typeface="Microsoft Sans Serif"/>
              </a:rPr>
              <a:t> </a:t>
            </a:r>
            <a:r>
              <a:rPr sz="3000" dirty="0">
                <a:latin typeface="Microsoft Sans Serif"/>
                <a:cs typeface="Microsoft Sans Serif"/>
              </a:rPr>
              <a:t>of</a:t>
            </a:r>
            <a:r>
              <a:rPr sz="3000" spc="35" dirty="0">
                <a:latin typeface="Microsoft Sans Serif"/>
                <a:cs typeface="Microsoft Sans Serif"/>
              </a:rPr>
              <a:t> </a:t>
            </a:r>
            <a:r>
              <a:rPr sz="3000" dirty="0">
                <a:latin typeface="Microsoft Sans Serif"/>
                <a:cs typeface="Microsoft Sans Serif"/>
              </a:rPr>
              <a:t>the</a:t>
            </a:r>
            <a:r>
              <a:rPr sz="3000" spc="35" dirty="0">
                <a:latin typeface="Microsoft Sans Serif"/>
                <a:cs typeface="Microsoft Sans Serif"/>
              </a:rPr>
              <a:t> </a:t>
            </a:r>
            <a:r>
              <a:rPr sz="3000" spc="25" dirty="0">
                <a:latin typeface="Microsoft Sans Serif"/>
                <a:cs typeface="Microsoft Sans Serif"/>
              </a:rPr>
              <a:t>population </a:t>
            </a:r>
            <a:r>
              <a:rPr sz="3000" spc="30" dirty="0">
                <a:latin typeface="Microsoft Sans Serif"/>
                <a:cs typeface="Microsoft Sans Serif"/>
              </a:rPr>
              <a:t> </a:t>
            </a:r>
            <a:r>
              <a:rPr sz="3000" spc="-5" dirty="0">
                <a:latin typeface="Microsoft Sans Serif"/>
                <a:cs typeface="Microsoft Sans Serif"/>
              </a:rPr>
              <a:t>mean.</a:t>
            </a:r>
            <a:r>
              <a:rPr sz="3000" spc="40" dirty="0">
                <a:latin typeface="Microsoft Sans Serif"/>
                <a:cs typeface="Microsoft Sans Serif"/>
              </a:rPr>
              <a:t> </a:t>
            </a:r>
            <a:r>
              <a:rPr sz="3000" spc="-50" dirty="0">
                <a:latin typeface="Microsoft Sans Serif"/>
                <a:cs typeface="Microsoft Sans Serif"/>
              </a:rPr>
              <a:t>This</a:t>
            </a:r>
            <a:r>
              <a:rPr sz="3000" spc="40" dirty="0">
                <a:latin typeface="Microsoft Sans Serif"/>
                <a:cs typeface="Microsoft Sans Serif"/>
              </a:rPr>
              <a:t> </a:t>
            </a:r>
            <a:r>
              <a:rPr sz="3000" spc="-10" dirty="0">
                <a:latin typeface="Microsoft Sans Serif"/>
                <a:cs typeface="Microsoft Sans Serif"/>
              </a:rPr>
              <a:t>is</a:t>
            </a:r>
            <a:r>
              <a:rPr sz="3000" spc="40" dirty="0">
                <a:latin typeface="Microsoft Sans Serif"/>
                <a:cs typeface="Microsoft Sans Serif"/>
              </a:rPr>
              <a:t> </a:t>
            </a:r>
            <a:r>
              <a:rPr sz="3000" spc="-5" dirty="0">
                <a:latin typeface="Microsoft Sans Serif"/>
                <a:cs typeface="Microsoft Sans Serif"/>
              </a:rPr>
              <a:t>known</a:t>
            </a:r>
            <a:r>
              <a:rPr sz="3000" spc="40" dirty="0">
                <a:latin typeface="Microsoft Sans Serif"/>
                <a:cs typeface="Microsoft Sans Serif"/>
              </a:rPr>
              <a:t> </a:t>
            </a:r>
            <a:r>
              <a:rPr sz="3000" spc="-5" dirty="0">
                <a:latin typeface="Microsoft Sans Serif"/>
                <a:cs typeface="Microsoft Sans Serif"/>
              </a:rPr>
              <a:t>as</a:t>
            </a:r>
            <a:r>
              <a:rPr sz="3000" spc="40" dirty="0">
                <a:latin typeface="Microsoft Sans Serif"/>
                <a:cs typeface="Microsoft Sans Serif"/>
              </a:rPr>
              <a:t> </a:t>
            </a:r>
            <a:r>
              <a:rPr sz="3000" b="1" spc="-5" dirty="0">
                <a:solidFill>
                  <a:srgbClr val="C82506"/>
                </a:solidFill>
                <a:latin typeface="Arial"/>
                <a:cs typeface="Arial"/>
              </a:rPr>
              <a:t>method</a:t>
            </a:r>
            <a:r>
              <a:rPr sz="3000" b="1" dirty="0">
                <a:solidFill>
                  <a:srgbClr val="C82506"/>
                </a:solidFill>
                <a:latin typeface="Arial"/>
                <a:cs typeface="Arial"/>
              </a:rPr>
              <a:t> </a:t>
            </a:r>
            <a:r>
              <a:rPr sz="3000" b="1" spc="-5" dirty="0">
                <a:solidFill>
                  <a:srgbClr val="C82506"/>
                </a:solidFill>
                <a:latin typeface="Arial"/>
                <a:cs typeface="Arial"/>
              </a:rPr>
              <a:t>of</a:t>
            </a:r>
            <a:r>
              <a:rPr sz="3000" b="1" dirty="0">
                <a:solidFill>
                  <a:srgbClr val="C82506"/>
                </a:solidFill>
                <a:latin typeface="Arial"/>
                <a:cs typeface="Arial"/>
              </a:rPr>
              <a:t> </a:t>
            </a:r>
            <a:r>
              <a:rPr sz="3000" b="1" spc="-5" dirty="0">
                <a:solidFill>
                  <a:srgbClr val="C82506"/>
                </a:solidFill>
                <a:latin typeface="Arial"/>
                <a:cs typeface="Arial"/>
              </a:rPr>
              <a:t>least</a:t>
            </a:r>
            <a:r>
              <a:rPr sz="3000" b="1" spc="5" dirty="0">
                <a:solidFill>
                  <a:srgbClr val="C82506"/>
                </a:solidFill>
                <a:latin typeface="Arial"/>
                <a:cs typeface="Arial"/>
              </a:rPr>
              <a:t> </a:t>
            </a:r>
            <a:r>
              <a:rPr sz="3000" b="1" spc="-5" dirty="0">
                <a:solidFill>
                  <a:srgbClr val="C82506"/>
                </a:solidFill>
                <a:latin typeface="Arial"/>
                <a:cs typeface="Arial"/>
              </a:rPr>
              <a:t>squares</a:t>
            </a:r>
            <a:endParaRPr sz="30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1382552" y="8547024"/>
            <a:ext cx="174625" cy="17780"/>
          </a:xfrm>
          <a:custGeom>
            <a:avLst/>
            <a:gdLst/>
            <a:ahLst/>
            <a:cxnLst/>
            <a:rect l="l" t="t" r="r" b="b"/>
            <a:pathLst>
              <a:path w="174625" h="17779">
                <a:moveTo>
                  <a:pt x="174357" y="0"/>
                </a:moveTo>
                <a:lnTo>
                  <a:pt x="0" y="0"/>
                </a:lnTo>
                <a:lnTo>
                  <a:pt x="0" y="17254"/>
                </a:lnTo>
                <a:lnTo>
                  <a:pt x="174357" y="17254"/>
                </a:lnTo>
                <a:lnTo>
                  <a:pt x="174357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2077269" y="7786948"/>
            <a:ext cx="126364" cy="2673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550" i="1" spc="15" dirty="0">
                <a:latin typeface="Times New Roman"/>
                <a:cs typeface="Times New Roman"/>
              </a:rPr>
              <a:t>n</a:t>
            </a:r>
            <a:endParaRPr sz="1550">
              <a:latin typeface="Times New Roman"/>
              <a:cs typeface="Times New Roman"/>
            </a:endParaRPr>
          </a:p>
        </p:txBody>
      </p:sp>
      <p:sp>
        <p:nvSpPr>
          <p:cNvPr id="16" name="object 1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20</a:t>
            </a:fld>
            <a:endParaRPr spc="-5" dirty="0"/>
          </a:p>
        </p:txBody>
      </p:sp>
      <p:sp>
        <p:nvSpPr>
          <p:cNvPr id="15" name="object 15"/>
          <p:cNvSpPr txBox="1"/>
          <p:nvPr/>
        </p:nvSpPr>
        <p:spPr>
          <a:xfrm>
            <a:off x="1300861" y="7838710"/>
            <a:ext cx="1454785" cy="134747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556895" algn="ctr">
              <a:lnSpc>
                <a:spcPts val="4460"/>
              </a:lnSpc>
              <a:spcBef>
                <a:spcPts val="114"/>
              </a:spcBef>
            </a:pPr>
            <a:r>
              <a:rPr sz="6150" spc="15" baseline="-7452" dirty="0">
                <a:latin typeface="Symbol"/>
                <a:cs typeface="Symbol"/>
              </a:rPr>
              <a:t></a:t>
            </a:r>
            <a:r>
              <a:rPr sz="6150" spc="-742" baseline="-7452" dirty="0">
                <a:latin typeface="Times New Roman"/>
                <a:cs typeface="Times New Roman"/>
              </a:rPr>
              <a:t> </a:t>
            </a:r>
            <a:r>
              <a:rPr sz="2750" i="1" spc="40" dirty="0">
                <a:latin typeface="Times New Roman"/>
                <a:cs typeface="Times New Roman"/>
              </a:rPr>
              <a:t>X</a:t>
            </a:r>
            <a:r>
              <a:rPr sz="2325" i="1" spc="15" baseline="-25089" dirty="0">
                <a:latin typeface="Times New Roman"/>
                <a:cs typeface="Times New Roman"/>
              </a:rPr>
              <a:t>i</a:t>
            </a:r>
            <a:endParaRPr sz="2325" baseline="-25089">
              <a:latin typeface="Times New Roman"/>
              <a:cs typeface="Times New Roman"/>
            </a:endParaRPr>
          </a:p>
          <a:p>
            <a:pPr marL="38100">
              <a:lnSpc>
                <a:spcPts val="2735"/>
              </a:lnSpc>
              <a:tabLst>
                <a:tab pos="1416050" algn="l"/>
              </a:tabLst>
            </a:pPr>
            <a:r>
              <a:rPr sz="4125" i="1" spc="-7" baseline="-20202" dirty="0">
                <a:latin typeface="Times New Roman"/>
                <a:cs typeface="Times New Roman"/>
              </a:rPr>
              <a:t>X</a:t>
            </a:r>
            <a:r>
              <a:rPr sz="4125" i="1" spc="75" baseline="-20202" dirty="0">
                <a:latin typeface="Times New Roman"/>
                <a:cs typeface="Times New Roman"/>
              </a:rPr>
              <a:t> </a:t>
            </a:r>
            <a:r>
              <a:rPr sz="4125" spc="-7" baseline="-20202" dirty="0">
                <a:latin typeface="Symbol"/>
                <a:cs typeface="Symbol"/>
              </a:rPr>
              <a:t></a:t>
            </a:r>
            <a:r>
              <a:rPr sz="2750" u="heavy" spc="59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1550" i="1" u="heavy" spc="2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i</a:t>
            </a:r>
            <a:r>
              <a:rPr sz="1550" u="heavy" spc="20" dirty="0">
                <a:uFill>
                  <a:solidFill>
                    <a:srgbClr val="000000"/>
                  </a:solidFill>
                </a:uFill>
                <a:latin typeface="Symbol"/>
                <a:cs typeface="Symbol"/>
              </a:rPr>
              <a:t></a:t>
            </a:r>
            <a:r>
              <a:rPr sz="1550" u="heavy" spc="2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1	</a:t>
            </a:r>
            <a:endParaRPr sz="1550">
              <a:latin typeface="Times New Roman"/>
              <a:cs typeface="Times New Roman"/>
            </a:endParaRPr>
          </a:p>
          <a:p>
            <a:pPr marL="593725" algn="ctr">
              <a:lnSpc>
                <a:spcPts val="3200"/>
              </a:lnSpc>
            </a:pPr>
            <a:r>
              <a:rPr sz="2750" i="1" spc="-5" dirty="0">
                <a:latin typeface="Times New Roman"/>
                <a:cs typeface="Times New Roman"/>
              </a:rPr>
              <a:t>n</a:t>
            </a:r>
            <a:endParaRPr sz="275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21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73300" y="871223"/>
            <a:ext cx="845820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0" dirty="0"/>
              <a:t>The</a:t>
            </a:r>
            <a:r>
              <a:rPr spc="55" dirty="0"/>
              <a:t> </a:t>
            </a:r>
            <a:r>
              <a:rPr spc="90" dirty="0"/>
              <a:t>standard</a:t>
            </a:r>
            <a:r>
              <a:rPr spc="55" dirty="0"/>
              <a:t> </a:t>
            </a:r>
            <a:r>
              <a:rPr spc="-30" dirty="0"/>
              <a:t>error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0600" y="2700207"/>
            <a:ext cx="185420" cy="4083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500" spc="380" dirty="0">
                <a:latin typeface="Microsoft Sans Serif"/>
                <a:cs typeface="Microsoft Sans Serif"/>
              </a:rPr>
              <a:t>•</a:t>
            </a:r>
            <a:endParaRPr sz="250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03985" y="2639310"/>
            <a:ext cx="10029190" cy="1056640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 marR="5080">
              <a:lnSpc>
                <a:spcPct val="102000"/>
              </a:lnSpc>
              <a:spcBef>
                <a:spcPts val="15"/>
              </a:spcBef>
            </a:pPr>
            <a:r>
              <a:rPr sz="3350" spc="-100" dirty="0">
                <a:latin typeface="Microsoft Sans Serif"/>
                <a:cs typeface="Microsoft Sans Serif"/>
              </a:rPr>
              <a:t>SD</a:t>
            </a:r>
            <a:r>
              <a:rPr sz="3350" spc="40" dirty="0">
                <a:latin typeface="Microsoft Sans Serif"/>
                <a:cs typeface="Microsoft Sans Serif"/>
              </a:rPr>
              <a:t> </a:t>
            </a:r>
            <a:r>
              <a:rPr sz="3350" spc="-10" dirty="0">
                <a:latin typeface="Microsoft Sans Serif"/>
                <a:cs typeface="Microsoft Sans Serif"/>
              </a:rPr>
              <a:t>tells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-5" dirty="0">
                <a:latin typeface="Microsoft Sans Serif"/>
                <a:cs typeface="Microsoft Sans Serif"/>
              </a:rPr>
              <a:t>us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-5" dirty="0">
                <a:latin typeface="Microsoft Sans Serif"/>
                <a:cs typeface="Microsoft Sans Serif"/>
              </a:rPr>
              <a:t>how</a:t>
            </a:r>
            <a:r>
              <a:rPr sz="3350" spc="40" dirty="0">
                <a:latin typeface="Microsoft Sans Serif"/>
                <a:cs typeface="Microsoft Sans Serif"/>
              </a:rPr>
              <a:t> </a:t>
            </a:r>
            <a:r>
              <a:rPr sz="3350" spc="-15" dirty="0">
                <a:latin typeface="Microsoft Sans Serif"/>
                <a:cs typeface="Microsoft Sans Serif"/>
              </a:rPr>
              <a:t>well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-5" dirty="0">
                <a:latin typeface="Microsoft Sans Serif"/>
                <a:cs typeface="Microsoft Sans Serif"/>
              </a:rPr>
              <a:t>the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-5" dirty="0">
                <a:latin typeface="Microsoft Sans Serif"/>
                <a:cs typeface="Microsoft Sans Serif"/>
              </a:rPr>
              <a:t>mean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dirty="0">
                <a:latin typeface="Microsoft Sans Serif"/>
                <a:cs typeface="Microsoft Sans Serif"/>
              </a:rPr>
              <a:t>represents</a:t>
            </a:r>
            <a:r>
              <a:rPr sz="3350" spc="40" dirty="0">
                <a:latin typeface="Microsoft Sans Serif"/>
                <a:cs typeface="Microsoft Sans Serif"/>
              </a:rPr>
              <a:t> </a:t>
            </a:r>
            <a:r>
              <a:rPr sz="3350" spc="-5" dirty="0">
                <a:latin typeface="Microsoft Sans Serif"/>
                <a:cs typeface="Microsoft Sans Serif"/>
              </a:rPr>
              <a:t>the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25" dirty="0">
                <a:latin typeface="Microsoft Sans Serif"/>
                <a:cs typeface="Microsoft Sans Serif"/>
              </a:rPr>
              <a:t>sample </a:t>
            </a:r>
            <a:r>
              <a:rPr sz="3350" spc="-875" dirty="0">
                <a:latin typeface="Microsoft Sans Serif"/>
                <a:cs typeface="Microsoft Sans Serif"/>
              </a:rPr>
              <a:t> </a:t>
            </a:r>
            <a:r>
              <a:rPr sz="3350" spc="35" dirty="0">
                <a:latin typeface="Microsoft Sans Serif"/>
                <a:cs typeface="Microsoft Sans Serif"/>
              </a:rPr>
              <a:t>data.</a:t>
            </a:r>
            <a:endParaRPr sz="335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90600" y="4237670"/>
            <a:ext cx="185420" cy="4083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500" spc="380" dirty="0">
                <a:latin typeface="Microsoft Sans Serif"/>
                <a:cs typeface="Microsoft Sans Serif"/>
              </a:rPr>
              <a:t>•</a:t>
            </a:r>
            <a:endParaRPr sz="2500">
              <a:latin typeface="Microsoft Sans Serif"/>
              <a:cs typeface="Microsoft Sans Serif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403985" y="4176772"/>
            <a:ext cx="9005570" cy="1577340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 marR="5080">
              <a:lnSpc>
                <a:spcPct val="102000"/>
              </a:lnSpc>
              <a:spcBef>
                <a:spcPts val="15"/>
              </a:spcBef>
            </a:pPr>
            <a:r>
              <a:rPr sz="3350" spc="-5" dirty="0">
                <a:latin typeface="Microsoft Sans Serif"/>
                <a:cs typeface="Microsoft Sans Serif"/>
              </a:rPr>
              <a:t>But,</a:t>
            </a:r>
            <a:r>
              <a:rPr sz="3350" spc="40" dirty="0">
                <a:latin typeface="Microsoft Sans Serif"/>
                <a:cs typeface="Microsoft Sans Serif"/>
              </a:rPr>
              <a:t> </a:t>
            </a:r>
            <a:r>
              <a:rPr sz="3350" spc="-15" dirty="0">
                <a:latin typeface="Microsoft Sans Serif"/>
                <a:cs typeface="Microsoft Sans Serif"/>
              </a:rPr>
              <a:t>if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-5" dirty="0">
                <a:latin typeface="Microsoft Sans Serif"/>
                <a:cs typeface="Microsoft Sans Serif"/>
              </a:rPr>
              <a:t>we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-5" dirty="0">
                <a:latin typeface="Microsoft Sans Serif"/>
                <a:cs typeface="Microsoft Sans Serif"/>
              </a:rPr>
              <a:t>want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-5" dirty="0">
                <a:latin typeface="Microsoft Sans Serif"/>
                <a:cs typeface="Microsoft Sans Serif"/>
              </a:rPr>
              <a:t>to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-5" dirty="0">
                <a:latin typeface="Microsoft Sans Serif"/>
                <a:cs typeface="Microsoft Sans Serif"/>
              </a:rPr>
              <a:t>estimate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-10" dirty="0">
                <a:latin typeface="Microsoft Sans Serif"/>
                <a:cs typeface="Microsoft Sans Serif"/>
              </a:rPr>
              <a:t>this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15" dirty="0">
                <a:latin typeface="Microsoft Sans Serif"/>
                <a:cs typeface="Microsoft Sans Serif"/>
              </a:rPr>
              <a:t>parameter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-15" dirty="0">
                <a:latin typeface="Microsoft Sans Serif"/>
                <a:cs typeface="Microsoft Sans Serif"/>
              </a:rPr>
              <a:t>in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-5" dirty="0">
                <a:latin typeface="Microsoft Sans Serif"/>
                <a:cs typeface="Microsoft Sans Serif"/>
              </a:rPr>
              <a:t>the </a:t>
            </a:r>
            <a:r>
              <a:rPr sz="3350" spc="-875" dirty="0">
                <a:latin typeface="Microsoft Sans Serif"/>
                <a:cs typeface="Microsoft Sans Serif"/>
              </a:rPr>
              <a:t> </a:t>
            </a:r>
            <a:r>
              <a:rPr sz="3350" spc="25" dirty="0">
                <a:latin typeface="Microsoft Sans Serif"/>
                <a:cs typeface="Microsoft Sans Serif"/>
              </a:rPr>
              <a:t>population,</a:t>
            </a:r>
            <a:r>
              <a:rPr sz="3350" spc="40" dirty="0">
                <a:latin typeface="Microsoft Sans Serif"/>
                <a:cs typeface="Microsoft Sans Serif"/>
              </a:rPr>
              <a:t> </a:t>
            </a:r>
            <a:r>
              <a:rPr sz="3350" spc="-5" dirty="0">
                <a:latin typeface="Microsoft Sans Serif"/>
                <a:cs typeface="Microsoft Sans Serif"/>
              </a:rPr>
              <a:t>then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-5" dirty="0">
                <a:latin typeface="Microsoft Sans Serif"/>
                <a:cs typeface="Microsoft Sans Serif"/>
              </a:rPr>
              <a:t>we</a:t>
            </a:r>
            <a:r>
              <a:rPr sz="3350" spc="40" dirty="0">
                <a:latin typeface="Microsoft Sans Serif"/>
                <a:cs typeface="Microsoft Sans Serif"/>
              </a:rPr>
              <a:t> need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-5" dirty="0">
                <a:latin typeface="Microsoft Sans Serif"/>
                <a:cs typeface="Microsoft Sans Serif"/>
              </a:rPr>
              <a:t>to</a:t>
            </a:r>
            <a:r>
              <a:rPr sz="3350" spc="40" dirty="0">
                <a:latin typeface="Microsoft Sans Serif"/>
                <a:cs typeface="Microsoft Sans Serif"/>
              </a:rPr>
              <a:t> </a:t>
            </a:r>
            <a:r>
              <a:rPr sz="3350" spc="-5" dirty="0">
                <a:latin typeface="Microsoft Sans Serif"/>
                <a:cs typeface="Microsoft Sans Serif"/>
              </a:rPr>
              <a:t>know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-5" dirty="0">
                <a:latin typeface="Microsoft Sans Serif"/>
                <a:cs typeface="Microsoft Sans Serif"/>
              </a:rPr>
              <a:t>how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-15" dirty="0">
                <a:latin typeface="Microsoft Sans Serif"/>
                <a:cs typeface="Microsoft Sans Serif"/>
              </a:rPr>
              <a:t>well</a:t>
            </a:r>
            <a:r>
              <a:rPr sz="3350" spc="40" dirty="0">
                <a:latin typeface="Microsoft Sans Serif"/>
                <a:cs typeface="Microsoft Sans Serif"/>
              </a:rPr>
              <a:t> </a:t>
            </a:r>
            <a:r>
              <a:rPr sz="3350" spc="-15" dirty="0">
                <a:latin typeface="Microsoft Sans Serif"/>
                <a:cs typeface="Microsoft Sans Serif"/>
              </a:rPr>
              <a:t>it </a:t>
            </a:r>
            <a:r>
              <a:rPr sz="3350" spc="-10" dirty="0">
                <a:latin typeface="Microsoft Sans Serif"/>
                <a:cs typeface="Microsoft Sans Serif"/>
              </a:rPr>
              <a:t> </a:t>
            </a:r>
            <a:r>
              <a:rPr sz="3350" dirty="0">
                <a:latin typeface="Microsoft Sans Serif"/>
                <a:cs typeface="Microsoft Sans Serif"/>
              </a:rPr>
              <a:t>represents</a:t>
            </a:r>
            <a:r>
              <a:rPr sz="3350" spc="40" dirty="0">
                <a:latin typeface="Microsoft Sans Serif"/>
                <a:cs typeface="Microsoft Sans Serif"/>
              </a:rPr>
              <a:t> </a:t>
            </a:r>
            <a:r>
              <a:rPr sz="3350" spc="-5" dirty="0">
                <a:latin typeface="Microsoft Sans Serif"/>
                <a:cs typeface="Microsoft Sans Serif"/>
              </a:rPr>
              <a:t>the</a:t>
            </a:r>
            <a:r>
              <a:rPr sz="3350" spc="40" dirty="0">
                <a:latin typeface="Microsoft Sans Serif"/>
                <a:cs typeface="Microsoft Sans Serif"/>
              </a:rPr>
              <a:t> </a:t>
            </a:r>
            <a:r>
              <a:rPr sz="3350" spc="-10" dirty="0">
                <a:latin typeface="Microsoft Sans Serif"/>
                <a:cs typeface="Microsoft Sans Serif"/>
              </a:rPr>
              <a:t>value</a:t>
            </a:r>
            <a:r>
              <a:rPr sz="3350" spc="40" dirty="0">
                <a:latin typeface="Microsoft Sans Serif"/>
                <a:cs typeface="Microsoft Sans Serif"/>
              </a:rPr>
              <a:t> </a:t>
            </a:r>
            <a:r>
              <a:rPr sz="3350" spc="-15" dirty="0">
                <a:latin typeface="Microsoft Sans Serif"/>
                <a:cs typeface="Microsoft Sans Serif"/>
              </a:rPr>
              <a:t>in</a:t>
            </a:r>
            <a:r>
              <a:rPr sz="3350" spc="40" dirty="0">
                <a:latin typeface="Microsoft Sans Serif"/>
                <a:cs typeface="Microsoft Sans Serif"/>
              </a:rPr>
              <a:t> </a:t>
            </a:r>
            <a:r>
              <a:rPr sz="3350" spc="-5" dirty="0">
                <a:latin typeface="Microsoft Sans Serif"/>
                <a:cs typeface="Microsoft Sans Serif"/>
              </a:rPr>
              <a:t>the</a:t>
            </a:r>
            <a:r>
              <a:rPr sz="3350" spc="40" dirty="0">
                <a:latin typeface="Microsoft Sans Serif"/>
                <a:cs typeface="Microsoft Sans Serif"/>
              </a:rPr>
              <a:t> </a:t>
            </a:r>
            <a:r>
              <a:rPr sz="3350" spc="30" dirty="0">
                <a:latin typeface="Microsoft Sans Serif"/>
                <a:cs typeface="Microsoft Sans Serif"/>
              </a:rPr>
              <a:t>population</a:t>
            </a:r>
            <a:endParaRPr sz="3350">
              <a:latin typeface="Microsoft Sans Serif"/>
              <a:cs typeface="Microsoft Sans Serif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90600" y="6295831"/>
            <a:ext cx="185420" cy="4083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500" spc="380" dirty="0">
                <a:latin typeface="Microsoft Sans Serif"/>
                <a:cs typeface="Microsoft Sans Serif"/>
              </a:rPr>
              <a:t>•</a:t>
            </a:r>
            <a:endParaRPr sz="2500">
              <a:latin typeface="Microsoft Sans Serif"/>
              <a:cs typeface="Microsoft Sans Serif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403985" y="6234934"/>
            <a:ext cx="10179050" cy="1056640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 marR="5080">
              <a:lnSpc>
                <a:spcPct val="102000"/>
              </a:lnSpc>
              <a:spcBef>
                <a:spcPts val="15"/>
              </a:spcBef>
            </a:pPr>
            <a:r>
              <a:rPr sz="3350" spc="-5" dirty="0">
                <a:latin typeface="Microsoft Sans Serif"/>
                <a:cs typeface="Microsoft Sans Serif"/>
              </a:rPr>
              <a:t>In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35" dirty="0">
                <a:latin typeface="Microsoft Sans Serif"/>
                <a:cs typeface="Microsoft Sans Serif"/>
              </a:rPr>
              <a:t>fact,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-5" dirty="0">
                <a:latin typeface="Microsoft Sans Serif"/>
                <a:cs typeface="Microsoft Sans Serif"/>
              </a:rPr>
              <a:t>estimates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-5" dirty="0">
                <a:latin typeface="Microsoft Sans Serif"/>
                <a:cs typeface="Microsoft Sans Serif"/>
              </a:rPr>
              <a:t>of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15" dirty="0">
                <a:latin typeface="Microsoft Sans Serif"/>
                <a:cs typeface="Microsoft Sans Serif"/>
              </a:rPr>
              <a:t>parameters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-25" dirty="0">
                <a:latin typeface="Microsoft Sans Serif"/>
                <a:cs typeface="Microsoft Sans Serif"/>
              </a:rPr>
              <a:t>are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25" dirty="0">
                <a:latin typeface="Microsoft Sans Serif"/>
                <a:cs typeface="Microsoft Sans Serif"/>
              </a:rPr>
              <a:t>random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10" dirty="0">
                <a:latin typeface="Microsoft Sans Serif"/>
                <a:cs typeface="Microsoft Sans Serif"/>
              </a:rPr>
              <a:t>variables </a:t>
            </a:r>
            <a:r>
              <a:rPr sz="3350" spc="-875" dirty="0">
                <a:latin typeface="Microsoft Sans Serif"/>
                <a:cs typeface="Microsoft Sans Serif"/>
              </a:rPr>
              <a:t> </a:t>
            </a:r>
            <a:r>
              <a:rPr sz="3350" spc="55" dirty="0">
                <a:latin typeface="Microsoft Sans Serif"/>
                <a:cs typeface="Microsoft Sans Serif"/>
              </a:rPr>
              <a:t>and</a:t>
            </a:r>
            <a:r>
              <a:rPr sz="3350" spc="35" dirty="0">
                <a:latin typeface="Microsoft Sans Serif"/>
                <a:cs typeface="Microsoft Sans Serif"/>
              </a:rPr>
              <a:t> </a:t>
            </a:r>
            <a:r>
              <a:rPr sz="3350" spc="-10" dirty="0">
                <a:latin typeface="Microsoft Sans Serif"/>
                <a:cs typeface="Microsoft Sans Serif"/>
              </a:rPr>
              <a:t>follow</a:t>
            </a:r>
            <a:r>
              <a:rPr sz="3350" spc="40" dirty="0">
                <a:latin typeface="Microsoft Sans Serif"/>
                <a:cs typeface="Microsoft Sans Serif"/>
              </a:rPr>
              <a:t> </a:t>
            </a:r>
            <a:r>
              <a:rPr sz="3350" spc="-5" dirty="0">
                <a:latin typeface="Microsoft Sans Serif"/>
                <a:cs typeface="Microsoft Sans Serif"/>
              </a:rPr>
              <a:t>a</a:t>
            </a:r>
            <a:r>
              <a:rPr sz="3350" spc="40" dirty="0">
                <a:latin typeface="Microsoft Sans Serif"/>
                <a:cs typeface="Microsoft Sans Serif"/>
              </a:rPr>
              <a:t> </a:t>
            </a:r>
            <a:r>
              <a:rPr sz="3350" spc="55" dirty="0">
                <a:latin typeface="Microsoft Sans Serif"/>
                <a:cs typeface="Microsoft Sans Serif"/>
              </a:rPr>
              <a:t>“sampling</a:t>
            </a:r>
            <a:r>
              <a:rPr sz="3350" spc="40" dirty="0">
                <a:latin typeface="Microsoft Sans Serif"/>
                <a:cs typeface="Microsoft Sans Serif"/>
              </a:rPr>
              <a:t> </a:t>
            </a:r>
            <a:r>
              <a:rPr sz="3350" spc="35" dirty="0">
                <a:latin typeface="Microsoft Sans Serif"/>
                <a:cs typeface="Microsoft Sans Serif"/>
              </a:rPr>
              <a:t>distribution”</a:t>
            </a:r>
            <a:endParaRPr sz="3350">
              <a:latin typeface="Microsoft Sans Serif"/>
              <a:cs typeface="Microsoft Sans Serif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90600" y="7833293"/>
            <a:ext cx="185420" cy="4083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500" spc="380" dirty="0">
                <a:latin typeface="Microsoft Sans Serif"/>
                <a:cs typeface="Microsoft Sans Serif"/>
              </a:rPr>
              <a:t>•</a:t>
            </a:r>
            <a:endParaRPr sz="2500">
              <a:latin typeface="Microsoft Sans Serif"/>
              <a:cs typeface="Microsoft Sans Serif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403985" y="7772396"/>
            <a:ext cx="10266045" cy="1056640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 marR="5080">
              <a:lnSpc>
                <a:spcPct val="102000"/>
              </a:lnSpc>
              <a:spcBef>
                <a:spcPts val="15"/>
              </a:spcBef>
            </a:pPr>
            <a:r>
              <a:rPr sz="3350" spc="20" dirty="0">
                <a:latin typeface="Microsoft Sans Serif"/>
                <a:cs typeface="Microsoft Sans Serif"/>
              </a:rPr>
              <a:t>Redoing</a:t>
            </a:r>
            <a:r>
              <a:rPr sz="3350" spc="40" dirty="0">
                <a:latin typeface="Microsoft Sans Serif"/>
                <a:cs typeface="Microsoft Sans Serif"/>
              </a:rPr>
              <a:t> </a:t>
            </a:r>
            <a:r>
              <a:rPr sz="3350" spc="-5" dirty="0">
                <a:latin typeface="Microsoft Sans Serif"/>
                <a:cs typeface="Microsoft Sans Serif"/>
              </a:rPr>
              <a:t>the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25" dirty="0">
                <a:latin typeface="Microsoft Sans Serif"/>
                <a:cs typeface="Microsoft Sans Serif"/>
              </a:rPr>
              <a:t>calculation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-5" dirty="0">
                <a:latin typeface="Microsoft Sans Serif"/>
                <a:cs typeface="Microsoft Sans Serif"/>
              </a:rPr>
              <a:t>on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-5" dirty="0">
                <a:latin typeface="Microsoft Sans Serif"/>
                <a:cs typeface="Microsoft Sans Serif"/>
              </a:rPr>
              <a:t>a</a:t>
            </a:r>
            <a:r>
              <a:rPr sz="3350" spc="40" dirty="0">
                <a:latin typeface="Microsoft Sans Serif"/>
                <a:cs typeface="Microsoft Sans Serif"/>
              </a:rPr>
              <a:t> </a:t>
            </a:r>
            <a:r>
              <a:rPr sz="3350" dirty="0">
                <a:latin typeface="Microsoft Sans Serif"/>
                <a:cs typeface="Microsoft Sans Serif"/>
              </a:rPr>
              <a:t>different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25" dirty="0">
                <a:latin typeface="Microsoft Sans Serif"/>
                <a:cs typeface="Microsoft Sans Serif"/>
              </a:rPr>
              <a:t>sample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-20" dirty="0">
                <a:latin typeface="Microsoft Sans Serif"/>
                <a:cs typeface="Microsoft Sans Serif"/>
              </a:rPr>
              <a:t>will</a:t>
            </a:r>
            <a:r>
              <a:rPr sz="3350" spc="45" dirty="0">
                <a:latin typeface="Microsoft Sans Serif"/>
                <a:cs typeface="Microsoft Sans Serif"/>
              </a:rPr>
              <a:t> </a:t>
            </a:r>
            <a:r>
              <a:rPr sz="3350" spc="35" dirty="0">
                <a:latin typeface="Microsoft Sans Serif"/>
                <a:cs typeface="Microsoft Sans Serif"/>
              </a:rPr>
              <a:t>give </a:t>
            </a:r>
            <a:r>
              <a:rPr sz="3350" spc="-875" dirty="0">
                <a:latin typeface="Microsoft Sans Serif"/>
                <a:cs typeface="Microsoft Sans Serif"/>
              </a:rPr>
              <a:t> </a:t>
            </a:r>
            <a:r>
              <a:rPr sz="3350" dirty="0">
                <a:latin typeface="Microsoft Sans Serif"/>
                <a:cs typeface="Microsoft Sans Serif"/>
              </a:rPr>
              <a:t>different</a:t>
            </a:r>
            <a:r>
              <a:rPr sz="3350" spc="35" dirty="0">
                <a:latin typeface="Microsoft Sans Serif"/>
                <a:cs typeface="Microsoft Sans Serif"/>
              </a:rPr>
              <a:t> </a:t>
            </a:r>
            <a:r>
              <a:rPr sz="3350" spc="-15" dirty="0">
                <a:latin typeface="Microsoft Sans Serif"/>
                <a:cs typeface="Microsoft Sans Serif"/>
              </a:rPr>
              <a:t>results</a:t>
            </a:r>
            <a:r>
              <a:rPr sz="3350" spc="40" dirty="0">
                <a:latin typeface="Microsoft Sans Serif"/>
                <a:cs typeface="Microsoft Sans Serif"/>
              </a:rPr>
              <a:t> </a:t>
            </a:r>
            <a:r>
              <a:rPr sz="3350" spc="180" dirty="0">
                <a:latin typeface="Microsoft Sans Serif"/>
                <a:cs typeface="Microsoft Sans Serif"/>
              </a:rPr>
              <a:t>!</a:t>
            </a:r>
            <a:endParaRPr sz="335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03401" y="461572"/>
            <a:ext cx="6664325" cy="2065655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12700" marR="5080" indent="828675">
              <a:lnSpc>
                <a:spcPts val="8000"/>
              </a:lnSpc>
              <a:spcBef>
                <a:spcPts val="265"/>
              </a:spcBef>
            </a:pPr>
            <a:r>
              <a:rPr sz="6700" spc="-114" dirty="0"/>
              <a:t>The</a:t>
            </a:r>
            <a:r>
              <a:rPr sz="6700" spc="70" dirty="0"/>
              <a:t> </a:t>
            </a:r>
            <a:r>
              <a:rPr sz="6700" spc="150" dirty="0"/>
              <a:t>magic</a:t>
            </a:r>
            <a:r>
              <a:rPr sz="6700" spc="70" dirty="0"/>
              <a:t> </a:t>
            </a:r>
            <a:r>
              <a:rPr sz="6700" spc="5" dirty="0"/>
              <a:t>of </a:t>
            </a:r>
            <a:r>
              <a:rPr sz="6700" spc="10" dirty="0"/>
              <a:t> </a:t>
            </a:r>
            <a:r>
              <a:rPr sz="6700" spc="85" dirty="0"/>
              <a:t>probability</a:t>
            </a:r>
            <a:r>
              <a:rPr sz="6700" spc="20" dirty="0"/>
              <a:t> </a:t>
            </a:r>
            <a:r>
              <a:rPr sz="6700" spc="25" dirty="0"/>
              <a:t>theory</a:t>
            </a:r>
            <a:endParaRPr sz="67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025083" y="2897171"/>
            <a:ext cx="4954631" cy="641117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22</a:t>
            </a:fld>
            <a:endParaRPr spc="-5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23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91639" y="871223"/>
            <a:ext cx="962152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40" dirty="0"/>
              <a:t>Sampling</a:t>
            </a:r>
            <a:r>
              <a:rPr spc="20" dirty="0"/>
              <a:t> </a:t>
            </a:r>
            <a:r>
              <a:rPr spc="60" dirty="0"/>
              <a:t>distribution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0600" y="3026288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Microsoft Sans Serif"/>
                <a:cs typeface="Microsoft Sans Serif"/>
              </a:rPr>
              <a:t>•</a:t>
            </a:r>
            <a:endParaRPr sz="270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35100" y="2955552"/>
            <a:ext cx="10428605" cy="5553075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41275" algn="just">
              <a:lnSpc>
                <a:spcPts val="4300"/>
              </a:lnSpc>
              <a:spcBef>
                <a:spcPts val="260"/>
              </a:spcBef>
            </a:pPr>
            <a:r>
              <a:rPr sz="3600" dirty="0">
                <a:latin typeface="Microsoft Sans Serif"/>
                <a:cs typeface="Microsoft Sans Serif"/>
              </a:rPr>
              <a:t>If </a:t>
            </a:r>
            <a:r>
              <a:rPr sz="3600" spc="-5" dirty="0">
                <a:latin typeface="Microsoft Sans Serif"/>
                <a:cs typeface="Microsoft Sans Serif"/>
              </a:rPr>
              <a:t>we </a:t>
            </a:r>
            <a:r>
              <a:rPr sz="3600" spc="-20" dirty="0">
                <a:latin typeface="Microsoft Sans Serif"/>
                <a:cs typeface="Microsoft Sans Serif"/>
              </a:rPr>
              <a:t>were </a:t>
            </a:r>
            <a:r>
              <a:rPr sz="3600" dirty="0">
                <a:latin typeface="Microsoft Sans Serif"/>
                <a:cs typeface="Microsoft Sans Serif"/>
              </a:rPr>
              <a:t>to </a:t>
            </a:r>
            <a:r>
              <a:rPr sz="3600" spc="20" dirty="0">
                <a:latin typeface="Microsoft Sans Serif"/>
                <a:cs typeface="Microsoft Sans Serif"/>
              </a:rPr>
              <a:t>repeat </a:t>
            </a:r>
            <a:r>
              <a:rPr sz="3600" b="1" spc="-5" dirty="0">
                <a:latin typeface="Arial"/>
                <a:cs typeface="Arial"/>
              </a:rPr>
              <a:t>draws </a:t>
            </a:r>
            <a:r>
              <a:rPr sz="3600" dirty="0">
                <a:latin typeface="Microsoft Sans Serif"/>
                <a:cs typeface="Microsoft Sans Serif"/>
              </a:rPr>
              <a:t>of the </a:t>
            </a:r>
            <a:r>
              <a:rPr sz="3600" spc="25" dirty="0">
                <a:latin typeface="Microsoft Sans Serif"/>
                <a:cs typeface="Microsoft Sans Serif"/>
              </a:rPr>
              <a:t>sample </a:t>
            </a:r>
            <a:r>
              <a:rPr sz="3600" spc="30" dirty="0">
                <a:latin typeface="Microsoft Sans Serif"/>
                <a:cs typeface="Microsoft Sans Serif"/>
              </a:rPr>
              <a:t>using </a:t>
            </a:r>
            <a:r>
              <a:rPr sz="3600" spc="-5" dirty="0">
                <a:latin typeface="Microsoft Sans Serif"/>
                <a:cs typeface="Microsoft Sans Serif"/>
              </a:rPr>
              <a:t>an </a:t>
            </a:r>
            <a:r>
              <a:rPr sz="3600" dirty="0">
                <a:latin typeface="Microsoft Sans Serif"/>
                <a:cs typeface="Microsoft Sans Serif"/>
              </a:rPr>
              <a:t> </a:t>
            </a:r>
            <a:r>
              <a:rPr sz="3600" spc="35" dirty="0">
                <a:latin typeface="Microsoft Sans Serif"/>
                <a:cs typeface="Microsoft Sans Serif"/>
              </a:rPr>
              <a:t>identical </a:t>
            </a:r>
            <a:r>
              <a:rPr sz="3600" spc="30" dirty="0">
                <a:latin typeface="Microsoft Sans Serif"/>
                <a:cs typeface="Microsoft Sans Serif"/>
              </a:rPr>
              <a:t>method </a:t>
            </a:r>
            <a:r>
              <a:rPr sz="3600" spc="35" dirty="0">
                <a:latin typeface="Microsoft Sans Serif"/>
                <a:cs typeface="Microsoft Sans Serif"/>
              </a:rPr>
              <a:t>(e.g. identical </a:t>
            </a:r>
            <a:r>
              <a:rPr sz="3600" dirty="0">
                <a:latin typeface="Microsoft Sans Serif"/>
                <a:cs typeface="Microsoft Sans Serif"/>
              </a:rPr>
              <a:t>surveys), </a:t>
            </a:r>
            <a:r>
              <a:rPr sz="3600" spc="-5" dirty="0">
                <a:latin typeface="Microsoft Sans Serif"/>
                <a:cs typeface="Microsoft Sans Serif"/>
              </a:rPr>
              <a:t>we </a:t>
            </a:r>
            <a:r>
              <a:rPr sz="3600" spc="30" dirty="0">
                <a:latin typeface="Microsoft Sans Serif"/>
                <a:cs typeface="Microsoft Sans Serif"/>
              </a:rPr>
              <a:t>would </a:t>
            </a:r>
            <a:r>
              <a:rPr sz="3600" spc="-944" dirty="0">
                <a:latin typeface="Microsoft Sans Serif"/>
                <a:cs typeface="Microsoft Sans Serif"/>
              </a:rPr>
              <a:t> </a:t>
            </a:r>
            <a:r>
              <a:rPr sz="3600" spc="25" dirty="0">
                <a:latin typeface="Microsoft Sans Serif"/>
                <a:cs typeface="Microsoft Sans Serif"/>
              </a:rPr>
              <a:t>obtain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5" dirty="0">
                <a:latin typeface="Microsoft Sans Serif"/>
                <a:cs typeface="Microsoft Sans Serif"/>
              </a:rPr>
              <a:t>different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estimates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of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the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20" dirty="0">
                <a:latin typeface="Microsoft Sans Serif"/>
                <a:cs typeface="Microsoft Sans Serif"/>
              </a:rPr>
              <a:t>parameter</a:t>
            </a:r>
            <a:endParaRPr sz="3600">
              <a:latin typeface="Microsoft Sans Serif"/>
              <a:cs typeface="Microsoft Sans Serif"/>
            </a:endParaRPr>
          </a:p>
          <a:p>
            <a:pPr marL="12700" marR="5080" algn="just">
              <a:lnSpc>
                <a:spcPts val="4300"/>
              </a:lnSpc>
              <a:spcBef>
                <a:spcPts val="1600"/>
              </a:spcBef>
            </a:pPr>
            <a:r>
              <a:rPr sz="3600" dirty="0">
                <a:latin typeface="Microsoft Sans Serif"/>
                <a:cs typeface="Microsoft Sans Serif"/>
              </a:rPr>
              <a:t>If </a:t>
            </a:r>
            <a:r>
              <a:rPr sz="3600" spc="-5" dirty="0">
                <a:latin typeface="Microsoft Sans Serif"/>
                <a:cs typeface="Microsoft Sans Serif"/>
              </a:rPr>
              <a:t>a </a:t>
            </a:r>
            <a:r>
              <a:rPr sz="3600" b="1" spc="-5" dirty="0">
                <a:latin typeface="Arial"/>
                <a:cs typeface="Arial"/>
              </a:rPr>
              <a:t>random </a:t>
            </a:r>
            <a:r>
              <a:rPr sz="3600" b="1" dirty="0">
                <a:latin typeface="Arial"/>
                <a:cs typeface="Arial"/>
              </a:rPr>
              <a:t>sample</a:t>
            </a:r>
            <a:r>
              <a:rPr sz="3600" dirty="0">
                <a:latin typeface="Microsoft Sans Serif"/>
                <a:cs typeface="Microsoft Sans Serif"/>
              </a:rPr>
              <a:t>, </a:t>
            </a:r>
            <a:r>
              <a:rPr sz="3600" spc="20" dirty="0">
                <a:latin typeface="Microsoft Sans Serif"/>
                <a:cs typeface="Microsoft Sans Serif"/>
              </a:rPr>
              <a:t>differences </a:t>
            </a:r>
            <a:r>
              <a:rPr sz="3600" spc="-15" dirty="0">
                <a:latin typeface="Microsoft Sans Serif"/>
                <a:cs typeface="Microsoft Sans Serif"/>
              </a:rPr>
              <a:t>in </a:t>
            </a:r>
            <a:r>
              <a:rPr sz="3600" dirty="0">
                <a:latin typeface="Microsoft Sans Serif"/>
                <a:cs typeface="Microsoft Sans Serif"/>
              </a:rPr>
              <a:t>the </a:t>
            </a:r>
            <a:r>
              <a:rPr sz="3600" spc="-5" dirty="0">
                <a:latin typeface="Microsoft Sans Serif"/>
                <a:cs typeface="Microsoft Sans Serif"/>
              </a:rPr>
              <a:t>value </a:t>
            </a:r>
            <a:r>
              <a:rPr sz="3600" dirty="0">
                <a:latin typeface="Microsoft Sans Serif"/>
                <a:cs typeface="Microsoft Sans Serif"/>
              </a:rPr>
              <a:t>of the </a:t>
            </a:r>
            <a:r>
              <a:rPr sz="3600" spc="-944" dirty="0">
                <a:latin typeface="Microsoft Sans Serif"/>
                <a:cs typeface="Microsoft Sans Serif"/>
              </a:rPr>
              <a:t> </a:t>
            </a:r>
            <a:r>
              <a:rPr sz="3600" spc="15" dirty="0">
                <a:latin typeface="Microsoft Sans Serif"/>
                <a:cs typeface="Microsoft Sans Serif"/>
              </a:rPr>
              <a:t>statistic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-25" dirty="0">
                <a:latin typeface="Microsoft Sans Serif"/>
                <a:cs typeface="Microsoft Sans Serif"/>
              </a:rPr>
              <a:t>are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65" dirty="0">
                <a:latin typeface="Microsoft Sans Serif"/>
                <a:cs typeface="Microsoft Sans Serif"/>
              </a:rPr>
              <a:t>due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to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the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40" dirty="0">
                <a:latin typeface="Microsoft Sans Serif"/>
                <a:cs typeface="Microsoft Sans Serif"/>
              </a:rPr>
              <a:t>lack </a:t>
            </a:r>
            <a:r>
              <a:rPr sz="3600" dirty="0">
                <a:latin typeface="Microsoft Sans Serif"/>
                <a:cs typeface="Microsoft Sans Serif"/>
              </a:rPr>
              <a:t>of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the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45" dirty="0">
                <a:latin typeface="Microsoft Sans Serif"/>
                <a:cs typeface="Microsoft Sans Serif"/>
              </a:rPr>
              <a:t>draw</a:t>
            </a:r>
            <a:endParaRPr sz="3600">
              <a:latin typeface="Microsoft Sans Serif"/>
              <a:cs typeface="Microsoft Sans Serif"/>
            </a:endParaRPr>
          </a:p>
          <a:p>
            <a:pPr marL="12700" marR="532130">
              <a:lnSpc>
                <a:spcPts val="4300"/>
              </a:lnSpc>
              <a:spcBef>
                <a:spcPts val="1600"/>
              </a:spcBef>
            </a:pPr>
            <a:r>
              <a:rPr sz="3600" spc="-70" dirty="0">
                <a:latin typeface="Microsoft Sans Serif"/>
                <a:cs typeface="Microsoft Sans Serif"/>
              </a:rPr>
              <a:t>The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estimates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20" dirty="0">
                <a:latin typeface="Microsoft Sans Serif"/>
                <a:cs typeface="Microsoft Sans Serif"/>
              </a:rPr>
              <a:t>from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many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25" dirty="0">
                <a:latin typeface="Microsoft Sans Serif"/>
                <a:cs typeface="Microsoft Sans Serif"/>
              </a:rPr>
              <a:t>samples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(of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the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same </a:t>
            </a:r>
            <a:r>
              <a:rPr sz="3600" dirty="0">
                <a:latin typeface="Microsoft Sans Serif"/>
                <a:cs typeface="Microsoft Sans Serif"/>
              </a:rPr>
              <a:t> </a:t>
            </a:r>
            <a:r>
              <a:rPr sz="3600" spc="-10" dirty="0">
                <a:latin typeface="Microsoft Sans Serif"/>
                <a:cs typeface="Microsoft Sans Serif"/>
              </a:rPr>
              <a:t>size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-20" dirty="0">
                <a:latin typeface="Microsoft Sans Serif"/>
                <a:cs typeface="Microsoft Sans Serif"/>
              </a:rPr>
              <a:t>from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the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same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30" dirty="0">
                <a:latin typeface="Microsoft Sans Serif"/>
                <a:cs typeface="Microsoft Sans Serif"/>
              </a:rPr>
              <a:t>population)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15" dirty="0">
                <a:latin typeface="Microsoft Sans Serif"/>
                <a:cs typeface="Microsoft Sans Serif"/>
              </a:rPr>
              <a:t>form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a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b="1" spc="-5" dirty="0">
                <a:latin typeface="Arial"/>
                <a:cs typeface="Arial"/>
              </a:rPr>
              <a:t>sampling </a:t>
            </a:r>
            <a:r>
              <a:rPr sz="3600" b="1" spc="-985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distribution</a:t>
            </a:r>
            <a:r>
              <a:rPr sz="3600" spc="-5" dirty="0">
                <a:latin typeface="Microsoft Sans Serif"/>
                <a:cs typeface="Microsoft Sans Serif"/>
              </a:rPr>
              <a:t>,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the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key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to</a:t>
            </a:r>
            <a:r>
              <a:rPr sz="3600" spc="40" dirty="0">
                <a:latin typeface="Microsoft Sans Serif"/>
                <a:cs typeface="Microsoft Sans Serif"/>
              </a:rPr>
              <a:t> understanding </a:t>
            </a:r>
            <a:r>
              <a:rPr sz="3600" spc="10" dirty="0">
                <a:latin typeface="Microsoft Sans Serif"/>
                <a:cs typeface="Microsoft Sans Serif"/>
              </a:rPr>
              <a:t>inference</a:t>
            </a:r>
            <a:endParaRPr sz="360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  <a:spcBef>
                <a:spcPts val="1440"/>
              </a:spcBef>
            </a:pPr>
            <a:r>
              <a:rPr sz="3600" spc="10" dirty="0">
                <a:latin typeface="Microsoft Sans Serif"/>
                <a:cs typeface="Microsoft Sans Serif"/>
              </a:rPr>
              <a:t>Frequency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25" dirty="0">
                <a:latin typeface="Microsoft Sans Serif"/>
                <a:cs typeface="Microsoft Sans Serif"/>
              </a:rPr>
              <a:t>distribution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of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25" dirty="0">
                <a:latin typeface="Microsoft Sans Serif"/>
                <a:cs typeface="Microsoft Sans Serif"/>
              </a:rPr>
              <a:t>sample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means.</a:t>
            </a:r>
            <a:endParaRPr sz="360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90600" y="4867794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Microsoft Sans Serif"/>
                <a:cs typeface="Microsoft Sans Serif"/>
              </a:rPr>
              <a:t>•</a:t>
            </a:r>
            <a:endParaRPr sz="2700">
              <a:latin typeface="Microsoft Sans Serif"/>
              <a:cs typeface="Microsoft Sans Serif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90600" y="6163198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Microsoft Sans Serif"/>
                <a:cs typeface="Microsoft Sans Serif"/>
              </a:rPr>
              <a:t>•</a:t>
            </a:r>
            <a:endParaRPr sz="2700">
              <a:latin typeface="Microsoft Sans Serif"/>
              <a:cs typeface="Microsoft Sans Serif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90600" y="8004712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Microsoft Sans Serif"/>
                <a:cs typeface="Microsoft Sans Serif"/>
              </a:rPr>
              <a:t>•</a:t>
            </a:r>
            <a:endParaRPr sz="27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24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05151" y="871223"/>
            <a:ext cx="879475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35" dirty="0"/>
              <a:t>Standard</a:t>
            </a:r>
            <a:r>
              <a:rPr spc="50" dirty="0"/>
              <a:t> </a:t>
            </a:r>
            <a:r>
              <a:rPr spc="-30" dirty="0"/>
              <a:t>error</a:t>
            </a:r>
            <a:r>
              <a:rPr spc="50" dirty="0"/>
              <a:t> </a:t>
            </a:r>
            <a:r>
              <a:rPr spc="-225" dirty="0"/>
              <a:t>(SE)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0600" y="2992405"/>
            <a:ext cx="195580" cy="4330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2650" spc="405" dirty="0">
                <a:latin typeface="Microsoft Sans Serif"/>
                <a:cs typeface="Microsoft Sans Serif"/>
              </a:rPr>
              <a:t>•</a:t>
            </a:r>
            <a:endParaRPr sz="265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30655" y="2916726"/>
            <a:ext cx="10506710" cy="5640705"/>
          </a:xfrm>
          <a:prstGeom prst="rect">
            <a:avLst/>
          </a:prstGeom>
        </p:spPr>
        <p:txBody>
          <a:bodyPr vert="horz" wrap="square" lIns="0" tIns="38100" rIns="0" bIns="0" rtlCol="0">
            <a:spAutoFit/>
          </a:bodyPr>
          <a:lstStyle/>
          <a:p>
            <a:pPr marL="12700" marR="154305">
              <a:lnSpc>
                <a:spcPts val="4200"/>
              </a:lnSpc>
              <a:spcBef>
                <a:spcPts val="300"/>
              </a:spcBef>
            </a:pPr>
            <a:r>
              <a:rPr sz="3550" spc="-60" dirty="0">
                <a:latin typeface="Microsoft Sans Serif"/>
                <a:cs typeface="Microsoft Sans Serif"/>
              </a:rPr>
              <a:t>The</a:t>
            </a:r>
            <a:r>
              <a:rPr sz="3550" spc="40" dirty="0">
                <a:latin typeface="Microsoft Sans Serif"/>
                <a:cs typeface="Microsoft Sans Serif"/>
              </a:rPr>
              <a:t> </a:t>
            </a:r>
            <a:r>
              <a:rPr sz="3550" b="1" spc="5" dirty="0">
                <a:latin typeface="Arial"/>
                <a:cs typeface="Arial"/>
              </a:rPr>
              <a:t>standard</a:t>
            </a:r>
            <a:r>
              <a:rPr sz="3550" b="1" dirty="0">
                <a:latin typeface="Arial"/>
                <a:cs typeface="Arial"/>
              </a:rPr>
              <a:t> </a:t>
            </a:r>
            <a:r>
              <a:rPr sz="3550" b="1" spc="5" dirty="0">
                <a:latin typeface="Arial"/>
                <a:cs typeface="Arial"/>
              </a:rPr>
              <a:t>error</a:t>
            </a:r>
            <a:r>
              <a:rPr sz="3550" b="1" spc="-5" dirty="0">
                <a:latin typeface="Arial"/>
                <a:cs typeface="Arial"/>
              </a:rPr>
              <a:t> </a:t>
            </a:r>
            <a:r>
              <a:rPr sz="3550" spc="-10" dirty="0">
                <a:latin typeface="Microsoft Sans Serif"/>
                <a:cs typeface="Microsoft Sans Serif"/>
              </a:rPr>
              <a:t>is</a:t>
            </a:r>
            <a:r>
              <a:rPr sz="3550" spc="45" dirty="0">
                <a:latin typeface="Microsoft Sans Serif"/>
                <a:cs typeface="Microsoft Sans Serif"/>
              </a:rPr>
              <a:t> </a:t>
            </a:r>
            <a:r>
              <a:rPr sz="3550" spc="5" dirty="0">
                <a:latin typeface="Microsoft Sans Serif"/>
                <a:cs typeface="Microsoft Sans Serif"/>
              </a:rPr>
              <a:t>the</a:t>
            </a:r>
            <a:r>
              <a:rPr sz="3550" spc="45" dirty="0">
                <a:latin typeface="Microsoft Sans Serif"/>
                <a:cs typeface="Microsoft Sans Serif"/>
              </a:rPr>
              <a:t> standard</a:t>
            </a:r>
            <a:r>
              <a:rPr sz="3550" spc="40" dirty="0">
                <a:latin typeface="Microsoft Sans Serif"/>
                <a:cs typeface="Microsoft Sans Serif"/>
              </a:rPr>
              <a:t> </a:t>
            </a:r>
            <a:r>
              <a:rPr sz="3550" spc="20" dirty="0">
                <a:latin typeface="Microsoft Sans Serif"/>
                <a:cs typeface="Microsoft Sans Serif"/>
              </a:rPr>
              <a:t>deviation</a:t>
            </a:r>
            <a:r>
              <a:rPr sz="3550" spc="45" dirty="0">
                <a:latin typeface="Microsoft Sans Serif"/>
                <a:cs typeface="Microsoft Sans Serif"/>
              </a:rPr>
              <a:t> </a:t>
            </a:r>
            <a:r>
              <a:rPr sz="3550" spc="5" dirty="0">
                <a:latin typeface="Microsoft Sans Serif"/>
                <a:cs typeface="Microsoft Sans Serif"/>
              </a:rPr>
              <a:t>of</a:t>
            </a:r>
            <a:r>
              <a:rPr sz="3550" spc="40" dirty="0">
                <a:latin typeface="Microsoft Sans Serif"/>
                <a:cs typeface="Microsoft Sans Serif"/>
              </a:rPr>
              <a:t> </a:t>
            </a:r>
            <a:r>
              <a:rPr sz="3550" spc="5" dirty="0">
                <a:latin typeface="Microsoft Sans Serif"/>
                <a:cs typeface="Microsoft Sans Serif"/>
              </a:rPr>
              <a:t>the </a:t>
            </a:r>
            <a:r>
              <a:rPr sz="3550" spc="-925" dirty="0">
                <a:latin typeface="Microsoft Sans Serif"/>
                <a:cs typeface="Microsoft Sans Serif"/>
              </a:rPr>
              <a:t> </a:t>
            </a:r>
            <a:r>
              <a:rPr sz="3550" spc="50" dirty="0">
                <a:latin typeface="Microsoft Sans Serif"/>
                <a:cs typeface="Microsoft Sans Serif"/>
              </a:rPr>
              <a:t>sampling</a:t>
            </a:r>
            <a:r>
              <a:rPr sz="3550" spc="40" dirty="0">
                <a:latin typeface="Microsoft Sans Serif"/>
                <a:cs typeface="Microsoft Sans Serif"/>
              </a:rPr>
              <a:t> </a:t>
            </a:r>
            <a:r>
              <a:rPr sz="3550" spc="30" dirty="0">
                <a:latin typeface="Microsoft Sans Serif"/>
                <a:cs typeface="Microsoft Sans Serif"/>
              </a:rPr>
              <a:t>distribution</a:t>
            </a:r>
            <a:r>
              <a:rPr sz="3550" spc="45" dirty="0">
                <a:latin typeface="Microsoft Sans Serif"/>
                <a:cs typeface="Microsoft Sans Serif"/>
              </a:rPr>
              <a:t> </a:t>
            </a:r>
            <a:r>
              <a:rPr sz="3550" spc="5" dirty="0">
                <a:latin typeface="Microsoft Sans Serif"/>
                <a:cs typeface="Microsoft Sans Serif"/>
              </a:rPr>
              <a:t>of</a:t>
            </a:r>
            <a:r>
              <a:rPr sz="3550" spc="45" dirty="0">
                <a:latin typeface="Microsoft Sans Serif"/>
                <a:cs typeface="Microsoft Sans Serif"/>
              </a:rPr>
              <a:t> </a:t>
            </a:r>
            <a:r>
              <a:rPr sz="3550" spc="5" dirty="0">
                <a:latin typeface="Microsoft Sans Serif"/>
                <a:cs typeface="Microsoft Sans Serif"/>
              </a:rPr>
              <a:t>the</a:t>
            </a:r>
            <a:r>
              <a:rPr sz="3550" spc="40" dirty="0">
                <a:latin typeface="Microsoft Sans Serif"/>
                <a:cs typeface="Microsoft Sans Serif"/>
              </a:rPr>
              <a:t> </a:t>
            </a:r>
            <a:r>
              <a:rPr sz="3550" spc="5" dirty="0">
                <a:latin typeface="Microsoft Sans Serif"/>
                <a:cs typeface="Microsoft Sans Serif"/>
              </a:rPr>
              <a:t>mean.</a:t>
            </a:r>
            <a:endParaRPr sz="355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  <a:spcBef>
                <a:spcPts val="1395"/>
              </a:spcBef>
            </a:pPr>
            <a:r>
              <a:rPr sz="3550" spc="-195" dirty="0">
                <a:latin typeface="Microsoft Sans Serif"/>
                <a:cs typeface="Microsoft Sans Serif"/>
              </a:rPr>
              <a:t>SE</a:t>
            </a:r>
            <a:r>
              <a:rPr sz="3550" spc="45" dirty="0">
                <a:latin typeface="Microsoft Sans Serif"/>
                <a:cs typeface="Microsoft Sans Serif"/>
              </a:rPr>
              <a:t> </a:t>
            </a:r>
            <a:r>
              <a:rPr sz="3550" spc="-5" dirty="0">
                <a:latin typeface="Microsoft Sans Serif"/>
                <a:cs typeface="Microsoft Sans Serif"/>
              </a:rPr>
              <a:t>measures</a:t>
            </a:r>
            <a:r>
              <a:rPr sz="3550" spc="45" dirty="0">
                <a:latin typeface="Microsoft Sans Serif"/>
                <a:cs typeface="Microsoft Sans Serif"/>
              </a:rPr>
              <a:t> </a:t>
            </a:r>
            <a:r>
              <a:rPr sz="3550" spc="5" dirty="0">
                <a:latin typeface="Microsoft Sans Serif"/>
                <a:cs typeface="Microsoft Sans Serif"/>
              </a:rPr>
              <a:t>of</a:t>
            </a:r>
            <a:r>
              <a:rPr sz="3550" spc="45" dirty="0">
                <a:latin typeface="Microsoft Sans Serif"/>
                <a:cs typeface="Microsoft Sans Serif"/>
              </a:rPr>
              <a:t> </a:t>
            </a:r>
            <a:r>
              <a:rPr sz="3550" spc="5" dirty="0">
                <a:latin typeface="Microsoft Sans Serif"/>
                <a:cs typeface="Microsoft Sans Serif"/>
              </a:rPr>
              <a:t>the</a:t>
            </a:r>
            <a:r>
              <a:rPr sz="3550" spc="50" dirty="0">
                <a:latin typeface="Microsoft Sans Serif"/>
                <a:cs typeface="Microsoft Sans Serif"/>
              </a:rPr>
              <a:t> </a:t>
            </a:r>
            <a:r>
              <a:rPr sz="3550" spc="35" dirty="0">
                <a:latin typeface="Microsoft Sans Serif"/>
                <a:cs typeface="Microsoft Sans Serif"/>
              </a:rPr>
              <a:t>precision</a:t>
            </a:r>
            <a:r>
              <a:rPr sz="3550" spc="45" dirty="0">
                <a:latin typeface="Microsoft Sans Serif"/>
                <a:cs typeface="Microsoft Sans Serif"/>
              </a:rPr>
              <a:t> </a:t>
            </a:r>
            <a:r>
              <a:rPr sz="3550" spc="5" dirty="0">
                <a:latin typeface="Microsoft Sans Serif"/>
                <a:cs typeface="Microsoft Sans Serif"/>
              </a:rPr>
              <a:t>of</a:t>
            </a:r>
            <a:r>
              <a:rPr sz="3550" spc="45" dirty="0">
                <a:latin typeface="Microsoft Sans Serif"/>
                <a:cs typeface="Microsoft Sans Serif"/>
              </a:rPr>
              <a:t> </a:t>
            </a:r>
            <a:r>
              <a:rPr sz="3550" spc="5" dirty="0">
                <a:latin typeface="Microsoft Sans Serif"/>
                <a:cs typeface="Microsoft Sans Serif"/>
              </a:rPr>
              <a:t>the</a:t>
            </a:r>
            <a:r>
              <a:rPr sz="3550" spc="50" dirty="0">
                <a:latin typeface="Microsoft Sans Serif"/>
                <a:cs typeface="Microsoft Sans Serif"/>
              </a:rPr>
              <a:t> </a:t>
            </a:r>
            <a:r>
              <a:rPr sz="3550" dirty="0">
                <a:latin typeface="Microsoft Sans Serif"/>
                <a:cs typeface="Microsoft Sans Serif"/>
              </a:rPr>
              <a:t>estimate</a:t>
            </a:r>
            <a:endParaRPr sz="3550">
              <a:latin typeface="Microsoft Sans Serif"/>
              <a:cs typeface="Microsoft Sans Serif"/>
            </a:endParaRPr>
          </a:p>
          <a:p>
            <a:pPr marL="12700" marR="1303655">
              <a:lnSpc>
                <a:spcPts val="4200"/>
              </a:lnSpc>
              <a:spcBef>
                <a:spcPts val="1714"/>
              </a:spcBef>
            </a:pPr>
            <a:r>
              <a:rPr sz="3550" spc="-590" dirty="0">
                <a:latin typeface="Microsoft Sans Serif"/>
                <a:cs typeface="Microsoft Sans Serif"/>
              </a:rPr>
              <a:t>T</a:t>
            </a:r>
            <a:r>
              <a:rPr sz="3550" spc="5" dirty="0">
                <a:latin typeface="Microsoft Sans Serif"/>
                <a:cs typeface="Microsoft Sans Serif"/>
              </a:rPr>
              <a:t>o</a:t>
            </a:r>
            <a:r>
              <a:rPr sz="3550" spc="45" dirty="0">
                <a:latin typeface="Microsoft Sans Serif"/>
                <a:cs typeface="Microsoft Sans Serif"/>
              </a:rPr>
              <a:t> calculate </a:t>
            </a:r>
            <a:r>
              <a:rPr sz="3550" spc="-10" dirty="0">
                <a:latin typeface="Microsoft Sans Serif"/>
                <a:cs typeface="Microsoft Sans Serif"/>
              </a:rPr>
              <a:t>it</a:t>
            </a:r>
            <a:r>
              <a:rPr sz="3550" spc="45" dirty="0">
                <a:latin typeface="Microsoft Sans Serif"/>
                <a:cs typeface="Microsoft Sans Serif"/>
              </a:rPr>
              <a:t> </a:t>
            </a:r>
            <a:r>
              <a:rPr sz="3550" spc="5" dirty="0">
                <a:latin typeface="Microsoft Sans Serif"/>
                <a:cs typeface="Microsoft Sans Serif"/>
              </a:rPr>
              <a:t>we</a:t>
            </a:r>
            <a:r>
              <a:rPr sz="3550" spc="45" dirty="0">
                <a:latin typeface="Microsoft Sans Serif"/>
                <a:cs typeface="Microsoft Sans Serif"/>
              </a:rPr>
              <a:t> </a:t>
            </a:r>
            <a:r>
              <a:rPr sz="3550" spc="40" dirty="0">
                <a:latin typeface="Microsoft Sans Serif"/>
                <a:cs typeface="Microsoft Sans Serif"/>
              </a:rPr>
              <a:t>would</a:t>
            </a:r>
            <a:r>
              <a:rPr sz="3550" spc="45" dirty="0">
                <a:latin typeface="Microsoft Sans Serif"/>
                <a:cs typeface="Microsoft Sans Serif"/>
              </a:rPr>
              <a:t> </a:t>
            </a:r>
            <a:r>
              <a:rPr sz="3550" spc="55" dirty="0">
                <a:latin typeface="Microsoft Sans Serif"/>
                <a:cs typeface="Microsoft Sans Serif"/>
              </a:rPr>
              <a:t>need</a:t>
            </a:r>
            <a:r>
              <a:rPr sz="3550" spc="45" dirty="0">
                <a:latin typeface="Microsoft Sans Serif"/>
                <a:cs typeface="Microsoft Sans Serif"/>
              </a:rPr>
              <a:t> </a:t>
            </a:r>
            <a:r>
              <a:rPr sz="3550" spc="5" dirty="0">
                <a:latin typeface="Microsoft Sans Serif"/>
                <a:cs typeface="Microsoft Sans Serif"/>
              </a:rPr>
              <a:t>to</a:t>
            </a:r>
            <a:r>
              <a:rPr sz="3550" spc="45" dirty="0">
                <a:latin typeface="Microsoft Sans Serif"/>
                <a:cs typeface="Microsoft Sans Serif"/>
              </a:rPr>
              <a:t> </a:t>
            </a:r>
            <a:r>
              <a:rPr sz="3550" spc="55" dirty="0">
                <a:latin typeface="Microsoft Sans Serif"/>
                <a:cs typeface="Microsoft Sans Serif"/>
              </a:rPr>
              <a:t>draw</a:t>
            </a:r>
            <a:r>
              <a:rPr sz="3550" spc="45" dirty="0">
                <a:latin typeface="Microsoft Sans Serif"/>
                <a:cs typeface="Microsoft Sans Serif"/>
              </a:rPr>
              <a:t> </a:t>
            </a:r>
            <a:r>
              <a:rPr sz="3550" dirty="0">
                <a:latin typeface="Microsoft Sans Serif"/>
                <a:cs typeface="Microsoft Sans Serif"/>
              </a:rPr>
              <a:t>several  </a:t>
            </a:r>
            <a:r>
              <a:rPr sz="3550" spc="40" dirty="0">
                <a:latin typeface="Microsoft Sans Serif"/>
                <a:cs typeface="Microsoft Sans Serif"/>
              </a:rPr>
              <a:t>random </a:t>
            </a:r>
            <a:r>
              <a:rPr sz="3550" spc="30" dirty="0">
                <a:latin typeface="Microsoft Sans Serif"/>
                <a:cs typeface="Microsoft Sans Serif"/>
              </a:rPr>
              <a:t>samples</a:t>
            </a:r>
            <a:r>
              <a:rPr sz="3550" spc="40" dirty="0">
                <a:latin typeface="Microsoft Sans Serif"/>
                <a:cs typeface="Microsoft Sans Serif"/>
              </a:rPr>
              <a:t> </a:t>
            </a:r>
            <a:r>
              <a:rPr sz="3550" spc="-10" dirty="0">
                <a:latin typeface="Microsoft Sans Serif"/>
                <a:cs typeface="Microsoft Sans Serif"/>
              </a:rPr>
              <a:t>from</a:t>
            </a:r>
            <a:r>
              <a:rPr sz="3550" spc="45" dirty="0">
                <a:latin typeface="Microsoft Sans Serif"/>
                <a:cs typeface="Microsoft Sans Serif"/>
              </a:rPr>
              <a:t> </a:t>
            </a:r>
            <a:r>
              <a:rPr sz="3550" spc="5" dirty="0">
                <a:latin typeface="Microsoft Sans Serif"/>
                <a:cs typeface="Microsoft Sans Serif"/>
              </a:rPr>
              <a:t>the</a:t>
            </a:r>
            <a:r>
              <a:rPr sz="3550" spc="40" dirty="0">
                <a:latin typeface="Microsoft Sans Serif"/>
                <a:cs typeface="Microsoft Sans Serif"/>
              </a:rPr>
              <a:t> </a:t>
            </a:r>
            <a:r>
              <a:rPr sz="3550" spc="35" dirty="0">
                <a:latin typeface="Microsoft Sans Serif"/>
                <a:cs typeface="Microsoft Sans Serif"/>
              </a:rPr>
              <a:t>population.</a:t>
            </a:r>
            <a:endParaRPr sz="3550">
              <a:latin typeface="Microsoft Sans Serif"/>
              <a:cs typeface="Microsoft Sans Serif"/>
            </a:endParaRPr>
          </a:p>
          <a:p>
            <a:pPr marL="12700" marR="473709">
              <a:lnSpc>
                <a:spcPts val="4200"/>
              </a:lnSpc>
              <a:spcBef>
                <a:spcPts val="1585"/>
              </a:spcBef>
            </a:pPr>
            <a:r>
              <a:rPr sz="3550" spc="35" dirty="0">
                <a:latin typeface="Microsoft Sans Serif"/>
                <a:cs typeface="Microsoft Sans Serif"/>
              </a:rPr>
              <a:t>Because</a:t>
            </a:r>
            <a:r>
              <a:rPr sz="3550" spc="40" dirty="0">
                <a:latin typeface="Microsoft Sans Serif"/>
                <a:cs typeface="Microsoft Sans Serif"/>
              </a:rPr>
              <a:t> </a:t>
            </a:r>
            <a:r>
              <a:rPr sz="3550" dirty="0">
                <a:latin typeface="Microsoft Sans Serif"/>
                <a:cs typeface="Microsoft Sans Serif"/>
              </a:rPr>
              <a:t>this</a:t>
            </a:r>
            <a:r>
              <a:rPr sz="3550" spc="45" dirty="0">
                <a:latin typeface="Microsoft Sans Serif"/>
                <a:cs typeface="Microsoft Sans Serif"/>
              </a:rPr>
              <a:t> </a:t>
            </a:r>
            <a:r>
              <a:rPr sz="3550" spc="-10" dirty="0">
                <a:latin typeface="Microsoft Sans Serif"/>
                <a:cs typeface="Microsoft Sans Serif"/>
              </a:rPr>
              <a:t>is</a:t>
            </a:r>
            <a:r>
              <a:rPr sz="3550" spc="45" dirty="0">
                <a:latin typeface="Microsoft Sans Serif"/>
                <a:cs typeface="Microsoft Sans Serif"/>
              </a:rPr>
              <a:t> </a:t>
            </a:r>
            <a:r>
              <a:rPr sz="3550" spc="5" dirty="0">
                <a:latin typeface="Microsoft Sans Serif"/>
                <a:cs typeface="Microsoft Sans Serif"/>
              </a:rPr>
              <a:t>not</a:t>
            </a:r>
            <a:r>
              <a:rPr sz="3550" spc="45" dirty="0">
                <a:latin typeface="Microsoft Sans Serif"/>
                <a:cs typeface="Microsoft Sans Serif"/>
              </a:rPr>
              <a:t> </a:t>
            </a:r>
            <a:r>
              <a:rPr sz="3550" spc="20" dirty="0">
                <a:latin typeface="Microsoft Sans Serif"/>
                <a:cs typeface="Microsoft Sans Serif"/>
              </a:rPr>
              <a:t>generally</a:t>
            </a:r>
            <a:r>
              <a:rPr sz="3550" spc="45" dirty="0">
                <a:latin typeface="Microsoft Sans Serif"/>
                <a:cs typeface="Microsoft Sans Serif"/>
              </a:rPr>
              <a:t> possible </a:t>
            </a:r>
            <a:r>
              <a:rPr sz="3550" spc="5" dirty="0">
                <a:latin typeface="Microsoft Sans Serif"/>
                <a:cs typeface="Microsoft Sans Serif"/>
              </a:rPr>
              <a:t>we</a:t>
            </a:r>
            <a:r>
              <a:rPr sz="3550" spc="45" dirty="0">
                <a:latin typeface="Microsoft Sans Serif"/>
                <a:cs typeface="Microsoft Sans Serif"/>
              </a:rPr>
              <a:t> </a:t>
            </a:r>
            <a:r>
              <a:rPr sz="3550" spc="55" dirty="0">
                <a:latin typeface="Microsoft Sans Serif"/>
                <a:cs typeface="Microsoft Sans Serif"/>
              </a:rPr>
              <a:t>need</a:t>
            </a:r>
            <a:r>
              <a:rPr sz="3550" spc="45" dirty="0">
                <a:latin typeface="Microsoft Sans Serif"/>
                <a:cs typeface="Microsoft Sans Serif"/>
              </a:rPr>
              <a:t> </a:t>
            </a:r>
            <a:r>
              <a:rPr sz="3550" spc="5" dirty="0">
                <a:latin typeface="Microsoft Sans Serif"/>
                <a:cs typeface="Microsoft Sans Serif"/>
              </a:rPr>
              <a:t>to </a:t>
            </a:r>
            <a:r>
              <a:rPr sz="3550" spc="-925" dirty="0">
                <a:latin typeface="Microsoft Sans Serif"/>
                <a:cs typeface="Microsoft Sans Serif"/>
              </a:rPr>
              <a:t> </a:t>
            </a:r>
            <a:r>
              <a:rPr sz="3550" spc="-15" dirty="0">
                <a:latin typeface="Microsoft Sans Serif"/>
                <a:cs typeface="Microsoft Sans Serif"/>
              </a:rPr>
              <a:t>relay</a:t>
            </a:r>
            <a:r>
              <a:rPr sz="3550" spc="45" dirty="0">
                <a:latin typeface="Microsoft Sans Serif"/>
                <a:cs typeface="Microsoft Sans Serif"/>
              </a:rPr>
              <a:t> </a:t>
            </a:r>
            <a:r>
              <a:rPr sz="3550" spc="5" dirty="0">
                <a:latin typeface="Microsoft Sans Serif"/>
                <a:cs typeface="Microsoft Sans Serif"/>
              </a:rPr>
              <a:t>on</a:t>
            </a:r>
            <a:r>
              <a:rPr sz="3550" spc="45" dirty="0">
                <a:latin typeface="Microsoft Sans Serif"/>
                <a:cs typeface="Microsoft Sans Serif"/>
              </a:rPr>
              <a:t> </a:t>
            </a:r>
            <a:r>
              <a:rPr sz="3550" spc="25" dirty="0">
                <a:latin typeface="Microsoft Sans Serif"/>
                <a:cs typeface="Microsoft Sans Serif"/>
              </a:rPr>
              <a:t>approximations</a:t>
            </a:r>
            <a:r>
              <a:rPr sz="3550" spc="45" dirty="0">
                <a:latin typeface="Microsoft Sans Serif"/>
                <a:cs typeface="Microsoft Sans Serif"/>
              </a:rPr>
              <a:t> </a:t>
            </a:r>
            <a:r>
              <a:rPr sz="3550" spc="5" dirty="0">
                <a:latin typeface="Microsoft Sans Serif"/>
                <a:cs typeface="Microsoft Sans Serif"/>
              </a:rPr>
              <a:t>of</a:t>
            </a:r>
            <a:r>
              <a:rPr sz="3550" spc="45" dirty="0">
                <a:latin typeface="Microsoft Sans Serif"/>
                <a:cs typeface="Microsoft Sans Serif"/>
              </a:rPr>
              <a:t> </a:t>
            </a:r>
            <a:r>
              <a:rPr sz="3550" spc="5" dirty="0">
                <a:latin typeface="Microsoft Sans Serif"/>
                <a:cs typeface="Microsoft Sans Serif"/>
              </a:rPr>
              <a:t>the</a:t>
            </a:r>
            <a:r>
              <a:rPr sz="3550" spc="45" dirty="0">
                <a:latin typeface="Microsoft Sans Serif"/>
                <a:cs typeface="Microsoft Sans Serif"/>
              </a:rPr>
              <a:t> standard </a:t>
            </a:r>
            <a:r>
              <a:rPr sz="3550" spc="-65" dirty="0">
                <a:latin typeface="Microsoft Sans Serif"/>
                <a:cs typeface="Microsoft Sans Serif"/>
              </a:rPr>
              <a:t>error.</a:t>
            </a:r>
            <a:endParaRPr sz="3550">
              <a:latin typeface="Microsoft Sans Serif"/>
              <a:cs typeface="Microsoft Sans Serif"/>
            </a:endParaRPr>
          </a:p>
          <a:p>
            <a:pPr marL="12700" marR="5080">
              <a:lnSpc>
                <a:spcPts val="4200"/>
              </a:lnSpc>
              <a:spcBef>
                <a:spcPts val="1555"/>
              </a:spcBef>
            </a:pPr>
            <a:r>
              <a:rPr sz="3550" spc="-60" dirty="0">
                <a:latin typeface="Microsoft Sans Serif"/>
                <a:cs typeface="Microsoft Sans Serif"/>
              </a:rPr>
              <a:t>The</a:t>
            </a:r>
            <a:r>
              <a:rPr sz="3550" spc="45" dirty="0">
                <a:latin typeface="Microsoft Sans Serif"/>
                <a:cs typeface="Microsoft Sans Serif"/>
              </a:rPr>
              <a:t> </a:t>
            </a:r>
            <a:r>
              <a:rPr sz="3550" b="1" spc="5" dirty="0">
                <a:latin typeface="Arial"/>
                <a:cs typeface="Arial"/>
              </a:rPr>
              <a:t>central </a:t>
            </a:r>
            <a:r>
              <a:rPr sz="3550" b="1" dirty="0">
                <a:latin typeface="Arial"/>
                <a:cs typeface="Arial"/>
              </a:rPr>
              <a:t>limit </a:t>
            </a:r>
            <a:r>
              <a:rPr sz="3550" b="1" spc="5" dirty="0">
                <a:latin typeface="Arial"/>
                <a:cs typeface="Arial"/>
              </a:rPr>
              <a:t>theorem </a:t>
            </a:r>
            <a:r>
              <a:rPr sz="3550" spc="-5" dirty="0">
                <a:latin typeface="Microsoft Sans Serif"/>
                <a:cs typeface="Microsoft Sans Serif"/>
              </a:rPr>
              <a:t>allows</a:t>
            </a:r>
            <a:r>
              <a:rPr sz="3550" spc="45" dirty="0">
                <a:latin typeface="Microsoft Sans Serif"/>
                <a:cs typeface="Microsoft Sans Serif"/>
              </a:rPr>
              <a:t> </a:t>
            </a:r>
            <a:r>
              <a:rPr sz="3550" spc="5" dirty="0">
                <a:latin typeface="Microsoft Sans Serif"/>
                <a:cs typeface="Microsoft Sans Serif"/>
              </a:rPr>
              <a:t>us</a:t>
            </a:r>
            <a:r>
              <a:rPr sz="3550" spc="50" dirty="0">
                <a:latin typeface="Microsoft Sans Serif"/>
                <a:cs typeface="Microsoft Sans Serif"/>
              </a:rPr>
              <a:t> </a:t>
            </a:r>
            <a:r>
              <a:rPr sz="3550" spc="5" dirty="0">
                <a:latin typeface="Microsoft Sans Serif"/>
                <a:cs typeface="Microsoft Sans Serif"/>
              </a:rPr>
              <a:t>to</a:t>
            </a:r>
            <a:r>
              <a:rPr sz="3550" spc="45" dirty="0">
                <a:latin typeface="Microsoft Sans Serif"/>
                <a:cs typeface="Microsoft Sans Serif"/>
              </a:rPr>
              <a:t> </a:t>
            </a:r>
            <a:r>
              <a:rPr sz="3550" spc="30" dirty="0">
                <a:latin typeface="Microsoft Sans Serif"/>
                <a:cs typeface="Microsoft Sans Serif"/>
              </a:rPr>
              <a:t>approximate </a:t>
            </a:r>
            <a:r>
              <a:rPr sz="3550" spc="-930" dirty="0">
                <a:latin typeface="Microsoft Sans Serif"/>
                <a:cs typeface="Microsoft Sans Serif"/>
              </a:rPr>
              <a:t> </a:t>
            </a:r>
            <a:r>
              <a:rPr sz="3550" spc="5" dirty="0">
                <a:latin typeface="Microsoft Sans Serif"/>
                <a:cs typeface="Microsoft Sans Serif"/>
              </a:rPr>
              <a:t>the</a:t>
            </a:r>
            <a:r>
              <a:rPr sz="3550" spc="40" dirty="0">
                <a:latin typeface="Microsoft Sans Serif"/>
                <a:cs typeface="Microsoft Sans Serif"/>
              </a:rPr>
              <a:t> </a:t>
            </a:r>
            <a:r>
              <a:rPr sz="3550" spc="45" dirty="0">
                <a:latin typeface="Microsoft Sans Serif"/>
                <a:cs typeface="Microsoft Sans Serif"/>
              </a:rPr>
              <a:t>standard </a:t>
            </a:r>
            <a:r>
              <a:rPr sz="3550" spc="-10" dirty="0">
                <a:latin typeface="Microsoft Sans Serif"/>
                <a:cs typeface="Microsoft Sans Serif"/>
              </a:rPr>
              <a:t>error</a:t>
            </a:r>
            <a:r>
              <a:rPr sz="3550" spc="45" dirty="0">
                <a:latin typeface="Microsoft Sans Serif"/>
                <a:cs typeface="Microsoft Sans Serif"/>
              </a:rPr>
              <a:t> </a:t>
            </a:r>
            <a:r>
              <a:rPr sz="3550" spc="5" dirty="0">
                <a:latin typeface="Microsoft Sans Serif"/>
                <a:cs typeface="Microsoft Sans Serif"/>
              </a:rPr>
              <a:t>when</a:t>
            </a:r>
            <a:r>
              <a:rPr sz="3550" spc="40" dirty="0">
                <a:latin typeface="Microsoft Sans Serif"/>
                <a:cs typeface="Microsoft Sans Serif"/>
              </a:rPr>
              <a:t> </a:t>
            </a:r>
            <a:r>
              <a:rPr sz="3550" spc="5" dirty="0">
                <a:latin typeface="Microsoft Sans Serif"/>
                <a:cs typeface="Microsoft Sans Serif"/>
              </a:rPr>
              <a:t>the</a:t>
            </a:r>
            <a:r>
              <a:rPr sz="3550" spc="45" dirty="0">
                <a:latin typeface="Microsoft Sans Serif"/>
                <a:cs typeface="Microsoft Sans Serif"/>
              </a:rPr>
              <a:t> </a:t>
            </a:r>
            <a:r>
              <a:rPr sz="3550" spc="35" dirty="0">
                <a:latin typeface="Microsoft Sans Serif"/>
                <a:cs typeface="Microsoft Sans Serif"/>
              </a:rPr>
              <a:t>sample</a:t>
            </a:r>
            <a:r>
              <a:rPr sz="3550" spc="45" dirty="0">
                <a:latin typeface="Microsoft Sans Serif"/>
                <a:cs typeface="Microsoft Sans Serif"/>
              </a:rPr>
              <a:t> </a:t>
            </a:r>
            <a:r>
              <a:rPr sz="3550" spc="-10" dirty="0">
                <a:latin typeface="Microsoft Sans Serif"/>
                <a:cs typeface="Microsoft Sans Serif"/>
              </a:rPr>
              <a:t>is</a:t>
            </a:r>
            <a:r>
              <a:rPr sz="3550" spc="40" dirty="0">
                <a:latin typeface="Microsoft Sans Serif"/>
                <a:cs typeface="Microsoft Sans Serif"/>
              </a:rPr>
              <a:t> large</a:t>
            </a:r>
            <a:r>
              <a:rPr sz="3550" spc="45" dirty="0">
                <a:latin typeface="Microsoft Sans Serif"/>
                <a:cs typeface="Microsoft Sans Serif"/>
              </a:rPr>
              <a:t> </a:t>
            </a:r>
            <a:r>
              <a:rPr sz="3550" spc="140" dirty="0">
                <a:latin typeface="Microsoft Sans Serif"/>
                <a:cs typeface="Microsoft Sans Serif"/>
              </a:rPr>
              <a:t>(&gt;</a:t>
            </a:r>
            <a:r>
              <a:rPr sz="3550" spc="45" dirty="0">
                <a:latin typeface="Microsoft Sans Serif"/>
                <a:cs typeface="Microsoft Sans Serif"/>
              </a:rPr>
              <a:t> </a:t>
            </a:r>
            <a:r>
              <a:rPr sz="3550" spc="5" dirty="0">
                <a:latin typeface="Microsoft Sans Serif"/>
                <a:cs typeface="Microsoft Sans Serif"/>
              </a:rPr>
              <a:t>30)</a:t>
            </a:r>
            <a:endParaRPr sz="355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90600" y="4260377"/>
            <a:ext cx="195580" cy="4330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2650" spc="405" dirty="0">
                <a:latin typeface="Microsoft Sans Serif"/>
                <a:cs typeface="Microsoft Sans Serif"/>
              </a:rPr>
              <a:t>•</a:t>
            </a:r>
            <a:endParaRPr sz="2650">
              <a:latin typeface="Microsoft Sans Serif"/>
              <a:cs typeface="Microsoft Sans Serif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90600" y="4994945"/>
            <a:ext cx="195580" cy="4330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2650" spc="405" dirty="0">
                <a:latin typeface="Microsoft Sans Serif"/>
                <a:cs typeface="Microsoft Sans Serif"/>
              </a:rPr>
              <a:t>•</a:t>
            </a:r>
            <a:endParaRPr sz="2650">
              <a:latin typeface="Microsoft Sans Serif"/>
              <a:cs typeface="Microsoft Sans Serif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90600" y="6262913"/>
            <a:ext cx="195580" cy="4330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2650" spc="405" dirty="0">
                <a:latin typeface="Microsoft Sans Serif"/>
                <a:cs typeface="Microsoft Sans Serif"/>
              </a:rPr>
              <a:t>•</a:t>
            </a:r>
            <a:endParaRPr sz="2650">
              <a:latin typeface="Microsoft Sans Serif"/>
              <a:cs typeface="Microsoft Sans Serif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90600" y="7530883"/>
            <a:ext cx="195580" cy="4330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2650" spc="405" dirty="0">
                <a:latin typeface="Microsoft Sans Serif"/>
                <a:cs typeface="Microsoft Sans Serif"/>
              </a:rPr>
              <a:t>•</a:t>
            </a:r>
            <a:endParaRPr sz="265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13051" y="871223"/>
            <a:ext cx="937895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Central</a:t>
            </a:r>
            <a:r>
              <a:rPr spc="70" dirty="0"/>
              <a:t> </a:t>
            </a:r>
            <a:r>
              <a:rPr spc="-30" dirty="0"/>
              <a:t>limit</a:t>
            </a:r>
            <a:r>
              <a:rPr spc="70" dirty="0"/>
              <a:t> </a:t>
            </a:r>
            <a:r>
              <a:rPr spc="-25" dirty="0"/>
              <a:t>theorem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69900" y="2452323"/>
            <a:ext cx="159385" cy="346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100" spc="315" dirty="0">
                <a:latin typeface="Microsoft Sans Serif"/>
                <a:cs typeface="Microsoft Sans Serif"/>
              </a:rPr>
              <a:t>•</a:t>
            </a:r>
            <a:endParaRPr sz="210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16610" y="2399813"/>
            <a:ext cx="4385945" cy="2612390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12700" marR="5080">
              <a:lnSpc>
                <a:spcPct val="101200"/>
              </a:lnSpc>
              <a:spcBef>
                <a:spcPts val="65"/>
              </a:spcBef>
            </a:pPr>
            <a:r>
              <a:rPr sz="2800" spc="-50" dirty="0">
                <a:latin typeface="Microsoft Sans Serif"/>
                <a:cs typeface="Microsoft Sans Serif"/>
              </a:rPr>
              <a:t>The</a:t>
            </a:r>
            <a:r>
              <a:rPr sz="2800" spc="25" dirty="0">
                <a:latin typeface="Microsoft Sans Serif"/>
                <a:cs typeface="Microsoft Sans Serif"/>
              </a:rPr>
              <a:t> </a:t>
            </a:r>
            <a:r>
              <a:rPr sz="2800" dirty="0">
                <a:latin typeface="Microsoft Sans Serif"/>
                <a:cs typeface="Microsoft Sans Serif"/>
              </a:rPr>
              <a:t>mean</a:t>
            </a:r>
            <a:r>
              <a:rPr sz="2800" spc="30" dirty="0">
                <a:latin typeface="Microsoft Sans Serif"/>
                <a:cs typeface="Microsoft Sans Serif"/>
              </a:rPr>
              <a:t> </a:t>
            </a:r>
            <a:r>
              <a:rPr sz="2800" dirty="0">
                <a:latin typeface="Microsoft Sans Serif"/>
                <a:cs typeface="Microsoft Sans Serif"/>
              </a:rPr>
              <a:t>of</a:t>
            </a:r>
            <a:r>
              <a:rPr sz="2800" spc="30" dirty="0">
                <a:latin typeface="Microsoft Sans Serif"/>
                <a:cs typeface="Microsoft Sans Serif"/>
              </a:rPr>
              <a:t> </a:t>
            </a:r>
            <a:r>
              <a:rPr sz="2800" dirty="0">
                <a:latin typeface="Microsoft Sans Serif"/>
                <a:cs typeface="Microsoft Sans Serif"/>
              </a:rPr>
              <a:t>any</a:t>
            </a:r>
            <a:r>
              <a:rPr sz="2800" spc="30" dirty="0">
                <a:latin typeface="Microsoft Sans Serif"/>
                <a:cs typeface="Microsoft Sans Serif"/>
              </a:rPr>
              <a:t> </a:t>
            </a:r>
            <a:r>
              <a:rPr sz="2800" spc="35" dirty="0">
                <a:latin typeface="Microsoft Sans Serif"/>
                <a:cs typeface="Microsoft Sans Serif"/>
              </a:rPr>
              <a:t>sampling </a:t>
            </a:r>
            <a:r>
              <a:rPr sz="2800" spc="40" dirty="0">
                <a:latin typeface="Microsoft Sans Serif"/>
                <a:cs typeface="Microsoft Sans Serif"/>
              </a:rPr>
              <a:t> </a:t>
            </a:r>
            <a:r>
              <a:rPr sz="2800" spc="20" dirty="0">
                <a:latin typeface="Microsoft Sans Serif"/>
                <a:cs typeface="Microsoft Sans Serif"/>
              </a:rPr>
              <a:t>distribution</a:t>
            </a:r>
            <a:r>
              <a:rPr sz="2800" spc="35" dirty="0">
                <a:latin typeface="Microsoft Sans Serif"/>
                <a:cs typeface="Microsoft Sans Serif"/>
              </a:rPr>
              <a:t> converges </a:t>
            </a:r>
            <a:r>
              <a:rPr sz="2800" spc="-5" dirty="0">
                <a:latin typeface="Microsoft Sans Serif"/>
                <a:cs typeface="Microsoft Sans Serif"/>
              </a:rPr>
              <a:t>with </a:t>
            </a:r>
            <a:r>
              <a:rPr sz="2800" spc="-730" dirty="0">
                <a:latin typeface="Microsoft Sans Serif"/>
                <a:cs typeface="Microsoft Sans Serif"/>
              </a:rPr>
              <a:t> </a:t>
            </a:r>
            <a:r>
              <a:rPr sz="2800" dirty="0">
                <a:latin typeface="Microsoft Sans Serif"/>
                <a:cs typeface="Microsoft Sans Serif"/>
              </a:rPr>
              <a:t>the</a:t>
            </a:r>
            <a:r>
              <a:rPr sz="2800" spc="25" dirty="0">
                <a:latin typeface="Microsoft Sans Serif"/>
                <a:cs typeface="Microsoft Sans Serif"/>
              </a:rPr>
              <a:t> </a:t>
            </a:r>
            <a:r>
              <a:rPr sz="2800" spc="30" dirty="0">
                <a:latin typeface="Microsoft Sans Serif"/>
                <a:cs typeface="Microsoft Sans Serif"/>
              </a:rPr>
              <a:t>number</a:t>
            </a:r>
            <a:r>
              <a:rPr sz="2800" spc="25" dirty="0">
                <a:latin typeface="Microsoft Sans Serif"/>
                <a:cs typeface="Microsoft Sans Serif"/>
              </a:rPr>
              <a:t> </a:t>
            </a:r>
            <a:r>
              <a:rPr sz="2800" dirty="0">
                <a:latin typeface="Microsoft Sans Serif"/>
                <a:cs typeface="Microsoft Sans Serif"/>
              </a:rPr>
              <a:t>of</a:t>
            </a:r>
            <a:r>
              <a:rPr sz="2800" spc="25" dirty="0">
                <a:latin typeface="Microsoft Sans Serif"/>
                <a:cs typeface="Microsoft Sans Serif"/>
              </a:rPr>
              <a:t> </a:t>
            </a:r>
            <a:r>
              <a:rPr sz="2800" spc="20" dirty="0">
                <a:latin typeface="Microsoft Sans Serif"/>
                <a:cs typeface="Microsoft Sans Serif"/>
              </a:rPr>
              <a:t>samples</a:t>
            </a:r>
            <a:r>
              <a:rPr sz="2800" spc="30" dirty="0">
                <a:latin typeface="Microsoft Sans Serif"/>
                <a:cs typeface="Microsoft Sans Serif"/>
              </a:rPr>
              <a:t> </a:t>
            </a:r>
            <a:r>
              <a:rPr sz="2800" spc="-5" dirty="0">
                <a:latin typeface="Microsoft Sans Serif"/>
                <a:cs typeface="Microsoft Sans Serif"/>
              </a:rPr>
              <a:t>(i.e. </a:t>
            </a:r>
            <a:r>
              <a:rPr sz="2800" spc="-730" dirty="0">
                <a:latin typeface="Microsoft Sans Serif"/>
                <a:cs typeface="Microsoft Sans Serif"/>
              </a:rPr>
              <a:t> </a:t>
            </a:r>
            <a:r>
              <a:rPr sz="2800" dirty="0">
                <a:latin typeface="Microsoft Sans Serif"/>
                <a:cs typeface="Microsoft Sans Serif"/>
              </a:rPr>
              <a:t>of</a:t>
            </a:r>
            <a:r>
              <a:rPr sz="2800" spc="25" dirty="0">
                <a:latin typeface="Microsoft Sans Serif"/>
                <a:cs typeface="Microsoft Sans Serif"/>
              </a:rPr>
              <a:t> </a:t>
            </a:r>
            <a:r>
              <a:rPr sz="2800" spc="30" dirty="0">
                <a:latin typeface="Microsoft Sans Serif"/>
                <a:cs typeface="Microsoft Sans Serif"/>
              </a:rPr>
              <a:t>point </a:t>
            </a:r>
            <a:r>
              <a:rPr sz="2800" dirty="0">
                <a:latin typeface="Microsoft Sans Serif"/>
                <a:cs typeface="Microsoft Sans Serif"/>
              </a:rPr>
              <a:t>estimates</a:t>
            </a:r>
            <a:r>
              <a:rPr sz="2800" spc="30" dirty="0">
                <a:latin typeface="Microsoft Sans Serif"/>
                <a:cs typeface="Microsoft Sans Serif"/>
              </a:rPr>
              <a:t> </a:t>
            </a:r>
            <a:r>
              <a:rPr sz="2800" dirty="0">
                <a:latin typeface="Microsoft Sans Serif"/>
                <a:cs typeface="Microsoft Sans Serif"/>
              </a:rPr>
              <a:t>of</a:t>
            </a:r>
            <a:r>
              <a:rPr sz="2800" spc="30" dirty="0">
                <a:latin typeface="Microsoft Sans Serif"/>
                <a:cs typeface="Microsoft Sans Serif"/>
              </a:rPr>
              <a:t> </a:t>
            </a:r>
            <a:r>
              <a:rPr sz="2800" dirty="0">
                <a:latin typeface="Microsoft Sans Serif"/>
                <a:cs typeface="Microsoft Sans Serif"/>
              </a:rPr>
              <a:t>the </a:t>
            </a:r>
            <a:r>
              <a:rPr sz="2800" spc="5" dirty="0">
                <a:latin typeface="Microsoft Sans Serif"/>
                <a:cs typeface="Microsoft Sans Serif"/>
              </a:rPr>
              <a:t> </a:t>
            </a:r>
            <a:r>
              <a:rPr sz="2800" spc="15" dirty="0">
                <a:latin typeface="Microsoft Sans Serif"/>
                <a:cs typeface="Microsoft Sans Serif"/>
              </a:rPr>
              <a:t>parameter)</a:t>
            </a:r>
            <a:r>
              <a:rPr sz="2800" spc="30" dirty="0">
                <a:latin typeface="Microsoft Sans Serif"/>
                <a:cs typeface="Microsoft Sans Serif"/>
              </a:rPr>
              <a:t> </a:t>
            </a:r>
            <a:r>
              <a:rPr sz="2800" dirty="0">
                <a:latin typeface="Microsoft Sans Serif"/>
                <a:cs typeface="Microsoft Sans Serif"/>
              </a:rPr>
              <a:t>to</a:t>
            </a:r>
            <a:r>
              <a:rPr sz="2800" spc="30" dirty="0">
                <a:latin typeface="Microsoft Sans Serif"/>
                <a:cs typeface="Microsoft Sans Serif"/>
              </a:rPr>
              <a:t> </a:t>
            </a:r>
            <a:r>
              <a:rPr sz="2800" dirty="0">
                <a:latin typeface="Microsoft Sans Serif"/>
                <a:cs typeface="Microsoft Sans Serif"/>
              </a:rPr>
              <a:t>the</a:t>
            </a:r>
            <a:r>
              <a:rPr sz="2800" spc="35" dirty="0">
                <a:latin typeface="Microsoft Sans Serif"/>
                <a:cs typeface="Microsoft Sans Serif"/>
              </a:rPr>
              <a:t> </a:t>
            </a:r>
            <a:r>
              <a:rPr sz="2800" dirty="0">
                <a:latin typeface="Microsoft Sans Serif"/>
                <a:cs typeface="Microsoft Sans Serif"/>
              </a:rPr>
              <a:t>unknown </a:t>
            </a:r>
            <a:r>
              <a:rPr sz="2800" spc="-730" dirty="0">
                <a:latin typeface="Microsoft Sans Serif"/>
                <a:cs typeface="Microsoft Sans Serif"/>
              </a:rPr>
              <a:t> </a:t>
            </a:r>
            <a:r>
              <a:rPr sz="2800" spc="30" dirty="0">
                <a:latin typeface="Microsoft Sans Serif"/>
                <a:cs typeface="Microsoft Sans Serif"/>
              </a:rPr>
              <a:t>population</a:t>
            </a:r>
            <a:r>
              <a:rPr sz="2800" spc="25" dirty="0">
                <a:latin typeface="Microsoft Sans Serif"/>
                <a:cs typeface="Microsoft Sans Serif"/>
              </a:rPr>
              <a:t> </a:t>
            </a:r>
            <a:r>
              <a:rPr sz="2800" spc="20" dirty="0">
                <a:latin typeface="Microsoft Sans Serif"/>
                <a:cs typeface="Microsoft Sans Serif"/>
              </a:rPr>
              <a:t>parameter</a:t>
            </a:r>
            <a:endParaRPr sz="280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69900" y="5459174"/>
            <a:ext cx="159385" cy="346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100" spc="315" dirty="0">
                <a:latin typeface="Microsoft Sans Serif"/>
                <a:cs typeface="Microsoft Sans Serif"/>
              </a:rPr>
              <a:t>•</a:t>
            </a:r>
            <a:endParaRPr sz="2100">
              <a:latin typeface="Microsoft Sans Serif"/>
              <a:cs typeface="Microsoft Sans Serif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16610" y="5406665"/>
            <a:ext cx="4564380" cy="1748789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12700" marR="5080">
              <a:lnSpc>
                <a:spcPct val="101200"/>
              </a:lnSpc>
              <a:spcBef>
                <a:spcPts val="65"/>
              </a:spcBef>
            </a:pPr>
            <a:r>
              <a:rPr sz="2800" spc="-50" dirty="0">
                <a:latin typeface="Microsoft Sans Serif"/>
                <a:cs typeface="Microsoft Sans Serif"/>
              </a:rPr>
              <a:t>The</a:t>
            </a:r>
            <a:r>
              <a:rPr sz="2800" spc="30" dirty="0">
                <a:latin typeface="Microsoft Sans Serif"/>
                <a:cs typeface="Microsoft Sans Serif"/>
              </a:rPr>
              <a:t> </a:t>
            </a:r>
            <a:r>
              <a:rPr sz="2800" spc="35" dirty="0">
                <a:latin typeface="Microsoft Sans Serif"/>
                <a:cs typeface="Microsoft Sans Serif"/>
              </a:rPr>
              <a:t>sampling </a:t>
            </a:r>
            <a:r>
              <a:rPr sz="2800" spc="20" dirty="0">
                <a:latin typeface="Microsoft Sans Serif"/>
                <a:cs typeface="Microsoft Sans Serif"/>
              </a:rPr>
              <a:t>distribution</a:t>
            </a:r>
            <a:r>
              <a:rPr sz="2800" spc="35" dirty="0">
                <a:latin typeface="Microsoft Sans Serif"/>
                <a:cs typeface="Microsoft Sans Serif"/>
              </a:rPr>
              <a:t> </a:t>
            </a:r>
            <a:r>
              <a:rPr sz="2800" dirty="0">
                <a:latin typeface="Microsoft Sans Serif"/>
                <a:cs typeface="Microsoft Sans Serif"/>
              </a:rPr>
              <a:t>of </a:t>
            </a:r>
            <a:r>
              <a:rPr sz="2800" spc="5" dirty="0">
                <a:latin typeface="Microsoft Sans Serif"/>
                <a:cs typeface="Microsoft Sans Serif"/>
              </a:rPr>
              <a:t> </a:t>
            </a:r>
            <a:r>
              <a:rPr sz="2800" dirty="0">
                <a:latin typeface="Microsoft Sans Serif"/>
                <a:cs typeface="Microsoft Sans Serif"/>
              </a:rPr>
              <a:t>the</a:t>
            </a:r>
            <a:r>
              <a:rPr sz="2800" spc="25" dirty="0">
                <a:latin typeface="Microsoft Sans Serif"/>
                <a:cs typeface="Microsoft Sans Serif"/>
              </a:rPr>
              <a:t> sample </a:t>
            </a:r>
            <a:r>
              <a:rPr sz="2800" dirty="0">
                <a:latin typeface="Microsoft Sans Serif"/>
                <a:cs typeface="Microsoft Sans Serif"/>
              </a:rPr>
              <a:t>mean</a:t>
            </a:r>
            <a:r>
              <a:rPr sz="2800" spc="25" dirty="0">
                <a:latin typeface="Microsoft Sans Serif"/>
                <a:cs typeface="Microsoft Sans Serif"/>
              </a:rPr>
              <a:t> </a:t>
            </a:r>
            <a:r>
              <a:rPr sz="2800" spc="35" dirty="0">
                <a:latin typeface="Microsoft Sans Serif"/>
                <a:cs typeface="Microsoft Sans Serif"/>
              </a:rPr>
              <a:t>converges </a:t>
            </a:r>
            <a:r>
              <a:rPr sz="2800" spc="-730" dirty="0">
                <a:latin typeface="Microsoft Sans Serif"/>
                <a:cs typeface="Microsoft Sans Serif"/>
              </a:rPr>
              <a:t> </a:t>
            </a:r>
            <a:r>
              <a:rPr sz="2800" dirty="0">
                <a:latin typeface="Microsoft Sans Serif"/>
                <a:cs typeface="Microsoft Sans Serif"/>
              </a:rPr>
              <a:t>to</a:t>
            </a:r>
            <a:r>
              <a:rPr sz="2800" spc="30" dirty="0">
                <a:latin typeface="Microsoft Sans Serif"/>
                <a:cs typeface="Microsoft Sans Serif"/>
              </a:rPr>
              <a:t> </a:t>
            </a:r>
            <a:r>
              <a:rPr sz="2800" dirty="0">
                <a:latin typeface="Microsoft Sans Serif"/>
                <a:cs typeface="Microsoft Sans Serif"/>
              </a:rPr>
              <a:t>a</a:t>
            </a:r>
            <a:r>
              <a:rPr sz="2800" spc="35" dirty="0">
                <a:latin typeface="Microsoft Sans Serif"/>
                <a:cs typeface="Microsoft Sans Serif"/>
              </a:rPr>
              <a:t> </a:t>
            </a:r>
            <a:r>
              <a:rPr sz="2800" spc="5" dirty="0">
                <a:latin typeface="Microsoft Sans Serif"/>
                <a:cs typeface="Microsoft Sans Serif"/>
              </a:rPr>
              <a:t>normal</a:t>
            </a:r>
            <a:r>
              <a:rPr sz="2800" spc="30" dirty="0">
                <a:latin typeface="Microsoft Sans Serif"/>
                <a:cs typeface="Microsoft Sans Serif"/>
              </a:rPr>
              <a:t> </a:t>
            </a:r>
            <a:r>
              <a:rPr sz="2800" spc="20" dirty="0">
                <a:latin typeface="Microsoft Sans Serif"/>
                <a:cs typeface="Microsoft Sans Serif"/>
              </a:rPr>
              <a:t>distribution, </a:t>
            </a:r>
            <a:r>
              <a:rPr sz="2800" spc="25" dirty="0">
                <a:latin typeface="Microsoft Sans Serif"/>
                <a:cs typeface="Microsoft Sans Serif"/>
              </a:rPr>
              <a:t> </a:t>
            </a:r>
            <a:r>
              <a:rPr sz="2800" i="1" spc="45" dirty="0">
                <a:latin typeface="Arial"/>
                <a:cs typeface="Arial"/>
              </a:rPr>
              <a:t>independent</a:t>
            </a:r>
            <a:r>
              <a:rPr sz="2800" i="1" spc="-10" dirty="0">
                <a:latin typeface="Arial"/>
                <a:cs typeface="Arial"/>
              </a:rPr>
              <a:t> </a:t>
            </a:r>
            <a:r>
              <a:rPr sz="2800" i="1" dirty="0">
                <a:latin typeface="Arial"/>
                <a:cs typeface="Arial"/>
              </a:rPr>
              <a:t>of</a:t>
            </a:r>
            <a:r>
              <a:rPr sz="2800" i="1" spc="-10" dirty="0">
                <a:latin typeface="Arial"/>
                <a:cs typeface="Arial"/>
              </a:rPr>
              <a:t> </a:t>
            </a:r>
            <a:r>
              <a:rPr sz="2800" i="1" dirty="0">
                <a:latin typeface="Arial"/>
                <a:cs typeface="Arial"/>
              </a:rPr>
              <a:t>the</a:t>
            </a:r>
            <a:r>
              <a:rPr sz="2800" i="1" spc="-10" dirty="0">
                <a:latin typeface="Arial"/>
                <a:cs typeface="Arial"/>
              </a:rPr>
              <a:t> </a:t>
            </a:r>
            <a:r>
              <a:rPr sz="2800" i="1" spc="30" dirty="0">
                <a:latin typeface="Arial"/>
                <a:cs typeface="Arial"/>
              </a:rPr>
              <a:t>shape</a:t>
            </a:r>
            <a:r>
              <a:rPr sz="2800" i="1" spc="-10" dirty="0">
                <a:latin typeface="Arial"/>
                <a:cs typeface="Arial"/>
              </a:rPr>
              <a:t> </a:t>
            </a:r>
            <a:r>
              <a:rPr sz="2800" i="1" dirty="0">
                <a:latin typeface="Arial"/>
                <a:cs typeface="Arial"/>
              </a:rPr>
              <a:t>of</a:t>
            </a:r>
            <a:endParaRPr sz="28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16610" y="7997465"/>
            <a:ext cx="640080" cy="4533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800" spc="55" dirty="0">
                <a:latin typeface="Microsoft Sans Serif"/>
                <a:cs typeface="Microsoft Sans Serif"/>
              </a:rPr>
              <a:t>and</a:t>
            </a:r>
            <a:endParaRPr sz="2800">
              <a:latin typeface="Microsoft Sans Serif"/>
              <a:cs typeface="Microsoft Sans Serif"/>
            </a:endParaRPr>
          </a:p>
        </p:txBody>
      </p:sp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274388" y="2705100"/>
            <a:ext cx="6154587" cy="5750059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1800763" y="8213050"/>
            <a:ext cx="247015" cy="4794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950" spc="-40" dirty="0">
                <a:latin typeface="Symbol"/>
                <a:cs typeface="Symbol"/>
              </a:rPr>
              <a:t></a:t>
            </a:r>
            <a:endParaRPr sz="2950">
              <a:latin typeface="Symbol"/>
              <a:cs typeface="Symbo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2125051" y="8537165"/>
            <a:ext cx="106680" cy="10160"/>
          </a:xfrm>
          <a:custGeom>
            <a:avLst/>
            <a:gdLst/>
            <a:ahLst/>
            <a:cxnLst/>
            <a:rect l="l" t="t" r="r" b="b"/>
            <a:pathLst>
              <a:path w="106680" h="10159">
                <a:moveTo>
                  <a:pt x="106093" y="0"/>
                </a:moveTo>
                <a:lnTo>
                  <a:pt x="0" y="0"/>
                </a:lnTo>
                <a:lnTo>
                  <a:pt x="0" y="9557"/>
                </a:lnTo>
                <a:lnTo>
                  <a:pt x="106093" y="9557"/>
                </a:lnTo>
                <a:lnTo>
                  <a:pt x="10609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2085590" y="8489101"/>
            <a:ext cx="155575" cy="28003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650" i="1" spc="10" dirty="0">
                <a:latin typeface="Times New Roman"/>
                <a:cs typeface="Times New Roman"/>
              </a:rPr>
              <a:t>X</a:t>
            </a:r>
            <a:endParaRPr sz="165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316342" y="7886493"/>
            <a:ext cx="983615" cy="1098550"/>
          </a:xfrm>
          <a:prstGeom prst="rect">
            <a:avLst/>
          </a:prstGeom>
        </p:spPr>
        <p:txBody>
          <a:bodyPr vert="horz" wrap="square" lIns="0" tIns="10668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840"/>
              </a:spcBef>
              <a:tabLst>
                <a:tab pos="944880" algn="l"/>
              </a:tabLst>
            </a:pPr>
            <a:r>
              <a:rPr sz="4275" spc="30" baseline="-36062" dirty="0">
                <a:latin typeface="Symbol"/>
                <a:cs typeface="Symbol"/>
              </a:rPr>
              <a:t></a:t>
            </a:r>
            <a:r>
              <a:rPr sz="2850" u="heavy" spc="44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950" u="heavy" spc="-40" dirty="0">
                <a:uFill>
                  <a:solidFill>
                    <a:srgbClr val="000000"/>
                  </a:solidFill>
                </a:uFill>
                <a:latin typeface="Symbol"/>
                <a:cs typeface="Symbol"/>
              </a:rPr>
              <a:t></a:t>
            </a:r>
            <a:r>
              <a:rPr sz="2950" u="heavy" spc="-4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endParaRPr sz="2950">
              <a:latin typeface="Times New Roman"/>
              <a:cs typeface="Times New Roman"/>
            </a:endParaRPr>
          </a:p>
          <a:p>
            <a:pPr marL="619760">
              <a:lnSpc>
                <a:spcPct val="100000"/>
              </a:lnSpc>
              <a:spcBef>
                <a:spcPts val="735"/>
              </a:spcBef>
            </a:pPr>
            <a:r>
              <a:rPr sz="2850" i="1" spc="25" dirty="0">
                <a:latin typeface="Times New Roman"/>
                <a:cs typeface="Times New Roman"/>
              </a:rPr>
              <a:t>N</a:t>
            </a:r>
            <a:endParaRPr sz="2850">
              <a:latin typeface="Times New Roman"/>
              <a:cs typeface="Times New Roman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2680367" y="8542900"/>
            <a:ext cx="553085" cy="384810"/>
            <a:chOff x="2680367" y="8542900"/>
            <a:chExt cx="553085" cy="384810"/>
          </a:xfrm>
        </p:grpSpPr>
        <p:sp>
          <p:nvSpPr>
            <p:cNvPr id="14" name="object 14"/>
            <p:cNvSpPr/>
            <p:nvPr/>
          </p:nvSpPr>
          <p:spPr>
            <a:xfrm>
              <a:off x="2680845" y="8543378"/>
              <a:ext cx="552450" cy="346075"/>
            </a:xfrm>
            <a:custGeom>
              <a:avLst/>
              <a:gdLst/>
              <a:ahLst/>
              <a:cxnLst/>
              <a:rect l="l" t="t" r="r" b="b"/>
              <a:pathLst>
                <a:path w="552450" h="346075">
                  <a:moveTo>
                    <a:pt x="0" y="257586"/>
                  </a:moveTo>
                  <a:lnTo>
                    <a:pt x="50179" y="231301"/>
                  </a:lnTo>
                  <a:lnTo>
                    <a:pt x="129509" y="345997"/>
                  </a:lnTo>
                  <a:lnTo>
                    <a:pt x="219832" y="0"/>
                  </a:lnTo>
                  <a:lnTo>
                    <a:pt x="55197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2680368" y="8542900"/>
              <a:ext cx="552450" cy="384810"/>
            </a:xfrm>
            <a:custGeom>
              <a:avLst/>
              <a:gdLst/>
              <a:ahLst/>
              <a:cxnLst/>
              <a:rect l="l" t="t" r="r" b="b"/>
              <a:pathLst>
                <a:path w="552450" h="384809">
                  <a:moveTo>
                    <a:pt x="552447" y="0"/>
                  </a:moveTo>
                  <a:lnTo>
                    <a:pt x="219831" y="0"/>
                  </a:lnTo>
                  <a:lnTo>
                    <a:pt x="129987" y="346952"/>
                  </a:lnTo>
                  <a:lnTo>
                    <a:pt x="50656" y="231301"/>
                  </a:lnTo>
                  <a:lnTo>
                    <a:pt x="0" y="258064"/>
                  </a:lnTo>
                  <a:lnTo>
                    <a:pt x="5734" y="268577"/>
                  </a:lnTo>
                  <a:lnTo>
                    <a:pt x="31540" y="255196"/>
                  </a:lnTo>
                  <a:lnTo>
                    <a:pt x="120430" y="384228"/>
                  </a:lnTo>
                  <a:lnTo>
                    <a:pt x="138590" y="384228"/>
                  </a:lnTo>
                  <a:lnTo>
                    <a:pt x="233212" y="18159"/>
                  </a:lnTo>
                  <a:lnTo>
                    <a:pt x="552447" y="18159"/>
                  </a:lnTo>
                  <a:lnTo>
                    <a:pt x="55244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 txBox="1"/>
          <p:nvPr/>
        </p:nvSpPr>
        <p:spPr>
          <a:xfrm>
            <a:off x="778509" y="7133865"/>
            <a:ext cx="3885565" cy="891540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50800" marR="43180">
              <a:lnSpc>
                <a:spcPts val="3400"/>
              </a:lnSpc>
              <a:spcBef>
                <a:spcPts val="185"/>
              </a:spcBef>
              <a:tabLst>
                <a:tab pos="3618229" algn="l"/>
              </a:tabLst>
            </a:pPr>
            <a:r>
              <a:rPr sz="2800" i="1" dirty="0">
                <a:latin typeface="Arial"/>
                <a:cs typeface="Arial"/>
              </a:rPr>
              <a:t>the </a:t>
            </a:r>
            <a:r>
              <a:rPr sz="2800" i="1" spc="25" dirty="0">
                <a:latin typeface="Arial"/>
                <a:cs typeface="Arial"/>
              </a:rPr>
              <a:t>distribution </a:t>
            </a:r>
            <a:r>
              <a:rPr sz="2800" i="1" dirty="0">
                <a:latin typeface="Arial"/>
                <a:cs typeface="Arial"/>
              </a:rPr>
              <a:t>of the </a:t>
            </a:r>
            <a:r>
              <a:rPr sz="2800" i="1" spc="5" dirty="0">
                <a:latin typeface="Arial"/>
                <a:cs typeface="Arial"/>
              </a:rPr>
              <a:t> </a:t>
            </a:r>
            <a:r>
              <a:rPr sz="2800" i="1" spc="20" dirty="0">
                <a:latin typeface="Arial"/>
                <a:cs typeface="Arial"/>
              </a:rPr>
              <a:t>variable</a:t>
            </a:r>
            <a:r>
              <a:rPr sz="2800" dirty="0">
                <a:latin typeface="Microsoft Sans Serif"/>
                <a:cs typeface="Microsoft Sans Serif"/>
              </a:rPr>
              <a:t>,</a:t>
            </a:r>
            <a:r>
              <a:rPr sz="2800" spc="35" dirty="0">
                <a:latin typeface="Microsoft Sans Serif"/>
                <a:cs typeface="Microsoft Sans Serif"/>
              </a:rPr>
              <a:t> </a:t>
            </a:r>
            <a:r>
              <a:rPr sz="2800" spc="-5" dirty="0">
                <a:latin typeface="Microsoft Sans Serif"/>
                <a:cs typeface="Microsoft Sans Serif"/>
              </a:rPr>
              <a:t>with</a:t>
            </a:r>
            <a:r>
              <a:rPr sz="2800" spc="35" dirty="0">
                <a:latin typeface="Microsoft Sans Serif"/>
                <a:cs typeface="Microsoft Sans Serif"/>
              </a:rPr>
              <a:t> </a:t>
            </a:r>
            <a:r>
              <a:rPr sz="2800" dirty="0">
                <a:latin typeface="Microsoft Sans Serif"/>
                <a:cs typeface="Microsoft Sans Serif"/>
              </a:rPr>
              <a:t>mean</a:t>
            </a:r>
            <a:r>
              <a:rPr sz="2800" spc="35" dirty="0">
                <a:latin typeface="Microsoft Sans Serif"/>
                <a:cs typeface="Microsoft Sans Serif"/>
              </a:rPr>
              <a:t> </a:t>
            </a:r>
            <a:r>
              <a:rPr sz="2800" spc="215" dirty="0">
                <a:latin typeface="Microsoft Sans Serif"/>
                <a:cs typeface="Microsoft Sans Serif"/>
              </a:rPr>
              <a:t>=</a:t>
            </a:r>
            <a:r>
              <a:rPr sz="2800" dirty="0">
                <a:latin typeface="Microsoft Sans Serif"/>
                <a:cs typeface="Microsoft Sans Serif"/>
              </a:rPr>
              <a:t>	</a:t>
            </a:r>
            <a:r>
              <a:rPr sz="4575" spc="-89" baseline="9107" dirty="0">
                <a:latin typeface="Symbol"/>
                <a:cs typeface="Symbol"/>
              </a:rPr>
              <a:t></a:t>
            </a:r>
            <a:endParaRPr sz="4575" baseline="9107">
              <a:latin typeface="Symbol"/>
              <a:cs typeface="Symbol"/>
            </a:endParaRPr>
          </a:p>
        </p:txBody>
      </p:sp>
      <p:sp>
        <p:nvSpPr>
          <p:cNvPr id="17" name="object 1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25</a:t>
            </a:fld>
            <a:endParaRPr spc="-5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26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31339" y="4224023"/>
            <a:ext cx="934212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80" dirty="0">
                <a:solidFill>
                  <a:srgbClr val="C82506"/>
                </a:solidFill>
              </a:rPr>
              <a:t>Confidence</a:t>
            </a:r>
            <a:r>
              <a:rPr spc="60" dirty="0">
                <a:solidFill>
                  <a:srgbClr val="C82506"/>
                </a:solidFill>
              </a:rPr>
              <a:t> </a:t>
            </a:r>
            <a:r>
              <a:rPr spc="-15" dirty="0">
                <a:solidFill>
                  <a:srgbClr val="C82506"/>
                </a:solidFill>
              </a:rPr>
              <a:t>intervals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36980" y="871223"/>
            <a:ext cx="1053084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0" dirty="0"/>
              <a:t>The</a:t>
            </a:r>
            <a:r>
              <a:rPr spc="75" dirty="0"/>
              <a:t> </a:t>
            </a:r>
            <a:r>
              <a:rPr spc="175" dirty="0"/>
              <a:t>dance</a:t>
            </a:r>
            <a:r>
              <a:rPr spc="80" dirty="0"/>
              <a:t> </a:t>
            </a:r>
            <a:r>
              <a:rPr dirty="0"/>
              <a:t>of</a:t>
            </a:r>
            <a:r>
              <a:rPr spc="80" dirty="0"/>
              <a:t> </a:t>
            </a:r>
            <a:r>
              <a:rPr dirty="0"/>
              <a:t>the</a:t>
            </a:r>
            <a:r>
              <a:rPr spc="75" dirty="0"/>
              <a:t> </a:t>
            </a:r>
            <a:r>
              <a:rPr spc="-5" dirty="0"/>
              <a:t>mean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501900" y="2476500"/>
            <a:ext cx="8002361" cy="60452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0409908" y="5016820"/>
            <a:ext cx="116586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65" dirty="0">
                <a:latin typeface="Microsoft Sans Serif"/>
                <a:cs typeface="Microsoft Sans Serif"/>
              </a:rPr>
              <a:t>N=15</a:t>
            </a:r>
            <a:endParaRPr sz="360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27</a:t>
            </a:fld>
            <a:endParaRPr spc="-5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628900" y="2438400"/>
            <a:ext cx="7744141" cy="5756943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0409908" y="5016820"/>
            <a:ext cx="116586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65" dirty="0">
                <a:latin typeface="Microsoft Sans Serif"/>
                <a:cs typeface="Microsoft Sans Serif"/>
              </a:rPr>
              <a:t>N=60</a:t>
            </a:r>
            <a:endParaRPr sz="360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28</a:t>
            </a:fld>
            <a:endParaRPr spc="-5" dirty="0"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236980" y="871223"/>
            <a:ext cx="1053084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0" dirty="0"/>
              <a:t>The</a:t>
            </a:r>
            <a:r>
              <a:rPr spc="75" dirty="0"/>
              <a:t> </a:t>
            </a:r>
            <a:r>
              <a:rPr spc="175" dirty="0"/>
              <a:t>dance</a:t>
            </a:r>
            <a:r>
              <a:rPr spc="80" dirty="0"/>
              <a:t> </a:t>
            </a:r>
            <a:r>
              <a:rPr dirty="0"/>
              <a:t>of</a:t>
            </a:r>
            <a:r>
              <a:rPr spc="80" dirty="0"/>
              <a:t> </a:t>
            </a:r>
            <a:r>
              <a:rPr dirty="0"/>
              <a:t>the</a:t>
            </a:r>
            <a:r>
              <a:rPr spc="75" dirty="0"/>
              <a:t> </a:t>
            </a:r>
            <a:r>
              <a:rPr spc="-5" dirty="0"/>
              <a:t>mean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920235" y="871223"/>
            <a:ext cx="5164455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Mean</a:t>
            </a:r>
            <a:r>
              <a:rPr spc="25" dirty="0"/>
              <a:t> </a:t>
            </a:r>
            <a:r>
              <a:rPr spc="105" dirty="0"/>
              <a:t>heap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25176" y="5016820"/>
            <a:ext cx="3735704" cy="15481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3600" spc="65" dirty="0">
                <a:latin typeface="Microsoft Sans Serif"/>
                <a:cs typeface="Microsoft Sans Serif"/>
              </a:rPr>
              <a:t>N=15</a:t>
            </a:r>
            <a:endParaRPr sz="36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950">
              <a:latin typeface="Microsoft Sans Serif"/>
              <a:cs typeface="Microsoft Sans Serif"/>
            </a:endParaRPr>
          </a:p>
          <a:p>
            <a:pPr algn="ctr">
              <a:lnSpc>
                <a:spcPct val="100000"/>
              </a:lnSpc>
            </a:pPr>
            <a:r>
              <a:rPr sz="3600" dirty="0">
                <a:latin typeface="Microsoft Sans Serif"/>
                <a:cs typeface="Microsoft Sans Serif"/>
              </a:rPr>
              <a:t>After </a:t>
            </a:r>
            <a:r>
              <a:rPr sz="3600" spc="-5" dirty="0">
                <a:latin typeface="Microsoft Sans Serif"/>
                <a:cs typeface="Microsoft Sans Serif"/>
              </a:rPr>
              <a:t>100</a:t>
            </a:r>
            <a:r>
              <a:rPr sz="3600" dirty="0">
                <a:latin typeface="Microsoft Sans Serif"/>
                <a:cs typeface="Microsoft Sans Serif"/>
              </a:rPr>
              <a:t> </a:t>
            </a:r>
            <a:r>
              <a:rPr sz="3600" spc="25" dirty="0">
                <a:latin typeface="Microsoft Sans Serif"/>
                <a:cs typeface="Microsoft Sans Serif"/>
              </a:rPr>
              <a:t>samples</a:t>
            </a:r>
            <a:endParaRPr sz="3600">
              <a:latin typeface="Microsoft Sans Serif"/>
              <a:cs typeface="Microsoft Sans Serif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81100" y="2209800"/>
            <a:ext cx="7335462" cy="6451600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29</a:t>
            </a:fld>
            <a:endParaRPr spc="-5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920235" y="871223"/>
            <a:ext cx="5164455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Mean</a:t>
            </a:r>
            <a:r>
              <a:rPr spc="25" dirty="0"/>
              <a:t> </a:t>
            </a:r>
            <a:r>
              <a:rPr spc="105" dirty="0"/>
              <a:t>heap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25176" y="5016820"/>
            <a:ext cx="3735704" cy="15481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3600" spc="65" dirty="0">
                <a:latin typeface="Microsoft Sans Serif"/>
                <a:cs typeface="Microsoft Sans Serif"/>
              </a:rPr>
              <a:t>N=60</a:t>
            </a:r>
            <a:endParaRPr sz="36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950">
              <a:latin typeface="Microsoft Sans Serif"/>
              <a:cs typeface="Microsoft Sans Serif"/>
            </a:endParaRPr>
          </a:p>
          <a:p>
            <a:pPr algn="ctr">
              <a:lnSpc>
                <a:spcPct val="100000"/>
              </a:lnSpc>
            </a:pPr>
            <a:r>
              <a:rPr sz="3600" dirty="0">
                <a:latin typeface="Microsoft Sans Serif"/>
                <a:cs typeface="Microsoft Sans Serif"/>
              </a:rPr>
              <a:t>After </a:t>
            </a:r>
            <a:r>
              <a:rPr sz="3600" spc="-5" dirty="0">
                <a:latin typeface="Microsoft Sans Serif"/>
                <a:cs typeface="Microsoft Sans Serif"/>
              </a:rPr>
              <a:t>100</a:t>
            </a:r>
            <a:r>
              <a:rPr sz="3600" dirty="0">
                <a:latin typeface="Microsoft Sans Serif"/>
                <a:cs typeface="Microsoft Sans Serif"/>
              </a:rPr>
              <a:t> </a:t>
            </a:r>
            <a:r>
              <a:rPr sz="3600" spc="25" dirty="0">
                <a:latin typeface="Microsoft Sans Serif"/>
                <a:cs typeface="Microsoft Sans Serif"/>
              </a:rPr>
              <a:t>samples</a:t>
            </a:r>
            <a:endParaRPr sz="3600">
              <a:latin typeface="Microsoft Sans Serif"/>
              <a:cs typeface="Microsoft Sans Serif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46200" y="2527300"/>
            <a:ext cx="6956193" cy="6019800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30</a:t>
            </a:fld>
            <a:endParaRPr spc="-5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34028" y="871223"/>
            <a:ext cx="4937125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25" dirty="0"/>
              <a:t>SD</a:t>
            </a:r>
            <a:r>
              <a:rPr spc="45" dirty="0"/>
              <a:t> </a:t>
            </a:r>
            <a:r>
              <a:rPr spc="145" dirty="0"/>
              <a:t>and</a:t>
            </a:r>
            <a:r>
              <a:rPr spc="50" dirty="0"/>
              <a:t> </a:t>
            </a:r>
            <a:r>
              <a:rPr spc="-450" dirty="0"/>
              <a:t>SE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09800" y="2501900"/>
            <a:ext cx="8585200" cy="691641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31</a:t>
            </a:fld>
            <a:endParaRPr spc="-5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03680" y="871223"/>
            <a:ext cx="999744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60" dirty="0"/>
              <a:t>Margin</a:t>
            </a:r>
            <a:r>
              <a:rPr spc="70" dirty="0"/>
              <a:t> </a:t>
            </a:r>
            <a:r>
              <a:rPr dirty="0"/>
              <a:t>of</a:t>
            </a:r>
            <a:r>
              <a:rPr spc="75" dirty="0"/>
              <a:t> </a:t>
            </a:r>
            <a:r>
              <a:rPr spc="-120" dirty="0"/>
              <a:t>Error</a:t>
            </a:r>
            <a:r>
              <a:rPr spc="75" dirty="0"/>
              <a:t> </a:t>
            </a:r>
            <a:r>
              <a:rPr spc="-90" dirty="0"/>
              <a:t>(MOE)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209800" y="2501900"/>
            <a:ext cx="8585200" cy="6916420"/>
            <a:chOff x="2209800" y="2501900"/>
            <a:chExt cx="8585200" cy="691642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209800" y="2501900"/>
              <a:ext cx="8585200" cy="691641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830804" y="5320464"/>
              <a:ext cx="76545" cy="321310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190806" y="5320464"/>
              <a:ext cx="76545" cy="3213100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32</a:t>
            </a:fld>
            <a:endParaRPr spc="-5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99967" y="871223"/>
            <a:ext cx="6405245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35" dirty="0"/>
              <a:t>Critical</a:t>
            </a:r>
            <a:r>
              <a:rPr spc="25" dirty="0"/>
              <a:t> </a:t>
            </a:r>
            <a:r>
              <a:rPr spc="-10" dirty="0"/>
              <a:t>values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484350" y="2973069"/>
            <a:ext cx="8069792" cy="3756918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287207" y="7412132"/>
            <a:ext cx="8763635" cy="1038860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2700" marR="5080">
              <a:lnSpc>
                <a:spcPts val="3900"/>
              </a:lnSpc>
              <a:spcBef>
                <a:spcPts val="380"/>
              </a:spcBef>
            </a:pPr>
            <a:r>
              <a:rPr sz="3400" dirty="0">
                <a:latin typeface="Arial MT"/>
                <a:cs typeface="Arial MT"/>
              </a:rPr>
              <a:t>2 is an </a:t>
            </a:r>
            <a:r>
              <a:rPr sz="3400" spc="-5" dirty="0">
                <a:latin typeface="Arial MT"/>
                <a:cs typeface="Arial MT"/>
              </a:rPr>
              <a:t>approximate </a:t>
            </a:r>
            <a:r>
              <a:rPr sz="3400" dirty="0">
                <a:latin typeface="Arial MT"/>
                <a:cs typeface="Arial MT"/>
              </a:rPr>
              <a:t>of </a:t>
            </a:r>
            <a:r>
              <a:rPr sz="3400" spc="-5" dirty="0">
                <a:latin typeface="Arial MT"/>
                <a:cs typeface="Arial MT"/>
              </a:rPr>
              <a:t>the </a:t>
            </a:r>
            <a:r>
              <a:rPr sz="3400" dirty="0">
                <a:latin typeface="Arial MT"/>
                <a:cs typeface="Arial MT"/>
              </a:rPr>
              <a:t>value of </a:t>
            </a:r>
            <a:r>
              <a:rPr sz="3400" spc="-5" dirty="0">
                <a:latin typeface="Arial MT"/>
                <a:cs typeface="Arial MT"/>
              </a:rPr>
              <a:t>1.96 </a:t>
            </a:r>
            <a:r>
              <a:rPr sz="3400" dirty="0">
                <a:latin typeface="Arial MT"/>
                <a:cs typeface="Arial MT"/>
              </a:rPr>
              <a:t>in </a:t>
            </a:r>
            <a:r>
              <a:rPr sz="3400" spc="-5" dirty="0">
                <a:latin typeface="Arial MT"/>
                <a:cs typeface="Arial MT"/>
              </a:rPr>
              <a:t>the </a:t>
            </a:r>
            <a:r>
              <a:rPr sz="3400" spc="-930" dirty="0">
                <a:latin typeface="Arial MT"/>
                <a:cs typeface="Arial MT"/>
              </a:rPr>
              <a:t> </a:t>
            </a:r>
            <a:r>
              <a:rPr sz="3400" spc="-5" dirty="0">
                <a:latin typeface="Arial MT"/>
                <a:cs typeface="Arial MT"/>
              </a:rPr>
              <a:t>standardised</a:t>
            </a:r>
            <a:r>
              <a:rPr sz="3400" dirty="0">
                <a:latin typeface="Arial MT"/>
                <a:cs typeface="Arial MT"/>
              </a:rPr>
              <a:t> normal </a:t>
            </a:r>
            <a:r>
              <a:rPr sz="3400" spc="-5" dirty="0">
                <a:latin typeface="Arial MT"/>
                <a:cs typeface="Arial MT"/>
              </a:rPr>
              <a:t>distribution</a:t>
            </a:r>
            <a:r>
              <a:rPr sz="3400" dirty="0">
                <a:latin typeface="Arial MT"/>
                <a:cs typeface="Arial MT"/>
              </a:rPr>
              <a:t> at</a:t>
            </a:r>
            <a:r>
              <a:rPr sz="3400" spc="-5" dirty="0">
                <a:latin typeface="Arial MT"/>
                <a:cs typeface="Arial MT"/>
              </a:rPr>
              <a:t> </a:t>
            </a:r>
            <a:r>
              <a:rPr sz="3400" dirty="0">
                <a:latin typeface="Arial MT"/>
                <a:cs typeface="Arial MT"/>
              </a:rPr>
              <a:t>95% level</a:t>
            </a:r>
            <a:endParaRPr sz="3400">
              <a:latin typeface="Arial MT"/>
              <a:cs typeface="Arial MT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33</a:t>
            </a:fld>
            <a:endParaRPr spc="-5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608067" y="871223"/>
            <a:ext cx="3789045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450" dirty="0"/>
              <a:t>P</a:t>
            </a:r>
            <a:r>
              <a:rPr spc="-150" dirty="0"/>
              <a:t>r</a:t>
            </a:r>
            <a:r>
              <a:rPr spc="75" dirty="0"/>
              <a:t>oblem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1242819" y="2677251"/>
            <a:ext cx="10899775" cy="5597525"/>
            <a:chOff x="1242819" y="2677251"/>
            <a:chExt cx="10899775" cy="559752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242819" y="2677251"/>
              <a:ext cx="10899378" cy="559712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295400" y="2717800"/>
              <a:ext cx="10769600" cy="5473700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293619" y="2718753"/>
              <a:ext cx="10772775" cy="5470525"/>
            </a:xfrm>
            <a:custGeom>
              <a:avLst/>
              <a:gdLst/>
              <a:ahLst/>
              <a:cxnLst/>
              <a:rect l="l" t="t" r="r" b="b"/>
              <a:pathLst>
                <a:path w="10772775" h="5470525">
                  <a:moveTo>
                    <a:pt x="10772378" y="0"/>
                  </a:moveTo>
                  <a:lnTo>
                    <a:pt x="0" y="0"/>
                  </a:lnTo>
                  <a:lnTo>
                    <a:pt x="0" y="5470128"/>
                  </a:lnTo>
                  <a:lnTo>
                    <a:pt x="10772378" y="5470128"/>
                  </a:lnTo>
                  <a:lnTo>
                    <a:pt x="10772378" y="0"/>
                  </a:lnTo>
                  <a:close/>
                </a:path>
              </a:pathLst>
            </a:custGeom>
            <a:ln w="25400">
              <a:solidFill>
                <a:srgbClr val="F3F7F5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34</a:t>
            </a:fld>
            <a:endParaRPr spc="-5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682744" y="871223"/>
            <a:ext cx="363982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70" dirty="0"/>
              <a:t>Solution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0600" y="2702434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Microsoft Sans Serif"/>
                <a:cs typeface="Microsoft Sans Serif"/>
              </a:rPr>
              <a:t>•</a:t>
            </a:r>
            <a:endParaRPr sz="270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154525" y="2631696"/>
            <a:ext cx="22618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latin typeface="Microsoft Sans Serif"/>
                <a:cs typeface="Microsoft Sans Serif"/>
              </a:rPr>
              <a:t>to</a:t>
            </a:r>
            <a:r>
              <a:rPr sz="3600" spc="-35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estimate</a:t>
            </a:r>
            <a:endParaRPr sz="360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687573" y="2465567"/>
            <a:ext cx="4963795" cy="78359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  <a:tabLst>
                <a:tab pos="605155" algn="l"/>
              </a:tabLst>
            </a:pPr>
            <a:r>
              <a:rPr sz="4950" spc="-75" dirty="0">
                <a:latin typeface="Symbol"/>
                <a:cs typeface="Symbol"/>
              </a:rPr>
              <a:t></a:t>
            </a:r>
            <a:r>
              <a:rPr sz="4950" spc="-75" dirty="0">
                <a:latin typeface="Times New Roman"/>
                <a:cs typeface="Times New Roman"/>
              </a:rPr>
              <a:t>	</a:t>
            </a:r>
            <a:r>
              <a:rPr sz="3600" spc="-5" dirty="0">
                <a:latin typeface="Microsoft Sans Serif"/>
                <a:cs typeface="Microsoft Sans Serif"/>
              </a:rPr>
              <a:t>we</a:t>
            </a:r>
            <a:r>
              <a:rPr sz="3600" spc="3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want</a:t>
            </a:r>
            <a:r>
              <a:rPr sz="3600" spc="3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to</a:t>
            </a:r>
            <a:r>
              <a:rPr sz="3600" spc="3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know</a:t>
            </a:r>
            <a:r>
              <a:rPr sz="3600" spc="3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how</a:t>
            </a:r>
            <a:endParaRPr sz="3600">
              <a:latin typeface="Microsoft Sans Serif"/>
              <a:cs typeface="Microsoft Sans Serif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435100" y="3177796"/>
            <a:ext cx="439610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95" dirty="0">
                <a:latin typeface="Microsoft Sans Serif"/>
                <a:cs typeface="Microsoft Sans Serif"/>
              </a:rPr>
              <a:t>good</a:t>
            </a:r>
            <a:r>
              <a:rPr sz="3600" spc="25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an</a:t>
            </a:r>
            <a:r>
              <a:rPr sz="3600" spc="3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estimate</a:t>
            </a:r>
            <a:r>
              <a:rPr sz="3600" spc="30" dirty="0">
                <a:latin typeface="Microsoft Sans Serif"/>
                <a:cs typeface="Microsoft Sans Serif"/>
              </a:rPr>
              <a:t> </a:t>
            </a:r>
            <a:r>
              <a:rPr sz="3600" spc="-15" dirty="0">
                <a:latin typeface="Microsoft Sans Serif"/>
                <a:cs typeface="Microsoft Sans Serif"/>
              </a:rPr>
              <a:t>it</a:t>
            </a:r>
            <a:r>
              <a:rPr sz="3600" spc="30" dirty="0">
                <a:latin typeface="Microsoft Sans Serif"/>
                <a:cs typeface="Microsoft Sans Serif"/>
              </a:rPr>
              <a:t> </a:t>
            </a:r>
            <a:r>
              <a:rPr sz="3600" spc="-15" dirty="0">
                <a:latin typeface="Microsoft Sans Serif"/>
                <a:cs typeface="Microsoft Sans Serif"/>
              </a:rPr>
              <a:t>is</a:t>
            </a:r>
            <a:endParaRPr sz="3600">
              <a:latin typeface="Microsoft Sans Serif"/>
              <a:cs typeface="Microsoft Sans Serif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435100" y="2570560"/>
            <a:ext cx="2416810" cy="64770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  <a:tabLst>
                <a:tab pos="2087245" algn="l"/>
              </a:tabLst>
            </a:pPr>
            <a:r>
              <a:rPr sz="3600" dirty="0">
                <a:latin typeface="Microsoft Sans Serif"/>
                <a:cs typeface="Microsoft Sans Serif"/>
              </a:rPr>
              <a:t>If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we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use</a:t>
            </a:r>
            <a:r>
              <a:rPr sz="3600" dirty="0">
                <a:latin typeface="Microsoft Sans Serif"/>
                <a:cs typeface="Microsoft Sans Serif"/>
              </a:rPr>
              <a:t>	</a:t>
            </a:r>
            <a:r>
              <a:rPr sz="6075" i="1" spc="22" baseline="-1371" dirty="0">
                <a:latin typeface="Times New Roman"/>
                <a:cs typeface="Times New Roman"/>
              </a:rPr>
              <a:t>X</a:t>
            </a:r>
            <a:endParaRPr sz="6075" baseline="-1371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90600" y="4328034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Microsoft Sans Serif"/>
                <a:cs typeface="Microsoft Sans Serif"/>
              </a:rPr>
              <a:t>•</a:t>
            </a:r>
            <a:endParaRPr sz="2700">
              <a:latin typeface="Microsoft Sans Serif"/>
              <a:cs typeface="Microsoft Sans Serif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435100" y="4257296"/>
            <a:ext cx="9190990" cy="112014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4300"/>
              </a:lnSpc>
              <a:spcBef>
                <a:spcPts val="219"/>
              </a:spcBef>
            </a:pPr>
            <a:r>
              <a:rPr sz="3600" spc="-20" dirty="0">
                <a:latin typeface="Microsoft Sans Serif"/>
                <a:cs typeface="Microsoft Sans Serif"/>
              </a:rPr>
              <a:t>Here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-15" dirty="0">
                <a:latin typeface="Microsoft Sans Serif"/>
                <a:cs typeface="Microsoft Sans Serif"/>
              </a:rPr>
              <a:t>is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a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25" dirty="0">
                <a:latin typeface="Microsoft Sans Serif"/>
                <a:cs typeface="Microsoft Sans Serif"/>
              </a:rPr>
              <a:t>wonderful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40" dirty="0">
                <a:latin typeface="Microsoft Sans Serif"/>
                <a:cs typeface="Microsoft Sans Serif"/>
              </a:rPr>
              <a:t>fact: </a:t>
            </a:r>
            <a:r>
              <a:rPr sz="3600" spc="-135" dirty="0">
                <a:latin typeface="Microsoft Sans Serif"/>
                <a:cs typeface="Microsoft Sans Serif"/>
              </a:rPr>
              <a:t>We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65" dirty="0">
                <a:latin typeface="Microsoft Sans Serif"/>
                <a:cs typeface="Microsoft Sans Serif"/>
              </a:rPr>
              <a:t>can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use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70" dirty="0">
                <a:latin typeface="Microsoft Sans Serif"/>
                <a:cs typeface="Microsoft Sans Serif"/>
              </a:rPr>
              <a:t>MOE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to </a:t>
            </a:r>
            <a:r>
              <a:rPr sz="3600" spc="-940" dirty="0">
                <a:latin typeface="Microsoft Sans Serif"/>
                <a:cs typeface="Microsoft Sans Serif"/>
              </a:rPr>
              <a:t> </a:t>
            </a:r>
            <a:r>
              <a:rPr sz="3600" spc="40" dirty="0">
                <a:latin typeface="Microsoft Sans Serif"/>
                <a:cs typeface="Microsoft Sans Serif"/>
              </a:rPr>
              <a:t>provide </a:t>
            </a:r>
            <a:r>
              <a:rPr sz="3600" dirty="0">
                <a:latin typeface="Microsoft Sans Serif"/>
                <a:cs typeface="Microsoft Sans Serif"/>
              </a:rPr>
              <a:t>information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35" dirty="0">
                <a:latin typeface="Microsoft Sans Serif"/>
                <a:cs typeface="Microsoft Sans Serif"/>
              </a:rPr>
              <a:t>about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10" dirty="0">
                <a:latin typeface="Microsoft Sans Serif"/>
                <a:cs typeface="Microsoft Sans Serif"/>
              </a:rPr>
              <a:t>this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30" dirty="0">
                <a:latin typeface="Microsoft Sans Serif"/>
                <a:cs typeface="Microsoft Sans Serif"/>
              </a:rPr>
              <a:t>precision</a:t>
            </a:r>
            <a:endParaRPr sz="3600">
              <a:latin typeface="Microsoft Sans Serif"/>
              <a:cs typeface="Microsoft Sans Serif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90600" y="5953634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Microsoft Sans Serif"/>
                <a:cs typeface="Microsoft Sans Serif"/>
              </a:rPr>
              <a:t>•</a:t>
            </a:r>
            <a:endParaRPr sz="2700">
              <a:latin typeface="Microsoft Sans Serif"/>
              <a:cs typeface="Microsoft Sans Serif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435100" y="5821760"/>
            <a:ext cx="10266680" cy="64770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  <a:tabLst>
                <a:tab pos="7091045" algn="l"/>
                <a:tab pos="7611109" algn="l"/>
              </a:tabLst>
            </a:pPr>
            <a:r>
              <a:rPr sz="3600" spc="-135" dirty="0">
                <a:latin typeface="Microsoft Sans Serif"/>
                <a:cs typeface="Microsoft Sans Serif"/>
              </a:rPr>
              <a:t>We</a:t>
            </a:r>
            <a:r>
              <a:rPr sz="3600" spc="50" dirty="0">
                <a:latin typeface="Microsoft Sans Serif"/>
                <a:cs typeface="Microsoft Sans Serif"/>
              </a:rPr>
              <a:t> </a:t>
            </a:r>
            <a:r>
              <a:rPr sz="3600" spc="-25" dirty="0">
                <a:latin typeface="Microsoft Sans Serif"/>
                <a:cs typeface="Microsoft Sans Serif"/>
              </a:rPr>
              <a:t>rely</a:t>
            </a:r>
            <a:r>
              <a:rPr sz="3600" spc="55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on</a:t>
            </a:r>
            <a:r>
              <a:rPr sz="3600" spc="55" dirty="0">
                <a:latin typeface="Microsoft Sans Serif"/>
                <a:cs typeface="Microsoft Sans Serif"/>
              </a:rPr>
              <a:t> </a:t>
            </a:r>
            <a:r>
              <a:rPr sz="3600" spc="-10" dirty="0">
                <a:latin typeface="Microsoft Sans Serif"/>
                <a:cs typeface="Microsoft Sans Serif"/>
              </a:rPr>
              <a:t>this</a:t>
            </a:r>
            <a:r>
              <a:rPr sz="3600" spc="50" dirty="0">
                <a:latin typeface="Microsoft Sans Serif"/>
                <a:cs typeface="Microsoft Sans Serif"/>
              </a:rPr>
              <a:t> </a:t>
            </a:r>
            <a:r>
              <a:rPr sz="3600" spc="20" dirty="0">
                <a:latin typeface="Microsoft Sans Serif"/>
                <a:cs typeface="Microsoft Sans Serif"/>
              </a:rPr>
              <a:t>obvious</a:t>
            </a:r>
            <a:r>
              <a:rPr sz="3600" spc="55" dirty="0">
                <a:latin typeface="Microsoft Sans Serif"/>
                <a:cs typeface="Microsoft Sans Serif"/>
              </a:rPr>
              <a:t> </a:t>
            </a:r>
            <a:r>
              <a:rPr sz="3600" spc="-15" dirty="0">
                <a:latin typeface="Microsoft Sans Serif"/>
                <a:cs typeface="Microsoft Sans Serif"/>
              </a:rPr>
              <a:t>relation:</a:t>
            </a:r>
            <a:r>
              <a:rPr sz="3600" spc="55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If	</a:t>
            </a:r>
            <a:r>
              <a:rPr sz="6075" i="1" spc="22" baseline="-4115" dirty="0">
                <a:latin typeface="Times New Roman"/>
                <a:cs typeface="Times New Roman"/>
              </a:rPr>
              <a:t>X	</a:t>
            </a:r>
            <a:r>
              <a:rPr sz="3600" spc="-15" dirty="0">
                <a:latin typeface="Microsoft Sans Serif"/>
                <a:cs typeface="Microsoft Sans Serif"/>
              </a:rPr>
              <a:t>is</a:t>
            </a:r>
            <a:r>
              <a:rPr sz="3600" spc="20" dirty="0">
                <a:latin typeface="Microsoft Sans Serif"/>
                <a:cs typeface="Microsoft Sans Serif"/>
              </a:rPr>
              <a:t> </a:t>
            </a:r>
            <a:r>
              <a:rPr sz="3600" spc="-15" dirty="0">
                <a:latin typeface="Microsoft Sans Serif"/>
                <a:cs typeface="Microsoft Sans Serif"/>
              </a:rPr>
              <a:t>likely</a:t>
            </a:r>
            <a:r>
              <a:rPr sz="3600" spc="2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to</a:t>
            </a:r>
            <a:r>
              <a:rPr sz="3600" spc="20" dirty="0">
                <a:latin typeface="Microsoft Sans Serif"/>
                <a:cs typeface="Microsoft Sans Serif"/>
              </a:rPr>
              <a:t> </a:t>
            </a:r>
            <a:r>
              <a:rPr sz="3600" spc="95" dirty="0">
                <a:latin typeface="Microsoft Sans Serif"/>
                <a:cs typeface="Microsoft Sans Serif"/>
              </a:rPr>
              <a:t>be</a:t>
            </a:r>
            <a:endParaRPr sz="3600">
              <a:latin typeface="Microsoft Sans Serif"/>
              <a:cs typeface="Microsoft Sans Serif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3500844" y="2637163"/>
            <a:ext cx="356870" cy="26034"/>
          </a:xfrm>
          <a:custGeom>
            <a:avLst/>
            <a:gdLst/>
            <a:ahLst/>
            <a:cxnLst/>
            <a:rect l="l" t="t" r="r" b="b"/>
            <a:pathLst>
              <a:path w="356870" h="26035">
                <a:moveTo>
                  <a:pt x="356356" y="0"/>
                </a:moveTo>
                <a:lnTo>
                  <a:pt x="0" y="0"/>
                </a:lnTo>
                <a:lnTo>
                  <a:pt x="0" y="25646"/>
                </a:lnTo>
                <a:lnTo>
                  <a:pt x="356356" y="25646"/>
                </a:lnTo>
                <a:lnTo>
                  <a:pt x="356356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8504645" y="5911079"/>
            <a:ext cx="356870" cy="26034"/>
          </a:xfrm>
          <a:custGeom>
            <a:avLst/>
            <a:gdLst/>
            <a:ahLst/>
            <a:cxnLst/>
            <a:rect l="l" t="t" r="r" b="b"/>
            <a:pathLst>
              <a:path w="356870" h="26035">
                <a:moveTo>
                  <a:pt x="356355" y="0"/>
                </a:moveTo>
                <a:lnTo>
                  <a:pt x="0" y="0"/>
                </a:lnTo>
                <a:lnTo>
                  <a:pt x="0" y="25647"/>
                </a:lnTo>
                <a:lnTo>
                  <a:pt x="356355" y="25647"/>
                </a:lnTo>
                <a:lnTo>
                  <a:pt x="35635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1247315" y="6254764"/>
            <a:ext cx="10238740" cy="2520315"/>
          </a:xfrm>
          <a:prstGeom prst="rect">
            <a:avLst/>
          </a:prstGeom>
        </p:spPr>
        <p:txBody>
          <a:bodyPr vert="horz" wrap="square" lIns="0" tIns="126364" rIns="0" bIns="0" rtlCol="0">
            <a:spAutoFit/>
          </a:bodyPr>
          <a:lstStyle/>
          <a:p>
            <a:pPr marL="200025" marR="43180">
              <a:lnSpc>
                <a:spcPct val="85300"/>
              </a:lnSpc>
              <a:spcBef>
                <a:spcPts val="994"/>
              </a:spcBef>
              <a:tabLst>
                <a:tab pos="2045970" algn="l"/>
                <a:tab pos="2691130" algn="l"/>
                <a:tab pos="4350385" algn="l"/>
                <a:tab pos="9857105" algn="l"/>
              </a:tabLst>
            </a:pPr>
            <a:r>
              <a:rPr sz="3600" spc="35" dirty="0">
                <a:latin typeface="Microsoft Sans Serif"/>
                <a:cs typeface="Microsoft Sans Serif"/>
              </a:rPr>
              <a:t>close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to	</a:t>
            </a:r>
            <a:r>
              <a:rPr sz="4950" spc="-75" dirty="0">
                <a:latin typeface="Symbol"/>
                <a:cs typeface="Symbol"/>
              </a:rPr>
              <a:t></a:t>
            </a:r>
            <a:r>
              <a:rPr sz="4950" dirty="0">
                <a:latin typeface="Times New Roman"/>
                <a:cs typeface="Times New Roman"/>
              </a:rPr>
              <a:t>	</a:t>
            </a:r>
            <a:r>
              <a:rPr sz="3600" dirty="0">
                <a:latin typeface="Microsoft Sans Serif"/>
                <a:cs typeface="Microsoft Sans Serif"/>
              </a:rPr>
              <a:t>-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as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we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h</a:t>
            </a:r>
            <a:r>
              <a:rPr sz="3600" u="heavy" spc="-5" dirty="0">
                <a:uFill>
                  <a:solidFill>
                    <a:srgbClr val="000000"/>
                  </a:solidFill>
                </a:uFill>
                <a:latin typeface="Microsoft Sans Serif"/>
                <a:cs typeface="Microsoft Sans Serif"/>
              </a:rPr>
              <a:t>a</a:t>
            </a:r>
            <a:r>
              <a:rPr sz="3600" spc="-5" dirty="0">
                <a:latin typeface="Microsoft Sans Serif"/>
                <a:cs typeface="Microsoft Sans Serif"/>
              </a:rPr>
              <a:t>ve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seen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10" dirty="0">
                <a:latin typeface="Microsoft Sans Serif"/>
                <a:cs typeface="Microsoft Sans Serif"/>
              </a:rPr>
              <a:t>earlier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-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then</a:t>
            </a:r>
            <a:r>
              <a:rPr sz="3600" spc="330" dirty="0">
                <a:latin typeface="Microsoft Sans Serif"/>
                <a:cs typeface="Microsoft Sans Serif"/>
              </a:rPr>
              <a:t> </a:t>
            </a:r>
            <a:r>
              <a:rPr sz="4950" spc="-75" dirty="0">
                <a:latin typeface="Symbol"/>
                <a:cs typeface="Symbol"/>
              </a:rPr>
              <a:t></a:t>
            </a:r>
            <a:r>
              <a:rPr sz="4950" dirty="0">
                <a:latin typeface="Times New Roman"/>
                <a:cs typeface="Times New Roman"/>
              </a:rPr>
              <a:t>	</a:t>
            </a:r>
            <a:r>
              <a:rPr sz="3600" spc="-10" dirty="0">
                <a:latin typeface="Microsoft Sans Serif"/>
                <a:cs typeface="Microsoft Sans Serif"/>
              </a:rPr>
              <a:t>is  </a:t>
            </a:r>
            <a:r>
              <a:rPr sz="3600" spc="-15" dirty="0">
                <a:latin typeface="Microsoft Sans Serif"/>
                <a:cs typeface="Microsoft Sans Serif"/>
              </a:rPr>
              <a:t>likely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to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95" dirty="0">
                <a:latin typeface="Microsoft Sans Serif"/>
                <a:cs typeface="Microsoft Sans Serif"/>
              </a:rPr>
              <a:t>be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35" dirty="0">
                <a:latin typeface="Microsoft Sans Serif"/>
                <a:cs typeface="Microsoft Sans Serif"/>
              </a:rPr>
              <a:t>close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to	</a:t>
            </a:r>
            <a:r>
              <a:rPr sz="6075" i="1" spc="22" baseline="-6858" dirty="0">
                <a:latin typeface="Times New Roman"/>
                <a:cs typeface="Times New Roman"/>
              </a:rPr>
              <a:t>X</a:t>
            </a:r>
            <a:r>
              <a:rPr sz="6075" i="1" spc="-562" baseline="-6858" dirty="0">
                <a:latin typeface="Times New Roman"/>
                <a:cs typeface="Times New Roman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.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As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25" dirty="0">
                <a:latin typeface="Microsoft Sans Serif"/>
                <a:cs typeface="Microsoft Sans Serif"/>
              </a:rPr>
              <a:t>simple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as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that.</a:t>
            </a:r>
            <a:endParaRPr sz="36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5550">
              <a:latin typeface="Microsoft Sans Serif"/>
              <a:cs typeface="Microsoft Sans Serif"/>
            </a:endParaRPr>
          </a:p>
          <a:p>
            <a:pPr marL="25400">
              <a:lnSpc>
                <a:spcPct val="100000"/>
              </a:lnSpc>
            </a:pPr>
            <a:r>
              <a:rPr sz="2700" i="1" spc="-10" dirty="0">
                <a:latin typeface="Arial"/>
                <a:cs typeface="Arial"/>
              </a:rPr>
              <a:t>Source</a:t>
            </a:r>
            <a:r>
              <a:rPr sz="2700" spc="-10" dirty="0">
                <a:latin typeface="Microsoft Sans Serif"/>
                <a:cs typeface="Microsoft Sans Serif"/>
              </a:rPr>
              <a:t>: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15" dirty="0">
                <a:latin typeface="Microsoft Sans Serif"/>
                <a:cs typeface="Microsoft Sans Serif"/>
              </a:rPr>
              <a:t>Cumming,</a:t>
            </a:r>
            <a:r>
              <a:rPr sz="2700" spc="35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Geoff.</a:t>
            </a:r>
            <a:r>
              <a:rPr sz="2700" spc="35" dirty="0">
                <a:latin typeface="Microsoft Sans Serif"/>
                <a:cs typeface="Microsoft Sans Serif"/>
              </a:rPr>
              <a:t> </a:t>
            </a:r>
            <a:r>
              <a:rPr sz="2700" spc="30" dirty="0">
                <a:latin typeface="Microsoft Sans Serif"/>
                <a:cs typeface="Microsoft Sans Serif"/>
              </a:rPr>
              <a:t>Understanding </a:t>
            </a:r>
            <a:r>
              <a:rPr sz="2700" dirty="0">
                <a:latin typeface="Microsoft Sans Serif"/>
                <a:cs typeface="Microsoft Sans Serif"/>
              </a:rPr>
              <a:t>the</a:t>
            </a:r>
            <a:r>
              <a:rPr sz="2700" spc="35" dirty="0">
                <a:latin typeface="Microsoft Sans Serif"/>
                <a:cs typeface="Microsoft Sans Serif"/>
              </a:rPr>
              <a:t> </a:t>
            </a:r>
            <a:r>
              <a:rPr sz="2700" spc="-5" dirty="0">
                <a:latin typeface="Microsoft Sans Serif"/>
                <a:cs typeface="Microsoft Sans Serif"/>
              </a:rPr>
              <a:t>New</a:t>
            </a:r>
            <a:r>
              <a:rPr sz="2700" spc="35" dirty="0">
                <a:latin typeface="Microsoft Sans Serif"/>
                <a:cs typeface="Microsoft Sans Serif"/>
              </a:rPr>
              <a:t> </a:t>
            </a:r>
            <a:r>
              <a:rPr sz="2700" spc="-5" dirty="0">
                <a:latin typeface="Microsoft Sans Serif"/>
                <a:cs typeface="Microsoft Sans Serif"/>
              </a:rPr>
              <a:t>Statistics.</a:t>
            </a:r>
            <a:r>
              <a:rPr sz="2700" spc="30" dirty="0">
                <a:latin typeface="Microsoft Sans Serif"/>
                <a:cs typeface="Microsoft Sans Serif"/>
              </a:rPr>
              <a:t> </a:t>
            </a:r>
            <a:r>
              <a:rPr sz="2700" spc="70" dirty="0">
                <a:latin typeface="Microsoft Sans Serif"/>
                <a:cs typeface="Microsoft Sans Serif"/>
              </a:rPr>
              <a:t>p.</a:t>
            </a:r>
            <a:r>
              <a:rPr sz="2700" spc="35" dirty="0">
                <a:latin typeface="Microsoft Sans Serif"/>
                <a:cs typeface="Microsoft Sans Serif"/>
              </a:rPr>
              <a:t> </a:t>
            </a:r>
            <a:r>
              <a:rPr sz="2700" spc="-5" dirty="0">
                <a:latin typeface="Microsoft Sans Serif"/>
                <a:cs typeface="Microsoft Sans Serif"/>
              </a:rPr>
              <a:t>69</a:t>
            </a:r>
            <a:endParaRPr sz="2700">
              <a:latin typeface="Microsoft Sans Serif"/>
              <a:cs typeface="Microsoft Sans Serif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35</a:t>
            </a:fld>
            <a:endParaRPr spc="-5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80" dirty="0"/>
              <a:t>Confidence</a:t>
            </a:r>
            <a:r>
              <a:rPr spc="60" dirty="0"/>
              <a:t> </a:t>
            </a:r>
            <a:r>
              <a:rPr spc="-15" dirty="0"/>
              <a:t>intervals</a:t>
            </a:r>
          </a:p>
        </p:txBody>
      </p:sp>
      <p:sp>
        <p:nvSpPr>
          <p:cNvPr id="3" name="object 3"/>
          <p:cNvSpPr/>
          <p:nvPr/>
        </p:nvSpPr>
        <p:spPr>
          <a:xfrm>
            <a:off x="3958748" y="3267551"/>
            <a:ext cx="220979" cy="22225"/>
          </a:xfrm>
          <a:custGeom>
            <a:avLst/>
            <a:gdLst/>
            <a:ahLst/>
            <a:cxnLst/>
            <a:rect l="l" t="t" r="r" b="b"/>
            <a:pathLst>
              <a:path w="220979" h="22225">
                <a:moveTo>
                  <a:pt x="220518" y="0"/>
                </a:moveTo>
                <a:lnTo>
                  <a:pt x="0" y="0"/>
                </a:lnTo>
                <a:lnTo>
                  <a:pt x="0" y="21822"/>
                </a:lnTo>
                <a:lnTo>
                  <a:pt x="220518" y="21822"/>
                </a:lnTo>
                <a:lnTo>
                  <a:pt x="22051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5814781" y="3267551"/>
            <a:ext cx="220979" cy="22225"/>
          </a:xfrm>
          <a:custGeom>
            <a:avLst/>
            <a:gdLst/>
            <a:ahLst/>
            <a:cxnLst/>
            <a:rect l="l" t="t" r="r" b="b"/>
            <a:pathLst>
              <a:path w="220979" h="22225">
                <a:moveTo>
                  <a:pt x="220518" y="0"/>
                </a:moveTo>
                <a:lnTo>
                  <a:pt x="0" y="0"/>
                </a:lnTo>
                <a:lnTo>
                  <a:pt x="0" y="21822"/>
                </a:lnTo>
                <a:lnTo>
                  <a:pt x="220518" y="21822"/>
                </a:lnTo>
                <a:lnTo>
                  <a:pt x="22051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2704349" y="3192829"/>
            <a:ext cx="5070475" cy="55499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0"/>
              </a:spcBef>
              <a:tabLst>
                <a:tab pos="1008380" algn="l"/>
              </a:tabLst>
            </a:pPr>
            <a:r>
              <a:rPr sz="3450" spc="10" dirty="0">
                <a:latin typeface="Times New Roman"/>
                <a:cs typeface="Times New Roman"/>
              </a:rPr>
              <a:t>C</a:t>
            </a:r>
            <a:r>
              <a:rPr sz="3450" spc="5" dirty="0">
                <a:latin typeface="Times New Roman"/>
                <a:cs typeface="Times New Roman"/>
              </a:rPr>
              <a:t>I</a:t>
            </a:r>
            <a:r>
              <a:rPr sz="3450" spc="-70" dirty="0">
                <a:latin typeface="Times New Roman"/>
                <a:cs typeface="Times New Roman"/>
              </a:rPr>
              <a:t> </a:t>
            </a:r>
            <a:r>
              <a:rPr sz="3450" spc="10" dirty="0">
                <a:latin typeface="Times New Roman"/>
                <a:cs typeface="Times New Roman"/>
              </a:rPr>
              <a:t>=</a:t>
            </a:r>
            <a:r>
              <a:rPr sz="3450" dirty="0">
                <a:latin typeface="Times New Roman"/>
                <a:cs typeface="Times New Roman"/>
              </a:rPr>
              <a:t>	</a:t>
            </a:r>
            <a:r>
              <a:rPr sz="5175" spc="-1995" baseline="-15297" dirty="0">
                <a:latin typeface="Symbol"/>
                <a:cs typeface="Symbol"/>
              </a:rPr>
              <a:t></a:t>
            </a:r>
            <a:r>
              <a:rPr sz="3450" spc="5" dirty="0">
                <a:latin typeface="Symbol"/>
                <a:cs typeface="Symbol"/>
              </a:rPr>
              <a:t></a:t>
            </a:r>
            <a:r>
              <a:rPr sz="3450" spc="-550" dirty="0">
                <a:latin typeface="Times New Roman"/>
                <a:cs typeface="Times New Roman"/>
              </a:rPr>
              <a:t> </a:t>
            </a:r>
            <a:r>
              <a:rPr sz="3450" spc="15" dirty="0">
                <a:latin typeface="Times New Roman"/>
                <a:cs typeface="Times New Roman"/>
              </a:rPr>
              <a:t>X</a:t>
            </a:r>
            <a:r>
              <a:rPr sz="3450" spc="-45" dirty="0">
                <a:latin typeface="Times New Roman"/>
                <a:cs typeface="Times New Roman"/>
              </a:rPr>
              <a:t> </a:t>
            </a:r>
            <a:r>
              <a:rPr sz="3450" spc="5" dirty="0">
                <a:latin typeface="Times New Roman"/>
                <a:cs typeface="Times New Roman"/>
              </a:rPr>
              <a:t>-</a:t>
            </a:r>
            <a:r>
              <a:rPr sz="3450" spc="-70" dirty="0">
                <a:latin typeface="Times New Roman"/>
                <a:cs typeface="Times New Roman"/>
              </a:rPr>
              <a:t> </a:t>
            </a:r>
            <a:r>
              <a:rPr sz="3450" spc="-35" dirty="0">
                <a:latin typeface="Times New Roman"/>
                <a:cs typeface="Times New Roman"/>
              </a:rPr>
              <a:t>MO</a:t>
            </a:r>
            <a:r>
              <a:rPr sz="3450" spc="-15" dirty="0">
                <a:latin typeface="Times New Roman"/>
                <a:cs typeface="Times New Roman"/>
              </a:rPr>
              <a:t>E</a:t>
            </a:r>
            <a:r>
              <a:rPr sz="3450" spc="5" dirty="0">
                <a:latin typeface="Times New Roman"/>
                <a:cs typeface="Times New Roman"/>
              </a:rPr>
              <a:t>, </a:t>
            </a:r>
            <a:r>
              <a:rPr sz="3450" spc="15" dirty="0">
                <a:latin typeface="Times New Roman"/>
                <a:cs typeface="Times New Roman"/>
              </a:rPr>
              <a:t>X</a:t>
            </a:r>
            <a:r>
              <a:rPr sz="3450" spc="-45" dirty="0">
                <a:latin typeface="Times New Roman"/>
                <a:cs typeface="Times New Roman"/>
              </a:rPr>
              <a:t> </a:t>
            </a:r>
            <a:r>
              <a:rPr sz="3450" spc="10" dirty="0">
                <a:latin typeface="Times New Roman"/>
                <a:cs typeface="Times New Roman"/>
              </a:rPr>
              <a:t>+</a:t>
            </a:r>
            <a:r>
              <a:rPr sz="3450" dirty="0">
                <a:latin typeface="Times New Roman"/>
                <a:cs typeface="Times New Roman"/>
              </a:rPr>
              <a:t> </a:t>
            </a:r>
            <a:r>
              <a:rPr sz="3450" spc="-35" dirty="0">
                <a:latin typeface="Times New Roman"/>
                <a:cs typeface="Times New Roman"/>
              </a:rPr>
              <a:t>MO</a:t>
            </a:r>
            <a:r>
              <a:rPr sz="3450" spc="10" dirty="0">
                <a:latin typeface="Times New Roman"/>
                <a:cs typeface="Times New Roman"/>
              </a:rPr>
              <a:t>E</a:t>
            </a:r>
            <a:r>
              <a:rPr sz="3450" spc="-545" dirty="0">
                <a:latin typeface="Times New Roman"/>
                <a:cs typeface="Times New Roman"/>
              </a:rPr>
              <a:t> </a:t>
            </a:r>
            <a:r>
              <a:rPr sz="3450" spc="-1330" dirty="0">
                <a:latin typeface="Symbol"/>
                <a:cs typeface="Symbol"/>
              </a:rPr>
              <a:t></a:t>
            </a:r>
            <a:r>
              <a:rPr sz="5175" spc="7" baseline="-15297" dirty="0">
                <a:latin typeface="Symbol"/>
                <a:cs typeface="Symbol"/>
              </a:rPr>
              <a:t></a:t>
            </a:r>
            <a:endParaRPr sz="5175" baseline="-15297">
              <a:latin typeface="Symbol"/>
              <a:cs typeface="Symbo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993132" y="4593718"/>
            <a:ext cx="14998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latin typeface="Microsoft Sans Serif"/>
                <a:cs typeface="Microsoft Sans Serif"/>
              </a:rPr>
              <a:t>At</a:t>
            </a:r>
            <a:r>
              <a:rPr sz="3600" spc="-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95%</a:t>
            </a:r>
            <a:endParaRPr sz="3600">
              <a:latin typeface="Microsoft Sans Serif"/>
              <a:cs typeface="Microsoft Sans Serif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212235" y="4548308"/>
            <a:ext cx="3058795" cy="5943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700" spc="-15" dirty="0">
                <a:latin typeface="Times New Roman"/>
                <a:cs typeface="Times New Roman"/>
              </a:rPr>
              <a:t>MOE</a:t>
            </a:r>
            <a:r>
              <a:rPr sz="3700" spc="-45" dirty="0">
                <a:latin typeface="Times New Roman"/>
                <a:cs typeface="Times New Roman"/>
              </a:rPr>
              <a:t> </a:t>
            </a:r>
            <a:r>
              <a:rPr sz="3700" spc="15" dirty="0">
                <a:latin typeface="Times New Roman"/>
                <a:cs typeface="Times New Roman"/>
              </a:rPr>
              <a:t>=</a:t>
            </a:r>
            <a:r>
              <a:rPr sz="3700" spc="-25" dirty="0">
                <a:latin typeface="Times New Roman"/>
                <a:cs typeface="Times New Roman"/>
              </a:rPr>
              <a:t> </a:t>
            </a:r>
            <a:r>
              <a:rPr sz="3700" spc="10" dirty="0">
                <a:latin typeface="Times New Roman"/>
                <a:cs typeface="Times New Roman"/>
              </a:rPr>
              <a:t>1.96</a:t>
            </a:r>
            <a:r>
              <a:rPr sz="3700" spc="-20" dirty="0">
                <a:latin typeface="Times New Roman"/>
                <a:cs typeface="Times New Roman"/>
              </a:rPr>
              <a:t> </a:t>
            </a:r>
            <a:r>
              <a:rPr sz="3700" spc="-15" dirty="0">
                <a:latin typeface="Times New Roman"/>
                <a:cs typeface="Times New Roman"/>
              </a:rPr>
              <a:t>SE</a:t>
            </a:r>
            <a:endParaRPr sz="37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631473" y="5982742"/>
            <a:ext cx="942340" cy="58674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650" spc="-10" dirty="0">
                <a:latin typeface="Times New Roman"/>
                <a:cs typeface="Times New Roman"/>
              </a:rPr>
              <a:t>SE</a:t>
            </a:r>
            <a:r>
              <a:rPr sz="3650" spc="-105" dirty="0">
                <a:latin typeface="Times New Roman"/>
                <a:cs typeface="Times New Roman"/>
              </a:rPr>
              <a:t> </a:t>
            </a:r>
            <a:r>
              <a:rPr sz="3650" spc="15" dirty="0">
                <a:latin typeface="Times New Roman"/>
                <a:cs typeface="Times New Roman"/>
              </a:rPr>
              <a:t>=</a:t>
            </a:r>
            <a:endParaRPr sz="365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738793" y="5552143"/>
            <a:ext cx="802640" cy="1392555"/>
          </a:xfrm>
          <a:prstGeom prst="rect">
            <a:avLst/>
          </a:prstGeom>
        </p:spPr>
        <p:txBody>
          <a:bodyPr vert="horz" wrap="square" lIns="0" tIns="127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5"/>
              </a:spcBef>
              <a:tabLst>
                <a:tab pos="789305" algn="l"/>
              </a:tabLst>
            </a:pPr>
            <a:r>
              <a:rPr sz="3800" i="1" u="heavy" spc="-3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3800" i="1" u="heavy" spc="-35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3800" u="heavy" spc="-75" dirty="0">
                <a:uFill>
                  <a:solidFill>
                    <a:srgbClr val="000000"/>
                  </a:solidFill>
                </a:uFill>
                <a:latin typeface="Symbol"/>
                <a:cs typeface="Symbol"/>
              </a:rPr>
              <a:t></a:t>
            </a:r>
            <a:r>
              <a:rPr sz="3800" u="heavy" spc="-7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endParaRPr sz="3800">
              <a:latin typeface="Times New Roman"/>
              <a:cs typeface="Times New Roman"/>
            </a:endParaRPr>
          </a:p>
          <a:p>
            <a:pPr marL="375285">
              <a:lnSpc>
                <a:spcPct val="100000"/>
              </a:lnSpc>
              <a:spcBef>
                <a:spcPts val="910"/>
              </a:spcBef>
            </a:pPr>
            <a:r>
              <a:rPr sz="3650" i="1" spc="20" dirty="0">
                <a:latin typeface="Times New Roman"/>
                <a:cs typeface="Times New Roman"/>
              </a:rPr>
              <a:t>N</a:t>
            </a:r>
            <a:endParaRPr sz="3650">
              <a:latin typeface="Times New Roman"/>
              <a:cs typeface="Times New Roman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5788038" y="6385258"/>
            <a:ext cx="704850" cy="490220"/>
            <a:chOff x="5788038" y="6385258"/>
            <a:chExt cx="704850" cy="490220"/>
          </a:xfrm>
        </p:grpSpPr>
        <p:sp>
          <p:nvSpPr>
            <p:cNvPr id="11" name="object 11"/>
            <p:cNvSpPr/>
            <p:nvPr/>
          </p:nvSpPr>
          <p:spPr>
            <a:xfrm>
              <a:off x="5788648" y="6385867"/>
              <a:ext cx="703580" cy="441325"/>
            </a:xfrm>
            <a:custGeom>
              <a:avLst/>
              <a:gdLst/>
              <a:ahLst/>
              <a:cxnLst/>
              <a:rect l="l" t="t" r="r" b="b"/>
              <a:pathLst>
                <a:path w="703579" h="441325">
                  <a:moveTo>
                    <a:pt x="0" y="328297"/>
                  </a:moveTo>
                  <a:lnTo>
                    <a:pt x="63954" y="294798"/>
                  </a:lnTo>
                  <a:lnTo>
                    <a:pt x="165062" y="440978"/>
                  </a:lnTo>
                  <a:lnTo>
                    <a:pt x="280180" y="0"/>
                  </a:lnTo>
                  <a:lnTo>
                    <a:pt x="703495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5788038" y="6385258"/>
              <a:ext cx="704215" cy="490220"/>
            </a:xfrm>
            <a:custGeom>
              <a:avLst/>
              <a:gdLst/>
              <a:ahLst/>
              <a:cxnLst/>
              <a:rect l="l" t="t" r="r" b="b"/>
              <a:pathLst>
                <a:path w="704214" h="490220">
                  <a:moveTo>
                    <a:pt x="704104" y="0"/>
                  </a:moveTo>
                  <a:lnTo>
                    <a:pt x="280179" y="0"/>
                  </a:lnTo>
                  <a:lnTo>
                    <a:pt x="165671" y="442196"/>
                  </a:lnTo>
                  <a:lnTo>
                    <a:pt x="64562" y="294797"/>
                  </a:lnTo>
                  <a:lnTo>
                    <a:pt x="0" y="328907"/>
                  </a:lnTo>
                  <a:lnTo>
                    <a:pt x="7308" y="342306"/>
                  </a:lnTo>
                  <a:lnTo>
                    <a:pt x="40199" y="325252"/>
                  </a:lnTo>
                  <a:lnTo>
                    <a:pt x="153489" y="489705"/>
                  </a:lnTo>
                  <a:lnTo>
                    <a:pt x="176635" y="489705"/>
                  </a:lnTo>
                  <a:lnTo>
                    <a:pt x="297234" y="23144"/>
                  </a:lnTo>
                  <a:lnTo>
                    <a:pt x="704104" y="23144"/>
                  </a:lnTo>
                  <a:lnTo>
                    <a:pt x="70410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2181677" y="6044272"/>
            <a:ext cx="126238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latin typeface="Microsoft Sans Serif"/>
                <a:cs typeface="Microsoft Sans Serif"/>
              </a:rPr>
              <a:t>whe</a:t>
            </a:r>
            <a:r>
              <a:rPr sz="3600" spc="-70" dirty="0">
                <a:latin typeface="Microsoft Sans Serif"/>
                <a:cs typeface="Microsoft Sans Serif"/>
              </a:rPr>
              <a:t>r</a:t>
            </a:r>
            <a:r>
              <a:rPr sz="3600" spc="-5" dirty="0">
                <a:latin typeface="Microsoft Sans Serif"/>
                <a:cs typeface="Microsoft Sans Serif"/>
              </a:rPr>
              <a:t>e</a:t>
            </a:r>
            <a:endParaRPr sz="3600">
              <a:latin typeface="Microsoft Sans Serif"/>
              <a:cs typeface="Microsoft Sans Serif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691432" y="6044276"/>
            <a:ext cx="254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5" dirty="0">
                <a:latin typeface="Microsoft Sans Serif"/>
                <a:cs typeface="Microsoft Sans Serif"/>
              </a:rPr>
              <a:t>if</a:t>
            </a:r>
            <a:endParaRPr sz="3600">
              <a:latin typeface="Microsoft Sans Serif"/>
              <a:cs typeface="Microsoft Sans Serif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809743" y="6044276"/>
            <a:ext cx="19310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5" dirty="0">
                <a:latin typeface="Microsoft Sans Serif"/>
                <a:cs typeface="Microsoft Sans Serif"/>
              </a:rPr>
              <a:t>is</a:t>
            </a:r>
            <a:r>
              <a:rPr sz="3600" spc="-45" dirty="0">
                <a:latin typeface="Microsoft Sans Serif"/>
                <a:cs typeface="Microsoft Sans Serif"/>
              </a:rPr>
              <a:t> </a:t>
            </a:r>
            <a:r>
              <a:rPr sz="3600" b="1" dirty="0">
                <a:latin typeface="Arial"/>
                <a:cs typeface="Arial"/>
              </a:rPr>
              <a:t>known</a:t>
            </a:r>
            <a:endParaRPr sz="36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214412" y="5933978"/>
            <a:ext cx="337185" cy="6648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200" spc="-80" dirty="0">
                <a:latin typeface="Symbol"/>
                <a:cs typeface="Symbol"/>
              </a:rPr>
              <a:t></a:t>
            </a:r>
            <a:endParaRPr sz="4200">
              <a:latin typeface="Symbol"/>
              <a:cs typeface="Symbo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3794704" y="7767546"/>
            <a:ext cx="220345" cy="22225"/>
          </a:xfrm>
          <a:custGeom>
            <a:avLst/>
            <a:gdLst/>
            <a:ahLst/>
            <a:cxnLst/>
            <a:rect l="l" t="t" r="r" b="b"/>
            <a:pathLst>
              <a:path w="220345" h="22225">
                <a:moveTo>
                  <a:pt x="220131" y="0"/>
                </a:moveTo>
                <a:lnTo>
                  <a:pt x="0" y="0"/>
                </a:lnTo>
                <a:lnTo>
                  <a:pt x="0" y="21783"/>
                </a:lnTo>
                <a:lnTo>
                  <a:pt x="220131" y="21783"/>
                </a:lnTo>
                <a:lnTo>
                  <a:pt x="22013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5570570" y="7388168"/>
            <a:ext cx="756920" cy="57023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  <a:tabLst>
                <a:tab pos="743585" algn="l"/>
              </a:tabLst>
            </a:pPr>
            <a:r>
              <a:rPr sz="3550" i="1" u="heavy" spc="-2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3550" i="1" u="heavy" spc="-32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3550" u="heavy" spc="-55" dirty="0">
                <a:uFill>
                  <a:solidFill>
                    <a:srgbClr val="000000"/>
                  </a:solidFill>
                </a:uFill>
                <a:latin typeface="Symbol"/>
                <a:cs typeface="Symbol"/>
              </a:rPr>
              <a:t></a:t>
            </a:r>
            <a:r>
              <a:rPr sz="3550" u="heavy" spc="-5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endParaRPr sz="3550">
              <a:latin typeface="Times New Roman"/>
              <a:cs typeface="Times New Roman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5617666" y="8064493"/>
            <a:ext cx="663575" cy="461009"/>
            <a:chOff x="5617666" y="8064493"/>
            <a:chExt cx="663575" cy="461009"/>
          </a:xfrm>
        </p:grpSpPr>
        <p:sp>
          <p:nvSpPr>
            <p:cNvPr id="20" name="object 20"/>
            <p:cNvSpPr/>
            <p:nvPr/>
          </p:nvSpPr>
          <p:spPr>
            <a:xfrm>
              <a:off x="5618239" y="8065066"/>
              <a:ext cx="662305" cy="415290"/>
            </a:xfrm>
            <a:custGeom>
              <a:avLst/>
              <a:gdLst/>
              <a:ahLst/>
              <a:cxnLst/>
              <a:rect l="l" t="t" r="r" b="b"/>
              <a:pathLst>
                <a:path w="662304" h="415290">
                  <a:moveTo>
                    <a:pt x="0" y="308986"/>
                  </a:moveTo>
                  <a:lnTo>
                    <a:pt x="60192" y="277457"/>
                  </a:lnTo>
                  <a:lnTo>
                    <a:pt x="155352" y="415039"/>
                  </a:lnTo>
                  <a:lnTo>
                    <a:pt x="263698" y="0"/>
                  </a:lnTo>
                  <a:lnTo>
                    <a:pt x="66211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5617666" y="8064493"/>
              <a:ext cx="662940" cy="461009"/>
            </a:xfrm>
            <a:custGeom>
              <a:avLst/>
              <a:gdLst/>
              <a:ahLst/>
              <a:cxnLst/>
              <a:rect l="l" t="t" r="r" b="b"/>
              <a:pathLst>
                <a:path w="662939" h="461009">
                  <a:moveTo>
                    <a:pt x="662688" y="0"/>
                  </a:moveTo>
                  <a:lnTo>
                    <a:pt x="263698" y="0"/>
                  </a:lnTo>
                  <a:lnTo>
                    <a:pt x="155926" y="416185"/>
                  </a:lnTo>
                  <a:lnTo>
                    <a:pt x="60765" y="277456"/>
                  </a:lnTo>
                  <a:lnTo>
                    <a:pt x="0" y="309559"/>
                  </a:lnTo>
                  <a:lnTo>
                    <a:pt x="6879" y="322171"/>
                  </a:lnTo>
                  <a:lnTo>
                    <a:pt x="37834" y="306119"/>
                  </a:lnTo>
                  <a:lnTo>
                    <a:pt x="144461" y="460899"/>
                  </a:lnTo>
                  <a:lnTo>
                    <a:pt x="166244" y="460899"/>
                  </a:lnTo>
                  <a:lnTo>
                    <a:pt x="279750" y="21784"/>
                  </a:lnTo>
                  <a:lnTo>
                    <a:pt x="662688" y="21784"/>
                  </a:lnTo>
                  <a:lnTo>
                    <a:pt x="66268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/>
          <p:cNvSpPr/>
          <p:nvPr/>
        </p:nvSpPr>
        <p:spPr>
          <a:xfrm>
            <a:off x="6758449" y="7767546"/>
            <a:ext cx="220345" cy="22225"/>
          </a:xfrm>
          <a:custGeom>
            <a:avLst/>
            <a:gdLst/>
            <a:ahLst/>
            <a:cxnLst/>
            <a:rect l="l" t="t" r="r" b="b"/>
            <a:pathLst>
              <a:path w="220345" h="22225">
                <a:moveTo>
                  <a:pt x="220131" y="0"/>
                </a:moveTo>
                <a:lnTo>
                  <a:pt x="0" y="0"/>
                </a:lnTo>
                <a:lnTo>
                  <a:pt x="0" y="21783"/>
                </a:lnTo>
                <a:lnTo>
                  <a:pt x="220131" y="21783"/>
                </a:lnTo>
                <a:lnTo>
                  <a:pt x="22013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5912232" y="7684907"/>
            <a:ext cx="2554605" cy="90741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444500">
              <a:lnSpc>
                <a:spcPts val="3460"/>
              </a:lnSpc>
              <a:spcBef>
                <a:spcPts val="114"/>
              </a:spcBef>
              <a:tabLst>
                <a:tab pos="790575" algn="l"/>
              </a:tabLst>
            </a:pPr>
            <a:r>
              <a:rPr sz="3450" dirty="0">
                <a:latin typeface="Times New Roman"/>
                <a:cs typeface="Times New Roman"/>
              </a:rPr>
              <a:t>,	</a:t>
            </a:r>
            <a:r>
              <a:rPr sz="3450" i="1" spc="10" dirty="0">
                <a:latin typeface="Times New Roman"/>
                <a:cs typeface="Times New Roman"/>
              </a:rPr>
              <a:t>X</a:t>
            </a:r>
            <a:r>
              <a:rPr sz="3450" i="1" spc="-60" dirty="0">
                <a:latin typeface="Times New Roman"/>
                <a:cs typeface="Times New Roman"/>
              </a:rPr>
              <a:t> </a:t>
            </a:r>
            <a:r>
              <a:rPr sz="3450" spc="5" dirty="0">
                <a:latin typeface="Symbol"/>
                <a:cs typeface="Symbol"/>
              </a:rPr>
              <a:t></a:t>
            </a:r>
            <a:r>
              <a:rPr sz="3450" spc="-495" dirty="0">
                <a:latin typeface="Times New Roman"/>
                <a:cs typeface="Times New Roman"/>
              </a:rPr>
              <a:t> </a:t>
            </a:r>
            <a:r>
              <a:rPr sz="3450" spc="5" dirty="0">
                <a:latin typeface="Times New Roman"/>
                <a:cs typeface="Times New Roman"/>
              </a:rPr>
              <a:t>1.96</a:t>
            </a:r>
            <a:r>
              <a:rPr sz="3450" spc="-250" dirty="0">
                <a:latin typeface="Times New Roman"/>
                <a:cs typeface="Times New Roman"/>
              </a:rPr>
              <a:t> </a:t>
            </a:r>
            <a:r>
              <a:rPr sz="3450" spc="5" dirty="0">
                <a:latin typeface="Symbol"/>
                <a:cs typeface="Symbol"/>
              </a:rPr>
              <a:t></a:t>
            </a:r>
            <a:endParaRPr sz="3450">
              <a:latin typeface="Symbol"/>
              <a:cs typeface="Symbol"/>
            </a:endParaRPr>
          </a:p>
          <a:p>
            <a:pPr marL="12700">
              <a:lnSpc>
                <a:spcPts val="3460"/>
              </a:lnSpc>
            </a:pPr>
            <a:r>
              <a:rPr sz="3450" i="1" spc="10" dirty="0">
                <a:latin typeface="Times New Roman"/>
                <a:cs typeface="Times New Roman"/>
              </a:rPr>
              <a:t>N</a:t>
            </a:r>
            <a:endParaRPr sz="3450">
              <a:latin typeface="Times New Roman"/>
              <a:cs typeface="Times New Roman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8581411" y="8064493"/>
            <a:ext cx="663575" cy="461009"/>
            <a:chOff x="8581411" y="8064493"/>
            <a:chExt cx="663575" cy="461009"/>
          </a:xfrm>
        </p:grpSpPr>
        <p:sp>
          <p:nvSpPr>
            <p:cNvPr id="25" name="object 25"/>
            <p:cNvSpPr/>
            <p:nvPr/>
          </p:nvSpPr>
          <p:spPr>
            <a:xfrm>
              <a:off x="8581985" y="8065066"/>
              <a:ext cx="662305" cy="415290"/>
            </a:xfrm>
            <a:custGeom>
              <a:avLst/>
              <a:gdLst/>
              <a:ahLst/>
              <a:cxnLst/>
              <a:rect l="l" t="t" r="r" b="b"/>
              <a:pathLst>
                <a:path w="662304" h="415290">
                  <a:moveTo>
                    <a:pt x="0" y="308986"/>
                  </a:moveTo>
                  <a:lnTo>
                    <a:pt x="60192" y="277457"/>
                  </a:lnTo>
                  <a:lnTo>
                    <a:pt x="155352" y="415039"/>
                  </a:lnTo>
                  <a:lnTo>
                    <a:pt x="263698" y="0"/>
                  </a:lnTo>
                  <a:lnTo>
                    <a:pt x="662113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8581411" y="8064493"/>
              <a:ext cx="662940" cy="461009"/>
            </a:xfrm>
            <a:custGeom>
              <a:avLst/>
              <a:gdLst/>
              <a:ahLst/>
              <a:cxnLst/>
              <a:rect l="l" t="t" r="r" b="b"/>
              <a:pathLst>
                <a:path w="662940" h="461009">
                  <a:moveTo>
                    <a:pt x="662686" y="0"/>
                  </a:moveTo>
                  <a:lnTo>
                    <a:pt x="263698" y="0"/>
                  </a:lnTo>
                  <a:lnTo>
                    <a:pt x="155925" y="416185"/>
                  </a:lnTo>
                  <a:lnTo>
                    <a:pt x="60766" y="277456"/>
                  </a:lnTo>
                  <a:lnTo>
                    <a:pt x="0" y="309559"/>
                  </a:lnTo>
                  <a:lnTo>
                    <a:pt x="6878" y="322171"/>
                  </a:lnTo>
                  <a:lnTo>
                    <a:pt x="37837" y="306119"/>
                  </a:lnTo>
                  <a:lnTo>
                    <a:pt x="144461" y="460899"/>
                  </a:lnTo>
                  <a:lnTo>
                    <a:pt x="166246" y="460899"/>
                  </a:lnTo>
                  <a:lnTo>
                    <a:pt x="279749" y="21784"/>
                  </a:lnTo>
                  <a:lnTo>
                    <a:pt x="662686" y="21784"/>
                  </a:lnTo>
                  <a:lnTo>
                    <a:pt x="66268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7" name="object 27"/>
          <p:cNvSpPr txBox="1"/>
          <p:nvPr/>
        </p:nvSpPr>
        <p:spPr>
          <a:xfrm>
            <a:off x="8508916" y="7388168"/>
            <a:ext cx="1020444" cy="103441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38100">
              <a:lnSpc>
                <a:spcPts val="4015"/>
              </a:lnSpc>
              <a:spcBef>
                <a:spcPts val="120"/>
              </a:spcBef>
              <a:tabLst>
                <a:tab pos="768985" algn="l"/>
              </a:tabLst>
            </a:pPr>
            <a:r>
              <a:rPr sz="3550" i="1" u="heavy" spc="-2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3550" i="1" u="heavy" spc="-32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3550" u="heavy" spc="-55" dirty="0">
                <a:uFill>
                  <a:solidFill>
                    <a:srgbClr val="000000"/>
                  </a:solidFill>
                </a:uFill>
                <a:latin typeface="Symbol"/>
                <a:cs typeface="Symbol"/>
              </a:rPr>
              <a:t></a:t>
            </a:r>
            <a:r>
              <a:rPr sz="3550" u="heavy" spc="-5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5175" spc="7" baseline="-4830" dirty="0">
                <a:latin typeface="Symbol"/>
                <a:cs typeface="Symbol"/>
              </a:rPr>
              <a:t></a:t>
            </a:r>
            <a:endParaRPr sz="5175" baseline="-4830">
              <a:latin typeface="Symbol"/>
              <a:cs typeface="Symbol"/>
            </a:endParaRPr>
          </a:p>
          <a:p>
            <a:pPr marL="379730">
              <a:lnSpc>
                <a:spcPts val="3895"/>
              </a:lnSpc>
            </a:pPr>
            <a:r>
              <a:rPr sz="5175" i="1" spc="15" baseline="-21739" dirty="0">
                <a:latin typeface="Times New Roman"/>
                <a:cs typeface="Times New Roman"/>
              </a:rPr>
              <a:t>N</a:t>
            </a:r>
            <a:r>
              <a:rPr sz="5175" i="1" spc="217" baseline="-21739" dirty="0">
                <a:latin typeface="Times New Roman"/>
                <a:cs typeface="Times New Roman"/>
              </a:rPr>
              <a:t> </a:t>
            </a:r>
            <a:r>
              <a:rPr sz="3450" spc="-665" dirty="0">
                <a:latin typeface="Symbol"/>
                <a:cs typeface="Symbol"/>
              </a:rPr>
              <a:t></a:t>
            </a:r>
            <a:r>
              <a:rPr sz="5175" spc="-997" baseline="-25764" dirty="0">
                <a:latin typeface="Symbol"/>
                <a:cs typeface="Symbol"/>
              </a:rPr>
              <a:t></a:t>
            </a:r>
            <a:endParaRPr sz="5175" baseline="-25764">
              <a:latin typeface="Symbol"/>
              <a:cs typeface="Symbol"/>
            </a:endParaRPr>
          </a:p>
        </p:txBody>
      </p:sp>
      <p:sp>
        <p:nvSpPr>
          <p:cNvPr id="30" name="object 3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36</a:t>
            </a:fld>
            <a:endParaRPr spc="-5" dirty="0"/>
          </a:p>
        </p:txBody>
      </p:sp>
      <p:sp>
        <p:nvSpPr>
          <p:cNvPr id="28" name="object 28"/>
          <p:cNvSpPr txBox="1"/>
          <p:nvPr/>
        </p:nvSpPr>
        <p:spPr>
          <a:xfrm>
            <a:off x="3509133" y="7437260"/>
            <a:ext cx="194945" cy="55372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3450" spc="5" dirty="0">
                <a:latin typeface="Symbol"/>
                <a:cs typeface="Symbol"/>
              </a:rPr>
              <a:t></a:t>
            </a:r>
            <a:endParaRPr sz="3450">
              <a:latin typeface="Symbol"/>
              <a:cs typeface="Symbo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2514927" y="7684907"/>
            <a:ext cx="3013710" cy="73723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38100">
              <a:lnSpc>
                <a:spcPts val="2790"/>
              </a:lnSpc>
              <a:spcBef>
                <a:spcPts val="114"/>
              </a:spcBef>
              <a:tabLst>
                <a:tab pos="1224280" algn="l"/>
              </a:tabLst>
            </a:pPr>
            <a:r>
              <a:rPr sz="3450" spc="5" dirty="0">
                <a:latin typeface="Times New Roman"/>
                <a:cs typeface="Times New Roman"/>
              </a:rPr>
              <a:t>CI</a:t>
            </a:r>
            <a:r>
              <a:rPr sz="3450" spc="-70" dirty="0">
                <a:latin typeface="Times New Roman"/>
                <a:cs typeface="Times New Roman"/>
              </a:rPr>
              <a:t> </a:t>
            </a:r>
            <a:r>
              <a:rPr sz="3450" spc="5" dirty="0">
                <a:latin typeface="Times New Roman"/>
                <a:cs typeface="Times New Roman"/>
              </a:rPr>
              <a:t>=</a:t>
            </a:r>
            <a:r>
              <a:rPr sz="3450" dirty="0">
                <a:latin typeface="Times New Roman"/>
                <a:cs typeface="Times New Roman"/>
              </a:rPr>
              <a:t>	</a:t>
            </a:r>
            <a:r>
              <a:rPr sz="3450" i="1" spc="10" dirty="0">
                <a:latin typeface="Times New Roman"/>
                <a:cs typeface="Times New Roman"/>
              </a:rPr>
              <a:t>X</a:t>
            </a:r>
            <a:r>
              <a:rPr sz="3450" i="1" spc="-60" dirty="0">
                <a:latin typeface="Times New Roman"/>
                <a:cs typeface="Times New Roman"/>
              </a:rPr>
              <a:t> </a:t>
            </a:r>
            <a:r>
              <a:rPr sz="3450" spc="5" dirty="0">
                <a:latin typeface="Symbol"/>
                <a:cs typeface="Symbol"/>
              </a:rPr>
              <a:t></a:t>
            </a:r>
            <a:r>
              <a:rPr sz="3450" spc="-495" dirty="0">
                <a:latin typeface="Times New Roman"/>
                <a:cs typeface="Times New Roman"/>
              </a:rPr>
              <a:t> </a:t>
            </a:r>
            <a:r>
              <a:rPr sz="3450" spc="5" dirty="0">
                <a:latin typeface="Times New Roman"/>
                <a:cs typeface="Times New Roman"/>
              </a:rPr>
              <a:t>1.96</a:t>
            </a:r>
            <a:r>
              <a:rPr sz="3450" spc="-250" dirty="0">
                <a:latin typeface="Times New Roman"/>
                <a:cs typeface="Times New Roman"/>
              </a:rPr>
              <a:t> </a:t>
            </a:r>
            <a:r>
              <a:rPr sz="3450" spc="5" dirty="0">
                <a:latin typeface="Symbol"/>
                <a:cs typeface="Symbol"/>
              </a:rPr>
              <a:t></a:t>
            </a:r>
            <a:endParaRPr sz="3450">
              <a:latin typeface="Symbol"/>
              <a:cs typeface="Symbol"/>
            </a:endParaRPr>
          </a:p>
          <a:p>
            <a:pPr marR="822325" algn="ctr">
              <a:lnSpc>
                <a:spcPts val="2790"/>
              </a:lnSpc>
            </a:pPr>
            <a:r>
              <a:rPr sz="5175" spc="-997" baseline="-25764" dirty="0">
                <a:latin typeface="Symbol"/>
                <a:cs typeface="Symbol"/>
              </a:rPr>
              <a:t></a:t>
            </a:r>
            <a:r>
              <a:rPr sz="3450" spc="-665" dirty="0">
                <a:latin typeface="Symbol"/>
                <a:cs typeface="Symbol"/>
              </a:rPr>
              <a:t></a:t>
            </a:r>
            <a:endParaRPr sz="3450">
              <a:latin typeface="Symbol"/>
              <a:cs typeface="Symbol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80" dirty="0"/>
              <a:t>Confidence</a:t>
            </a:r>
            <a:r>
              <a:rPr spc="60" dirty="0"/>
              <a:t> </a:t>
            </a:r>
            <a:r>
              <a:rPr spc="-15" dirty="0"/>
              <a:t>intervals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905671" y="3321419"/>
            <a:ext cx="5591810" cy="6648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95"/>
              </a:spcBef>
              <a:tabLst>
                <a:tab pos="5241290" algn="l"/>
              </a:tabLst>
            </a:pPr>
            <a:r>
              <a:rPr sz="3600" spc="35" dirty="0">
                <a:latin typeface="Microsoft Sans Serif"/>
                <a:cs typeface="Microsoft Sans Serif"/>
              </a:rPr>
              <a:t>needs</a:t>
            </a:r>
            <a:r>
              <a:rPr sz="3600" spc="5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to</a:t>
            </a:r>
            <a:r>
              <a:rPr sz="3600" spc="50" dirty="0">
                <a:latin typeface="Microsoft Sans Serif"/>
                <a:cs typeface="Microsoft Sans Serif"/>
              </a:rPr>
              <a:t> </a:t>
            </a:r>
            <a:r>
              <a:rPr sz="3600" spc="95" dirty="0">
                <a:latin typeface="Microsoft Sans Serif"/>
                <a:cs typeface="Microsoft Sans Serif"/>
              </a:rPr>
              <a:t>be</a:t>
            </a:r>
            <a:r>
              <a:rPr sz="3600" spc="55" dirty="0">
                <a:latin typeface="Microsoft Sans Serif"/>
                <a:cs typeface="Microsoft Sans Serif"/>
              </a:rPr>
              <a:t> </a:t>
            </a:r>
            <a:r>
              <a:rPr sz="3600" spc="15" dirty="0">
                <a:latin typeface="Microsoft Sans Serif"/>
                <a:cs typeface="Microsoft Sans Serif"/>
              </a:rPr>
              <a:t>estimated</a:t>
            </a:r>
            <a:r>
              <a:rPr sz="3600" spc="50" dirty="0">
                <a:latin typeface="Microsoft Sans Serif"/>
                <a:cs typeface="Microsoft Sans Serif"/>
              </a:rPr>
              <a:t> </a:t>
            </a:r>
            <a:r>
              <a:rPr sz="3600" spc="-15" dirty="0">
                <a:latin typeface="Microsoft Sans Serif"/>
                <a:cs typeface="Microsoft Sans Serif"/>
              </a:rPr>
              <a:t>if	</a:t>
            </a:r>
            <a:r>
              <a:rPr sz="6300" spc="-120" baseline="5952" dirty="0">
                <a:latin typeface="Symbol"/>
                <a:cs typeface="Symbol"/>
              </a:rPr>
              <a:t></a:t>
            </a:r>
            <a:endParaRPr sz="6300" baseline="5952">
              <a:latin typeface="Symbol"/>
              <a:cs typeface="Symbo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750313" y="3396874"/>
            <a:ext cx="2489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5" dirty="0">
                <a:latin typeface="Microsoft Sans Serif"/>
                <a:cs typeface="Microsoft Sans Serif"/>
              </a:rPr>
              <a:t>is</a:t>
            </a:r>
            <a:r>
              <a:rPr sz="3600" spc="-45" dirty="0">
                <a:latin typeface="Microsoft Sans Serif"/>
                <a:cs typeface="Microsoft Sans Serif"/>
              </a:rPr>
              <a:t> </a:t>
            </a:r>
            <a:r>
              <a:rPr sz="3600" b="1" spc="-5" dirty="0">
                <a:latin typeface="Arial"/>
                <a:cs typeface="Arial"/>
              </a:rPr>
              <a:t>unknown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892415" y="4748410"/>
            <a:ext cx="1764664" cy="6172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850" spc="-15" dirty="0">
                <a:latin typeface="Times New Roman"/>
                <a:cs typeface="Times New Roman"/>
              </a:rPr>
              <a:t>MOE</a:t>
            </a:r>
            <a:r>
              <a:rPr sz="3850" spc="-65" dirty="0">
                <a:latin typeface="Times New Roman"/>
                <a:cs typeface="Times New Roman"/>
              </a:rPr>
              <a:t> </a:t>
            </a:r>
            <a:r>
              <a:rPr sz="3850" spc="15" dirty="0">
                <a:latin typeface="Times New Roman"/>
                <a:cs typeface="Times New Roman"/>
              </a:rPr>
              <a:t>=</a:t>
            </a:r>
            <a:r>
              <a:rPr sz="3850" spc="-40" dirty="0">
                <a:latin typeface="Times New Roman"/>
                <a:cs typeface="Times New Roman"/>
              </a:rPr>
              <a:t> </a:t>
            </a:r>
            <a:r>
              <a:rPr sz="3850" spc="5" dirty="0">
                <a:latin typeface="Times New Roman"/>
                <a:cs typeface="Times New Roman"/>
              </a:rPr>
              <a:t>t</a:t>
            </a:r>
            <a:endParaRPr sz="385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661279" y="5079590"/>
            <a:ext cx="310515" cy="3676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250" spc="-5" dirty="0">
                <a:latin typeface="Times New Roman"/>
                <a:cs typeface="Times New Roman"/>
              </a:rPr>
              <a:t>95</a:t>
            </a:r>
            <a:endParaRPr sz="225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000435" y="4600534"/>
            <a:ext cx="2728595" cy="79438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95"/>
              </a:spcBef>
              <a:tabLst>
                <a:tab pos="2187575" algn="l"/>
                <a:tab pos="2689860" algn="l"/>
              </a:tabLst>
            </a:pPr>
            <a:r>
              <a:rPr sz="7575" spc="7" baseline="-1650" dirty="0">
                <a:latin typeface="Symbol"/>
                <a:cs typeface="Symbol"/>
              </a:rPr>
              <a:t></a:t>
            </a:r>
            <a:r>
              <a:rPr sz="3850" i="1" spc="5" dirty="0">
                <a:latin typeface="Times New Roman"/>
                <a:cs typeface="Times New Roman"/>
              </a:rPr>
              <a:t>N</a:t>
            </a:r>
            <a:r>
              <a:rPr sz="3850" i="1" spc="45" dirty="0">
                <a:latin typeface="Times New Roman"/>
                <a:cs typeface="Times New Roman"/>
              </a:rPr>
              <a:t> </a:t>
            </a:r>
            <a:r>
              <a:rPr sz="3850" spc="15" dirty="0">
                <a:latin typeface="Symbol"/>
                <a:cs typeface="Symbol"/>
              </a:rPr>
              <a:t></a:t>
            </a:r>
            <a:r>
              <a:rPr sz="3850" spc="-550" dirty="0">
                <a:latin typeface="Times New Roman"/>
                <a:cs typeface="Times New Roman"/>
              </a:rPr>
              <a:t> </a:t>
            </a:r>
            <a:r>
              <a:rPr sz="3850" spc="-240" dirty="0">
                <a:latin typeface="Times New Roman"/>
                <a:cs typeface="Times New Roman"/>
              </a:rPr>
              <a:t>1</a:t>
            </a:r>
            <a:r>
              <a:rPr sz="7575" spc="-359" baseline="-1650" dirty="0">
                <a:latin typeface="Symbol"/>
                <a:cs typeface="Symbol"/>
              </a:rPr>
              <a:t></a:t>
            </a:r>
            <a:r>
              <a:rPr sz="7575" spc="-1110" baseline="-1650" dirty="0">
                <a:latin typeface="Times New Roman"/>
                <a:cs typeface="Times New Roman"/>
              </a:rPr>
              <a:t> </a:t>
            </a:r>
            <a:r>
              <a:rPr sz="3850" spc="15" dirty="0">
                <a:latin typeface="Symbol"/>
                <a:cs typeface="Symbol"/>
              </a:rPr>
              <a:t></a:t>
            </a:r>
            <a:r>
              <a:rPr sz="5775" u="heavy" spc="22" baseline="3607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5775" i="1" u="heavy" spc="15" baseline="3607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s	</a:t>
            </a:r>
            <a:endParaRPr sz="5775" baseline="36075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241408" y="5143772"/>
            <a:ext cx="354330" cy="6172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850" i="1" spc="20" dirty="0">
                <a:latin typeface="Times New Roman"/>
                <a:cs typeface="Times New Roman"/>
              </a:rPr>
              <a:t>N</a:t>
            </a:r>
            <a:endParaRPr sz="3850">
              <a:latin typeface="Times New Roman"/>
              <a:cs typeface="Times New Roman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7910090" y="5171876"/>
            <a:ext cx="742950" cy="516255"/>
            <a:chOff x="7910090" y="5171876"/>
            <a:chExt cx="742950" cy="516255"/>
          </a:xfrm>
        </p:grpSpPr>
        <p:sp>
          <p:nvSpPr>
            <p:cNvPr id="10" name="object 10"/>
            <p:cNvSpPr/>
            <p:nvPr/>
          </p:nvSpPr>
          <p:spPr>
            <a:xfrm>
              <a:off x="7910733" y="5172518"/>
              <a:ext cx="741680" cy="464820"/>
            </a:xfrm>
            <a:custGeom>
              <a:avLst/>
              <a:gdLst/>
              <a:ahLst/>
              <a:cxnLst/>
              <a:rect l="l" t="t" r="r" b="b"/>
              <a:pathLst>
                <a:path w="741679" h="464820">
                  <a:moveTo>
                    <a:pt x="0" y="345942"/>
                  </a:moveTo>
                  <a:lnTo>
                    <a:pt x="67391" y="310642"/>
                  </a:lnTo>
                  <a:lnTo>
                    <a:pt x="173934" y="464679"/>
                  </a:lnTo>
                  <a:lnTo>
                    <a:pt x="295238" y="0"/>
                  </a:lnTo>
                  <a:lnTo>
                    <a:pt x="741305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7910090" y="5171877"/>
              <a:ext cx="742315" cy="516255"/>
            </a:xfrm>
            <a:custGeom>
              <a:avLst/>
              <a:gdLst/>
              <a:ahLst/>
              <a:cxnLst/>
              <a:rect l="l" t="t" r="r" b="b"/>
              <a:pathLst>
                <a:path w="742315" h="516254">
                  <a:moveTo>
                    <a:pt x="741946" y="0"/>
                  </a:moveTo>
                  <a:lnTo>
                    <a:pt x="295238" y="0"/>
                  </a:lnTo>
                  <a:lnTo>
                    <a:pt x="174575" y="465963"/>
                  </a:lnTo>
                  <a:lnTo>
                    <a:pt x="68031" y="310641"/>
                  </a:lnTo>
                  <a:lnTo>
                    <a:pt x="0" y="346584"/>
                  </a:lnTo>
                  <a:lnTo>
                    <a:pt x="7701" y="360704"/>
                  </a:lnTo>
                  <a:lnTo>
                    <a:pt x="42358" y="342733"/>
                  </a:lnTo>
                  <a:lnTo>
                    <a:pt x="161739" y="516025"/>
                  </a:lnTo>
                  <a:lnTo>
                    <a:pt x="186126" y="516025"/>
                  </a:lnTo>
                  <a:lnTo>
                    <a:pt x="313208" y="24389"/>
                  </a:lnTo>
                  <a:lnTo>
                    <a:pt x="741946" y="24389"/>
                  </a:lnTo>
                  <a:lnTo>
                    <a:pt x="74194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1502961" y="3018055"/>
            <a:ext cx="1910080" cy="12776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119505">
              <a:lnSpc>
                <a:spcPts val="3540"/>
              </a:lnSpc>
              <a:spcBef>
                <a:spcPts val="95"/>
              </a:spcBef>
              <a:tabLst>
                <a:tab pos="1896745" algn="l"/>
              </a:tabLst>
            </a:pPr>
            <a:r>
              <a:rPr sz="3800" i="1" u="heavy" spc="-3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3800" i="1" u="heavy" spc="-35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3800" u="heavy" spc="-75" dirty="0">
                <a:uFill>
                  <a:solidFill>
                    <a:srgbClr val="000000"/>
                  </a:solidFill>
                </a:uFill>
                <a:latin typeface="Symbol"/>
                <a:cs typeface="Symbol"/>
              </a:rPr>
              <a:t></a:t>
            </a:r>
            <a:r>
              <a:rPr sz="3800" u="heavy" spc="-7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endParaRPr sz="3800">
              <a:latin typeface="Times New Roman"/>
              <a:cs typeface="Times New Roman"/>
            </a:endParaRPr>
          </a:p>
          <a:p>
            <a:pPr marL="12700">
              <a:lnSpc>
                <a:spcPts val="2645"/>
              </a:lnSpc>
            </a:pPr>
            <a:r>
              <a:rPr sz="3650" spc="-10" dirty="0">
                <a:latin typeface="Times New Roman"/>
                <a:cs typeface="Times New Roman"/>
              </a:rPr>
              <a:t>SE</a:t>
            </a:r>
            <a:r>
              <a:rPr sz="3650" spc="-60" dirty="0">
                <a:latin typeface="Times New Roman"/>
                <a:cs typeface="Times New Roman"/>
              </a:rPr>
              <a:t> </a:t>
            </a:r>
            <a:r>
              <a:rPr sz="3650" spc="15" dirty="0">
                <a:latin typeface="Times New Roman"/>
                <a:cs typeface="Times New Roman"/>
              </a:rPr>
              <a:t>=</a:t>
            </a:r>
            <a:endParaRPr sz="3650">
              <a:latin typeface="Times New Roman"/>
              <a:cs typeface="Times New Roman"/>
            </a:endParaRPr>
          </a:p>
          <a:p>
            <a:pPr marL="1482725">
              <a:lnSpc>
                <a:spcPts val="3665"/>
              </a:lnSpc>
            </a:pPr>
            <a:r>
              <a:rPr sz="3650" i="1" spc="20" dirty="0">
                <a:latin typeface="Times New Roman"/>
                <a:cs typeface="Times New Roman"/>
              </a:rPr>
              <a:t>N</a:t>
            </a:r>
            <a:endParaRPr sz="3650">
              <a:latin typeface="Times New Roman"/>
              <a:cs typeface="Times New Roman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2659526" y="3735855"/>
            <a:ext cx="704850" cy="490220"/>
            <a:chOff x="2659526" y="3735855"/>
            <a:chExt cx="704850" cy="490220"/>
          </a:xfrm>
        </p:grpSpPr>
        <p:sp>
          <p:nvSpPr>
            <p:cNvPr id="14" name="object 14"/>
            <p:cNvSpPr/>
            <p:nvPr/>
          </p:nvSpPr>
          <p:spPr>
            <a:xfrm>
              <a:off x="2660135" y="3736464"/>
              <a:ext cx="703580" cy="441325"/>
            </a:xfrm>
            <a:custGeom>
              <a:avLst/>
              <a:gdLst/>
              <a:ahLst/>
              <a:cxnLst/>
              <a:rect l="l" t="t" r="r" b="b"/>
              <a:pathLst>
                <a:path w="703579" h="441325">
                  <a:moveTo>
                    <a:pt x="0" y="328297"/>
                  </a:moveTo>
                  <a:lnTo>
                    <a:pt x="63954" y="294798"/>
                  </a:lnTo>
                  <a:lnTo>
                    <a:pt x="165062" y="440978"/>
                  </a:lnTo>
                  <a:lnTo>
                    <a:pt x="280180" y="0"/>
                  </a:lnTo>
                  <a:lnTo>
                    <a:pt x="703495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2659526" y="3735855"/>
              <a:ext cx="704215" cy="490220"/>
            </a:xfrm>
            <a:custGeom>
              <a:avLst/>
              <a:gdLst/>
              <a:ahLst/>
              <a:cxnLst/>
              <a:rect l="l" t="t" r="r" b="b"/>
              <a:pathLst>
                <a:path w="704214" h="490220">
                  <a:moveTo>
                    <a:pt x="704104" y="0"/>
                  </a:moveTo>
                  <a:lnTo>
                    <a:pt x="280179" y="0"/>
                  </a:lnTo>
                  <a:lnTo>
                    <a:pt x="165671" y="442196"/>
                  </a:lnTo>
                  <a:lnTo>
                    <a:pt x="64562" y="294797"/>
                  </a:lnTo>
                  <a:lnTo>
                    <a:pt x="0" y="328907"/>
                  </a:lnTo>
                  <a:lnTo>
                    <a:pt x="7308" y="342306"/>
                  </a:lnTo>
                  <a:lnTo>
                    <a:pt x="40199" y="325252"/>
                  </a:lnTo>
                  <a:lnTo>
                    <a:pt x="153489" y="489705"/>
                  </a:lnTo>
                  <a:lnTo>
                    <a:pt x="176635" y="489705"/>
                  </a:lnTo>
                  <a:lnTo>
                    <a:pt x="297234" y="23144"/>
                  </a:lnTo>
                  <a:lnTo>
                    <a:pt x="704104" y="23144"/>
                  </a:lnTo>
                  <a:lnTo>
                    <a:pt x="70410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 txBox="1"/>
          <p:nvPr/>
        </p:nvSpPr>
        <p:spPr>
          <a:xfrm>
            <a:off x="863168" y="6260721"/>
            <a:ext cx="112788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30" dirty="0">
                <a:latin typeface="Microsoft Sans Serif"/>
                <a:cs typeface="Microsoft Sans Serif"/>
              </a:rPr>
              <a:t>using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the</a:t>
            </a:r>
            <a:r>
              <a:rPr sz="3600" spc="40" dirty="0">
                <a:latin typeface="Microsoft Sans Serif"/>
                <a:cs typeface="Microsoft Sans Serif"/>
              </a:rPr>
              <a:t> critical </a:t>
            </a:r>
            <a:r>
              <a:rPr sz="3600" spc="-5" dirty="0">
                <a:latin typeface="Microsoft Sans Serif"/>
                <a:cs typeface="Microsoft Sans Serif"/>
              </a:rPr>
              <a:t>value</a:t>
            </a:r>
            <a:r>
              <a:rPr sz="3600" spc="45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of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the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</a:t>
            </a:r>
            <a:r>
              <a:rPr sz="3600" spc="45" dirty="0">
                <a:latin typeface="Microsoft Sans Serif"/>
                <a:cs typeface="Microsoft Sans Serif"/>
              </a:rPr>
              <a:t> </a:t>
            </a:r>
            <a:r>
              <a:rPr sz="3600" spc="25" dirty="0">
                <a:latin typeface="Microsoft Sans Serif"/>
                <a:cs typeface="Microsoft Sans Serif"/>
              </a:rPr>
              <a:t>distribution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10" dirty="0">
                <a:latin typeface="Microsoft Sans Serif"/>
                <a:cs typeface="Microsoft Sans Serif"/>
              </a:rPr>
              <a:t>with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95" dirty="0">
                <a:latin typeface="Microsoft Sans Serif"/>
                <a:cs typeface="Microsoft Sans Serif"/>
              </a:rPr>
              <a:t>df</a:t>
            </a:r>
            <a:r>
              <a:rPr sz="3600" spc="45" dirty="0">
                <a:latin typeface="Microsoft Sans Serif"/>
                <a:cs typeface="Microsoft Sans Serif"/>
              </a:rPr>
              <a:t> </a:t>
            </a:r>
            <a:r>
              <a:rPr sz="3600" spc="270" dirty="0">
                <a:latin typeface="Microsoft Sans Serif"/>
                <a:cs typeface="Microsoft Sans Serif"/>
              </a:rPr>
              <a:t>=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N-1</a:t>
            </a:r>
            <a:endParaRPr sz="3600">
              <a:latin typeface="Microsoft Sans Serif"/>
              <a:cs typeface="Microsoft Sans Serif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3369002" y="7562633"/>
            <a:ext cx="326390" cy="23495"/>
          </a:xfrm>
          <a:custGeom>
            <a:avLst/>
            <a:gdLst/>
            <a:ahLst/>
            <a:cxnLst/>
            <a:rect l="l" t="t" r="r" b="b"/>
            <a:pathLst>
              <a:path w="326389" h="23495">
                <a:moveTo>
                  <a:pt x="326257" y="0"/>
                </a:moveTo>
                <a:lnTo>
                  <a:pt x="0" y="0"/>
                </a:lnTo>
                <a:lnTo>
                  <a:pt x="0" y="23479"/>
                </a:lnTo>
                <a:lnTo>
                  <a:pt x="326257" y="23479"/>
                </a:lnTo>
                <a:lnTo>
                  <a:pt x="326257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8" name="object 18"/>
          <p:cNvGrpSpPr/>
          <p:nvPr/>
        </p:nvGrpSpPr>
        <p:grpSpPr>
          <a:xfrm>
            <a:off x="6338690" y="7861703"/>
            <a:ext cx="788670" cy="557530"/>
            <a:chOff x="6338690" y="7861703"/>
            <a:chExt cx="788670" cy="557530"/>
          </a:xfrm>
        </p:grpSpPr>
        <p:sp>
          <p:nvSpPr>
            <p:cNvPr id="19" name="object 19"/>
            <p:cNvSpPr/>
            <p:nvPr/>
          </p:nvSpPr>
          <p:spPr>
            <a:xfrm>
              <a:off x="6376383" y="7922877"/>
              <a:ext cx="713740" cy="447675"/>
            </a:xfrm>
            <a:custGeom>
              <a:avLst/>
              <a:gdLst/>
              <a:ahLst/>
              <a:cxnLst/>
              <a:rect l="l" t="t" r="r" b="b"/>
              <a:pathLst>
                <a:path w="713740" h="447675">
                  <a:moveTo>
                    <a:pt x="0" y="333054"/>
                  </a:moveTo>
                  <a:lnTo>
                    <a:pt x="64880" y="299069"/>
                  </a:lnTo>
                  <a:lnTo>
                    <a:pt x="167454" y="447368"/>
                  </a:lnTo>
                  <a:lnTo>
                    <a:pt x="284239" y="0"/>
                  </a:lnTo>
                  <a:lnTo>
                    <a:pt x="713689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338684" y="7861706"/>
              <a:ext cx="788670" cy="557530"/>
            </a:xfrm>
            <a:custGeom>
              <a:avLst/>
              <a:gdLst/>
              <a:ahLst/>
              <a:cxnLst/>
              <a:rect l="l" t="t" r="r" b="b"/>
              <a:pathLst>
                <a:path w="788670" h="557529">
                  <a:moveTo>
                    <a:pt x="751382" y="60553"/>
                  </a:moveTo>
                  <a:lnTo>
                    <a:pt x="321310" y="60553"/>
                  </a:lnTo>
                  <a:lnTo>
                    <a:pt x="205143" y="509168"/>
                  </a:lnTo>
                  <a:lnTo>
                    <a:pt x="102577" y="359625"/>
                  </a:lnTo>
                  <a:lnTo>
                    <a:pt x="37071" y="394233"/>
                  </a:lnTo>
                  <a:lnTo>
                    <a:pt x="44488" y="407822"/>
                  </a:lnTo>
                  <a:lnTo>
                    <a:pt x="77851" y="390525"/>
                  </a:lnTo>
                  <a:lnTo>
                    <a:pt x="192786" y="557364"/>
                  </a:lnTo>
                  <a:lnTo>
                    <a:pt x="216268" y="557364"/>
                  </a:lnTo>
                  <a:lnTo>
                    <a:pt x="338620" y="84035"/>
                  </a:lnTo>
                  <a:lnTo>
                    <a:pt x="751382" y="84035"/>
                  </a:lnTo>
                  <a:lnTo>
                    <a:pt x="751382" y="60553"/>
                  </a:lnTo>
                  <a:close/>
                </a:path>
                <a:path w="788670" h="557529">
                  <a:moveTo>
                    <a:pt x="788454" y="0"/>
                  </a:moveTo>
                  <a:lnTo>
                    <a:pt x="0" y="0"/>
                  </a:lnTo>
                  <a:lnTo>
                    <a:pt x="0" y="23482"/>
                  </a:lnTo>
                  <a:lnTo>
                    <a:pt x="788454" y="23482"/>
                  </a:lnTo>
                  <a:lnTo>
                    <a:pt x="78845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1" name="object 21"/>
          <p:cNvSpPr/>
          <p:nvPr/>
        </p:nvSpPr>
        <p:spPr>
          <a:xfrm>
            <a:off x="7399028" y="7562633"/>
            <a:ext cx="326390" cy="23495"/>
          </a:xfrm>
          <a:custGeom>
            <a:avLst/>
            <a:gdLst/>
            <a:ahLst/>
            <a:cxnLst/>
            <a:rect l="l" t="t" r="r" b="b"/>
            <a:pathLst>
              <a:path w="326390" h="23495">
                <a:moveTo>
                  <a:pt x="326257" y="0"/>
                </a:moveTo>
                <a:lnTo>
                  <a:pt x="0" y="0"/>
                </a:lnTo>
                <a:lnTo>
                  <a:pt x="0" y="23479"/>
                </a:lnTo>
                <a:lnTo>
                  <a:pt x="326257" y="23479"/>
                </a:lnTo>
                <a:lnTo>
                  <a:pt x="326257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6668866" y="7514094"/>
            <a:ext cx="3637915" cy="975994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465455" algn="ctr">
              <a:lnSpc>
                <a:spcPts val="3720"/>
              </a:lnSpc>
              <a:spcBef>
                <a:spcPts val="135"/>
              </a:spcBef>
            </a:pPr>
            <a:r>
              <a:rPr sz="3700" spc="5" dirty="0">
                <a:latin typeface="Times New Roman"/>
                <a:cs typeface="Times New Roman"/>
              </a:rPr>
              <a:t>,</a:t>
            </a:r>
            <a:r>
              <a:rPr sz="3700" spc="75" dirty="0">
                <a:latin typeface="Times New Roman"/>
                <a:cs typeface="Times New Roman"/>
              </a:rPr>
              <a:t> </a:t>
            </a:r>
            <a:r>
              <a:rPr sz="3700" i="1" spc="20" dirty="0">
                <a:latin typeface="Times New Roman"/>
                <a:cs typeface="Times New Roman"/>
              </a:rPr>
              <a:t>X</a:t>
            </a:r>
            <a:r>
              <a:rPr sz="3700" i="1" spc="-55" dirty="0">
                <a:latin typeface="Times New Roman"/>
                <a:cs typeface="Times New Roman"/>
              </a:rPr>
              <a:t> </a:t>
            </a:r>
            <a:r>
              <a:rPr sz="3700" spc="20" dirty="0">
                <a:latin typeface="Symbol"/>
                <a:cs typeface="Symbol"/>
              </a:rPr>
              <a:t></a:t>
            </a:r>
            <a:r>
              <a:rPr sz="3700" spc="-295" dirty="0">
                <a:latin typeface="Times New Roman"/>
                <a:cs typeface="Times New Roman"/>
              </a:rPr>
              <a:t> </a:t>
            </a:r>
            <a:r>
              <a:rPr sz="3700" i="1" spc="155" dirty="0">
                <a:latin typeface="Times New Roman"/>
                <a:cs typeface="Times New Roman"/>
              </a:rPr>
              <a:t>t</a:t>
            </a:r>
            <a:r>
              <a:rPr sz="3225" spc="7" baseline="-24547" dirty="0">
                <a:latin typeface="Times New Roman"/>
                <a:cs typeface="Times New Roman"/>
              </a:rPr>
              <a:t>95</a:t>
            </a:r>
            <a:r>
              <a:rPr sz="3225" spc="-240" baseline="-24547" dirty="0">
                <a:latin typeface="Times New Roman"/>
                <a:cs typeface="Times New Roman"/>
              </a:rPr>
              <a:t> </a:t>
            </a:r>
            <a:r>
              <a:rPr sz="3700" spc="225" dirty="0">
                <a:latin typeface="Times New Roman"/>
                <a:cs typeface="Times New Roman"/>
              </a:rPr>
              <a:t>(</a:t>
            </a:r>
            <a:r>
              <a:rPr sz="3700" i="1" spc="20" dirty="0">
                <a:latin typeface="Times New Roman"/>
                <a:cs typeface="Times New Roman"/>
              </a:rPr>
              <a:t>N</a:t>
            </a:r>
            <a:r>
              <a:rPr sz="3700" i="1" spc="45" dirty="0">
                <a:latin typeface="Times New Roman"/>
                <a:cs typeface="Times New Roman"/>
              </a:rPr>
              <a:t> </a:t>
            </a:r>
            <a:r>
              <a:rPr sz="3700" spc="20" dirty="0">
                <a:latin typeface="Symbol"/>
                <a:cs typeface="Symbol"/>
              </a:rPr>
              <a:t></a:t>
            </a:r>
            <a:r>
              <a:rPr sz="3700" spc="-525" dirty="0">
                <a:latin typeface="Times New Roman"/>
                <a:cs typeface="Times New Roman"/>
              </a:rPr>
              <a:t> </a:t>
            </a:r>
            <a:r>
              <a:rPr sz="3700" spc="-165" dirty="0">
                <a:latin typeface="Times New Roman"/>
                <a:cs typeface="Times New Roman"/>
              </a:rPr>
              <a:t>1</a:t>
            </a:r>
            <a:r>
              <a:rPr sz="3700" spc="10" dirty="0">
                <a:latin typeface="Times New Roman"/>
                <a:cs typeface="Times New Roman"/>
              </a:rPr>
              <a:t>)</a:t>
            </a:r>
            <a:r>
              <a:rPr sz="3700" spc="-420" dirty="0">
                <a:latin typeface="Times New Roman"/>
                <a:cs typeface="Times New Roman"/>
              </a:rPr>
              <a:t> </a:t>
            </a:r>
            <a:r>
              <a:rPr sz="3700" spc="20" dirty="0">
                <a:latin typeface="Symbol"/>
                <a:cs typeface="Symbol"/>
              </a:rPr>
              <a:t></a:t>
            </a:r>
            <a:endParaRPr sz="3700">
              <a:latin typeface="Symbol"/>
              <a:cs typeface="Symbol"/>
            </a:endParaRPr>
          </a:p>
          <a:p>
            <a:pPr marL="38100">
              <a:lnSpc>
                <a:spcPts val="3720"/>
              </a:lnSpc>
            </a:pPr>
            <a:r>
              <a:rPr sz="3700" i="1" spc="20" dirty="0">
                <a:latin typeface="Times New Roman"/>
                <a:cs typeface="Times New Roman"/>
              </a:rPr>
              <a:t>N</a:t>
            </a:r>
            <a:endParaRPr sz="3700">
              <a:latin typeface="Times New Roman"/>
              <a:cs typeface="Times New Roman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6631239" y="7208845"/>
            <a:ext cx="4240530" cy="59499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  <a:tabLst>
                <a:tab pos="4042410" algn="l"/>
              </a:tabLst>
            </a:pPr>
            <a:r>
              <a:rPr sz="3700" i="1" spc="10" dirty="0">
                <a:latin typeface="Times New Roman"/>
                <a:cs typeface="Times New Roman"/>
              </a:rPr>
              <a:t>s	s</a:t>
            </a:r>
            <a:endParaRPr sz="3700">
              <a:latin typeface="Times New Roman"/>
              <a:cs typeface="Times New Roman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10368719" y="7861703"/>
            <a:ext cx="788670" cy="557530"/>
            <a:chOff x="10368719" y="7861703"/>
            <a:chExt cx="788670" cy="557530"/>
          </a:xfrm>
        </p:grpSpPr>
        <p:sp>
          <p:nvSpPr>
            <p:cNvPr id="25" name="object 25"/>
            <p:cNvSpPr/>
            <p:nvPr/>
          </p:nvSpPr>
          <p:spPr>
            <a:xfrm>
              <a:off x="10406409" y="7922877"/>
              <a:ext cx="713740" cy="447675"/>
            </a:xfrm>
            <a:custGeom>
              <a:avLst/>
              <a:gdLst/>
              <a:ahLst/>
              <a:cxnLst/>
              <a:rect l="l" t="t" r="r" b="b"/>
              <a:pathLst>
                <a:path w="713740" h="447675">
                  <a:moveTo>
                    <a:pt x="0" y="333054"/>
                  </a:moveTo>
                  <a:lnTo>
                    <a:pt x="64880" y="299069"/>
                  </a:lnTo>
                  <a:lnTo>
                    <a:pt x="167454" y="447368"/>
                  </a:lnTo>
                  <a:lnTo>
                    <a:pt x="284239" y="0"/>
                  </a:lnTo>
                  <a:lnTo>
                    <a:pt x="713689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10368711" y="7861706"/>
              <a:ext cx="788670" cy="557530"/>
            </a:xfrm>
            <a:custGeom>
              <a:avLst/>
              <a:gdLst/>
              <a:ahLst/>
              <a:cxnLst/>
              <a:rect l="l" t="t" r="r" b="b"/>
              <a:pathLst>
                <a:path w="788670" h="557529">
                  <a:moveTo>
                    <a:pt x="751382" y="60553"/>
                  </a:moveTo>
                  <a:lnTo>
                    <a:pt x="321322" y="60553"/>
                  </a:lnTo>
                  <a:lnTo>
                    <a:pt x="205143" y="509168"/>
                  </a:lnTo>
                  <a:lnTo>
                    <a:pt x="102577" y="359625"/>
                  </a:lnTo>
                  <a:lnTo>
                    <a:pt x="37071" y="394233"/>
                  </a:lnTo>
                  <a:lnTo>
                    <a:pt x="44488" y="407822"/>
                  </a:lnTo>
                  <a:lnTo>
                    <a:pt x="77863" y="390525"/>
                  </a:lnTo>
                  <a:lnTo>
                    <a:pt x="192786" y="557364"/>
                  </a:lnTo>
                  <a:lnTo>
                    <a:pt x="216268" y="557364"/>
                  </a:lnTo>
                  <a:lnTo>
                    <a:pt x="338620" y="84035"/>
                  </a:lnTo>
                  <a:lnTo>
                    <a:pt x="751382" y="84035"/>
                  </a:lnTo>
                  <a:lnTo>
                    <a:pt x="751382" y="60553"/>
                  </a:lnTo>
                  <a:close/>
                </a:path>
                <a:path w="788670" h="557529">
                  <a:moveTo>
                    <a:pt x="788454" y="0"/>
                  </a:moveTo>
                  <a:lnTo>
                    <a:pt x="0" y="0"/>
                  </a:lnTo>
                  <a:lnTo>
                    <a:pt x="0" y="23482"/>
                  </a:lnTo>
                  <a:lnTo>
                    <a:pt x="788454" y="23482"/>
                  </a:lnTo>
                  <a:lnTo>
                    <a:pt x="78845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7" name="object 27"/>
          <p:cNvSpPr txBox="1"/>
          <p:nvPr/>
        </p:nvSpPr>
        <p:spPr>
          <a:xfrm>
            <a:off x="3141268" y="7247156"/>
            <a:ext cx="207645" cy="59499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3700" spc="10" dirty="0">
                <a:latin typeface="Symbol"/>
                <a:cs typeface="Symbol"/>
              </a:rPr>
              <a:t></a:t>
            </a:r>
            <a:endParaRPr sz="3700">
              <a:latin typeface="Symbol"/>
              <a:cs typeface="Symbol"/>
            </a:endParaRPr>
          </a:p>
        </p:txBody>
      </p:sp>
      <p:sp>
        <p:nvSpPr>
          <p:cNvPr id="31" name="object 3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37</a:t>
            </a:fld>
            <a:endParaRPr spc="-5" dirty="0"/>
          </a:p>
        </p:txBody>
      </p:sp>
      <p:sp>
        <p:nvSpPr>
          <p:cNvPr id="28" name="object 28"/>
          <p:cNvSpPr txBox="1"/>
          <p:nvPr/>
        </p:nvSpPr>
        <p:spPr>
          <a:xfrm>
            <a:off x="2071595" y="7514094"/>
            <a:ext cx="4204970" cy="79311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38100">
              <a:lnSpc>
                <a:spcPts val="3000"/>
              </a:lnSpc>
              <a:spcBef>
                <a:spcPts val="135"/>
              </a:spcBef>
              <a:tabLst>
                <a:tab pos="1316990" algn="l"/>
              </a:tabLst>
            </a:pPr>
            <a:r>
              <a:rPr sz="3700" spc="15" dirty="0">
                <a:latin typeface="Times New Roman"/>
                <a:cs typeface="Times New Roman"/>
              </a:rPr>
              <a:t>C</a:t>
            </a:r>
            <a:r>
              <a:rPr sz="3700" spc="10" dirty="0">
                <a:latin typeface="Times New Roman"/>
                <a:cs typeface="Times New Roman"/>
              </a:rPr>
              <a:t>I</a:t>
            </a:r>
            <a:r>
              <a:rPr sz="3700" spc="-70" dirty="0">
                <a:latin typeface="Times New Roman"/>
                <a:cs typeface="Times New Roman"/>
              </a:rPr>
              <a:t> </a:t>
            </a:r>
            <a:r>
              <a:rPr sz="3700" spc="20" dirty="0">
                <a:latin typeface="Times New Roman"/>
                <a:cs typeface="Times New Roman"/>
              </a:rPr>
              <a:t>=</a:t>
            </a:r>
            <a:r>
              <a:rPr sz="3700" dirty="0">
                <a:latin typeface="Times New Roman"/>
                <a:cs typeface="Times New Roman"/>
              </a:rPr>
              <a:t>	</a:t>
            </a:r>
            <a:r>
              <a:rPr sz="3700" i="1" spc="20" dirty="0">
                <a:latin typeface="Times New Roman"/>
                <a:cs typeface="Times New Roman"/>
              </a:rPr>
              <a:t>X</a:t>
            </a:r>
            <a:r>
              <a:rPr sz="3700" i="1" spc="-55" dirty="0">
                <a:latin typeface="Times New Roman"/>
                <a:cs typeface="Times New Roman"/>
              </a:rPr>
              <a:t> </a:t>
            </a:r>
            <a:r>
              <a:rPr sz="3700" spc="20" dirty="0">
                <a:latin typeface="Symbol"/>
                <a:cs typeface="Symbol"/>
              </a:rPr>
              <a:t></a:t>
            </a:r>
            <a:r>
              <a:rPr sz="3700" spc="-295" dirty="0">
                <a:latin typeface="Times New Roman"/>
                <a:cs typeface="Times New Roman"/>
              </a:rPr>
              <a:t> </a:t>
            </a:r>
            <a:r>
              <a:rPr sz="3700" i="1" spc="155" dirty="0">
                <a:latin typeface="Times New Roman"/>
                <a:cs typeface="Times New Roman"/>
              </a:rPr>
              <a:t>t</a:t>
            </a:r>
            <a:r>
              <a:rPr sz="3225" spc="7" baseline="-24547" dirty="0">
                <a:latin typeface="Times New Roman"/>
                <a:cs typeface="Times New Roman"/>
              </a:rPr>
              <a:t>95</a:t>
            </a:r>
            <a:r>
              <a:rPr sz="3225" spc="-240" baseline="-24547" dirty="0">
                <a:latin typeface="Times New Roman"/>
                <a:cs typeface="Times New Roman"/>
              </a:rPr>
              <a:t> </a:t>
            </a:r>
            <a:r>
              <a:rPr sz="3700" spc="225" dirty="0">
                <a:latin typeface="Times New Roman"/>
                <a:cs typeface="Times New Roman"/>
              </a:rPr>
              <a:t>(</a:t>
            </a:r>
            <a:r>
              <a:rPr sz="3700" i="1" spc="20" dirty="0">
                <a:latin typeface="Times New Roman"/>
                <a:cs typeface="Times New Roman"/>
              </a:rPr>
              <a:t>N</a:t>
            </a:r>
            <a:r>
              <a:rPr sz="3700" i="1" spc="45" dirty="0">
                <a:latin typeface="Times New Roman"/>
                <a:cs typeface="Times New Roman"/>
              </a:rPr>
              <a:t> </a:t>
            </a:r>
            <a:r>
              <a:rPr sz="3700" spc="20" dirty="0">
                <a:latin typeface="Symbol"/>
                <a:cs typeface="Symbol"/>
              </a:rPr>
              <a:t></a:t>
            </a:r>
            <a:r>
              <a:rPr sz="3700" spc="-525" dirty="0">
                <a:latin typeface="Times New Roman"/>
                <a:cs typeface="Times New Roman"/>
              </a:rPr>
              <a:t> </a:t>
            </a:r>
            <a:r>
              <a:rPr sz="3700" spc="-165" dirty="0">
                <a:latin typeface="Times New Roman"/>
                <a:cs typeface="Times New Roman"/>
              </a:rPr>
              <a:t>1</a:t>
            </a:r>
            <a:r>
              <a:rPr sz="3700" spc="10" dirty="0">
                <a:latin typeface="Times New Roman"/>
                <a:cs typeface="Times New Roman"/>
              </a:rPr>
              <a:t>)</a:t>
            </a:r>
            <a:r>
              <a:rPr sz="3700" spc="-420" dirty="0">
                <a:latin typeface="Times New Roman"/>
                <a:cs typeface="Times New Roman"/>
              </a:rPr>
              <a:t> </a:t>
            </a:r>
            <a:r>
              <a:rPr sz="3700" spc="20" dirty="0">
                <a:latin typeface="Symbol"/>
                <a:cs typeface="Symbol"/>
              </a:rPr>
              <a:t></a:t>
            </a:r>
            <a:endParaRPr sz="3700">
              <a:latin typeface="Symbol"/>
              <a:cs typeface="Symbol"/>
            </a:endParaRPr>
          </a:p>
          <a:p>
            <a:pPr marL="1082040">
              <a:lnSpc>
                <a:spcPts val="3000"/>
              </a:lnSpc>
            </a:pPr>
            <a:r>
              <a:rPr sz="5550" spc="-1057" baseline="-25525" dirty="0">
                <a:latin typeface="Symbol"/>
                <a:cs typeface="Symbol"/>
              </a:rPr>
              <a:t></a:t>
            </a:r>
            <a:r>
              <a:rPr sz="3700" spc="-705" dirty="0">
                <a:latin typeface="Symbol"/>
                <a:cs typeface="Symbol"/>
              </a:rPr>
              <a:t></a:t>
            </a:r>
            <a:endParaRPr sz="3700">
              <a:latin typeface="Symbol"/>
              <a:cs typeface="Symbo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11191435" y="7247156"/>
            <a:ext cx="207645" cy="59499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3700" spc="10" dirty="0">
                <a:latin typeface="Symbol"/>
                <a:cs typeface="Symbol"/>
              </a:rPr>
              <a:t></a:t>
            </a:r>
            <a:endParaRPr sz="3700">
              <a:latin typeface="Symbol"/>
              <a:cs typeface="Symbo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10698893" y="7711826"/>
            <a:ext cx="725805" cy="59499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5"/>
              </a:spcBef>
            </a:pPr>
            <a:r>
              <a:rPr sz="5550" i="1" spc="30" baseline="-21771" dirty="0">
                <a:latin typeface="Times New Roman"/>
                <a:cs typeface="Times New Roman"/>
              </a:rPr>
              <a:t>N</a:t>
            </a:r>
            <a:r>
              <a:rPr sz="5550" i="1" spc="277" baseline="-21771" dirty="0">
                <a:latin typeface="Times New Roman"/>
                <a:cs typeface="Times New Roman"/>
              </a:rPr>
              <a:t> </a:t>
            </a:r>
            <a:r>
              <a:rPr sz="3700" spc="-705" dirty="0">
                <a:latin typeface="Symbol"/>
                <a:cs typeface="Symbol"/>
              </a:rPr>
              <a:t></a:t>
            </a:r>
            <a:r>
              <a:rPr sz="5550" spc="-1057" baseline="-25525" dirty="0">
                <a:latin typeface="Symbol"/>
                <a:cs typeface="Symbol"/>
              </a:rPr>
              <a:t></a:t>
            </a:r>
            <a:endParaRPr sz="5550" baseline="-25525">
              <a:latin typeface="Symbol"/>
              <a:cs typeface="Symbol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51025" y="583450"/>
            <a:ext cx="9902825" cy="1031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spc="70" dirty="0"/>
              <a:t>Dance</a:t>
            </a:r>
            <a:r>
              <a:rPr sz="6600" spc="65" dirty="0"/>
              <a:t> </a:t>
            </a:r>
            <a:r>
              <a:rPr sz="6600" dirty="0"/>
              <a:t>of</a:t>
            </a:r>
            <a:r>
              <a:rPr sz="6600" spc="65" dirty="0"/>
              <a:t> </a:t>
            </a:r>
            <a:r>
              <a:rPr sz="6600" dirty="0"/>
              <a:t>the</a:t>
            </a:r>
            <a:r>
              <a:rPr sz="6600" spc="65" dirty="0"/>
              <a:t> </a:t>
            </a:r>
            <a:r>
              <a:rPr sz="6600" spc="-5" dirty="0"/>
              <a:t>mean</a:t>
            </a:r>
            <a:r>
              <a:rPr sz="6600" spc="70" dirty="0"/>
              <a:t> </a:t>
            </a:r>
            <a:r>
              <a:rPr sz="6600" spc="120" dirty="0"/>
              <a:t>and</a:t>
            </a:r>
            <a:r>
              <a:rPr sz="6600" spc="65" dirty="0"/>
              <a:t> </a:t>
            </a:r>
            <a:r>
              <a:rPr sz="6600" dirty="0"/>
              <a:t>CI</a:t>
            </a:r>
            <a:endParaRPr sz="66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775662" y="1737305"/>
            <a:ext cx="7728573" cy="7909018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38</a:t>
            </a:fld>
            <a:endParaRPr spc="-5" dirty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77767" y="871223"/>
            <a:ext cx="6049645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5" dirty="0"/>
              <a:t>Interpretation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0600" y="7851802"/>
            <a:ext cx="10937240" cy="1120775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12700" marR="5080">
              <a:lnSpc>
                <a:spcPts val="4300"/>
              </a:lnSpc>
              <a:spcBef>
                <a:spcPts val="220"/>
              </a:spcBef>
            </a:pPr>
            <a:r>
              <a:rPr sz="3600" spc="-135" dirty="0">
                <a:latin typeface="Microsoft Sans Serif"/>
                <a:cs typeface="Microsoft Sans Serif"/>
              </a:rPr>
              <a:t>We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65" dirty="0">
                <a:latin typeface="Microsoft Sans Serif"/>
                <a:cs typeface="Microsoft Sans Serif"/>
              </a:rPr>
              <a:t>can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95" dirty="0">
                <a:latin typeface="Microsoft Sans Serif"/>
                <a:cs typeface="Microsoft Sans Serif"/>
              </a:rPr>
              <a:t>be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95%</a:t>
            </a:r>
            <a:r>
              <a:rPr sz="3600" spc="40" dirty="0">
                <a:latin typeface="Microsoft Sans Serif"/>
                <a:cs typeface="Microsoft Sans Serif"/>
              </a:rPr>
              <a:t> confident </a:t>
            </a:r>
            <a:r>
              <a:rPr sz="3600" dirty="0">
                <a:latin typeface="Microsoft Sans Serif"/>
                <a:cs typeface="Microsoft Sans Serif"/>
              </a:rPr>
              <a:t>that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our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CI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45" dirty="0">
                <a:latin typeface="Microsoft Sans Serif"/>
                <a:cs typeface="Microsoft Sans Serif"/>
              </a:rPr>
              <a:t>capture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the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true </a:t>
            </a:r>
            <a:r>
              <a:rPr sz="3600" spc="-944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value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of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the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unknown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15" dirty="0">
                <a:latin typeface="Microsoft Sans Serif"/>
                <a:cs typeface="Microsoft Sans Serif"/>
              </a:rPr>
              <a:t>parameter,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b="1" spc="-5" dirty="0">
                <a:solidFill>
                  <a:srgbClr val="C82506"/>
                </a:solidFill>
                <a:latin typeface="Arial"/>
                <a:cs typeface="Arial"/>
              </a:rPr>
              <a:t>but</a:t>
            </a:r>
            <a:r>
              <a:rPr sz="3600" b="1" spc="-10" dirty="0">
                <a:solidFill>
                  <a:srgbClr val="C82506"/>
                </a:solidFill>
                <a:latin typeface="Arial"/>
                <a:cs typeface="Arial"/>
              </a:rPr>
              <a:t> </a:t>
            </a:r>
            <a:r>
              <a:rPr sz="3600" b="1" spc="-5" dirty="0">
                <a:solidFill>
                  <a:srgbClr val="C82506"/>
                </a:solidFill>
                <a:latin typeface="Arial"/>
                <a:cs typeface="Arial"/>
              </a:rPr>
              <a:t>it might</a:t>
            </a:r>
            <a:r>
              <a:rPr sz="3600" b="1" spc="-10" dirty="0">
                <a:solidFill>
                  <a:srgbClr val="C82506"/>
                </a:solidFill>
                <a:latin typeface="Arial"/>
                <a:cs typeface="Arial"/>
              </a:rPr>
              <a:t> </a:t>
            </a:r>
            <a:r>
              <a:rPr sz="3600" b="1" spc="45" dirty="0">
                <a:solidFill>
                  <a:srgbClr val="C82506"/>
                </a:solidFill>
                <a:latin typeface="Arial"/>
                <a:cs typeface="Arial"/>
              </a:rPr>
              <a:t>not</a:t>
            </a:r>
            <a:r>
              <a:rPr sz="3600" spc="45" dirty="0">
                <a:latin typeface="Microsoft Sans Serif"/>
                <a:cs typeface="Microsoft Sans Serif"/>
              </a:rPr>
              <a:t>!</a:t>
            </a:r>
            <a:endParaRPr sz="3600">
              <a:latin typeface="Microsoft Sans Serif"/>
              <a:cs typeface="Microsoft Sans Serif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1334489" y="2630260"/>
            <a:ext cx="9824720" cy="4537075"/>
            <a:chOff x="1334489" y="2630260"/>
            <a:chExt cx="9824720" cy="4537075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334489" y="2630260"/>
              <a:ext cx="9824641" cy="453707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384300" y="2667000"/>
              <a:ext cx="9698630" cy="4419600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1385289" y="2671762"/>
              <a:ext cx="9697720" cy="4410075"/>
            </a:xfrm>
            <a:custGeom>
              <a:avLst/>
              <a:gdLst/>
              <a:ahLst/>
              <a:cxnLst/>
              <a:rect l="l" t="t" r="r" b="b"/>
              <a:pathLst>
                <a:path w="9697720" h="4410075">
                  <a:moveTo>
                    <a:pt x="9697641" y="0"/>
                  </a:moveTo>
                  <a:lnTo>
                    <a:pt x="0" y="0"/>
                  </a:lnTo>
                  <a:lnTo>
                    <a:pt x="0" y="4410075"/>
                  </a:lnTo>
                  <a:lnTo>
                    <a:pt x="9697641" y="4410075"/>
                  </a:lnTo>
                  <a:lnTo>
                    <a:pt x="9697641" y="0"/>
                  </a:lnTo>
                  <a:close/>
                </a:path>
              </a:pathLst>
            </a:custGeom>
            <a:ln w="25400">
              <a:solidFill>
                <a:srgbClr val="F3F7F5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39</a:t>
            </a:fld>
            <a:endParaRPr spc="-5" dirty="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40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80" dirty="0"/>
              <a:t>Confidence</a:t>
            </a:r>
            <a:r>
              <a:rPr spc="60" dirty="0"/>
              <a:t> </a:t>
            </a:r>
            <a:r>
              <a:rPr spc="-15" dirty="0"/>
              <a:t>intervals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0600" y="3657347"/>
            <a:ext cx="177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355" dirty="0">
                <a:latin typeface="Microsoft Sans Serif"/>
                <a:cs typeface="Microsoft Sans Serif"/>
              </a:rPr>
              <a:t>•</a:t>
            </a:r>
            <a:endParaRPr sz="240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385710" y="3589529"/>
            <a:ext cx="10444480" cy="429768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327025">
              <a:lnSpc>
                <a:spcPts val="3800"/>
              </a:lnSpc>
              <a:spcBef>
                <a:spcPts val="260"/>
              </a:spcBef>
            </a:pPr>
            <a:r>
              <a:rPr sz="3200" spc="30" dirty="0">
                <a:latin typeface="Microsoft Sans Serif"/>
                <a:cs typeface="Microsoft Sans Serif"/>
              </a:rPr>
              <a:t>Confidence </a:t>
            </a:r>
            <a:r>
              <a:rPr sz="3200" spc="-5" dirty="0">
                <a:latin typeface="Microsoft Sans Serif"/>
                <a:cs typeface="Microsoft Sans Serif"/>
              </a:rPr>
              <a:t>intervals</a:t>
            </a:r>
            <a:r>
              <a:rPr sz="3200" spc="35" dirty="0">
                <a:latin typeface="Microsoft Sans Serif"/>
                <a:cs typeface="Microsoft Sans Serif"/>
              </a:rPr>
              <a:t> </a:t>
            </a:r>
            <a:r>
              <a:rPr sz="3200" spc="-10" dirty="0">
                <a:latin typeface="Microsoft Sans Serif"/>
                <a:cs typeface="Microsoft Sans Serif"/>
              </a:rPr>
              <a:t>tell</a:t>
            </a:r>
            <a:r>
              <a:rPr sz="3200" spc="35" dirty="0">
                <a:latin typeface="Microsoft Sans Serif"/>
                <a:cs typeface="Microsoft Sans Serif"/>
              </a:rPr>
              <a:t> </a:t>
            </a:r>
            <a:r>
              <a:rPr sz="3200" spc="-5" dirty="0">
                <a:latin typeface="Microsoft Sans Serif"/>
                <a:cs typeface="Microsoft Sans Serif"/>
              </a:rPr>
              <a:t>us</a:t>
            </a:r>
            <a:r>
              <a:rPr sz="3200" spc="35" dirty="0">
                <a:latin typeface="Microsoft Sans Serif"/>
                <a:cs typeface="Microsoft Sans Serif"/>
              </a:rPr>
              <a:t> </a:t>
            </a:r>
            <a:r>
              <a:rPr sz="3200" dirty="0">
                <a:latin typeface="Microsoft Sans Serif"/>
                <a:cs typeface="Microsoft Sans Serif"/>
              </a:rPr>
              <a:t>the</a:t>
            </a:r>
            <a:r>
              <a:rPr sz="3200" spc="35" dirty="0">
                <a:latin typeface="Microsoft Sans Serif"/>
                <a:cs typeface="Microsoft Sans Serif"/>
              </a:rPr>
              <a:t> </a:t>
            </a:r>
            <a:r>
              <a:rPr sz="3200" spc="30" dirty="0">
                <a:latin typeface="Microsoft Sans Serif"/>
                <a:cs typeface="Microsoft Sans Serif"/>
              </a:rPr>
              <a:t>range </a:t>
            </a:r>
            <a:r>
              <a:rPr sz="3200" dirty="0">
                <a:latin typeface="Microsoft Sans Serif"/>
                <a:cs typeface="Microsoft Sans Serif"/>
              </a:rPr>
              <a:t>of</a:t>
            </a:r>
            <a:r>
              <a:rPr sz="3200" spc="35" dirty="0">
                <a:latin typeface="Microsoft Sans Serif"/>
                <a:cs typeface="Microsoft Sans Serif"/>
              </a:rPr>
              <a:t> </a:t>
            </a:r>
            <a:r>
              <a:rPr sz="3200" spc="-5" dirty="0">
                <a:latin typeface="Microsoft Sans Serif"/>
                <a:cs typeface="Microsoft Sans Serif"/>
              </a:rPr>
              <a:t>values</a:t>
            </a:r>
            <a:r>
              <a:rPr sz="3200" spc="35" dirty="0">
                <a:latin typeface="Microsoft Sans Serif"/>
                <a:cs typeface="Microsoft Sans Serif"/>
              </a:rPr>
              <a:t> </a:t>
            </a:r>
            <a:r>
              <a:rPr sz="3200" spc="-10" dirty="0">
                <a:latin typeface="Microsoft Sans Serif"/>
                <a:cs typeface="Microsoft Sans Serif"/>
              </a:rPr>
              <a:t>in</a:t>
            </a:r>
            <a:r>
              <a:rPr sz="3200" spc="35" dirty="0">
                <a:latin typeface="Microsoft Sans Serif"/>
                <a:cs typeface="Microsoft Sans Serif"/>
              </a:rPr>
              <a:t> </a:t>
            </a:r>
            <a:r>
              <a:rPr sz="3200" spc="30" dirty="0">
                <a:latin typeface="Microsoft Sans Serif"/>
                <a:cs typeface="Microsoft Sans Serif"/>
              </a:rPr>
              <a:t>which </a:t>
            </a:r>
            <a:r>
              <a:rPr sz="3200" spc="-835" dirty="0">
                <a:latin typeface="Microsoft Sans Serif"/>
                <a:cs typeface="Microsoft Sans Serif"/>
              </a:rPr>
              <a:t> </a:t>
            </a:r>
            <a:r>
              <a:rPr sz="3200" spc="-5" dirty="0">
                <a:latin typeface="Microsoft Sans Serif"/>
                <a:cs typeface="Microsoft Sans Serif"/>
              </a:rPr>
              <a:t>the</a:t>
            </a:r>
            <a:r>
              <a:rPr sz="3200" spc="35" dirty="0">
                <a:latin typeface="Microsoft Sans Serif"/>
                <a:cs typeface="Microsoft Sans Serif"/>
              </a:rPr>
              <a:t> </a:t>
            </a:r>
            <a:r>
              <a:rPr sz="3200" dirty="0">
                <a:latin typeface="Microsoft Sans Serif"/>
                <a:cs typeface="Microsoft Sans Serif"/>
              </a:rPr>
              <a:t>true</a:t>
            </a:r>
            <a:r>
              <a:rPr sz="3200" spc="35" dirty="0">
                <a:latin typeface="Microsoft Sans Serif"/>
                <a:cs typeface="Microsoft Sans Serif"/>
              </a:rPr>
              <a:t> </a:t>
            </a:r>
            <a:r>
              <a:rPr sz="3200" spc="15" dirty="0">
                <a:latin typeface="Microsoft Sans Serif"/>
                <a:cs typeface="Microsoft Sans Serif"/>
              </a:rPr>
              <a:t>parameter</a:t>
            </a:r>
            <a:r>
              <a:rPr sz="3200" spc="35" dirty="0">
                <a:latin typeface="Microsoft Sans Serif"/>
                <a:cs typeface="Microsoft Sans Serif"/>
              </a:rPr>
              <a:t> </a:t>
            </a:r>
            <a:r>
              <a:rPr sz="3200" spc="-5" dirty="0">
                <a:latin typeface="Microsoft Sans Serif"/>
                <a:cs typeface="Microsoft Sans Serif"/>
              </a:rPr>
              <a:t>we</a:t>
            </a:r>
            <a:r>
              <a:rPr sz="3200" spc="30" dirty="0">
                <a:latin typeface="Microsoft Sans Serif"/>
                <a:cs typeface="Microsoft Sans Serif"/>
              </a:rPr>
              <a:t> </a:t>
            </a:r>
            <a:r>
              <a:rPr sz="3200" spc="-25" dirty="0">
                <a:latin typeface="Microsoft Sans Serif"/>
                <a:cs typeface="Microsoft Sans Serif"/>
              </a:rPr>
              <a:t>are</a:t>
            </a:r>
            <a:r>
              <a:rPr sz="3200" spc="35" dirty="0">
                <a:latin typeface="Microsoft Sans Serif"/>
                <a:cs typeface="Microsoft Sans Serif"/>
              </a:rPr>
              <a:t> trying </a:t>
            </a:r>
            <a:r>
              <a:rPr sz="3200" dirty="0">
                <a:latin typeface="Microsoft Sans Serif"/>
                <a:cs typeface="Microsoft Sans Serif"/>
              </a:rPr>
              <a:t>to</a:t>
            </a:r>
            <a:r>
              <a:rPr sz="3200" spc="35" dirty="0">
                <a:latin typeface="Microsoft Sans Serif"/>
                <a:cs typeface="Microsoft Sans Serif"/>
              </a:rPr>
              <a:t> </a:t>
            </a:r>
            <a:r>
              <a:rPr sz="3200" spc="-5" dirty="0">
                <a:latin typeface="Microsoft Sans Serif"/>
                <a:cs typeface="Microsoft Sans Serif"/>
              </a:rPr>
              <a:t>estimate</a:t>
            </a:r>
            <a:r>
              <a:rPr sz="3200" spc="35" dirty="0">
                <a:latin typeface="Microsoft Sans Serif"/>
                <a:cs typeface="Microsoft Sans Serif"/>
              </a:rPr>
              <a:t> </a:t>
            </a:r>
            <a:r>
              <a:rPr sz="3200" dirty="0">
                <a:latin typeface="Microsoft Sans Serif"/>
                <a:cs typeface="Microsoft Sans Serif"/>
              </a:rPr>
              <a:t>most</a:t>
            </a:r>
            <a:r>
              <a:rPr sz="3200" spc="35" dirty="0">
                <a:latin typeface="Microsoft Sans Serif"/>
                <a:cs typeface="Microsoft Sans Serif"/>
              </a:rPr>
              <a:t> </a:t>
            </a:r>
            <a:r>
              <a:rPr sz="3200" spc="-10" dirty="0">
                <a:latin typeface="Microsoft Sans Serif"/>
                <a:cs typeface="Microsoft Sans Serif"/>
              </a:rPr>
              <a:t>likely </a:t>
            </a:r>
            <a:r>
              <a:rPr sz="3200" spc="-5" dirty="0">
                <a:latin typeface="Microsoft Sans Serif"/>
                <a:cs typeface="Microsoft Sans Serif"/>
              </a:rPr>
              <a:t> </a:t>
            </a:r>
            <a:r>
              <a:rPr sz="3200" spc="-10" dirty="0">
                <a:latin typeface="Microsoft Sans Serif"/>
                <a:cs typeface="Microsoft Sans Serif"/>
              </a:rPr>
              <a:t>falls</a:t>
            </a:r>
            <a:r>
              <a:rPr sz="3200" spc="30" dirty="0">
                <a:latin typeface="Microsoft Sans Serif"/>
                <a:cs typeface="Microsoft Sans Serif"/>
              </a:rPr>
              <a:t> </a:t>
            </a:r>
            <a:r>
              <a:rPr sz="3200" spc="35" dirty="0">
                <a:latin typeface="Microsoft Sans Serif"/>
                <a:cs typeface="Microsoft Sans Serif"/>
              </a:rPr>
              <a:t>(“margins </a:t>
            </a:r>
            <a:r>
              <a:rPr sz="3200" dirty="0">
                <a:latin typeface="Microsoft Sans Serif"/>
                <a:cs typeface="Microsoft Sans Serif"/>
              </a:rPr>
              <a:t>of</a:t>
            </a:r>
            <a:r>
              <a:rPr sz="3200" spc="35" dirty="0">
                <a:latin typeface="Microsoft Sans Serif"/>
                <a:cs typeface="Microsoft Sans Serif"/>
              </a:rPr>
              <a:t> </a:t>
            </a:r>
            <a:r>
              <a:rPr sz="3200" spc="15" dirty="0">
                <a:latin typeface="Microsoft Sans Serif"/>
                <a:cs typeface="Microsoft Sans Serif"/>
              </a:rPr>
              <a:t>error”)</a:t>
            </a:r>
            <a:endParaRPr sz="3200">
              <a:latin typeface="Microsoft Sans Serif"/>
              <a:cs typeface="Microsoft Sans Serif"/>
            </a:endParaRPr>
          </a:p>
          <a:p>
            <a:pPr marL="12700" marR="5080">
              <a:lnSpc>
                <a:spcPts val="3800"/>
              </a:lnSpc>
              <a:spcBef>
                <a:spcPts val="1600"/>
              </a:spcBef>
            </a:pPr>
            <a:r>
              <a:rPr sz="3200" dirty="0">
                <a:latin typeface="Microsoft Sans Serif"/>
                <a:cs typeface="Microsoft Sans Serif"/>
              </a:rPr>
              <a:t>CIs</a:t>
            </a:r>
            <a:r>
              <a:rPr sz="3200" spc="30" dirty="0">
                <a:latin typeface="Microsoft Sans Serif"/>
                <a:cs typeface="Microsoft Sans Serif"/>
              </a:rPr>
              <a:t> </a:t>
            </a:r>
            <a:r>
              <a:rPr sz="3200" spc="-5" dirty="0">
                <a:latin typeface="Microsoft Sans Serif"/>
                <a:cs typeface="Microsoft Sans Serif"/>
              </a:rPr>
              <a:t>use</a:t>
            </a:r>
            <a:r>
              <a:rPr sz="3200" spc="30" dirty="0">
                <a:latin typeface="Microsoft Sans Serif"/>
                <a:cs typeface="Microsoft Sans Serif"/>
              </a:rPr>
              <a:t> </a:t>
            </a:r>
            <a:r>
              <a:rPr sz="3200" dirty="0">
                <a:latin typeface="Microsoft Sans Serif"/>
                <a:cs typeface="Microsoft Sans Serif"/>
              </a:rPr>
              <a:t>the</a:t>
            </a:r>
            <a:r>
              <a:rPr sz="3200" spc="30" dirty="0">
                <a:latin typeface="Microsoft Sans Serif"/>
                <a:cs typeface="Microsoft Sans Serif"/>
              </a:rPr>
              <a:t> </a:t>
            </a:r>
            <a:r>
              <a:rPr sz="3200" spc="35" dirty="0">
                <a:latin typeface="Microsoft Sans Serif"/>
                <a:cs typeface="Microsoft Sans Serif"/>
              </a:rPr>
              <a:t>standard </a:t>
            </a:r>
            <a:r>
              <a:rPr sz="3200" spc="15" dirty="0">
                <a:latin typeface="Microsoft Sans Serif"/>
                <a:cs typeface="Microsoft Sans Serif"/>
              </a:rPr>
              <a:t>deviation</a:t>
            </a:r>
            <a:r>
              <a:rPr sz="3200" spc="30" dirty="0">
                <a:latin typeface="Microsoft Sans Serif"/>
                <a:cs typeface="Microsoft Sans Serif"/>
              </a:rPr>
              <a:t> </a:t>
            </a:r>
            <a:r>
              <a:rPr sz="3200" spc="55" dirty="0">
                <a:latin typeface="Microsoft Sans Serif"/>
                <a:cs typeface="Microsoft Sans Serif"/>
              </a:rPr>
              <a:t>and</a:t>
            </a:r>
            <a:r>
              <a:rPr sz="3200" spc="30" dirty="0">
                <a:latin typeface="Microsoft Sans Serif"/>
                <a:cs typeface="Microsoft Sans Serif"/>
              </a:rPr>
              <a:t> </a:t>
            </a:r>
            <a:r>
              <a:rPr sz="3200" dirty="0">
                <a:latin typeface="Microsoft Sans Serif"/>
                <a:cs typeface="Microsoft Sans Serif"/>
              </a:rPr>
              <a:t>the</a:t>
            </a:r>
            <a:r>
              <a:rPr sz="3200" spc="35" dirty="0">
                <a:latin typeface="Microsoft Sans Serif"/>
                <a:cs typeface="Microsoft Sans Serif"/>
              </a:rPr>
              <a:t> </a:t>
            </a:r>
            <a:r>
              <a:rPr sz="3200" spc="30" dirty="0">
                <a:latin typeface="Microsoft Sans Serif"/>
                <a:cs typeface="Microsoft Sans Serif"/>
              </a:rPr>
              <a:t>properties </a:t>
            </a:r>
            <a:r>
              <a:rPr sz="3200" dirty="0">
                <a:latin typeface="Microsoft Sans Serif"/>
                <a:cs typeface="Microsoft Sans Serif"/>
              </a:rPr>
              <a:t>of</a:t>
            </a:r>
            <a:r>
              <a:rPr sz="3200" spc="30" dirty="0">
                <a:latin typeface="Microsoft Sans Serif"/>
                <a:cs typeface="Microsoft Sans Serif"/>
              </a:rPr>
              <a:t> </a:t>
            </a:r>
            <a:r>
              <a:rPr sz="3200" dirty="0">
                <a:latin typeface="Microsoft Sans Serif"/>
                <a:cs typeface="Microsoft Sans Serif"/>
              </a:rPr>
              <a:t>the </a:t>
            </a:r>
            <a:r>
              <a:rPr sz="3200" spc="5" dirty="0">
                <a:latin typeface="Microsoft Sans Serif"/>
                <a:cs typeface="Microsoft Sans Serif"/>
              </a:rPr>
              <a:t> </a:t>
            </a:r>
            <a:r>
              <a:rPr sz="3200" spc="35" dirty="0">
                <a:latin typeface="Microsoft Sans Serif"/>
                <a:cs typeface="Microsoft Sans Serif"/>
              </a:rPr>
              <a:t>sampling</a:t>
            </a:r>
            <a:r>
              <a:rPr sz="3200" spc="40" dirty="0">
                <a:latin typeface="Microsoft Sans Serif"/>
                <a:cs typeface="Microsoft Sans Serif"/>
              </a:rPr>
              <a:t> </a:t>
            </a:r>
            <a:r>
              <a:rPr sz="3200" spc="20" dirty="0">
                <a:latin typeface="Microsoft Sans Serif"/>
                <a:cs typeface="Microsoft Sans Serif"/>
              </a:rPr>
              <a:t>distribution</a:t>
            </a:r>
            <a:r>
              <a:rPr sz="3200" spc="45" dirty="0">
                <a:latin typeface="Microsoft Sans Serif"/>
                <a:cs typeface="Microsoft Sans Serif"/>
              </a:rPr>
              <a:t> </a:t>
            </a:r>
            <a:r>
              <a:rPr sz="3200" dirty="0">
                <a:latin typeface="Microsoft Sans Serif"/>
                <a:cs typeface="Microsoft Sans Serif"/>
              </a:rPr>
              <a:t>to</a:t>
            </a:r>
            <a:r>
              <a:rPr sz="3200" spc="45" dirty="0">
                <a:latin typeface="Microsoft Sans Serif"/>
                <a:cs typeface="Microsoft Sans Serif"/>
              </a:rPr>
              <a:t> </a:t>
            </a:r>
            <a:r>
              <a:rPr sz="3200" spc="35" dirty="0">
                <a:latin typeface="Microsoft Sans Serif"/>
                <a:cs typeface="Microsoft Sans Serif"/>
              </a:rPr>
              <a:t>provide</a:t>
            </a:r>
            <a:r>
              <a:rPr sz="3200" spc="45" dirty="0">
                <a:latin typeface="Microsoft Sans Serif"/>
                <a:cs typeface="Microsoft Sans Serif"/>
              </a:rPr>
              <a:t> </a:t>
            </a:r>
            <a:r>
              <a:rPr sz="3200" spc="-5" dirty="0">
                <a:latin typeface="Microsoft Sans Serif"/>
                <a:cs typeface="Microsoft Sans Serif"/>
              </a:rPr>
              <a:t>a</a:t>
            </a:r>
            <a:r>
              <a:rPr sz="3200" spc="40" dirty="0">
                <a:latin typeface="Microsoft Sans Serif"/>
                <a:cs typeface="Microsoft Sans Serif"/>
              </a:rPr>
              <a:t> </a:t>
            </a:r>
            <a:r>
              <a:rPr sz="3200" spc="30" dirty="0">
                <a:latin typeface="Microsoft Sans Serif"/>
                <a:cs typeface="Microsoft Sans Serif"/>
              </a:rPr>
              <a:t>range</a:t>
            </a:r>
            <a:r>
              <a:rPr sz="3200" spc="45" dirty="0">
                <a:latin typeface="Microsoft Sans Serif"/>
                <a:cs typeface="Microsoft Sans Serif"/>
              </a:rPr>
              <a:t> </a:t>
            </a:r>
            <a:r>
              <a:rPr sz="3200" spc="15" dirty="0">
                <a:latin typeface="Microsoft Sans Serif"/>
                <a:cs typeface="Microsoft Sans Serif"/>
              </a:rPr>
              <a:t>around</a:t>
            </a:r>
            <a:r>
              <a:rPr sz="3200" spc="45" dirty="0">
                <a:latin typeface="Microsoft Sans Serif"/>
                <a:cs typeface="Microsoft Sans Serif"/>
              </a:rPr>
              <a:t> </a:t>
            </a:r>
            <a:r>
              <a:rPr sz="3200" spc="-5" dirty="0">
                <a:latin typeface="Microsoft Sans Serif"/>
                <a:cs typeface="Microsoft Sans Serif"/>
              </a:rPr>
              <a:t>a</a:t>
            </a:r>
            <a:r>
              <a:rPr sz="3200" spc="45" dirty="0">
                <a:latin typeface="Microsoft Sans Serif"/>
                <a:cs typeface="Microsoft Sans Serif"/>
              </a:rPr>
              <a:t> </a:t>
            </a:r>
            <a:r>
              <a:rPr sz="3200" spc="25" dirty="0">
                <a:latin typeface="Microsoft Sans Serif"/>
                <a:cs typeface="Microsoft Sans Serif"/>
              </a:rPr>
              <a:t>sample </a:t>
            </a:r>
            <a:r>
              <a:rPr sz="3200" spc="-835" dirty="0">
                <a:latin typeface="Microsoft Sans Serif"/>
                <a:cs typeface="Microsoft Sans Serif"/>
              </a:rPr>
              <a:t> </a:t>
            </a:r>
            <a:r>
              <a:rPr sz="3200" spc="-5" dirty="0">
                <a:latin typeface="Microsoft Sans Serif"/>
                <a:cs typeface="Microsoft Sans Serif"/>
              </a:rPr>
              <a:t>estimates</a:t>
            </a:r>
            <a:r>
              <a:rPr sz="3200" spc="35" dirty="0">
                <a:latin typeface="Microsoft Sans Serif"/>
                <a:cs typeface="Microsoft Sans Serif"/>
              </a:rPr>
              <a:t> </a:t>
            </a:r>
            <a:r>
              <a:rPr sz="3200" dirty="0">
                <a:latin typeface="Microsoft Sans Serif"/>
                <a:cs typeface="Microsoft Sans Serif"/>
              </a:rPr>
              <a:t>that,</a:t>
            </a:r>
            <a:r>
              <a:rPr sz="3200" spc="35" dirty="0">
                <a:latin typeface="Microsoft Sans Serif"/>
                <a:cs typeface="Microsoft Sans Serif"/>
              </a:rPr>
              <a:t> </a:t>
            </a:r>
            <a:r>
              <a:rPr sz="3200" spc="-5" dirty="0">
                <a:latin typeface="Microsoft Sans Serif"/>
                <a:cs typeface="Microsoft Sans Serif"/>
              </a:rPr>
              <a:t>with</a:t>
            </a:r>
            <a:r>
              <a:rPr sz="3200" spc="35" dirty="0">
                <a:latin typeface="Microsoft Sans Serif"/>
                <a:cs typeface="Microsoft Sans Serif"/>
              </a:rPr>
              <a:t> </a:t>
            </a:r>
            <a:r>
              <a:rPr sz="3200" spc="-5" dirty="0">
                <a:latin typeface="Microsoft Sans Serif"/>
                <a:cs typeface="Microsoft Sans Serif"/>
              </a:rPr>
              <a:t>a</a:t>
            </a:r>
            <a:r>
              <a:rPr sz="3200" spc="35" dirty="0">
                <a:latin typeface="Microsoft Sans Serif"/>
                <a:cs typeface="Microsoft Sans Serif"/>
              </a:rPr>
              <a:t> </a:t>
            </a:r>
            <a:r>
              <a:rPr sz="3200" spc="30" dirty="0">
                <a:latin typeface="Microsoft Sans Serif"/>
                <a:cs typeface="Microsoft Sans Serif"/>
              </a:rPr>
              <a:t>given</a:t>
            </a:r>
            <a:r>
              <a:rPr sz="3200" spc="35" dirty="0">
                <a:latin typeface="Microsoft Sans Serif"/>
                <a:cs typeface="Microsoft Sans Serif"/>
              </a:rPr>
              <a:t> </a:t>
            </a:r>
            <a:r>
              <a:rPr sz="3200" spc="-10" dirty="0">
                <a:latin typeface="Microsoft Sans Serif"/>
                <a:cs typeface="Microsoft Sans Serif"/>
              </a:rPr>
              <a:t>level</a:t>
            </a:r>
            <a:r>
              <a:rPr sz="3200" spc="35" dirty="0">
                <a:latin typeface="Microsoft Sans Serif"/>
                <a:cs typeface="Microsoft Sans Serif"/>
              </a:rPr>
              <a:t> </a:t>
            </a:r>
            <a:r>
              <a:rPr sz="3200" dirty="0">
                <a:latin typeface="Microsoft Sans Serif"/>
                <a:cs typeface="Microsoft Sans Serif"/>
              </a:rPr>
              <a:t>of</a:t>
            </a:r>
            <a:r>
              <a:rPr sz="3200" spc="35" dirty="0">
                <a:latin typeface="Microsoft Sans Serif"/>
                <a:cs typeface="Microsoft Sans Serif"/>
              </a:rPr>
              <a:t> </a:t>
            </a:r>
            <a:r>
              <a:rPr sz="3200" spc="45" dirty="0">
                <a:latin typeface="Microsoft Sans Serif"/>
                <a:cs typeface="Microsoft Sans Serif"/>
              </a:rPr>
              <a:t>confidence,</a:t>
            </a:r>
            <a:r>
              <a:rPr sz="3200" spc="35" dirty="0">
                <a:latin typeface="Microsoft Sans Serif"/>
                <a:cs typeface="Microsoft Sans Serif"/>
              </a:rPr>
              <a:t> </a:t>
            </a:r>
            <a:r>
              <a:rPr sz="3200" spc="15" dirty="0">
                <a:latin typeface="Microsoft Sans Serif"/>
                <a:cs typeface="Microsoft Sans Serif"/>
              </a:rPr>
              <a:t>contains </a:t>
            </a:r>
            <a:r>
              <a:rPr sz="3200" spc="20" dirty="0">
                <a:latin typeface="Microsoft Sans Serif"/>
                <a:cs typeface="Microsoft Sans Serif"/>
              </a:rPr>
              <a:t> </a:t>
            </a:r>
            <a:r>
              <a:rPr sz="3200" spc="-5" dirty="0">
                <a:latin typeface="Microsoft Sans Serif"/>
                <a:cs typeface="Microsoft Sans Serif"/>
              </a:rPr>
              <a:t>the</a:t>
            </a:r>
            <a:r>
              <a:rPr sz="3200" spc="30" dirty="0">
                <a:latin typeface="Microsoft Sans Serif"/>
                <a:cs typeface="Microsoft Sans Serif"/>
              </a:rPr>
              <a:t> </a:t>
            </a:r>
            <a:r>
              <a:rPr sz="3200" dirty="0">
                <a:latin typeface="Microsoft Sans Serif"/>
                <a:cs typeface="Microsoft Sans Serif"/>
              </a:rPr>
              <a:t>true</a:t>
            </a:r>
            <a:r>
              <a:rPr sz="3200" spc="35" dirty="0">
                <a:latin typeface="Microsoft Sans Serif"/>
                <a:cs typeface="Microsoft Sans Serif"/>
              </a:rPr>
              <a:t> </a:t>
            </a:r>
            <a:r>
              <a:rPr sz="3200" spc="30" dirty="0">
                <a:latin typeface="Microsoft Sans Serif"/>
                <a:cs typeface="Microsoft Sans Serif"/>
              </a:rPr>
              <a:t>population</a:t>
            </a:r>
            <a:r>
              <a:rPr sz="3200" spc="35" dirty="0">
                <a:latin typeface="Microsoft Sans Serif"/>
                <a:cs typeface="Microsoft Sans Serif"/>
              </a:rPr>
              <a:t> </a:t>
            </a:r>
            <a:r>
              <a:rPr sz="3200" spc="-15" dirty="0">
                <a:latin typeface="Microsoft Sans Serif"/>
                <a:cs typeface="Microsoft Sans Serif"/>
              </a:rPr>
              <a:t>parameter.</a:t>
            </a:r>
            <a:endParaRPr sz="320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  <a:spcBef>
                <a:spcPts val="1440"/>
              </a:spcBef>
            </a:pPr>
            <a:r>
              <a:rPr sz="3200" dirty="0">
                <a:latin typeface="Microsoft Sans Serif"/>
                <a:cs typeface="Microsoft Sans Serif"/>
              </a:rPr>
              <a:t>CI</a:t>
            </a:r>
            <a:r>
              <a:rPr sz="3200" spc="30" dirty="0">
                <a:latin typeface="Microsoft Sans Serif"/>
                <a:cs typeface="Microsoft Sans Serif"/>
              </a:rPr>
              <a:t> </a:t>
            </a:r>
            <a:r>
              <a:rPr sz="3200" dirty="0">
                <a:latin typeface="Microsoft Sans Serif"/>
                <a:cs typeface="Microsoft Sans Serif"/>
              </a:rPr>
              <a:t>at</a:t>
            </a:r>
            <a:r>
              <a:rPr sz="3200" spc="30" dirty="0">
                <a:latin typeface="Microsoft Sans Serif"/>
                <a:cs typeface="Microsoft Sans Serif"/>
              </a:rPr>
              <a:t> </a:t>
            </a:r>
            <a:r>
              <a:rPr sz="3200" spc="-5" dirty="0">
                <a:latin typeface="Microsoft Sans Serif"/>
                <a:cs typeface="Microsoft Sans Serif"/>
              </a:rPr>
              <a:t>95%</a:t>
            </a:r>
            <a:r>
              <a:rPr sz="3200" spc="30" dirty="0">
                <a:latin typeface="Microsoft Sans Serif"/>
                <a:cs typeface="Microsoft Sans Serif"/>
              </a:rPr>
              <a:t> </a:t>
            </a:r>
            <a:r>
              <a:rPr sz="3200" spc="-10" dirty="0">
                <a:latin typeface="Microsoft Sans Serif"/>
                <a:cs typeface="Microsoft Sans Serif"/>
              </a:rPr>
              <a:t>level</a:t>
            </a:r>
            <a:r>
              <a:rPr sz="3200" spc="30" dirty="0">
                <a:latin typeface="Microsoft Sans Serif"/>
                <a:cs typeface="Microsoft Sans Serif"/>
              </a:rPr>
              <a:t> </a:t>
            </a:r>
            <a:r>
              <a:rPr sz="3200" spc="240" dirty="0">
                <a:latin typeface="Microsoft Sans Serif"/>
                <a:cs typeface="Microsoft Sans Serif"/>
              </a:rPr>
              <a:t>=</a:t>
            </a:r>
            <a:r>
              <a:rPr sz="3200" spc="30" dirty="0">
                <a:latin typeface="Microsoft Sans Serif"/>
                <a:cs typeface="Microsoft Sans Serif"/>
              </a:rPr>
              <a:t> </a:t>
            </a:r>
            <a:r>
              <a:rPr sz="3200" spc="-25" dirty="0">
                <a:latin typeface="Microsoft Sans Serif"/>
                <a:cs typeface="Microsoft Sans Serif"/>
              </a:rPr>
              <a:t>Estimate</a:t>
            </a:r>
            <a:r>
              <a:rPr sz="3200" spc="30" dirty="0">
                <a:latin typeface="Microsoft Sans Serif"/>
                <a:cs typeface="Microsoft Sans Serif"/>
              </a:rPr>
              <a:t> </a:t>
            </a:r>
            <a:r>
              <a:rPr sz="3200" spc="80" dirty="0">
                <a:latin typeface="Microsoft Sans Serif"/>
                <a:cs typeface="Microsoft Sans Serif"/>
              </a:rPr>
              <a:t>+/-</a:t>
            </a:r>
            <a:r>
              <a:rPr sz="3200" spc="30" dirty="0">
                <a:latin typeface="Microsoft Sans Serif"/>
                <a:cs typeface="Microsoft Sans Serif"/>
              </a:rPr>
              <a:t> </a:t>
            </a:r>
            <a:r>
              <a:rPr sz="3200" spc="-5" dirty="0">
                <a:latin typeface="Microsoft Sans Serif"/>
                <a:cs typeface="Microsoft Sans Serif"/>
              </a:rPr>
              <a:t>1.96</a:t>
            </a:r>
            <a:r>
              <a:rPr sz="3200" spc="30" dirty="0">
                <a:latin typeface="Microsoft Sans Serif"/>
                <a:cs typeface="Microsoft Sans Serif"/>
              </a:rPr>
              <a:t> </a:t>
            </a:r>
            <a:r>
              <a:rPr sz="3200" dirty="0">
                <a:latin typeface="Microsoft Sans Serif"/>
                <a:cs typeface="Microsoft Sans Serif"/>
              </a:rPr>
              <a:t>x</a:t>
            </a:r>
            <a:r>
              <a:rPr sz="3200" spc="30" dirty="0">
                <a:latin typeface="Microsoft Sans Serif"/>
                <a:cs typeface="Microsoft Sans Serif"/>
              </a:rPr>
              <a:t> </a:t>
            </a:r>
            <a:r>
              <a:rPr sz="3200" spc="-180" dirty="0">
                <a:latin typeface="Microsoft Sans Serif"/>
                <a:cs typeface="Microsoft Sans Serif"/>
              </a:rPr>
              <a:t>SE</a:t>
            </a:r>
            <a:endParaRPr sz="320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90600" y="5308347"/>
            <a:ext cx="177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355" dirty="0">
                <a:latin typeface="Microsoft Sans Serif"/>
                <a:cs typeface="Microsoft Sans Serif"/>
              </a:rPr>
              <a:t>•</a:t>
            </a:r>
            <a:endParaRPr sz="2400">
              <a:latin typeface="Microsoft Sans Serif"/>
              <a:cs typeface="Microsoft Sans Serif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90600" y="7441947"/>
            <a:ext cx="177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355" dirty="0">
                <a:latin typeface="Microsoft Sans Serif"/>
                <a:cs typeface="Microsoft Sans Serif"/>
              </a:rPr>
              <a:t>•</a:t>
            </a:r>
            <a:endParaRPr sz="24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41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65072" y="3614423"/>
            <a:ext cx="10074910" cy="2463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32460" marR="5080" indent="-620395">
              <a:lnSpc>
                <a:spcPct val="100000"/>
              </a:lnSpc>
              <a:spcBef>
                <a:spcPts val="100"/>
              </a:spcBef>
            </a:pPr>
            <a:r>
              <a:rPr spc="-360" dirty="0">
                <a:solidFill>
                  <a:srgbClr val="C82506"/>
                </a:solidFill>
              </a:rPr>
              <a:t>NHST:</a:t>
            </a:r>
            <a:r>
              <a:rPr spc="75" dirty="0">
                <a:solidFill>
                  <a:srgbClr val="C82506"/>
                </a:solidFill>
              </a:rPr>
              <a:t> </a:t>
            </a:r>
            <a:r>
              <a:rPr spc="-25" dirty="0">
                <a:solidFill>
                  <a:srgbClr val="C82506"/>
                </a:solidFill>
              </a:rPr>
              <a:t>Null</a:t>
            </a:r>
            <a:r>
              <a:rPr spc="75" dirty="0">
                <a:solidFill>
                  <a:srgbClr val="C82506"/>
                </a:solidFill>
              </a:rPr>
              <a:t> </a:t>
            </a:r>
            <a:r>
              <a:rPr spc="35" dirty="0">
                <a:solidFill>
                  <a:srgbClr val="C82506"/>
                </a:solidFill>
              </a:rPr>
              <a:t>hypothesis </a:t>
            </a:r>
            <a:r>
              <a:rPr spc="-2110" dirty="0">
                <a:solidFill>
                  <a:srgbClr val="C82506"/>
                </a:solidFill>
              </a:rPr>
              <a:t> </a:t>
            </a:r>
            <a:r>
              <a:rPr spc="95" dirty="0">
                <a:solidFill>
                  <a:srgbClr val="C82506"/>
                </a:solidFill>
              </a:rPr>
              <a:t>significance</a:t>
            </a:r>
            <a:r>
              <a:rPr spc="80" dirty="0">
                <a:solidFill>
                  <a:srgbClr val="C82506"/>
                </a:solidFill>
              </a:rPr>
              <a:t> </a:t>
            </a:r>
            <a:r>
              <a:rPr spc="55" dirty="0">
                <a:solidFill>
                  <a:srgbClr val="C82506"/>
                </a:solidFill>
              </a:rPr>
              <a:t>testing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83460" y="871223"/>
            <a:ext cx="843788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35" dirty="0"/>
              <a:t>Hypothesis</a:t>
            </a:r>
            <a:r>
              <a:rPr spc="40" dirty="0"/>
              <a:t> </a:t>
            </a:r>
            <a:r>
              <a:rPr spc="55" dirty="0"/>
              <a:t>testing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0600" y="3826384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Microsoft Sans Serif"/>
                <a:cs typeface="Microsoft Sans Serif"/>
              </a:rPr>
              <a:t>•</a:t>
            </a:r>
            <a:endParaRPr sz="270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35100" y="3755646"/>
            <a:ext cx="6478905" cy="3962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4115"/>
              </a:lnSpc>
              <a:spcBef>
                <a:spcPts val="100"/>
              </a:spcBef>
            </a:pPr>
            <a:r>
              <a:rPr sz="3600" spc="-5" dirty="0">
                <a:latin typeface="Microsoft Sans Serif"/>
                <a:cs typeface="Microsoft Sans Serif"/>
              </a:rPr>
              <a:t>Lets</a:t>
            </a:r>
            <a:r>
              <a:rPr sz="3600" spc="45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say</a:t>
            </a:r>
            <a:r>
              <a:rPr sz="3600" spc="45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‘true’</a:t>
            </a:r>
            <a:r>
              <a:rPr sz="3600" spc="45" dirty="0">
                <a:latin typeface="Microsoft Sans Serif"/>
                <a:cs typeface="Microsoft Sans Serif"/>
              </a:rPr>
              <a:t> </a:t>
            </a:r>
            <a:r>
              <a:rPr sz="3600" spc="30" dirty="0">
                <a:latin typeface="Microsoft Sans Serif"/>
                <a:cs typeface="Microsoft Sans Serif"/>
              </a:rPr>
              <a:t>population</a:t>
            </a:r>
            <a:r>
              <a:rPr sz="3600" spc="5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mean</a:t>
            </a:r>
            <a:endParaRPr sz="3600">
              <a:latin typeface="Microsoft Sans Serif"/>
              <a:cs typeface="Microsoft Sans Serif"/>
            </a:endParaRPr>
          </a:p>
          <a:p>
            <a:pPr marL="12700">
              <a:lnSpc>
                <a:spcPts val="4115"/>
              </a:lnSpc>
            </a:pPr>
            <a:r>
              <a:rPr sz="3600" spc="-1600" dirty="0">
                <a:latin typeface="SimSun"/>
                <a:cs typeface="SimSun"/>
              </a:rPr>
              <a:t>μ</a:t>
            </a:r>
            <a:r>
              <a:rPr sz="3600" spc="-800" dirty="0">
                <a:latin typeface="SimSun"/>
                <a:cs typeface="SimSun"/>
              </a:rPr>
              <a:t> </a:t>
            </a:r>
            <a:r>
              <a:rPr sz="3600" spc="50" dirty="0">
                <a:latin typeface="Microsoft Sans Serif"/>
                <a:cs typeface="Microsoft Sans Serif"/>
              </a:rPr>
              <a:t>=1800</a:t>
            </a:r>
            <a:endParaRPr sz="3600">
              <a:latin typeface="Microsoft Sans Serif"/>
              <a:cs typeface="Microsoft Sans Serif"/>
            </a:endParaRPr>
          </a:p>
          <a:p>
            <a:pPr marL="12700" marR="55244">
              <a:lnSpc>
                <a:spcPts val="3910"/>
              </a:lnSpc>
              <a:spcBef>
                <a:spcPts val="1664"/>
              </a:spcBef>
            </a:pPr>
            <a:r>
              <a:rPr sz="3600" spc="15" dirty="0">
                <a:latin typeface="Microsoft Sans Serif"/>
                <a:cs typeface="Microsoft Sans Serif"/>
              </a:rPr>
              <a:t>Repeating</a:t>
            </a:r>
            <a:r>
              <a:rPr sz="3600" spc="85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our</a:t>
            </a:r>
            <a:r>
              <a:rPr sz="3600" spc="85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estimate </a:t>
            </a:r>
            <a:r>
              <a:rPr sz="3600" dirty="0">
                <a:latin typeface="Microsoft Sans Serif"/>
                <a:cs typeface="Microsoft Sans Serif"/>
              </a:rPr>
              <a:t> </a:t>
            </a:r>
            <a:r>
              <a:rPr sz="3600" spc="20" dirty="0">
                <a:latin typeface="Microsoft Sans Serif"/>
                <a:cs typeface="Microsoft Sans Serif"/>
              </a:rPr>
              <a:t>(sample</a:t>
            </a:r>
            <a:r>
              <a:rPr sz="3600" spc="3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mean)</a:t>
            </a:r>
            <a:r>
              <a:rPr sz="3600" spc="3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on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two</a:t>
            </a:r>
            <a:r>
              <a:rPr sz="3600" spc="30" dirty="0">
                <a:latin typeface="Microsoft Sans Serif"/>
                <a:cs typeface="Microsoft Sans Serif"/>
              </a:rPr>
              <a:t> </a:t>
            </a:r>
            <a:r>
              <a:rPr sz="3600" spc="25" dirty="0">
                <a:latin typeface="Microsoft Sans Serif"/>
                <a:cs typeface="Microsoft Sans Serif"/>
              </a:rPr>
              <a:t>samples </a:t>
            </a:r>
            <a:r>
              <a:rPr sz="3600" spc="-940" dirty="0">
                <a:latin typeface="Microsoft Sans Serif"/>
                <a:cs typeface="Microsoft Sans Serif"/>
              </a:rPr>
              <a:t> </a:t>
            </a:r>
            <a:r>
              <a:rPr sz="3600" spc="25" dirty="0">
                <a:latin typeface="Microsoft Sans Serif"/>
                <a:cs typeface="Microsoft Sans Serif"/>
              </a:rPr>
              <a:t>gives: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1789,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2080</a:t>
            </a:r>
            <a:endParaRPr sz="3600">
              <a:latin typeface="Microsoft Sans Serif"/>
              <a:cs typeface="Microsoft Sans Serif"/>
            </a:endParaRPr>
          </a:p>
          <a:p>
            <a:pPr marL="12700" marR="5080">
              <a:lnSpc>
                <a:spcPts val="3910"/>
              </a:lnSpc>
              <a:spcBef>
                <a:spcPts val="1610"/>
              </a:spcBef>
            </a:pPr>
            <a:r>
              <a:rPr sz="3600" spc="15" dirty="0">
                <a:latin typeface="Microsoft Sans Serif"/>
                <a:cs typeface="Microsoft Sans Serif"/>
              </a:rPr>
              <a:t>Repeating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on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many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25" dirty="0">
                <a:latin typeface="Microsoft Sans Serif"/>
                <a:cs typeface="Microsoft Sans Serif"/>
              </a:rPr>
              <a:t>samples </a:t>
            </a:r>
            <a:r>
              <a:rPr sz="3600" spc="30" dirty="0">
                <a:latin typeface="Microsoft Sans Serif"/>
                <a:cs typeface="Microsoft Sans Serif"/>
              </a:rPr>
              <a:t> </a:t>
            </a:r>
            <a:r>
              <a:rPr sz="3600" spc="35" dirty="0">
                <a:latin typeface="Microsoft Sans Serif"/>
                <a:cs typeface="Microsoft Sans Serif"/>
              </a:rPr>
              <a:t>might</a:t>
            </a:r>
            <a:r>
              <a:rPr sz="3600" spc="30" dirty="0">
                <a:latin typeface="Microsoft Sans Serif"/>
                <a:cs typeface="Microsoft Sans Serif"/>
              </a:rPr>
              <a:t> </a:t>
            </a:r>
            <a:r>
              <a:rPr sz="3600" spc="40" dirty="0">
                <a:latin typeface="Microsoft Sans Serif"/>
                <a:cs typeface="Microsoft Sans Serif"/>
              </a:rPr>
              <a:t>give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us</a:t>
            </a:r>
            <a:r>
              <a:rPr sz="3600" spc="3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a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25" dirty="0">
                <a:latin typeface="Microsoft Sans Serif"/>
                <a:cs typeface="Microsoft Sans Serif"/>
              </a:rPr>
              <a:t>distribution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-10" dirty="0">
                <a:latin typeface="Microsoft Sans Serif"/>
                <a:cs typeface="Microsoft Sans Serif"/>
              </a:rPr>
              <a:t>like:</a:t>
            </a:r>
            <a:endParaRPr sz="360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90600" y="5023486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Microsoft Sans Serif"/>
                <a:cs typeface="Microsoft Sans Serif"/>
              </a:rPr>
              <a:t>•</a:t>
            </a:r>
            <a:endParaRPr sz="2700">
              <a:latin typeface="Microsoft Sans Serif"/>
              <a:cs typeface="Microsoft Sans Serif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90600" y="6717538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Microsoft Sans Serif"/>
                <a:cs typeface="Microsoft Sans Serif"/>
              </a:rPr>
              <a:t>•</a:t>
            </a:r>
            <a:endParaRPr sz="2700">
              <a:latin typeface="Microsoft Sans Serif"/>
              <a:cs typeface="Microsoft Sans Serif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8264599" y="3161271"/>
            <a:ext cx="3865245" cy="3261995"/>
            <a:chOff x="8264599" y="3161271"/>
            <a:chExt cx="3865245" cy="3261995"/>
          </a:xfrm>
        </p:grpSpPr>
        <p:sp>
          <p:nvSpPr>
            <p:cNvPr id="8" name="object 8"/>
            <p:cNvSpPr/>
            <p:nvPr/>
          </p:nvSpPr>
          <p:spPr>
            <a:xfrm>
              <a:off x="8264599" y="6393213"/>
              <a:ext cx="3815715" cy="15875"/>
            </a:xfrm>
            <a:custGeom>
              <a:avLst/>
              <a:gdLst/>
              <a:ahLst/>
              <a:cxnLst/>
              <a:rect l="l" t="t" r="r" b="b"/>
              <a:pathLst>
                <a:path w="3815715" h="15875">
                  <a:moveTo>
                    <a:pt x="3815363" y="15329"/>
                  </a:moveTo>
                  <a:lnTo>
                    <a:pt x="0" y="12700"/>
                  </a:lnTo>
                  <a:lnTo>
                    <a:pt x="8" y="0"/>
                  </a:lnTo>
                  <a:lnTo>
                    <a:pt x="3815371" y="2629"/>
                  </a:lnTo>
                  <a:lnTo>
                    <a:pt x="3815363" y="1532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8400957" y="3798239"/>
              <a:ext cx="3722370" cy="2209800"/>
            </a:xfrm>
            <a:custGeom>
              <a:avLst/>
              <a:gdLst/>
              <a:ahLst/>
              <a:cxnLst/>
              <a:rect l="l" t="t" r="r" b="b"/>
              <a:pathLst>
                <a:path w="3722370" h="2209800">
                  <a:moveTo>
                    <a:pt x="0" y="2209472"/>
                  </a:moveTo>
                  <a:lnTo>
                    <a:pt x="50727" y="2200039"/>
                  </a:lnTo>
                  <a:lnTo>
                    <a:pt x="101411" y="2190547"/>
                  </a:lnTo>
                  <a:lnTo>
                    <a:pt x="151961" y="2180884"/>
                  </a:lnTo>
                  <a:lnTo>
                    <a:pt x="202287" y="2170936"/>
                  </a:lnTo>
                  <a:lnTo>
                    <a:pt x="252297" y="2160589"/>
                  </a:lnTo>
                  <a:lnTo>
                    <a:pt x="301900" y="2149729"/>
                  </a:lnTo>
                  <a:lnTo>
                    <a:pt x="351006" y="2138244"/>
                  </a:lnTo>
                  <a:lnTo>
                    <a:pt x="399523" y="2126019"/>
                  </a:lnTo>
                  <a:lnTo>
                    <a:pt x="447360" y="2112942"/>
                  </a:lnTo>
                  <a:lnTo>
                    <a:pt x="494426" y="2098899"/>
                  </a:lnTo>
                  <a:lnTo>
                    <a:pt x="540631" y="2083775"/>
                  </a:lnTo>
                  <a:lnTo>
                    <a:pt x="585884" y="2067459"/>
                  </a:lnTo>
                  <a:lnTo>
                    <a:pt x="630092" y="2049836"/>
                  </a:lnTo>
                  <a:lnTo>
                    <a:pt x="673167" y="2030792"/>
                  </a:lnTo>
                  <a:lnTo>
                    <a:pt x="715015" y="2010215"/>
                  </a:lnTo>
                  <a:lnTo>
                    <a:pt x="755547" y="1987991"/>
                  </a:lnTo>
                  <a:lnTo>
                    <a:pt x="794672" y="1964006"/>
                  </a:lnTo>
                  <a:lnTo>
                    <a:pt x="832298" y="1938147"/>
                  </a:lnTo>
                  <a:lnTo>
                    <a:pt x="870464" y="1908818"/>
                  </a:lnTo>
                  <a:lnTo>
                    <a:pt x="907001" y="1877713"/>
                  </a:lnTo>
                  <a:lnTo>
                    <a:pt x="942007" y="1844912"/>
                  </a:lnTo>
                  <a:lnTo>
                    <a:pt x="975581" y="1810493"/>
                  </a:lnTo>
                  <a:lnTo>
                    <a:pt x="1007820" y="1774538"/>
                  </a:lnTo>
                  <a:lnTo>
                    <a:pt x="1038823" y="1737126"/>
                  </a:lnTo>
                  <a:lnTo>
                    <a:pt x="1068690" y="1698338"/>
                  </a:lnTo>
                  <a:lnTo>
                    <a:pt x="1097518" y="1658254"/>
                  </a:lnTo>
                  <a:lnTo>
                    <a:pt x="1125405" y="1616953"/>
                  </a:lnTo>
                  <a:lnTo>
                    <a:pt x="1152451" y="1574517"/>
                  </a:lnTo>
                  <a:lnTo>
                    <a:pt x="1178754" y="1531024"/>
                  </a:lnTo>
                  <a:lnTo>
                    <a:pt x="1204412" y="1486556"/>
                  </a:lnTo>
                  <a:lnTo>
                    <a:pt x="1229523" y="1441192"/>
                  </a:lnTo>
                  <a:lnTo>
                    <a:pt x="1254187" y="1395012"/>
                  </a:lnTo>
                  <a:lnTo>
                    <a:pt x="1278501" y="1348097"/>
                  </a:lnTo>
                  <a:lnTo>
                    <a:pt x="1302564" y="1300526"/>
                  </a:lnTo>
                  <a:lnTo>
                    <a:pt x="1326475" y="1252380"/>
                  </a:lnTo>
                  <a:lnTo>
                    <a:pt x="1346474" y="1209794"/>
                  </a:lnTo>
                  <a:lnTo>
                    <a:pt x="1365911" y="1164560"/>
                  </a:lnTo>
                  <a:lnTo>
                    <a:pt x="1384809" y="1117027"/>
                  </a:lnTo>
                  <a:lnTo>
                    <a:pt x="1403192" y="1067545"/>
                  </a:lnTo>
                  <a:lnTo>
                    <a:pt x="1421084" y="1016461"/>
                  </a:lnTo>
                  <a:lnTo>
                    <a:pt x="1438508" y="964125"/>
                  </a:lnTo>
                  <a:lnTo>
                    <a:pt x="1455487" y="910886"/>
                  </a:lnTo>
                  <a:lnTo>
                    <a:pt x="1472044" y="857092"/>
                  </a:lnTo>
                  <a:lnTo>
                    <a:pt x="1488204" y="803092"/>
                  </a:lnTo>
                  <a:lnTo>
                    <a:pt x="1503989" y="749235"/>
                  </a:lnTo>
                  <a:lnTo>
                    <a:pt x="1519423" y="695871"/>
                  </a:lnTo>
                  <a:lnTo>
                    <a:pt x="1534529" y="643347"/>
                  </a:lnTo>
                  <a:lnTo>
                    <a:pt x="1549331" y="592013"/>
                  </a:lnTo>
                  <a:lnTo>
                    <a:pt x="1563852" y="542217"/>
                  </a:lnTo>
                  <a:lnTo>
                    <a:pt x="1578115" y="494309"/>
                  </a:lnTo>
                  <a:lnTo>
                    <a:pt x="1592145" y="448637"/>
                  </a:lnTo>
                  <a:lnTo>
                    <a:pt x="1605963" y="405550"/>
                  </a:lnTo>
                  <a:lnTo>
                    <a:pt x="1619595" y="365397"/>
                  </a:lnTo>
                  <a:lnTo>
                    <a:pt x="1633062" y="328527"/>
                  </a:lnTo>
                  <a:lnTo>
                    <a:pt x="1678277" y="222803"/>
                  </a:lnTo>
                  <a:lnTo>
                    <a:pt x="1707878" y="161535"/>
                  </a:lnTo>
                  <a:lnTo>
                    <a:pt x="1735589" y="110959"/>
                  </a:lnTo>
                  <a:lnTo>
                    <a:pt x="1761806" y="70550"/>
                  </a:lnTo>
                  <a:lnTo>
                    <a:pt x="1786926" y="39785"/>
                  </a:lnTo>
                  <a:lnTo>
                    <a:pt x="1835460" y="5089"/>
                  </a:lnTo>
                  <a:lnTo>
                    <a:pt x="1859666" y="110"/>
                  </a:lnTo>
                  <a:lnTo>
                    <a:pt x="1885554" y="2778"/>
                  </a:lnTo>
                  <a:lnTo>
                    <a:pt x="1929960" y="37115"/>
                  </a:lnTo>
                  <a:lnTo>
                    <a:pt x="1951480" y="72329"/>
                  </a:lnTo>
                  <a:lnTo>
                    <a:pt x="1974547" y="121938"/>
                  </a:lnTo>
                  <a:lnTo>
                    <a:pt x="2000663" y="187716"/>
                  </a:lnTo>
                  <a:lnTo>
                    <a:pt x="2031328" y="271435"/>
                  </a:lnTo>
                  <a:lnTo>
                    <a:pt x="2053165" y="341508"/>
                  </a:lnTo>
                  <a:lnTo>
                    <a:pt x="2063866" y="381928"/>
                  </a:lnTo>
                  <a:lnTo>
                    <a:pt x="2074531" y="425466"/>
                  </a:lnTo>
                  <a:lnTo>
                    <a:pt x="2085243" y="471768"/>
                  </a:lnTo>
                  <a:lnTo>
                    <a:pt x="2096085" y="520481"/>
                  </a:lnTo>
                  <a:lnTo>
                    <a:pt x="2107140" y="571251"/>
                  </a:lnTo>
                  <a:lnTo>
                    <a:pt x="2118489" y="623725"/>
                  </a:lnTo>
                  <a:lnTo>
                    <a:pt x="2130216" y="677549"/>
                  </a:lnTo>
                  <a:lnTo>
                    <a:pt x="2142403" y="732370"/>
                  </a:lnTo>
                  <a:lnTo>
                    <a:pt x="2155132" y="787834"/>
                  </a:lnTo>
                  <a:lnTo>
                    <a:pt x="2168487" y="843588"/>
                  </a:lnTo>
                  <a:lnTo>
                    <a:pt x="2182549" y="899278"/>
                  </a:lnTo>
                  <a:lnTo>
                    <a:pt x="2197402" y="954551"/>
                  </a:lnTo>
                  <a:lnTo>
                    <a:pt x="2213128" y="1009053"/>
                  </a:lnTo>
                  <a:lnTo>
                    <a:pt x="2229809" y="1062431"/>
                  </a:lnTo>
                  <a:lnTo>
                    <a:pt x="2247528" y="1114332"/>
                  </a:lnTo>
                  <a:lnTo>
                    <a:pt x="2266367" y="1164400"/>
                  </a:lnTo>
                  <a:lnTo>
                    <a:pt x="2286410" y="1212285"/>
                  </a:lnTo>
                  <a:lnTo>
                    <a:pt x="2307739" y="1257630"/>
                  </a:lnTo>
                  <a:lnTo>
                    <a:pt x="2330436" y="1300085"/>
                  </a:lnTo>
                  <a:lnTo>
                    <a:pt x="2355947" y="1342807"/>
                  </a:lnTo>
                  <a:lnTo>
                    <a:pt x="2383229" y="1385060"/>
                  </a:lnTo>
                  <a:lnTo>
                    <a:pt x="2412142" y="1426777"/>
                  </a:lnTo>
                  <a:lnTo>
                    <a:pt x="2442546" y="1467889"/>
                  </a:lnTo>
                  <a:lnTo>
                    <a:pt x="2474299" y="1508331"/>
                  </a:lnTo>
                  <a:lnTo>
                    <a:pt x="2507262" y="1548034"/>
                  </a:lnTo>
                  <a:lnTo>
                    <a:pt x="2541294" y="1586933"/>
                  </a:lnTo>
                  <a:lnTo>
                    <a:pt x="2576254" y="1624960"/>
                  </a:lnTo>
                  <a:lnTo>
                    <a:pt x="2612003" y="1662047"/>
                  </a:lnTo>
                  <a:lnTo>
                    <a:pt x="2648399" y="1698128"/>
                  </a:lnTo>
                  <a:lnTo>
                    <a:pt x="2685302" y="1733136"/>
                  </a:lnTo>
                  <a:lnTo>
                    <a:pt x="2722572" y="1767003"/>
                  </a:lnTo>
                  <a:lnTo>
                    <a:pt x="2760069" y="1799663"/>
                  </a:lnTo>
                  <a:lnTo>
                    <a:pt x="2797651" y="1831048"/>
                  </a:lnTo>
                  <a:lnTo>
                    <a:pt x="2835179" y="1861091"/>
                  </a:lnTo>
                  <a:lnTo>
                    <a:pt x="2872511" y="1889725"/>
                  </a:lnTo>
                  <a:lnTo>
                    <a:pt x="2909508" y="1916884"/>
                  </a:lnTo>
                  <a:lnTo>
                    <a:pt x="2946029" y="1942500"/>
                  </a:lnTo>
                  <a:lnTo>
                    <a:pt x="2981934" y="1966505"/>
                  </a:lnTo>
                  <a:lnTo>
                    <a:pt x="3017081" y="1988833"/>
                  </a:lnTo>
                  <a:lnTo>
                    <a:pt x="3064935" y="2015599"/>
                  </a:lnTo>
                  <a:lnTo>
                    <a:pt x="3115470" y="2038850"/>
                  </a:lnTo>
                  <a:lnTo>
                    <a:pt x="3168039" y="2058889"/>
                  </a:lnTo>
                  <a:lnTo>
                    <a:pt x="3221996" y="2076018"/>
                  </a:lnTo>
                  <a:lnTo>
                    <a:pt x="3276693" y="2090539"/>
                  </a:lnTo>
                  <a:lnTo>
                    <a:pt x="3331482" y="2102754"/>
                  </a:lnTo>
                  <a:lnTo>
                    <a:pt x="3385716" y="2112966"/>
                  </a:lnTo>
                  <a:lnTo>
                    <a:pt x="3438748" y="2121476"/>
                  </a:lnTo>
                  <a:lnTo>
                    <a:pt x="3489931" y="2128587"/>
                  </a:lnTo>
                  <a:lnTo>
                    <a:pt x="3538616" y="2134600"/>
                  </a:lnTo>
                  <a:lnTo>
                    <a:pt x="3584158" y="2139819"/>
                  </a:lnTo>
                  <a:lnTo>
                    <a:pt x="3625907" y="2144544"/>
                  </a:lnTo>
                  <a:lnTo>
                    <a:pt x="3663218" y="2149079"/>
                  </a:lnTo>
                  <a:lnTo>
                    <a:pt x="3695443" y="2153725"/>
                  </a:lnTo>
                  <a:lnTo>
                    <a:pt x="3721934" y="2158785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0220224" y="3161271"/>
              <a:ext cx="17780" cy="3261995"/>
            </a:xfrm>
            <a:custGeom>
              <a:avLst/>
              <a:gdLst/>
              <a:ahLst/>
              <a:cxnLst/>
              <a:rect l="l" t="t" r="r" b="b"/>
              <a:pathLst>
                <a:path w="17779" h="3261995">
                  <a:moveTo>
                    <a:pt x="0" y="3261956"/>
                  </a:moveTo>
                  <a:lnTo>
                    <a:pt x="5048" y="0"/>
                  </a:lnTo>
                  <a:lnTo>
                    <a:pt x="17748" y="19"/>
                  </a:lnTo>
                  <a:lnTo>
                    <a:pt x="12699" y="3261976"/>
                  </a:lnTo>
                  <a:lnTo>
                    <a:pt x="0" y="326195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8590295" y="7174138"/>
            <a:ext cx="3484879" cy="543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" dirty="0">
                <a:latin typeface="Comic Sans MS"/>
                <a:cs typeface="Comic Sans MS"/>
              </a:rPr>
              <a:t>Estimated</a:t>
            </a:r>
            <a:r>
              <a:rPr sz="2800" spc="-25" dirty="0">
                <a:latin typeface="Comic Sans MS"/>
                <a:cs typeface="Comic Sans MS"/>
              </a:rPr>
              <a:t> </a:t>
            </a:r>
            <a:r>
              <a:rPr sz="2800" spc="-5" dirty="0">
                <a:latin typeface="Comic Sans MS"/>
                <a:cs typeface="Comic Sans MS"/>
              </a:rPr>
              <a:t>value</a:t>
            </a:r>
            <a:r>
              <a:rPr sz="2800" spc="-20" dirty="0">
                <a:latin typeface="Comic Sans MS"/>
                <a:cs typeface="Comic Sans MS"/>
              </a:rPr>
              <a:t> </a:t>
            </a:r>
            <a:r>
              <a:rPr sz="2800" dirty="0">
                <a:latin typeface="Comic Sans MS"/>
                <a:cs typeface="Comic Sans MS"/>
              </a:rPr>
              <a:t>of</a:t>
            </a:r>
            <a:r>
              <a:rPr sz="2800" spc="-20" dirty="0">
                <a:latin typeface="Comic Sans MS"/>
                <a:cs typeface="Comic Sans MS"/>
              </a:rPr>
              <a:t> </a:t>
            </a:r>
            <a:r>
              <a:rPr sz="3400" dirty="0">
                <a:latin typeface="Arial MT"/>
                <a:cs typeface="Arial MT"/>
              </a:rPr>
              <a:t>µ</a:t>
            </a:r>
            <a:endParaRPr sz="340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359093" y="9328150"/>
            <a:ext cx="274320" cy="203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60"/>
              </a:lnSpc>
            </a:pPr>
            <a:fld id="{81D60167-4931-47E6-BA6A-407CBD079E47}" type="slidenum">
              <a:rPr sz="1400" spc="-5" dirty="0">
                <a:solidFill>
                  <a:srgbClr val="888888"/>
                </a:solidFill>
                <a:latin typeface="Microsoft Sans Serif"/>
                <a:cs typeface="Microsoft Sans Serif"/>
              </a:rPr>
              <a:t>42</a:t>
            </a:fld>
            <a:endParaRPr sz="1400">
              <a:latin typeface="Microsoft Sans Serif"/>
              <a:cs typeface="Microsoft Sans Serif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343396" y="6422396"/>
            <a:ext cx="390588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latin typeface="Arial MT"/>
                <a:cs typeface="Arial MT"/>
              </a:rPr>
              <a:t>1600</a:t>
            </a:r>
            <a:r>
              <a:rPr sz="2400" spc="25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1700</a:t>
            </a:r>
            <a:r>
              <a:rPr sz="2400" spc="27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1800</a:t>
            </a:r>
            <a:r>
              <a:rPr sz="2400" spc="27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1900</a:t>
            </a:r>
            <a:r>
              <a:rPr sz="2400" spc="29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2000</a:t>
            </a:r>
            <a:endParaRPr sz="2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83460" y="871223"/>
            <a:ext cx="843788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35" dirty="0"/>
              <a:t>Hypothesis</a:t>
            </a:r>
            <a:r>
              <a:rPr spc="40" dirty="0"/>
              <a:t> </a:t>
            </a:r>
            <a:r>
              <a:rPr spc="55" dirty="0"/>
              <a:t>testing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6760" y="2871350"/>
            <a:ext cx="164465" cy="3587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150" spc="340" dirty="0">
                <a:latin typeface="Microsoft Sans Serif"/>
                <a:cs typeface="Microsoft Sans Serif"/>
              </a:rPr>
              <a:t>•</a:t>
            </a:r>
            <a:endParaRPr sz="215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126805" y="2814623"/>
            <a:ext cx="5192395" cy="874394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12700" marR="5080">
              <a:lnSpc>
                <a:spcPts val="3190"/>
              </a:lnSpc>
              <a:spcBef>
                <a:spcPts val="459"/>
              </a:spcBef>
            </a:pPr>
            <a:r>
              <a:rPr sz="2900" spc="5" dirty="0">
                <a:latin typeface="Microsoft Sans Serif"/>
                <a:cs typeface="Microsoft Sans Serif"/>
              </a:rPr>
              <a:t>But</a:t>
            </a:r>
            <a:r>
              <a:rPr sz="2900" spc="30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we</a:t>
            </a:r>
            <a:r>
              <a:rPr sz="2900" spc="30" dirty="0">
                <a:latin typeface="Microsoft Sans Serif"/>
                <a:cs typeface="Microsoft Sans Serif"/>
              </a:rPr>
              <a:t> </a:t>
            </a:r>
            <a:r>
              <a:rPr sz="2900" spc="20" dirty="0">
                <a:latin typeface="Microsoft Sans Serif"/>
                <a:cs typeface="Microsoft Sans Serif"/>
              </a:rPr>
              <a:t>generally</a:t>
            </a:r>
            <a:r>
              <a:rPr sz="2900" spc="35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have</a:t>
            </a:r>
            <a:r>
              <a:rPr sz="2900" spc="30" dirty="0">
                <a:latin typeface="Microsoft Sans Serif"/>
                <a:cs typeface="Microsoft Sans Serif"/>
              </a:rPr>
              <a:t> </a:t>
            </a:r>
            <a:r>
              <a:rPr sz="2900" dirty="0">
                <a:latin typeface="Microsoft Sans Serif"/>
                <a:cs typeface="Microsoft Sans Serif"/>
              </a:rPr>
              <a:t>only</a:t>
            </a:r>
            <a:r>
              <a:rPr sz="2900" spc="35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one </a:t>
            </a:r>
            <a:r>
              <a:rPr sz="2900" spc="-755" dirty="0">
                <a:latin typeface="Microsoft Sans Serif"/>
                <a:cs typeface="Microsoft Sans Serif"/>
              </a:rPr>
              <a:t> </a:t>
            </a:r>
            <a:r>
              <a:rPr sz="2900" spc="30" dirty="0">
                <a:latin typeface="Microsoft Sans Serif"/>
                <a:cs typeface="Microsoft Sans Serif"/>
              </a:rPr>
              <a:t>sample</a:t>
            </a:r>
            <a:endParaRPr sz="290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66760" y="4112394"/>
            <a:ext cx="164465" cy="3587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150" spc="340" dirty="0">
                <a:latin typeface="Microsoft Sans Serif"/>
                <a:cs typeface="Microsoft Sans Serif"/>
              </a:rPr>
              <a:t>•</a:t>
            </a:r>
            <a:endParaRPr sz="2150">
              <a:latin typeface="Microsoft Sans Serif"/>
              <a:cs typeface="Microsoft Sans Serif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126805" y="4055667"/>
            <a:ext cx="6405880" cy="874394"/>
          </a:xfrm>
          <a:prstGeom prst="rect">
            <a:avLst/>
          </a:prstGeom>
        </p:spPr>
        <p:txBody>
          <a:bodyPr vert="horz" wrap="square" lIns="0" tIns="59054" rIns="0" bIns="0" rtlCol="0">
            <a:spAutoFit/>
          </a:bodyPr>
          <a:lstStyle/>
          <a:p>
            <a:pPr marL="12700" marR="5080">
              <a:lnSpc>
                <a:spcPts val="3190"/>
              </a:lnSpc>
              <a:spcBef>
                <a:spcPts val="464"/>
              </a:spcBef>
            </a:pPr>
            <a:r>
              <a:rPr sz="2900" spc="10" dirty="0">
                <a:latin typeface="Microsoft Sans Serif"/>
                <a:cs typeface="Microsoft Sans Serif"/>
              </a:rPr>
              <a:t>How</a:t>
            </a:r>
            <a:r>
              <a:rPr sz="2900" spc="30" dirty="0">
                <a:latin typeface="Microsoft Sans Serif"/>
                <a:cs typeface="Microsoft Sans Serif"/>
              </a:rPr>
              <a:t> </a:t>
            </a:r>
            <a:r>
              <a:rPr sz="2900" spc="85" dirty="0">
                <a:latin typeface="Microsoft Sans Serif"/>
                <a:cs typeface="Microsoft Sans Serif"/>
              </a:rPr>
              <a:t>do</a:t>
            </a:r>
            <a:r>
              <a:rPr sz="2900" spc="35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we</a:t>
            </a:r>
            <a:r>
              <a:rPr sz="2900" spc="35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know</a:t>
            </a:r>
            <a:r>
              <a:rPr sz="2900" spc="35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whether</a:t>
            </a:r>
            <a:r>
              <a:rPr sz="2900" spc="30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our</a:t>
            </a:r>
            <a:r>
              <a:rPr sz="2900" spc="35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estimate </a:t>
            </a:r>
            <a:r>
              <a:rPr sz="2900" spc="-755" dirty="0">
                <a:latin typeface="Microsoft Sans Serif"/>
                <a:cs typeface="Microsoft Sans Serif"/>
              </a:rPr>
              <a:t> </a:t>
            </a:r>
            <a:r>
              <a:rPr sz="2900" spc="-5" dirty="0">
                <a:latin typeface="Microsoft Sans Serif"/>
                <a:cs typeface="Microsoft Sans Serif"/>
              </a:rPr>
              <a:t>is</a:t>
            </a:r>
            <a:r>
              <a:rPr sz="2900" spc="35" dirty="0">
                <a:latin typeface="Microsoft Sans Serif"/>
                <a:cs typeface="Microsoft Sans Serif"/>
              </a:rPr>
              <a:t> </a:t>
            </a:r>
            <a:r>
              <a:rPr sz="2900" spc="-5" dirty="0">
                <a:latin typeface="Microsoft Sans Serif"/>
                <a:cs typeface="Microsoft Sans Serif"/>
              </a:rPr>
              <a:t>likely</a:t>
            </a:r>
            <a:r>
              <a:rPr sz="2900" spc="35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to</a:t>
            </a:r>
            <a:r>
              <a:rPr sz="2900" spc="35" dirty="0">
                <a:latin typeface="Microsoft Sans Serif"/>
                <a:cs typeface="Microsoft Sans Serif"/>
              </a:rPr>
              <a:t> </a:t>
            </a:r>
            <a:r>
              <a:rPr sz="2900" spc="85" dirty="0">
                <a:latin typeface="Microsoft Sans Serif"/>
                <a:cs typeface="Microsoft Sans Serif"/>
              </a:rPr>
              <a:t>be</a:t>
            </a:r>
            <a:r>
              <a:rPr sz="2900" spc="35" dirty="0">
                <a:latin typeface="Microsoft Sans Serif"/>
                <a:cs typeface="Microsoft Sans Serif"/>
              </a:rPr>
              <a:t> close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to</a:t>
            </a:r>
            <a:r>
              <a:rPr sz="2900" spc="35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the</a:t>
            </a:r>
            <a:r>
              <a:rPr sz="2900" spc="35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‘true’</a:t>
            </a:r>
            <a:r>
              <a:rPr sz="2900" spc="35" dirty="0">
                <a:latin typeface="Microsoft Sans Serif"/>
                <a:cs typeface="Microsoft Sans Serif"/>
              </a:rPr>
              <a:t> </a:t>
            </a:r>
            <a:r>
              <a:rPr sz="2900" spc="-25" dirty="0">
                <a:latin typeface="Microsoft Sans Serif"/>
                <a:cs typeface="Microsoft Sans Serif"/>
              </a:rPr>
              <a:t>value?</a:t>
            </a:r>
            <a:endParaRPr sz="2900">
              <a:latin typeface="Microsoft Sans Serif"/>
              <a:cs typeface="Microsoft Sans Serif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66760" y="5353438"/>
            <a:ext cx="164465" cy="3587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150" spc="340" dirty="0">
                <a:latin typeface="Microsoft Sans Serif"/>
                <a:cs typeface="Microsoft Sans Serif"/>
              </a:rPr>
              <a:t>•</a:t>
            </a:r>
            <a:endParaRPr sz="2150">
              <a:latin typeface="Microsoft Sans Serif"/>
              <a:cs typeface="Microsoft Sans Serif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126805" y="5296711"/>
            <a:ext cx="6151880" cy="1278890"/>
          </a:xfrm>
          <a:prstGeom prst="rect">
            <a:avLst/>
          </a:prstGeom>
        </p:spPr>
        <p:txBody>
          <a:bodyPr vert="horz" wrap="square" lIns="0" tIns="59690" rIns="0" bIns="0" rtlCol="0">
            <a:spAutoFit/>
          </a:bodyPr>
          <a:lstStyle/>
          <a:p>
            <a:pPr marL="12700" marR="5080">
              <a:lnSpc>
                <a:spcPts val="3180"/>
              </a:lnSpc>
              <a:spcBef>
                <a:spcPts val="470"/>
              </a:spcBef>
            </a:pPr>
            <a:r>
              <a:rPr sz="2900" spc="5" dirty="0">
                <a:latin typeface="Microsoft Sans Serif"/>
                <a:cs typeface="Microsoft Sans Serif"/>
              </a:rPr>
              <a:t>Neyman</a:t>
            </a:r>
            <a:r>
              <a:rPr sz="2900" spc="30" dirty="0">
                <a:latin typeface="Microsoft Sans Serif"/>
                <a:cs typeface="Microsoft Sans Serif"/>
              </a:rPr>
              <a:t> </a:t>
            </a:r>
            <a:r>
              <a:rPr sz="2900" spc="60" dirty="0">
                <a:latin typeface="Microsoft Sans Serif"/>
                <a:cs typeface="Microsoft Sans Serif"/>
              </a:rPr>
              <a:t>and</a:t>
            </a:r>
            <a:r>
              <a:rPr sz="2900" spc="35" dirty="0">
                <a:latin typeface="Microsoft Sans Serif"/>
                <a:cs typeface="Microsoft Sans Serif"/>
              </a:rPr>
              <a:t> </a:t>
            </a:r>
            <a:r>
              <a:rPr sz="2900" spc="-35" dirty="0">
                <a:latin typeface="Microsoft Sans Serif"/>
                <a:cs typeface="Microsoft Sans Serif"/>
              </a:rPr>
              <a:t>Pearson’s</a:t>
            </a:r>
            <a:r>
              <a:rPr sz="2900" spc="30" dirty="0">
                <a:latin typeface="Microsoft Sans Serif"/>
                <a:cs typeface="Microsoft Sans Serif"/>
              </a:rPr>
              <a:t> </a:t>
            </a:r>
            <a:r>
              <a:rPr sz="2900" spc="40" dirty="0">
                <a:latin typeface="Microsoft Sans Serif"/>
                <a:cs typeface="Microsoft Sans Serif"/>
              </a:rPr>
              <a:t>idea</a:t>
            </a:r>
            <a:r>
              <a:rPr sz="2900" spc="35" dirty="0">
                <a:latin typeface="Microsoft Sans Serif"/>
                <a:cs typeface="Microsoft Sans Serif"/>
              </a:rPr>
              <a:t> </a:t>
            </a:r>
            <a:r>
              <a:rPr sz="2900" spc="-5" dirty="0">
                <a:latin typeface="Microsoft Sans Serif"/>
                <a:cs typeface="Microsoft Sans Serif"/>
              </a:rPr>
              <a:t>is</a:t>
            </a:r>
            <a:r>
              <a:rPr sz="2900" spc="35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to</a:t>
            </a:r>
            <a:r>
              <a:rPr sz="2900" spc="30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test </a:t>
            </a:r>
            <a:r>
              <a:rPr sz="2900" spc="-755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a</a:t>
            </a:r>
            <a:r>
              <a:rPr sz="2900" spc="35" dirty="0">
                <a:latin typeface="Microsoft Sans Serif"/>
                <a:cs typeface="Microsoft Sans Serif"/>
              </a:rPr>
              <a:t> </a:t>
            </a:r>
            <a:r>
              <a:rPr sz="2900" spc="-5" dirty="0">
                <a:latin typeface="Microsoft Sans Serif"/>
                <a:cs typeface="Microsoft Sans Serif"/>
              </a:rPr>
              <a:t>null</a:t>
            </a:r>
            <a:r>
              <a:rPr sz="2900" spc="35" dirty="0">
                <a:latin typeface="Microsoft Sans Serif"/>
                <a:cs typeface="Microsoft Sans Serif"/>
              </a:rPr>
              <a:t> </a:t>
            </a:r>
            <a:r>
              <a:rPr sz="2900" spc="20" dirty="0">
                <a:latin typeface="Microsoft Sans Serif"/>
                <a:cs typeface="Microsoft Sans Serif"/>
              </a:rPr>
              <a:t>hypothesis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i="1" spc="30" dirty="0">
                <a:latin typeface="Arial"/>
                <a:cs typeface="Arial"/>
              </a:rPr>
              <a:t>against</a:t>
            </a:r>
            <a:r>
              <a:rPr sz="2900" i="1" spc="-5" dirty="0">
                <a:latin typeface="Arial"/>
                <a:cs typeface="Arial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an </a:t>
            </a:r>
            <a:r>
              <a:rPr sz="2900" spc="10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alternative</a:t>
            </a:r>
            <a:r>
              <a:rPr sz="2900" spc="35" dirty="0">
                <a:latin typeface="Microsoft Sans Serif"/>
                <a:cs typeface="Microsoft Sans Serif"/>
              </a:rPr>
              <a:t> </a:t>
            </a:r>
            <a:r>
              <a:rPr sz="2900" spc="20" dirty="0">
                <a:latin typeface="Microsoft Sans Serif"/>
                <a:cs typeface="Microsoft Sans Serif"/>
              </a:rPr>
              <a:t>hypothesis</a:t>
            </a:r>
            <a:endParaRPr sz="2900">
              <a:latin typeface="Microsoft Sans Serif"/>
              <a:cs typeface="Microsoft Sans Serif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5803900" y="4227609"/>
            <a:ext cx="6049645" cy="4446905"/>
            <a:chOff x="5803900" y="4227609"/>
            <a:chExt cx="6049645" cy="4446905"/>
          </a:xfrm>
        </p:grpSpPr>
        <p:sp>
          <p:nvSpPr>
            <p:cNvPr id="10" name="object 10"/>
            <p:cNvSpPr/>
            <p:nvPr/>
          </p:nvSpPr>
          <p:spPr>
            <a:xfrm>
              <a:off x="5803900" y="7702549"/>
              <a:ext cx="6007100" cy="0"/>
            </a:xfrm>
            <a:custGeom>
              <a:avLst/>
              <a:gdLst/>
              <a:ahLst/>
              <a:cxnLst/>
              <a:rect l="l" t="t" r="r" b="b"/>
              <a:pathLst>
                <a:path w="6007100">
                  <a:moveTo>
                    <a:pt x="0" y="0"/>
                  </a:moveTo>
                  <a:lnTo>
                    <a:pt x="6007099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5979087" y="5068521"/>
              <a:ext cx="5868035" cy="2421890"/>
            </a:xfrm>
            <a:custGeom>
              <a:avLst/>
              <a:gdLst/>
              <a:ahLst/>
              <a:cxnLst/>
              <a:rect l="l" t="t" r="r" b="b"/>
              <a:pathLst>
                <a:path w="5868034" h="2421890">
                  <a:moveTo>
                    <a:pt x="0" y="2421707"/>
                  </a:moveTo>
                  <a:lnTo>
                    <a:pt x="53317" y="2414815"/>
                  </a:lnTo>
                  <a:lnTo>
                    <a:pt x="106626" y="2407913"/>
                  </a:lnTo>
                  <a:lnTo>
                    <a:pt x="159884" y="2400964"/>
                  </a:lnTo>
                  <a:lnTo>
                    <a:pt x="213048" y="2393932"/>
                  </a:lnTo>
                  <a:lnTo>
                    <a:pt x="266075" y="2386779"/>
                  </a:lnTo>
                  <a:lnTo>
                    <a:pt x="318924" y="2379469"/>
                  </a:lnTo>
                  <a:lnTo>
                    <a:pt x="371552" y="2371964"/>
                  </a:lnTo>
                  <a:lnTo>
                    <a:pt x="423916" y="2364229"/>
                  </a:lnTo>
                  <a:lnTo>
                    <a:pt x="475973" y="2356225"/>
                  </a:lnTo>
                  <a:lnTo>
                    <a:pt x="527682" y="2347917"/>
                  </a:lnTo>
                  <a:lnTo>
                    <a:pt x="579000" y="2339267"/>
                  </a:lnTo>
                  <a:lnTo>
                    <a:pt x="629884" y="2330238"/>
                  </a:lnTo>
                  <a:lnTo>
                    <a:pt x="680291" y="2320794"/>
                  </a:lnTo>
                  <a:lnTo>
                    <a:pt x="730180" y="2310898"/>
                  </a:lnTo>
                  <a:lnTo>
                    <a:pt x="779508" y="2300512"/>
                  </a:lnTo>
                  <a:lnTo>
                    <a:pt x="828232" y="2289601"/>
                  </a:lnTo>
                  <a:lnTo>
                    <a:pt x="876310" y="2278126"/>
                  </a:lnTo>
                  <a:lnTo>
                    <a:pt x="923699" y="2266052"/>
                  </a:lnTo>
                  <a:lnTo>
                    <a:pt x="970356" y="2253342"/>
                  </a:lnTo>
                  <a:lnTo>
                    <a:pt x="1016240" y="2239958"/>
                  </a:lnTo>
                  <a:lnTo>
                    <a:pt x="1061308" y="2225864"/>
                  </a:lnTo>
                  <a:lnTo>
                    <a:pt x="1105517" y="2211022"/>
                  </a:lnTo>
                  <a:lnTo>
                    <a:pt x="1148824" y="2195397"/>
                  </a:lnTo>
                  <a:lnTo>
                    <a:pt x="1191188" y="2178951"/>
                  </a:lnTo>
                  <a:lnTo>
                    <a:pt x="1232566" y="2161647"/>
                  </a:lnTo>
                  <a:lnTo>
                    <a:pt x="1272915" y="2143448"/>
                  </a:lnTo>
                  <a:lnTo>
                    <a:pt x="1312193" y="2124318"/>
                  </a:lnTo>
                  <a:lnTo>
                    <a:pt x="1358921" y="2099653"/>
                  </a:lnTo>
                  <a:lnTo>
                    <a:pt x="1404094" y="2073813"/>
                  </a:lnTo>
                  <a:lnTo>
                    <a:pt x="1447784" y="2046839"/>
                  </a:lnTo>
                  <a:lnTo>
                    <a:pt x="1490062" y="2018770"/>
                  </a:lnTo>
                  <a:lnTo>
                    <a:pt x="1531000" y="1989649"/>
                  </a:lnTo>
                  <a:lnTo>
                    <a:pt x="1570670" y="1959514"/>
                  </a:lnTo>
                  <a:lnTo>
                    <a:pt x="1609142" y="1928407"/>
                  </a:lnTo>
                  <a:lnTo>
                    <a:pt x="1646489" y="1896369"/>
                  </a:lnTo>
                  <a:lnTo>
                    <a:pt x="1682783" y="1863439"/>
                  </a:lnTo>
                  <a:lnTo>
                    <a:pt x="1718094" y="1829659"/>
                  </a:lnTo>
                  <a:lnTo>
                    <a:pt x="1752495" y="1795068"/>
                  </a:lnTo>
                  <a:lnTo>
                    <a:pt x="1786058" y="1759707"/>
                  </a:lnTo>
                  <a:lnTo>
                    <a:pt x="1818853" y="1723618"/>
                  </a:lnTo>
                  <a:lnTo>
                    <a:pt x="1850953" y="1686839"/>
                  </a:lnTo>
                  <a:lnTo>
                    <a:pt x="1882428" y="1649412"/>
                  </a:lnTo>
                  <a:lnTo>
                    <a:pt x="1913352" y="1611378"/>
                  </a:lnTo>
                  <a:lnTo>
                    <a:pt x="1943795" y="1572776"/>
                  </a:lnTo>
                  <a:lnTo>
                    <a:pt x="1973829" y="1533648"/>
                  </a:lnTo>
                  <a:lnTo>
                    <a:pt x="2003525" y="1494034"/>
                  </a:lnTo>
                  <a:lnTo>
                    <a:pt x="2032956" y="1453974"/>
                  </a:lnTo>
                  <a:lnTo>
                    <a:pt x="2062193" y="1413509"/>
                  </a:lnTo>
                  <a:lnTo>
                    <a:pt x="2091307" y="1372679"/>
                  </a:lnTo>
                  <a:lnTo>
                    <a:pt x="2118775" y="1332263"/>
                  </a:lnTo>
                  <a:lnTo>
                    <a:pt x="2145570" y="1289615"/>
                  </a:lnTo>
                  <a:lnTo>
                    <a:pt x="2171715" y="1244987"/>
                  </a:lnTo>
                  <a:lnTo>
                    <a:pt x="2197236" y="1198629"/>
                  </a:lnTo>
                  <a:lnTo>
                    <a:pt x="2222156" y="1150794"/>
                  </a:lnTo>
                  <a:lnTo>
                    <a:pt x="2246500" y="1101732"/>
                  </a:lnTo>
                  <a:lnTo>
                    <a:pt x="2270292" y="1051695"/>
                  </a:lnTo>
                  <a:lnTo>
                    <a:pt x="2293556" y="1000935"/>
                  </a:lnTo>
                  <a:lnTo>
                    <a:pt x="2316316" y="949702"/>
                  </a:lnTo>
                  <a:lnTo>
                    <a:pt x="2338597" y="898249"/>
                  </a:lnTo>
                  <a:lnTo>
                    <a:pt x="2360423" y="846826"/>
                  </a:lnTo>
                  <a:lnTo>
                    <a:pt x="2381819" y="795685"/>
                  </a:lnTo>
                  <a:lnTo>
                    <a:pt x="2402808" y="745078"/>
                  </a:lnTo>
                  <a:lnTo>
                    <a:pt x="2423415" y="695255"/>
                  </a:lnTo>
                  <a:lnTo>
                    <a:pt x="2443664" y="646469"/>
                  </a:lnTo>
                  <a:lnTo>
                    <a:pt x="2463579" y="598970"/>
                  </a:lnTo>
                  <a:lnTo>
                    <a:pt x="2483185" y="553011"/>
                  </a:lnTo>
                  <a:lnTo>
                    <a:pt x="2502505" y="508842"/>
                  </a:lnTo>
                  <a:lnTo>
                    <a:pt x="2521565" y="466714"/>
                  </a:lnTo>
                  <a:lnTo>
                    <a:pt x="2540388" y="426880"/>
                  </a:lnTo>
                  <a:lnTo>
                    <a:pt x="2558999" y="389591"/>
                  </a:lnTo>
                  <a:lnTo>
                    <a:pt x="2577422" y="355098"/>
                  </a:lnTo>
                  <a:lnTo>
                    <a:pt x="2636208" y="259093"/>
                  </a:lnTo>
                  <a:lnTo>
                    <a:pt x="2674347" y="202475"/>
                  </a:lnTo>
                  <a:lnTo>
                    <a:pt x="2710420" y="153504"/>
                  </a:lnTo>
                  <a:lnTo>
                    <a:pt x="2744747" y="111886"/>
                  </a:lnTo>
                  <a:lnTo>
                    <a:pt x="2777646" y="77327"/>
                  </a:lnTo>
                  <a:lnTo>
                    <a:pt x="2809438" y="49532"/>
                  </a:lnTo>
                  <a:lnTo>
                    <a:pt x="2870980" y="13062"/>
                  </a:lnTo>
                  <a:lnTo>
                    <a:pt x="2931932" y="120"/>
                  </a:lnTo>
                  <a:lnTo>
                    <a:pt x="2964163" y="1604"/>
                  </a:lnTo>
                  <a:lnTo>
                    <a:pt x="3020322" y="22754"/>
                  </a:lnTo>
                  <a:lnTo>
                    <a:pt x="3072837" y="74244"/>
                  </a:lnTo>
                  <a:lnTo>
                    <a:pt x="3100512" y="113653"/>
                  </a:lnTo>
                  <a:lnTo>
                    <a:pt x="3130617" y="163390"/>
                  </a:lnTo>
                  <a:lnTo>
                    <a:pt x="3164265" y="224370"/>
                  </a:lnTo>
                  <a:lnTo>
                    <a:pt x="3202571" y="297508"/>
                  </a:lnTo>
                  <a:lnTo>
                    <a:pt x="3231569" y="360920"/>
                  </a:lnTo>
                  <a:lnTo>
                    <a:pt x="3245788" y="396899"/>
                  </a:lnTo>
                  <a:lnTo>
                    <a:pt x="3259924" y="435420"/>
                  </a:lnTo>
                  <a:lnTo>
                    <a:pt x="3274053" y="476254"/>
                  </a:lnTo>
                  <a:lnTo>
                    <a:pt x="3288253" y="519172"/>
                  </a:lnTo>
                  <a:lnTo>
                    <a:pt x="3302602" y="563943"/>
                  </a:lnTo>
                  <a:lnTo>
                    <a:pt x="3317175" y="610337"/>
                  </a:lnTo>
                  <a:lnTo>
                    <a:pt x="3332051" y="658126"/>
                  </a:lnTo>
                  <a:lnTo>
                    <a:pt x="3347306" y="707080"/>
                  </a:lnTo>
                  <a:lnTo>
                    <a:pt x="3363018" y="756968"/>
                  </a:lnTo>
                  <a:lnTo>
                    <a:pt x="3379264" y="807562"/>
                  </a:lnTo>
                  <a:lnTo>
                    <a:pt x="3396121" y="858631"/>
                  </a:lnTo>
                  <a:lnTo>
                    <a:pt x="3413666" y="909946"/>
                  </a:lnTo>
                  <a:lnTo>
                    <a:pt x="3431976" y="961278"/>
                  </a:lnTo>
                  <a:lnTo>
                    <a:pt x="3451128" y="1012396"/>
                  </a:lnTo>
                  <a:lnTo>
                    <a:pt x="3471200" y="1063071"/>
                  </a:lnTo>
                  <a:lnTo>
                    <a:pt x="3492269" y="1113073"/>
                  </a:lnTo>
                  <a:lnTo>
                    <a:pt x="3514412" y="1162174"/>
                  </a:lnTo>
                  <a:lnTo>
                    <a:pt x="3537706" y="1210142"/>
                  </a:lnTo>
                  <a:lnTo>
                    <a:pt x="3562228" y="1256749"/>
                  </a:lnTo>
                  <a:lnTo>
                    <a:pt x="3588055" y="1301765"/>
                  </a:lnTo>
                  <a:lnTo>
                    <a:pt x="3615265" y="1344959"/>
                  </a:lnTo>
                  <a:lnTo>
                    <a:pt x="3643935" y="1386103"/>
                  </a:lnTo>
                  <a:lnTo>
                    <a:pt x="3674141" y="1424967"/>
                  </a:lnTo>
                  <a:lnTo>
                    <a:pt x="3704824" y="1461031"/>
                  </a:lnTo>
                  <a:lnTo>
                    <a:pt x="3737190" y="1496799"/>
                  </a:lnTo>
                  <a:lnTo>
                    <a:pt x="3771138" y="1532240"/>
                  </a:lnTo>
                  <a:lnTo>
                    <a:pt x="3806566" y="1567319"/>
                  </a:lnTo>
                  <a:lnTo>
                    <a:pt x="3843375" y="1602003"/>
                  </a:lnTo>
                  <a:lnTo>
                    <a:pt x="3881464" y="1636259"/>
                  </a:lnTo>
                  <a:lnTo>
                    <a:pt x="3920731" y="1670053"/>
                  </a:lnTo>
                  <a:lnTo>
                    <a:pt x="3961075" y="1703352"/>
                  </a:lnTo>
                  <a:lnTo>
                    <a:pt x="4002397" y="1736122"/>
                  </a:lnTo>
                  <a:lnTo>
                    <a:pt x="4044596" y="1768330"/>
                  </a:lnTo>
                  <a:lnTo>
                    <a:pt x="4087569" y="1799942"/>
                  </a:lnTo>
                  <a:lnTo>
                    <a:pt x="4131218" y="1830924"/>
                  </a:lnTo>
                  <a:lnTo>
                    <a:pt x="4175440" y="1861245"/>
                  </a:lnTo>
                  <a:lnTo>
                    <a:pt x="4220136" y="1890868"/>
                  </a:lnTo>
                  <a:lnTo>
                    <a:pt x="4265204" y="1919763"/>
                  </a:lnTo>
                  <a:lnTo>
                    <a:pt x="4310543" y="1947894"/>
                  </a:lnTo>
                  <a:lnTo>
                    <a:pt x="4356053" y="1975229"/>
                  </a:lnTo>
                  <a:lnTo>
                    <a:pt x="4401634" y="2001733"/>
                  </a:lnTo>
                  <a:lnTo>
                    <a:pt x="4447183" y="2027375"/>
                  </a:lnTo>
                  <a:lnTo>
                    <a:pt x="4492601" y="2052119"/>
                  </a:lnTo>
                  <a:lnTo>
                    <a:pt x="4537786" y="2075933"/>
                  </a:lnTo>
                  <a:lnTo>
                    <a:pt x="4582639" y="2098783"/>
                  </a:lnTo>
                  <a:lnTo>
                    <a:pt x="4627057" y="2120635"/>
                  </a:lnTo>
                  <a:lnTo>
                    <a:pt x="4670941" y="2141457"/>
                  </a:lnTo>
                  <a:lnTo>
                    <a:pt x="4714189" y="2161215"/>
                  </a:lnTo>
                  <a:lnTo>
                    <a:pt x="4756701" y="2179874"/>
                  </a:lnTo>
                  <a:lnTo>
                    <a:pt x="4805372" y="2199461"/>
                  </a:lnTo>
                  <a:lnTo>
                    <a:pt x="4855993" y="2217360"/>
                  </a:lnTo>
                  <a:lnTo>
                    <a:pt x="4908281" y="2233663"/>
                  </a:lnTo>
                  <a:lnTo>
                    <a:pt x="4961951" y="2248463"/>
                  </a:lnTo>
                  <a:lnTo>
                    <a:pt x="5016722" y="2261851"/>
                  </a:lnTo>
                  <a:lnTo>
                    <a:pt x="5072309" y="2273919"/>
                  </a:lnTo>
                  <a:lnTo>
                    <a:pt x="5128431" y="2284760"/>
                  </a:lnTo>
                  <a:lnTo>
                    <a:pt x="5184803" y="2294464"/>
                  </a:lnTo>
                  <a:lnTo>
                    <a:pt x="5241143" y="2303124"/>
                  </a:lnTo>
                  <a:lnTo>
                    <a:pt x="5297167" y="2310831"/>
                  </a:lnTo>
                  <a:lnTo>
                    <a:pt x="5352593" y="2317678"/>
                  </a:lnTo>
                  <a:lnTo>
                    <a:pt x="5407137" y="2323756"/>
                  </a:lnTo>
                  <a:lnTo>
                    <a:pt x="5460516" y="2329157"/>
                  </a:lnTo>
                  <a:lnTo>
                    <a:pt x="5512447" y="2333973"/>
                  </a:lnTo>
                  <a:lnTo>
                    <a:pt x="5562648" y="2338296"/>
                  </a:lnTo>
                  <a:lnTo>
                    <a:pt x="5610834" y="2342218"/>
                  </a:lnTo>
                  <a:lnTo>
                    <a:pt x="5656724" y="2345830"/>
                  </a:lnTo>
                  <a:lnTo>
                    <a:pt x="5700033" y="2349225"/>
                  </a:lnTo>
                  <a:lnTo>
                    <a:pt x="5740478" y="2352494"/>
                  </a:lnTo>
                  <a:lnTo>
                    <a:pt x="5777777" y="2355729"/>
                  </a:lnTo>
                  <a:lnTo>
                    <a:pt x="5811647" y="2359023"/>
                  </a:lnTo>
                  <a:lnTo>
                    <a:pt x="5841804" y="2362466"/>
                  </a:lnTo>
                  <a:lnTo>
                    <a:pt x="5867965" y="236615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8950746" y="4227609"/>
              <a:ext cx="17780" cy="3571875"/>
            </a:xfrm>
            <a:custGeom>
              <a:avLst/>
              <a:gdLst/>
              <a:ahLst/>
              <a:cxnLst/>
              <a:rect l="l" t="t" r="r" b="b"/>
              <a:pathLst>
                <a:path w="17779" h="3571875">
                  <a:moveTo>
                    <a:pt x="0" y="3571807"/>
                  </a:moveTo>
                  <a:lnTo>
                    <a:pt x="4516" y="0"/>
                  </a:lnTo>
                  <a:lnTo>
                    <a:pt x="17216" y="16"/>
                  </a:lnTo>
                  <a:lnTo>
                    <a:pt x="12699" y="3571823"/>
                  </a:lnTo>
                  <a:lnTo>
                    <a:pt x="0" y="357180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11017250" y="4279899"/>
              <a:ext cx="0" cy="3454400"/>
            </a:xfrm>
            <a:custGeom>
              <a:avLst/>
              <a:gdLst/>
              <a:ahLst/>
              <a:cxnLst/>
              <a:rect l="l" t="t" r="r" b="b"/>
              <a:pathLst>
                <a:path h="3454400">
                  <a:moveTo>
                    <a:pt x="0" y="0"/>
                  </a:moveTo>
                  <a:lnTo>
                    <a:pt x="0" y="3454400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11017250" y="7835900"/>
              <a:ext cx="0" cy="838200"/>
            </a:xfrm>
            <a:custGeom>
              <a:avLst/>
              <a:gdLst/>
              <a:ahLst/>
              <a:cxnLst/>
              <a:rect l="l" t="t" r="r" b="b"/>
              <a:pathLst>
                <a:path h="838200">
                  <a:moveTo>
                    <a:pt x="0" y="0"/>
                  </a:moveTo>
                  <a:lnTo>
                    <a:pt x="0" y="83820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10968142" y="7733452"/>
              <a:ext cx="98425" cy="98425"/>
            </a:xfrm>
            <a:custGeom>
              <a:avLst/>
              <a:gdLst/>
              <a:ahLst/>
              <a:cxnLst/>
              <a:rect l="l" t="t" r="r" b="b"/>
              <a:pathLst>
                <a:path w="98425" h="98425">
                  <a:moveTo>
                    <a:pt x="49107" y="0"/>
                  </a:moveTo>
                  <a:lnTo>
                    <a:pt x="0" y="98214"/>
                  </a:lnTo>
                  <a:lnTo>
                    <a:pt x="98214" y="98214"/>
                  </a:lnTo>
                  <a:lnTo>
                    <a:pt x="4910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 txBox="1"/>
          <p:nvPr/>
        </p:nvSpPr>
        <p:spPr>
          <a:xfrm>
            <a:off x="8633009" y="7735217"/>
            <a:ext cx="3993515" cy="15405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500" dirty="0">
                <a:latin typeface="Arial MT"/>
                <a:cs typeface="Arial MT"/>
              </a:rPr>
              <a:t>1800</a:t>
            </a:r>
            <a:endParaRPr sz="250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2800">
              <a:latin typeface="Arial MT"/>
              <a:cs typeface="Arial MT"/>
            </a:endParaRPr>
          </a:p>
          <a:p>
            <a:pPr marL="508000" algn="ctr">
              <a:lnSpc>
                <a:spcPct val="100000"/>
              </a:lnSpc>
              <a:spcBef>
                <a:spcPts val="1625"/>
              </a:spcBef>
            </a:pPr>
            <a:r>
              <a:rPr sz="2800" spc="-5" dirty="0">
                <a:latin typeface="Comic Sans MS"/>
                <a:cs typeface="Comic Sans MS"/>
              </a:rPr>
              <a:t>Estimated</a:t>
            </a:r>
            <a:r>
              <a:rPr sz="2800" spc="-25" dirty="0">
                <a:latin typeface="Comic Sans MS"/>
                <a:cs typeface="Comic Sans MS"/>
              </a:rPr>
              <a:t> </a:t>
            </a:r>
            <a:r>
              <a:rPr sz="2800" spc="-5" dirty="0">
                <a:latin typeface="Comic Sans MS"/>
                <a:cs typeface="Comic Sans MS"/>
              </a:rPr>
              <a:t>value</a:t>
            </a:r>
            <a:r>
              <a:rPr sz="2800" spc="-20" dirty="0">
                <a:latin typeface="Comic Sans MS"/>
                <a:cs typeface="Comic Sans MS"/>
              </a:rPr>
              <a:t> </a:t>
            </a:r>
            <a:r>
              <a:rPr sz="2800" dirty="0">
                <a:latin typeface="Comic Sans MS"/>
                <a:cs typeface="Comic Sans MS"/>
              </a:rPr>
              <a:t>of</a:t>
            </a:r>
            <a:r>
              <a:rPr sz="2800" spc="-20" dirty="0">
                <a:latin typeface="Comic Sans MS"/>
                <a:cs typeface="Comic Sans MS"/>
              </a:rPr>
              <a:t> </a:t>
            </a:r>
            <a:r>
              <a:rPr sz="3400" dirty="0">
                <a:latin typeface="Arial MT"/>
                <a:cs typeface="Arial MT"/>
              </a:rPr>
              <a:t>µ</a:t>
            </a:r>
            <a:endParaRPr sz="3400">
              <a:latin typeface="Arial MT"/>
              <a:cs typeface="Arial MT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10968142" y="3187700"/>
            <a:ext cx="98425" cy="775970"/>
            <a:chOff x="10968142" y="3187700"/>
            <a:chExt cx="98425" cy="775970"/>
          </a:xfrm>
        </p:grpSpPr>
        <p:sp>
          <p:nvSpPr>
            <p:cNvPr id="18" name="object 18"/>
            <p:cNvSpPr/>
            <p:nvPr/>
          </p:nvSpPr>
          <p:spPr>
            <a:xfrm>
              <a:off x="11017249" y="3187700"/>
              <a:ext cx="0" cy="673100"/>
            </a:xfrm>
            <a:custGeom>
              <a:avLst/>
              <a:gdLst/>
              <a:ahLst/>
              <a:cxnLst/>
              <a:rect l="l" t="t" r="r" b="b"/>
              <a:pathLst>
                <a:path h="673100">
                  <a:moveTo>
                    <a:pt x="0" y="0"/>
                  </a:moveTo>
                  <a:lnTo>
                    <a:pt x="0" y="67310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10968142" y="3865032"/>
              <a:ext cx="98425" cy="98425"/>
            </a:xfrm>
            <a:custGeom>
              <a:avLst/>
              <a:gdLst/>
              <a:ahLst/>
              <a:cxnLst/>
              <a:rect l="l" t="t" r="r" b="b"/>
              <a:pathLst>
                <a:path w="98425" h="98425">
                  <a:moveTo>
                    <a:pt x="98214" y="0"/>
                  </a:moveTo>
                  <a:lnTo>
                    <a:pt x="0" y="0"/>
                  </a:lnTo>
                  <a:lnTo>
                    <a:pt x="49107" y="98214"/>
                  </a:lnTo>
                  <a:lnTo>
                    <a:pt x="9821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6359093" y="9328150"/>
            <a:ext cx="274320" cy="203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60"/>
              </a:lnSpc>
            </a:pPr>
            <a:fld id="{81D60167-4931-47E6-BA6A-407CBD079E47}" type="slidenum">
              <a:rPr sz="1400" spc="-5" dirty="0">
                <a:solidFill>
                  <a:srgbClr val="888888"/>
                </a:solidFill>
                <a:latin typeface="Microsoft Sans Serif"/>
                <a:cs typeface="Microsoft Sans Serif"/>
              </a:rPr>
              <a:t>43</a:t>
            </a:fld>
            <a:endParaRPr sz="14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44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40788" y="871223"/>
            <a:ext cx="8523605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70" dirty="0"/>
              <a:t>Type</a:t>
            </a:r>
            <a:r>
              <a:rPr spc="65" dirty="0"/>
              <a:t> </a:t>
            </a:r>
            <a:r>
              <a:rPr dirty="0"/>
              <a:t>of</a:t>
            </a:r>
            <a:r>
              <a:rPr spc="65" dirty="0"/>
              <a:t> </a:t>
            </a:r>
            <a:r>
              <a:rPr spc="35" dirty="0"/>
              <a:t>hypothesis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16000" y="2687319"/>
            <a:ext cx="164465" cy="3587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150" spc="340" dirty="0">
                <a:latin typeface="Microsoft Sans Serif"/>
                <a:cs typeface="Microsoft Sans Serif"/>
              </a:rPr>
              <a:t>•</a:t>
            </a:r>
            <a:endParaRPr sz="215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376044" y="2630592"/>
            <a:ext cx="10339070" cy="9144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600"/>
              </a:lnSpc>
              <a:spcBef>
                <a:spcPts val="95"/>
              </a:spcBef>
            </a:pPr>
            <a:r>
              <a:rPr sz="2900" spc="-45" dirty="0">
                <a:latin typeface="Microsoft Sans Serif"/>
                <a:cs typeface="Microsoft Sans Serif"/>
              </a:rPr>
              <a:t>From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dirty="0">
                <a:latin typeface="Microsoft Sans Serif"/>
                <a:cs typeface="Microsoft Sans Serif"/>
              </a:rPr>
              <a:t>this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we</a:t>
            </a:r>
            <a:r>
              <a:rPr sz="2900" spc="45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want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to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test</a:t>
            </a:r>
            <a:r>
              <a:rPr sz="2900" spc="45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whether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-1280" dirty="0">
                <a:latin typeface="SimSun"/>
                <a:cs typeface="SimSun"/>
              </a:rPr>
              <a:t>μ</a:t>
            </a:r>
            <a:r>
              <a:rPr sz="2900" spc="-1145" dirty="0">
                <a:latin typeface="SimSun"/>
                <a:cs typeface="SimSun"/>
              </a:rPr>
              <a:t> </a:t>
            </a:r>
            <a:r>
              <a:rPr sz="2900" spc="229" dirty="0">
                <a:latin typeface="Microsoft Sans Serif"/>
                <a:cs typeface="Microsoft Sans Serif"/>
              </a:rPr>
              <a:t>=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-640" dirty="0">
                <a:latin typeface="SimSun"/>
                <a:cs typeface="SimSun"/>
              </a:rPr>
              <a:t>μ</a:t>
            </a:r>
            <a:r>
              <a:rPr sz="1850" spc="-640" dirty="0">
                <a:latin typeface="Microsoft Sans Serif"/>
                <a:cs typeface="Microsoft Sans Serif"/>
              </a:rPr>
              <a:t>0</a:t>
            </a:r>
            <a:r>
              <a:rPr sz="1850" spc="25" dirty="0">
                <a:latin typeface="Microsoft Sans Serif"/>
                <a:cs typeface="Microsoft Sans Serif"/>
              </a:rPr>
              <a:t> </a:t>
            </a:r>
            <a:r>
              <a:rPr sz="1850" spc="5" dirty="0">
                <a:latin typeface="Microsoft Sans Serif"/>
                <a:cs typeface="Microsoft Sans Serif"/>
              </a:rPr>
              <a:t>(or</a:t>
            </a:r>
            <a:r>
              <a:rPr sz="1850" spc="30" dirty="0">
                <a:latin typeface="Microsoft Sans Serif"/>
                <a:cs typeface="Microsoft Sans Serif"/>
              </a:rPr>
              <a:t> </a:t>
            </a:r>
            <a:r>
              <a:rPr sz="2900" spc="65" dirty="0">
                <a:latin typeface="Microsoft Sans Serif"/>
                <a:cs typeface="Microsoft Sans Serif"/>
              </a:rPr>
              <a:t>could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85" dirty="0">
                <a:latin typeface="Microsoft Sans Serif"/>
                <a:cs typeface="Microsoft Sans Serif"/>
              </a:rPr>
              <a:t>be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-10" dirty="0">
                <a:latin typeface="Microsoft Sans Serif"/>
                <a:cs typeface="Microsoft Sans Serif"/>
              </a:rPr>
              <a:t>zero</a:t>
            </a:r>
            <a:r>
              <a:rPr sz="2900" spc="45" dirty="0">
                <a:latin typeface="Microsoft Sans Serif"/>
                <a:cs typeface="Microsoft Sans Serif"/>
              </a:rPr>
              <a:t> </a:t>
            </a:r>
            <a:r>
              <a:rPr sz="2900" spc="-5" dirty="0">
                <a:latin typeface="Microsoft Sans Serif"/>
                <a:cs typeface="Microsoft Sans Serif"/>
              </a:rPr>
              <a:t>in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the </a:t>
            </a:r>
            <a:r>
              <a:rPr sz="2900" spc="-760" dirty="0">
                <a:latin typeface="Microsoft Sans Serif"/>
                <a:cs typeface="Microsoft Sans Serif"/>
              </a:rPr>
              <a:t> </a:t>
            </a:r>
            <a:r>
              <a:rPr sz="2900" spc="35" dirty="0">
                <a:latin typeface="Microsoft Sans Serif"/>
                <a:cs typeface="Microsoft Sans Serif"/>
              </a:rPr>
              <a:t>population</a:t>
            </a:r>
            <a:endParaRPr sz="290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16000" y="3854071"/>
            <a:ext cx="164465" cy="3587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150" spc="340" dirty="0">
                <a:latin typeface="Microsoft Sans Serif"/>
                <a:cs typeface="Microsoft Sans Serif"/>
              </a:rPr>
              <a:t>•</a:t>
            </a:r>
            <a:endParaRPr sz="2150">
              <a:latin typeface="Microsoft Sans Serif"/>
              <a:cs typeface="Microsoft Sans Serif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337944" y="3797348"/>
            <a:ext cx="9904730" cy="235902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14"/>
              </a:spcBef>
            </a:pPr>
            <a:r>
              <a:rPr sz="2900" spc="-40" dirty="0">
                <a:latin typeface="Microsoft Sans Serif"/>
                <a:cs typeface="Microsoft Sans Serif"/>
              </a:rPr>
              <a:t>This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-5" dirty="0">
                <a:latin typeface="Microsoft Sans Serif"/>
                <a:cs typeface="Microsoft Sans Serif"/>
              </a:rPr>
              <a:t>is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the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b="1" spc="10" dirty="0">
                <a:latin typeface="Arial"/>
                <a:cs typeface="Arial"/>
              </a:rPr>
              <a:t>N</a:t>
            </a:r>
            <a:r>
              <a:rPr sz="2900" b="1" dirty="0">
                <a:latin typeface="Arial"/>
                <a:cs typeface="Arial"/>
              </a:rPr>
              <a:t>ull h</a:t>
            </a:r>
            <a:r>
              <a:rPr sz="2900" b="1" spc="5" dirty="0">
                <a:latin typeface="Arial"/>
                <a:cs typeface="Arial"/>
              </a:rPr>
              <a:t>y</a:t>
            </a:r>
            <a:r>
              <a:rPr sz="2900" b="1" dirty="0">
                <a:latin typeface="Arial"/>
                <a:cs typeface="Arial"/>
              </a:rPr>
              <a:t>po</a:t>
            </a:r>
            <a:r>
              <a:rPr sz="2900" b="1" spc="5" dirty="0">
                <a:latin typeface="Arial"/>
                <a:cs typeface="Arial"/>
              </a:rPr>
              <a:t>t</a:t>
            </a:r>
            <a:r>
              <a:rPr sz="2900" b="1" dirty="0">
                <a:latin typeface="Arial"/>
                <a:cs typeface="Arial"/>
              </a:rPr>
              <a:t>h</a:t>
            </a:r>
            <a:r>
              <a:rPr sz="2900" b="1" spc="5" dirty="0">
                <a:latin typeface="Arial"/>
                <a:cs typeface="Arial"/>
              </a:rPr>
              <a:t>es</a:t>
            </a:r>
            <a:r>
              <a:rPr sz="2900" b="1" spc="-5" dirty="0">
                <a:latin typeface="Arial"/>
                <a:cs typeface="Arial"/>
              </a:rPr>
              <a:t>i</a:t>
            </a:r>
            <a:r>
              <a:rPr sz="2900" b="1" spc="5" dirty="0">
                <a:latin typeface="Arial"/>
                <a:cs typeface="Arial"/>
              </a:rPr>
              <a:t>s </a:t>
            </a:r>
            <a:r>
              <a:rPr sz="2900" spc="10" dirty="0">
                <a:latin typeface="Microsoft Sans Serif"/>
                <a:cs typeface="Microsoft Sans Serif"/>
              </a:rPr>
              <a:t>H</a:t>
            </a:r>
            <a:r>
              <a:rPr sz="1850" spc="5" dirty="0">
                <a:latin typeface="Microsoft Sans Serif"/>
                <a:cs typeface="Microsoft Sans Serif"/>
              </a:rPr>
              <a:t>0</a:t>
            </a:r>
            <a:r>
              <a:rPr sz="2900" dirty="0">
                <a:latin typeface="Microsoft Sans Serif"/>
                <a:cs typeface="Microsoft Sans Serif"/>
              </a:rPr>
              <a:t>: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-1280" dirty="0">
                <a:latin typeface="SimSun"/>
                <a:cs typeface="SimSun"/>
              </a:rPr>
              <a:t>μ</a:t>
            </a:r>
            <a:r>
              <a:rPr sz="2900" spc="-640" dirty="0">
                <a:latin typeface="SimSun"/>
                <a:cs typeface="SimSun"/>
              </a:rPr>
              <a:t> </a:t>
            </a:r>
            <a:r>
              <a:rPr sz="2900" spc="229" dirty="0">
                <a:latin typeface="Microsoft Sans Serif"/>
                <a:cs typeface="Microsoft Sans Serif"/>
              </a:rPr>
              <a:t>=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-1280" dirty="0">
                <a:latin typeface="SimSun"/>
                <a:cs typeface="SimSun"/>
              </a:rPr>
              <a:t>μ</a:t>
            </a:r>
            <a:r>
              <a:rPr sz="1850" spc="5" dirty="0">
                <a:latin typeface="Microsoft Sans Serif"/>
                <a:cs typeface="Microsoft Sans Serif"/>
              </a:rPr>
              <a:t>0</a:t>
            </a:r>
            <a:r>
              <a:rPr sz="1850" dirty="0">
                <a:latin typeface="Microsoft Sans Serif"/>
                <a:cs typeface="Microsoft Sans Serif"/>
              </a:rPr>
              <a:t> </a:t>
            </a:r>
            <a:r>
              <a:rPr sz="1850" spc="-175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(or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229" dirty="0">
                <a:latin typeface="Microsoft Sans Serif"/>
                <a:cs typeface="Microsoft Sans Serif"/>
              </a:rPr>
              <a:t>=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0)</a:t>
            </a:r>
            <a:endParaRPr sz="2900">
              <a:latin typeface="Microsoft Sans Serif"/>
              <a:cs typeface="Microsoft Sans Serif"/>
            </a:endParaRPr>
          </a:p>
          <a:p>
            <a:pPr marL="495300" indent="-360045">
              <a:lnSpc>
                <a:spcPct val="100000"/>
              </a:lnSpc>
              <a:spcBef>
                <a:spcPts val="2205"/>
              </a:spcBef>
              <a:buSzPct val="74137"/>
              <a:buChar char="-"/>
              <a:tabLst>
                <a:tab pos="494665" algn="l"/>
                <a:tab pos="495300" algn="l"/>
              </a:tabLst>
            </a:pPr>
            <a:r>
              <a:rPr sz="2900" spc="-45" dirty="0">
                <a:latin typeface="Microsoft Sans Serif"/>
                <a:cs typeface="Microsoft Sans Serif"/>
              </a:rPr>
              <a:t>The</a:t>
            </a:r>
            <a:r>
              <a:rPr sz="2900" spc="30" dirty="0">
                <a:latin typeface="Microsoft Sans Serif"/>
                <a:cs typeface="Microsoft Sans Serif"/>
              </a:rPr>
              <a:t> </a:t>
            </a:r>
            <a:r>
              <a:rPr sz="2900" spc="35" dirty="0">
                <a:latin typeface="Microsoft Sans Serif"/>
                <a:cs typeface="Microsoft Sans Serif"/>
              </a:rPr>
              <a:t>population </a:t>
            </a:r>
            <a:r>
              <a:rPr sz="2900" spc="5" dirty="0">
                <a:latin typeface="Microsoft Sans Serif"/>
                <a:cs typeface="Microsoft Sans Serif"/>
              </a:rPr>
              <a:t>mean</a:t>
            </a:r>
            <a:r>
              <a:rPr sz="2900" spc="35" dirty="0">
                <a:latin typeface="Microsoft Sans Serif"/>
                <a:cs typeface="Microsoft Sans Serif"/>
              </a:rPr>
              <a:t> </a:t>
            </a:r>
            <a:r>
              <a:rPr sz="2900" spc="-5" dirty="0">
                <a:latin typeface="Microsoft Sans Serif"/>
                <a:cs typeface="Microsoft Sans Serif"/>
              </a:rPr>
              <a:t>is</a:t>
            </a:r>
            <a:r>
              <a:rPr sz="2900" spc="35" dirty="0">
                <a:latin typeface="Microsoft Sans Serif"/>
                <a:cs typeface="Microsoft Sans Serif"/>
              </a:rPr>
              <a:t> equal</a:t>
            </a:r>
            <a:r>
              <a:rPr sz="2900" spc="30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to</a:t>
            </a:r>
            <a:r>
              <a:rPr sz="2900" spc="35" dirty="0">
                <a:latin typeface="Microsoft Sans Serif"/>
                <a:cs typeface="Microsoft Sans Serif"/>
              </a:rPr>
              <a:t> </a:t>
            </a:r>
            <a:r>
              <a:rPr sz="2900" spc="-10" dirty="0">
                <a:latin typeface="Microsoft Sans Serif"/>
                <a:cs typeface="Microsoft Sans Serif"/>
              </a:rPr>
              <a:t>zero</a:t>
            </a:r>
            <a:endParaRPr sz="2900">
              <a:latin typeface="Microsoft Sans Serif"/>
              <a:cs typeface="Microsoft Sans Serif"/>
            </a:endParaRPr>
          </a:p>
          <a:p>
            <a:pPr marL="495300" marR="43180" indent="-360045">
              <a:lnSpc>
                <a:spcPct val="100600"/>
              </a:lnSpc>
              <a:spcBef>
                <a:spcPts val="2190"/>
              </a:spcBef>
              <a:buSzPct val="74137"/>
              <a:buChar char="-"/>
              <a:tabLst>
                <a:tab pos="494665" algn="l"/>
                <a:tab pos="495300" algn="l"/>
              </a:tabLst>
            </a:pPr>
            <a:r>
              <a:rPr sz="2900" spc="-45" dirty="0">
                <a:latin typeface="Microsoft Sans Serif"/>
                <a:cs typeface="Microsoft Sans Serif"/>
              </a:rPr>
              <a:t>The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-5" dirty="0">
                <a:latin typeface="Microsoft Sans Serif"/>
                <a:cs typeface="Microsoft Sans Serif"/>
              </a:rPr>
              <a:t>null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20" dirty="0">
                <a:latin typeface="Microsoft Sans Serif"/>
                <a:cs typeface="Microsoft Sans Serif"/>
              </a:rPr>
              <a:t>hypothesis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-5" dirty="0">
                <a:latin typeface="Microsoft Sans Serif"/>
                <a:cs typeface="Microsoft Sans Serif"/>
              </a:rPr>
              <a:t>is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30" dirty="0">
                <a:latin typeface="Microsoft Sans Serif"/>
                <a:cs typeface="Microsoft Sans Serif"/>
              </a:rPr>
              <a:t>assumed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to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85" dirty="0">
                <a:latin typeface="Microsoft Sans Serif"/>
                <a:cs typeface="Microsoft Sans Serif"/>
              </a:rPr>
              <a:t>be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true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dirty="0">
                <a:latin typeface="Microsoft Sans Serif"/>
                <a:cs typeface="Microsoft Sans Serif"/>
              </a:rPr>
              <a:t>unless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-5" dirty="0">
                <a:latin typeface="Microsoft Sans Serif"/>
                <a:cs typeface="Microsoft Sans Serif"/>
              </a:rPr>
              <a:t>there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-5" dirty="0">
                <a:latin typeface="Microsoft Sans Serif"/>
                <a:cs typeface="Microsoft Sans Serif"/>
              </a:rPr>
              <a:t>is </a:t>
            </a:r>
            <a:r>
              <a:rPr sz="2900" spc="-755" dirty="0">
                <a:latin typeface="Microsoft Sans Serif"/>
                <a:cs typeface="Microsoft Sans Serif"/>
              </a:rPr>
              <a:t> </a:t>
            </a:r>
            <a:r>
              <a:rPr sz="2900" spc="20" dirty="0">
                <a:latin typeface="Microsoft Sans Serif"/>
                <a:cs typeface="Microsoft Sans Serif"/>
              </a:rPr>
              <a:t>strong</a:t>
            </a:r>
            <a:r>
              <a:rPr sz="2900" spc="35" dirty="0">
                <a:latin typeface="Microsoft Sans Serif"/>
                <a:cs typeface="Microsoft Sans Serif"/>
              </a:rPr>
              <a:t> </a:t>
            </a:r>
            <a:r>
              <a:rPr sz="2900" spc="45" dirty="0">
                <a:latin typeface="Microsoft Sans Serif"/>
                <a:cs typeface="Microsoft Sans Serif"/>
              </a:rPr>
              <a:t>evidence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to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the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30" dirty="0">
                <a:latin typeface="Microsoft Sans Serif"/>
                <a:cs typeface="Microsoft Sans Serif"/>
              </a:rPr>
              <a:t>contrary</a:t>
            </a:r>
            <a:endParaRPr sz="2900">
              <a:latin typeface="Microsoft Sans Serif"/>
              <a:cs typeface="Microsoft Sans Serif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16000" y="6465324"/>
            <a:ext cx="164465" cy="3587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150" spc="340" dirty="0">
                <a:latin typeface="Microsoft Sans Serif"/>
                <a:cs typeface="Microsoft Sans Serif"/>
              </a:rPr>
              <a:t>•</a:t>
            </a:r>
            <a:endParaRPr sz="2150">
              <a:latin typeface="Microsoft Sans Serif"/>
              <a:cs typeface="Microsoft Sans Serif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337944" y="6408600"/>
            <a:ext cx="10125075" cy="235902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14"/>
              </a:spcBef>
              <a:tabLst>
                <a:tab pos="5553710" algn="l"/>
              </a:tabLst>
            </a:pPr>
            <a:r>
              <a:rPr sz="2900" spc="-45" dirty="0">
                <a:latin typeface="Microsoft Sans Serif"/>
                <a:cs typeface="Microsoft Sans Serif"/>
              </a:rPr>
              <a:t>The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b="1" spc="10" dirty="0">
                <a:latin typeface="Arial"/>
                <a:cs typeface="Arial"/>
              </a:rPr>
              <a:t>A</a:t>
            </a:r>
            <a:r>
              <a:rPr sz="2900" b="1" spc="-5" dirty="0">
                <a:latin typeface="Arial"/>
                <a:cs typeface="Arial"/>
              </a:rPr>
              <a:t>l</a:t>
            </a:r>
            <a:r>
              <a:rPr sz="2900" b="1" spc="5" dirty="0">
                <a:latin typeface="Arial"/>
                <a:cs typeface="Arial"/>
              </a:rPr>
              <a:t>ter</a:t>
            </a:r>
            <a:r>
              <a:rPr sz="2900" b="1" dirty="0">
                <a:latin typeface="Arial"/>
                <a:cs typeface="Arial"/>
              </a:rPr>
              <a:t>n</a:t>
            </a:r>
            <a:r>
              <a:rPr sz="2900" b="1" spc="5" dirty="0">
                <a:latin typeface="Arial"/>
                <a:cs typeface="Arial"/>
              </a:rPr>
              <a:t>at</a:t>
            </a:r>
            <a:r>
              <a:rPr sz="2900" b="1" spc="-5" dirty="0">
                <a:latin typeface="Arial"/>
                <a:cs typeface="Arial"/>
              </a:rPr>
              <a:t>i</a:t>
            </a:r>
            <a:r>
              <a:rPr sz="2900" b="1" spc="5" dirty="0">
                <a:latin typeface="Arial"/>
                <a:cs typeface="Arial"/>
              </a:rPr>
              <a:t>ve</a:t>
            </a:r>
            <a:r>
              <a:rPr sz="2900" b="1" dirty="0">
                <a:latin typeface="Arial"/>
                <a:cs typeface="Arial"/>
              </a:rPr>
              <a:t> h</a:t>
            </a:r>
            <a:r>
              <a:rPr sz="2900" b="1" spc="5" dirty="0">
                <a:latin typeface="Arial"/>
                <a:cs typeface="Arial"/>
              </a:rPr>
              <a:t>y</a:t>
            </a:r>
            <a:r>
              <a:rPr sz="2900" b="1" dirty="0">
                <a:latin typeface="Arial"/>
                <a:cs typeface="Arial"/>
              </a:rPr>
              <a:t>po</a:t>
            </a:r>
            <a:r>
              <a:rPr sz="2900" b="1" spc="5" dirty="0">
                <a:latin typeface="Arial"/>
                <a:cs typeface="Arial"/>
              </a:rPr>
              <a:t>t</a:t>
            </a:r>
            <a:r>
              <a:rPr sz="2900" b="1" dirty="0">
                <a:latin typeface="Arial"/>
                <a:cs typeface="Arial"/>
              </a:rPr>
              <a:t>h</a:t>
            </a:r>
            <a:r>
              <a:rPr sz="2900" b="1" spc="5" dirty="0">
                <a:latin typeface="Arial"/>
                <a:cs typeface="Arial"/>
              </a:rPr>
              <a:t>es</a:t>
            </a:r>
            <a:r>
              <a:rPr sz="2900" b="1" spc="-5" dirty="0">
                <a:latin typeface="Arial"/>
                <a:cs typeface="Arial"/>
              </a:rPr>
              <a:t>i</a:t>
            </a:r>
            <a:r>
              <a:rPr sz="2900" b="1" spc="5" dirty="0">
                <a:latin typeface="Arial"/>
                <a:cs typeface="Arial"/>
              </a:rPr>
              <a:t>s</a:t>
            </a:r>
            <a:r>
              <a:rPr sz="2900" b="1" dirty="0">
                <a:latin typeface="Arial"/>
                <a:cs typeface="Arial"/>
              </a:rPr>
              <a:t> </a:t>
            </a:r>
            <a:r>
              <a:rPr sz="2900" spc="10" dirty="0">
                <a:latin typeface="Microsoft Sans Serif"/>
                <a:cs typeface="Microsoft Sans Serif"/>
              </a:rPr>
              <a:t>H</a:t>
            </a:r>
            <a:r>
              <a:rPr sz="1850" spc="5" dirty="0">
                <a:latin typeface="Microsoft Sans Serif"/>
                <a:cs typeface="Microsoft Sans Serif"/>
              </a:rPr>
              <a:t>1</a:t>
            </a:r>
            <a:r>
              <a:rPr sz="2900" dirty="0">
                <a:latin typeface="Microsoft Sans Serif"/>
                <a:cs typeface="Microsoft Sans Serif"/>
              </a:rPr>
              <a:t>:	</a:t>
            </a:r>
            <a:r>
              <a:rPr sz="2900" spc="-1280" dirty="0">
                <a:latin typeface="SimSun"/>
                <a:cs typeface="SimSun"/>
              </a:rPr>
              <a:t>μ</a:t>
            </a:r>
            <a:r>
              <a:rPr sz="2900" spc="-640" dirty="0">
                <a:latin typeface="SimSun"/>
                <a:cs typeface="SimSun"/>
              </a:rPr>
              <a:t> </a:t>
            </a:r>
            <a:r>
              <a:rPr sz="2900" spc="-1245" dirty="0">
                <a:latin typeface="SimSun"/>
                <a:cs typeface="SimSun"/>
              </a:rPr>
              <a:t>≠</a:t>
            </a:r>
            <a:r>
              <a:rPr sz="2900" spc="-640" dirty="0">
                <a:latin typeface="SimSun"/>
                <a:cs typeface="SimSun"/>
              </a:rPr>
              <a:t> </a:t>
            </a:r>
            <a:r>
              <a:rPr sz="2900" spc="-1280" dirty="0">
                <a:latin typeface="SimSun"/>
                <a:cs typeface="SimSun"/>
              </a:rPr>
              <a:t>μ</a:t>
            </a:r>
            <a:r>
              <a:rPr sz="1850" spc="5" dirty="0">
                <a:latin typeface="Microsoft Sans Serif"/>
                <a:cs typeface="Microsoft Sans Serif"/>
              </a:rPr>
              <a:t>0</a:t>
            </a:r>
            <a:r>
              <a:rPr sz="1850" dirty="0">
                <a:latin typeface="Microsoft Sans Serif"/>
                <a:cs typeface="Microsoft Sans Serif"/>
              </a:rPr>
              <a:t> </a:t>
            </a:r>
            <a:r>
              <a:rPr sz="1850" spc="-175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(or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-1245" dirty="0">
                <a:latin typeface="SimSun"/>
                <a:cs typeface="SimSun"/>
              </a:rPr>
              <a:t>≠</a:t>
            </a:r>
            <a:r>
              <a:rPr sz="2900" spc="-640" dirty="0">
                <a:latin typeface="SimSun"/>
                <a:cs typeface="SimSun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0)</a:t>
            </a:r>
            <a:endParaRPr sz="2900">
              <a:latin typeface="Microsoft Sans Serif"/>
              <a:cs typeface="Microsoft Sans Serif"/>
            </a:endParaRPr>
          </a:p>
          <a:p>
            <a:pPr marL="135255">
              <a:lnSpc>
                <a:spcPct val="100000"/>
              </a:lnSpc>
              <a:spcBef>
                <a:spcPts val="2205"/>
              </a:spcBef>
              <a:tabLst>
                <a:tab pos="494665" algn="l"/>
              </a:tabLst>
            </a:pPr>
            <a:r>
              <a:rPr sz="3225" spc="15" baseline="7751" dirty="0">
                <a:latin typeface="Microsoft Sans Serif"/>
                <a:cs typeface="Microsoft Sans Serif"/>
              </a:rPr>
              <a:t>-	</a:t>
            </a:r>
            <a:r>
              <a:rPr sz="2900" spc="-45" dirty="0">
                <a:latin typeface="Microsoft Sans Serif"/>
                <a:cs typeface="Microsoft Sans Serif"/>
              </a:rPr>
              <a:t>The</a:t>
            </a:r>
            <a:r>
              <a:rPr sz="2900" spc="35" dirty="0">
                <a:latin typeface="Microsoft Sans Serif"/>
                <a:cs typeface="Microsoft Sans Serif"/>
              </a:rPr>
              <a:t> population </a:t>
            </a:r>
            <a:r>
              <a:rPr sz="2900" spc="5" dirty="0">
                <a:latin typeface="Microsoft Sans Serif"/>
                <a:cs typeface="Microsoft Sans Serif"/>
              </a:rPr>
              <a:t>mean</a:t>
            </a:r>
            <a:r>
              <a:rPr sz="2900" spc="35" dirty="0">
                <a:latin typeface="Microsoft Sans Serif"/>
                <a:cs typeface="Microsoft Sans Serif"/>
              </a:rPr>
              <a:t> </a:t>
            </a:r>
            <a:r>
              <a:rPr sz="2900" spc="-5" dirty="0">
                <a:latin typeface="Microsoft Sans Serif"/>
                <a:cs typeface="Microsoft Sans Serif"/>
              </a:rPr>
              <a:t>is</a:t>
            </a:r>
            <a:r>
              <a:rPr sz="2900" spc="35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not</a:t>
            </a:r>
            <a:r>
              <a:rPr sz="2900" spc="35" dirty="0">
                <a:latin typeface="Microsoft Sans Serif"/>
                <a:cs typeface="Microsoft Sans Serif"/>
              </a:rPr>
              <a:t> equal </a:t>
            </a:r>
            <a:r>
              <a:rPr sz="2900" spc="5" dirty="0">
                <a:latin typeface="Microsoft Sans Serif"/>
                <a:cs typeface="Microsoft Sans Serif"/>
              </a:rPr>
              <a:t>to</a:t>
            </a:r>
            <a:r>
              <a:rPr sz="2900" spc="35" dirty="0">
                <a:latin typeface="Microsoft Sans Serif"/>
                <a:cs typeface="Microsoft Sans Serif"/>
              </a:rPr>
              <a:t> </a:t>
            </a:r>
            <a:r>
              <a:rPr sz="2900" spc="-10" dirty="0">
                <a:latin typeface="Microsoft Sans Serif"/>
                <a:cs typeface="Microsoft Sans Serif"/>
              </a:rPr>
              <a:t>zero</a:t>
            </a:r>
            <a:endParaRPr sz="2900">
              <a:latin typeface="Microsoft Sans Serif"/>
              <a:cs typeface="Microsoft Sans Serif"/>
            </a:endParaRPr>
          </a:p>
          <a:p>
            <a:pPr marL="50800" marR="30480">
              <a:lnSpc>
                <a:spcPct val="100600"/>
              </a:lnSpc>
              <a:spcBef>
                <a:spcPts val="2190"/>
              </a:spcBef>
            </a:pPr>
            <a:r>
              <a:rPr sz="2900" spc="35" dirty="0">
                <a:latin typeface="Microsoft Sans Serif"/>
                <a:cs typeface="Microsoft Sans Serif"/>
              </a:rPr>
              <a:t>Using</a:t>
            </a:r>
            <a:r>
              <a:rPr sz="2900" spc="40" dirty="0">
                <a:latin typeface="Microsoft Sans Serif"/>
                <a:cs typeface="Microsoft Sans Serif"/>
              </a:rPr>
              <a:t> probability </a:t>
            </a:r>
            <a:r>
              <a:rPr sz="2900" spc="-25" dirty="0">
                <a:latin typeface="Microsoft Sans Serif"/>
                <a:cs typeface="Microsoft Sans Serif"/>
              </a:rPr>
              <a:t>theory,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we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20" dirty="0">
                <a:latin typeface="Microsoft Sans Serif"/>
                <a:cs typeface="Microsoft Sans Serif"/>
              </a:rPr>
              <a:t>try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to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25" dirty="0">
                <a:latin typeface="Microsoft Sans Serif"/>
                <a:cs typeface="Microsoft Sans Serif"/>
              </a:rPr>
              <a:t>determine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whether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-5" dirty="0">
                <a:latin typeface="Microsoft Sans Serif"/>
                <a:cs typeface="Microsoft Sans Serif"/>
              </a:rPr>
              <a:t>there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-5" dirty="0">
                <a:latin typeface="Microsoft Sans Serif"/>
                <a:cs typeface="Microsoft Sans Serif"/>
              </a:rPr>
              <a:t>is </a:t>
            </a:r>
            <a:r>
              <a:rPr sz="2900" spc="-755" dirty="0">
                <a:latin typeface="Microsoft Sans Serif"/>
                <a:cs typeface="Microsoft Sans Serif"/>
              </a:rPr>
              <a:t> </a:t>
            </a:r>
            <a:r>
              <a:rPr sz="2900" spc="10" dirty="0">
                <a:latin typeface="Microsoft Sans Serif"/>
                <a:cs typeface="Microsoft Sans Serif"/>
              </a:rPr>
              <a:t>sufficient</a:t>
            </a:r>
            <a:r>
              <a:rPr sz="2900" spc="35" dirty="0">
                <a:latin typeface="Microsoft Sans Serif"/>
                <a:cs typeface="Microsoft Sans Serif"/>
              </a:rPr>
              <a:t> </a:t>
            </a:r>
            <a:r>
              <a:rPr sz="2900" spc="45" dirty="0">
                <a:latin typeface="Microsoft Sans Serif"/>
                <a:cs typeface="Microsoft Sans Serif"/>
              </a:rPr>
              <a:t>evidence</a:t>
            </a:r>
            <a:r>
              <a:rPr sz="2900" spc="40" dirty="0">
                <a:latin typeface="Microsoft Sans Serif"/>
                <a:cs typeface="Microsoft Sans Serif"/>
              </a:rPr>
              <a:t> </a:t>
            </a:r>
            <a:r>
              <a:rPr sz="2900" spc="5" dirty="0">
                <a:latin typeface="Microsoft Sans Serif"/>
                <a:cs typeface="Microsoft Sans Serif"/>
              </a:rPr>
              <a:t>to</a:t>
            </a:r>
            <a:r>
              <a:rPr sz="2900" spc="40" dirty="0">
                <a:latin typeface="Microsoft Sans Serif"/>
                <a:cs typeface="Microsoft Sans Serif"/>
              </a:rPr>
              <a:t> declare </a:t>
            </a:r>
            <a:r>
              <a:rPr sz="2900" spc="5" dirty="0">
                <a:latin typeface="Microsoft Sans Serif"/>
                <a:cs typeface="Microsoft Sans Serif"/>
              </a:rPr>
              <a:t>H</a:t>
            </a:r>
            <a:r>
              <a:rPr sz="1850" spc="5" dirty="0">
                <a:latin typeface="Microsoft Sans Serif"/>
                <a:cs typeface="Microsoft Sans Serif"/>
              </a:rPr>
              <a:t>0</a:t>
            </a:r>
            <a:r>
              <a:rPr sz="1850" spc="320" dirty="0">
                <a:latin typeface="Microsoft Sans Serif"/>
                <a:cs typeface="Microsoft Sans Serif"/>
              </a:rPr>
              <a:t> </a:t>
            </a:r>
            <a:r>
              <a:rPr sz="2900" dirty="0">
                <a:latin typeface="Microsoft Sans Serif"/>
                <a:cs typeface="Microsoft Sans Serif"/>
              </a:rPr>
              <a:t>false</a:t>
            </a:r>
            <a:endParaRPr sz="2900">
              <a:latin typeface="Microsoft Sans Serif"/>
              <a:cs typeface="Microsoft Sans Serif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016000" y="7909825"/>
            <a:ext cx="164465" cy="3587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150" spc="340" dirty="0">
                <a:latin typeface="Microsoft Sans Serif"/>
                <a:cs typeface="Microsoft Sans Serif"/>
              </a:rPr>
              <a:t>•</a:t>
            </a:r>
            <a:endParaRPr sz="215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45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79520" y="871223"/>
            <a:ext cx="544576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An</a:t>
            </a:r>
            <a:r>
              <a:rPr spc="5" dirty="0"/>
              <a:t> </a:t>
            </a:r>
            <a:r>
              <a:rPr spc="55" dirty="0"/>
              <a:t>example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0600" y="2736034"/>
            <a:ext cx="168275" cy="36703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250" spc="330" dirty="0">
                <a:latin typeface="Microsoft Sans Serif"/>
                <a:cs typeface="Microsoft Sans Serif"/>
              </a:rPr>
              <a:t>•</a:t>
            </a:r>
            <a:endParaRPr sz="225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346835" y="2682845"/>
            <a:ext cx="10568940" cy="306895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35"/>
              </a:spcBef>
            </a:pPr>
            <a:r>
              <a:rPr sz="2950" spc="5" dirty="0">
                <a:latin typeface="Microsoft Sans Serif"/>
                <a:cs typeface="Microsoft Sans Serif"/>
              </a:rPr>
              <a:t>Null</a:t>
            </a:r>
            <a:r>
              <a:rPr sz="2950" spc="20" dirty="0">
                <a:latin typeface="Microsoft Sans Serif"/>
                <a:cs typeface="Microsoft Sans Serif"/>
              </a:rPr>
              <a:t> </a:t>
            </a:r>
            <a:r>
              <a:rPr sz="2950" spc="30" dirty="0">
                <a:latin typeface="Microsoft Sans Serif"/>
                <a:cs typeface="Microsoft Sans Serif"/>
              </a:rPr>
              <a:t>hypothesis,</a:t>
            </a:r>
            <a:r>
              <a:rPr sz="2950" spc="20" dirty="0">
                <a:latin typeface="Microsoft Sans Serif"/>
                <a:cs typeface="Microsoft Sans Serif"/>
              </a:rPr>
              <a:t> H0</a:t>
            </a:r>
            <a:endParaRPr sz="295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650">
              <a:latin typeface="Microsoft Sans Serif"/>
              <a:cs typeface="Microsoft Sans Serif"/>
            </a:endParaRPr>
          </a:p>
          <a:p>
            <a:pPr marL="469900" indent="-368935">
              <a:lnSpc>
                <a:spcPct val="100000"/>
              </a:lnSpc>
              <a:buSzPct val="76271"/>
              <a:buChar char="-"/>
              <a:tabLst>
                <a:tab pos="469265" algn="l"/>
                <a:tab pos="469900" algn="l"/>
              </a:tabLst>
            </a:pPr>
            <a:r>
              <a:rPr sz="2950" spc="-25" dirty="0">
                <a:latin typeface="Microsoft Sans Serif"/>
                <a:cs typeface="Microsoft Sans Serif"/>
              </a:rPr>
              <a:t>There</a:t>
            </a:r>
            <a:r>
              <a:rPr sz="2950" spc="25" dirty="0">
                <a:latin typeface="Microsoft Sans Serif"/>
                <a:cs typeface="Microsoft Sans Serif"/>
              </a:rPr>
              <a:t> </a:t>
            </a:r>
            <a:r>
              <a:rPr sz="2950" dirty="0">
                <a:latin typeface="Microsoft Sans Serif"/>
                <a:cs typeface="Microsoft Sans Serif"/>
              </a:rPr>
              <a:t>is</a:t>
            </a:r>
            <a:r>
              <a:rPr sz="2950" spc="25" dirty="0">
                <a:latin typeface="Microsoft Sans Serif"/>
                <a:cs typeface="Microsoft Sans Serif"/>
              </a:rPr>
              <a:t> </a:t>
            </a:r>
            <a:r>
              <a:rPr sz="2950" spc="20" dirty="0">
                <a:latin typeface="Microsoft Sans Serif"/>
                <a:cs typeface="Microsoft Sans Serif"/>
              </a:rPr>
              <a:t>no</a:t>
            </a:r>
            <a:r>
              <a:rPr sz="2950" spc="25" dirty="0">
                <a:latin typeface="Microsoft Sans Serif"/>
                <a:cs typeface="Microsoft Sans Serif"/>
              </a:rPr>
              <a:t> </a:t>
            </a:r>
            <a:r>
              <a:rPr sz="2950" spc="30" dirty="0">
                <a:latin typeface="Microsoft Sans Serif"/>
                <a:cs typeface="Microsoft Sans Serif"/>
              </a:rPr>
              <a:t>effect.</a:t>
            </a:r>
            <a:endParaRPr sz="295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Microsoft Sans Serif"/>
              <a:buChar char="-"/>
            </a:pPr>
            <a:endParaRPr sz="2600">
              <a:latin typeface="Microsoft Sans Serif"/>
              <a:cs typeface="Microsoft Sans Serif"/>
            </a:endParaRPr>
          </a:p>
          <a:p>
            <a:pPr marL="469900" marR="17780" indent="-368935">
              <a:lnSpc>
                <a:spcPct val="101699"/>
              </a:lnSpc>
              <a:buSzPct val="76271"/>
              <a:buChar char="-"/>
              <a:tabLst>
                <a:tab pos="469265" algn="l"/>
                <a:tab pos="469900" algn="l"/>
              </a:tabLst>
            </a:pPr>
            <a:r>
              <a:rPr sz="2950" spc="15" dirty="0">
                <a:latin typeface="Microsoft Sans Serif"/>
                <a:cs typeface="Microsoft Sans Serif"/>
              </a:rPr>
              <a:t>E.g.</a:t>
            </a:r>
            <a:r>
              <a:rPr sz="2950" spc="45" dirty="0">
                <a:latin typeface="Microsoft Sans Serif"/>
                <a:cs typeface="Microsoft Sans Serif"/>
              </a:rPr>
              <a:t> </a:t>
            </a:r>
            <a:r>
              <a:rPr sz="2950" spc="65" dirty="0">
                <a:latin typeface="Microsoft Sans Serif"/>
                <a:cs typeface="Microsoft Sans Serif"/>
              </a:rPr>
              <a:t>Big</a:t>
            </a:r>
            <a:r>
              <a:rPr sz="2950" spc="50" dirty="0">
                <a:latin typeface="Microsoft Sans Serif"/>
                <a:cs typeface="Microsoft Sans Serif"/>
              </a:rPr>
              <a:t> </a:t>
            </a:r>
            <a:r>
              <a:rPr sz="2950" spc="5" dirty="0">
                <a:latin typeface="Microsoft Sans Serif"/>
                <a:cs typeface="Microsoft Sans Serif"/>
              </a:rPr>
              <a:t>Brother</a:t>
            </a:r>
            <a:r>
              <a:rPr sz="2950" spc="45" dirty="0">
                <a:latin typeface="Microsoft Sans Serif"/>
                <a:cs typeface="Microsoft Sans Serif"/>
              </a:rPr>
              <a:t> </a:t>
            </a:r>
            <a:r>
              <a:rPr sz="2950" spc="30" dirty="0">
                <a:latin typeface="Microsoft Sans Serif"/>
                <a:cs typeface="Microsoft Sans Serif"/>
              </a:rPr>
              <a:t>contestants</a:t>
            </a:r>
            <a:r>
              <a:rPr sz="2950" spc="50" dirty="0">
                <a:latin typeface="Microsoft Sans Serif"/>
                <a:cs typeface="Microsoft Sans Serif"/>
              </a:rPr>
              <a:t> </a:t>
            </a:r>
            <a:r>
              <a:rPr sz="2950" spc="75" dirty="0">
                <a:latin typeface="Microsoft Sans Serif"/>
                <a:cs typeface="Microsoft Sans Serif"/>
              </a:rPr>
              <a:t>and</a:t>
            </a:r>
            <a:r>
              <a:rPr sz="2950" spc="50" dirty="0">
                <a:latin typeface="Microsoft Sans Serif"/>
                <a:cs typeface="Microsoft Sans Serif"/>
              </a:rPr>
              <a:t> </a:t>
            </a:r>
            <a:r>
              <a:rPr sz="2950" spc="45" dirty="0">
                <a:latin typeface="Microsoft Sans Serif"/>
                <a:cs typeface="Microsoft Sans Serif"/>
              </a:rPr>
              <a:t>members </a:t>
            </a:r>
            <a:r>
              <a:rPr sz="2950" spc="15" dirty="0">
                <a:latin typeface="Microsoft Sans Serif"/>
                <a:cs typeface="Microsoft Sans Serif"/>
              </a:rPr>
              <a:t>of</a:t>
            </a:r>
            <a:r>
              <a:rPr sz="2950" spc="50" dirty="0">
                <a:latin typeface="Microsoft Sans Serif"/>
                <a:cs typeface="Microsoft Sans Serif"/>
              </a:rPr>
              <a:t> </a:t>
            </a:r>
            <a:r>
              <a:rPr sz="2950" spc="15" dirty="0">
                <a:latin typeface="Microsoft Sans Serif"/>
                <a:cs typeface="Microsoft Sans Serif"/>
              </a:rPr>
              <a:t>the</a:t>
            </a:r>
            <a:r>
              <a:rPr sz="2950" spc="50" dirty="0">
                <a:latin typeface="Microsoft Sans Serif"/>
                <a:cs typeface="Microsoft Sans Serif"/>
              </a:rPr>
              <a:t> </a:t>
            </a:r>
            <a:r>
              <a:rPr sz="2950" spc="90" dirty="0">
                <a:latin typeface="Microsoft Sans Serif"/>
                <a:cs typeface="Microsoft Sans Serif"/>
              </a:rPr>
              <a:t>public</a:t>
            </a:r>
            <a:r>
              <a:rPr sz="2950" spc="45" dirty="0">
                <a:latin typeface="Microsoft Sans Serif"/>
                <a:cs typeface="Microsoft Sans Serif"/>
              </a:rPr>
              <a:t> </a:t>
            </a:r>
            <a:r>
              <a:rPr sz="2950" spc="-5" dirty="0">
                <a:latin typeface="Microsoft Sans Serif"/>
                <a:cs typeface="Microsoft Sans Serif"/>
              </a:rPr>
              <a:t>will </a:t>
            </a:r>
            <a:r>
              <a:rPr sz="2950" spc="-765" dirty="0">
                <a:latin typeface="Microsoft Sans Serif"/>
                <a:cs typeface="Microsoft Sans Serif"/>
              </a:rPr>
              <a:t> </a:t>
            </a:r>
            <a:r>
              <a:rPr sz="2950" spc="15" dirty="0">
                <a:latin typeface="Microsoft Sans Serif"/>
                <a:cs typeface="Microsoft Sans Serif"/>
              </a:rPr>
              <a:t>not</a:t>
            </a:r>
            <a:r>
              <a:rPr sz="2950" spc="45" dirty="0">
                <a:latin typeface="Microsoft Sans Serif"/>
                <a:cs typeface="Microsoft Sans Serif"/>
              </a:rPr>
              <a:t> </a:t>
            </a:r>
            <a:r>
              <a:rPr sz="2950" spc="25" dirty="0">
                <a:latin typeface="Microsoft Sans Serif"/>
                <a:cs typeface="Microsoft Sans Serif"/>
              </a:rPr>
              <a:t>differ</a:t>
            </a:r>
            <a:r>
              <a:rPr sz="2950" spc="45" dirty="0">
                <a:latin typeface="Microsoft Sans Serif"/>
                <a:cs typeface="Microsoft Sans Serif"/>
              </a:rPr>
              <a:t> </a:t>
            </a:r>
            <a:r>
              <a:rPr sz="2950" spc="5" dirty="0">
                <a:latin typeface="Microsoft Sans Serif"/>
                <a:cs typeface="Microsoft Sans Serif"/>
              </a:rPr>
              <a:t>in</a:t>
            </a:r>
            <a:r>
              <a:rPr sz="2950" spc="45" dirty="0">
                <a:latin typeface="Microsoft Sans Serif"/>
                <a:cs typeface="Microsoft Sans Serif"/>
              </a:rPr>
              <a:t> </a:t>
            </a:r>
            <a:r>
              <a:rPr sz="2950" spc="10" dirty="0">
                <a:latin typeface="Microsoft Sans Serif"/>
                <a:cs typeface="Microsoft Sans Serif"/>
              </a:rPr>
              <a:t>their</a:t>
            </a:r>
            <a:r>
              <a:rPr sz="2950" spc="45" dirty="0">
                <a:latin typeface="Microsoft Sans Serif"/>
                <a:cs typeface="Microsoft Sans Serif"/>
              </a:rPr>
              <a:t> </a:t>
            </a:r>
            <a:r>
              <a:rPr sz="2950" spc="35" dirty="0">
                <a:latin typeface="Microsoft Sans Serif"/>
                <a:cs typeface="Microsoft Sans Serif"/>
              </a:rPr>
              <a:t>scores</a:t>
            </a:r>
            <a:r>
              <a:rPr sz="2950" spc="45" dirty="0">
                <a:latin typeface="Microsoft Sans Serif"/>
                <a:cs typeface="Microsoft Sans Serif"/>
              </a:rPr>
              <a:t> </a:t>
            </a:r>
            <a:r>
              <a:rPr sz="2950" spc="20" dirty="0">
                <a:latin typeface="Microsoft Sans Serif"/>
                <a:cs typeface="Microsoft Sans Serif"/>
              </a:rPr>
              <a:t>on</a:t>
            </a:r>
            <a:r>
              <a:rPr sz="2950" spc="50" dirty="0">
                <a:latin typeface="Microsoft Sans Serif"/>
                <a:cs typeface="Microsoft Sans Serif"/>
              </a:rPr>
              <a:t> </a:t>
            </a:r>
            <a:r>
              <a:rPr sz="2950" spc="25" dirty="0">
                <a:latin typeface="Microsoft Sans Serif"/>
                <a:cs typeface="Microsoft Sans Serif"/>
              </a:rPr>
              <a:t>personality</a:t>
            </a:r>
            <a:r>
              <a:rPr sz="2950" spc="45" dirty="0">
                <a:latin typeface="Microsoft Sans Serif"/>
                <a:cs typeface="Microsoft Sans Serif"/>
              </a:rPr>
              <a:t> disorder </a:t>
            </a:r>
            <a:r>
              <a:rPr sz="2950" spc="50" dirty="0">
                <a:latin typeface="Microsoft Sans Serif"/>
                <a:cs typeface="Microsoft Sans Serif"/>
              </a:rPr>
              <a:t> </a:t>
            </a:r>
            <a:r>
              <a:rPr sz="2950" spc="20" dirty="0">
                <a:latin typeface="Microsoft Sans Serif"/>
                <a:cs typeface="Microsoft Sans Serif"/>
              </a:rPr>
              <a:t>questionnaires</a:t>
            </a:r>
            <a:endParaRPr sz="295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90600" y="6223708"/>
            <a:ext cx="168275" cy="36703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250" spc="330" dirty="0">
                <a:latin typeface="Microsoft Sans Serif"/>
                <a:cs typeface="Microsoft Sans Serif"/>
              </a:rPr>
              <a:t>•</a:t>
            </a:r>
            <a:endParaRPr sz="2250">
              <a:latin typeface="Microsoft Sans Serif"/>
              <a:cs typeface="Microsoft Sans Serif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321435" y="6170519"/>
            <a:ext cx="10655935" cy="261175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35"/>
              </a:spcBef>
            </a:pPr>
            <a:r>
              <a:rPr sz="2950" spc="-35" dirty="0">
                <a:latin typeface="Microsoft Sans Serif"/>
                <a:cs typeface="Microsoft Sans Serif"/>
              </a:rPr>
              <a:t>The</a:t>
            </a:r>
            <a:r>
              <a:rPr sz="2950" spc="30" dirty="0">
                <a:latin typeface="Microsoft Sans Serif"/>
                <a:cs typeface="Microsoft Sans Serif"/>
              </a:rPr>
              <a:t> </a:t>
            </a:r>
            <a:r>
              <a:rPr sz="2950" spc="15" dirty="0">
                <a:latin typeface="Microsoft Sans Serif"/>
                <a:cs typeface="Microsoft Sans Serif"/>
              </a:rPr>
              <a:t>alternative</a:t>
            </a:r>
            <a:r>
              <a:rPr sz="2950" spc="30" dirty="0">
                <a:latin typeface="Microsoft Sans Serif"/>
                <a:cs typeface="Microsoft Sans Serif"/>
              </a:rPr>
              <a:t> hypothesis,</a:t>
            </a:r>
            <a:r>
              <a:rPr sz="2950" spc="35" dirty="0">
                <a:latin typeface="Microsoft Sans Serif"/>
                <a:cs typeface="Microsoft Sans Serif"/>
              </a:rPr>
              <a:t> </a:t>
            </a:r>
            <a:r>
              <a:rPr sz="2950" spc="20" dirty="0">
                <a:latin typeface="Microsoft Sans Serif"/>
                <a:cs typeface="Microsoft Sans Serif"/>
              </a:rPr>
              <a:t>H1</a:t>
            </a:r>
            <a:endParaRPr sz="295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650">
              <a:latin typeface="Microsoft Sans Serif"/>
              <a:cs typeface="Microsoft Sans Serif"/>
            </a:endParaRPr>
          </a:p>
          <a:p>
            <a:pPr marL="495300" indent="-368935">
              <a:lnSpc>
                <a:spcPct val="100000"/>
              </a:lnSpc>
              <a:buSzPct val="76271"/>
              <a:buChar char="-"/>
              <a:tabLst>
                <a:tab pos="494665" algn="l"/>
                <a:tab pos="495300" algn="l"/>
              </a:tabLst>
            </a:pPr>
            <a:r>
              <a:rPr sz="2950" spc="15" dirty="0">
                <a:latin typeface="Microsoft Sans Serif"/>
                <a:cs typeface="Microsoft Sans Serif"/>
              </a:rPr>
              <a:t>or</a:t>
            </a:r>
            <a:r>
              <a:rPr sz="2950" spc="35" dirty="0">
                <a:latin typeface="Microsoft Sans Serif"/>
                <a:cs typeface="Microsoft Sans Serif"/>
              </a:rPr>
              <a:t> </a:t>
            </a:r>
            <a:r>
              <a:rPr sz="2950" b="1" spc="15" dirty="0">
                <a:latin typeface="Arial"/>
                <a:cs typeface="Arial"/>
              </a:rPr>
              <a:t>experimental</a:t>
            </a:r>
            <a:r>
              <a:rPr sz="2950" b="1" dirty="0">
                <a:latin typeface="Arial"/>
                <a:cs typeface="Arial"/>
              </a:rPr>
              <a:t> </a:t>
            </a:r>
            <a:r>
              <a:rPr sz="2950" b="1" spc="15" dirty="0">
                <a:latin typeface="Arial"/>
                <a:cs typeface="Arial"/>
              </a:rPr>
              <a:t>hypothesis</a:t>
            </a:r>
            <a:endParaRPr sz="295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Font typeface="Microsoft Sans Serif"/>
              <a:buChar char="-"/>
            </a:pPr>
            <a:endParaRPr sz="2550">
              <a:latin typeface="Arial"/>
              <a:cs typeface="Arial"/>
            </a:endParaRPr>
          </a:p>
          <a:p>
            <a:pPr marL="495300" marR="43180" indent="-368935">
              <a:lnSpc>
                <a:spcPct val="101699"/>
              </a:lnSpc>
              <a:buSzPct val="76271"/>
              <a:buChar char="-"/>
              <a:tabLst>
                <a:tab pos="494665" algn="l"/>
                <a:tab pos="495300" algn="l"/>
              </a:tabLst>
            </a:pPr>
            <a:r>
              <a:rPr sz="2950" spc="15" dirty="0">
                <a:latin typeface="Microsoft Sans Serif"/>
                <a:cs typeface="Microsoft Sans Serif"/>
              </a:rPr>
              <a:t>E.g.</a:t>
            </a:r>
            <a:r>
              <a:rPr sz="2950" spc="50" dirty="0">
                <a:latin typeface="Microsoft Sans Serif"/>
                <a:cs typeface="Microsoft Sans Serif"/>
              </a:rPr>
              <a:t> </a:t>
            </a:r>
            <a:r>
              <a:rPr sz="2950" spc="65" dirty="0">
                <a:latin typeface="Microsoft Sans Serif"/>
                <a:cs typeface="Microsoft Sans Serif"/>
              </a:rPr>
              <a:t>Big</a:t>
            </a:r>
            <a:r>
              <a:rPr sz="2950" spc="50" dirty="0">
                <a:latin typeface="Microsoft Sans Serif"/>
                <a:cs typeface="Microsoft Sans Serif"/>
              </a:rPr>
              <a:t> </a:t>
            </a:r>
            <a:r>
              <a:rPr sz="2950" spc="5" dirty="0">
                <a:latin typeface="Microsoft Sans Serif"/>
                <a:cs typeface="Microsoft Sans Serif"/>
              </a:rPr>
              <a:t>Brother</a:t>
            </a:r>
            <a:r>
              <a:rPr sz="2950" spc="50" dirty="0">
                <a:latin typeface="Microsoft Sans Serif"/>
                <a:cs typeface="Microsoft Sans Serif"/>
              </a:rPr>
              <a:t> </a:t>
            </a:r>
            <a:r>
              <a:rPr sz="2950" spc="30" dirty="0">
                <a:latin typeface="Microsoft Sans Serif"/>
                <a:cs typeface="Microsoft Sans Serif"/>
              </a:rPr>
              <a:t>contestants</a:t>
            </a:r>
            <a:r>
              <a:rPr sz="2950" spc="50" dirty="0">
                <a:latin typeface="Microsoft Sans Serif"/>
                <a:cs typeface="Microsoft Sans Serif"/>
              </a:rPr>
              <a:t> </a:t>
            </a:r>
            <a:r>
              <a:rPr sz="2950" spc="-5" dirty="0">
                <a:latin typeface="Microsoft Sans Serif"/>
                <a:cs typeface="Microsoft Sans Serif"/>
              </a:rPr>
              <a:t>will</a:t>
            </a:r>
            <a:r>
              <a:rPr sz="2950" spc="50" dirty="0">
                <a:latin typeface="Microsoft Sans Serif"/>
                <a:cs typeface="Microsoft Sans Serif"/>
              </a:rPr>
              <a:t> </a:t>
            </a:r>
            <a:r>
              <a:rPr sz="2950" spc="40" dirty="0">
                <a:latin typeface="Microsoft Sans Serif"/>
                <a:cs typeface="Microsoft Sans Serif"/>
              </a:rPr>
              <a:t>score</a:t>
            </a:r>
            <a:r>
              <a:rPr sz="2950" spc="50" dirty="0">
                <a:latin typeface="Microsoft Sans Serif"/>
                <a:cs typeface="Microsoft Sans Serif"/>
              </a:rPr>
              <a:t> </a:t>
            </a:r>
            <a:r>
              <a:rPr sz="2950" spc="40" dirty="0">
                <a:latin typeface="Microsoft Sans Serif"/>
                <a:cs typeface="Microsoft Sans Serif"/>
              </a:rPr>
              <a:t>higher</a:t>
            </a:r>
            <a:r>
              <a:rPr sz="2950" spc="55" dirty="0">
                <a:latin typeface="Microsoft Sans Serif"/>
                <a:cs typeface="Microsoft Sans Serif"/>
              </a:rPr>
              <a:t> </a:t>
            </a:r>
            <a:r>
              <a:rPr sz="2950" spc="20" dirty="0">
                <a:latin typeface="Microsoft Sans Serif"/>
                <a:cs typeface="Microsoft Sans Serif"/>
              </a:rPr>
              <a:t>on</a:t>
            </a:r>
            <a:r>
              <a:rPr sz="2950" spc="50" dirty="0">
                <a:latin typeface="Microsoft Sans Serif"/>
                <a:cs typeface="Microsoft Sans Serif"/>
              </a:rPr>
              <a:t> </a:t>
            </a:r>
            <a:r>
              <a:rPr sz="2950" spc="25" dirty="0">
                <a:latin typeface="Microsoft Sans Serif"/>
                <a:cs typeface="Microsoft Sans Serif"/>
              </a:rPr>
              <a:t>personality </a:t>
            </a:r>
            <a:r>
              <a:rPr sz="2950" spc="-770" dirty="0">
                <a:latin typeface="Microsoft Sans Serif"/>
                <a:cs typeface="Microsoft Sans Serif"/>
              </a:rPr>
              <a:t> </a:t>
            </a:r>
            <a:r>
              <a:rPr sz="2950" spc="45" dirty="0">
                <a:latin typeface="Microsoft Sans Serif"/>
                <a:cs typeface="Microsoft Sans Serif"/>
              </a:rPr>
              <a:t>disorder </a:t>
            </a:r>
            <a:r>
              <a:rPr sz="2950" spc="20" dirty="0">
                <a:latin typeface="Microsoft Sans Serif"/>
                <a:cs typeface="Microsoft Sans Serif"/>
              </a:rPr>
              <a:t>questionnaires</a:t>
            </a:r>
            <a:r>
              <a:rPr sz="2950" spc="45" dirty="0">
                <a:latin typeface="Microsoft Sans Serif"/>
                <a:cs typeface="Microsoft Sans Serif"/>
              </a:rPr>
              <a:t> </a:t>
            </a:r>
            <a:r>
              <a:rPr sz="2950" spc="15" dirty="0">
                <a:latin typeface="Microsoft Sans Serif"/>
                <a:cs typeface="Microsoft Sans Serif"/>
              </a:rPr>
              <a:t>than</a:t>
            </a:r>
            <a:r>
              <a:rPr sz="2950" spc="45" dirty="0">
                <a:latin typeface="Microsoft Sans Serif"/>
                <a:cs typeface="Microsoft Sans Serif"/>
              </a:rPr>
              <a:t> members </a:t>
            </a:r>
            <a:r>
              <a:rPr sz="2950" spc="15" dirty="0">
                <a:latin typeface="Microsoft Sans Serif"/>
                <a:cs typeface="Microsoft Sans Serif"/>
              </a:rPr>
              <a:t>of</a:t>
            </a:r>
            <a:r>
              <a:rPr sz="2950" spc="45" dirty="0">
                <a:latin typeface="Microsoft Sans Serif"/>
                <a:cs typeface="Microsoft Sans Serif"/>
              </a:rPr>
              <a:t> </a:t>
            </a:r>
            <a:r>
              <a:rPr sz="2950" spc="15" dirty="0">
                <a:latin typeface="Microsoft Sans Serif"/>
                <a:cs typeface="Microsoft Sans Serif"/>
              </a:rPr>
              <a:t>the</a:t>
            </a:r>
            <a:r>
              <a:rPr sz="2950" spc="50" dirty="0">
                <a:latin typeface="Microsoft Sans Serif"/>
                <a:cs typeface="Microsoft Sans Serif"/>
              </a:rPr>
              <a:t> </a:t>
            </a:r>
            <a:r>
              <a:rPr sz="2950" spc="90" dirty="0">
                <a:latin typeface="Microsoft Sans Serif"/>
                <a:cs typeface="Microsoft Sans Serif"/>
              </a:rPr>
              <a:t>public</a:t>
            </a:r>
            <a:endParaRPr sz="295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05344" y="889765"/>
            <a:ext cx="10594340" cy="1214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800" spc="75" dirty="0"/>
              <a:t>Basic </a:t>
            </a:r>
            <a:r>
              <a:rPr sz="7800" spc="125" dirty="0"/>
              <a:t>principle</a:t>
            </a:r>
            <a:r>
              <a:rPr sz="7800" spc="80" dirty="0"/>
              <a:t> </a:t>
            </a:r>
            <a:r>
              <a:rPr sz="7800" dirty="0"/>
              <a:t>of</a:t>
            </a:r>
            <a:r>
              <a:rPr sz="7800" spc="80" dirty="0"/>
              <a:t> </a:t>
            </a:r>
            <a:r>
              <a:rPr sz="7800" spc="-220" dirty="0"/>
              <a:t>NHST</a:t>
            </a:r>
            <a:endParaRPr sz="7800"/>
          </a:p>
        </p:txBody>
      </p:sp>
      <p:sp>
        <p:nvSpPr>
          <p:cNvPr id="3" name="object 3"/>
          <p:cNvSpPr txBox="1"/>
          <p:nvPr/>
        </p:nvSpPr>
        <p:spPr>
          <a:xfrm>
            <a:off x="990599" y="2742951"/>
            <a:ext cx="11012805" cy="60883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8760" indent="-226695">
              <a:lnSpc>
                <a:spcPct val="100000"/>
              </a:lnSpc>
              <a:spcBef>
                <a:spcPts val="100"/>
              </a:spcBef>
              <a:buSzPct val="74545"/>
              <a:buChar char="•"/>
              <a:tabLst>
                <a:tab pos="239395" algn="l"/>
              </a:tabLst>
            </a:pPr>
            <a:r>
              <a:rPr sz="2750" spc="-105" dirty="0">
                <a:latin typeface="Microsoft Sans Serif"/>
                <a:cs typeface="Microsoft Sans Serif"/>
              </a:rPr>
              <a:t>We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-5" dirty="0">
                <a:latin typeface="Microsoft Sans Serif"/>
                <a:cs typeface="Microsoft Sans Serif"/>
              </a:rPr>
              <a:t>assume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dirty="0">
                <a:latin typeface="Microsoft Sans Serif"/>
                <a:cs typeface="Microsoft Sans Serif"/>
              </a:rPr>
              <a:t>that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dirty="0">
                <a:latin typeface="Microsoft Sans Serif"/>
                <a:cs typeface="Microsoft Sans Serif"/>
              </a:rPr>
              <a:t>the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-10" dirty="0">
                <a:latin typeface="Microsoft Sans Serif"/>
                <a:cs typeface="Microsoft Sans Serif"/>
              </a:rPr>
              <a:t>null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hypothesis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-10" dirty="0">
                <a:latin typeface="Microsoft Sans Serif"/>
                <a:cs typeface="Microsoft Sans Serif"/>
              </a:rPr>
              <a:t>is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dirty="0">
                <a:latin typeface="Microsoft Sans Serif"/>
                <a:cs typeface="Microsoft Sans Serif"/>
              </a:rPr>
              <a:t>true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-5" dirty="0">
                <a:latin typeface="Microsoft Sans Serif"/>
                <a:cs typeface="Microsoft Sans Serif"/>
              </a:rPr>
              <a:t>(i.e.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-15" dirty="0">
                <a:latin typeface="Microsoft Sans Serif"/>
                <a:cs typeface="Microsoft Sans Serif"/>
              </a:rPr>
              <a:t>there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-10" dirty="0">
                <a:latin typeface="Microsoft Sans Serif"/>
                <a:cs typeface="Microsoft Sans Serif"/>
              </a:rPr>
              <a:t>is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-5" dirty="0">
                <a:latin typeface="Microsoft Sans Serif"/>
                <a:cs typeface="Microsoft Sans Serif"/>
              </a:rPr>
              <a:t>no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effect)</a:t>
            </a:r>
            <a:endParaRPr sz="2750">
              <a:latin typeface="Microsoft Sans Serif"/>
              <a:cs typeface="Microsoft Sans Serif"/>
            </a:endParaRPr>
          </a:p>
          <a:p>
            <a:pPr marL="238760" marR="5080" indent="-226695">
              <a:lnSpc>
                <a:spcPts val="3200"/>
              </a:lnSpc>
              <a:spcBef>
                <a:spcPts val="2400"/>
              </a:spcBef>
              <a:buSzPct val="74545"/>
              <a:buChar char="•"/>
              <a:tabLst>
                <a:tab pos="239395" algn="l"/>
              </a:tabLst>
            </a:pPr>
            <a:r>
              <a:rPr sz="2750" spc="-105" dirty="0">
                <a:latin typeface="Microsoft Sans Serif"/>
                <a:cs typeface="Microsoft Sans Serif"/>
              </a:rPr>
              <a:t>We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-10" dirty="0">
                <a:latin typeface="Microsoft Sans Serif"/>
                <a:cs typeface="Microsoft Sans Serif"/>
              </a:rPr>
              <a:t>fit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-5" dirty="0">
                <a:latin typeface="Microsoft Sans Serif"/>
                <a:cs typeface="Microsoft Sans Serif"/>
              </a:rPr>
              <a:t>a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5" dirty="0">
                <a:latin typeface="Microsoft Sans Serif"/>
                <a:cs typeface="Microsoft Sans Serif"/>
              </a:rPr>
              <a:t>statistical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25" dirty="0">
                <a:latin typeface="Microsoft Sans Serif"/>
                <a:cs typeface="Microsoft Sans Serif"/>
              </a:rPr>
              <a:t>model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dirty="0">
                <a:latin typeface="Microsoft Sans Serif"/>
                <a:cs typeface="Microsoft Sans Serif"/>
              </a:rPr>
              <a:t>to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-5" dirty="0">
                <a:latin typeface="Microsoft Sans Serif"/>
                <a:cs typeface="Microsoft Sans Serif"/>
              </a:rPr>
              <a:t>our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35" dirty="0">
                <a:latin typeface="Microsoft Sans Serif"/>
                <a:cs typeface="Microsoft Sans Serif"/>
              </a:rPr>
              <a:t>data </a:t>
            </a:r>
            <a:r>
              <a:rPr sz="2750" dirty="0">
                <a:latin typeface="Microsoft Sans Serif"/>
                <a:cs typeface="Microsoft Sans Serif"/>
              </a:rPr>
              <a:t>that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5" dirty="0">
                <a:latin typeface="Microsoft Sans Serif"/>
                <a:cs typeface="Microsoft Sans Serif"/>
              </a:rPr>
              <a:t>represents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dirty="0">
                <a:latin typeface="Microsoft Sans Serif"/>
                <a:cs typeface="Microsoft Sans Serif"/>
              </a:rPr>
              <a:t>the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dirty="0">
                <a:latin typeface="Microsoft Sans Serif"/>
                <a:cs typeface="Microsoft Sans Serif"/>
              </a:rPr>
              <a:t>alternative </a:t>
            </a:r>
            <a:r>
              <a:rPr sz="2750" spc="5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hypothesis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dirty="0">
                <a:latin typeface="Microsoft Sans Serif"/>
                <a:cs typeface="Microsoft Sans Serif"/>
              </a:rPr>
              <a:t>(that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-15" dirty="0">
                <a:latin typeface="Microsoft Sans Serif"/>
                <a:cs typeface="Microsoft Sans Serif"/>
              </a:rPr>
              <a:t>there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-10" dirty="0">
                <a:latin typeface="Microsoft Sans Serif"/>
                <a:cs typeface="Microsoft Sans Serif"/>
              </a:rPr>
              <a:t>is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-5" dirty="0">
                <a:latin typeface="Microsoft Sans Serif"/>
                <a:cs typeface="Microsoft Sans Serif"/>
              </a:rPr>
              <a:t>an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effect)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50" dirty="0">
                <a:latin typeface="Microsoft Sans Serif"/>
                <a:cs typeface="Microsoft Sans Serif"/>
              </a:rPr>
              <a:t>and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-5" dirty="0">
                <a:latin typeface="Microsoft Sans Serif"/>
                <a:cs typeface="Microsoft Sans Serif"/>
              </a:rPr>
              <a:t>see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-5" dirty="0">
                <a:latin typeface="Microsoft Sans Serif"/>
                <a:cs typeface="Microsoft Sans Serif"/>
              </a:rPr>
              <a:t>how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-10" dirty="0">
                <a:latin typeface="Microsoft Sans Serif"/>
                <a:cs typeface="Microsoft Sans Serif"/>
              </a:rPr>
              <a:t>well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-10" dirty="0">
                <a:latin typeface="Microsoft Sans Serif"/>
                <a:cs typeface="Microsoft Sans Serif"/>
              </a:rPr>
              <a:t>it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-5" dirty="0">
                <a:latin typeface="Microsoft Sans Serif"/>
                <a:cs typeface="Microsoft Sans Serif"/>
              </a:rPr>
              <a:t>fits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dirty="0">
                <a:latin typeface="Microsoft Sans Serif"/>
                <a:cs typeface="Microsoft Sans Serif"/>
              </a:rPr>
              <a:t>the</a:t>
            </a:r>
            <a:r>
              <a:rPr sz="2750" spc="35" dirty="0">
                <a:latin typeface="Microsoft Sans Serif"/>
                <a:cs typeface="Microsoft Sans Serif"/>
              </a:rPr>
              <a:t> data </a:t>
            </a:r>
            <a:r>
              <a:rPr sz="2750" spc="-10" dirty="0">
                <a:latin typeface="Microsoft Sans Serif"/>
                <a:cs typeface="Microsoft Sans Serif"/>
              </a:rPr>
              <a:t>(in </a:t>
            </a:r>
            <a:r>
              <a:rPr sz="2750" spc="-715" dirty="0">
                <a:latin typeface="Microsoft Sans Serif"/>
                <a:cs typeface="Microsoft Sans Serif"/>
              </a:rPr>
              <a:t> </a:t>
            </a:r>
            <a:r>
              <a:rPr sz="2750" spc="5" dirty="0">
                <a:latin typeface="Microsoft Sans Serif"/>
                <a:cs typeface="Microsoft Sans Serif"/>
              </a:rPr>
              <a:t>terms</a:t>
            </a:r>
            <a:r>
              <a:rPr sz="2750" spc="25" dirty="0">
                <a:latin typeface="Microsoft Sans Serif"/>
                <a:cs typeface="Microsoft Sans Serif"/>
              </a:rPr>
              <a:t> </a:t>
            </a:r>
            <a:r>
              <a:rPr sz="2750" dirty="0">
                <a:latin typeface="Microsoft Sans Serif"/>
                <a:cs typeface="Microsoft Sans Serif"/>
              </a:rPr>
              <a:t>of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-5" dirty="0">
                <a:latin typeface="Microsoft Sans Serif"/>
                <a:cs typeface="Microsoft Sans Serif"/>
              </a:rPr>
              <a:t>the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15" dirty="0">
                <a:latin typeface="Microsoft Sans Serif"/>
                <a:cs typeface="Microsoft Sans Serif"/>
              </a:rPr>
              <a:t>variance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-10" dirty="0">
                <a:latin typeface="Microsoft Sans Serif"/>
                <a:cs typeface="Microsoft Sans Serif"/>
              </a:rPr>
              <a:t>it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explains)</a:t>
            </a:r>
            <a:endParaRPr sz="2750">
              <a:latin typeface="Microsoft Sans Serif"/>
              <a:cs typeface="Microsoft Sans Serif"/>
            </a:endParaRPr>
          </a:p>
          <a:p>
            <a:pPr marL="238760" marR="83185" indent="-226695">
              <a:lnSpc>
                <a:spcPts val="3200"/>
              </a:lnSpc>
              <a:spcBef>
                <a:spcPts val="2310"/>
              </a:spcBef>
              <a:buSzPct val="74545"/>
              <a:buChar char="•"/>
              <a:tabLst>
                <a:tab pos="239395" algn="l"/>
              </a:tabLst>
            </a:pPr>
            <a:r>
              <a:rPr sz="2750" spc="-465" dirty="0">
                <a:latin typeface="Microsoft Sans Serif"/>
                <a:cs typeface="Microsoft Sans Serif"/>
              </a:rPr>
              <a:t>T</a:t>
            </a:r>
            <a:r>
              <a:rPr sz="2750" spc="-5" dirty="0">
                <a:latin typeface="Microsoft Sans Serif"/>
                <a:cs typeface="Microsoft Sans Serif"/>
              </a:rPr>
              <a:t>o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-5" dirty="0">
                <a:latin typeface="Microsoft Sans Serif"/>
                <a:cs typeface="Microsoft Sans Serif"/>
              </a:rPr>
              <a:t>see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-5" dirty="0">
                <a:latin typeface="Microsoft Sans Serif"/>
                <a:cs typeface="Microsoft Sans Serif"/>
              </a:rPr>
              <a:t>how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-10" dirty="0">
                <a:latin typeface="Microsoft Sans Serif"/>
                <a:cs typeface="Microsoft Sans Serif"/>
              </a:rPr>
              <a:t>well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dirty="0">
                <a:latin typeface="Microsoft Sans Serif"/>
                <a:cs typeface="Microsoft Sans Serif"/>
              </a:rPr>
              <a:t>the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25" dirty="0">
                <a:latin typeface="Microsoft Sans Serif"/>
                <a:cs typeface="Microsoft Sans Serif"/>
              </a:rPr>
              <a:t>model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-5" dirty="0">
                <a:latin typeface="Microsoft Sans Serif"/>
                <a:cs typeface="Microsoft Sans Serif"/>
              </a:rPr>
              <a:t>fits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dirty="0">
                <a:latin typeface="Microsoft Sans Serif"/>
                <a:cs typeface="Microsoft Sans Serif"/>
              </a:rPr>
              <a:t>the</a:t>
            </a:r>
            <a:r>
              <a:rPr sz="2750" spc="30" dirty="0">
                <a:latin typeface="Microsoft Sans Serif"/>
                <a:cs typeface="Microsoft Sans Serif"/>
              </a:rPr>
              <a:t> data, </a:t>
            </a:r>
            <a:r>
              <a:rPr sz="2750" spc="-5" dirty="0">
                <a:latin typeface="Microsoft Sans Serif"/>
                <a:cs typeface="Microsoft Sans Serif"/>
              </a:rPr>
              <a:t>we</a:t>
            </a:r>
            <a:r>
              <a:rPr sz="2750" spc="30" dirty="0">
                <a:latin typeface="Microsoft Sans Serif"/>
                <a:cs typeface="Microsoft Sans Serif"/>
              </a:rPr>
              <a:t> calculate </a:t>
            </a:r>
            <a:r>
              <a:rPr sz="2750" dirty="0">
                <a:latin typeface="Microsoft Sans Serif"/>
                <a:cs typeface="Microsoft Sans Serif"/>
              </a:rPr>
              <a:t>the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90" dirty="0">
                <a:latin typeface="Microsoft Sans Serif"/>
                <a:cs typeface="Microsoft Sans Serif"/>
              </a:rPr>
              <a:t>p</a:t>
            </a:r>
            <a:r>
              <a:rPr sz="2750" spc="5" dirty="0">
                <a:latin typeface="Microsoft Sans Serif"/>
                <a:cs typeface="Microsoft Sans Serif"/>
              </a:rPr>
              <a:t>r</a:t>
            </a:r>
            <a:r>
              <a:rPr sz="2750" spc="25" dirty="0">
                <a:latin typeface="Microsoft Sans Serif"/>
                <a:cs typeface="Microsoft Sans Serif"/>
              </a:rPr>
              <a:t>obability  </a:t>
            </a:r>
            <a:r>
              <a:rPr sz="2750" dirty="0">
                <a:latin typeface="Microsoft Sans Serif"/>
                <a:cs typeface="Microsoft Sans Serif"/>
              </a:rPr>
              <a:t>of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40" dirty="0">
                <a:latin typeface="Microsoft Sans Serif"/>
                <a:cs typeface="Microsoft Sans Serif"/>
              </a:rPr>
              <a:t>getting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dirty="0">
                <a:latin typeface="Microsoft Sans Serif"/>
                <a:cs typeface="Microsoft Sans Serif"/>
              </a:rPr>
              <a:t>that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15" dirty="0">
                <a:latin typeface="Microsoft Sans Serif"/>
                <a:cs typeface="Microsoft Sans Serif"/>
              </a:rPr>
              <a:t>‘model’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-10" dirty="0">
                <a:latin typeface="Microsoft Sans Serif"/>
                <a:cs typeface="Microsoft Sans Serif"/>
              </a:rPr>
              <a:t>if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dirty="0">
                <a:latin typeface="Microsoft Sans Serif"/>
                <a:cs typeface="Microsoft Sans Serif"/>
              </a:rPr>
              <a:t>the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-10" dirty="0">
                <a:latin typeface="Microsoft Sans Serif"/>
                <a:cs typeface="Microsoft Sans Serif"/>
              </a:rPr>
              <a:t>null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hypothesis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-15" dirty="0">
                <a:latin typeface="Microsoft Sans Serif"/>
                <a:cs typeface="Microsoft Sans Serif"/>
              </a:rPr>
              <a:t>were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dirty="0">
                <a:latin typeface="Microsoft Sans Serif"/>
                <a:cs typeface="Microsoft Sans Serif"/>
              </a:rPr>
              <a:t>true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-10" dirty="0">
                <a:latin typeface="Microsoft Sans Serif"/>
                <a:cs typeface="Microsoft Sans Serif"/>
              </a:rPr>
              <a:t>(it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-15" dirty="0">
                <a:latin typeface="Microsoft Sans Serif"/>
                <a:cs typeface="Microsoft Sans Serif"/>
              </a:rPr>
              <a:t>there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-5" dirty="0">
                <a:latin typeface="Microsoft Sans Serif"/>
                <a:cs typeface="Microsoft Sans Serif"/>
              </a:rPr>
              <a:t>was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-5" dirty="0">
                <a:latin typeface="Microsoft Sans Serif"/>
                <a:cs typeface="Microsoft Sans Serif"/>
              </a:rPr>
              <a:t>no </a:t>
            </a:r>
            <a:r>
              <a:rPr sz="2750" spc="-715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effect).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-45" dirty="0">
                <a:latin typeface="Microsoft Sans Serif"/>
                <a:cs typeface="Microsoft Sans Serif"/>
              </a:rPr>
              <a:t>This</a:t>
            </a:r>
            <a:r>
              <a:rPr sz="2750" spc="30" dirty="0">
                <a:latin typeface="Microsoft Sans Serif"/>
                <a:cs typeface="Microsoft Sans Serif"/>
              </a:rPr>
              <a:t> probability </a:t>
            </a:r>
            <a:r>
              <a:rPr sz="2750" spc="-10" dirty="0">
                <a:latin typeface="Microsoft Sans Serif"/>
                <a:cs typeface="Microsoft Sans Serif"/>
              </a:rPr>
              <a:t>is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dirty="0">
                <a:latin typeface="Microsoft Sans Serif"/>
                <a:cs typeface="Microsoft Sans Serif"/>
              </a:rPr>
              <a:t>the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-50" dirty="0">
                <a:latin typeface="Microsoft Sans Serif"/>
                <a:cs typeface="Microsoft Sans Serif"/>
              </a:rPr>
              <a:t>Fisher’s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i="1" spc="15" dirty="0">
                <a:latin typeface="Arial"/>
                <a:cs typeface="Arial"/>
              </a:rPr>
              <a:t>p</a:t>
            </a:r>
            <a:r>
              <a:rPr sz="2750" spc="15" dirty="0">
                <a:latin typeface="Microsoft Sans Serif"/>
                <a:cs typeface="Microsoft Sans Serif"/>
              </a:rPr>
              <a:t>-value</a:t>
            </a:r>
            <a:r>
              <a:rPr sz="2750" spc="30" dirty="0">
                <a:latin typeface="Microsoft Sans Serif"/>
                <a:cs typeface="Microsoft Sans Serif"/>
              </a:rPr>
              <a:t> (type </a:t>
            </a:r>
            <a:r>
              <a:rPr sz="2750" dirty="0">
                <a:latin typeface="Microsoft Sans Serif"/>
                <a:cs typeface="Microsoft Sans Serif"/>
              </a:rPr>
              <a:t>I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-10" dirty="0">
                <a:latin typeface="Microsoft Sans Serif"/>
                <a:cs typeface="Microsoft Sans Serif"/>
              </a:rPr>
              <a:t>error)</a:t>
            </a:r>
            <a:endParaRPr sz="2750">
              <a:latin typeface="Microsoft Sans Serif"/>
              <a:cs typeface="Microsoft Sans Serif"/>
            </a:endParaRPr>
          </a:p>
          <a:p>
            <a:pPr marL="238760" marR="24130" indent="-226695">
              <a:lnSpc>
                <a:spcPts val="3200"/>
              </a:lnSpc>
              <a:spcBef>
                <a:spcPts val="2310"/>
              </a:spcBef>
              <a:buSzPct val="74545"/>
              <a:buChar char="•"/>
              <a:tabLst>
                <a:tab pos="239395" algn="l"/>
              </a:tabLst>
            </a:pPr>
            <a:r>
              <a:rPr sz="2750" dirty="0">
                <a:latin typeface="Microsoft Sans Serif"/>
                <a:cs typeface="Microsoft Sans Serif"/>
              </a:rPr>
              <a:t>If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dirty="0">
                <a:latin typeface="Microsoft Sans Serif"/>
                <a:cs typeface="Microsoft Sans Serif"/>
              </a:rPr>
              <a:t>that</a:t>
            </a:r>
            <a:r>
              <a:rPr sz="2750" spc="30" dirty="0">
                <a:latin typeface="Microsoft Sans Serif"/>
                <a:cs typeface="Microsoft Sans Serif"/>
              </a:rPr>
              <a:t> probability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-10" dirty="0">
                <a:latin typeface="Microsoft Sans Serif"/>
                <a:cs typeface="Microsoft Sans Serif"/>
              </a:rPr>
              <a:t>is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very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-10" dirty="0">
                <a:latin typeface="Microsoft Sans Serif"/>
                <a:cs typeface="Microsoft Sans Serif"/>
              </a:rPr>
              <a:t>small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dirty="0">
                <a:latin typeface="Microsoft Sans Serif"/>
                <a:cs typeface="Microsoft Sans Serif"/>
              </a:rPr>
              <a:t>(the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-5" dirty="0">
                <a:latin typeface="Microsoft Sans Serif"/>
                <a:cs typeface="Microsoft Sans Serif"/>
              </a:rPr>
              <a:t>usual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criterion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-10" dirty="0">
                <a:latin typeface="Microsoft Sans Serif"/>
                <a:cs typeface="Microsoft Sans Serif"/>
              </a:rPr>
              <a:t>is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150" dirty="0">
                <a:latin typeface="Microsoft Sans Serif"/>
                <a:cs typeface="Microsoft Sans Serif"/>
              </a:rPr>
              <a:t>p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204" dirty="0">
                <a:latin typeface="Microsoft Sans Serif"/>
                <a:cs typeface="Microsoft Sans Serif"/>
              </a:rPr>
              <a:t>&lt;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-5" dirty="0">
                <a:latin typeface="Microsoft Sans Serif"/>
                <a:cs typeface="Microsoft Sans Serif"/>
              </a:rPr>
              <a:t>0.05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-5" dirty="0">
                <a:latin typeface="Microsoft Sans Serif"/>
                <a:cs typeface="Microsoft Sans Serif"/>
              </a:rPr>
              <a:t>or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-5" dirty="0">
                <a:latin typeface="Microsoft Sans Serif"/>
                <a:cs typeface="Microsoft Sans Serif"/>
              </a:rPr>
              <a:t>less) </a:t>
            </a:r>
            <a:r>
              <a:rPr sz="2750" dirty="0">
                <a:latin typeface="Microsoft Sans Serif"/>
                <a:cs typeface="Microsoft Sans Serif"/>
              </a:rPr>
              <a:t> </a:t>
            </a:r>
            <a:r>
              <a:rPr sz="2750" spc="-5" dirty="0">
                <a:latin typeface="Microsoft Sans Serif"/>
                <a:cs typeface="Microsoft Sans Serif"/>
              </a:rPr>
              <a:t>then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-5" dirty="0">
                <a:latin typeface="Microsoft Sans Serif"/>
                <a:cs typeface="Microsoft Sans Serif"/>
              </a:rPr>
              <a:t>we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55" dirty="0">
                <a:latin typeface="Microsoft Sans Serif"/>
                <a:cs typeface="Microsoft Sans Serif"/>
              </a:rPr>
              <a:t>conclude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dirty="0">
                <a:latin typeface="Microsoft Sans Serif"/>
                <a:cs typeface="Microsoft Sans Serif"/>
              </a:rPr>
              <a:t>that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dirty="0">
                <a:latin typeface="Microsoft Sans Serif"/>
                <a:cs typeface="Microsoft Sans Serif"/>
              </a:rPr>
              <a:t>the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25" dirty="0">
                <a:latin typeface="Microsoft Sans Serif"/>
                <a:cs typeface="Microsoft Sans Serif"/>
              </a:rPr>
              <a:t>model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25" dirty="0">
                <a:latin typeface="Microsoft Sans Serif"/>
                <a:cs typeface="Microsoft Sans Serif"/>
              </a:rPr>
              <a:t>under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dirty="0">
                <a:latin typeface="Microsoft Sans Serif"/>
                <a:cs typeface="Microsoft Sans Serif"/>
              </a:rPr>
              <a:t>the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dirty="0">
                <a:latin typeface="Microsoft Sans Serif"/>
                <a:cs typeface="Microsoft Sans Serif"/>
              </a:rPr>
              <a:t>alternative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hypothesis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-5" dirty="0">
                <a:latin typeface="Microsoft Sans Serif"/>
                <a:cs typeface="Microsoft Sans Serif"/>
              </a:rPr>
              <a:t>fits </a:t>
            </a:r>
            <a:r>
              <a:rPr sz="2750" spc="-715" dirty="0">
                <a:latin typeface="Microsoft Sans Serif"/>
                <a:cs typeface="Microsoft Sans Serif"/>
              </a:rPr>
              <a:t> </a:t>
            </a:r>
            <a:r>
              <a:rPr sz="2750" spc="-5" dirty="0">
                <a:latin typeface="Microsoft Sans Serif"/>
                <a:cs typeface="Microsoft Sans Serif"/>
              </a:rPr>
              <a:t>the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35" dirty="0">
                <a:latin typeface="Microsoft Sans Serif"/>
                <a:cs typeface="Microsoft Sans Serif"/>
              </a:rPr>
              <a:t>data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-10" dirty="0">
                <a:latin typeface="Microsoft Sans Serif"/>
                <a:cs typeface="Microsoft Sans Serif"/>
              </a:rPr>
              <a:t>well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-5" dirty="0">
                <a:latin typeface="Microsoft Sans Serif"/>
                <a:cs typeface="Microsoft Sans Serif"/>
              </a:rPr>
              <a:t>(i.e.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explains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-5" dirty="0">
                <a:latin typeface="Microsoft Sans Serif"/>
                <a:cs typeface="Microsoft Sans Serif"/>
              </a:rPr>
              <a:t>a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-10" dirty="0">
                <a:latin typeface="Microsoft Sans Serif"/>
                <a:cs typeface="Microsoft Sans Serif"/>
              </a:rPr>
              <a:t>lot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dirty="0">
                <a:latin typeface="Microsoft Sans Serif"/>
                <a:cs typeface="Microsoft Sans Serif"/>
              </a:rPr>
              <a:t>of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dirty="0">
                <a:latin typeface="Microsoft Sans Serif"/>
                <a:cs typeface="Microsoft Sans Serif"/>
              </a:rPr>
              <a:t>the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-5" dirty="0">
                <a:latin typeface="Microsoft Sans Serif"/>
                <a:cs typeface="Microsoft Sans Serif"/>
              </a:rPr>
              <a:t>variation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-10" dirty="0">
                <a:latin typeface="Microsoft Sans Serif"/>
                <a:cs typeface="Microsoft Sans Serif"/>
              </a:rPr>
              <a:t>in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scores).</a:t>
            </a:r>
            <a:endParaRPr sz="2750">
              <a:latin typeface="Microsoft Sans Serif"/>
              <a:cs typeface="Microsoft Sans Serif"/>
            </a:endParaRPr>
          </a:p>
          <a:p>
            <a:pPr marL="238760" marR="160020" indent="-226695">
              <a:lnSpc>
                <a:spcPts val="3200"/>
              </a:lnSpc>
              <a:spcBef>
                <a:spcPts val="2310"/>
              </a:spcBef>
              <a:buSzPct val="74545"/>
              <a:buChar char="•"/>
              <a:tabLst>
                <a:tab pos="239395" algn="l"/>
              </a:tabLst>
            </a:pPr>
            <a:r>
              <a:rPr sz="2750" spc="-105" dirty="0">
                <a:latin typeface="Microsoft Sans Serif"/>
                <a:cs typeface="Microsoft Sans Serif"/>
              </a:rPr>
              <a:t>We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55" dirty="0">
                <a:latin typeface="Microsoft Sans Serif"/>
                <a:cs typeface="Microsoft Sans Serif"/>
              </a:rPr>
              <a:t>conclude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dirty="0">
                <a:latin typeface="Microsoft Sans Serif"/>
                <a:cs typeface="Microsoft Sans Serif"/>
              </a:rPr>
              <a:t>that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dirty="0">
                <a:latin typeface="Microsoft Sans Serif"/>
                <a:cs typeface="Microsoft Sans Serif"/>
              </a:rPr>
              <a:t>the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dirty="0">
                <a:latin typeface="Microsoft Sans Serif"/>
                <a:cs typeface="Microsoft Sans Serif"/>
              </a:rPr>
              <a:t>test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-10" dirty="0">
                <a:latin typeface="Microsoft Sans Serif"/>
                <a:cs typeface="Microsoft Sans Serif"/>
              </a:rPr>
              <a:t>is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5" dirty="0">
                <a:latin typeface="Microsoft Sans Serif"/>
                <a:cs typeface="Microsoft Sans Serif"/>
              </a:rPr>
              <a:t>statistically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20" dirty="0">
                <a:latin typeface="Microsoft Sans Serif"/>
                <a:cs typeface="Microsoft Sans Serif"/>
              </a:rPr>
              <a:t>significant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50" dirty="0">
                <a:latin typeface="Microsoft Sans Serif"/>
                <a:cs typeface="Microsoft Sans Serif"/>
              </a:rPr>
              <a:t>and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-5" dirty="0">
                <a:latin typeface="Microsoft Sans Serif"/>
                <a:cs typeface="Microsoft Sans Serif"/>
              </a:rPr>
              <a:t>we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reject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dirty="0">
                <a:latin typeface="Microsoft Sans Serif"/>
                <a:cs typeface="Microsoft Sans Serif"/>
              </a:rPr>
              <a:t>the </a:t>
            </a:r>
            <a:r>
              <a:rPr sz="2750" spc="-715" dirty="0">
                <a:latin typeface="Microsoft Sans Serif"/>
                <a:cs typeface="Microsoft Sans Serif"/>
              </a:rPr>
              <a:t> </a:t>
            </a:r>
            <a:r>
              <a:rPr sz="2750" spc="-10" dirty="0">
                <a:latin typeface="Microsoft Sans Serif"/>
                <a:cs typeface="Microsoft Sans Serif"/>
              </a:rPr>
              <a:t>null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hypothesis: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-5" dirty="0">
                <a:latin typeface="Microsoft Sans Serif"/>
                <a:cs typeface="Microsoft Sans Serif"/>
              </a:rPr>
              <a:t>we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30" dirty="0">
                <a:latin typeface="Microsoft Sans Serif"/>
                <a:cs typeface="Microsoft Sans Serif"/>
              </a:rPr>
              <a:t>gain </a:t>
            </a:r>
            <a:r>
              <a:rPr sz="2750" spc="40" dirty="0">
                <a:latin typeface="Microsoft Sans Serif"/>
                <a:cs typeface="Microsoft Sans Serif"/>
              </a:rPr>
              <a:t>confidence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-10" dirty="0">
                <a:latin typeface="Microsoft Sans Serif"/>
                <a:cs typeface="Microsoft Sans Serif"/>
              </a:rPr>
              <a:t>in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dirty="0">
                <a:latin typeface="Microsoft Sans Serif"/>
                <a:cs typeface="Microsoft Sans Serif"/>
              </a:rPr>
              <a:t>the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dirty="0">
                <a:latin typeface="Microsoft Sans Serif"/>
                <a:cs typeface="Microsoft Sans Serif"/>
              </a:rPr>
              <a:t>alternative</a:t>
            </a:r>
            <a:r>
              <a:rPr sz="2750" spc="30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hypothesis.</a:t>
            </a:r>
            <a:endParaRPr sz="275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47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35400" y="871223"/>
            <a:ext cx="533400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0" dirty="0"/>
              <a:t>The</a:t>
            </a:r>
            <a:r>
              <a:rPr spc="60" dirty="0"/>
              <a:t> </a:t>
            </a:r>
            <a:r>
              <a:rPr i="1" spc="434" dirty="0">
                <a:latin typeface="Arial"/>
                <a:cs typeface="Arial"/>
              </a:rPr>
              <a:t>p</a:t>
            </a:r>
            <a:r>
              <a:rPr i="1" spc="-30" dirty="0">
                <a:latin typeface="Arial"/>
                <a:cs typeface="Arial"/>
              </a:rPr>
              <a:t> </a:t>
            </a:r>
            <a:r>
              <a:rPr spc="-15" dirty="0"/>
              <a:t>value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0600" y="3699388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Microsoft Sans Serif"/>
                <a:cs typeface="Microsoft Sans Serif"/>
              </a:rPr>
              <a:t>•</a:t>
            </a:r>
            <a:endParaRPr sz="270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371600" y="3628652"/>
            <a:ext cx="10429875" cy="4206875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76200" marR="819150">
              <a:lnSpc>
                <a:spcPts val="4300"/>
              </a:lnSpc>
              <a:spcBef>
                <a:spcPts val="260"/>
              </a:spcBef>
            </a:pPr>
            <a:r>
              <a:rPr sz="3600" spc="-15" dirty="0">
                <a:latin typeface="Microsoft Sans Serif"/>
                <a:cs typeface="Microsoft Sans Serif"/>
              </a:rPr>
              <a:t>if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195" dirty="0">
                <a:latin typeface="Microsoft Sans Serif"/>
                <a:cs typeface="Microsoft Sans Serif"/>
              </a:rPr>
              <a:t>p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270" dirty="0">
                <a:latin typeface="Microsoft Sans Serif"/>
                <a:cs typeface="Microsoft Sans Serif"/>
              </a:rPr>
              <a:t>&lt;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0.05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(or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whatever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b="1" spc="-5" dirty="0">
                <a:latin typeface="Arial"/>
                <a:cs typeface="Arial"/>
              </a:rPr>
              <a:t>significance</a:t>
            </a:r>
            <a:r>
              <a:rPr sz="3600" b="1" dirty="0">
                <a:latin typeface="Arial"/>
                <a:cs typeface="Arial"/>
              </a:rPr>
              <a:t> level </a:t>
            </a:r>
            <a:r>
              <a:rPr sz="3600" spc="-5" dirty="0">
                <a:latin typeface="Microsoft Sans Serif"/>
                <a:cs typeface="Microsoft Sans Serif"/>
              </a:rPr>
              <a:t>you </a:t>
            </a:r>
            <a:r>
              <a:rPr sz="3600" spc="-944" dirty="0">
                <a:latin typeface="Microsoft Sans Serif"/>
                <a:cs typeface="Microsoft Sans Serif"/>
              </a:rPr>
              <a:t> </a:t>
            </a:r>
            <a:r>
              <a:rPr sz="3600" spc="25" dirty="0">
                <a:latin typeface="Microsoft Sans Serif"/>
                <a:cs typeface="Microsoft Sans Serif"/>
              </a:rPr>
              <a:t>chose),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15" dirty="0">
                <a:latin typeface="Microsoft Sans Serif"/>
                <a:cs typeface="Microsoft Sans Serif"/>
              </a:rPr>
              <a:t>reject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the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15" dirty="0">
                <a:latin typeface="Microsoft Sans Serif"/>
                <a:cs typeface="Microsoft Sans Serif"/>
              </a:rPr>
              <a:t>null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15" dirty="0">
                <a:latin typeface="Microsoft Sans Serif"/>
                <a:cs typeface="Microsoft Sans Serif"/>
              </a:rPr>
              <a:t>hypothesis</a:t>
            </a:r>
            <a:endParaRPr sz="36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3000">
              <a:latin typeface="Microsoft Sans Serif"/>
              <a:cs typeface="Microsoft Sans Serif"/>
            </a:endParaRPr>
          </a:p>
          <a:p>
            <a:pPr marL="520700" indent="-444500">
              <a:lnSpc>
                <a:spcPct val="100000"/>
              </a:lnSpc>
              <a:spcBef>
                <a:spcPts val="5"/>
              </a:spcBef>
              <a:buSzPct val="75000"/>
              <a:buChar char="-"/>
              <a:tabLst>
                <a:tab pos="520065" algn="l"/>
                <a:tab pos="520700" algn="l"/>
              </a:tabLst>
            </a:pPr>
            <a:r>
              <a:rPr sz="3600" dirty="0">
                <a:latin typeface="Microsoft Sans Serif"/>
                <a:cs typeface="Microsoft Sans Serif"/>
              </a:rPr>
              <a:t>the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-15" dirty="0">
                <a:latin typeface="Microsoft Sans Serif"/>
                <a:cs typeface="Microsoft Sans Serif"/>
              </a:rPr>
              <a:t>result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-15" dirty="0">
                <a:latin typeface="Microsoft Sans Serif"/>
                <a:cs typeface="Microsoft Sans Serif"/>
              </a:rPr>
              <a:t>is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b="1" spc="-5" dirty="0">
                <a:latin typeface="Arial"/>
                <a:cs typeface="Arial"/>
              </a:rPr>
              <a:t>statistically</a:t>
            </a:r>
            <a:r>
              <a:rPr sz="3600" b="1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significant</a:t>
            </a:r>
            <a:endParaRPr sz="36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Font typeface="Microsoft Sans Serif"/>
              <a:buChar char="-"/>
            </a:pPr>
            <a:endParaRPr sz="3600">
              <a:latin typeface="Arial"/>
              <a:cs typeface="Arial"/>
            </a:endParaRPr>
          </a:p>
          <a:p>
            <a:pPr marL="76200">
              <a:lnSpc>
                <a:spcPct val="100000"/>
              </a:lnSpc>
              <a:spcBef>
                <a:spcPts val="5"/>
              </a:spcBef>
            </a:pPr>
            <a:r>
              <a:rPr sz="3600" spc="-15" dirty="0">
                <a:latin typeface="Microsoft Sans Serif"/>
                <a:cs typeface="Microsoft Sans Serif"/>
              </a:rPr>
              <a:t>if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not,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25" dirty="0">
                <a:latin typeface="Microsoft Sans Serif"/>
                <a:cs typeface="Microsoft Sans Serif"/>
              </a:rPr>
              <a:t>don’t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15" dirty="0">
                <a:latin typeface="Microsoft Sans Serif"/>
                <a:cs typeface="Microsoft Sans Serif"/>
              </a:rPr>
              <a:t>reject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the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15" dirty="0">
                <a:latin typeface="Microsoft Sans Serif"/>
                <a:cs typeface="Microsoft Sans Serif"/>
              </a:rPr>
              <a:t>null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15" dirty="0">
                <a:latin typeface="Microsoft Sans Serif"/>
                <a:cs typeface="Microsoft Sans Serif"/>
              </a:rPr>
              <a:t>hypothesis</a:t>
            </a:r>
            <a:endParaRPr sz="36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3150">
              <a:latin typeface="Microsoft Sans Serif"/>
              <a:cs typeface="Microsoft Sans Serif"/>
            </a:endParaRPr>
          </a:p>
          <a:p>
            <a:pPr marL="520700" indent="-444500">
              <a:lnSpc>
                <a:spcPct val="100000"/>
              </a:lnSpc>
              <a:spcBef>
                <a:spcPts val="5"/>
              </a:spcBef>
              <a:buSzPct val="75000"/>
              <a:buChar char="-"/>
              <a:tabLst>
                <a:tab pos="520065" algn="l"/>
                <a:tab pos="520700" algn="l"/>
              </a:tabLst>
            </a:pPr>
            <a:r>
              <a:rPr sz="3600" dirty="0">
                <a:latin typeface="Microsoft Sans Serif"/>
                <a:cs typeface="Microsoft Sans Serif"/>
              </a:rPr>
              <a:t>the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10" dirty="0">
                <a:latin typeface="Microsoft Sans Serif"/>
                <a:cs typeface="Microsoft Sans Serif"/>
              </a:rPr>
              <a:t>statistical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test</a:t>
            </a:r>
            <a:r>
              <a:rPr sz="3600" spc="45" dirty="0">
                <a:latin typeface="Microsoft Sans Serif"/>
                <a:cs typeface="Microsoft Sans Serif"/>
              </a:rPr>
              <a:t> </a:t>
            </a:r>
            <a:r>
              <a:rPr sz="3600" spc="-15" dirty="0">
                <a:latin typeface="Microsoft Sans Serif"/>
                <a:cs typeface="Microsoft Sans Serif"/>
              </a:rPr>
              <a:t>is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b="1" spc="-5" dirty="0">
                <a:latin typeface="Arial"/>
                <a:cs typeface="Arial"/>
              </a:rPr>
              <a:t>not statistically</a:t>
            </a:r>
            <a:r>
              <a:rPr sz="3600" b="1" spc="5" dirty="0">
                <a:latin typeface="Arial"/>
                <a:cs typeface="Arial"/>
              </a:rPr>
              <a:t> </a:t>
            </a:r>
            <a:r>
              <a:rPr sz="3600" b="1" spc="-5" dirty="0">
                <a:latin typeface="Arial"/>
                <a:cs typeface="Arial"/>
              </a:rPr>
              <a:t>significant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90600" y="6328298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Microsoft Sans Serif"/>
                <a:cs typeface="Microsoft Sans Serif"/>
              </a:rPr>
              <a:t>•</a:t>
            </a:r>
            <a:endParaRPr sz="27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48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43553" y="933098"/>
            <a:ext cx="10918190" cy="114744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7350" spc="-100" dirty="0"/>
              <a:t>What</a:t>
            </a:r>
            <a:r>
              <a:rPr sz="7350" spc="85" dirty="0"/>
              <a:t> </a:t>
            </a:r>
            <a:r>
              <a:rPr sz="7350" i="1" spc="405" dirty="0">
                <a:latin typeface="Arial"/>
                <a:cs typeface="Arial"/>
              </a:rPr>
              <a:t>p</a:t>
            </a:r>
            <a:r>
              <a:rPr sz="7350" i="1" spc="-5" dirty="0">
                <a:latin typeface="Arial"/>
                <a:cs typeface="Arial"/>
              </a:rPr>
              <a:t> </a:t>
            </a:r>
            <a:r>
              <a:rPr sz="7350" spc="-20" dirty="0"/>
              <a:t>is</a:t>
            </a:r>
            <a:r>
              <a:rPr sz="7350" spc="85" dirty="0"/>
              <a:t> </a:t>
            </a:r>
            <a:r>
              <a:rPr sz="7350" spc="135" dirty="0"/>
              <a:t>and</a:t>
            </a:r>
            <a:r>
              <a:rPr sz="7350" spc="85" dirty="0"/>
              <a:t> </a:t>
            </a:r>
            <a:r>
              <a:rPr sz="7350" dirty="0"/>
              <a:t>what</a:t>
            </a:r>
            <a:r>
              <a:rPr sz="7350" spc="85" dirty="0"/>
              <a:t> </a:t>
            </a:r>
            <a:r>
              <a:rPr sz="7350" spc="-145" dirty="0"/>
              <a:t>it’s</a:t>
            </a:r>
            <a:r>
              <a:rPr sz="7350" spc="85" dirty="0"/>
              <a:t> </a:t>
            </a:r>
            <a:r>
              <a:rPr sz="7350" dirty="0"/>
              <a:t>not</a:t>
            </a:r>
            <a:endParaRPr sz="735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90600" y="3285746"/>
            <a:ext cx="10553065" cy="490474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647700" marR="5080" indent="-635000">
              <a:lnSpc>
                <a:spcPts val="4300"/>
              </a:lnSpc>
              <a:spcBef>
                <a:spcPts val="260"/>
              </a:spcBef>
              <a:buAutoNum type="alphaLcParenR"/>
              <a:tabLst>
                <a:tab pos="647065" algn="l"/>
                <a:tab pos="647700" algn="l"/>
              </a:tabLst>
            </a:pPr>
            <a:r>
              <a:rPr sz="3600" spc="-70" dirty="0">
                <a:latin typeface="Microsoft Sans Serif"/>
                <a:cs typeface="Microsoft Sans Serif"/>
              </a:rPr>
              <a:t>The</a:t>
            </a:r>
            <a:r>
              <a:rPr sz="3600" spc="45" dirty="0">
                <a:latin typeface="Microsoft Sans Serif"/>
                <a:cs typeface="Microsoft Sans Serif"/>
              </a:rPr>
              <a:t> </a:t>
            </a:r>
            <a:r>
              <a:rPr sz="3600" spc="40" dirty="0">
                <a:latin typeface="Microsoft Sans Serif"/>
                <a:cs typeface="Microsoft Sans Serif"/>
              </a:rPr>
              <a:t>probability</a:t>
            </a:r>
            <a:r>
              <a:rPr sz="3600" spc="45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of</a:t>
            </a:r>
            <a:r>
              <a:rPr sz="3600" spc="45" dirty="0">
                <a:latin typeface="Microsoft Sans Serif"/>
                <a:cs typeface="Microsoft Sans Serif"/>
              </a:rPr>
              <a:t> </a:t>
            </a:r>
            <a:r>
              <a:rPr sz="3600" spc="50" dirty="0">
                <a:latin typeface="Microsoft Sans Serif"/>
                <a:cs typeface="Microsoft Sans Serif"/>
              </a:rPr>
              <a:t>getting </a:t>
            </a:r>
            <a:r>
              <a:rPr sz="3600" spc="-5" dirty="0">
                <a:latin typeface="Microsoft Sans Serif"/>
                <a:cs typeface="Microsoft Sans Serif"/>
              </a:rPr>
              <a:t>our</a:t>
            </a:r>
            <a:r>
              <a:rPr sz="3600" spc="45" dirty="0">
                <a:latin typeface="Microsoft Sans Serif"/>
                <a:cs typeface="Microsoft Sans Serif"/>
              </a:rPr>
              <a:t> observed </a:t>
            </a:r>
            <a:r>
              <a:rPr sz="3600" spc="-15" dirty="0">
                <a:latin typeface="Microsoft Sans Serif"/>
                <a:cs typeface="Microsoft Sans Serif"/>
              </a:rPr>
              <a:t>results,</a:t>
            </a:r>
            <a:r>
              <a:rPr sz="3600" spc="50" dirty="0">
                <a:latin typeface="Microsoft Sans Serif"/>
                <a:cs typeface="Microsoft Sans Serif"/>
              </a:rPr>
              <a:t> </a:t>
            </a:r>
            <a:r>
              <a:rPr sz="3600" spc="-15" dirty="0">
                <a:latin typeface="Microsoft Sans Serif"/>
                <a:cs typeface="Microsoft Sans Serif"/>
              </a:rPr>
              <a:t>if </a:t>
            </a:r>
            <a:r>
              <a:rPr sz="3600" spc="-944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the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-15" dirty="0">
                <a:latin typeface="Microsoft Sans Serif"/>
                <a:cs typeface="Microsoft Sans Serif"/>
              </a:rPr>
              <a:t>null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15" dirty="0">
                <a:latin typeface="Microsoft Sans Serif"/>
                <a:cs typeface="Microsoft Sans Serif"/>
              </a:rPr>
              <a:t>hypothesis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15" dirty="0">
                <a:latin typeface="Microsoft Sans Serif"/>
                <a:cs typeface="Microsoft Sans Serif"/>
              </a:rPr>
              <a:t>is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true</a:t>
            </a:r>
            <a:endParaRPr sz="36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Font typeface="Microsoft Sans Serif"/>
              <a:buAutoNum type="alphaLcParenR"/>
            </a:pPr>
            <a:endParaRPr sz="3550">
              <a:latin typeface="Microsoft Sans Serif"/>
              <a:cs typeface="Microsoft Sans Serif"/>
            </a:endParaRPr>
          </a:p>
          <a:p>
            <a:pPr marL="915035" algn="ctr">
              <a:lnSpc>
                <a:spcPct val="100000"/>
              </a:lnSpc>
            </a:pPr>
            <a:r>
              <a:rPr sz="3600" spc="-100" dirty="0">
                <a:latin typeface="Microsoft Sans Serif"/>
                <a:cs typeface="Microsoft Sans Serif"/>
              </a:rPr>
              <a:t>OR</a:t>
            </a:r>
            <a:endParaRPr sz="36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3800">
              <a:latin typeface="Microsoft Sans Serif"/>
              <a:cs typeface="Microsoft Sans Serif"/>
            </a:endParaRPr>
          </a:p>
          <a:p>
            <a:pPr marL="647700" marR="173355" indent="-635000">
              <a:lnSpc>
                <a:spcPts val="4300"/>
              </a:lnSpc>
              <a:buAutoNum type="alphaLcParenR" startAt="2"/>
              <a:tabLst>
                <a:tab pos="647065" algn="l"/>
                <a:tab pos="647700" algn="l"/>
              </a:tabLst>
            </a:pPr>
            <a:r>
              <a:rPr sz="3600" spc="-70" dirty="0">
                <a:latin typeface="Microsoft Sans Serif"/>
                <a:cs typeface="Microsoft Sans Serif"/>
              </a:rPr>
              <a:t>The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40" dirty="0">
                <a:latin typeface="Microsoft Sans Serif"/>
                <a:cs typeface="Microsoft Sans Serif"/>
              </a:rPr>
              <a:t>probability </a:t>
            </a:r>
            <a:r>
              <a:rPr sz="3600" dirty="0">
                <a:latin typeface="Microsoft Sans Serif"/>
                <a:cs typeface="Microsoft Sans Serif"/>
              </a:rPr>
              <a:t>that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the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15" dirty="0">
                <a:latin typeface="Microsoft Sans Serif"/>
                <a:cs typeface="Microsoft Sans Serif"/>
              </a:rPr>
              <a:t>null</a:t>
            </a:r>
            <a:r>
              <a:rPr sz="3600" spc="35" dirty="0">
                <a:latin typeface="Microsoft Sans Serif"/>
                <a:cs typeface="Microsoft Sans Serif"/>
              </a:rPr>
              <a:t> </a:t>
            </a:r>
            <a:r>
              <a:rPr sz="3600" spc="15" dirty="0">
                <a:latin typeface="Microsoft Sans Serif"/>
                <a:cs typeface="Microsoft Sans Serif"/>
              </a:rPr>
              <a:t>hypothesis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15" dirty="0">
                <a:latin typeface="Microsoft Sans Serif"/>
                <a:cs typeface="Microsoft Sans Serif"/>
              </a:rPr>
              <a:t>is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dirty="0">
                <a:latin typeface="Microsoft Sans Serif"/>
                <a:cs typeface="Microsoft Sans Serif"/>
              </a:rPr>
              <a:t>true,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15" dirty="0">
                <a:latin typeface="Microsoft Sans Serif"/>
                <a:cs typeface="Microsoft Sans Serif"/>
              </a:rPr>
              <a:t>if </a:t>
            </a:r>
            <a:r>
              <a:rPr sz="3600" spc="-944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we’ve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45" dirty="0">
                <a:latin typeface="Microsoft Sans Serif"/>
                <a:cs typeface="Microsoft Sans Serif"/>
              </a:rPr>
              <a:t>obtained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5" dirty="0">
                <a:latin typeface="Microsoft Sans Serif"/>
                <a:cs typeface="Microsoft Sans Serif"/>
              </a:rPr>
              <a:t>our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45" dirty="0">
                <a:latin typeface="Microsoft Sans Serif"/>
                <a:cs typeface="Microsoft Sans Serif"/>
              </a:rPr>
              <a:t>observed</a:t>
            </a:r>
            <a:r>
              <a:rPr sz="3600" spc="40" dirty="0">
                <a:latin typeface="Microsoft Sans Serif"/>
                <a:cs typeface="Microsoft Sans Serif"/>
              </a:rPr>
              <a:t> </a:t>
            </a:r>
            <a:r>
              <a:rPr sz="3600" spc="-15" dirty="0">
                <a:latin typeface="Microsoft Sans Serif"/>
                <a:cs typeface="Microsoft Sans Serif"/>
              </a:rPr>
              <a:t>results.</a:t>
            </a:r>
            <a:endParaRPr sz="36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3550">
              <a:latin typeface="Microsoft Sans Serif"/>
              <a:cs typeface="Microsoft Sans Serif"/>
            </a:endParaRPr>
          </a:p>
          <a:p>
            <a:pPr marL="915035" algn="ctr">
              <a:lnSpc>
                <a:spcPct val="100000"/>
              </a:lnSpc>
            </a:pPr>
            <a:r>
              <a:rPr sz="3600" spc="-204" dirty="0">
                <a:latin typeface="Microsoft Sans Serif"/>
                <a:cs typeface="Microsoft Sans Serif"/>
              </a:rPr>
              <a:t>???</a:t>
            </a:r>
            <a:endParaRPr sz="36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89172" y="889765"/>
            <a:ext cx="6026785" cy="1214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800" spc="-325" dirty="0"/>
              <a:t>Test</a:t>
            </a:r>
            <a:r>
              <a:rPr sz="7800" spc="10" dirty="0"/>
              <a:t> </a:t>
            </a:r>
            <a:r>
              <a:rPr sz="7800" spc="-10" dirty="0"/>
              <a:t>Statistics</a:t>
            </a:r>
            <a:endParaRPr sz="7800"/>
          </a:p>
        </p:txBody>
      </p:sp>
      <p:sp>
        <p:nvSpPr>
          <p:cNvPr id="3" name="object 3"/>
          <p:cNvSpPr txBox="1"/>
          <p:nvPr/>
        </p:nvSpPr>
        <p:spPr>
          <a:xfrm>
            <a:off x="965199" y="2522814"/>
            <a:ext cx="10676255" cy="4244340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317500" marR="30480" indent="-280035">
              <a:lnSpc>
                <a:spcPct val="100499"/>
              </a:lnSpc>
              <a:spcBef>
                <a:spcPts val="80"/>
              </a:spcBef>
              <a:buSzPct val="75000"/>
              <a:buChar char="•"/>
              <a:tabLst>
                <a:tab pos="318135" algn="l"/>
              </a:tabLst>
            </a:pPr>
            <a:r>
              <a:rPr sz="3400" dirty="0">
                <a:latin typeface="Microsoft Sans Serif"/>
                <a:cs typeface="Microsoft Sans Serif"/>
              </a:rPr>
              <a:t>A</a:t>
            </a:r>
            <a:r>
              <a:rPr sz="3400" spc="40" dirty="0">
                <a:latin typeface="Microsoft Sans Serif"/>
                <a:cs typeface="Microsoft Sans Serif"/>
              </a:rPr>
              <a:t> </a:t>
            </a:r>
            <a:r>
              <a:rPr sz="3400" spc="15" dirty="0">
                <a:latin typeface="Microsoft Sans Serif"/>
                <a:cs typeface="Microsoft Sans Serif"/>
              </a:rPr>
              <a:t>statistic</a:t>
            </a:r>
            <a:r>
              <a:rPr sz="3400" spc="45" dirty="0">
                <a:latin typeface="Microsoft Sans Serif"/>
                <a:cs typeface="Microsoft Sans Serif"/>
              </a:rPr>
              <a:t> </a:t>
            </a:r>
            <a:r>
              <a:rPr sz="3400" dirty="0">
                <a:latin typeface="Microsoft Sans Serif"/>
                <a:cs typeface="Microsoft Sans Serif"/>
              </a:rPr>
              <a:t>for</a:t>
            </a:r>
            <a:r>
              <a:rPr sz="3400" spc="45" dirty="0">
                <a:latin typeface="Microsoft Sans Serif"/>
                <a:cs typeface="Microsoft Sans Serif"/>
              </a:rPr>
              <a:t> </a:t>
            </a:r>
            <a:r>
              <a:rPr sz="3400" spc="30" dirty="0">
                <a:latin typeface="Microsoft Sans Serif"/>
                <a:cs typeface="Microsoft Sans Serif"/>
              </a:rPr>
              <a:t>which</a:t>
            </a:r>
            <a:r>
              <a:rPr sz="3400" spc="40" dirty="0">
                <a:latin typeface="Microsoft Sans Serif"/>
                <a:cs typeface="Microsoft Sans Serif"/>
              </a:rPr>
              <a:t> </a:t>
            </a:r>
            <a:r>
              <a:rPr sz="3400" dirty="0">
                <a:latin typeface="Microsoft Sans Serif"/>
                <a:cs typeface="Microsoft Sans Serif"/>
              </a:rPr>
              <a:t>the</a:t>
            </a:r>
            <a:r>
              <a:rPr sz="3400" spc="45" dirty="0">
                <a:latin typeface="Microsoft Sans Serif"/>
                <a:cs typeface="Microsoft Sans Serif"/>
              </a:rPr>
              <a:t> </a:t>
            </a:r>
            <a:r>
              <a:rPr sz="3400" spc="30" dirty="0">
                <a:latin typeface="Microsoft Sans Serif"/>
                <a:cs typeface="Microsoft Sans Serif"/>
              </a:rPr>
              <a:t>frequency</a:t>
            </a:r>
            <a:r>
              <a:rPr sz="3400" spc="45" dirty="0">
                <a:latin typeface="Microsoft Sans Serif"/>
                <a:cs typeface="Microsoft Sans Serif"/>
              </a:rPr>
              <a:t> </a:t>
            </a:r>
            <a:r>
              <a:rPr sz="3400" dirty="0">
                <a:latin typeface="Microsoft Sans Serif"/>
                <a:cs typeface="Microsoft Sans Serif"/>
              </a:rPr>
              <a:t>of</a:t>
            </a:r>
            <a:r>
              <a:rPr sz="3400" spc="40" dirty="0">
                <a:latin typeface="Microsoft Sans Serif"/>
                <a:cs typeface="Microsoft Sans Serif"/>
              </a:rPr>
              <a:t> </a:t>
            </a:r>
            <a:r>
              <a:rPr sz="3400" spc="35" dirty="0">
                <a:latin typeface="Microsoft Sans Serif"/>
                <a:cs typeface="Microsoft Sans Serif"/>
              </a:rPr>
              <a:t>particular</a:t>
            </a:r>
            <a:r>
              <a:rPr sz="3400" spc="45" dirty="0">
                <a:latin typeface="Microsoft Sans Serif"/>
                <a:cs typeface="Microsoft Sans Serif"/>
              </a:rPr>
              <a:t> </a:t>
            </a:r>
            <a:r>
              <a:rPr sz="3400" spc="-5" dirty="0">
                <a:latin typeface="Microsoft Sans Serif"/>
                <a:cs typeface="Microsoft Sans Serif"/>
              </a:rPr>
              <a:t>values </a:t>
            </a:r>
            <a:r>
              <a:rPr sz="3400" spc="-890" dirty="0">
                <a:latin typeface="Microsoft Sans Serif"/>
                <a:cs typeface="Microsoft Sans Serif"/>
              </a:rPr>
              <a:t> </a:t>
            </a:r>
            <a:r>
              <a:rPr sz="3400" spc="-15" dirty="0">
                <a:latin typeface="Microsoft Sans Serif"/>
                <a:cs typeface="Microsoft Sans Serif"/>
              </a:rPr>
              <a:t>is</a:t>
            </a:r>
            <a:r>
              <a:rPr sz="3400" spc="35" dirty="0">
                <a:latin typeface="Microsoft Sans Serif"/>
                <a:cs typeface="Microsoft Sans Serif"/>
              </a:rPr>
              <a:t> </a:t>
            </a:r>
            <a:r>
              <a:rPr sz="3400" spc="-5" dirty="0">
                <a:latin typeface="Microsoft Sans Serif"/>
                <a:cs typeface="Microsoft Sans Serif"/>
              </a:rPr>
              <a:t>known.</a:t>
            </a:r>
            <a:endParaRPr sz="3400">
              <a:latin typeface="Microsoft Sans Serif"/>
              <a:cs typeface="Microsoft Sans Serif"/>
            </a:endParaRPr>
          </a:p>
          <a:p>
            <a:pPr marL="764540" lvl="1" indent="-282575">
              <a:lnSpc>
                <a:spcPct val="100000"/>
              </a:lnSpc>
              <a:spcBef>
                <a:spcPts val="2135"/>
              </a:spcBef>
              <a:buSzPct val="75438"/>
              <a:buChar char="-"/>
              <a:tabLst>
                <a:tab pos="764540" algn="l"/>
                <a:tab pos="765175" algn="l"/>
              </a:tabLst>
            </a:pPr>
            <a:r>
              <a:rPr sz="2850" dirty="0">
                <a:latin typeface="Microsoft Sans Serif"/>
                <a:cs typeface="Microsoft Sans Serif"/>
              </a:rPr>
              <a:t>Examples:</a:t>
            </a:r>
            <a:r>
              <a:rPr sz="2850" spc="25" dirty="0">
                <a:latin typeface="Microsoft Sans Serif"/>
                <a:cs typeface="Microsoft Sans Serif"/>
              </a:rPr>
              <a:t> </a:t>
            </a:r>
            <a:r>
              <a:rPr sz="2850" dirty="0">
                <a:latin typeface="Microsoft Sans Serif"/>
                <a:cs typeface="Microsoft Sans Serif"/>
              </a:rPr>
              <a:t>t,</a:t>
            </a:r>
            <a:r>
              <a:rPr sz="2850" spc="25" dirty="0">
                <a:latin typeface="Microsoft Sans Serif"/>
                <a:cs typeface="Microsoft Sans Serif"/>
              </a:rPr>
              <a:t> </a:t>
            </a:r>
            <a:r>
              <a:rPr sz="2850" spc="20" dirty="0">
                <a:latin typeface="Microsoft Sans Serif"/>
                <a:cs typeface="Microsoft Sans Serif"/>
              </a:rPr>
              <a:t>chi-square,</a:t>
            </a:r>
            <a:r>
              <a:rPr sz="2850" spc="30" dirty="0">
                <a:latin typeface="Microsoft Sans Serif"/>
                <a:cs typeface="Microsoft Sans Serif"/>
              </a:rPr>
              <a:t> </a:t>
            </a:r>
            <a:r>
              <a:rPr sz="2850" spc="-155" dirty="0">
                <a:latin typeface="Microsoft Sans Serif"/>
                <a:cs typeface="Microsoft Sans Serif"/>
              </a:rPr>
              <a:t>F</a:t>
            </a:r>
            <a:endParaRPr sz="2850">
              <a:latin typeface="Microsoft Sans Serif"/>
              <a:cs typeface="Microsoft Sans Serif"/>
            </a:endParaRPr>
          </a:p>
          <a:p>
            <a:pPr marL="764540" marR="146050" lvl="1" indent="-282575">
              <a:lnSpc>
                <a:spcPct val="102299"/>
              </a:lnSpc>
              <a:spcBef>
                <a:spcPts val="2039"/>
              </a:spcBef>
              <a:buSzPct val="75438"/>
              <a:buChar char="-"/>
              <a:tabLst>
                <a:tab pos="764540" algn="l"/>
                <a:tab pos="765175" algn="l"/>
              </a:tabLst>
            </a:pPr>
            <a:r>
              <a:rPr sz="2850" spc="-40" dirty="0">
                <a:latin typeface="Microsoft Sans Serif"/>
                <a:cs typeface="Microsoft Sans Serif"/>
              </a:rPr>
              <a:t>They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spc="-20" dirty="0">
                <a:latin typeface="Microsoft Sans Serif"/>
                <a:cs typeface="Microsoft Sans Serif"/>
              </a:rPr>
              <a:t>are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spc="45" dirty="0">
                <a:latin typeface="Microsoft Sans Serif"/>
                <a:cs typeface="Microsoft Sans Serif"/>
              </a:rPr>
              <a:t>defined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spc="80" dirty="0">
                <a:latin typeface="Microsoft Sans Serif"/>
                <a:cs typeface="Microsoft Sans Serif"/>
              </a:rPr>
              <a:t>by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spc="20" dirty="0">
                <a:latin typeface="Microsoft Sans Serif"/>
                <a:cs typeface="Microsoft Sans Serif"/>
              </a:rPr>
              <a:t>density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spc="15" dirty="0">
                <a:latin typeface="Microsoft Sans Serif"/>
                <a:cs typeface="Microsoft Sans Serif"/>
              </a:rPr>
              <a:t>functions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dirty="0">
                <a:latin typeface="Microsoft Sans Serif"/>
                <a:cs typeface="Microsoft Sans Serif"/>
              </a:rPr>
              <a:t>that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spc="25" dirty="0">
                <a:latin typeface="Microsoft Sans Serif"/>
                <a:cs typeface="Microsoft Sans Serif"/>
              </a:rPr>
              <a:t>enable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dirty="0">
                <a:latin typeface="Microsoft Sans Serif"/>
                <a:cs typeface="Microsoft Sans Serif"/>
              </a:rPr>
              <a:t>us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dirty="0">
                <a:latin typeface="Microsoft Sans Serif"/>
                <a:cs typeface="Microsoft Sans Serif"/>
              </a:rPr>
              <a:t>to </a:t>
            </a:r>
            <a:r>
              <a:rPr sz="2850" spc="5" dirty="0">
                <a:latin typeface="Microsoft Sans Serif"/>
                <a:cs typeface="Microsoft Sans Serif"/>
              </a:rPr>
              <a:t> </a:t>
            </a:r>
            <a:r>
              <a:rPr sz="2850" spc="30" dirty="0">
                <a:latin typeface="Microsoft Sans Serif"/>
                <a:cs typeface="Microsoft Sans Serif"/>
              </a:rPr>
              <a:t>calculate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spc="25" dirty="0">
                <a:latin typeface="Microsoft Sans Serif"/>
                <a:cs typeface="Microsoft Sans Serif"/>
              </a:rPr>
              <a:t>precisely</a:t>
            </a:r>
            <a:r>
              <a:rPr sz="2850" spc="40" dirty="0">
                <a:latin typeface="Microsoft Sans Serif"/>
                <a:cs typeface="Microsoft Sans Serif"/>
              </a:rPr>
              <a:t> </a:t>
            </a:r>
            <a:r>
              <a:rPr sz="2850" dirty="0">
                <a:latin typeface="Microsoft Sans Serif"/>
                <a:cs typeface="Microsoft Sans Serif"/>
              </a:rPr>
              <a:t>the</a:t>
            </a:r>
            <a:r>
              <a:rPr sz="2850" spc="40" dirty="0">
                <a:latin typeface="Microsoft Sans Serif"/>
                <a:cs typeface="Microsoft Sans Serif"/>
              </a:rPr>
              <a:t> </a:t>
            </a:r>
            <a:r>
              <a:rPr sz="2850" spc="35" dirty="0">
                <a:latin typeface="Microsoft Sans Serif"/>
                <a:cs typeface="Microsoft Sans Serif"/>
              </a:rPr>
              <a:t>probability</a:t>
            </a:r>
            <a:r>
              <a:rPr sz="2850" spc="40" dirty="0">
                <a:latin typeface="Microsoft Sans Serif"/>
                <a:cs typeface="Microsoft Sans Serif"/>
              </a:rPr>
              <a:t> </a:t>
            </a:r>
            <a:r>
              <a:rPr sz="2850" dirty="0">
                <a:latin typeface="Microsoft Sans Serif"/>
                <a:cs typeface="Microsoft Sans Serif"/>
              </a:rPr>
              <a:t>of</a:t>
            </a:r>
            <a:r>
              <a:rPr sz="2850" spc="40" dirty="0">
                <a:latin typeface="Microsoft Sans Serif"/>
                <a:cs typeface="Microsoft Sans Serif"/>
              </a:rPr>
              <a:t> </a:t>
            </a:r>
            <a:r>
              <a:rPr sz="2850" spc="30" dirty="0">
                <a:latin typeface="Microsoft Sans Serif"/>
                <a:cs typeface="Microsoft Sans Serif"/>
              </a:rPr>
              <a:t>obtaining</a:t>
            </a:r>
            <a:r>
              <a:rPr sz="2850" spc="40" dirty="0">
                <a:latin typeface="Microsoft Sans Serif"/>
                <a:cs typeface="Microsoft Sans Serif"/>
              </a:rPr>
              <a:t> </a:t>
            </a:r>
            <a:r>
              <a:rPr sz="2850" dirty="0">
                <a:latin typeface="Microsoft Sans Serif"/>
                <a:cs typeface="Microsoft Sans Serif"/>
              </a:rPr>
              <a:t>a</a:t>
            </a:r>
            <a:r>
              <a:rPr sz="2850" spc="40" dirty="0">
                <a:latin typeface="Microsoft Sans Serif"/>
                <a:cs typeface="Microsoft Sans Serif"/>
              </a:rPr>
              <a:t> </a:t>
            </a:r>
            <a:r>
              <a:rPr sz="2850" spc="30" dirty="0">
                <a:latin typeface="Microsoft Sans Serif"/>
                <a:cs typeface="Microsoft Sans Serif"/>
              </a:rPr>
              <a:t>given</a:t>
            </a:r>
            <a:r>
              <a:rPr sz="2850" spc="40" dirty="0">
                <a:latin typeface="Microsoft Sans Serif"/>
                <a:cs typeface="Microsoft Sans Serif"/>
              </a:rPr>
              <a:t> </a:t>
            </a:r>
            <a:r>
              <a:rPr sz="2850" spc="20" dirty="0">
                <a:latin typeface="Microsoft Sans Serif"/>
                <a:cs typeface="Microsoft Sans Serif"/>
              </a:rPr>
              <a:t>score </a:t>
            </a:r>
            <a:r>
              <a:rPr sz="2850" spc="-740" dirty="0">
                <a:latin typeface="Microsoft Sans Serif"/>
                <a:cs typeface="Microsoft Sans Serif"/>
              </a:rPr>
              <a:t> </a:t>
            </a:r>
            <a:r>
              <a:rPr sz="2850" spc="-5" dirty="0">
                <a:latin typeface="Microsoft Sans Serif"/>
                <a:cs typeface="Microsoft Sans Serif"/>
              </a:rPr>
              <a:t>(i.e.</a:t>
            </a:r>
            <a:r>
              <a:rPr sz="2850" spc="30" dirty="0">
                <a:latin typeface="Microsoft Sans Serif"/>
                <a:cs typeface="Microsoft Sans Serif"/>
              </a:rPr>
              <a:t> </a:t>
            </a:r>
            <a:r>
              <a:rPr sz="2850" spc="20" dirty="0">
                <a:latin typeface="Microsoft Sans Serif"/>
                <a:cs typeface="Microsoft Sans Serif"/>
              </a:rPr>
              <a:t>p-value)</a:t>
            </a:r>
            <a:endParaRPr sz="2850">
              <a:latin typeface="Microsoft Sans Serif"/>
              <a:cs typeface="Microsoft Sans Serif"/>
            </a:endParaRPr>
          </a:p>
          <a:p>
            <a:pPr lvl="1">
              <a:lnSpc>
                <a:spcPct val="100000"/>
              </a:lnSpc>
              <a:spcBef>
                <a:spcPts val="30"/>
              </a:spcBef>
              <a:buFont typeface="Microsoft Sans Serif"/>
              <a:buChar char="-"/>
            </a:pPr>
            <a:endParaRPr sz="2500">
              <a:latin typeface="Microsoft Sans Serif"/>
              <a:cs typeface="Microsoft Sans Serif"/>
            </a:endParaRPr>
          </a:p>
          <a:p>
            <a:pPr marL="317500" indent="-280035">
              <a:lnSpc>
                <a:spcPct val="100000"/>
              </a:lnSpc>
              <a:buSzPct val="75000"/>
              <a:buChar char="•"/>
              <a:tabLst>
                <a:tab pos="318135" algn="l"/>
              </a:tabLst>
            </a:pPr>
            <a:r>
              <a:rPr sz="3400" spc="45" dirty="0">
                <a:latin typeface="Microsoft Sans Serif"/>
                <a:cs typeface="Microsoft Sans Serif"/>
              </a:rPr>
              <a:t>Observed</a:t>
            </a:r>
            <a:r>
              <a:rPr sz="3400" spc="35" dirty="0">
                <a:latin typeface="Microsoft Sans Serif"/>
                <a:cs typeface="Microsoft Sans Serif"/>
              </a:rPr>
              <a:t> </a:t>
            </a:r>
            <a:r>
              <a:rPr sz="3400" spc="-5" dirty="0">
                <a:latin typeface="Microsoft Sans Serif"/>
                <a:cs typeface="Microsoft Sans Serif"/>
              </a:rPr>
              <a:t>values</a:t>
            </a:r>
            <a:r>
              <a:rPr sz="3400" spc="35" dirty="0">
                <a:latin typeface="Microsoft Sans Serif"/>
                <a:cs typeface="Microsoft Sans Serif"/>
              </a:rPr>
              <a:t> </a:t>
            </a:r>
            <a:r>
              <a:rPr sz="3400" spc="60" dirty="0">
                <a:latin typeface="Microsoft Sans Serif"/>
                <a:cs typeface="Microsoft Sans Serif"/>
              </a:rPr>
              <a:t>can</a:t>
            </a:r>
            <a:r>
              <a:rPr sz="3400" spc="35" dirty="0">
                <a:latin typeface="Microsoft Sans Serif"/>
                <a:cs typeface="Microsoft Sans Serif"/>
              </a:rPr>
              <a:t> </a:t>
            </a:r>
            <a:r>
              <a:rPr sz="3400" spc="90" dirty="0">
                <a:latin typeface="Microsoft Sans Serif"/>
                <a:cs typeface="Microsoft Sans Serif"/>
              </a:rPr>
              <a:t>be</a:t>
            </a:r>
            <a:r>
              <a:rPr sz="3400" spc="35" dirty="0">
                <a:latin typeface="Microsoft Sans Serif"/>
                <a:cs typeface="Microsoft Sans Serif"/>
              </a:rPr>
              <a:t> </a:t>
            </a:r>
            <a:r>
              <a:rPr sz="3400" spc="45" dirty="0">
                <a:latin typeface="Microsoft Sans Serif"/>
                <a:cs typeface="Microsoft Sans Serif"/>
              </a:rPr>
              <a:t>used</a:t>
            </a:r>
            <a:r>
              <a:rPr sz="3400" spc="35" dirty="0">
                <a:latin typeface="Microsoft Sans Serif"/>
                <a:cs typeface="Microsoft Sans Serif"/>
              </a:rPr>
              <a:t> </a:t>
            </a:r>
            <a:r>
              <a:rPr sz="3400" dirty="0">
                <a:latin typeface="Microsoft Sans Serif"/>
                <a:cs typeface="Microsoft Sans Serif"/>
              </a:rPr>
              <a:t>to</a:t>
            </a:r>
            <a:r>
              <a:rPr sz="3400" spc="35" dirty="0">
                <a:latin typeface="Microsoft Sans Serif"/>
                <a:cs typeface="Microsoft Sans Serif"/>
              </a:rPr>
              <a:t> </a:t>
            </a:r>
            <a:r>
              <a:rPr sz="3400" dirty="0">
                <a:latin typeface="Microsoft Sans Serif"/>
                <a:cs typeface="Microsoft Sans Serif"/>
              </a:rPr>
              <a:t>test</a:t>
            </a:r>
            <a:r>
              <a:rPr sz="3400" spc="35" dirty="0">
                <a:latin typeface="Microsoft Sans Serif"/>
                <a:cs typeface="Microsoft Sans Serif"/>
              </a:rPr>
              <a:t> </a:t>
            </a:r>
            <a:r>
              <a:rPr sz="3400" spc="15" dirty="0">
                <a:latin typeface="Microsoft Sans Serif"/>
                <a:cs typeface="Microsoft Sans Serif"/>
              </a:rPr>
              <a:t>hypotheses.</a:t>
            </a:r>
            <a:endParaRPr sz="340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345103" y="7842060"/>
            <a:ext cx="921385" cy="0"/>
          </a:xfrm>
          <a:custGeom>
            <a:avLst/>
            <a:gdLst/>
            <a:ahLst/>
            <a:cxnLst/>
            <a:rect l="l" t="t" r="r" b="b"/>
            <a:pathLst>
              <a:path w="921385">
                <a:moveTo>
                  <a:pt x="0" y="0"/>
                </a:moveTo>
                <a:lnTo>
                  <a:pt x="921386" y="0"/>
                </a:lnTo>
              </a:path>
            </a:pathLst>
          </a:custGeom>
          <a:ln w="18218">
            <a:solidFill>
              <a:srgbClr val="0C050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714937" y="7842060"/>
            <a:ext cx="5668645" cy="0"/>
          </a:xfrm>
          <a:custGeom>
            <a:avLst/>
            <a:gdLst/>
            <a:ahLst/>
            <a:cxnLst/>
            <a:rect l="l" t="t" r="r" b="b"/>
            <a:pathLst>
              <a:path w="5668645">
                <a:moveTo>
                  <a:pt x="0" y="0"/>
                </a:moveTo>
                <a:lnTo>
                  <a:pt x="5668364" y="0"/>
                </a:lnTo>
              </a:path>
            </a:pathLst>
          </a:custGeom>
          <a:ln w="18218">
            <a:solidFill>
              <a:srgbClr val="0C050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0831710" y="7842060"/>
            <a:ext cx="893444" cy="0"/>
          </a:xfrm>
          <a:custGeom>
            <a:avLst/>
            <a:gdLst/>
            <a:ahLst/>
            <a:cxnLst/>
            <a:rect l="l" t="t" r="r" b="b"/>
            <a:pathLst>
              <a:path w="893445">
                <a:moveTo>
                  <a:pt x="0" y="0"/>
                </a:moveTo>
                <a:lnTo>
                  <a:pt x="893441" y="0"/>
                </a:lnTo>
              </a:path>
            </a:pathLst>
          </a:custGeom>
          <a:ln w="18218">
            <a:solidFill>
              <a:srgbClr val="0C050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1000017" y="7561830"/>
            <a:ext cx="3677920" cy="46355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0"/>
              </a:spcBef>
            </a:pPr>
            <a:r>
              <a:rPr sz="2850" spc="-25" dirty="0">
                <a:solidFill>
                  <a:srgbClr val="0C050D"/>
                </a:solidFill>
                <a:latin typeface="Cambria"/>
                <a:cs typeface="Cambria"/>
              </a:rPr>
              <a:t>Test</a:t>
            </a:r>
            <a:r>
              <a:rPr sz="2850" spc="160" dirty="0">
                <a:solidFill>
                  <a:srgbClr val="0C050D"/>
                </a:solidFill>
                <a:latin typeface="Cambria"/>
                <a:cs typeface="Cambria"/>
              </a:rPr>
              <a:t> </a:t>
            </a:r>
            <a:r>
              <a:rPr sz="2850" spc="-114" dirty="0">
                <a:solidFill>
                  <a:srgbClr val="0C050D"/>
                </a:solidFill>
                <a:latin typeface="Cambria"/>
                <a:cs typeface="Cambria"/>
              </a:rPr>
              <a:t>s</a:t>
            </a:r>
            <a:r>
              <a:rPr sz="2850" spc="-105" dirty="0">
                <a:solidFill>
                  <a:srgbClr val="0C050D"/>
                </a:solidFill>
                <a:latin typeface="Cambria"/>
                <a:cs typeface="Cambria"/>
              </a:rPr>
              <a:t>t</a:t>
            </a:r>
            <a:r>
              <a:rPr sz="2850" spc="-60" dirty="0">
                <a:solidFill>
                  <a:srgbClr val="0C050D"/>
                </a:solidFill>
                <a:latin typeface="Cambria"/>
                <a:cs typeface="Cambria"/>
              </a:rPr>
              <a:t>a</a:t>
            </a:r>
            <a:r>
              <a:rPr sz="2850" spc="-55" dirty="0">
                <a:solidFill>
                  <a:srgbClr val="0C050D"/>
                </a:solidFill>
                <a:latin typeface="Cambria"/>
                <a:cs typeface="Cambria"/>
              </a:rPr>
              <a:t>t</a:t>
            </a:r>
            <a:r>
              <a:rPr sz="2850" spc="-70" dirty="0">
                <a:solidFill>
                  <a:srgbClr val="0C050D"/>
                </a:solidFill>
                <a:latin typeface="Cambria"/>
                <a:cs typeface="Cambria"/>
              </a:rPr>
              <a:t>is</a:t>
            </a:r>
            <a:r>
              <a:rPr sz="2850" spc="-80" dirty="0">
                <a:solidFill>
                  <a:srgbClr val="0C050D"/>
                </a:solidFill>
                <a:latin typeface="Cambria"/>
                <a:cs typeface="Cambria"/>
              </a:rPr>
              <a:t>t</a:t>
            </a:r>
            <a:r>
              <a:rPr sz="2850" spc="-5" dirty="0">
                <a:solidFill>
                  <a:srgbClr val="0C050D"/>
                </a:solidFill>
                <a:latin typeface="Cambria"/>
                <a:cs typeface="Cambria"/>
              </a:rPr>
              <a:t>i</a:t>
            </a:r>
            <a:r>
              <a:rPr sz="2850" spc="-10" dirty="0">
                <a:solidFill>
                  <a:srgbClr val="0C050D"/>
                </a:solidFill>
                <a:latin typeface="Cambria"/>
                <a:cs typeface="Cambria"/>
              </a:rPr>
              <a:t>c</a:t>
            </a:r>
            <a:r>
              <a:rPr sz="2850" spc="-95" dirty="0">
                <a:solidFill>
                  <a:srgbClr val="0C050D"/>
                </a:solidFill>
                <a:latin typeface="Cambria"/>
                <a:cs typeface="Cambria"/>
              </a:rPr>
              <a:t> </a:t>
            </a:r>
            <a:r>
              <a:rPr sz="2850" spc="765" dirty="0">
                <a:solidFill>
                  <a:srgbClr val="0C050D"/>
                </a:solidFill>
                <a:latin typeface="Cambria"/>
                <a:cs typeface="Cambria"/>
              </a:rPr>
              <a:t>=</a:t>
            </a:r>
            <a:r>
              <a:rPr sz="2850" spc="-220" dirty="0">
                <a:solidFill>
                  <a:srgbClr val="0C050D"/>
                </a:solidFill>
                <a:latin typeface="Cambria"/>
                <a:cs typeface="Cambria"/>
              </a:rPr>
              <a:t> </a:t>
            </a:r>
            <a:r>
              <a:rPr sz="4275" spc="-262" baseline="37037" dirty="0">
                <a:solidFill>
                  <a:srgbClr val="0C050D"/>
                </a:solidFill>
                <a:latin typeface="Cambria"/>
                <a:cs typeface="Cambria"/>
              </a:rPr>
              <a:t>s</a:t>
            </a:r>
            <a:r>
              <a:rPr sz="4275" baseline="37037" dirty="0">
                <a:solidFill>
                  <a:srgbClr val="0C050D"/>
                </a:solidFill>
                <a:latin typeface="Cambria"/>
                <a:cs typeface="Cambria"/>
              </a:rPr>
              <a:t>i</a:t>
            </a:r>
            <a:r>
              <a:rPr sz="4275" spc="-15" baseline="37037" dirty="0">
                <a:solidFill>
                  <a:srgbClr val="0C050D"/>
                </a:solidFill>
                <a:latin typeface="Cambria"/>
                <a:cs typeface="Cambria"/>
              </a:rPr>
              <a:t>g</a:t>
            </a:r>
            <a:r>
              <a:rPr sz="4275" spc="-22" baseline="37037" dirty="0">
                <a:solidFill>
                  <a:srgbClr val="0C050D"/>
                </a:solidFill>
                <a:latin typeface="Cambria"/>
                <a:cs typeface="Cambria"/>
              </a:rPr>
              <a:t>n</a:t>
            </a:r>
            <a:r>
              <a:rPr sz="4275" spc="-97" baseline="37037" dirty="0">
                <a:solidFill>
                  <a:srgbClr val="0C050D"/>
                </a:solidFill>
                <a:latin typeface="Cambria"/>
                <a:cs typeface="Cambria"/>
              </a:rPr>
              <a:t>a</a:t>
            </a:r>
            <a:r>
              <a:rPr sz="4275" spc="7" baseline="37037" dirty="0">
                <a:solidFill>
                  <a:srgbClr val="0C050D"/>
                </a:solidFill>
                <a:latin typeface="Cambria"/>
                <a:cs typeface="Cambria"/>
              </a:rPr>
              <a:t>l</a:t>
            </a:r>
            <a:r>
              <a:rPr sz="4275" spc="165" baseline="37037" dirty="0">
                <a:solidFill>
                  <a:srgbClr val="0C050D"/>
                </a:solidFill>
                <a:latin typeface="Cambria"/>
                <a:cs typeface="Cambria"/>
              </a:rPr>
              <a:t> </a:t>
            </a:r>
            <a:r>
              <a:rPr sz="2850" spc="765" dirty="0">
                <a:solidFill>
                  <a:srgbClr val="0C050D"/>
                </a:solidFill>
                <a:latin typeface="Cambria"/>
                <a:cs typeface="Cambria"/>
              </a:rPr>
              <a:t>=</a:t>
            </a:r>
            <a:endParaRPr sz="2850">
              <a:latin typeface="Cambria"/>
              <a:cs typeface="Cambri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370647" y="7241623"/>
            <a:ext cx="8403590" cy="106489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 marR="68580" indent="1646555">
              <a:lnSpc>
                <a:spcPct val="119700"/>
              </a:lnSpc>
              <a:spcBef>
                <a:spcPts val="95"/>
              </a:spcBef>
              <a:tabLst>
                <a:tab pos="1372870" algn="l"/>
                <a:tab pos="7087234" algn="l"/>
                <a:tab pos="7508875" algn="l"/>
              </a:tabLst>
            </a:pPr>
            <a:r>
              <a:rPr sz="2850" spc="-50" dirty="0">
                <a:solidFill>
                  <a:srgbClr val="0C050D"/>
                </a:solidFill>
                <a:latin typeface="Cambria"/>
                <a:cs typeface="Cambria"/>
              </a:rPr>
              <a:t>variance</a:t>
            </a:r>
            <a:r>
              <a:rPr sz="2850" spc="180" dirty="0">
                <a:solidFill>
                  <a:srgbClr val="0C050D"/>
                </a:solidFill>
                <a:latin typeface="Cambria"/>
                <a:cs typeface="Cambria"/>
              </a:rPr>
              <a:t> </a:t>
            </a:r>
            <a:r>
              <a:rPr sz="2850" spc="-10" dirty="0">
                <a:solidFill>
                  <a:srgbClr val="0C050D"/>
                </a:solidFill>
                <a:latin typeface="Cambria"/>
                <a:cs typeface="Cambria"/>
              </a:rPr>
              <a:t>explained</a:t>
            </a:r>
            <a:r>
              <a:rPr sz="2850" spc="180" dirty="0">
                <a:solidFill>
                  <a:srgbClr val="0C050D"/>
                </a:solidFill>
                <a:latin typeface="Cambria"/>
                <a:cs typeface="Cambria"/>
              </a:rPr>
              <a:t> </a:t>
            </a:r>
            <a:r>
              <a:rPr sz="2850" spc="-60" dirty="0">
                <a:solidFill>
                  <a:srgbClr val="0C050D"/>
                </a:solidFill>
                <a:latin typeface="Cambria"/>
                <a:cs typeface="Cambria"/>
              </a:rPr>
              <a:t>by</a:t>
            </a:r>
            <a:r>
              <a:rPr sz="2850" spc="150" dirty="0">
                <a:solidFill>
                  <a:srgbClr val="0C050D"/>
                </a:solidFill>
                <a:latin typeface="Cambria"/>
                <a:cs typeface="Cambria"/>
              </a:rPr>
              <a:t> </a:t>
            </a:r>
            <a:r>
              <a:rPr sz="2850" spc="-45" dirty="0">
                <a:solidFill>
                  <a:srgbClr val="0C050D"/>
                </a:solidFill>
                <a:latin typeface="Cambria"/>
                <a:cs typeface="Cambria"/>
              </a:rPr>
              <a:t>the</a:t>
            </a:r>
            <a:r>
              <a:rPr sz="2850" spc="180" dirty="0">
                <a:solidFill>
                  <a:srgbClr val="0C050D"/>
                </a:solidFill>
                <a:latin typeface="Cambria"/>
                <a:cs typeface="Cambria"/>
              </a:rPr>
              <a:t> </a:t>
            </a:r>
            <a:r>
              <a:rPr sz="2850" spc="-10" dirty="0">
                <a:solidFill>
                  <a:srgbClr val="0C050D"/>
                </a:solidFill>
                <a:latin typeface="Cambria"/>
                <a:cs typeface="Cambria"/>
              </a:rPr>
              <a:t>model	</a:t>
            </a:r>
            <a:r>
              <a:rPr sz="4275" spc="1147" baseline="-37037" dirty="0">
                <a:solidFill>
                  <a:srgbClr val="0C050D"/>
                </a:solidFill>
                <a:latin typeface="Cambria"/>
                <a:cs typeface="Cambria"/>
              </a:rPr>
              <a:t>=</a:t>
            </a:r>
            <a:r>
              <a:rPr sz="4275" spc="67" baseline="-37037" dirty="0">
                <a:solidFill>
                  <a:srgbClr val="0C050D"/>
                </a:solidFill>
                <a:latin typeface="Cambria"/>
                <a:cs typeface="Cambria"/>
              </a:rPr>
              <a:t> </a:t>
            </a:r>
            <a:r>
              <a:rPr sz="2850" spc="-15" dirty="0">
                <a:solidFill>
                  <a:srgbClr val="0C050D"/>
                </a:solidFill>
                <a:latin typeface="Cambria"/>
                <a:cs typeface="Cambria"/>
              </a:rPr>
              <a:t>effect </a:t>
            </a:r>
            <a:r>
              <a:rPr sz="2850" spc="-615" dirty="0">
                <a:solidFill>
                  <a:srgbClr val="0C050D"/>
                </a:solidFill>
                <a:latin typeface="Cambria"/>
                <a:cs typeface="Cambria"/>
              </a:rPr>
              <a:t> </a:t>
            </a:r>
            <a:r>
              <a:rPr sz="2850" spc="-45" dirty="0">
                <a:solidFill>
                  <a:srgbClr val="0C050D"/>
                </a:solidFill>
                <a:latin typeface="Cambria"/>
                <a:cs typeface="Cambria"/>
              </a:rPr>
              <a:t>noise	</a:t>
            </a:r>
            <a:r>
              <a:rPr sz="2850" spc="-55" dirty="0">
                <a:solidFill>
                  <a:srgbClr val="0C050D"/>
                </a:solidFill>
                <a:latin typeface="Cambria"/>
                <a:cs typeface="Cambria"/>
              </a:rPr>
              <a:t>variance</a:t>
            </a:r>
            <a:r>
              <a:rPr sz="2850" spc="195" dirty="0">
                <a:solidFill>
                  <a:srgbClr val="0C050D"/>
                </a:solidFill>
                <a:latin typeface="Cambria"/>
                <a:cs typeface="Cambria"/>
              </a:rPr>
              <a:t> </a:t>
            </a:r>
            <a:r>
              <a:rPr sz="2850" dirty="0">
                <a:solidFill>
                  <a:srgbClr val="0C050D"/>
                </a:solidFill>
                <a:latin typeface="Cambria"/>
                <a:cs typeface="Cambria"/>
              </a:rPr>
              <a:t>not</a:t>
            </a:r>
            <a:r>
              <a:rPr sz="2850" spc="175" dirty="0">
                <a:solidFill>
                  <a:srgbClr val="0C050D"/>
                </a:solidFill>
                <a:latin typeface="Cambria"/>
                <a:cs typeface="Cambria"/>
              </a:rPr>
              <a:t> </a:t>
            </a:r>
            <a:r>
              <a:rPr sz="2850" spc="-10" dirty="0">
                <a:solidFill>
                  <a:srgbClr val="0C050D"/>
                </a:solidFill>
                <a:latin typeface="Cambria"/>
                <a:cs typeface="Cambria"/>
              </a:rPr>
              <a:t>explained</a:t>
            </a:r>
            <a:r>
              <a:rPr sz="2850" spc="190" dirty="0">
                <a:solidFill>
                  <a:srgbClr val="0C050D"/>
                </a:solidFill>
                <a:latin typeface="Cambria"/>
                <a:cs typeface="Cambria"/>
              </a:rPr>
              <a:t> </a:t>
            </a:r>
            <a:r>
              <a:rPr sz="2850" spc="-60" dirty="0">
                <a:solidFill>
                  <a:srgbClr val="0C050D"/>
                </a:solidFill>
                <a:latin typeface="Cambria"/>
                <a:cs typeface="Cambria"/>
              </a:rPr>
              <a:t>by</a:t>
            </a:r>
            <a:r>
              <a:rPr sz="2850" spc="155" dirty="0">
                <a:solidFill>
                  <a:srgbClr val="0C050D"/>
                </a:solidFill>
                <a:latin typeface="Cambria"/>
                <a:cs typeface="Cambria"/>
              </a:rPr>
              <a:t> </a:t>
            </a:r>
            <a:r>
              <a:rPr sz="2850" spc="-45" dirty="0">
                <a:solidFill>
                  <a:srgbClr val="0C050D"/>
                </a:solidFill>
                <a:latin typeface="Cambria"/>
                <a:cs typeface="Cambria"/>
              </a:rPr>
              <a:t>the</a:t>
            </a:r>
            <a:r>
              <a:rPr sz="2850" spc="190" dirty="0">
                <a:solidFill>
                  <a:srgbClr val="0C050D"/>
                </a:solidFill>
                <a:latin typeface="Cambria"/>
                <a:cs typeface="Cambria"/>
              </a:rPr>
              <a:t> </a:t>
            </a:r>
            <a:r>
              <a:rPr sz="2850" spc="-10" dirty="0">
                <a:solidFill>
                  <a:srgbClr val="0C050D"/>
                </a:solidFill>
                <a:latin typeface="Cambria"/>
                <a:cs typeface="Cambria"/>
              </a:rPr>
              <a:t>model		</a:t>
            </a:r>
            <a:r>
              <a:rPr sz="2850" spc="-50" dirty="0">
                <a:solidFill>
                  <a:srgbClr val="0C050D"/>
                </a:solidFill>
                <a:latin typeface="Cambria"/>
                <a:cs typeface="Cambria"/>
              </a:rPr>
              <a:t>error</a:t>
            </a:r>
            <a:endParaRPr sz="285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23260" y="871223"/>
            <a:ext cx="655828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 dirty="0"/>
              <a:t>Rejection</a:t>
            </a:r>
            <a:r>
              <a:rPr spc="50" dirty="0"/>
              <a:t> </a:t>
            </a:r>
            <a:r>
              <a:rPr spc="-40" dirty="0"/>
              <a:t>area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990502" y="5393757"/>
            <a:ext cx="227965" cy="445770"/>
          </a:xfrm>
          <a:prstGeom prst="rect">
            <a:avLst/>
          </a:prstGeom>
        </p:spPr>
        <p:txBody>
          <a:bodyPr vert="vert270" wrap="square" lIns="0" tIns="266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10"/>
              </a:spcBef>
            </a:pPr>
            <a:r>
              <a:rPr sz="1000" dirty="0">
                <a:solidFill>
                  <a:srgbClr val="010000"/>
                </a:solidFill>
                <a:latin typeface="Arial MT"/>
                <a:cs typeface="Arial MT"/>
              </a:rPr>
              <a:t>Density</a:t>
            </a:r>
            <a:endParaRPr sz="1000">
              <a:latin typeface="Arial MT"/>
              <a:cs typeface="Arial M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177224" y="7797508"/>
            <a:ext cx="221615" cy="14668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800" spc="-5" dirty="0">
                <a:solidFill>
                  <a:srgbClr val="010000"/>
                </a:solidFill>
                <a:latin typeface="Arial MT"/>
                <a:cs typeface="Arial MT"/>
              </a:rPr>
              <a:t>0.00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177224" y="7205774"/>
            <a:ext cx="221615" cy="14668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800" spc="-5" dirty="0">
                <a:solidFill>
                  <a:srgbClr val="010000"/>
                </a:solidFill>
                <a:latin typeface="Arial MT"/>
                <a:cs typeface="Arial MT"/>
              </a:rPr>
              <a:t>0.05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177224" y="6613952"/>
            <a:ext cx="221615" cy="14668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800" spc="-5" dirty="0">
                <a:solidFill>
                  <a:srgbClr val="010000"/>
                </a:solidFill>
                <a:latin typeface="Arial MT"/>
                <a:cs typeface="Arial MT"/>
              </a:rPr>
              <a:t>0.10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177224" y="6022218"/>
            <a:ext cx="221615" cy="14668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800" spc="-5" dirty="0">
                <a:solidFill>
                  <a:srgbClr val="010000"/>
                </a:solidFill>
                <a:latin typeface="Arial MT"/>
                <a:cs typeface="Arial MT"/>
              </a:rPr>
              <a:t>0.15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177224" y="5430394"/>
            <a:ext cx="221615" cy="14668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800" spc="-5" dirty="0">
                <a:solidFill>
                  <a:srgbClr val="010000"/>
                </a:solidFill>
                <a:latin typeface="Arial MT"/>
                <a:cs typeface="Arial MT"/>
              </a:rPr>
              <a:t>0.20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177224" y="4838691"/>
            <a:ext cx="221615" cy="14668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800" spc="-5" dirty="0">
                <a:solidFill>
                  <a:srgbClr val="010000"/>
                </a:solidFill>
                <a:latin typeface="Arial MT"/>
                <a:cs typeface="Arial MT"/>
              </a:rPr>
              <a:t>0.25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177224" y="4246957"/>
            <a:ext cx="221615" cy="14668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800" spc="-5" dirty="0">
                <a:solidFill>
                  <a:srgbClr val="010000"/>
                </a:solidFill>
                <a:latin typeface="Arial MT"/>
                <a:cs typeface="Arial MT"/>
              </a:rPr>
              <a:t>0.30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177224" y="3655135"/>
            <a:ext cx="221615" cy="14668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800" spc="-5" dirty="0">
                <a:solidFill>
                  <a:srgbClr val="010000"/>
                </a:solidFill>
                <a:latin typeface="Arial MT"/>
                <a:cs typeface="Arial MT"/>
              </a:rPr>
              <a:t>0.35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177224" y="3063410"/>
            <a:ext cx="221615" cy="14668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800" spc="-5" dirty="0">
                <a:solidFill>
                  <a:srgbClr val="010000"/>
                </a:solidFill>
                <a:latin typeface="Arial MT"/>
                <a:cs typeface="Arial MT"/>
              </a:rPr>
              <a:t>0.40</a:t>
            </a:r>
            <a:endParaRPr sz="800">
              <a:latin typeface="Arial MT"/>
              <a:cs typeface="Arial MT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3473964" y="2901004"/>
            <a:ext cx="8642350" cy="5213985"/>
            <a:chOff x="3473964" y="2901004"/>
            <a:chExt cx="8642350" cy="5213985"/>
          </a:xfrm>
        </p:grpSpPr>
        <p:sp>
          <p:nvSpPr>
            <p:cNvPr id="14" name="object 14"/>
            <p:cNvSpPr/>
            <p:nvPr/>
          </p:nvSpPr>
          <p:spPr>
            <a:xfrm>
              <a:off x="3476821" y="7874701"/>
              <a:ext cx="54610" cy="0"/>
            </a:xfrm>
            <a:custGeom>
              <a:avLst/>
              <a:gdLst/>
              <a:ahLst/>
              <a:cxnLst/>
              <a:rect l="l" t="t" r="r" b="b"/>
              <a:pathLst>
                <a:path w="54610">
                  <a:moveTo>
                    <a:pt x="0" y="0"/>
                  </a:moveTo>
                  <a:lnTo>
                    <a:pt x="54438" y="0"/>
                  </a:lnTo>
                </a:path>
              </a:pathLst>
            </a:custGeom>
            <a:ln w="5425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3531262" y="7871986"/>
              <a:ext cx="8582025" cy="5715"/>
            </a:xfrm>
            <a:custGeom>
              <a:avLst/>
              <a:gdLst/>
              <a:ahLst/>
              <a:cxnLst/>
              <a:rect l="l" t="t" r="r" b="b"/>
              <a:pathLst>
                <a:path w="8582025" h="5715">
                  <a:moveTo>
                    <a:pt x="0" y="5426"/>
                  </a:moveTo>
                  <a:lnTo>
                    <a:pt x="0" y="0"/>
                  </a:lnTo>
                  <a:lnTo>
                    <a:pt x="8581631" y="0"/>
                  </a:lnTo>
                  <a:lnTo>
                    <a:pt x="8581751" y="5306"/>
                  </a:lnTo>
                  <a:lnTo>
                    <a:pt x="0" y="5426"/>
                  </a:lnTo>
                  <a:close/>
                </a:path>
              </a:pathLst>
            </a:custGeom>
            <a:solidFill>
              <a:srgbClr val="E7E7E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3476821" y="7282924"/>
              <a:ext cx="54610" cy="0"/>
            </a:xfrm>
            <a:custGeom>
              <a:avLst/>
              <a:gdLst/>
              <a:ahLst/>
              <a:cxnLst/>
              <a:rect l="l" t="t" r="r" b="b"/>
              <a:pathLst>
                <a:path w="54610">
                  <a:moveTo>
                    <a:pt x="0" y="0"/>
                  </a:moveTo>
                  <a:lnTo>
                    <a:pt x="54438" y="0"/>
                  </a:lnTo>
                </a:path>
              </a:pathLst>
            </a:custGeom>
            <a:ln w="5425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3531262" y="7280211"/>
              <a:ext cx="8582025" cy="5715"/>
            </a:xfrm>
            <a:custGeom>
              <a:avLst/>
              <a:gdLst/>
              <a:ahLst/>
              <a:cxnLst/>
              <a:rect l="l" t="t" r="r" b="b"/>
              <a:pathLst>
                <a:path w="8582025" h="5715">
                  <a:moveTo>
                    <a:pt x="0" y="5426"/>
                  </a:moveTo>
                  <a:lnTo>
                    <a:pt x="0" y="0"/>
                  </a:lnTo>
                  <a:lnTo>
                    <a:pt x="8581631" y="0"/>
                  </a:lnTo>
                  <a:lnTo>
                    <a:pt x="8581751" y="5306"/>
                  </a:lnTo>
                  <a:lnTo>
                    <a:pt x="0" y="5426"/>
                  </a:lnTo>
                  <a:close/>
                </a:path>
              </a:pathLst>
            </a:custGeom>
            <a:solidFill>
              <a:srgbClr val="E7E7E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3476821" y="6691171"/>
              <a:ext cx="54610" cy="0"/>
            </a:xfrm>
            <a:custGeom>
              <a:avLst/>
              <a:gdLst/>
              <a:ahLst/>
              <a:cxnLst/>
              <a:rect l="l" t="t" r="r" b="b"/>
              <a:pathLst>
                <a:path w="54610">
                  <a:moveTo>
                    <a:pt x="0" y="0"/>
                  </a:moveTo>
                  <a:lnTo>
                    <a:pt x="54438" y="0"/>
                  </a:lnTo>
                </a:path>
              </a:pathLst>
            </a:custGeom>
            <a:ln w="5425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3531263" y="6691171"/>
              <a:ext cx="8582025" cy="0"/>
            </a:xfrm>
            <a:custGeom>
              <a:avLst/>
              <a:gdLst/>
              <a:ahLst/>
              <a:cxnLst/>
              <a:rect l="l" t="t" r="r" b="b"/>
              <a:pathLst>
                <a:path w="8582025">
                  <a:moveTo>
                    <a:pt x="0" y="0"/>
                  </a:moveTo>
                  <a:lnTo>
                    <a:pt x="8581629" y="0"/>
                  </a:lnTo>
                </a:path>
              </a:pathLst>
            </a:custGeom>
            <a:ln w="5425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3476821" y="6099393"/>
              <a:ext cx="54610" cy="0"/>
            </a:xfrm>
            <a:custGeom>
              <a:avLst/>
              <a:gdLst/>
              <a:ahLst/>
              <a:cxnLst/>
              <a:rect l="l" t="t" r="r" b="b"/>
              <a:pathLst>
                <a:path w="54610">
                  <a:moveTo>
                    <a:pt x="0" y="0"/>
                  </a:moveTo>
                  <a:lnTo>
                    <a:pt x="54438" y="0"/>
                  </a:lnTo>
                </a:path>
              </a:pathLst>
            </a:custGeom>
            <a:ln w="5425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3531263" y="6099393"/>
              <a:ext cx="8582025" cy="0"/>
            </a:xfrm>
            <a:custGeom>
              <a:avLst/>
              <a:gdLst/>
              <a:ahLst/>
              <a:cxnLst/>
              <a:rect l="l" t="t" r="r" b="b"/>
              <a:pathLst>
                <a:path w="8582025">
                  <a:moveTo>
                    <a:pt x="0" y="0"/>
                  </a:moveTo>
                  <a:lnTo>
                    <a:pt x="8581629" y="0"/>
                  </a:lnTo>
                </a:path>
              </a:pathLst>
            </a:custGeom>
            <a:ln w="5425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3476821" y="5507619"/>
              <a:ext cx="54610" cy="0"/>
            </a:xfrm>
            <a:custGeom>
              <a:avLst/>
              <a:gdLst/>
              <a:ahLst/>
              <a:cxnLst/>
              <a:rect l="l" t="t" r="r" b="b"/>
              <a:pathLst>
                <a:path w="54610">
                  <a:moveTo>
                    <a:pt x="0" y="0"/>
                  </a:moveTo>
                  <a:lnTo>
                    <a:pt x="54438" y="0"/>
                  </a:lnTo>
                </a:path>
              </a:pathLst>
            </a:custGeom>
            <a:ln w="5425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3531263" y="5507619"/>
              <a:ext cx="8582025" cy="0"/>
            </a:xfrm>
            <a:custGeom>
              <a:avLst/>
              <a:gdLst/>
              <a:ahLst/>
              <a:cxnLst/>
              <a:rect l="l" t="t" r="r" b="b"/>
              <a:pathLst>
                <a:path w="8582025">
                  <a:moveTo>
                    <a:pt x="0" y="0"/>
                  </a:moveTo>
                  <a:lnTo>
                    <a:pt x="8581629" y="0"/>
                  </a:lnTo>
                </a:path>
              </a:pathLst>
            </a:custGeom>
            <a:ln w="5425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3476821" y="4915864"/>
              <a:ext cx="54610" cy="0"/>
            </a:xfrm>
            <a:custGeom>
              <a:avLst/>
              <a:gdLst/>
              <a:ahLst/>
              <a:cxnLst/>
              <a:rect l="l" t="t" r="r" b="b"/>
              <a:pathLst>
                <a:path w="54610">
                  <a:moveTo>
                    <a:pt x="0" y="0"/>
                  </a:moveTo>
                  <a:lnTo>
                    <a:pt x="54438" y="0"/>
                  </a:lnTo>
                </a:path>
              </a:pathLst>
            </a:custGeom>
            <a:ln w="5425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3531263" y="4915864"/>
              <a:ext cx="8582025" cy="0"/>
            </a:xfrm>
            <a:custGeom>
              <a:avLst/>
              <a:gdLst/>
              <a:ahLst/>
              <a:cxnLst/>
              <a:rect l="l" t="t" r="r" b="b"/>
              <a:pathLst>
                <a:path w="8582025">
                  <a:moveTo>
                    <a:pt x="0" y="0"/>
                  </a:moveTo>
                  <a:lnTo>
                    <a:pt x="8581629" y="0"/>
                  </a:lnTo>
                </a:path>
              </a:pathLst>
            </a:custGeom>
            <a:ln w="5425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3476821" y="4324089"/>
              <a:ext cx="54610" cy="0"/>
            </a:xfrm>
            <a:custGeom>
              <a:avLst/>
              <a:gdLst/>
              <a:ahLst/>
              <a:cxnLst/>
              <a:rect l="l" t="t" r="r" b="b"/>
              <a:pathLst>
                <a:path w="54610">
                  <a:moveTo>
                    <a:pt x="0" y="0"/>
                  </a:moveTo>
                  <a:lnTo>
                    <a:pt x="54438" y="0"/>
                  </a:lnTo>
                </a:path>
              </a:pathLst>
            </a:custGeom>
            <a:ln w="5425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3531263" y="4324089"/>
              <a:ext cx="8582025" cy="0"/>
            </a:xfrm>
            <a:custGeom>
              <a:avLst/>
              <a:gdLst/>
              <a:ahLst/>
              <a:cxnLst/>
              <a:rect l="l" t="t" r="r" b="b"/>
              <a:pathLst>
                <a:path w="8582025">
                  <a:moveTo>
                    <a:pt x="0" y="0"/>
                  </a:moveTo>
                  <a:lnTo>
                    <a:pt x="8581629" y="0"/>
                  </a:lnTo>
                </a:path>
              </a:pathLst>
            </a:custGeom>
            <a:ln w="5425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3476821" y="3732458"/>
              <a:ext cx="54610" cy="0"/>
            </a:xfrm>
            <a:custGeom>
              <a:avLst/>
              <a:gdLst/>
              <a:ahLst/>
              <a:cxnLst/>
              <a:rect l="l" t="t" r="r" b="b"/>
              <a:pathLst>
                <a:path w="54610">
                  <a:moveTo>
                    <a:pt x="0" y="0"/>
                  </a:moveTo>
                  <a:lnTo>
                    <a:pt x="54438" y="0"/>
                  </a:lnTo>
                </a:path>
              </a:pathLst>
            </a:custGeom>
            <a:ln w="5425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3531263" y="3732458"/>
              <a:ext cx="8582025" cy="0"/>
            </a:xfrm>
            <a:custGeom>
              <a:avLst/>
              <a:gdLst/>
              <a:ahLst/>
              <a:cxnLst/>
              <a:rect l="l" t="t" r="r" b="b"/>
              <a:pathLst>
                <a:path w="8582025">
                  <a:moveTo>
                    <a:pt x="0" y="0"/>
                  </a:moveTo>
                  <a:lnTo>
                    <a:pt x="8581629" y="0"/>
                  </a:lnTo>
                </a:path>
              </a:pathLst>
            </a:custGeom>
            <a:ln w="5425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3476821" y="3140678"/>
              <a:ext cx="54610" cy="0"/>
            </a:xfrm>
            <a:custGeom>
              <a:avLst/>
              <a:gdLst/>
              <a:ahLst/>
              <a:cxnLst/>
              <a:rect l="l" t="t" r="r" b="b"/>
              <a:pathLst>
                <a:path w="54610">
                  <a:moveTo>
                    <a:pt x="0" y="0"/>
                  </a:moveTo>
                  <a:lnTo>
                    <a:pt x="54438" y="0"/>
                  </a:lnTo>
                </a:path>
              </a:pathLst>
            </a:custGeom>
            <a:ln w="5425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3531263" y="3140678"/>
              <a:ext cx="8582025" cy="0"/>
            </a:xfrm>
            <a:custGeom>
              <a:avLst/>
              <a:gdLst/>
              <a:ahLst/>
              <a:cxnLst/>
              <a:rect l="l" t="t" r="r" b="b"/>
              <a:pathLst>
                <a:path w="8582025">
                  <a:moveTo>
                    <a:pt x="0" y="0"/>
                  </a:moveTo>
                  <a:lnTo>
                    <a:pt x="8581629" y="0"/>
                  </a:lnTo>
                </a:path>
              </a:pathLst>
            </a:custGeom>
            <a:ln w="5425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3921379" y="2903861"/>
              <a:ext cx="0" cy="5208270"/>
            </a:xfrm>
            <a:custGeom>
              <a:avLst/>
              <a:gdLst/>
              <a:ahLst/>
              <a:cxnLst/>
              <a:rect l="l" t="t" r="r" b="b"/>
              <a:pathLst>
                <a:path h="5208270">
                  <a:moveTo>
                    <a:pt x="0" y="5207654"/>
                  </a:moveTo>
                  <a:lnTo>
                    <a:pt x="0" y="0"/>
                  </a:lnTo>
                </a:path>
              </a:pathLst>
            </a:custGeom>
            <a:ln w="5427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4893805" y="2903981"/>
              <a:ext cx="7219315" cy="5207635"/>
            </a:xfrm>
            <a:custGeom>
              <a:avLst/>
              <a:gdLst/>
              <a:ahLst/>
              <a:cxnLst/>
              <a:rect l="l" t="t" r="r" b="b"/>
              <a:pathLst>
                <a:path w="7219315" h="5207634">
                  <a:moveTo>
                    <a:pt x="7219201" y="0"/>
                  </a:moveTo>
                  <a:lnTo>
                    <a:pt x="1019619" y="0"/>
                  </a:lnTo>
                  <a:lnTo>
                    <a:pt x="1014196" y="0"/>
                  </a:lnTo>
                  <a:lnTo>
                    <a:pt x="5422" y="0"/>
                  </a:lnTo>
                  <a:lnTo>
                    <a:pt x="0" y="0"/>
                  </a:lnTo>
                  <a:lnTo>
                    <a:pt x="0" y="5207546"/>
                  </a:lnTo>
                  <a:lnTo>
                    <a:pt x="5422" y="5207546"/>
                  </a:lnTo>
                  <a:lnTo>
                    <a:pt x="1014196" y="5207546"/>
                  </a:lnTo>
                  <a:lnTo>
                    <a:pt x="1019619" y="5207546"/>
                  </a:lnTo>
                  <a:lnTo>
                    <a:pt x="7219201" y="5207546"/>
                  </a:lnTo>
                  <a:lnTo>
                    <a:pt x="7219201" y="0"/>
                  </a:lnTo>
                  <a:close/>
                </a:path>
              </a:pathLst>
            </a:custGeom>
            <a:solidFill>
              <a:srgbClr val="E7E7E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846939" y="2903861"/>
              <a:ext cx="0" cy="5208270"/>
            </a:xfrm>
            <a:custGeom>
              <a:avLst/>
              <a:gdLst/>
              <a:ahLst/>
              <a:cxnLst/>
              <a:rect l="l" t="t" r="r" b="b"/>
              <a:pathLst>
                <a:path h="5208270">
                  <a:moveTo>
                    <a:pt x="0" y="5207654"/>
                  </a:moveTo>
                  <a:lnTo>
                    <a:pt x="0" y="0"/>
                  </a:lnTo>
                </a:path>
              </a:pathLst>
            </a:custGeom>
            <a:ln w="5427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7822103" y="2903861"/>
              <a:ext cx="0" cy="5208270"/>
            </a:xfrm>
            <a:custGeom>
              <a:avLst/>
              <a:gdLst/>
              <a:ahLst/>
              <a:cxnLst/>
              <a:rect l="l" t="t" r="r" b="b"/>
              <a:pathLst>
                <a:path h="5208270">
                  <a:moveTo>
                    <a:pt x="0" y="5207654"/>
                  </a:moveTo>
                  <a:lnTo>
                    <a:pt x="0" y="0"/>
                  </a:lnTo>
                </a:path>
              </a:pathLst>
            </a:custGeom>
            <a:ln w="5427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8797242" y="2903861"/>
              <a:ext cx="0" cy="5208270"/>
            </a:xfrm>
            <a:custGeom>
              <a:avLst/>
              <a:gdLst/>
              <a:ahLst/>
              <a:cxnLst/>
              <a:rect l="l" t="t" r="r" b="b"/>
              <a:pathLst>
                <a:path h="5208270">
                  <a:moveTo>
                    <a:pt x="0" y="5207654"/>
                  </a:moveTo>
                  <a:lnTo>
                    <a:pt x="0" y="0"/>
                  </a:lnTo>
                </a:path>
              </a:pathLst>
            </a:custGeom>
            <a:ln w="5427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9428442" y="2903981"/>
              <a:ext cx="1322070" cy="5207635"/>
            </a:xfrm>
            <a:custGeom>
              <a:avLst/>
              <a:gdLst/>
              <a:ahLst/>
              <a:cxnLst/>
              <a:rect l="l" t="t" r="r" b="b"/>
              <a:pathLst>
                <a:path w="1322070" h="5207634">
                  <a:moveTo>
                    <a:pt x="5422" y="0"/>
                  </a:moveTo>
                  <a:lnTo>
                    <a:pt x="0" y="0"/>
                  </a:lnTo>
                  <a:lnTo>
                    <a:pt x="0" y="5207546"/>
                  </a:lnTo>
                  <a:lnTo>
                    <a:pt x="5422" y="5207546"/>
                  </a:lnTo>
                  <a:lnTo>
                    <a:pt x="5422" y="0"/>
                  </a:lnTo>
                  <a:close/>
                </a:path>
                <a:path w="1322070" h="5207634">
                  <a:moveTo>
                    <a:pt x="307708" y="0"/>
                  </a:moveTo>
                  <a:lnTo>
                    <a:pt x="302272" y="0"/>
                  </a:lnTo>
                  <a:lnTo>
                    <a:pt x="302272" y="5207546"/>
                  </a:lnTo>
                  <a:lnTo>
                    <a:pt x="307708" y="5207546"/>
                  </a:lnTo>
                  <a:lnTo>
                    <a:pt x="307708" y="0"/>
                  </a:lnTo>
                  <a:close/>
                </a:path>
                <a:path w="1322070" h="5207634">
                  <a:moveTo>
                    <a:pt x="1321904" y="0"/>
                  </a:moveTo>
                  <a:lnTo>
                    <a:pt x="1316482" y="0"/>
                  </a:lnTo>
                  <a:lnTo>
                    <a:pt x="1316482" y="5207546"/>
                  </a:lnTo>
                  <a:lnTo>
                    <a:pt x="1321904" y="5207546"/>
                  </a:lnTo>
                  <a:lnTo>
                    <a:pt x="1321904" y="0"/>
                  </a:lnTo>
                  <a:close/>
                </a:path>
              </a:pathLst>
            </a:custGeom>
            <a:solidFill>
              <a:srgbClr val="E7E7E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11722920" y="2903861"/>
              <a:ext cx="0" cy="5208270"/>
            </a:xfrm>
            <a:custGeom>
              <a:avLst/>
              <a:gdLst/>
              <a:ahLst/>
              <a:cxnLst/>
              <a:rect l="l" t="t" r="r" b="b"/>
              <a:pathLst>
                <a:path h="5208270">
                  <a:moveTo>
                    <a:pt x="0" y="5207654"/>
                  </a:moveTo>
                  <a:lnTo>
                    <a:pt x="0" y="0"/>
                  </a:lnTo>
                </a:path>
              </a:pathLst>
            </a:custGeom>
            <a:ln w="5427">
              <a:solidFill>
                <a:srgbClr val="E7E7E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9" name="object 39"/>
          <p:cNvSpPr txBox="1"/>
          <p:nvPr/>
        </p:nvSpPr>
        <p:spPr>
          <a:xfrm>
            <a:off x="4659402" y="7785584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5078719" y="7711850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5283492" y="7635566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5420058" y="7561297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5478548" y="7522279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5537041" y="7478587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5585793" y="7438308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5634569" y="7394172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5673607" y="7355880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5712578" y="7314925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5751616" y="7271212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5790654" y="7224544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5819889" y="7187439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5849065" y="7148855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5878322" y="7108418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5907556" y="7066352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5936813" y="7022430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5966112" y="6976578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5995370" y="6928872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6024605" y="6879401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6053860" y="6827978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6083095" y="6719455"/>
            <a:ext cx="113664" cy="16954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41910">
              <a:lnSpc>
                <a:spcPts val="545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12700">
              <a:lnSpc>
                <a:spcPts val="545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6131871" y="6681691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6151390" y="6643023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63" name="object 63"/>
          <p:cNvSpPr txBox="1"/>
          <p:nvPr/>
        </p:nvSpPr>
        <p:spPr>
          <a:xfrm>
            <a:off x="6170909" y="6603477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6190435" y="6563190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6209881" y="6522022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6229399" y="6479953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6248918" y="6437152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6268437" y="6393601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6287956" y="6349086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6297671" y="6326523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spc="25" dirty="0">
                <a:solidFill>
                  <a:srgbClr val="010000"/>
                </a:solidFill>
                <a:latin typeface="Lucida Sans Unicode"/>
                <a:cs typeface="Lucida Sans Unicode"/>
              </a:rPr>
              <a:t>●</a:t>
            </a:r>
            <a:endParaRPr sz="550">
              <a:latin typeface="Lucida Sans Unicode"/>
              <a:cs typeface="Lucida Sans Unicode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6317192" y="6280902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72" name="object 72"/>
          <p:cNvSpPr txBox="1"/>
          <p:nvPr/>
        </p:nvSpPr>
        <p:spPr>
          <a:xfrm>
            <a:off x="6336711" y="6234524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73" name="object 73"/>
          <p:cNvSpPr txBox="1"/>
          <p:nvPr/>
        </p:nvSpPr>
        <p:spPr>
          <a:xfrm>
            <a:off x="6356163" y="6187413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74" name="object 74"/>
          <p:cNvSpPr txBox="1"/>
          <p:nvPr/>
        </p:nvSpPr>
        <p:spPr>
          <a:xfrm>
            <a:off x="6375682" y="6139557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6395201" y="6091035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6414720" y="6041704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6434239" y="5991854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78" name="object 78"/>
          <p:cNvSpPr txBox="1"/>
          <p:nvPr/>
        </p:nvSpPr>
        <p:spPr>
          <a:xfrm>
            <a:off x="6453691" y="5941167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79" name="object 79"/>
          <p:cNvSpPr txBox="1"/>
          <p:nvPr/>
        </p:nvSpPr>
        <p:spPr>
          <a:xfrm>
            <a:off x="6473210" y="5889914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80" name="object 80"/>
          <p:cNvSpPr txBox="1"/>
          <p:nvPr/>
        </p:nvSpPr>
        <p:spPr>
          <a:xfrm>
            <a:off x="6492729" y="5838039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81" name="object 81"/>
          <p:cNvSpPr txBox="1"/>
          <p:nvPr/>
        </p:nvSpPr>
        <p:spPr>
          <a:xfrm>
            <a:off x="6512249" y="5515604"/>
            <a:ext cx="182245" cy="38481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09855">
              <a:lnSpc>
                <a:spcPts val="545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90170">
              <a:lnSpc>
                <a:spcPts val="43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71120">
              <a:lnSpc>
                <a:spcPts val="425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51435">
              <a:lnSpc>
                <a:spcPts val="425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31750">
              <a:lnSpc>
                <a:spcPts val="42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12700">
              <a:lnSpc>
                <a:spcPts val="54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82" name="object 82"/>
          <p:cNvSpPr txBox="1"/>
          <p:nvPr/>
        </p:nvSpPr>
        <p:spPr>
          <a:xfrm>
            <a:off x="6629238" y="4950031"/>
            <a:ext cx="259715" cy="62484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87960">
              <a:lnSpc>
                <a:spcPts val="555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168275">
              <a:lnSpc>
                <a:spcPts val="45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149225">
              <a:lnSpc>
                <a:spcPts val="45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129539">
              <a:lnSpc>
                <a:spcPts val="45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109855">
              <a:lnSpc>
                <a:spcPts val="45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90170">
              <a:lnSpc>
                <a:spcPts val="445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71120">
              <a:lnSpc>
                <a:spcPts val="445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51435">
              <a:lnSpc>
                <a:spcPts val="44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31750">
              <a:lnSpc>
                <a:spcPts val="44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12700">
              <a:lnSpc>
                <a:spcPts val="55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83" name="object 83"/>
          <p:cNvSpPr txBox="1"/>
          <p:nvPr/>
        </p:nvSpPr>
        <p:spPr>
          <a:xfrm>
            <a:off x="6824295" y="4721494"/>
            <a:ext cx="142875" cy="28638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71120">
              <a:lnSpc>
                <a:spcPts val="555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51435">
              <a:lnSpc>
                <a:spcPts val="45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31750">
              <a:lnSpc>
                <a:spcPts val="45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12700">
              <a:lnSpc>
                <a:spcPts val="555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84" name="object 84"/>
          <p:cNvSpPr txBox="1"/>
          <p:nvPr/>
        </p:nvSpPr>
        <p:spPr>
          <a:xfrm>
            <a:off x="6892504" y="4693151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spc="25" dirty="0">
                <a:solidFill>
                  <a:srgbClr val="010000"/>
                </a:solidFill>
                <a:latin typeface="Lucida Sans Unicode"/>
                <a:cs typeface="Lucida Sans Unicode"/>
              </a:rPr>
              <a:t>●</a:t>
            </a:r>
            <a:endParaRPr sz="550">
              <a:latin typeface="Lucida Sans Unicode"/>
              <a:cs typeface="Lucida Sans Unicode"/>
            </a:endParaRPr>
          </a:p>
        </p:txBody>
      </p:sp>
      <p:sp>
        <p:nvSpPr>
          <p:cNvPr id="85" name="object 85"/>
          <p:cNvSpPr txBox="1"/>
          <p:nvPr/>
        </p:nvSpPr>
        <p:spPr>
          <a:xfrm>
            <a:off x="6912023" y="4412763"/>
            <a:ext cx="162560" cy="33845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90170">
              <a:lnSpc>
                <a:spcPts val="55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71120">
              <a:lnSpc>
                <a:spcPts val="434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51435">
              <a:lnSpc>
                <a:spcPts val="44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31750">
              <a:lnSpc>
                <a:spcPts val="445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12700">
              <a:lnSpc>
                <a:spcPts val="55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86" name="object 86"/>
          <p:cNvSpPr txBox="1"/>
          <p:nvPr/>
        </p:nvSpPr>
        <p:spPr>
          <a:xfrm>
            <a:off x="6999748" y="4385184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spc="25" dirty="0">
                <a:solidFill>
                  <a:srgbClr val="010000"/>
                </a:solidFill>
                <a:latin typeface="Lucida Sans Unicode"/>
                <a:cs typeface="Lucida Sans Unicode"/>
              </a:rPr>
              <a:t>●</a:t>
            </a:r>
            <a:endParaRPr sz="550">
              <a:latin typeface="Lucida Sans Unicode"/>
              <a:cs typeface="Lucida Sans Unicode"/>
            </a:endParaRPr>
          </a:p>
        </p:txBody>
      </p:sp>
      <p:sp>
        <p:nvSpPr>
          <p:cNvPr id="87" name="object 87"/>
          <p:cNvSpPr txBox="1"/>
          <p:nvPr/>
        </p:nvSpPr>
        <p:spPr>
          <a:xfrm>
            <a:off x="7019267" y="4330646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88" name="object 88"/>
          <p:cNvSpPr txBox="1"/>
          <p:nvPr/>
        </p:nvSpPr>
        <p:spPr>
          <a:xfrm>
            <a:off x="7038786" y="4118150"/>
            <a:ext cx="142875" cy="27305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71120">
              <a:lnSpc>
                <a:spcPts val="535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51435">
              <a:lnSpc>
                <a:spcPts val="415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31750">
              <a:lnSpc>
                <a:spcPts val="42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12700">
              <a:lnSpc>
                <a:spcPts val="54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89" name="object 89"/>
          <p:cNvSpPr txBox="1"/>
          <p:nvPr/>
        </p:nvSpPr>
        <p:spPr>
          <a:xfrm>
            <a:off x="7116788" y="4066896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90" name="object 90"/>
          <p:cNvSpPr txBox="1"/>
          <p:nvPr/>
        </p:nvSpPr>
        <p:spPr>
          <a:xfrm>
            <a:off x="7136307" y="4016209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91" name="object 91"/>
          <p:cNvSpPr txBox="1"/>
          <p:nvPr/>
        </p:nvSpPr>
        <p:spPr>
          <a:xfrm>
            <a:off x="7155826" y="3966573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92" name="object 92"/>
          <p:cNvSpPr txBox="1"/>
          <p:nvPr/>
        </p:nvSpPr>
        <p:spPr>
          <a:xfrm>
            <a:off x="7175279" y="3917837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93" name="object 93"/>
          <p:cNvSpPr txBox="1"/>
          <p:nvPr/>
        </p:nvSpPr>
        <p:spPr>
          <a:xfrm>
            <a:off x="7194798" y="3869981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94" name="object 94"/>
          <p:cNvSpPr txBox="1"/>
          <p:nvPr/>
        </p:nvSpPr>
        <p:spPr>
          <a:xfrm>
            <a:off x="7204602" y="3846471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spc="25" dirty="0">
                <a:solidFill>
                  <a:srgbClr val="010000"/>
                </a:solidFill>
                <a:latin typeface="Lucida Sans Unicode"/>
                <a:cs typeface="Lucida Sans Unicode"/>
              </a:rPr>
              <a:t>●</a:t>
            </a:r>
            <a:endParaRPr sz="550">
              <a:latin typeface="Lucida Sans Unicode"/>
              <a:cs typeface="Lucida Sans Unicode"/>
            </a:endParaRPr>
          </a:p>
        </p:txBody>
      </p:sp>
      <p:sp>
        <p:nvSpPr>
          <p:cNvPr id="95" name="object 95"/>
          <p:cNvSpPr txBox="1"/>
          <p:nvPr/>
        </p:nvSpPr>
        <p:spPr>
          <a:xfrm>
            <a:off x="7224055" y="3800234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96" name="object 96"/>
          <p:cNvSpPr txBox="1"/>
          <p:nvPr/>
        </p:nvSpPr>
        <p:spPr>
          <a:xfrm>
            <a:off x="7243574" y="3755051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97" name="object 97"/>
          <p:cNvSpPr txBox="1"/>
          <p:nvPr/>
        </p:nvSpPr>
        <p:spPr>
          <a:xfrm>
            <a:off x="7263093" y="3710981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98" name="object 98"/>
          <p:cNvSpPr txBox="1"/>
          <p:nvPr/>
        </p:nvSpPr>
        <p:spPr>
          <a:xfrm>
            <a:off x="7272809" y="3689472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spc="25" dirty="0">
                <a:solidFill>
                  <a:srgbClr val="010000"/>
                </a:solidFill>
                <a:latin typeface="Lucida Sans Unicode"/>
                <a:cs typeface="Lucida Sans Unicode"/>
              </a:rPr>
              <a:t>●</a:t>
            </a:r>
            <a:endParaRPr sz="550">
              <a:latin typeface="Lucida Sans Unicode"/>
              <a:cs typeface="Lucida Sans Unicode"/>
            </a:endParaRPr>
          </a:p>
        </p:txBody>
      </p:sp>
      <p:sp>
        <p:nvSpPr>
          <p:cNvPr id="99" name="object 99"/>
          <p:cNvSpPr txBox="1"/>
          <p:nvPr/>
        </p:nvSpPr>
        <p:spPr>
          <a:xfrm>
            <a:off x="7292328" y="3647115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00" name="object 100"/>
          <p:cNvSpPr txBox="1"/>
          <p:nvPr/>
        </p:nvSpPr>
        <p:spPr>
          <a:xfrm>
            <a:off x="7311847" y="3606087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01" name="object 101"/>
          <p:cNvSpPr txBox="1"/>
          <p:nvPr/>
        </p:nvSpPr>
        <p:spPr>
          <a:xfrm>
            <a:off x="7331366" y="3566372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02" name="object 102"/>
          <p:cNvSpPr txBox="1"/>
          <p:nvPr/>
        </p:nvSpPr>
        <p:spPr>
          <a:xfrm>
            <a:off x="7350885" y="3528034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03" name="object 103"/>
          <p:cNvSpPr txBox="1"/>
          <p:nvPr/>
        </p:nvSpPr>
        <p:spPr>
          <a:xfrm>
            <a:off x="7380142" y="3472969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04" name="object 104"/>
          <p:cNvSpPr txBox="1"/>
          <p:nvPr/>
        </p:nvSpPr>
        <p:spPr>
          <a:xfrm>
            <a:off x="7409375" y="3421122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05" name="object 105"/>
          <p:cNvSpPr txBox="1"/>
          <p:nvPr/>
        </p:nvSpPr>
        <p:spPr>
          <a:xfrm>
            <a:off x="7438632" y="3372817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06" name="object 106"/>
          <p:cNvSpPr txBox="1"/>
          <p:nvPr/>
        </p:nvSpPr>
        <p:spPr>
          <a:xfrm>
            <a:off x="7422946" y="3342620"/>
            <a:ext cx="144780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35"/>
              </a:spcBef>
            </a:pPr>
            <a:r>
              <a:rPr sz="825" b="1" spc="-172" baseline="-1010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550" spc="-114" dirty="0">
                <a:solidFill>
                  <a:srgbClr val="010000"/>
                </a:solidFill>
                <a:latin typeface="Lucida Sans Unicode"/>
                <a:cs typeface="Lucida Sans Unicode"/>
              </a:rPr>
              <a:t>●</a:t>
            </a:r>
            <a:endParaRPr sz="550">
              <a:latin typeface="Lucida Sans Unicode"/>
              <a:cs typeface="Lucida Sans Unicode"/>
            </a:endParaRPr>
          </a:p>
        </p:txBody>
      </p:sp>
      <p:sp>
        <p:nvSpPr>
          <p:cNvPr id="107" name="object 107"/>
          <p:cNvSpPr txBox="1"/>
          <p:nvPr/>
        </p:nvSpPr>
        <p:spPr>
          <a:xfrm>
            <a:off x="7497123" y="3286819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08" name="object 108"/>
          <p:cNvSpPr txBox="1"/>
          <p:nvPr/>
        </p:nvSpPr>
        <p:spPr>
          <a:xfrm>
            <a:off x="7526422" y="3249293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09" name="object 109"/>
          <p:cNvSpPr txBox="1"/>
          <p:nvPr/>
        </p:nvSpPr>
        <p:spPr>
          <a:xfrm>
            <a:off x="7565396" y="3205364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10" name="object 110"/>
          <p:cNvSpPr txBox="1"/>
          <p:nvPr/>
        </p:nvSpPr>
        <p:spPr>
          <a:xfrm>
            <a:off x="7614149" y="3160247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11" name="object 111"/>
          <p:cNvSpPr txBox="1"/>
          <p:nvPr/>
        </p:nvSpPr>
        <p:spPr>
          <a:xfrm>
            <a:off x="7936025" y="3152023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12" name="object 112"/>
          <p:cNvSpPr txBox="1"/>
          <p:nvPr/>
        </p:nvSpPr>
        <p:spPr>
          <a:xfrm>
            <a:off x="7984801" y="3194898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13" name="object 113"/>
          <p:cNvSpPr txBox="1"/>
          <p:nvPr/>
        </p:nvSpPr>
        <p:spPr>
          <a:xfrm>
            <a:off x="8023839" y="3237212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14" name="object 114"/>
          <p:cNvSpPr txBox="1"/>
          <p:nvPr/>
        </p:nvSpPr>
        <p:spPr>
          <a:xfrm>
            <a:off x="8053075" y="3273336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15" name="object 115"/>
          <p:cNvSpPr txBox="1"/>
          <p:nvPr/>
        </p:nvSpPr>
        <p:spPr>
          <a:xfrm>
            <a:off x="8053946" y="3313399"/>
            <a:ext cx="170180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40640">
              <a:lnSpc>
                <a:spcPct val="100000"/>
              </a:lnSpc>
              <a:spcBef>
                <a:spcPts val="135"/>
              </a:spcBef>
            </a:pPr>
            <a:r>
              <a:rPr sz="550" b="1" spc="-165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r>
              <a:rPr sz="825" spc="-247" baseline="-25252" dirty="0">
                <a:solidFill>
                  <a:srgbClr val="010000"/>
                </a:solidFill>
                <a:latin typeface="Lucida Sans Unicode"/>
                <a:cs typeface="Lucida Sans Unicode"/>
              </a:rPr>
              <a:t>●</a:t>
            </a:r>
            <a:r>
              <a:rPr sz="825" b="1" spc="-247" baseline="-10101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825" baseline="-10101">
              <a:latin typeface="Arial"/>
              <a:cs typeface="Arial"/>
            </a:endParaRPr>
          </a:p>
        </p:txBody>
      </p:sp>
      <p:sp>
        <p:nvSpPr>
          <p:cNvPr id="116" name="object 116"/>
          <p:cNvSpPr txBox="1"/>
          <p:nvPr/>
        </p:nvSpPr>
        <p:spPr>
          <a:xfrm>
            <a:off x="8140806" y="3404137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17" name="object 117"/>
          <p:cNvSpPr txBox="1"/>
          <p:nvPr/>
        </p:nvSpPr>
        <p:spPr>
          <a:xfrm>
            <a:off x="8170129" y="3454796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18" name="object 118"/>
          <p:cNvSpPr txBox="1"/>
          <p:nvPr/>
        </p:nvSpPr>
        <p:spPr>
          <a:xfrm>
            <a:off x="8199356" y="3508743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19" name="object 119"/>
          <p:cNvSpPr txBox="1"/>
          <p:nvPr/>
        </p:nvSpPr>
        <p:spPr>
          <a:xfrm>
            <a:off x="8218877" y="3546507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20" name="object 120"/>
          <p:cNvSpPr txBox="1"/>
          <p:nvPr/>
        </p:nvSpPr>
        <p:spPr>
          <a:xfrm>
            <a:off x="8238329" y="3585532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21" name="object 121"/>
          <p:cNvSpPr txBox="1"/>
          <p:nvPr/>
        </p:nvSpPr>
        <p:spPr>
          <a:xfrm>
            <a:off x="8257848" y="3625958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22" name="object 122"/>
          <p:cNvSpPr txBox="1"/>
          <p:nvPr/>
        </p:nvSpPr>
        <p:spPr>
          <a:xfrm>
            <a:off x="8277367" y="3667506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23" name="object 123"/>
          <p:cNvSpPr txBox="1"/>
          <p:nvPr/>
        </p:nvSpPr>
        <p:spPr>
          <a:xfrm>
            <a:off x="8296886" y="3710479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24" name="object 124"/>
          <p:cNvSpPr txBox="1"/>
          <p:nvPr/>
        </p:nvSpPr>
        <p:spPr>
          <a:xfrm>
            <a:off x="8306624" y="3732352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spc="25" dirty="0">
                <a:solidFill>
                  <a:srgbClr val="010000"/>
                </a:solidFill>
                <a:latin typeface="Lucida Sans Unicode"/>
                <a:cs typeface="Lucida Sans Unicode"/>
              </a:rPr>
              <a:t>●</a:t>
            </a:r>
            <a:endParaRPr sz="550">
              <a:latin typeface="Lucida Sans Unicode"/>
              <a:cs typeface="Lucida Sans Unicode"/>
            </a:endParaRPr>
          </a:p>
        </p:txBody>
      </p:sp>
      <p:sp>
        <p:nvSpPr>
          <p:cNvPr id="125" name="object 125"/>
          <p:cNvSpPr txBox="1"/>
          <p:nvPr/>
        </p:nvSpPr>
        <p:spPr>
          <a:xfrm>
            <a:off x="8326143" y="3776943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26" name="object 126"/>
          <p:cNvSpPr txBox="1"/>
          <p:nvPr/>
        </p:nvSpPr>
        <p:spPr>
          <a:xfrm>
            <a:off x="8345669" y="3822659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27" name="object 127"/>
          <p:cNvSpPr txBox="1"/>
          <p:nvPr/>
        </p:nvSpPr>
        <p:spPr>
          <a:xfrm>
            <a:off x="8355376" y="3845955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spc="25" dirty="0">
                <a:solidFill>
                  <a:srgbClr val="010000"/>
                </a:solidFill>
                <a:latin typeface="Lucida Sans Unicode"/>
                <a:cs typeface="Lucida Sans Unicode"/>
              </a:rPr>
              <a:t>●</a:t>
            </a:r>
            <a:endParaRPr sz="550">
              <a:latin typeface="Lucida Sans Unicode"/>
              <a:cs typeface="Lucida Sans Unicode"/>
            </a:endParaRPr>
          </a:p>
        </p:txBody>
      </p:sp>
      <p:sp>
        <p:nvSpPr>
          <p:cNvPr id="128" name="object 128"/>
          <p:cNvSpPr txBox="1"/>
          <p:nvPr/>
        </p:nvSpPr>
        <p:spPr>
          <a:xfrm>
            <a:off x="8374895" y="3893282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29" name="object 129"/>
          <p:cNvSpPr txBox="1"/>
          <p:nvPr/>
        </p:nvSpPr>
        <p:spPr>
          <a:xfrm>
            <a:off x="8394414" y="3941517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30" name="object 130"/>
          <p:cNvSpPr txBox="1"/>
          <p:nvPr/>
        </p:nvSpPr>
        <p:spPr>
          <a:xfrm>
            <a:off x="8413867" y="3990774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31" name="object 131"/>
          <p:cNvSpPr txBox="1"/>
          <p:nvPr/>
        </p:nvSpPr>
        <p:spPr>
          <a:xfrm>
            <a:off x="8433386" y="4040935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32" name="object 132"/>
          <p:cNvSpPr txBox="1"/>
          <p:nvPr/>
        </p:nvSpPr>
        <p:spPr>
          <a:xfrm>
            <a:off x="8452904" y="4091972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33" name="object 133"/>
          <p:cNvSpPr txBox="1"/>
          <p:nvPr/>
        </p:nvSpPr>
        <p:spPr>
          <a:xfrm>
            <a:off x="8472423" y="4143683"/>
            <a:ext cx="123189" cy="22034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ts val="535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31750">
              <a:lnSpc>
                <a:spcPts val="415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51435">
              <a:lnSpc>
                <a:spcPts val="54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34" name="object 134"/>
          <p:cNvSpPr txBox="1"/>
          <p:nvPr/>
        </p:nvSpPr>
        <p:spPr>
          <a:xfrm>
            <a:off x="8530916" y="4303043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35" name="object 135"/>
          <p:cNvSpPr txBox="1"/>
          <p:nvPr/>
        </p:nvSpPr>
        <p:spPr>
          <a:xfrm>
            <a:off x="8550435" y="4357366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36" name="object 136"/>
          <p:cNvSpPr txBox="1"/>
          <p:nvPr/>
        </p:nvSpPr>
        <p:spPr>
          <a:xfrm>
            <a:off x="8560171" y="4384662"/>
            <a:ext cx="162560" cy="33782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ts val="545"/>
              </a:lnSpc>
              <a:spcBef>
                <a:spcPts val="135"/>
              </a:spcBef>
            </a:pPr>
            <a:r>
              <a:rPr sz="550" spc="25" dirty="0">
                <a:solidFill>
                  <a:srgbClr val="010000"/>
                </a:solidFill>
                <a:latin typeface="Lucida Sans Unicode"/>
                <a:cs typeface="Lucida Sans Unicode"/>
              </a:rPr>
              <a:t>●</a:t>
            </a:r>
            <a:endParaRPr sz="550">
              <a:latin typeface="Lucida Sans Unicode"/>
              <a:cs typeface="Lucida Sans Unicode"/>
            </a:endParaRPr>
          </a:p>
          <a:p>
            <a:pPr marL="31750">
              <a:lnSpc>
                <a:spcPts val="434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51435">
              <a:lnSpc>
                <a:spcPts val="44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71120">
              <a:lnSpc>
                <a:spcPts val="44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90170">
              <a:lnSpc>
                <a:spcPts val="55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37" name="object 137"/>
          <p:cNvSpPr txBox="1"/>
          <p:nvPr/>
        </p:nvSpPr>
        <p:spPr>
          <a:xfrm>
            <a:off x="8657677" y="4664139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38" name="object 138"/>
          <p:cNvSpPr txBox="1"/>
          <p:nvPr/>
        </p:nvSpPr>
        <p:spPr>
          <a:xfrm>
            <a:off x="8667482" y="4692623"/>
            <a:ext cx="142875" cy="28575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ts val="555"/>
              </a:lnSpc>
              <a:spcBef>
                <a:spcPts val="135"/>
              </a:spcBef>
            </a:pPr>
            <a:r>
              <a:rPr sz="550" spc="25" dirty="0">
                <a:solidFill>
                  <a:srgbClr val="010000"/>
                </a:solidFill>
                <a:latin typeface="Lucida Sans Unicode"/>
                <a:cs typeface="Lucida Sans Unicode"/>
              </a:rPr>
              <a:t>●</a:t>
            </a:r>
            <a:endParaRPr sz="550">
              <a:latin typeface="Lucida Sans Unicode"/>
              <a:cs typeface="Lucida Sans Unicode"/>
            </a:endParaRPr>
          </a:p>
          <a:p>
            <a:pPr marL="31750">
              <a:lnSpc>
                <a:spcPts val="45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51435">
              <a:lnSpc>
                <a:spcPts val="45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71120">
              <a:lnSpc>
                <a:spcPts val="555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39" name="object 139"/>
          <p:cNvSpPr txBox="1"/>
          <p:nvPr/>
        </p:nvSpPr>
        <p:spPr>
          <a:xfrm>
            <a:off x="8745491" y="4920922"/>
            <a:ext cx="259715" cy="6254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R="180340" algn="r">
              <a:lnSpc>
                <a:spcPts val="555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160655" algn="r">
              <a:lnSpc>
                <a:spcPts val="45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140970" algn="r">
              <a:lnSpc>
                <a:spcPts val="45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121920" algn="r">
              <a:lnSpc>
                <a:spcPts val="45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102235" algn="r">
              <a:lnSpc>
                <a:spcPts val="45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82550" algn="r">
              <a:lnSpc>
                <a:spcPts val="45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63500" algn="r">
              <a:lnSpc>
                <a:spcPts val="445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43815" algn="r">
              <a:lnSpc>
                <a:spcPts val="445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24130" algn="r">
              <a:lnSpc>
                <a:spcPts val="44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5080" algn="r">
              <a:lnSpc>
                <a:spcPts val="55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40" name="object 140"/>
          <p:cNvSpPr txBox="1"/>
          <p:nvPr/>
        </p:nvSpPr>
        <p:spPr>
          <a:xfrm>
            <a:off x="8940497" y="5487458"/>
            <a:ext cx="201295" cy="438784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R="121920" algn="r">
              <a:lnSpc>
                <a:spcPts val="545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102235" algn="r">
              <a:lnSpc>
                <a:spcPts val="43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82550" algn="r">
              <a:lnSpc>
                <a:spcPts val="43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63500" algn="r">
              <a:lnSpc>
                <a:spcPts val="425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43815" algn="r">
              <a:lnSpc>
                <a:spcPts val="42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24130" algn="r">
              <a:lnSpc>
                <a:spcPts val="42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R="5080" algn="r">
              <a:lnSpc>
                <a:spcPts val="54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41" name="object 141"/>
          <p:cNvSpPr txBox="1"/>
          <p:nvPr/>
        </p:nvSpPr>
        <p:spPr>
          <a:xfrm>
            <a:off x="9076999" y="5863555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42" name="object 142"/>
          <p:cNvSpPr txBox="1"/>
          <p:nvPr/>
        </p:nvSpPr>
        <p:spPr>
          <a:xfrm>
            <a:off x="9096518" y="5915054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43" name="object 143"/>
          <p:cNvSpPr txBox="1"/>
          <p:nvPr/>
        </p:nvSpPr>
        <p:spPr>
          <a:xfrm>
            <a:off x="9116037" y="5966091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44" name="object 144"/>
          <p:cNvSpPr txBox="1"/>
          <p:nvPr/>
        </p:nvSpPr>
        <p:spPr>
          <a:xfrm>
            <a:off x="9135556" y="6016400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45" name="object 145"/>
          <p:cNvSpPr txBox="1"/>
          <p:nvPr/>
        </p:nvSpPr>
        <p:spPr>
          <a:xfrm>
            <a:off x="9155008" y="6065969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46" name="object 146"/>
          <p:cNvSpPr txBox="1"/>
          <p:nvPr/>
        </p:nvSpPr>
        <p:spPr>
          <a:xfrm>
            <a:off x="9174527" y="6114848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47" name="object 147"/>
          <p:cNvSpPr txBox="1"/>
          <p:nvPr/>
        </p:nvSpPr>
        <p:spPr>
          <a:xfrm>
            <a:off x="9194046" y="6163079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48" name="object 148"/>
          <p:cNvSpPr txBox="1"/>
          <p:nvPr/>
        </p:nvSpPr>
        <p:spPr>
          <a:xfrm>
            <a:off x="9213558" y="6210547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49" name="object 149"/>
          <p:cNvSpPr txBox="1"/>
          <p:nvPr/>
        </p:nvSpPr>
        <p:spPr>
          <a:xfrm>
            <a:off x="9233077" y="6257303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50" name="object 150"/>
          <p:cNvSpPr txBox="1"/>
          <p:nvPr/>
        </p:nvSpPr>
        <p:spPr>
          <a:xfrm>
            <a:off x="9242786" y="6280364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spc="25" dirty="0">
                <a:solidFill>
                  <a:srgbClr val="010000"/>
                </a:solidFill>
                <a:latin typeface="Lucida Sans Unicode"/>
                <a:cs typeface="Lucida Sans Unicode"/>
              </a:rPr>
              <a:t>●</a:t>
            </a:r>
            <a:endParaRPr sz="550">
              <a:latin typeface="Lucida Sans Unicode"/>
              <a:cs typeface="Lucida Sans Unicode"/>
            </a:endParaRPr>
          </a:p>
        </p:txBody>
      </p:sp>
      <p:sp>
        <p:nvSpPr>
          <p:cNvPr id="151" name="object 151"/>
          <p:cNvSpPr txBox="1"/>
          <p:nvPr/>
        </p:nvSpPr>
        <p:spPr>
          <a:xfrm>
            <a:off x="9262312" y="6326006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52" name="object 152"/>
          <p:cNvSpPr txBox="1"/>
          <p:nvPr/>
        </p:nvSpPr>
        <p:spPr>
          <a:xfrm>
            <a:off x="9281765" y="6370878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53" name="object 153"/>
          <p:cNvSpPr txBox="1"/>
          <p:nvPr/>
        </p:nvSpPr>
        <p:spPr>
          <a:xfrm>
            <a:off x="9301284" y="6414950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54" name="object 154"/>
          <p:cNvSpPr txBox="1"/>
          <p:nvPr/>
        </p:nvSpPr>
        <p:spPr>
          <a:xfrm>
            <a:off x="9320803" y="6458137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55" name="object 155"/>
          <p:cNvSpPr txBox="1"/>
          <p:nvPr/>
        </p:nvSpPr>
        <p:spPr>
          <a:xfrm>
            <a:off x="9340322" y="6500567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56" name="object 156"/>
          <p:cNvSpPr txBox="1"/>
          <p:nvPr/>
        </p:nvSpPr>
        <p:spPr>
          <a:xfrm>
            <a:off x="9359834" y="6542115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57" name="object 157"/>
          <p:cNvSpPr txBox="1"/>
          <p:nvPr/>
        </p:nvSpPr>
        <p:spPr>
          <a:xfrm>
            <a:off x="9379286" y="6582922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58" name="object 158"/>
          <p:cNvSpPr txBox="1"/>
          <p:nvPr/>
        </p:nvSpPr>
        <p:spPr>
          <a:xfrm>
            <a:off x="9398805" y="6622851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59" name="object 159"/>
          <p:cNvSpPr txBox="1"/>
          <p:nvPr/>
        </p:nvSpPr>
        <p:spPr>
          <a:xfrm>
            <a:off x="9418324" y="6661879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60" name="object 160"/>
          <p:cNvSpPr txBox="1"/>
          <p:nvPr/>
        </p:nvSpPr>
        <p:spPr>
          <a:xfrm>
            <a:off x="9437843" y="6700147"/>
            <a:ext cx="142875" cy="224154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ts val="55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41910">
              <a:lnSpc>
                <a:spcPts val="43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  <a:p>
            <a:pPr marL="71120">
              <a:lnSpc>
                <a:spcPts val="540"/>
              </a:lnSpc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61" name="object 161"/>
          <p:cNvSpPr txBox="1"/>
          <p:nvPr/>
        </p:nvSpPr>
        <p:spPr>
          <a:xfrm>
            <a:off x="9525555" y="6861887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62" name="object 162"/>
          <p:cNvSpPr txBox="1"/>
          <p:nvPr/>
        </p:nvSpPr>
        <p:spPr>
          <a:xfrm>
            <a:off x="9554876" y="6911981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63" name="object 163"/>
          <p:cNvSpPr txBox="1"/>
          <p:nvPr/>
        </p:nvSpPr>
        <p:spPr>
          <a:xfrm>
            <a:off x="9584111" y="6960430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64" name="object 164"/>
          <p:cNvSpPr txBox="1"/>
          <p:nvPr/>
        </p:nvSpPr>
        <p:spPr>
          <a:xfrm>
            <a:off x="9613369" y="7006808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65" name="object 165"/>
          <p:cNvSpPr txBox="1"/>
          <p:nvPr/>
        </p:nvSpPr>
        <p:spPr>
          <a:xfrm>
            <a:off x="9642602" y="7051375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66" name="object 166"/>
          <p:cNvSpPr txBox="1"/>
          <p:nvPr/>
        </p:nvSpPr>
        <p:spPr>
          <a:xfrm>
            <a:off x="9671859" y="7094036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67" name="object 167"/>
          <p:cNvSpPr txBox="1"/>
          <p:nvPr/>
        </p:nvSpPr>
        <p:spPr>
          <a:xfrm>
            <a:off x="9701092" y="7135138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68" name="object 168"/>
          <p:cNvSpPr txBox="1"/>
          <p:nvPr/>
        </p:nvSpPr>
        <p:spPr>
          <a:xfrm>
            <a:off x="9730416" y="7174327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69" name="object 169"/>
          <p:cNvSpPr txBox="1"/>
          <p:nvPr/>
        </p:nvSpPr>
        <p:spPr>
          <a:xfrm>
            <a:off x="9759649" y="7211779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70" name="object 170"/>
          <p:cNvSpPr txBox="1"/>
          <p:nvPr/>
        </p:nvSpPr>
        <p:spPr>
          <a:xfrm>
            <a:off x="9798594" y="7259266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71" name="object 171"/>
          <p:cNvSpPr txBox="1"/>
          <p:nvPr/>
        </p:nvSpPr>
        <p:spPr>
          <a:xfrm>
            <a:off x="9837625" y="7303686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72" name="object 172"/>
          <p:cNvSpPr txBox="1"/>
          <p:nvPr/>
        </p:nvSpPr>
        <p:spPr>
          <a:xfrm>
            <a:off x="9876665" y="7345398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73" name="object 173"/>
          <p:cNvSpPr txBox="1"/>
          <p:nvPr/>
        </p:nvSpPr>
        <p:spPr>
          <a:xfrm>
            <a:off x="9915636" y="7384244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74" name="object 174"/>
          <p:cNvSpPr txBox="1"/>
          <p:nvPr/>
        </p:nvSpPr>
        <p:spPr>
          <a:xfrm>
            <a:off x="9964388" y="7429228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75" name="object 175"/>
          <p:cNvSpPr txBox="1"/>
          <p:nvPr/>
        </p:nvSpPr>
        <p:spPr>
          <a:xfrm>
            <a:off x="10013164" y="7470242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76" name="object 176"/>
          <p:cNvSpPr txBox="1"/>
          <p:nvPr/>
        </p:nvSpPr>
        <p:spPr>
          <a:xfrm>
            <a:off x="10071648" y="7514845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77" name="object 177"/>
          <p:cNvSpPr txBox="1"/>
          <p:nvPr/>
        </p:nvSpPr>
        <p:spPr>
          <a:xfrm>
            <a:off x="10130211" y="7554605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78" name="object 178"/>
          <p:cNvSpPr txBox="1"/>
          <p:nvPr/>
        </p:nvSpPr>
        <p:spPr>
          <a:xfrm>
            <a:off x="10266706" y="7630395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79" name="object 179"/>
          <p:cNvSpPr txBox="1"/>
          <p:nvPr/>
        </p:nvSpPr>
        <p:spPr>
          <a:xfrm>
            <a:off x="10471529" y="7708586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80" name="object 180"/>
          <p:cNvSpPr txBox="1"/>
          <p:nvPr/>
        </p:nvSpPr>
        <p:spPr>
          <a:xfrm>
            <a:off x="10900582" y="7784998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sp>
        <p:nvSpPr>
          <p:cNvPr id="181" name="object 181"/>
          <p:cNvSpPr txBox="1"/>
          <p:nvPr/>
        </p:nvSpPr>
        <p:spPr>
          <a:xfrm>
            <a:off x="11680738" y="7811928"/>
            <a:ext cx="84455" cy="1149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50" b="1" spc="130" dirty="0">
                <a:solidFill>
                  <a:srgbClr val="010000"/>
                </a:solidFill>
                <a:latin typeface="Arial"/>
                <a:cs typeface="Arial"/>
              </a:rPr>
              <a:t>●</a:t>
            </a:r>
            <a:endParaRPr sz="550">
              <a:latin typeface="Arial"/>
              <a:cs typeface="Arial"/>
            </a:endParaRPr>
          </a:p>
        </p:txBody>
      </p:sp>
      <p:grpSp>
        <p:nvGrpSpPr>
          <p:cNvPr id="182" name="object 182"/>
          <p:cNvGrpSpPr/>
          <p:nvPr/>
        </p:nvGrpSpPr>
        <p:grpSpPr>
          <a:xfrm>
            <a:off x="3359020" y="2896989"/>
            <a:ext cx="8761095" cy="5272405"/>
            <a:chOff x="3359020" y="2896989"/>
            <a:chExt cx="8761095" cy="5272405"/>
          </a:xfrm>
        </p:grpSpPr>
        <p:sp>
          <p:nvSpPr>
            <p:cNvPr id="183" name="object 183"/>
            <p:cNvSpPr/>
            <p:nvPr/>
          </p:nvSpPr>
          <p:spPr>
            <a:xfrm>
              <a:off x="3531263" y="7868038"/>
              <a:ext cx="8582025" cy="13970"/>
            </a:xfrm>
            <a:custGeom>
              <a:avLst/>
              <a:gdLst/>
              <a:ahLst/>
              <a:cxnLst/>
              <a:rect l="l" t="t" r="r" b="b"/>
              <a:pathLst>
                <a:path w="8582025" h="13970">
                  <a:moveTo>
                    <a:pt x="8581632" y="0"/>
                  </a:moveTo>
                  <a:lnTo>
                    <a:pt x="0" y="0"/>
                  </a:lnTo>
                  <a:lnTo>
                    <a:pt x="0" y="13348"/>
                  </a:lnTo>
                  <a:lnTo>
                    <a:pt x="8581632" y="13348"/>
                  </a:lnTo>
                  <a:lnTo>
                    <a:pt x="8581632" y="0"/>
                  </a:lnTo>
                  <a:close/>
                </a:path>
              </a:pathLst>
            </a:custGeom>
            <a:solidFill>
              <a:srgbClr val="01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3531261" y="2903974"/>
              <a:ext cx="8582025" cy="5207635"/>
            </a:xfrm>
            <a:custGeom>
              <a:avLst/>
              <a:gdLst/>
              <a:ahLst/>
              <a:cxnLst/>
              <a:rect l="l" t="t" r="r" b="b"/>
              <a:pathLst>
                <a:path w="8582025" h="5207634">
                  <a:moveTo>
                    <a:pt x="0" y="5207535"/>
                  </a:moveTo>
                  <a:lnTo>
                    <a:pt x="8581748" y="5207535"/>
                  </a:lnTo>
                  <a:lnTo>
                    <a:pt x="8581748" y="0"/>
                  </a:lnTo>
                  <a:lnTo>
                    <a:pt x="0" y="0"/>
                  </a:lnTo>
                  <a:lnTo>
                    <a:pt x="0" y="5207535"/>
                  </a:lnTo>
                  <a:close/>
                </a:path>
              </a:pathLst>
            </a:custGeom>
            <a:ln w="13350">
              <a:solidFill>
                <a:srgbClr val="7D7D7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3921379" y="8111516"/>
              <a:ext cx="0" cy="54610"/>
            </a:xfrm>
            <a:custGeom>
              <a:avLst/>
              <a:gdLst/>
              <a:ahLst/>
              <a:cxnLst/>
              <a:rect l="l" t="t" r="r" b="b"/>
              <a:pathLst>
                <a:path h="54609">
                  <a:moveTo>
                    <a:pt x="0" y="54420"/>
                  </a:moveTo>
                  <a:lnTo>
                    <a:pt x="0" y="0"/>
                  </a:lnTo>
                </a:path>
              </a:pathLst>
            </a:custGeom>
            <a:ln w="5427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4896519" y="8111516"/>
              <a:ext cx="0" cy="54610"/>
            </a:xfrm>
            <a:custGeom>
              <a:avLst/>
              <a:gdLst/>
              <a:ahLst/>
              <a:cxnLst/>
              <a:rect l="l" t="t" r="r" b="b"/>
              <a:pathLst>
                <a:path h="54609">
                  <a:moveTo>
                    <a:pt x="0" y="54420"/>
                  </a:moveTo>
                  <a:lnTo>
                    <a:pt x="0" y="0"/>
                  </a:lnTo>
                </a:path>
              </a:pathLst>
            </a:custGeom>
            <a:ln w="5427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7" name="object 187"/>
            <p:cNvSpPr/>
            <p:nvPr/>
          </p:nvSpPr>
          <p:spPr>
            <a:xfrm>
              <a:off x="5910721" y="8111516"/>
              <a:ext cx="0" cy="54610"/>
            </a:xfrm>
            <a:custGeom>
              <a:avLst/>
              <a:gdLst/>
              <a:ahLst/>
              <a:cxnLst/>
              <a:rect l="l" t="t" r="r" b="b"/>
              <a:pathLst>
                <a:path h="54609">
                  <a:moveTo>
                    <a:pt x="0" y="54420"/>
                  </a:moveTo>
                  <a:lnTo>
                    <a:pt x="0" y="0"/>
                  </a:lnTo>
                </a:path>
              </a:pathLst>
            </a:custGeom>
            <a:ln w="5427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8" name="object 188"/>
            <p:cNvSpPr/>
            <p:nvPr/>
          </p:nvSpPr>
          <p:spPr>
            <a:xfrm>
              <a:off x="6846915" y="8111516"/>
              <a:ext cx="0" cy="54610"/>
            </a:xfrm>
            <a:custGeom>
              <a:avLst/>
              <a:gdLst/>
              <a:ahLst/>
              <a:cxnLst/>
              <a:rect l="l" t="t" r="r" b="b"/>
              <a:pathLst>
                <a:path h="54609">
                  <a:moveTo>
                    <a:pt x="0" y="54420"/>
                  </a:moveTo>
                  <a:lnTo>
                    <a:pt x="0" y="0"/>
                  </a:lnTo>
                </a:path>
              </a:pathLst>
            </a:custGeom>
            <a:ln w="5427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9" name="object 189"/>
            <p:cNvSpPr/>
            <p:nvPr/>
          </p:nvSpPr>
          <p:spPr>
            <a:xfrm>
              <a:off x="7822079" y="8111516"/>
              <a:ext cx="0" cy="54610"/>
            </a:xfrm>
            <a:custGeom>
              <a:avLst/>
              <a:gdLst/>
              <a:ahLst/>
              <a:cxnLst/>
              <a:rect l="l" t="t" r="r" b="b"/>
              <a:pathLst>
                <a:path h="54609">
                  <a:moveTo>
                    <a:pt x="0" y="54420"/>
                  </a:moveTo>
                  <a:lnTo>
                    <a:pt x="0" y="0"/>
                  </a:lnTo>
                </a:path>
              </a:pathLst>
            </a:custGeom>
            <a:ln w="5427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8797218" y="8111516"/>
              <a:ext cx="0" cy="54610"/>
            </a:xfrm>
            <a:custGeom>
              <a:avLst/>
              <a:gdLst/>
              <a:ahLst/>
              <a:cxnLst/>
              <a:rect l="l" t="t" r="r" b="b"/>
              <a:pathLst>
                <a:path h="54609">
                  <a:moveTo>
                    <a:pt x="0" y="54420"/>
                  </a:moveTo>
                  <a:lnTo>
                    <a:pt x="0" y="0"/>
                  </a:lnTo>
                </a:path>
              </a:pathLst>
            </a:custGeom>
            <a:ln w="5427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9431132" y="8111516"/>
              <a:ext cx="0" cy="54610"/>
            </a:xfrm>
            <a:custGeom>
              <a:avLst/>
              <a:gdLst/>
              <a:ahLst/>
              <a:cxnLst/>
              <a:rect l="l" t="t" r="r" b="b"/>
              <a:pathLst>
                <a:path h="54609">
                  <a:moveTo>
                    <a:pt x="0" y="54420"/>
                  </a:moveTo>
                  <a:lnTo>
                    <a:pt x="0" y="0"/>
                  </a:lnTo>
                </a:path>
              </a:pathLst>
            </a:custGeom>
            <a:ln w="5427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9733414" y="8111516"/>
              <a:ext cx="0" cy="54610"/>
            </a:xfrm>
            <a:custGeom>
              <a:avLst/>
              <a:gdLst/>
              <a:ahLst/>
              <a:cxnLst/>
              <a:rect l="l" t="t" r="r" b="b"/>
              <a:pathLst>
                <a:path h="54609">
                  <a:moveTo>
                    <a:pt x="0" y="54420"/>
                  </a:moveTo>
                  <a:lnTo>
                    <a:pt x="0" y="0"/>
                  </a:lnTo>
                </a:path>
              </a:pathLst>
            </a:custGeom>
            <a:ln w="5427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3" name="object 193"/>
            <p:cNvSpPr/>
            <p:nvPr/>
          </p:nvSpPr>
          <p:spPr>
            <a:xfrm>
              <a:off x="10747615" y="8111516"/>
              <a:ext cx="0" cy="54610"/>
            </a:xfrm>
            <a:custGeom>
              <a:avLst/>
              <a:gdLst/>
              <a:ahLst/>
              <a:cxnLst/>
              <a:rect l="l" t="t" r="r" b="b"/>
              <a:pathLst>
                <a:path h="54609">
                  <a:moveTo>
                    <a:pt x="0" y="54420"/>
                  </a:moveTo>
                  <a:lnTo>
                    <a:pt x="0" y="0"/>
                  </a:lnTo>
                </a:path>
              </a:pathLst>
            </a:custGeom>
            <a:ln w="5427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4" name="object 194"/>
            <p:cNvSpPr/>
            <p:nvPr/>
          </p:nvSpPr>
          <p:spPr>
            <a:xfrm>
              <a:off x="11722898" y="8111516"/>
              <a:ext cx="0" cy="54610"/>
            </a:xfrm>
            <a:custGeom>
              <a:avLst/>
              <a:gdLst/>
              <a:ahLst/>
              <a:cxnLst/>
              <a:rect l="l" t="t" r="r" b="b"/>
              <a:pathLst>
                <a:path h="54609">
                  <a:moveTo>
                    <a:pt x="0" y="54420"/>
                  </a:moveTo>
                  <a:lnTo>
                    <a:pt x="0" y="0"/>
                  </a:lnTo>
                </a:path>
              </a:pathLst>
            </a:custGeom>
            <a:ln w="5427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5" name="object 195"/>
            <p:cNvSpPr/>
            <p:nvPr/>
          </p:nvSpPr>
          <p:spPr>
            <a:xfrm>
              <a:off x="4819078" y="7223442"/>
              <a:ext cx="1099820" cy="645160"/>
            </a:xfrm>
            <a:custGeom>
              <a:avLst/>
              <a:gdLst/>
              <a:ahLst/>
              <a:cxnLst/>
              <a:rect l="l" t="t" r="r" b="b"/>
              <a:pathLst>
                <a:path w="1099820" h="645159">
                  <a:moveTo>
                    <a:pt x="74726" y="630682"/>
                  </a:moveTo>
                  <a:lnTo>
                    <a:pt x="70751" y="631469"/>
                  </a:lnTo>
                  <a:lnTo>
                    <a:pt x="25209" y="640435"/>
                  </a:lnTo>
                  <a:lnTo>
                    <a:pt x="3136" y="643572"/>
                  </a:lnTo>
                  <a:lnTo>
                    <a:pt x="0" y="644601"/>
                  </a:lnTo>
                  <a:lnTo>
                    <a:pt x="70751" y="644601"/>
                  </a:lnTo>
                  <a:lnTo>
                    <a:pt x="74726" y="644601"/>
                  </a:lnTo>
                  <a:lnTo>
                    <a:pt x="74726" y="630682"/>
                  </a:lnTo>
                  <a:close/>
                </a:path>
                <a:path w="1099820" h="645159">
                  <a:moveTo>
                    <a:pt x="1088923" y="62204"/>
                  </a:moveTo>
                  <a:lnTo>
                    <a:pt x="1084973" y="62204"/>
                  </a:lnTo>
                  <a:lnTo>
                    <a:pt x="1059522" y="62204"/>
                  </a:lnTo>
                  <a:lnTo>
                    <a:pt x="1059522" y="64414"/>
                  </a:lnTo>
                  <a:lnTo>
                    <a:pt x="1049807" y="64414"/>
                  </a:lnTo>
                  <a:lnTo>
                    <a:pt x="1049807" y="66179"/>
                  </a:lnTo>
                  <a:lnTo>
                    <a:pt x="1049832" y="76644"/>
                  </a:lnTo>
                  <a:lnTo>
                    <a:pt x="1040079" y="76644"/>
                  </a:lnTo>
                  <a:lnTo>
                    <a:pt x="1040079" y="88900"/>
                  </a:lnTo>
                  <a:lnTo>
                    <a:pt x="1030300" y="88900"/>
                  </a:lnTo>
                  <a:lnTo>
                    <a:pt x="1030300" y="100749"/>
                  </a:lnTo>
                  <a:lnTo>
                    <a:pt x="1020559" y="100749"/>
                  </a:lnTo>
                  <a:lnTo>
                    <a:pt x="1020559" y="112623"/>
                  </a:lnTo>
                  <a:lnTo>
                    <a:pt x="1010780" y="112623"/>
                  </a:lnTo>
                  <a:lnTo>
                    <a:pt x="1010780" y="124117"/>
                  </a:lnTo>
                  <a:lnTo>
                    <a:pt x="1001039" y="124117"/>
                  </a:lnTo>
                  <a:lnTo>
                    <a:pt x="1001039" y="135559"/>
                  </a:lnTo>
                  <a:lnTo>
                    <a:pt x="991323" y="135559"/>
                  </a:lnTo>
                  <a:lnTo>
                    <a:pt x="991323" y="146773"/>
                  </a:lnTo>
                  <a:lnTo>
                    <a:pt x="981519" y="146773"/>
                  </a:lnTo>
                  <a:lnTo>
                    <a:pt x="981519" y="157734"/>
                  </a:lnTo>
                  <a:lnTo>
                    <a:pt x="971804" y="157734"/>
                  </a:lnTo>
                  <a:lnTo>
                    <a:pt x="971804" y="168567"/>
                  </a:lnTo>
                  <a:lnTo>
                    <a:pt x="961999" y="168567"/>
                  </a:lnTo>
                  <a:lnTo>
                    <a:pt x="961999" y="179247"/>
                  </a:lnTo>
                  <a:lnTo>
                    <a:pt x="952284" y="179247"/>
                  </a:lnTo>
                  <a:lnTo>
                    <a:pt x="952284" y="189725"/>
                  </a:lnTo>
                  <a:lnTo>
                    <a:pt x="942555" y="189725"/>
                  </a:lnTo>
                  <a:lnTo>
                    <a:pt x="942555" y="200025"/>
                  </a:lnTo>
                  <a:lnTo>
                    <a:pt x="932776" y="200025"/>
                  </a:lnTo>
                  <a:lnTo>
                    <a:pt x="932776" y="210261"/>
                  </a:lnTo>
                  <a:lnTo>
                    <a:pt x="923036" y="210261"/>
                  </a:lnTo>
                  <a:lnTo>
                    <a:pt x="923036" y="220205"/>
                  </a:lnTo>
                  <a:lnTo>
                    <a:pt x="913257" y="220205"/>
                  </a:lnTo>
                  <a:lnTo>
                    <a:pt x="913257" y="230009"/>
                  </a:lnTo>
                  <a:lnTo>
                    <a:pt x="903516" y="230009"/>
                  </a:lnTo>
                  <a:lnTo>
                    <a:pt x="903516" y="239572"/>
                  </a:lnTo>
                  <a:lnTo>
                    <a:pt x="893800" y="239572"/>
                  </a:lnTo>
                  <a:lnTo>
                    <a:pt x="893800" y="249135"/>
                  </a:lnTo>
                  <a:lnTo>
                    <a:pt x="883996" y="249135"/>
                  </a:lnTo>
                  <a:lnTo>
                    <a:pt x="883996" y="258495"/>
                  </a:lnTo>
                  <a:lnTo>
                    <a:pt x="874280" y="258495"/>
                  </a:lnTo>
                  <a:lnTo>
                    <a:pt x="874280" y="267538"/>
                  </a:lnTo>
                  <a:lnTo>
                    <a:pt x="864476" y="267538"/>
                  </a:lnTo>
                  <a:lnTo>
                    <a:pt x="864476" y="276593"/>
                  </a:lnTo>
                  <a:lnTo>
                    <a:pt x="854773" y="276593"/>
                  </a:lnTo>
                  <a:lnTo>
                    <a:pt x="854773" y="285432"/>
                  </a:lnTo>
                  <a:lnTo>
                    <a:pt x="845032" y="285432"/>
                  </a:lnTo>
                  <a:lnTo>
                    <a:pt x="845032" y="294119"/>
                  </a:lnTo>
                  <a:lnTo>
                    <a:pt x="835240" y="294119"/>
                  </a:lnTo>
                  <a:lnTo>
                    <a:pt x="835240" y="302628"/>
                  </a:lnTo>
                  <a:lnTo>
                    <a:pt x="825512" y="302628"/>
                  </a:lnTo>
                  <a:lnTo>
                    <a:pt x="825512" y="310934"/>
                  </a:lnTo>
                  <a:lnTo>
                    <a:pt x="815721" y="310934"/>
                  </a:lnTo>
                  <a:lnTo>
                    <a:pt x="815721" y="319100"/>
                  </a:lnTo>
                  <a:lnTo>
                    <a:pt x="807199" y="319100"/>
                  </a:lnTo>
                  <a:lnTo>
                    <a:pt x="805992" y="320294"/>
                  </a:lnTo>
                  <a:lnTo>
                    <a:pt x="805992" y="327190"/>
                  </a:lnTo>
                  <a:lnTo>
                    <a:pt x="798880" y="327190"/>
                  </a:lnTo>
                  <a:lnTo>
                    <a:pt x="796277" y="329717"/>
                  </a:lnTo>
                  <a:lnTo>
                    <a:pt x="796277" y="335140"/>
                  </a:lnTo>
                  <a:lnTo>
                    <a:pt x="790714" y="335140"/>
                  </a:lnTo>
                  <a:lnTo>
                    <a:pt x="786472" y="339229"/>
                  </a:lnTo>
                  <a:lnTo>
                    <a:pt x="786472" y="342912"/>
                  </a:lnTo>
                  <a:lnTo>
                    <a:pt x="781900" y="342912"/>
                  </a:lnTo>
                  <a:lnTo>
                    <a:pt x="776757" y="346341"/>
                  </a:lnTo>
                  <a:lnTo>
                    <a:pt x="776757" y="348703"/>
                  </a:lnTo>
                  <a:lnTo>
                    <a:pt x="776757" y="350647"/>
                  </a:lnTo>
                  <a:lnTo>
                    <a:pt x="770331" y="350647"/>
                  </a:lnTo>
                  <a:lnTo>
                    <a:pt x="766953" y="352882"/>
                  </a:lnTo>
                  <a:lnTo>
                    <a:pt x="766953" y="358051"/>
                  </a:lnTo>
                  <a:lnTo>
                    <a:pt x="759193" y="358051"/>
                  </a:lnTo>
                  <a:lnTo>
                    <a:pt x="757237" y="359359"/>
                  </a:lnTo>
                  <a:lnTo>
                    <a:pt x="757237" y="362051"/>
                  </a:lnTo>
                  <a:lnTo>
                    <a:pt x="757237" y="365480"/>
                  </a:lnTo>
                  <a:lnTo>
                    <a:pt x="748080" y="365480"/>
                  </a:lnTo>
                  <a:lnTo>
                    <a:pt x="747534" y="365836"/>
                  </a:lnTo>
                  <a:lnTo>
                    <a:pt x="747534" y="372681"/>
                  </a:lnTo>
                  <a:lnTo>
                    <a:pt x="737717" y="372681"/>
                  </a:lnTo>
                  <a:lnTo>
                    <a:pt x="737717" y="379730"/>
                  </a:lnTo>
                  <a:lnTo>
                    <a:pt x="727989" y="379730"/>
                  </a:lnTo>
                  <a:lnTo>
                    <a:pt x="727989" y="386626"/>
                  </a:lnTo>
                  <a:lnTo>
                    <a:pt x="718273" y="386626"/>
                  </a:lnTo>
                  <a:lnTo>
                    <a:pt x="718273" y="393534"/>
                  </a:lnTo>
                  <a:lnTo>
                    <a:pt x="708469" y="393534"/>
                  </a:lnTo>
                  <a:lnTo>
                    <a:pt x="708469" y="400189"/>
                  </a:lnTo>
                  <a:lnTo>
                    <a:pt x="698754" y="400189"/>
                  </a:lnTo>
                  <a:lnTo>
                    <a:pt x="698754" y="406742"/>
                  </a:lnTo>
                  <a:lnTo>
                    <a:pt x="688949" y="406742"/>
                  </a:lnTo>
                  <a:lnTo>
                    <a:pt x="688949" y="413194"/>
                  </a:lnTo>
                  <a:lnTo>
                    <a:pt x="679234" y="413194"/>
                  </a:lnTo>
                  <a:lnTo>
                    <a:pt x="679234" y="419493"/>
                  </a:lnTo>
                  <a:lnTo>
                    <a:pt x="669531" y="419493"/>
                  </a:lnTo>
                  <a:lnTo>
                    <a:pt x="669531" y="425653"/>
                  </a:lnTo>
                  <a:lnTo>
                    <a:pt x="659714" y="425653"/>
                  </a:lnTo>
                  <a:lnTo>
                    <a:pt x="659714" y="431647"/>
                  </a:lnTo>
                  <a:lnTo>
                    <a:pt x="650011" y="431647"/>
                  </a:lnTo>
                  <a:lnTo>
                    <a:pt x="650011" y="437603"/>
                  </a:lnTo>
                  <a:lnTo>
                    <a:pt x="640194" y="437603"/>
                  </a:lnTo>
                  <a:lnTo>
                    <a:pt x="640194" y="443382"/>
                  </a:lnTo>
                  <a:lnTo>
                    <a:pt x="631177" y="443382"/>
                  </a:lnTo>
                  <a:lnTo>
                    <a:pt x="630491" y="443839"/>
                  </a:lnTo>
                  <a:lnTo>
                    <a:pt x="630491" y="449021"/>
                  </a:lnTo>
                  <a:lnTo>
                    <a:pt x="622706" y="449021"/>
                  </a:lnTo>
                  <a:lnTo>
                    <a:pt x="620750" y="450329"/>
                  </a:lnTo>
                  <a:lnTo>
                    <a:pt x="620750" y="454596"/>
                  </a:lnTo>
                  <a:lnTo>
                    <a:pt x="614349" y="454596"/>
                  </a:lnTo>
                  <a:lnTo>
                    <a:pt x="610971" y="456857"/>
                  </a:lnTo>
                  <a:lnTo>
                    <a:pt x="610971" y="460133"/>
                  </a:lnTo>
                  <a:lnTo>
                    <a:pt x="606018" y="460133"/>
                  </a:lnTo>
                  <a:lnTo>
                    <a:pt x="601230" y="463321"/>
                  </a:lnTo>
                  <a:lnTo>
                    <a:pt x="601230" y="465416"/>
                  </a:lnTo>
                  <a:lnTo>
                    <a:pt x="597331" y="465416"/>
                  </a:lnTo>
                  <a:lnTo>
                    <a:pt x="591451" y="468223"/>
                  </a:lnTo>
                  <a:lnTo>
                    <a:pt x="591451" y="470674"/>
                  </a:lnTo>
                  <a:lnTo>
                    <a:pt x="591146" y="470674"/>
                  </a:lnTo>
                  <a:lnTo>
                    <a:pt x="586308" y="470674"/>
                  </a:lnTo>
                  <a:lnTo>
                    <a:pt x="581710" y="472897"/>
                  </a:lnTo>
                  <a:lnTo>
                    <a:pt x="581710" y="475894"/>
                  </a:lnTo>
                  <a:lnTo>
                    <a:pt x="577786" y="475894"/>
                  </a:lnTo>
                  <a:lnTo>
                    <a:pt x="575449" y="475894"/>
                  </a:lnTo>
                  <a:lnTo>
                    <a:pt x="571995" y="477532"/>
                  </a:lnTo>
                  <a:lnTo>
                    <a:pt x="571995" y="480771"/>
                  </a:lnTo>
                  <a:lnTo>
                    <a:pt x="565213" y="480771"/>
                  </a:lnTo>
                  <a:lnTo>
                    <a:pt x="562190" y="482219"/>
                  </a:lnTo>
                  <a:lnTo>
                    <a:pt x="562190" y="485673"/>
                  </a:lnTo>
                  <a:lnTo>
                    <a:pt x="554977" y="485673"/>
                  </a:lnTo>
                  <a:lnTo>
                    <a:pt x="552488" y="486879"/>
                  </a:lnTo>
                  <a:lnTo>
                    <a:pt x="552488" y="490575"/>
                  </a:lnTo>
                  <a:lnTo>
                    <a:pt x="544753" y="490575"/>
                  </a:lnTo>
                  <a:lnTo>
                    <a:pt x="542683" y="491566"/>
                  </a:lnTo>
                  <a:lnTo>
                    <a:pt x="542683" y="495236"/>
                  </a:lnTo>
                  <a:lnTo>
                    <a:pt x="534987" y="495236"/>
                  </a:lnTo>
                  <a:lnTo>
                    <a:pt x="532968" y="496214"/>
                  </a:lnTo>
                  <a:lnTo>
                    <a:pt x="532968" y="499922"/>
                  </a:lnTo>
                  <a:lnTo>
                    <a:pt x="525208" y="499922"/>
                  </a:lnTo>
                  <a:lnTo>
                    <a:pt x="523227" y="500875"/>
                  </a:lnTo>
                  <a:lnTo>
                    <a:pt x="523227" y="504444"/>
                  </a:lnTo>
                  <a:lnTo>
                    <a:pt x="515759" y="504444"/>
                  </a:lnTo>
                  <a:lnTo>
                    <a:pt x="513448" y="505561"/>
                  </a:lnTo>
                  <a:lnTo>
                    <a:pt x="513448" y="508825"/>
                  </a:lnTo>
                  <a:lnTo>
                    <a:pt x="506615" y="508825"/>
                  </a:lnTo>
                  <a:lnTo>
                    <a:pt x="503707" y="510197"/>
                  </a:lnTo>
                  <a:lnTo>
                    <a:pt x="503707" y="513130"/>
                  </a:lnTo>
                  <a:lnTo>
                    <a:pt x="497611" y="513130"/>
                  </a:lnTo>
                  <a:lnTo>
                    <a:pt x="493928" y="514896"/>
                  </a:lnTo>
                  <a:lnTo>
                    <a:pt x="493928" y="517436"/>
                  </a:lnTo>
                  <a:lnTo>
                    <a:pt x="488619" y="517436"/>
                  </a:lnTo>
                  <a:lnTo>
                    <a:pt x="484187" y="519557"/>
                  </a:lnTo>
                  <a:lnTo>
                    <a:pt x="484187" y="521436"/>
                  </a:lnTo>
                  <a:lnTo>
                    <a:pt x="480237" y="521436"/>
                  </a:lnTo>
                  <a:lnTo>
                    <a:pt x="474484" y="524192"/>
                  </a:lnTo>
                  <a:lnTo>
                    <a:pt x="474484" y="525437"/>
                  </a:lnTo>
                  <a:lnTo>
                    <a:pt x="471855" y="525437"/>
                  </a:lnTo>
                  <a:lnTo>
                    <a:pt x="464667" y="528878"/>
                  </a:lnTo>
                  <a:lnTo>
                    <a:pt x="464667" y="529450"/>
                  </a:lnTo>
                  <a:lnTo>
                    <a:pt x="463511" y="529450"/>
                  </a:lnTo>
                  <a:lnTo>
                    <a:pt x="452031" y="534924"/>
                  </a:lnTo>
                  <a:lnTo>
                    <a:pt x="435444" y="540092"/>
                  </a:lnTo>
                  <a:lnTo>
                    <a:pt x="435444" y="540804"/>
                  </a:lnTo>
                  <a:lnTo>
                    <a:pt x="433158" y="540804"/>
                  </a:lnTo>
                  <a:lnTo>
                    <a:pt x="425704" y="543115"/>
                  </a:lnTo>
                  <a:lnTo>
                    <a:pt x="425704" y="544347"/>
                  </a:lnTo>
                  <a:lnTo>
                    <a:pt x="421703" y="544347"/>
                  </a:lnTo>
                  <a:lnTo>
                    <a:pt x="415925" y="546163"/>
                  </a:lnTo>
                  <a:lnTo>
                    <a:pt x="415925" y="547916"/>
                  </a:lnTo>
                  <a:lnTo>
                    <a:pt x="410260" y="547916"/>
                  </a:lnTo>
                  <a:lnTo>
                    <a:pt x="406184" y="549186"/>
                  </a:lnTo>
                  <a:lnTo>
                    <a:pt x="406184" y="551484"/>
                  </a:lnTo>
                  <a:lnTo>
                    <a:pt x="398805" y="551484"/>
                  </a:lnTo>
                  <a:lnTo>
                    <a:pt x="396481" y="552196"/>
                  </a:lnTo>
                  <a:lnTo>
                    <a:pt x="396481" y="554888"/>
                  </a:lnTo>
                  <a:lnTo>
                    <a:pt x="387832" y="554888"/>
                  </a:lnTo>
                  <a:lnTo>
                    <a:pt x="386664" y="555244"/>
                  </a:lnTo>
                  <a:lnTo>
                    <a:pt x="386664" y="558177"/>
                  </a:lnTo>
                  <a:lnTo>
                    <a:pt x="377317" y="558177"/>
                  </a:lnTo>
                  <a:lnTo>
                    <a:pt x="376961" y="558266"/>
                  </a:lnTo>
                  <a:lnTo>
                    <a:pt x="376961" y="561263"/>
                  </a:lnTo>
                  <a:lnTo>
                    <a:pt x="367309" y="561263"/>
                  </a:lnTo>
                  <a:lnTo>
                    <a:pt x="367144" y="561314"/>
                  </a:lnTo>
                  <a:lnTo>
                    <a:pt x="367144" y="564413"/>
                  </a:lnTo>
                  <a:lnTo>
                    <a:pt x="357441" y="564413"/>
                  </a:lnTo>
                  <a:lnTo>
                    <a:pt x="357441" y="567499"/>
                  </a:lnTo>
                  <a:lnTo>
                    <a:pt x="347700" y="567499"/>
                  </a:lnTo>
                  <a:lnTo>
                    <a:pt x="347700" y="570407"/>
                  </a:lnTo>
                  <a:lnTo>
                    <a:pt x="337921" y="570407"/>
                  </a:lnTo>
                  <a:lnTo>
                    <a:pt x="337921" y="573455"/>
                  </a:lnTo>
                  <a:lnTo>
                    <a:pt x="328180" y="573455"/>
                  </a:lnTo>
                  <a:lnTo>
                    <a:pt x="328180" y="576186"/>
                  </a:lnTo>
                  <a:lnTo>
                    <a:pt x="319354" y="576186"/>
                  </a:lnTo>
                  <a:lnTo>
                    <a:pt x="318401" y="576503"/>
                  </a:lnTo>
                  <a:lnTo>
                    <a:pt x="318401" y="578942"/>
                  </a:lnTo>
                  <a:lnTo>
                    <a:pt x="310515" y="578942"/>
                  </a:lnTo>
                  <a:lnTo>
                    <a:pt x="308660" y="579526"/>
                  </a:lnTo>
                  <a:lnTo>
                    <a:pt x="308660" y="581685"/>
                  </a:lnTo>
                  <a:lnTo>
                    <a:pt x="301688" y="581685"/>
                  </a:lnTo>
                  <a:lnTo>
                    <a:pt x="298958" y="582536"/>
                  </a:lnTo>
                  <a:lnTo>
                    <a:pt x="298958" y="584352"/>
                  </a:lnTo>
                  <a:lnTo>
                    <a:pt x="293090" y="584352"/>
                  </a:lnTo>
                  <a:lnTo>
                    <a:pt x="289140" y="585584"/>
                  </a:lnTo>
                  <a:lnTo>
                    <a:pt x="289140" y="587019"/>
                  </a:lnTo>
                  <a:lnTo>
                    <a:pt x="284505" y="587019"/>
                  </a:lnTo>
                  <a:lnTo>
                    <a:pt x="279438" y="588606"/>
                  </a:lnTo>
                  <a:lnTo>
                    <a:pt x="279438" y="589534"/>
                  </a:lnTo>
                  <a:lnTo>
                    <a:pt x="276390" y="589534"/>
                  </a:lnTo>
                  <a:lnTo>
                    <a:pt x="269621" y="591654"/>
                  </a:lnTo>
                  <a:lnTo>
                    <a:pt x="269621" y="591921"/>
                  </a:lnTo>
                  <a:lnTo>
                    <a:pt x="268744" y="591921"/>
                  </a:lnTo>
                  <a:lnTo>
                    <a:pt x="264604" y="593204"/>
                  </a:lnTo>
                  <a:lnTo>
                    <a:pt x="259905" y="594131"/>
                  </a:lnTo>
                  <a:lnTo>
                    <a:pt x="259905" y="594296"/>
                  </a:lnTo>
                  <a:lnTo>
                    <a:pt x="259105" y="594296"/>
                  </a:lnTo>
                  <a:lnTo>
                    <a:pt x="250177" y="596061"/>
                  </a:lnTo>
                  <a:lnTo>
                    <a:pt x="250177" y="596671"/>
                  </a:lnTo>
                  <a:lnTo>
                    <a:pt x="247078" y="596671"/>
                  </a:lnTo>
                  <a:lnTo>
                    <a:pt x="240398" y="597979"/>
                  </a:lnTo>
                  <a:lnTo>
                    <a:pt x="240398" y="598957"/>
                  </a:lnTo>
                  <a:lnTo>
                    <a:pt x="235419" y="598957"/>
                  </a:lnTo>
                  <a:lnTo>
                    <a:pt x="230657" y="599909"/>
                  </a:lnTo>
                  <a:lnTo>
                    <a:pt x="230657" y="601268"/>
                  </a:lnTo>
                  <a:lnTo>
                    <a:pt x="223761" y="601268"/>
                  </a:lnTo>
                  <a:lnTo>
                    <a:pt x="220878" y="601840"/>
                  </a:lnTo>
                  <a:lnTo>
                    <a:pt x="220878" y="603427"/>
                  </a:lnTo>
                  <a:lnTo>
                    <a:pt x="212852" y="603427"/>
                  </a:lnTo>
                  <a:lnTo>
                    <a:pt x="211137" y="603770"/>
                  </a:lnTo>
                  <a:lnTo>
                    <a:pt x="211137" y="605574"/>
                  </a:lnTo>
                  <a:lnTo>
                    <a:pt x="201955" y="605574"/>
                  </a:lnTo>
                  <a:lnTo>
                    <a:pt x="201422" y="605675"/>
                  </a:lnTo>
                  <a:lnTo>
                    <a:pt x="201422" y="607580"/>
                  </a:lnTo>
                  <a:lnTo>
                    <a:pt x="191782" y="607580"/>
                  </a:lnTo>
                  <a:lnTo>
                    <a:pt x="191617" y="607593"/>
                  </a:lnTo>
                  <a:lnTo>
                    <a:pt x="191617" y="609574"/>
                  </a:lnTo>
                  <a:lnTo>
                    <a:pt x="181914" y="609574"/>
                  </a:lnTo>
                  <a:lnTo>
                    <a:pt x="181914" y="611568"/>
                  </a:lnTo>
                  <a:lnTo>
                    <a:pt x="172097" y="611568"/>
                  </a:lnTo>
                  <a:lnTo>
                    <a:pt x="172097" y="613435"/>
                  </a:lnTo>
                  <a:lnTo>
                    <a:pt x="162394" y="613435"/>
                  </a:lnTo>
                  <a:lnTo>
                    <a:pt x="162394" y="615289"/>
                  </a:lnTo>
                  <a:lnTo>
                    <a:pt x="152679" y="615289"/>
                  </a:lnTo>
                  <a:lnTo>
                    <a:pt x="152654" y="617143"/>
                  </a:lnTo>
                  <a:lnTo>
                    <a:pt x="143294" y="617143"/>
                  </a:lnTo>
                  <a:lnTo>
                    <a:pt x="142875" y="617232"/>
                  </a:lnTo>
                  <a:lnTo>
                    <a:pt x="142875" y="618921"/>
                  </a:lnTo>
                  <a:lnTo>
                    <a:pt x="134277" y="618921"/>
                  </a:lnTo>
                  <a:lnTo>
                    <a:pt x="133134" y="619137"/>
                  </a:lnTo>
                  <a:lnTo>
                    <a:pt x="133134" y="620572"/>
                  </a:lnTo>
                  <a:lnTo>
                    <a:pt x="125996" y="620572"/>
                  </a:lnTo>
                  <a:lnTo>
                    <a:pt x="123418" y="621068"/>
                  </a:lnTo>
                  <a:lnTo>
                    <a:pt x="123418" y="622325"/>
                  </a:lnTo>
                  <a:lnTo>
                    <a:pt x="116967" y="622325"/>
                  </a:lnTo>
                  <a:lnTo>
                    <a:pt x="113614" y="622998"/>
                  </a:lnTo>
                  <a:lnTo>
                    <a:pt x="113614" y="623976"/>
                  </a:lnTo>
                  <a:lnTo>
                    <a:pt x="108686" y="623976"/>
                  </a:lnTo>
                  <a:lnTo>
                    <a:pt x="103911" y="624916"/>
                  </a:lnTo>
                  <a:lnTo>
                    <a:pt x="103911" y="625475"/>
                  </a:lnTo>
                  <a:lnTo>
                    <a:pt x="101168" y="625475"/>
                  </a:lnTo>
                  <a:lnTo>
                    <a:pt x="94094" y="626846"/>
                  </a:lnTo>
                  <a:lnTo>
                    <a:pt x="94094" y="627087"/>
                  </a:lnTo>
                  <a:lnTo>
                    <a:pt x="92913" y="627087"/>
                  </a:lnTo>
                  <a:lnTo>
                    <a:pt x="84099" y="628827"/>
                  </a:lnTo>
                  <a:lnTo>
                    <a:pt x="80149" y="629615"/>
                  </a:lnTo>
                  <a:lnTo>
                    <a:pt x="80149" y="644601"/>
                  </a:lnTo>
                  <a:lnTo>
                    <a:pt x="84099" y="644601"/>
                  </a:lnTo>
                  <a:lnTo>
                    <a:pt x="577786" y="644601"/>
                  </a:lnTo>
                  <a:lnTo>
                    <a:pt x="591146" y="644601"/>
                  </a:lnTo>
                  <a:lnTo>
                    <a:pt x="1084973" y="644601"/>
                  </a:lnTo>
                  <a:lnTo>
                    <a:pt x="1088923" y="644601"/>
                  </a:lnTo>
                  <a:lnTo>
                    <a:pt x="1088923" y="62204"/>
                  </a:lnTo>
                  <a:close/>
                </a:path>
                <a:path w="1099820" h="645159">
                  <a:moveTo>
                    <a:pt x="1088923" y="13017"/>
                  </a:moveTo>
                  <a:lnTo>
                    <a:pt x="1088783" y="13017"/>
                  </a:lnTo>
                  <a:lnTo>
                    <a:pt x="1088783" y="25717"/>
                  </a:lnTo>
                  <a:lnTo>
                    <a:pt x="1084973" y="25717"/>
                  </a:lnTo>
                  <a:lnTo>
                    <a:pt x="1084973" y="26339"/>
                  </a:lnTo>
                  <a:lnTo>
                    <a:pt x="1079042" y="26339"/>
                  </a:lnTo>
                  <a:lnTo>
                    <a:pt x="1079042" y="39192"/>
                  </a:lnTo>
                  <a:lnTo>
                    <a:pt x="1069327" y="39192"/>
                  </a:lnTo>
                  <a:lnTo>
                    <a:pt x="1069327" y="51803"/>
                  </a:lnTo>
                  <a:lnTo>
                    <a:pt x="1060069" y="51803"/>
                  </a:lnTo>
                  <a:lnTo>
                    <a:pt x="1059522" y="52400"/>
                  </a:lnTo>
                  <a:lnTo>
                    <a:pt x="1059522" y="52819"/>
                  </a:lnTo>
                  <a:lnTo>
                    <a:pt x="1059522" y="56769"/>
                  </a:lnTo>
                  <a:lnTo>
                    <a:pt x="1084973" y="56769"/>
                  </a:lnTo>
                  <a:lnTo>
                    <a:pt x="1084973" y="56197"/>
                  </a:lnTo>
                  <a:lnTo>
                    <a:pt x="1088923" y="56197"/>
                  </a:lnTo>
                  <a:lnTo>
                    <a:pt x="1088923" y="25717"/>
                  </a:lnTo>
                  <a:lnTo>
                    <a:pt x="1088923" y="13017"/>
                  </a:lnTo>
                  <a:close/>
                </a:path>
                <a:path w="1099820" h="645159">
                  <a:moveTo>
                    <a:pt x="1098562" y="62204"/>
                  </a:moveTo>
                  <a:lnTo>
                    <a:pt x="1098321" y="62204"/>
                  </a:lnTo>
                  <a:lnTo>
                    <a:pt x="1094346" y="62204"/>
                  </a:lnTo>
                  <a:lnTo>
                    <a:pt x="1094346" y="407073"/>
                  </a:lnTo>
                  <a:lnTo>
                    <a:pt x="1098321" y="81521"/>
                  </a:lnTo>
                  <a:lnTo>
                    <a:pt x="1098511" y="66179"/>
                  </a:lnTo>
                  <a:lnTo>
                    <a:pt x="1098562" y="62204"/>
                  </a:lnTo>
                  <a:close/>
                </a:path>
                <a:path w="1099820" h="645159">
                  <a:moveTo>
                    <a:pt x="1099299" y="0"/>
                  </a:moveTo>
                  <a:lnTo>
                    <a:pt x="1098588" y="0"/>
                  </a:lnTo>
                  <a:lnTo>
                    <a:pt x="1098588" y="13208"/>
                  </a:lnTo>
                  <a:lnTo>
                    <a:pt x="1098321" y="13208"/>
                  </a:lnTo>
                  <a:lnTo>
                    <a:pt x="1094346" y="13208"/>
                  </a:lnTo>
                  <a:lnTo>
                    <a:pt x="1094346" y="56769"/>
                  </a:lnTo>
                  <a:lnTo>
                    <a:pt x="1098321" y="56769"/>
                  </a:lnTo>
                  <a:lnTo>
                    <a:pt x="1098613" y="56769"/>
                  </a:lnTo>
                  <a:lnTo>
                    <a:pt x="1098664" y="52819"/>
                  </a:lnTo>
                  <a:lnTo>
                    <a:pt x="1099299" y="2057"/>
                  </a:lnTo>
                  <a:lnTo>
                    <a:pt x="1099299" y="0"/>
                  </a:lnTo>
                  <a:close/>
                </a:path>
              </a:pathLst>
            </a:custGeom>
            <a:solidFill>
              <a:srgbClr val="CD7E6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4893805" y="7236460"/>
              <a:ext cx="1024255" cy="631825"/>
            </a:xfrm>
            <a:custGeom>
              <a:avLst/>
              <a:gdLst/>
              <a:ahLst/>
              <a:cxnLst/>
              <a:rect l="l" t="t" r="r" b="b"/>
              <a:pathLst>
                <a:path w="1024254" h="631825">
                  <a:moveTo>
                    <a:pt x="5422" y="616597"/>
                  </a:moveTo>
                  <a:lnTo>
                    <a:pt x="0" y="617664"/>
                  </a:lnTo>
                  <a:lnTo>
                    <a:pt x="0" y="631583"/>
                  </a:lnTo>
                  <a:lnTo>
                    <a:pt x="5422" y="631583"/>
                  </a:lnTo>
                  <a:lnTo>
                    <a:pt x="5422" y="616597"/>
                  </a:lnTo>
                  <a:close/>
                </a:path>
                <a:path w="1024254" h="631825">
                  <a:moveTo>
                    <a:pt x="1019619" y="0"/>
                  </a:moveTo>
                  <a:lnTo>
                    <a:pt x="1014196" y="0"/>
                  </a:lnTo>
                  <a:lnTo>
                    <a:pt x="1014196" y="43751"/>
                  </a:lnTo>
                  <a:lnTo>
                    <a:pt x="984821" y="43751"/>
                  </a:lnTo>
                  <a:lnTo>
                    <a:pt x="984821" y="49187"/>
                  </a:lnTo>
                  <a:lnTo>
                    <a:pt x="1014196" y="49187"/>
                  </a:lnTo>
                  <a:lnTo>
                    <a:pt x="1014196" y="393700"/>
                  </a:lnTo>
                  <a:lnTo>
                    <a:pt x="1014196" y="631190"/>
                  </a:lnTo>
                  <a:lnTo>
                    <a:pt x="1018184" y="631190"/>
                  </a:lnTo>
                  <a:lnTo>
                    <a:pt x="1018184" y="393700"/>
                  </a:lnTo>
                  <a:lnTo>
                    <a:pt x="1019619" y="393700"/>
                  </a:lnTo>
                  <a:lnTo>
                    <a:pt x="1019619" y="0"/>
                  </a:lnTo>
                  <a:close/>
                </a:path>
                <a:path w="1024254" h="631825">
                  <a:moveTo>
                    <a:pt x="1023912" y="43751"/>
                  </a:moveTo>
                  <a:lnTo>
                    <a:pt x="1019644" y="43751"/>
                  </a:lnTo>
                  <a:lnTo>
                    <a:pt x="1019644" y="49187"/>
                  </a:lnTo>
                  <a:lnTo>
                    <a:pt x="1023861" y="49187"/>
                  </a:lnTo>
                  <a:lnTo>
                    <a:pt x="1023912" y="43751"/>
                  </a:lnTo>
                  <a:close/>
                </a:path>
              </a:pathLst>
            </a:custGeom>
            <a:solidFill>
              <a:srgbClr val="C77A5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7" name="object 197"/>
            <p:cNvSpPr/>
            <p:nvPr/>
          </p:nvSpPr>
          <p:spPr>
            <a:xfrm>
              <a:off x="4911992" y="7636637"/>
              <a:ext cx="586740" cy="213995"/>
            </a:xfrm>
            <a:custGeom>
              <a:avLst/>
              <a:gdLst/>
              <a:ahLst/>
              <a:cxnLst/>
              <a:rect l="l" t="t" r="r" b="b"/>
              <a:pathLst>
                <a:path w="586739" h="213995">
                  <a:moveTo>
                    <a:pt x="1181" y="213652"/>
                  </a:moveTo>
                  <a:lnTo>
                    <a:pt x="0" y="213893"/>
                  </a:lnTo>
                  <a:lnTo>
                    <a:pt x="1181" y="213893"/>
                  </a:lnTo>
                  <a:lnTo>
                    <a:pt x="1181" y="213652"/>
                  </a:lnTo>
                  <a:close/>
                </a:path>
                <a:path w="586739" h="213995">
                  <a:moveTo>
                    <a:pt x="10985" y="211734"/>
                  </a:moveTo>
                  <a:lnTo>
                    <a:pt x="8255" y="212280"/>
                  </a:lnTo>
                  <a:lnTo>
                    <a:pt x="10985" y="212280"/>
                  </a:lnTo>
                  <a:lnTo>
                    <a:pt x="10985" y="211734"/>
                  </a:lnTo>
                  <a:close/>
                </a:path>
                <a:path w="586739" h="213995">
                  <a:moveTo>
                    <a:pt x="20701" y="209804"/>
                  </a:moveTo>
                  <a:lnTo>
                    <a:pt x="15773" y="210781"/>
                  </a:lnTo>
                  <a:lnTo>
                    <a:pt x="20701" y="210781"/>
                  </a:lnTo>
                  <a:lnTo>
                    <a:pt x="20701" y="209804"/>
                  </a:lnTo>
                  <a:close/>
                </a:path>
                <a:path w="586739" h="213995">
                  <a:moveTo>
                    <a:pt x="30505" y="207873"/>
                  </a:moveTo>
                  <a:lnTo>
                    <a:pt x="24053" y="209130"/>
                  </a:lnTo>
                  <a:lnTo>
                    <a:pt x="30505" y="209130"/>
                  </a:lnTo>
                  <a:lnTo>
                    <a:pt x="30505" y="207873"/>
                  </a:lnTo>
                  <a:close/>
                </a:path>
                <a:path w="586739" h="213995">
                  <a:moveTo>
                    <a:pt x="40220" y="205943"/>
                  </a:moveTo>
                  <a:lnTo>
                    <a:pt x="33083" y="207378"/>
                  </a:lnTo>
                  <a:lnTo>
                    <a:pt x="40220" y="207378"/>
                  </a:lnTo>
                  <a:lnTo>
                    <a:pt x="40220" y="205943"/>
                  </a:lnTo>
                  <a:close/>
                </a:path>
                <a:path w="586739" h="213995">
                  <a:moveTo>
                    <a:pt x="49961" y="204038"/>
                  </a:moveTo>
                  <a:lnTo>
                    <a:pt x="41363" y="205727"/>
                  </a:lnTo>
                  <a:lnTo>
                    <a:pt x="49961" y="205727"/>
                  </a:lnTo>
                  <a:lnTo>
                    <a:pt x="49961" y="204038"/>
                  </a:lnTo>
                  <a:close/>
                </a:path>
                <a:path w="586739" h="213995">
                  <a:moveTo>
                    <a:pt x="59740" y="202120"/>
                  </a:moveTo>
                  <a:lnTo>
                    <a:pt x="50380" y="203949"/>
                  </a:lnTo>
                  <a:lnTo>
                    <a:pt x="59740" y="203949"/>
                  </a:lnTo>
                  <a:lnTo>
                    <a:pt x="59740" y="202120"/>
                  </a:lnTo>
                  <a:close/>
                </a:path>
                <a:path w="586739" h="213995">
                  <a:moveTo>
                    <a:pt x="89001" y="196380"/>
                  </a:moveTo>
                  <a:lnTo>
                    <a:pt x="88734" y="196380"/>
                  </a:lnTo>
                  <a:lnTo>
                    <a:pt x="79184" y="198259"/>
                  </a:lnTo>
                  <a:lnTo>
                    <a:pt x="78600" y="198374"/>
                  </a:lnTo>
                  <a:lnTo>
                    <a:pt x="69481" y="200190"/>
                  </a:lnTo>
                  <a:lnTo>
                    <a:pt x="69189" y="200240"/>
                  </a:lnTo>
                  <a:lnTo>
                    <a:pt x="59766" y="202095"/>
                  </a:lnTo>
                  <a:lnTo>
                    <a:pt x="69481" y="202095"/>
                  </a:lnTo>
                  <a:lnTo>
                    <a:pt x="69481" y="200240"/>
                  </a:lnTo>
                  <a:lnTo>
                    <a:pt x="79184" y="200240"/>
                  </a:lnTo>
                  <a:lnTo>
                    <a:pt x="79184" y="198374"/>
                  </a:lnTo>
                  <a:lnTo>
                    <a:pt x="89001" y="198374"/>
                  </a:lnTo>
                  <a:lnTo>
                    <a:pt x="89001" y="196380"/>
                  </a:lnTo>
                  <a:close/>
                </a:path>
                <a:path w="586739" h="213995">
                  <a:moveTo>
                    <a:pt x="98704" y="194411"/>
                  </a:moveTo>
                  <a:lnTo>
                    <a:pt x="89001" y="196329"/>
                  </a:lnTo>
                  <a:lnTo>
                    <a:pt x="98704" y="196380"/>
                  </a:lnTo>
                  <a:lnTo>
                    <a:pt x="98704" y="194411"/>
                  </a:lnTo>
                  <a:close/>
                </a:path>
                <a:path w="586739" h="213995">
                  <a:moveTo>
                    <a:pt x="108508" y="192481"/>
                  </a:moveTo>
                  <a:lnTo>
                    <a:pt x="98869" y="194386"/>
                  </a:lnTo>
                  <a:lnTo>
                    <a:pt x="108508" y="194386"/>
                  </a:lnTo>
                  <a:lnTo>
                    <a:pt x="108508" y="192481"/>
                  </a:lnTo>
                  <a:close/>
                </a:path>
                <a:path w="586739" h="213995">
                  <a:moveTo>
                    <a:pt x="118224" y="190576"/>
                  </a:moveTo>
                  <a:lnTo>
                    <a:pt x="109042" y="192379"/>
                  </a:lnTo>
                  <a:lnTo>
                    <a:pt x="118224" y="192379"/>
                  </a:lnTo>
                  <a:lnTo>
                    <a:pt x="118224" y="190576"/>
                  </a:lnTo>
                  <a:close/>
                </a:path>
                <a:path w="586739" h="213995">
                  <a:moveTo>
                    <a:pt x="127965" y="188645"/>
                  </a:moveTo>
                  <a:lnTo>
                    <a:pt x="119938" y="190233"/>
                  </a:lnTo>
                  <a:lnTo>
                    <a:pt x="127965" y="190233"/>
                  </a:lnTo>
                  <a:lnTo>
                    <a:pt x="127965" y="188645"/>
                  </a:lnTo>
                  <a:close/>
                </a:path>
                <a:path w="586739" h="213995">
                  <a:moveTo>
                    <a:pt x="137744" y="186715"/>
                  </a:moveTo>
                  <a:lnTo>
                    <a:pt x="130848" y="188074"/>
                  </a:lnTo>
                  <a:lnTo>
                    <a:pt x="137744" y="188074"/>
                  </a:lnTo>
                  <a:lnTo>
                    <a:pt x="137744" y="186715"/>
                  </a:lnTo>
                  <a:close/>
                </a:path>
                <a:path w="586739" h="213995">
                  <a:moveTo>
                    <a:pt x="147485" y="184785"/>
                  </a:moveTo>
                  <a:lnTo>
                    <a:pt x="142506" y="185762"/>
                  </a:lnTo>
                  <a:lnTo>
                    <a:pt x="147485" y="185762"/>
                  </a:lnTo>
                  <a:lnTo>
                    <a:pt x="147485" y="184785"/>
                  </a:lnTo>
                  <a:close/>
                </a:path>
                <a:path w="586739" h="213995">
                  <a:moveTo>
                    <a:pt x="157264" y="182867"/>
                  </a:moveTo>
                  <a:lnTo>
                    <a:pt x="154165" y="183476"/>
                  </a:lnTo>
                  <a:lnTo>
                    <a:pt x="157264" y="183476"/>
                  </a:lnTo>
                  <a:lnTo>
                    <a:pt x="157264" y="182867"/>
                  </a:lnTo>
                  <a:close/>
                </a:path>
                <a:path w="586739" h="213995">
                  <a:moveTo>
                    <a:pt x="166992" y="180936"/>
                  </a:moveTo>
                  <a:lnTo>
                    <a:pt x="166192" y="181102"/>
                  </a:lnTo>
                  <a:lnTo>
                    <a:pt x="166992" y="181102"/>
                  </a:lnTo>
                  <a:lnTo>
                    <a:pt x="166992" y="180936"/>
                  </a:lnTo>
                  <a:close/>
                </a:path>
                <a:path w="586739" h="213995">
                  <a:moveTo>
                    <a:pt x="176707" y="178460"/>
                  </a:moveTo>
                  <a:lnTo>
                    <a:pt x="175831" y="178727"/>
                  </a:lnTo>
                  <a:lnTo>
                    <a:pt x="176707" y="178727"/>
                  </a:lnTo>
                  <a:lnTo>
                    <a:pt x="176707" y="178460"/>
                  </a:lnTo>
                  <a:close/>
                </a:path>
                <a:path w="586739" h="213995">
                  <a:moveTo>
                    <a:pt x="186524" y="175412"/>
                  </a:moveTo>
                  <a:lnTo>
                    <a:pt x="183476" y="176339"/>
                  </a:lnTo>
                  <a:lnTo>
                    <a:pt x="186524" y="176339"/>
                  </a:lnTo>
                  <a:lnTo>
                    <a:pt x="186524" y="175412"/>
                  </a:lnTo>
                  <a:close/>
                </a:path>
                <a:path w="586739" h="213995">
                  <a:moveTo>
                    <a:pt x="196227" y="172389"/>
                  </a:moveTo>
                  <a:lnTo>
                    <a:pt x="191592" y="173824"/>
                  </a:lnTo>
                  <a:lnTo>
                    <a:pt x="196227" y="173824"/>
                  </a:lnTo>
                  <a:lnTo>
                    <a:pt x="196227" y="172389"/>
                  </a:lnTo>
                  <a:close/>
                </a:path>
                <a:path w="586739" h="213995">
                  <a:moveTo>
                    <a:pt x="206032" y="169341"/>
                  </a:moveTo>
                  <a:lnTo>
                    <a:pt x="200177" y="171157"/>
                  </a:lnTo>
                  <a:lnTo>
                    <a:pt x="206032" y="171157"/>
                  </a:lnTo>
                  <a:lnTo>
                    <a:pt x="206032" y="169341"/>
                  </a:lnTo>
                  <a:close/>
                </a:path>
                <a:path w="586739" h="213995">
                  <a:moveTo>
                    <a:pt x="215747" y="166331"/>
                  </a:moveTo>
                  <a:lnTo>
                    <a:pt x="208775" y="168490"/>
                  </a:lnTo>
                  <a:lnTo>
                    <a:pt x="215747" y="168490"/>
                  </a:lnTo>
                  <a:lnTo>
                    <a:pt x="215747" y="166331"/>
                  </a:lnTo>
                  <a:close/>
                </a:path>
                <a:path w="586739" h="213995">
                  <a:moveTo>
                    <a:pt x="225488" y="163309"/>
                  </a:moveTo>
                  <a:lnTo>
                    <a:pt x="217601" y="165747"/>
                  </a:lnTo>
                  <a:lnTo>
                    <a:pt x="225488" y="165747"/>
                  </a:lnTo>
                  <a:lnTo>
                    <a:pt x="225488" y="163309"/>
                  </a:lnTo>
                  <a:close/>
                </a:path>
                <a:path w="586739" h="213995">
                  <a:moveTo>
                    <a:pt x="235267" y="160261"/>
                  </a:moveTo>
                  <a:lnTo>
                    <a:pt x="226441" y="162991"/>
                  </a:lnTo>
                  <a:lnTo>
                    <a:pt x="235267" y="162991"/>
                  </a:lnTo>
                  <a:lnTo>
                    <a:pt x="235267" y="160261"/>
                  </a:lnTo>
                  <a:close/>
                </a:path>
                <a:path w="586739" h="213995">
                  <a:moveTo>
                    <a:pt x="245008" y="157213"/>
                  </a:moveTo>
                  <a:lnTo>
                    <a:pt x="235267" y="160235"/>
                  </a:lnTo>
                  <a:lnTo>
                    <a:pt x="245008" y="160261"/>
                  </a:lnTo>
                  <a:lnTo>
                    <a:pt x="245008" y="157213"/>
                  </a:lnTo>
                  <a:close/>
                </a:path>
                <a:path w="586739" h="213995">
                  <a:moveTo>
                    <a:pt x="274231" y="148120"/>
                  </a:moveTo>
                  <a:lnTo>
                    <a:pt x="264528" y="151142"/>
                  </a:lnTo>
                  <a:lnTo>
                    <a:pt x="264363" y="151218"/>
                  </a:lnTo>
                  <a:lnTo>
                    <a:pt x="254787" y="154165"/>
                  </a:lnTo>
                  <a:lnTo>
                    <a:pt x="254330" y="154305"/>
                  </a:lnTo>
                  <a:lnTo>
                    <a:pt x="245033" y="157213"/>
                  </a:lnTo>
                  <a:lnTo>
                    <a:pt x="254787" y="157213"/>
                  </a:lnTo>
                  <a:lnTo>
                    <a:pt x="254787" y="154305"/>
                  </a:lnTo>
                  <a:lnTo>
                    <a:pt x="264528" y="154305"/>
                  </a:lnTo>
                  <a:lnTo>
                    <a:pt x="264528" y="151218"/>
                  </a:lnTo>
                  <a:lnTo>
                    <a:pt x="274231" y="151218"/>
                  </a:lnTo>
                  <a:lnTo>
                    <a:pt x="274231" y="148120"/>
                  </a:lnTo>
                  <a:close/>
                </a:path>
                <a:path w="586739" h="213995">
                  <a:moveTo>
                    <a:pt x="284035" y="145072"/>
                  </a:moveTo>
                  <a:lnTo>
                    <a:pt x="274396" y="148069"/>
                  </a:lnTo>
                  <a:lnTo>
                    <a:pt x="284035" y="148069"/>
                  </a:lnTo>
                  <a:lnTo>
                    <a:pt x="284035" y="145072"/>
                  </a:lnTo>
                  <a:close/>
                </a:path>
                <a:path w="586739" h="213995">
                  <a:moveTo>
                    <a:pt x="293751" y="142049"/>
                  </a:moveTo>
                  <a:lnTo>
                    <a:pt x="284403" y="144983"/>
                  </a:lnTo>
                  <a:lnTo>
                    <a:pt x="293751" y="144983"/>
                  </a:lnTo>
                  <a:lnTo>
                    <a:pt x="293751" y="142049"/>
                  </a:lnTo>
                  <a:close/>
                </a:path>
                <a:path w="586739" h="213995">
                  <a:moveTo>
                    <a:pt x="303555" y="139014"/>
                  </a:moveTo>
                  <a:lnTo>
                    <a:pt x="294919" y="141693"/>
                  </a:lnTo>
                  <a:lnTo>
                    <a:pt x="303555" y="141693"/>
                  </a:lnTo>
                  <a:lnTo>
                    <a:pt x="303555" y="139014"/>
                  </a:lnTo>
                  <a:close/>
                </a:path>
                <a:path w="586739" h="213995">
                  <a:moveTo>
                    <a:pt x="313270" y="135991"/>
                  </a:moveTo>
                  <a:lnTo>
                    <a:pt x="305892" y="138290"/>
                  </a:lnTo>
                  <a:lnTo>
                    <a:pt x="313270" y="138290"/>
                  </a:lnTo>
                  <a:lnTo>
                    <a:pt x="313270" y="135991"/>
                  </a:lnTo>
                  <a:close/>
                </a:path>
                <a:path w="586739" h="213995">
                  <a:moveTo>
                    <a:pt x="323011" y="132969"/>
                  </a:moveTo>
                  <a:lnTo>
                    <a:pt x="317347" y="134721"/>
                  </a:lnTo>
                  <a:lnTo>
                    <a:pt x="323011" y="134721"/>
                  </a:lnTo>
                  <a:lnTo>
                    <a:pt x="323011" y="132969"/>
                  </a:lnTo>
                  <a:close/>
                </a:path>
                <a:path w="586739" h="213995">
                  <a:moveTo>
                    <a:pt x="332790" y="129921"/>
                  </a:moveTo>
                  <a:lnTo>
                    <a:pt x="328790" y="131152"/>
                  </a:lnTo>
                  <a:lnTo>
                    <a:pt x="332790" y="131152"/>
                  </a:lnTo>
                  <a:lnTo>
                    <a:pt x="332790" y="129921"/>
                  </a:lnTo>
                  <a:close/>
                </a:path>
                <a:path w="586739" h="213995">
                  <a:moveTo>
                    <a:pt x="342531" y="126898"/>
                  </a:moveTo>
                  <a:lnTo>
                    <a:pt x="340245" y="127609"/>
                  </a:lnTo>
                  <a:lnTo>
                    <a:pt x="342531" y="127609"/>
                  </a:lnTo>
                  <a:lnTo>
                    <a:pt x="342531" y="126898"/>
                  </a:lnTo>
                  <a:close/>
                </a:path>
                <a:path w="586739" h="213995">
                  <a:moveTo>
                    <a:pt x="371754" y="115684"/>
                  </a:moveTo>
                  <a:lnTo>
                    <a:pt x="370598" y="116255"/>
                  </a:lnTo>
                  <a:lnTo>
                    <a:pt x="371754" y="116255"/>
                  </a:lnTo>
                  <a:lnTo>
                    <a:pt x="371754" y="115684"/>
                  </a:lnTo>
                  <a:close/>
                </a:path>
                <a:path w="586739" h="213995">
                  <a:moveTo>
                    <a:pt x="381558" y="110998"/>
                  </a:moveTo>
                  <a:lnTo>
                    <a:pt x="378942" y="112242"/>
                  </a:lnTo>
                  <a:lnTo>
                    <a:pt x="381558" y="112242"/>
                  </a:lnTo>
                  <a:lnTo>
                    <a:pt x="381558" y="110998"/>
                  </a:lnTo>
                  <a:close/>
                </a:path>
                <a:path w="586739" h="213995">
                  <a:moveTo>
                    <a:pt x="391274" y="106362"/>
                  </a:moveTo>
                  <a:lnTo>
                    <a:pt x="387324" y="108242"/>
                  </a:lnTo>
                  <a:lnTo>
                    <a:pt x="391274" y="108242"/>
                  </a:lnTo>
                  <a:lnTo>
                    <a:pt x="391274" y="106362"/>
                  </a:lnTo>
                  <a:close/>
                </a:path>
                <a:path w="586739" h="213995">
                  <a:moveTo>
                    <a:pt x="401015" y="101701"/>
                  </a:moveTo>
                  <a:lnTo>
                    <a:pt x="395706" y="104241"/>
                  </a:lnTo>
                  <a:lnTo>
                    <a:pt x="401015" y="104241"/>
                  </a:lnTo>
                  <a:lnTo>
                    <a:pt x="401015" y="101701"/>
                  </a:lnTo>
                  <a:close/>
                </a:path>
                <a:path w="586739" h="213995">
                  <a:moveTo>
                    <a:pt x="410794" y="97015"/>
                  </a:moveTo>
                  <a:lnTo>
                    <a:pt x="404698" y="99936"/>
                  </a:lnTo>
                  <a:lnTo>
                    <a:pt x="410794" y="99936"/>
                  </a:lnTo>
                  <a:lnTo>
                    <a:pt x="410794" y="97015"/>
                  </a:lnTo>
                  <a:close/>
                </a:path>
                <a:path w="586739" h="213995">
                  <a:moveTo>
                    <a:pt x="420535" y="92367"/>
                  </a:moveTo>
                  <a:lnTo>
                    <a:pt x="413702" y="95631"/>
                  </a:lnTo>
                  <a:lnTo>
                    <a:pt x="420535" y="95631"/>
                  </a:lnTo>
                  <a:lnTo>
                    <a:pt x="420535" y="92367"/>
                  </a:lnTo>
                  <a:close/>
                </a:path>
                <a:path w="586739" h="213995">
                  <a:moveTo>
                    <a:pt x="430314" y="87680"/>
                  </a:moveTo>
                  <a:lnTo>
                    <a:pt x="422846" y="91249"/>
                  </a:lnTo>
                  <a:lnTo>
                    <a:pt x="430314" y="91249"/>
                  </a:lnTo>
                  <a:lnTo>
                    <a:pt x="430314" y="87680"/>
                  </a:lnTo>
                  <a:close/>
                </a:path>
                <a:path w="586739" h="213995">
                  <a:moveTo>
                    <a:pt x="440055" y="83019"/>
                  </a:moveTo>
                  <a:lnTo>
                    <a:pt x="432295" y="86728"/>
                  </a:lnTo>
                  <a:lnTo>
                    <a:pt x="440055" y="86728"/>
                  </a:lnTo>
                  <a:lnTo>
                    <a:pt x="440055" y="83019"/>
                  </a:lnTo>
                  <a:close/>
                </a:path>
                <a:path w="586739" h="213995">
                  <a:moveTo>
                    <a:pt x="449757" y="78371"/>
                  </a:moveTo>
                  <a:lnTo>
                    <a:pt x="442074" y="82042"/>
                  </a:lnTo>
                  <a:lnTo>
                    <a:pt x="449757" y="82042"/>
                  </a:lnTo>
                  <a:lnTo>
                    <a:pt x="449757" y="78371"/>
                  </a:lnTo>
                  <a:close/>
                </a:path>
                <a:path w="586739" h="213995">
                  <a:moveTo>
                    <a:pt x="459574" y="73685"/>
                  </a:moveTo>
                  <a:lnTo>
                    <a:pt x="451840" y="77381"/>
                  </a:lnTo>
                  <a:lnTo>
                    <a:pt x="459574" y="77381"/>
                  </a:lnTo>
                  <a:lnTo>
                    <a:pt x="459574" y="73685"/>
                  </a:lnTo>
                  <a:close/>
                </a:path>
                <a:path w="586739" h="213995">
                  <a:moveTo>
                    <a:pt x="469277" y="69024"/>
                  </a:moveTo>
                  <a:lnTo>
                    <a:pt x="462064" y="72478"/>
                  </a:lnTo>
                  <a:lnTo>
                    <a:pt x="469277" y="72478"/>
                  </a:lnTo>
                  <a:lnTo>
                    <a:pt x="469277" y="69024"/>
                  </a:lnTo>
                  <a:close/>
                </a:path>
                <a:path w="586739" h="213995">
                  <a:moveTo>
                    <a:pt x="479082" y="64338"/>
                  </a:moveTo>
                  <a:lnTo>
                    <a:pt x="472300" y="67576"/>
                  </a:lnTo>
                  <a:lnTo>
                    <a:pt x="479082" y="67576"/>
                  </a:lnTo>
                  <a:lnTo>
                    <a:pt x="479082" y="64338"/>
                  </a:lnTo>
                  <a:close/>
                </a:path>
                <a:path w="586739" h="213995">
                  <a:moveTo>
                    <a:pt x="488797" y="59702"/>
                  </a:moveTo>
                  <a:lnTo>
                    <a:pt x="484873" y="61582"/>
                  </a:lnTo>
                  <a:lnTo>
                    <a:pt x="482536" y="62699"/>
                  </a:lnTo>
                  <a:lnTo>
                    <a:pt x="484873" y="62699"/>
                  </a:lnTo>
                  <a:lnTo>
                    <a:pt x="488797" y="62699"/>
                  </a:lnTo>
                  <a:lnTo>
                    <a:pt x="488797" y="59702"/>
                  </a:lnTo>
                  <a:close/>
                </a:path>
                <a:path w="586739" h="213995">
                  <a:moveTo>
                    <a:pt x="498221" y="55181"/>
                  </a:moveTo>
                  <a:lnTo>
                    <a:pt x="493395" y="57480"/>
                  </a:lnTo>
                  <a:lnTo>
                    <a:pt x="498221" y="57480"/>
                  </a:lnTo>
                  <a:lnTo>
                    <a:pt x="498221" y="55181"/>
                  </a:lnTo>
                  <a:close/>
                </a:path>
                <a:path w="586739" h="213995">
                  <a:moveTo>
                    <a:pt x="498538" y="55029"/>
                  </a:moveTo>
                  <a:lnTo>
                    <a:pt x="498233" y="55181"/>
                  </a:lnTo>
                  <a:lnTo>
                    <a:pt x="498233" y="57480"/>
                  </a:lnTo>
                  <a:lnTo>
                    <a:pt x="498538" y="57480"/>
                  </a:lnTo>
                  <a:lnTo>
                    <a:pt x="498538" y="55029"/>
                  </a:lnTo>
                  <a:close/>
                </a:path>
                <a:path w="586739" h="213995">
                  <a:moveTo>
                    <a:pt x="508317" y="50126"/>
                  </a:moveTo>
                  <a:lnTo>
                    <a:pt x="507174" y="50888"/>
                  </a:lnTo>
                  <a:lnTo>
                    <a:pt x="504418" y="52222"/>
                  </a:lnTo>
                  <a:lnTo>
                    <a:pt x="508317" y="52222"/>
                  </a:lnTo>
                  <a:lnTo>
                    <a:pt x="508317" y="50126"/>
                  </a:lnTo>
                  <a:close/>
                </a:path>
                <a:path w="586739" h="213995">
                  <a:moveTo>
                    <a:pt x="518058" y="43662"/>
                  </a:moveTo>
                  <a:lnTo>
                    <a:pt x="513105" y="46939"/>
                  </a:lnTo>
                  <a:lnTo>
                    <a:pt x="518058" y="46939"/>
                  </a:lnTo>
                  <a:lnTo>
                    <a:pt x="518058" y="43662"/>
                  </a:lnTo>
                  <a:close/>
                </a:path>
                <a:path w="586739" h="213995">
                  <a:moveTo>
                    <a:pt x="527837" y="37134"/>
                  </a:moveTo>
                  <a:lnTo>
                    <a:pt x="521436" y="41402"/>
                  </a:lnTo>
                  <a:lnTo>
                    <a:pt x="527837" y="41402"/>
                  </a:lnTo>
                  <a:lnTo>
                    <a:pt x="527837" y="37134"/>
                  </a:lnTo>
                  <a:close/>
                </a:path>
                <a:path w="586739" h="213995">
                  <a:moveTo>
                    <a:pt x="537578" y="30645"/>
                  </a:moveTo>
                  <a:lnTo>
                    <a:pt x="529793" y="35826"/>
                  </a:lnTo>
                  <a:lnTo>
                    <a:pt x="537578" y="35826"/>
                  </a:lnTo>
                  <a:lnTo>
                    <a:pt x="537578" y="30645"/>
                  </a:lnTo>
                  <a:close/>
                </a:path>
                <a:path w="586739" h="213995">
                  <a:moveTo>
                    <a:pt x="586320" y="0"/>
                  </a:moveTo>
                  <a:lnTo>
                    <a:pt x="583565" y="0"/>
                  </a:lnTo>
                  <a:lnTo>
                    <a:pt x="576618" y="4635"/>
                  </a:lnTo>
                  <a:lnTo>
                    <a:pt x="574116" y="6299"/>
                  </a:lnTo>
                  <a:lnTo>
                    <a:pt x="566801" y="11150"/>
                  </a:lnTo>
                  <a:lnTo>
                    <a:pt x="564857" y="12458"/>
                  </a:lnTo>
                  <a:lnTo>
                    <a:pt x="557098" y="17653"/>
                  </a:lnTo>
                  <a:lnTo>
                    <a:pt x="555853" y="18453"/>
                  </a:lnTo>
                  <a:lnTo>
                    <a:pt x="547281" y="24168"/>
                  </a:lnTo>
                  <a:lnTo>
                    <a:pt x="546925" y="24409"/>
                  </a:lnTo>
                  <a:lnTo>
                    <a:pt x="538264" y="30187"/>
                  </a:lnTo>
                  <a:lnTo>
                    <a:pt x="547281" y="30187"/>
                  </a:lnTo>
                  <a:lnTo>
                    <a:pt x="547281" y="24409"/>
                  </a:lnTo>
                  <a:lnTo>
                    <a:pt x="557098" y="24409"/>
                  </a:lnTo>
                  <a:lnTo>
                    <a:pt x="557098" y="18453"/>
                  </a:lnTo>
                  <a:lnTo>
                    <a:pt x="566801" y="18453"/>
                  </a:lnTo>
                  <a:lnTo>
                    <a:pt x="566801" y="12458"/>
                  </a:lnTo>
                  <a:lnTo>
                    <a:pt x="576618" y="12458"/>
                  </a:lnTo>
                  <a:lnTo>
                    <a:pt x="576618" y="6299"/>
                  </a:lnTo>
                  <a:lnTo>
                    <a:pt x="586320" y="6299"/>
                  </a:lnTo>
                  <a:lnTo>
                    <a:pt x="586320" y="0"/>
                  </a:lnTo>
                  <a:close/>
                </a:path>
              </a:pathLst>
            </a:custGeom>
            <a:solidFill>
              <a:srgbClr val="CD7E6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8" name="object 198"/>
            <p:cNvSpPr/>
            <p:nvPr/>
          </p:nvSpPr>
          <p:spPr>
            <a:xfrm>
              <a:off x="5486108" y="7289622"/>
              <a:ext cx="382905" cy="353695"/>
            </a:xfrm>
            <a:custGeom>
              <a:avLst/>
              <a:gdLst/>
              <a:ahLst/>
              <a:cxnLst/>
              <a:rect l="l" t="t" r="r" b="b"/>
              <a:pathLst>
                <a:path w="382904" h="353695">
                  <a:moveTo>
                    <a:pt x="2501" y="351650"/>
                  </a:moveTo>
                  <a:lnTo>
                    <a:pt x="0" y="353314"/>
                  </a:lnTo>
                  <a:lnTo>
                    <a:pt x="2501" y="353314"/>
                  </a:lnTo>
                  <a:lnTo>
                    <a:pt x="2501" y="351650"/>
                  </a:lnTo>
                  <a:close/>
                </a:path>
                <a:path w="382904" h="353695">
                  <a:moveTo>
                    <a:pt x="70688" y="306514"/>
                  </a:moveTo>
                  <a:lnTo>
                    <a:pt x="70243" y="306514"/>
                  </a:lnTo>
                  <a:lnTo>
                    <a:pt x="60960" y="312674"/>
                  </a:lnTo>
                  <a:lnTo>
                    <a:pt x="59651" y="313550"/>
                  </a:lnTo>
                  <a:lnTo>
                    <a:pt x="51244" y="319138"/>
                  </a:lnTo>
                  <a:lnTo>
                    <a:pt x="49314" y="320446"/>
                  </a:lnTo>
                  <a:lnTo>
                    <a:pt x="41440" y="325691"/>
                  </a:lnTo>
                  <a:lnTo>
                    <a:pt x="38963" y="327355"/>
                  </a:lnTo>
                  <a:lnTo>
                    <a:pt x="31724" y="332155"/>
                  </a:lnTo>
                  <a:lnTo>
                    <a:pt x="28943" y="334010"/>
                  </a:lnTo>
                  <a:lnTo>
                    <a:pt x="21920" y="338683"/>
                  </a:lnTo>
                  <a:lnTo>
                    <a:pt x="19138" y="340563"/>
                  </a:lnTo>
                  <a:lnTo>
                    <a:pt x="12204" y="345173"/>
                  </a:lnTo>
                  <a:lnTo>
                    <a:pt x="9448" y="347014"/>
                  </a:lnTo>
                  <a:lnTo>
                    <a:pt x="12204" y="347014"/>
                  </a:lnTo>
                  <a:lnTo>
                    <a:pt x="21920" y="347014"/>
                  </a:lnTo>
                  <a:lnTo>
                    <a:pt x="21920" y="340563"/>
                  </a:lnTo>
                  <a:lnTo>
                    <a:pt x="31724" y="340563"/>
                  </a:lnTo>
                  <a:lnTo>
                    <a:pt x="31724" y="334010"/>
                  </a:lnTo>
                  <a:lnTo>
                    <a:pt x="41440" y="334010"/>
                  </a:lnTo>
                  <a:lnTo>
                    <a:pt x="41440" y="327355"/>
                  </a:lnTo>
                  <a:lnTo>
                    <a:pt x="51244" y="327355"/>
                  </a:lnTo>
                  <a:lnTo>
                    <a:pt x="51244" y="320446"/>
                  </a:lnTo>
                  <a:lnTo>
                    <a:pt x="60960" y="320446"/>
                  </a:lnTo>
                  <a:lnTo>
                    <a:pt x="60960" y="313550"/>
                  </a:lnTo>
                  <a:lnTo>
                    <a:pt x="70688" y="313550"/>
                  </a:lnTo>
                  <a:lnTo>
                    <a:pt x="70688" y="306514"/>
                  </a:lnTo>
                  <a:close/>
                </a:path>
                <a:path w="382904" h="353695">
                  <a:moveTo>
                    <a:pt x="80505" y="299656"/>
                  </a:moveTo>
                  <a:lnTo>
                    <a:pt x="70688" y="306197"/>
                  </a:lnTo>
                  <a:lnTo>
                    <a:pt x="70243" y="306501"/>
                  </a:lnTo>
                  <a:lnTo>
                    <a:pt x="70688" y="306501"/>
                  </a:lnTo>
                  <a:lnTo>
                    <a:pt x="80505" y="306501"/>
                  </a:lnTo>
                  <a:lnTo>
                    <a:pt x="80505" y="299656"/>
                  </a:lnTo>
                  <a:close/>
                </a:path>
                <a:path w="382904" h="353695">
                  <a:moveTo>
                    <a:pt x="90208" y="293179"/>
                  </a:moveTo>
                  <a:lnTo>
                    <a:pt x="86169" y="295871"/>
                  </a:lnTo>
                  <a:lnTo>
                    <a:pt x="81051" y="299300"/>
                  </a:lnTo>
                  <a:lnTo>
                    <a:pt x="90208" y="299300"/>
                  </a:lnTo>
                  <a:lnTo>
                    <a:pt x="90208" y="295871"/>
                  </a:lnTo>
                  <a:lnTo>
                    <a:pt x="90208" y="293179"/>
                  </a:lnTo>
                  <a:close/>
                </a:path>
                <a:path w="382904" h="353695">
                  <a:moveTo>
                    <a:pt x="99923" y="286715"/>
                  </a:moveTo>
                  <a:lnTo>
                    <a:pt x="92163" y="291871"/>
                  </a:lnTo>
                  <a:lnTo>
                    <a:pt x="99923" y="291871"/>
                  </a:lnTo>
                  <a:lnTo>
                    <a:pt x="99923" y="286715"/>
                  </a:lnTo>
                  <a:close/>
                </a:path>
                <a:path w="382904" h="353695">
                  <a:moveTo>
                    <a:pt x="109728" y="280162"/>
                  </a:moveTo>
                  <a:lnTo>
                    <a:pt x="106210" y="282524"/>
                  </a:lnTo>
                  <a:lnTo>
                    <a:pt x="103301" y="284467"/>
                  </a:lnTo>
                  <a:lnTo>
                    <a:pt x="109728" y="284467"/>
                  </a:lnTo>
                  <a:lnTo>
                    <a:pt x="109728" y="282524"/>
                  </a:lnTo>
                  <a:lnTo>
                    <a:pt x="109728" y="280162"/>
                  </a:lnTo>
                  <a:close/>
                </a:path>
                <a:path w="382904" h="353695">
                  <a:moveTo>
                    <a:pt x="119443" y="273050"/>
                  </a:moveTo>
                  <a:lnTo>
                    <a:pt x="117348" y="275094"/>
                  </a:lnTo>
                  <a:lnTo>
                    <a:pt x="114871" y="276733"/>
                  </a:lnTo>
                  <a:lnTo>
                    <a:pt x="119443" y="276733"/>
                  </a:lnTo>
                  <a:lnTo>
                    <a:pt x="119443" y="273050"/>
                  </a:lnTo>
                  <a:close/>
                </a:path>
                <a:path w="382904" h="353695">
                  <a:moveTo>
                    <a:pt x="129247" y="263537"/>
                  </a:moveTo>
                  <a:lnTo>
                    <a:pt x="123685" y="268960"/>
                  </a:lnTo>
                  <a:lnTo>
                    <a:pt x="129247" y="268960"/>
                  </a:lnTo>
                  <a:lnTo>
                    <a:pt x="129247" y="263537"/>
                  </a:lnTo>
                  <a:close/>
                </a:path>
                <a:path w="382904" h="353695">
                  <a:moveTo>
                    <a:pt x="138963" y="254114"/>
                  </a:moveTo>
                  <a:lnTo>
                    <a:pt x="131851" y="261010"/>
                  </a:lnTo>
                  <a:lnTo>
                    <a:pt x="138963" y="261010"/>
                  </a:lnTo>
                  <a:lnTo>
                    <a:pt x="138963" y="254114"/>
                  </a:lnTo>
                  <a:close/>
                </a:path>
                <a:path w="382904" h="353695">
                  <a:moveTo>
                    <a:pt x="187731" y="210426"/>
                  </a:moveTo>
                  <a:lnTo>
                    <a:pt x="183972" y="210426"/>
                  </a:lnTo>
                  <a:lnTo>
                    <a:pt x="178003" y="216204"/>
                  </a:lnTo>
                  <a:lnTo>
                    <a:pt x="174879" y="219252"/>
                  </a:lnTo>
                  <a:lnTo>
                    <a:pt x="168211" y="225717"/>
                  </a:lnTo>
                  <a:lnTo>
                    <a:pt x="165938" y="227939"/>
                  </a:lnTo>
                  <a:lnTo>
                    <a:pt x="158483" y="235140"/>
                  </a:lnTo>
                  <a:lnTo>
                    <a:pt x="157149" y="236448"/>
                  </a:lnTo>
                  <a:lnTo>
                    <a:pt x="148691" y="244665"/>
                  </a:lnTo>
                  <a:lnTo>
                    <a:pt x="140169" y="252920"/>
                  </a:lnTo>
                  <a:lnTo>
                    <a:pt x="148691" y="252920"/>
                  </a:lnTo>
                  <a:lnTo>
                    <a:pt x="148691" y="244754"/>
                  </a:lnTo>
                  <a:lnTo>
                    <a:pt x="158483" y="244754"/>
                  </a:lnTo>
                  <a:lnTo>
                    <a:pt x="158483" y="236448"/>
                  </a:lnTo>
                  <a:lnTo>
                    <a:pt x="168211" y="236448"/>
                  </a:lnTo>
                  <a:lnTo>
                    <a:pt x="168211" y="227939"/>
                  </a:lnTo>
                  <a:lnTo>
                    <a:pt x="178003" y="227939"/>
                  </a:lnTo>
                  <a:lnTo>
                    <a:pt x="178003" y="219252"/>
                  </a:lnTo>
                  <a:lnTo>
                    <a:pt x="187731" y="219252"/>
                  </a:lnTo>
                  <a:lnTo>
                    <a:pt x="187731" y="210426"/>
                  </a:lnTo>
                  <a:close/>
                </a:path>
                <a:path w="382904" h="353695">
                  <a:moveTo>
                    <a:pt x="187731" y="206756"/>
                  </a:moveTo>
                  <a:lnTo>
                    <a:pt x="183972" y="210413"/>
                  </a:lnTo>
                  <a:lnTo>
                    <a:pt x="187731" y="210413"/>
                  </a:lnTo>
                  <a:lnTo>
                    <a:pt x="187731" y="206756"/>
                  </a:lnTo>
                  <a:close/>
                </a:path>
                <a:path w="382904" h="353695">
                  <a:moveTo>
                    <a:pt x="246214" y="149987"/>
                  </a:moveTo>
                  <a:lnTo>
                    <a:pt x="242036" y="154025"/>
                  </a:lnTo>
                  <a:lnTo>
                    <a:pt x="236486" y="159397"/>
                  </a:lnTo>
                  <a:lnTo>
                    <a:pt x="231940" y="163830"/>
                  </a:lnTo>
                  <a:lnTo>
                    <a:pt x="226771" y="168846"/>
                  </a:lnTo>
                  <a:lnTo>
                    <a:pt x="222084" y="173393"/>
                  </a:lnTo>
                  <a:lnTo>
                    <a:pt x="216966" y="178371"/>
                  </a:lnTo>
                  <a:lnTo>
                    <a:pt x="212229" y="182956"/>
                  </a:lnTo>
                  <a:lnTo>
                    <a:pt x="207251" y="187820"/>
                  </a:lnTo>
                  <a:lnTo>
                    <a:pt x="202615" y="192316"/>
                  </a:lnTo>
                  <a:lnTo>
                    <a:pt x="197446" y="197307"/>
                  </a:lnTo>
                  <a:lnTo>
                    <a:pt x="193281" y="201358"/>
                  </a:lnTo>
                  <a:lnTo>
                    <a:pt x="187744" y="206756"/>
                  </a:lnTo>
                  <a:lnTo>
                    <a:pt x="187744" y="210413"/>
                  </a:lnTo>
                  <a:lnTo>
                    <a:pt x="197446" y="210413"/>
                  </a:lnTo>
                  <a:lnTo>
                    <a:pt x="197446" y="201358"/>
                  </a:lnTo>
                  <a:lnTo>
                    <a:pt x="207251" y="201358"/>
                  </a:lnTo>
                  <a:lnTo>
                    <a:pt x="207251" y="192316"/>
                  </a:lnTo>
                  <a:lnTo>
                    <a:pt x="216966" y="192316"/>
                  </a:lnTo>
                  <a:lnTo>
                    <a:pt x="216966" y="182956"/>
                  </a:lnTo>
                  <a:lnTo>
                    <a:pt x="226771" y="182956"/>
                  </a:lnTo>
                  <a:lnTo>
                    <a:pt x="226771" y="173393"/>
                  </a:lnTo>
                  <a:lnTo>
                    <a:pt x="236486" y="173393"/>
                  </a:lnTo>
                  <a:lnTo>
                    <a:pt x="236486" y="163830"/>
                  </a:lnTo>
                  <a:lnTo>
                    <a:pt x="246214" y="163830"/>
                  </a:lnTo>
                  <a:lnTo>
                    <a:pt x="246214" y="154025"/>
                  </a:lnTo>
                  <a:lnTo>
                    <a:pt x="246214" y="149987"/>
                  </a:lnTo>
                  <a:close/>
                </a:path>
                <a:path w="382904" h="353695">
                  <a:moveTo>
                    <a:pt x="265734" y="131013"/>
                  </a:moveTo>
                  <a:lnTo>
                    <a:pt x="262813" y="133845"/>
                  </a:lnTo>
                  <a:lnTo>
                    <a:pt x="256006" y="140462"/>
                  </a:lnTo>
                  <a:lnTo>
                    <a:pt x="252272" y="144081"/>
                  </a:lnTo>
                  <a:lnTo>
                    <a:pt x="246227" y="149974"/>
                  </a:lnTo>
                  <a:lnTo>
                    <a:pt x="246227" y="154025"/>
                  </a:lnTo>
                  <a:lnTo>
                    <a:pt x="256006" y="154025"/>
                  </a:lnTo>
                  <a:lnTo>
                    <a:pt x="256006" y="144081"/>
                  </a:lnTo>
                  <a:lnTo>
                    <a:pt x="265734" y="144081"/>
                  </a:lnTo>
                  <a:lnTo>
                    <a:pt x="265734" y="133845"/>
                  </a:lnTo>
                  <a:lnTo>
                    <a:pt x="265734" y="131013"/>
                  </a:lnTo>
                  <a:close/>
                </a:path>
                <a:path w="382904" h="353695">
                  <a:moveTo>
                    <a:pt x="363270" y="22720"/>
                  </a:moveTo>
                  <a:lnTo>
                    <a:pt x="363258" y="20383"/>
                  </a:lnTo>
                  <a:lnTo>
                    <a:pt x="361264" y="22720"/>
                  </a:lnTo>
                  <a:lnTo>
                    <a:pt x="353529" y="31762"/>
                  </a:lnTo>
                  <a:lnTo>
                    <a:pt x="351129" y="34569"/>
                  </a:lnTo>
                  <a:lnTo>
                    <a:pt x="343750" y="43205"/>
                  </a:lnTo>
                  <a:lnTo>
                    <a:pt x="340982" y="46443"/>
                  </a:lnTo>
                  <a:lnTo>
                    <a:pt x="334010" y="54584"/>
                  </a:lnTo>
                  <a:lnTo>
                    <a:pt x="331127" y="57937"/>
                  </a:lnTo>
                  <a:lnTo>
                    <a:pt x="324294" y="65925"/>
                  </a:lnTo>
                  <a:lnTo>
                    <a:pt x="321348" y="69380"/>
                  </a:lnTo>
                  <a:lnTo>
                    <a:pt x="314490" y="77381"/>
                  </a:lnTo>
                  <a:lnTo>
                    <a:pt x="311759" y="80594"/>
                  </a:lnTo>
                  <a:lnTo>
                    <a:pt x="304774" y="88747"/>
                  </a:lnTo>
                  <a:lnTo>
                    <a:pt x="302374" y="91554"/>
                  </a:lnTo>
                  <a:lnTo>
                    <a:pt x="294970" y="100203"/>
                  </a:lnTo>
                  <a:lnTo>
                    <a:pt x="293116" y="102387"/>
                  </a:lnTo>
                  <a:lnTo>
                    <a:pt x="285254" y="111569"/>
                  </a:lnTo>
                  <a:lnTo>
                    <a:pt x="283946" y="113068"/>
                  </a:lnTo>
                  <a:lnTo>
                    <a:pt x="282740" y="114503"/>
                  </a:lnTo>
                  <a:lnTo>
                    <a:pt x="275526" y="121500"/>
                  </a:lnTo>
                  <a:lnTo>
                    <a:pt x="273431" y="123545"/>
                  </a:lnTo>
                  <a:lnTo>
                    <a:pt x="265747" y="131013"/>
                  </a:lnTo>
                  <a:lnTo>
                    <a:pt x="265747" y="133845"/>
                  </a:lnTo>
                  <a:lnTo>
                    <a:pt x="275526" y="133845"/>
                  </a:lnTo>
                  <a:lnTo>
                    <a:pt x="275526" y="123545"/>
                  </a:lnTo>
                  <a:lnTo>
                    <a:pt x="285254" y="123545"/>
                  </a:lnTo>
                  <a:lnTo>
                    <a:pt x="285254" y="113068"/>
                  </a:lnTo>
                  <a:lnTo>
                    <a:pt x="294970" y="113068"/>
                  </a:lnTo>
                  <a:lnTo>
                    <a:pt x="294970" y="102387"/>
                  </a:lnTo>
                  <a:lnTo>
                    <a:pt x="304774" y="102387"/>
                  </a:lnTo>
                  <a:lnTo>
                    <a:pt x="304774" y="91554"/>
                  </a:lnTo>
                  <a:lnTo>
                    <a:pt x="314490" y="91554"/>
                  </a:lnTo>
                  <a:lnTo>
                    <a:pt x="314490" y="80594"/>
                  </a:lnTo>
                  <a:lnTo>
                    <a:pt x="324294" y="80594"/>
                  </a:lnTo>
                  <a:lnTo>
                    <a:pt x="324294" y="69380"/>
                  </a:lnTo>
                  <a:lnTo>
                    <a:pt x="334010" y="69380"/>
                  </a:lnTo>
                  <a:lnTo>
                    <a:pt x="334010" y="57937"/>
                  </a:lnTo>
                  <a:lnTo>
                    <a:pt x="343738" y="57937"/>
                  </a:lnTo>
                  <a:lnTo>
                    <a:pt x="343738" y="46443"/>
                  </a:lnTo>
                  <a:lnTo>
                    <a:pt x="353529" y="46443"/>
                  </a:lnTo>
                  <a:lnTo>
                    <a:pt x="353529" y="34569"/>
                  </a:lnTo>
                  <a:lnTo>
                    <a:pt x="363270" y="34569"/>
                  </a:lnTo>
                  <a:lnTo>
                    <a:pt x="363270" y="22720"/>
                  </a:lnTo>
                  <a:close/>
                </a:path>
                <a:path w="382904" h="353695">
                  <a:moveTo>
                    <a:pt x="373049" y="10464"/>
                  </a:moveTo>
                  <a:lnTo>
                    <a:pt x="371767" y="10464"/>
                  </a:lnTo>
                  <a:lnTo>
                    <a:pt x="363270" y="20383"/>
                  </a:lnTo>
                  <a:lnTo>
                    <a:pt x="363270" y="22720"/>
                  </a:lnTo>
                  <a:lnTo>
                    <a:pt x="373049" y="22720"/>
                  </a:lnTo>
                  <a:lnTo>
                    <a:pt x="373049" y="10464"/>
                  </a:lnTo>
                  <a:close/>
                </a:path>
                <a:path w="382904" h="353695">
                  <a:moveTo>
                    <a:pt x="382778" y="0"/>
                  </a:moveTo>
                  <a:lnTo>
                    <a:pt x="380733" y="0"/>
                  </a:lnTo>
                  <a:lnTo>
                    <a:pt x="373049" y="8940"/>
                  </a:lnTo>
                  <a:lnTo>
                    <a:pt x="373049" y="10464"/>
                  </a:lnTo>
                  <a:lnTo>
                    <a:pt x="382778" y="10464"/>
                  </a:lnTo>
                  <a:lnTo>
                    <a:pt x="382778" y="0"/>
                  </a:lnTo>
                  <a:close/>
                </a:path>
              </a:pathLst>
            </a:custGeom>
            <a:solidFill>
              <a:srgbClr val="CD7E6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9" name="object 199"/>
            <p:cNvSpPr/>
            <p:nvPr/>
          </p:nvSpPr>
          <p:spPr>
            <a:xfrm>
              <a:off x="5857875" y="7275842"/>
              <a:ext cx="20955" cy="24765"/>
            </a:xfrm>
            <a:custGeom>
              <a:avLst/>
              <a:gdLst/>
              <a:ahLst/>
              <a:cxnLst/>
              <a:rect l="l" t="t" r="r" b="b"/>
              <a:pathLst>
                <a:path w="20954" h="24765">
                  <a:moveTo>
                    <a:pt x="11036" y="12014"/>
                  </a:moveTo>
                  <a:lnTo>
                    <a:pt x="10439" y="12014"/>
                  </a:lnTo>
                  <a:lnTo>
                    <a:pt x="8966" y="13779"/>
                  </a:lnTo>
                  <a:lnTo>
                    <a:pt x="1282" y="22720"/>
                  </a:lnTo>
                  <a:lnTo>
                    <a:pt x="0" y="24244"/>
                  </a:lnTo>
                  <a:lnTo>
                    <a:pt x="1282" y="24244"/>
                  </a:lnTo>
                  <a:lnTo>
                    <a:pt x="11010" y="24244"/>
                  </a:lnTo>
                  <a:lnTo>
                    <a:pt x="11010" y="13779"/>
                  </a:lnTo>
                  <a:lnTo>
                    <a:pt x="11036" y="12014"/>
                  </a:lnTo>
                  <a:close/>
                </a:path>
                <a:path w="20954" h="24765">
                  <a:moveTo>
                    <a:pt x="20726" y="9804"/>
                  </a:moveTo>
                  <a:lnTo>
                    <a:pt x="12344" y="9804"/>
                  </a:lnTo>
                  <a:lnTo>
                    <a:pt x="11036" y="11341"/>
                  </a:lnTo>
                  <a:lnTo>
                    <a:pt x="11036" y="12014"/>
                  </a:lnTo>
                  <a:lnTo>
                    <a:pt x="20726" y="12014"/>
                  </a:lnTo>
                  <a:lnTo>
                    <a:pt x="20726" y="9804"/>
                  </a:lnTo>
                  <a:close/>
                </a:path>
                <a:path w="20954" h="24765">
                  <a:moveTo>
                    <a:pt x="20726" y="431"/>
                  </a:moveTo>
                  <a:lnTo>
                    <a:pt x="20370" y="431"/>
                  </a:lnTo>
                  <a:lnTo>
                    <a:pt x="16967" y="4368"/>
                  </a:lnTo>
                  <a:lnTo>
                    <a:pt x="20726" y="4368"/>
                  </a:lnTo>
                  <a:lnTo>
                    <a:pt x="20726" y="431"/>
                  </a:lnTo>
                  <a:close/>
                </a:path>
                <a:path w="20954" h="24765">
                  <a:moveTo>
                    <a:pt x="20726" y="0"/>
                  </a:moveTo>
                  <a:lnTo>
                    <a:pt x="20370" y="419"/>
                  </a:lnTo>
                  <a:lnTo>
                    <a:pt x="20726" y="419"/>
                  </a:lnTo>
                  <a:lnTo>
                    <a:pt x="20726" y="0"/>
                  </a:lnTo>
                  <a:close/>
                </a:path>
              </a:pathLst>
            </a:custGeom>
            <a:solidFill>
              <a:srgbClr val="CD7E6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0" name="object 200"/>
            <p:cNvSpPr/>
            <p:nvPr/>
          </p:nvSpPr>
          <p:spPr>
            <a:xfrm>
              <a:off x="5870230" y="7280213"/>
              <a:ext cx="8890" cy="5715"/>
            </a:xfrm>
            <a:custGeom>
              <a:avLst/>
              <a:gdLst/>
              <a:ahLst/>
              <a:cxnLst/>
              <a:rect l="l" t="t" r="r" b="b"/>
              <a:pathLst>
                <a:path w="8889" h="5715">
                  <a:moveTo>
                    <a:pt x="8376" y="0"/>
                  </a:moveTo>
                  <a:lnTo>
                    <a:pt x="4616" y="0"/>
                  </a:lnTo>
                  <a:lnTo>
                    <a:pt x="0" y="5424"/>
                  </a:lnTo>
                  <a:lnTo>
                    <a:pt x="8376" y="5424"/>
                  </a:lnTo>
                  <a:lnTo>
                    <a:pt x="8376" y="0"/>
                  </a:lnTo>
                  <a:close/>
                </a:path>
              </a:pathLst>
            </a:custGeom>
            <a:solidFill>
              <a:srgbClr val="C77A5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1" name="object 201"/>
            <p:cNvSpPr/>
            <p:nvPr/>
          </p:nvSpPr>
          <p:spPr>
            <a:xfrm>
              <a:off x="5868314" y="7223442"/>
              <a:ext cx="49530" cy="64769"/>
            </a:xfrm>
            <a:custGeom>
              <a:avLst/>
              <a:gdLst/>
              <a:ahLst/>
              <a:cxnLst/>
              <a:rect l="l" t="t" r="r" b="b"/>
              <a:pathLst>
                <a:path w="49529" h="64770">
                  <a:moveTo>
                    <a:pt x="571" y="63779"/>
                  </a:moveTo>
                  <a:lnTo>
                    <a:pt x="0" y="64414"/>
                  </a:lnTo>
                  <a:lnTo>
                    <a:pt x="571" y="64414"/>
                  </a:lnTo>
                  <a:lnTo>
                    <a:pt x="571" y="63779"/>
                  </a:lnTo>
                  <a:close/>
                </a:path>
                <a:path w="49529" h="64770">
                  <a:moveTo>
                    <a:pt x="39547" y="13208"/>
                  </a:moveTo>
                  <a:lnTo>
                    <a:pt x="37566" y="13208"/>
                  </a:lnTo>
                  <a:lnTo>
                    <a:pt x="35737" y="15887"/>
                  </a:lnTo>
                  <a:lnTo>
                    <a:pt x="29806" y="24536"/>
                  </a:lnTo>
                  <a:lnTo>
                    <a:pt x="28575" y="26339"/>
                  </a:lnTo>
                  <a:lnTo>
                    <a:pt x="20091" y="38684"/>
                  </a:lnTo>
                  <a:lnTo>
                    <a:pt x="19761" y="39192"/>
                  </a:lnTo>
                  <a:lnTo>
                    <a:pt x="12331" y="49987"/>
                  </a:lnTo>
                  <a:lnTo>
                    <a:pt x="10833" y="51803"/>
                  </a:lnTo>
                  <a:lnTo>
                    <a:pt x="20091" y="51803"/>
                  </a:lnTo>
                  <a:lnTo>
                    <a:pt x="20091" y="39192"/>
                  </a:lnTo>
                  <a:lnTo>
                    <a:pt x="29806" y="39192"/>
                  </a:lnTo>
                  <a:lnTo>
                    <a:pt x="29806" y="26339"/>
                  </a:lnTo>
                  <a:lnTo>
                    <a:pt x="35737" y="26339"/>
                  </a:lnTo>
                  <a:lnTo>
                    <a:pt x="39547" y="26339"/>
                  </a:lnTo>
                  <a:lnTo>
                    <a:pt x="39547" y="13208"/>
                  </a:lnTo>
                  <a:close/>
                </a:path>
                <a:path w="49529" h="64770">
                  <a:moveTo>
                    <a:pt x="39687" y="10109"/>
                  </a:moveTo>
                  <a:lnTo>
                    <a:pt x="39573" y="13208"/>
                  </a:lnTo>
                  <a:lnTo>
                    <a:pt x="39687" y="10109"/>
                  </a:lnTo>
                  <a:close/>
                </a:path>
                <a:path w="49529" h="64770">
                  <a:moveTo>
                    <a:pt x="49326" y="0"/>
                  </a:moveTo>
                  <a:lnTo>
                    <a:pt x="49085" y="0"/>
                  </a:lnTo>
                  <a:lnTo>
                    <a:pt x="46609" y="0"/>
                  </a:lnTo>
                  <a:lnTo>
                    <a:pt x="45110" y="2209"/>
                  </a:lnTo>
                  <a:lnTo>
                    <a:pt x="45110" y="13208"/>
                  </a:lnTo>
                  <a:lnTo>
                    <a:pt x="49085" y="13208"/>
                  </a:lnTo>
                  <a:lnTo>
                    <a:pt x="49326" y="13208"/>
                  </a:lnTo>
                  <a:lnTo>
                    <a:pt x="49326" y="0"/>
                  </a:lnTo>
                  <a:close/>
                </a:path>
              </a:pathLst>
            </a:custGeom>
            <a:solidFill>
              <a:srgbClr val="CD7E6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5908005" y="7225648"/>
              <a:ext cx="5715" cy="11430"/>
            </a:xfrm>
            <a:custGeom>
              <a:avLst/>
              <a:gdLst/>
              <a:ahLst/>
              <a:cxnLst/>
              <a:rect l="l" t="t" r="r" b="b"/>
              <a:pathLst>
                <a:path w="5714" h="11429">
                  <a:moveTo>
                    <a:pt x="5427" y="0"/>
                  </a:moveTo>
                  <a:lnTo>
                    <a:pt x="0" y="7899"/>
                  </a:lnTo>
                  <a:lnTo>
                    <a:pt x="0" y="10992"/>
                  </a:lnTo>
                  <a:lnTo>
                    <a:pt x="5427" y="10992"/>
                  </a:lnTo>
                  <a:lnTo>
                    <a:pt x="5427" y="0"/>
                  </a:lnTo>
                  <a:close/>
                </a:path>
              </a:pathLst>
            </a:custGeom>
            <a:solidFill>
              <a:srgbClr val="C77A5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5905881" y="7218324"/>
              <a:ext cx="12700" cy="18415"/>
            </a:xfrm>
            <a:custGeom>
              <a:avLst/>
              <a:gdLst/>
              <a:ahLst/>
              <a:cxnLst/>
              <a:rect l="l" t="t" r="r" b="b"/>
              <a:pathLst>
                <a:path w="12700" h="18415">
                  <a:moveTo>
                    <a:pt x="1981" y="15506"/>
                  </a:moveTo>
                  <a:lnTo>
                    <a:pt x="0" y="18326"/>
                  </a:lnTo>
                  <a:lnTo>
                    <a:pt x="1981" y="18326"/>
                  </a:lnTo>
                  <a:lnTo>
                    <a:pt x="1981" y="15506"/>
                  </a:lnTo>
                  <a:close/>
                </a:path>
                <a:path w="12700" h="18415">
                  <a:moveTo>
                    <a:pt x="11760" y="1206"/>
                  </a:moveTo>
                  <a:lnTo>
                    <a:pt x="11518" y="1549"/>
                  </a:lnTo>
                  <a:lnTo>
                    <a:pt x="9042" y="5118"/>
                  </a:lnTo>
                  <a:lnTo>
                    <a:pt x="11518" y="5118"/>
                  </a:lnTo>
                  <a:lnTo>
                    <a:pt x="11760" y="5118"/>
                  </a:lnTo>
                  <a:lnTo>
                    <a:pt x="11760" y="1206"/>
                  </a:lnTo>
                  <a:close/>
                </a:path>
                <a:path w="12700" h="18415">
                  <a:moveTo>
                    <a:pt x="12573" y="0"/>
                  </a:moveTo>
                  <a:lnTo>
                    <a:pt x="11785" y="1168"/>
                  </a:lnTo>
                  <a:lnTo>
                    <a:pt x="11785" y="5118"/>
                  </a:lnTo>
                  <a:lnTo>
                    <a:pt x="12522" y="5118"/>
                  </a:lnTo>
                  <a:lnTo>
                    <a:pt x="12573" y="0"/>
                  </a:lnTo>
                  <a:close/>
                </a:path>
              </a:pathLst>
            </a:custGeom>
            <a:solidFill>
              <a:srgbClr val="CD7E6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4783118" y="7868038"/>
              <a:ext cx="1127760" cy="12065"/>
            </a:xfrm>
            <a:custGeom>
              <a:avLst/>
              <a:gdLst/>
              <a:ahLst/>
              <a:cxnLst/>
              <a:rect l="l" t="t" r="r" b="b"/>
              <a:pathLst>
                <a:path w="1127760" h="12065">
                  <a:moveTo>
                    <a:pt x="1127436" y="0"/>
                  </a:moveTo>
                  <a:lnTo>
                    <a:pt x="35967" y="0"/>
                  </a:lnTo>
                  <a:lnTo>
                    <a:pt x="0" y="11588"/>
                  </a:lnTo>
                  <a:lnTo>
                    <a:pt x="1127292" y="11588"/>
                  </a:lnTo>
                  <a:lnTo>
                    <a:pt x="1127436" y="0"/>
                  </a:lnTo>
                  <a:close/>
                </a:path>
              </a:pathLst>
            </a:custGeom>
            <a:solidFill>
              <a:srgbClr val="6C2B2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4763575" y="7218318"/>
              <a:ext cx="1155065" cy="668020"/>
            </a:xfrm>
            <a:custGeom>
              <a:avLst/>
              <a:gdLst/>
              <a:ahLst/>
              <a:cxnLst/>
              <a:rect l="l" t="t" r="r" b="b"/>
              <a:pathLst>
                <a:path w="1155064" h="668020">
                  <a:moveTo>
                    <a:pt x="0" y="667590"/>
                  </a:moveTo>
                  <a:lnTo>
                    <a:pt x="382880" y="665519"/>
                  </a:lnTo>
                  <a:lnTo>
                    <a:pt x="1096608" y="664449"/>
                  </a:lnTo>
                  <a:lnTo>
                    <a:pt x="1146786" y="664425"/>
                  </a:lnTo>
                  <a:lnTo>
                    <a:pt x="1154879" y="0"/>
                  </a:lnTo>
                  <a:lnTo>
                    <a:pt x="1117080" y="55111"/>
                  </a:lnTo>
                  <a:lnTo>
                    <a:pt x="1005274" y="185797"/>
                  </a:lnTo>
                  <a:lnTo>
                    <a:pt x="839886" y="346394"/>
                  </a:lnTo>
                  <a:lnTo>
                    <a:pt x="655598" y="469204"/>
                  </a:lnTo>
                  <a:lnTo>
                    <a:pt x="507540" y="540044"/>
                  </a:lnTo>
                  <a:lnTo>
                    <a:pt x="320110" y="598320"/>
                  </a:lnTo>
                  <a:lnTo>
                    <a:pt x="80718" y="645555"/>
                  </a:lnTo>
                  <a:lnTo>
                    <a:pt x="58652" y="648696"/>
                  </a:lnTo>
                  <a:lnTo>
                    <a:pt x="0" y="667590"/>
                  </a:lnTo>
                  <a:close/>
                </a:path>
              </a:pathLst>
            </a:custGeom>
            <a:ln w="12588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3359020" y="7879627"/>
              <a:ext cx="8562340" cy="12700"/>
            </a:xfrm>
            <a:custGeom>
              <a:avLst/>
              <a:gdLst/>
              <a:ahLst/>
              <a:cxnLst/>
              <a:rect l="l" t="t" r="r" b="b"/>
              <a:pathLst>
                <a:path w="8562340" h="12700">
                  <a:moveTo>
                    <a:pt x="8559161" y="0"/>
                  </a:moveTo>
                  <a:lnTo>
                    <a:pt x="6308" y="0"/>
                  </a:lnTo>
                  <a:lnTo>
                    <a:pt x="2830" y="0"/>
                  </a:lnTo>
                  <a:lnTo>
                    <a:pt x="0" y="2806"/>
                  </a:lnTo>
                  <a:lnTo>
                    <a:pt x="0" y="9754"/>
                  </a:lnTo>
                  <a:lnTo>
                    <a:pt x="2830" y="12586"/>
                  </a:lnTo>
                  <a:lnTo>
                    <a:pt x="8559161" y="12586"/>
                  </a:lnTo>
                  <a:lnTo>
                    <a:pt x="8561970" y="9754"/>
                  </a:lnTo>
                  <a:lnTo>
                    <a:pt x="8561970" y="2806"/>
                  </a:lnTo>
                  <a:lnTo>
                    <a:pt x="8559161" y="0"/>
                  </a:lnTo>
                  <a:close/>
                </a:path>
              </a:pathLst>
            </a:custGeom>
            <a:solidFill>
              <a:srgbClr val="01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7815625" y="2921940"/>
              <a:ext cx="19050" cy="4964430"/>
            </a:xfrm>
            <a:custGeom>
              <a:avLst/>
              <a:gdLst/>
              <a:ahLst/>
              <a:cxnLst/>
              <a:rect l="l" t="t" r="r" b="b"/>
              <a:pathLst>
                <a:path w="19050" h="4964430">
                  <a:moveTo>
                    <a:pt x="0" y="4963962"/>
                  </a:moveTo>
                  <a:lnTo>
                    <a:pt x="18640" y="0"/>
                  </a:lnTo>
                </a:path>
              </a:pathLst>
            </a:custGeom>
            <a:ln w="12592">
              <a:solidFill>
                <a:srgbClr val="777779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08" name="object 208"/>
          <p:cNvSpPr txBox="1"/>
          <p:nvPr/>
        </p:nvSpPr>
        <p:spPr>
          <a:xfrm>
            <a:off x="3781169" y="8215433"/>
            <a:ext cx="280670" cy="14668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800" spc="15" dirty="0">
                <a:solidFill>
                  <a:srgbClr val="010000"/>
                </a:solidFill>
                <a:latin typeface="Arial MT"/>
                <a:cs typeface="Arial MT"/>
              </a:rPr>
              <a:t>–</a:t>
            </a:r>
            <a:r>
              <a:rPr sz="800" spc="-5" dirty="0">
                <a:solidFill>
                  <a:srgbClr val="010000"/>
                </a:solidFill>
                <a:latin typeface="Arial MT"/>
                <a:cs typeface="Arial MT"/>
              </a:rPr>
              <a:t>4.00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209" name="object 209"/>
          <p:cNvSpPr txBox="1"/>
          <p:nvPr/>
        </p:nvSpPr>
        <p:spPr>
          <a:xfrm>
            <a:off x="4756332" y="8215433"/>
            <a:ext cx="280670" cy="14668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800" spc="15" dirty="0">
                <a:solidFill>
                  <a:srgbClr val="010000"/>
                </a:solidFill>
                <a:latin typeface="Arial MT"/>
                <a:cs typeface="Arial MT"/>
              </a:rPr>
              <a:t>–</a:t>
            </a:r>
            <a:r>
              <a:rPr sz="800" spc="-5" dirty="0">
                <a:solidFill>
                  <a:srgbClr val="010000"/>
                </a:solidFill>
                <a:latin typeface="Arial MT"/>
                <a:cs typeface="Arial MT"/>
              </a:rPr>
              <a:t>3.00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210" name="object 210"/>
          <p:cNvSpPr txBox="1"/>
          <p:nvPr/>
        </p:nvSpPr>
        <p:spPr>
          <a:xfrm>
            <a:off x="5770537" y="8215433"/>
            <a:ext cx="280670" cy="14668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800" spc="15" dirty="0">
                <a:solidFill>
                  <a:srgbClr val="010000"/>
                </a:solidFill>
                <a:latin typeface="Arial MT"/>
                <a:cs typeface="Arial MT"/>
              </a:rPr>
              <a:t>–</a:t>
            </a:r>
            <a:r>
              <a:rPr sz="800" spc="-5" dirty="0">
                <a:solidFill>
                  <a:srgbClr val="010000"/>
                </a:solidFill>
                <a:latin typeface="Arial MT"/>
                <a:cs typeface="Arial MT"/>
              </a:rPr>
              <a:t>1.96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211" name="object 211"/>
          <p:cNvSpPr txBox="1"/>
          <p:nvPr/>
        </p:nvSpPr>
        <p:spPr>
          <a:xfrm>
            <a:off x="6706781" y="8215433"/>
            <a:ext cx="280670" cy="14668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800" spc="15" dirty="0">
                <a:solidFill>
                  <a:srgbClr val="010000"/>
                </a:solidFill>
                <a:latin typeface="Arial MT"/>
                <a:cs typeface="Arial MT"/>
              </a:rPr>
              <a:t>–</a:t>
            </a:r>
            <a:r>
              <a:rPr sz="800" spc="-5" dirty="0">
                <a:solidFill>
                  <a:srgbClr val="010000"/>
                </a:solidFill>
                <a:latin typeface="Arial MT"/>
                <a:cs typeface="Arial MT"/>
              </a:rPr>
              <a:t>1.00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212" name="object 212"/>
          <p:cNvSpPr txBox="1"/>
          <p:nvPr/>
        </p:nvSpPr>
        <p:spPr>
          <a:xfrm>
            <a:off x="7711368" y="8215433"/>
            <a:ext cx="221615" cy="14668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800" spc="-5" dirty="0">
                <a:solidFill>
                  <a:srgbClr val="010000"/>
                </a:solidFill>
                <a:latin typeface="Arial MT"/>
                <a:cs typeface="Arial MT"/>
              </a:rPr>
              <a:t>0.00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213" name="object 213"/>
          <p:cNvSpPr txBox="1"/>
          <p:nvPr/>
        </p:nvSpPr>
        <p:spPr>
          <a:xfrm>
            <a:off x="8686551" y="8215433"/>
            <a:ext cx="221615" cy="14668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800" spc="-5" dirty="0">
                <a:solidFill>
                  <a:srgbClr val="010000"/>
                </a:solidFill>
                <a:latin typeface="Arial MT"/>
                <a:cs typeface="Arial MT"/>
              </a:rPr>
              <a:t>1.00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214" name="object 214"/>
          <p:cNvSpPr txBox="1"/>
          <p:nvPr/>
        </p:nvSpPr>
        <p:spPr>
          <a:xfrm>
            <a:off x="9320515" y="8215433"/>
            <a:ext cx="523875" cy="14668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800" spc="-5" dirty="0">
                <a:solidFill>
                  <a:srgbClr val="010000"/>
                </a:solidFill>
                <a:latin typeface="Arial MT"/>
                <a:cs typeface="Arial MT"/>
              </a:rPr>
              <a:t>1.65</a:t>
            </a:r>
            <a:r>
              <a:rPr sz="800" spc="535" dirty="0">
                <a:solidFill>
                  <a:srgbClr val="010000"/>
                </a:solidFill>
                <a:latin typeface="Arial MT"/>
                <a:cs typeface="Arial MT"/>
              </a:rPr>
              <a:t> </a:t>
            </a:r>
            <a:r>
              <a:rPr sz="800" spc="-5" dirty="0">
                <a:solidFill>
                  <a:srgbClr val="010000"/>
                </a:solidFill>
                <a:latin typeface="Arial MT"/>
                <a:cs typeface="Arial MT"/>
              </a:rPr>
              <a:t>1.96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215" name="object 215"/>
          <p:cNvSpPr txBox="1"/>
          <p:nvPr/>
        </p:nvSpPr>
        <p:spPr>
          <a:xfrm>
            <a:off x="10636999" y="8215433"/>
            <a:ext cx="221615" cy="14668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800" spc="-5" dirty="0">
                <a:solidFill>
                  <a:srgbClr val="010000"/>
                </a:solidFill>
                <a:latin typeface="Arial MT"/>
                <a:cs typeface="Arial MT"/>
              </a:rPr>
              <a:t>3.00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216" name="object 216"/>
          <p:cNvSpPr txBox="1"/>
          <p:nvPr/>
        </p:nvSpPr>
        <p:spPr>
          <a:xfrm>
            <a:off x="11612162" y="8215433"/>
            <a:ext cx="221615" cy="14668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800" spc="-5" dirty="0">
                <a:solidFill>
                  <a:srgbClr val="010000"/>
                </a:solidFill>
                <a:latin typeface="Arial MT"/>
                <a:cs typeface="Arial MT"/>
              </a:rPr>
              <a:t>4.00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217" name="object 217"/>
          <p:cNvSpPr txBox="1"/>
          <p:nvPr/>
        </p:nvSpPr>
        <p:spPr>
          <a:xfrm>
            <a:off x="3840512" y="6194763"/>
            <a:ext cx="1393825" cy="23749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350" spc="15" dirty="0">
                <a:solidFill>
                  <a:srgbClr val="8D352A"/>
                </a:solidFill>
                <a:latin typeface="Arial MT"/>
                <a:cs typeface="Arial MT"/>
              </a:rPr>
              <a:t>Probability</a:t>
            </a:r>
            <a:r>
              <a:rPr sz="1350" spc="-20" dirty="0">
                <a:solidFill>
                  <a:srgbClr val="8D352A"/>
                </a:solidFill>
                <a:latin typeface="Arial MT"/>
                <a:cs typeface="Arial MT"/>
              </a:rPr>
              <a:t> </a:t>
            </a:r>
            <a:r>
              <a:rPr sz="1350" spc="20" dirty="0">
                <a:solidFill>
                  <a:srgbClr val="8D352A"/>
                </a:solidFill>
                <a:latin typeface="Arial MT"/>
                <a:cs typeface="Arial MT"/>
              </a:rPr>
              <a:t>=</a:t>
            </a:r>
            <a:r>
              <a:rPr sz="1350" spc="-20" dirty="0">
                <a:solidFill>
                  <a:srgbClr val="8D352A"/>
                </a:solidFill>
                <a:latin typeface="Arial MT"/>
                <a:cs typeface="Arial MT"/>
              </a:rPr>
              <a:t> </a:t>
            </a:r>
            <a:r>
              <a:rPr sz="1350" spc="15" dirty="0">
                <a:solidFill>
                  <a:srgbClr val="8D352A"/>
                </a:solidFill>
                <a:latin typeface="Arial MT"/>
                <a:cs typeface="Arial MT"/>
              </a:rPr>
              <a:t>.025</a:t>
            </a:r>
            <a:endParaRPr sz="1350">
              <a:latin typeface="Arial MT"/>
              <a:cs typeface="Arial MT"/>
            </a:endParaRPr>
          </a:p>
        </p:txBody>
      </p:sp>
      <p:grpSp>
        <p:nvGrpSpPr>
          <p:cNvPr id="218" name="object 218"/>
          <p:cNvGrpSpPr/>
          <p:nvPr/>
        </p:nvGrpSpPr>
        <p:grpSpPr>
          <a:xfrm>
            <a:off x="4652924" y="6440394"/>
            <a:ext cx="6234430" cy="1452245"/>
            <a:chOff x="4652924" y="6440394"/>
            <a:chExt cx="6234430" cy="1452245"/>
          </a:xfrm>
        </p:grpSpPr>
        <p:sp>
          <p:nvSpPr>
            <p:cNvPr id="219" name="object 219"/>
            <p:cNvSpPr/>
            <p:nvPr/>
          </p:nvSpPr>
          <p:spPr>
            <a:xfrm>
              <a:off x="4665624" y="6453094"/>
              <a:ext cx="995044" cy="1231900"/>
            </a:xfrm>
            <a:custGeom>
              <a:avLst/>
              <a:gdLst/>
              <a:ahLst/>
              <a:cxnLst/>
              <a:rect l="l" t="t" r="r" b="b"/>
              <a:pathLst>
                <a:path w="995045" h="1231900">
                  <a:moveTo>
                    <a:pt x="0" y="0"/>
                  </a:moveTo>
                  <a:lnTo>
                    <a:pt x="994919" y="1231478"/>
                  </a:lnTo>
                </a:path>
              </a:pathLst>
            </a:custGeom>
            <a:ln w="25204">
              <a:solidFill>
                <a:srgbClr val="8D35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0" name="object 220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584171" y="7608197"/>
              <a:ext cx="136486" cy="147776"/>
            </a:xfrm>
            <a:prstGeom prst="rect">
              <a:avLst/>
            </a:prstGeom>
          </p:spPr>
        </p:pic>
        <p:sp>
          <p:nvSpPr>
            <p:cNvPr id="221" name="object 221"/>
            <p:cNvSpPr/>
            <p:nvPr/>
          </p:nvSpPr>
          <p:spPr>
            <a:xfrm>
              <a:off x="10789940" y="7868395"/>
              <a:ext cx="50165" cy="11430"/>
            </a:xfrm>
            <a:custGeom>
              <a:avLst/>
              <a:gdLst/>
              <a:ahLst/>
              <a:cxnLst/>
              <a:rect l="l" t="t" r="r" b="b"/>
              <a:pathLst>
                <a:path w="50165" h="11429">
                  <a:moveTo>
                    <a:pt x="0" y="0"/>
                  </a:moveTo>
                  <a:lnTo>
                    <a:pt x="48794" y="10993"/>
                  </a:lnTo>
                  <a:lnTo>
                    <a:pt x="49580" y="10993"/>
                  </a:lnTo>
                  <a:lnTo>
                    <a:pt x="30252" y="4781"/>
                  </a:lnTo>
                  <a:lnTo>
                    <a:pt x="8733" y="171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C2B2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2" name="object 222"/>
            <p:cNvSpPr/>
            <p:nvPr/>
          </p:nvSpPr>
          <p:spPr>
            <a:xfrm>
              <a:off x="9719059" y="7211489"/>
              <a:ext cx="1168400" cy="681355"/>
            </a:xfrm>
            <a:custGeom>
              <a:avLst/>
              <a:gdLst/>
              <a:ahLst/>
              <a:cxnLst/>
              <a:rect l="l" t="t" r="r" b="b"/>
              <a:pathLst>
                <a:path w="1168400" h="681354">
                  <a:moveTo>
                    <a:pt x="28138" y="27508"/>
                  </a:moveTo>
                  <a:lnTo>
                    <a:pt x="12879" y="27508"/>
                  </a:lnTo>
                  <a:lnTo>
                    <a:pt x="38943" y="65510"/>
                  </a:lnTo>
                  <a:lnTo>
                    <a:pt x="151176" y="196719"/>
                  </a:lnTo>
                  <a:lnTo>
                    <a:pt x="316946" y="357746"/>
                  </a:lnTo>
                  <a:lnTo>
                    <a:pt x="502113" y="481269"/>
                  </a:lnTo>
                  <a:lnTo>
                    <a:pt x="650960" y="552560"/>
                  </a:lnTo>
                  <a:lnTo>
                    <a:pt x="839221" y="611169"/>
                  </a:lnTo>
                  <a:lnTo>
                    <a:pt x="1079280" y="658572"/>
                  </a:lnTo>
                  <a:lnTo>
                    <a:pt x="1101133" y="661687"/>
                  </a:lnTo>
                  <a:lnTo>
                    <a:pt x="1120476" y="667917"/>
                  </a:lnTo>
                  <a:lnTo>
                    <a:pt x="1161238" y="668138"/>
                  </a:lnTo>
                  <a:lnTo>
                    <a:pt x="1161164" y="680725"/>
                  </a:lnTo>
                  <a:lnTo>
                    <a:pt x="1164282" y="680749"/>
                  </a:lnTo>
                  <a:lnTo>
                    <a:pt x="1166949" y="678488"/>
                  </a:lnTo>
                  <a:lnTo>
                    <a:pt x="1167926" y="672373"/>
                  </a:lnTo>
                  <a:lnTo>
                    <a:pt x="1166092" y="669397"/>
                  </a:lnTo>
                  <a:lnTo>
                    <a:pt x="1104488" y="649552"/>
                  </a:lnTo>
                  <a:lnTo>
                    <a:pt x="1103442" y="649314"/>
                  </a:lnTo>
                  <a:lnTo>
                    <a:pt x="1081544" y="646197"/>
                  </a:lnTo>
                  <a:lnTo>
                    <a:pt x="842650" y="599057"/>
                  </a:lnTo>
                  <a:lnTo>
                    <a:pt x="655956" y="540997"/>
                  </a:lnTo>
                  <a:lnTo>
                    <a:pt x="508731" y="470560"/>
                  </a:lnTo>
                  <a:lnTo>
                    <a:pt x="325300" y="348322"/>
                  </a:lnTo>
                  <a:lnTo>
                    <a:pt x="160557" y="188319"/>
                  </a:lnTo>
                  <a:lnTo>
                    <a:pt x="49132" y="58108"/>
                  </a:lnTo>
                  <a:lnTo>
                    <a:pt x="28138" y="27508"/>
                  </a:lnTo>
                  <a:close/>
                </a:path>
                <a:path w="1168400" h="681354">
                  <a:moveTo>
                    <a:pt x="7071" y="0"/>
                  </a:moveTo>
                  <a:lnTo>
                    <a:pt x="1786" y="1664"/>
                  </a:lnTo>
                  <a:lnTo>
                    <a:pt x="0" y="4140"/>
                  </a:lnTo>
                  <a:lnTo>
                    <a:pt x="48" y="6901"/>
                  </a:lnTo>
                  <a:lnTo>
                    <a:pt x="8166" y="674776"/>
                  </a:lnTo>
                  <a:lnTo>
                    <a:pt x="10972" y="677560"/>
                  </a:lnTo>
                  <a:lnTo>
                    <a:pt x="1161164" y="680725"/>
                  </a:lnTo>
                  <a:lnTo>
                    <a:pt x="1161167" y="680416"/>
                  </a:lnTo>
                  <a:lnTo>
                    <a:pt x="1159285" y="680416"/>
                  </a:lnTo>
                  <a:lnTo>
                    <a:pt x="1120476" y="667917"/>
                  </a:lnTo>
                  <a:lnTo>
                    <a:pt x="20638" y="664972"/>
                  </a:lnTo>
                  <a:lnTo>
                    <a:pt x="12879" y="27508"/>
                  </a:lnTo>
                  <a:lnTo>
                    <a:pt x="28138" y="27508"/>
                  </a:lnTo>
                  <a:lnTo>
                    <a:pt x="9951" y="999"/>
                  </a:lnTo>
                  <a:lnTo>
                    <a:pt x="7071" y="0"/>
                  </a:lnTo>
                  <a:close/>
                </a:path>
                <a:path w="1168400" h="681354">
                  <a:moveTo>
                    <a:pt x="1120476" y="667917"/>
                  </a:moveTo>
                  <a:lnTo>
                    <a:pt x="1159285" y="680416"/>
                  </a:lnTo>
                  <a:lnTo>
                    <a:pt x="1161098" y="674776"/>
                  </a:lnTo>
                  <a:lnTo>
                    <a:pt x="1161221" y="672373"/>
                  </a:lnTo>
                  <a:lnTo>
                    <a:pt x="1161238" y="668138"/>
                  </a:lnTo>
                  <a:lnTo>
                    <a:pt x="1120476" y="667917"/>
                  </a:lnTo>
                  <a:close/>
                </a:path>
                <a:path w="1168400" h="681354">
                  <a:moveTo>
                    <a:pt x="1161213" y="674419"/>
                  </a:moveTo>
                  <a:lnTo>
                    <a:pt x="1159285" y="680416"/>
                  </a:lnTo>
                  <a:lnTo>
                    <a:pt x="1161167" y="680416"/>
                  </a:lnTo>
                  <a:lnTo>
                    <a:pt x="1161213" y="674419"/>
                  </a:lnTo>
                  <a:close/>
                </a:path>
              </a:pathLst>
            </a:custGeom>
            <a:solidFill>
              <a:srgbClr val="01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3" name="object 223"/>
          <p:cNvSpPr txBox="1"/>
          <p:nvPr/>
        </p:nvSpPr>
        <p:spPr>
          <a:xfrm>
            <a:off x="10407609" y="6194763"/>
            <a:ext cx="1393825" cy="23749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350" spc="15" dirty="0">
                <a:solidFill>
                  <a:srgbClr val="8D352A"/>
                </a:solidFill>
                <a:latin typeface="Arial MT"/>
                <a:cs typeface="Arial MT"/>
              </a:rPr>
              <a:t>Probability</a:t>
            </a:r>
            <a:r>
              <a:rPr sz="1350" spc="-20" dirty="0">
                <a:solidFill>
                  <a:srgbClr val="8D352A"/>
                </a:solidFill>
                <a:latin typeface="Arial MT"/>
                <a:cs typeface="Arial MT"/>
              </a:rPr>
              <a:t> </a:t>
            </a:r>
            <a:r>
              <a:rPr sz="1350" spc="20" dirty="0">
                <a:solidFill>
                  <a:srgbClr val="8D352A"/>
                </a:solidFill>
                <a:latin typeface="Arial MT"/>
                <a:cs typeface="Arial MT"/>
              </a:rPr>
              <a:t>=</a:t>
            </a:r>
            <a:r>
              <a:rPr sz="1350" spc="-20" dirty="0">
                <a:solidFill>
                  <a:srgbClr val="8D352A"/>
                </a:solidFill>
                <a:latin typeface="Arial MT"/>
                <a:cs typeface="Arial MT"/>
              </a:rPr>
              <a:t> </a:t>
            </a:r>
            <a:r>
              <a:rPr sz="1350" spc="15" dirty="0">
                <a:solidFill>
                  <a:srgbClr val="8D352A"/>
                </a:solidFill>
                <a:latin typeface="Arial MT"/>
                <a:cs typeface="Arial MT"/>
              </a:rPr>
              <a:t>.025</a:t>
            </a:r>
            <a:endParaRPr sz="1350">
              <a:latin typeface="Arial MT"/>
              <a:cs typeface="Arial MT"/>
            </a:endParaRPr>
          </a:p>
        </p:txBody>
      </p:sp>
      <p:grpSp>
        <p:nvGrpSpPr>
          <p:cNvPr id="224" name="object 224"/>
          <p:cNvGrpSpPr/>
          <p:nvPr/>
        </p:nvGrpSpPr>
        <p:grpSpPr>
          <a:xfrm>
            <a:off x="9418212" y="6440394"/>
            <a:ext cx="1586865" cy="1452245"/>
            <a:chOff x="9418212" y="6440394"/>
            <a:chExt cx="1586865" cy="1452245"/>
          </a:xfrm>
        </p:grpSpPr>
        <p:sp>
          <p:nvSpPr>
            <p:cNvPr id="225" name="object 225"/>
            <p:cNvSpPr/>
            <p:nvPr/>
          </p:nvSpPr>
          <p:spPr>
            <a:xfrm>
              <a:off x="9424695" y="6730301"/>
              <a:ext cx="302895" cy="1137920"/>
            </a:xfrm>
            <a:custGeom>
              <a:avLst/>
              <a:gdLst/>
              <a:ahLst/>
              <a:cxnLst/>
              <a:rect l="l" t="t" r="r" b="b"/>
              <a:pathLst>
                <a:path w="302895" h="1137920">
                  <a:moveTo>
                    <a:pt x="3746" y="0"/>
                  </a:moveTo>
                  <a:lnTo>
                    <a:pt x="0" y="0"/>
                  </a:lnTo>
                  <a:lnTo>
                    <a:pt x="3746" y="373392"/>
                  </a:lnTo>
                  <a:lnTo>
                    <a:pt x="3746" y="0"/>
                  </a:lnTo>
                  <a:close/>
                </a:path>
                <a:path w="302895" h="1137920">
                  <a:moveTo>
                    <a:pt x="295148" y="549910"/>
                  </a:moveTo>
                  <a:lnTo>
                    <a:pt x="295097" y="545960"/>
                  </a:lnTo>
                  <a:lnTo>
                    <a:pt x="294449" y="492633"/>
                  </a:lnTo>
                  <a:lnTo>
                    <a:pt x="291807" y="492633"/>
                  </a:lnTo>
                  <a:lnTo>
                    <a:pt x="291807" y="485305"/>
                  </a:lnTo>
                  <a:lnTo>
                    <a:pt x="287477" y="479120"/>
                  </a:lnTo>
                  <a:lnTo>
                    <a:pt x="282105" y="479120"/>
                  </a:lnTo>
                  <a:lnTo>
                    <a:pt x="282105" y="471462"/>
                  </a:lnTo>
                  <a:lnTo>
                    <a:pt x="277863" y="465416"/>
                  </a:lnTo>
                  <a:lnTo>
                    <a:pt x="272389" y="465416"/>
                  </a:lnTo>
                  <a:lnTo>
                    <a:pt x="272389" y="457593"/>
                  </a:lnTo>
                  <a:lnTo>
                    <a:pt x="268122" y="451523"/>
                  </a:lnTo>
                  <a:lnTo>
                    <a:pt x="262585" y="451523"/>
                  </a:lnTo>
                  <a:lnTo>
                    <a:pt x="262585" y="443623"/>
                  </a:lnTo>
                  <a:lnTo>
                    <a:pt x="258343" y="437578"/>
                  </a:lnTo>
                  <a:lnTo>
                    <a:pt x="252869" y="437578"/>
                  </a:lnTo>
                  <a:lnTo>
                    <a:pt x="252869" y="429742"/>
                  </a:lnTo>
                  <a:lnTo>
                    <a:pt x="248373" y="423341"/>
                  </a:lnTo>
                  <a:lnTo>
                    <a:pt x="243065" y="423341"/>
                  </a:lnTo>
                  <a:lnTo>
                    <a:pt x="243065" y="415772"/>
                  </a:lnTo>
                  <a:lnTo>
                    <a:pt x="238226" y="408876"/>
                  </a:lnTo>
                  <a:lnTo>
                    <a:pt x="233349" y="408876"/>
                  </a:lnTo>
                  <a:lnTo>
                    <a:pt x="233349" y="401904"/>
                  </a:lnTo>
                  <a:lnTo>
                    <a:pt x="227965" y="394271"/>
                  </a:lnTo>
                  <a:lnTo>
                    <a:pt x="223608" y="394271"/>
                  </a:lnTo>
                  <a:lnTo>
                    <a:pt x="223608" y="388035"/>
                  </a:lnTo>
                  <a:lnTo>
                    <a:pt x="217576" y="379412"/>
                  </a:lnTo>
                  <a:lnTo>
                    <a:pt x="213829" y="379412"/>
                  </a:lnTo>
                  <a:lnTo>
                    <a:pt x="213829" y="374065"/>
                  </a:lnTo>
                  <a:lnTo>
                    <a:pt x="206971" y="364286"/>
                  </a:lnTo>
                  <a:lnTo>
                    <a:pt x="204101" y="364286"/>
                  </a:lnTo>
                  <a:lnTo>
                    <a:pt x="204101" y="360197"/>
                  </a:lnTo>
                  <a:lnTo>
                    <a:pt x="196316" y="349084"/>
                  </a:lnTo>
                  <a:lnTo>
                    <a:pt x="194310" y="349084"/>
                  </a:lnTo>
                  <a:lnTo>
                    <a:pt x="194310" y="346227"/>
                  </a:lnTo>
                  <a:lnTo>
                    <a:pt x="188861" y="338442"/>
                  </a:lnTo>
                  <a:lnTo>
                    <a:pt x="186105" y="333565"/>
                  </a:lnTo>
                  <a:lnTo>
                    <a:pt x="184581" y="333565"/>
                  </a:lnTo>
                  <a:lnTo>
                    <a:pt x="184581" y="330873"/>
                  </a:lnTo>
                  <a:lnTo>
                    <a:pt x="177241" y="317906"/>
                  </a:lnTo>
                  <a:lnTo>
                    <a:pt x="174866" y="317906"/>
                  </a:lnTo>
                  <a:lnTo>
                    <a:pt x="174866" y="313677"/>
                  </a:lnTo>
                  <a:lnTo>
                    <a:pt x="168198" y="301891"/>
                  </a:lnTo>
                  <a:lnTo>
                    <a:pt x="165061" y="301891"/>
                  </a:lnTo>
                  <a:lnTo>
                    <a:pt x="165061" y="296354"/>
                  </a:lnTo>
                  <a:lnTo>
                    <a:pt x="164350" y="295059"/>
                  </a:lnTo>
                  <a:lnTo>
                    <a:pt x="159131" y="285851"/>
                  </a:lnTo>
                  <a:lnTo>
                    <a:pt x="155346" y="285851"/>
                  </a:lnTo>
                  <a:lnTo>
                    <a:pt x="155346" y="279146"/>
                  </a:lnTo>
                  <a:lnTo>
                    <a:pt x="150990" y="271437"/>
                  </a:lnTo>
                  <a:lnTo>
                    <a:pt x="149872" y="269455"/>
                  </a:lnTo>
                  <a:lnTo>
                    <a:pt x="145618" y="269455"/>
                  </a:lnTo>
                  <a:lnTo>
                    <a:pt x="145618" y="263588"/>
                  </a:lnTo>
                  <a:lnTo>
                    <a:pt x="145618" y="263436"/>
                  </a:lnTo>
                  <a:lnTo>
                    <a:pt x="145618" y="262318"/>
                  </a:lnTo>
                  <a:lnTo>
                    <a:pt x="143319" y="262318"/>
                  </a:lnTo>
                  <a:lnTo>
                    <a:pt x="143319" y="253428"/>
                  </a:lnTo>
                  <a:lnTo>
                    <a:pt x="135826" y="253428"/>
                  </a:lnTo>
                  <a:lnTo>
                    <a:pt x="135826" y="250088"/>
                  </a:lnTo>
                  <a:lnTo>
                    <a:pt x="135826" y="249618"/>
                  </a:lnTo>
                  <a:lnTo>
                    <a:pt x="135826" y="244589"/>
                  </a:lnTo>
                  <a:lnTo>
                    <a:pt x="131165" y="236385"/>
                  </a:lnTo>
                  <a:lnTo>
                    <a:pt x="126085" y="236385"/>
                  </a:lnTo>
                  <a:lnTo>
                    <a:pt x="126085" y="227406"/>
                  </a:lnTo>
                  <a:lnTo>
                    <a:pt x="121564" y="219392"/>
                  </a:lnTo>
                  <a:lnTo>
                    <a:pt x="116306" y="219392"/>
                  </a:lnTo>
                  <a:lnTo>
                    <a:pt x="116306" y="210070"/>
                  </a:lnTo>
                  <a:lnTo>
                    <a:pt x="111887" y="202234"/>
                  </a:lnTo>
                  <a:lnTo>
                    <a:pt x="106578" y="202234"/>
                  </a:lnTo>
                  <a:lnTo>
                    <a:pt x="106578" y="192862"/>
                  </a:lnTo>
                  <a:lnTo>
                    <a:pt x="102120" y="184962"/>
                  </a:lnTo>
                  <a:lnTo>
                    <a:pt x="96862" y="184962"/>
                  </a:lnTo>
                  <a:lnTo>
                    <a:pt x="96862" y="175653"/>
                  </a:lnTo>
                  <a:lnTo>
                    <a:pt x="92125" y="167297"/>
                  </a:lnTo>
                  <a:lnTo>
                    <a:pt x="87058" y="167297"/>
                  </a:lnTo>
                  <a:lnTo>
                    <a:pt x="87058" y="158330"/>
                  </a:lnTo>
                  <a:lnTo>
                    <a:pt x="82105" y="149580"/>
                  </a:lnTo>
                  <a:lnTo>
                    <a:pt x="77343" y="149580"/>
                  </a:lnTo>
                  <a:lnTo>
                    <a:pt x="77343" y="141122"/>
                  </a:lnTo>
                  <a:lnTo>
                    <a:pt x="71920" y="131533"/>
                  </a:lnTo>
                  <a:lnTo>
                    <a:pt x="67538" y="131533"/>
                  </a:lnTo>
                  <a:lnTo>
                    <a:pt x="67538" y="123786"/>
                  </a:lnTo>
                  <a:lnTo>
                    <a:pt x="61696" y="113436"/>
                  </a:lnTo>
                  <a:lnTo>
                    <a:pt x="57823" y="113436"/>
                  </a:lnTo>
                  <a:lnTo>
                    <a:pt x="57823" y="106578"/>
                  </a:lnTo>
                  <a:lnTo>
                    <a:pt x="51828" y="95961"/>
                  </a:lnTo>
                  <a:lnTo>
                    <a:pt x="51371" y="95034"/>
                  </a:lnTo>
                  <a:lnTo>
                    <a:pt x="48082" y="95034"/>
                  </a:lnTo>
                  <a:lnTo>
                    <a:pt x="48082" y="88061"/>
                  </a:lnTo>
                  <a:lnTo>
                    <a:pt x="42583" y="76428"/>
                  </a:lnTo>
                  <a:lnTo>
                    <a:pt x="38303" y="76428"/>
                  </a:lnTo>
                  <a:lnTo>
                    <a:pt x="38303" y="67297"/>
                  </a:lnTo>
                  <a:lnTo>
                    <a:pt x="33756" y="57658"/>
                  </a:lnTo>
                  <a:lnTo>
                    <a:pt x="28562" y="57658"/>
                  </a:lnTo>
                  <a:lnTo>
                    <a:pt x="28562" y="46659"/>
                  </a:lnTo>
                  <a:lnTo>
                    <a:pt x="24803" y="38658"/>
                  </a:lnTo>
                  <a:lnTo>
                    <a:pt x="18783" y="38658"/>
                  </a:lnTo>
                  <a:lnTo>
                    <a:pt x="18783" y="25882"/>
                  </a:lnTo>
                  <a:lnTo>
                    <a:pt x="15684" y="19367"/>
                  </a:lnTo>
                  <a:lnTo>
                    <a:pt x="13144" y="19367"/>
                  </a:lnTo>
                  <a:lnTo>
                    <a:pt x="9169" y="19367"/>
                  </a:lnTo>
                  <a:lnTo>
                    <a:pt x="9169" y="549910"/>
                  </a:lnTo>
                  <a:lnTo>
                    <a:pt x="13144" y="549910"/>
                  </a:lnTo>
                  <a:lnTo>
                    <a:pt x="150990" y="549910"/>
                  </a:lnTo>
                  <a:lnTo>
                    <a:pt x="164350" y="549910"/>
                  </a:lnTo>
                  <a:lnTo>
                    <a:pt x="295148" y="549910"/>
                  </a:lnTo>
                  <a:close/>
                </a:path>
                <a:path w="302895" h="1137920">
                  <a:moveTo>
                    <a:pt x="302310" y="1137742"/>
                  </a:moveTo>
                  <a:lnTo>
                    <a:pt x="302069" y="1117879"/>
                  </a:lnTo>
                  <a:lnTo>
                    <a:pt x="298856" y="855192"/>
                  </a:lnTo>
                  <a:lnTo>
                    <a:pt x="298716" y="841844"/>
                  </a:lnTo>
                  <a:lnTo>
                    <a:pt x="295262" y="559320"/>
                  </a:lnTo>
                  <a:lnTo>
                    <a:pt x="295211" y="555345"/>
                  </a:lnTo>
                  <a:lnTo>
                    <a:pt x="164350" y="555345"/>
                  </a:lnTo>
                  <a:lnTo>
                    <a:pt x="150990" y="555345"/>
                  </a:lnTo>
                  <a:lnTo>
                    <a:pt x="13144" y="555345"/>
                  </a:lnTo>
                  <a:lnTo>
                    <a:pt x="13144" y="555688"/>
                  </a:lnTo>
                  <a:lnTo>
                    <a:pt x="9169" y="555688"/>
                  </a:lnTo>
                  <a:lnTo>
                    <a:pt x="9169" y="913828"/>
                  </a:lnTo>
                  <a:lnTo>
                    <a:pt x="10299" y="913828"/>
                  </a:lnTo>
                  <a:lnTo>
                    <a:pt x="10299" y="1137348"/>
                  </a:lnTo>
                  <a:lnTo>
                    <a:pt x="13144" y="1137348"/>
                  </a:lnTo>
                  <a:lnTo>
                    <a:pt x="13144" y="1137742"/>
                  </a:lnTo>
                  <a:lnTo>
                    <a:pt x="150990" y="1137742"/>
                  </a:lnTo>
                  <a:lnTo>
                    <a:pt x="164350" y="1137742"/>
                  </a:lnTo>
                  <a:lnTo>
                    <a:pt x="302069" y="1137742"/>
                  </a:lnTo>
                  <a:lnTo>
                    <a:pt x="302310" y="1137742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9428442" y="6729729"/>
              <a:ext cx="291465" cy="914400"/>
            </a:xfrm>
            <a:custGeom>
              <a:avLst/>
              <a:gdLst/>
              <a:ahLst/>
              <a:cxnLst/>
              <a:rect l="l" t="t" r="r" b="b"/>
              <a:pathLst>
                <a:path w="291465" h="914400">
                  <a:moveTo>
                    <a:pt x="5384" y="373380"/>
                  </a:moveTo>
                  <a:lnTo>
                    <a:pt x="5321" y="6350"/>
                  </a:lnTo>
                  <a:lnTo>
                    <a:pt x="4051" y="6350"/>
                  </a:lnTo>
                  <a:lnTo>
                    <a:pt x="4051" y="0"/>
                  </a:lnTo>
                  <a:lnTo>
                    <a:pt x="0" y="0"/>
                  </a:lnTo>
                  <a:lnTo>
                    <a:pt x="0" y="6350"/>
                  </a:lnTo>
                  <a:lnTo>
                    <a:pt x="0" y="373380"/>
                  </a:lnTo>
                  <a:lnTo>
                    <a:pt x="2705" y="373380"/>
                  </a:lnTo>
                  <a:lnTo>
                    <a:pt x="2705" y="914400"/>
                  </a:lnTo>
                  <a:lnTo>
                    <a:pt x="5384" y="914400"/>
                  </a:lnTo>
                  <a:lnTo>
                    <a:pt x="5384" y="373380"/>
                  </a:lnTo>
                  <a:close/>
                </a:path>
                <a:path w="291465" h="914400">
                  <a:moveTo>
                    <a:pt x="291465" y="555917"/>
                  </a:moveTo>
                  <a:lnTo>
                    <a:pt x="291401" y="550481"/>
                  </a:lnTo>
                  <a:lnTo>
                    <a:pt x="5422" y="550481"/>
                  </a:lnTo>
                  <a:lnTo>
                    <a:pt x="5422" y="555917"/>
                  </a:lnTo>
                  <a:lnTo>
                    <a:pt x="291465" y="555917"/>
                  </a:lnTo>
                  <a:close/>
                </a:path>
              </a:pathLst>
            </a:custGeom>
            <a:solidFill>
              <a:srgbClr val="B1D2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9424564" y="6716037"/>
              <a:ext cx="4445" cy="14604"/>
            </a:xfrm>
            <a:custGeom>
              <a:avLst/>
              <a:gdLst/>
              <a:ahLst/>
              <a:cxnLst/>
              <a:rect l="l" t="t" r="r" b="b"/>
              <a:pathLst>
                <a:path w="4445" h="14604">
                  <a:moveTo>
                    <a:pt x="0" y="0"/>
                  </a:moveTo>
                  <a:lnTo>
                    <a:pt x="142" y="14253"/>
                  </a:lnTo>
                  <a:lnTo>
                    <a:pt x="3877" y="14253"/>
                  </a:lnTo>
                  <a:lnTo>
                    <a:pt x="3877" y="82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9428441" y="6724295"/>
              <a:ext cx="3175" cy="6350"/>
            </a:xfrm>
            <a:custGeom>
              <a:avLst/>
              <a:gdLst/>
              <a:ahLst/>
              <a:cxnLst/>
              <a:rect l="l" t="t" r="r" b="b"/>
              <a:pathLst>
                <a:path w="3175" h="6350">
                  <a:moveTo>
                    <a:pt x="0" y="0"/>
                  </a:moveTo>
                  <a:lnTo>
                    <a:pt x="0" y="5995"/>
                  </a:lnTo>
                  <a:lnTo>
                    <a:pt x="2833" y="599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1D2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9433865" y="6735825"/>
              <a:ext cx="6985" cy="13970"/>
            </a:xfrm>
            <a:custGeom>
              <a:avLst/>
              <a:gdLst/>
              <a:ahLst/>
              <a:cxnLst/>
              <a:rect l="l" t="t" r="r" b="b"/>
              <a:pathLst>
                <a:path w="6984" h="13970">
                  <a:moveTo>
                    <a:pt x="6515" y="13843"/>
                  </a:moveTo>
                  <a:lnTo>
                    <a:pt x="3975" y="8394"/>
                  </a:lnTo>
                  <a:lnTo>
                    <a:pt x="0" y="0"/>
                  </a:lnTo>
                  <a:lnTo>
                    <a:pt x="0" y="13843"/>
                  </a:lnTo>
                  <a:lnTo>
                    <a:pt x="3975" y="13843"/>
                  </a:lnTo>
                  <a:lnTo>
                    <a:pt x="6515" y="13843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9433750" y="6735551"/>
              <a:ext cx="635" cy="14604"/>
            </a:xfrm>
            <a:custGeom>
              <a:avLst/>
              <a:gdLst/>
              <a:ahLst/>
              <a:cxnLst/>
              <a:rect l="l" t="t" r="r" b="b"/>
              <a:pathLst>
                <a:path w="634" h="14604">
                  <a:moveTo>
                    <a:pt x="0" y="0"/>
                  </a:moveTo>
                  <a:lnTo>
                    <a:pt x="0" y="1410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1D2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9443478" y="6756183"/>
              <a:ext cx="276225" cy="467359"/>
            </a:xfrm>
            <a:custGeom>
              <a:avLst/>
              <a:gdLst/>
              <a:ahLst/>
              <a:cxnLst/>
              <a:rect l="l" t="t" r="r" b="b"/>
              <a:pathLst>
                <a:path w="276225" h="467359">
                  <a:moveTo>
                    <a:pt x="6019" y="12776"/>
                  </a:moveTo>
                  <a:lnTo>
                    <a:pt x="0" y="0"/>
                  </a:lnTo>
                  <a:lnTo>
                    <a:pt x="0" y="12776"/>
                  </a:lnTo>
                  <a:lnTo>
                    <a:pt x="6019" y="12776"/>
                  </a:lnTo>
                  <a:close/>
                </a:path>
                <a:path w="276225" h="467359">
                  <a:moveTo>
                    <a:pt x="14973" y="31775"/>
                  </a:moveTo>
                  <a:lnTo>
                    <a:pt x="9779" y="20777"/>
                  </a:lnTo>
                  <a:lnTo>
                    <a:pt x="9779" y="31775"/>
                  </a:lnTo>
                  <a:lnTo>
                    <a:pt x="14973" y="31775"/>
                  </a:lnTo>
                  <a:close/>
                </a:path>
                <a:path w="276225" h="467359">
                  <a:moveTo>
                    <a:pt x="23799" y="50546"/>
                  </a:moveTo>
                  <a:lnTo>
                    <a:pt x="19519" y="41414"/>
                  </a:lnTo>
                  <a:lnTo>
                    <a:pt x="19519" y="50546"/>
                  </a:lnTo>
                  <a:lnTo>
                    <a:pt x="23799" y="50546"/>
                  </a:lnTo>
                  <a:close/>
                </a:path>
                <a:path w="276225" h="467359">
                  <a:moveTo>
                    <a:pt x="32588" y="69151"/>
                  </a:moveTo>
                  <a:lnTo>
                    <a:pt x="29298" y="62179"/>
                  </a:lnTo>
                  <a:lnTo>
                    <a:pt x="29298" y="69151"/>
                  </a:lnTo>
                  <a:lnTo>
                    <a:pt x="32588" y="69151"/>
                  </a:lnTo>
                  <a:close/>
                </a:path>
                <a:path w="276225" h="467359">
                  <a:moveTo>
                    <a:pt x="42913" y="87553"/>
                  </a:moveTo>
                  <a:lnTo>
                    <a:pt x="39039" y="80695"/>
                  </a:lnTo>
                  <a:lnTo>
                    <a:pt x="39039" y="87553"/>
                  </a:lnTo>
                  <a:lnTo>
                    <a:pt x="42913" y="87553"/>
                  </a:lnTo>
                  <a:close/>
                </a:path>
                <a:path w="276225" h="467359">
                  <a:moveTo>
                    <a:pt x="53136" y="105651"/>
                  </a:moveTo>
                  <a:lnTo>
                    <a:pt x="48755" y="97904"/>
                  </a:lnTo>
                  <a:lnTo>
                    <a:pt x="48755" y="105651"/>
                  </a:lnTo>
                  <a:lnTo>
                    <a:pt x="53136" y="105651"/>
                  </a:lnTo>
                  <a:close/>
                </a:path>
                <a:path w="276225" h="467359">
                  <a:moveTo>
                    <a:pt x="63322" y="123698"/>
                  </a:moveTo>
                  <a:lnTo>
                    <a:pt x="58559" y="115252"/>
                  </a:lnTo>
                  <a:lnTo>
                    <a:pt x="58559" y="123698"/>
                  </a:lnTo>
                  <a:lnTo>
                    <a:pt x="63322" y="123698"/>
                  </a:lnTo>
                  <a:close/>
                </a:path>
                <a:path w="276225" h="467359">
                  <a:moveTo>
                    <a:pt x="73342" y="141414"/>
                  </a:moveTo>
                  <a:lnTo>
                    <a:pt x="68275" y="132448"/>
                  </a:lnTo>
                  <a:lnTo>
                    <a:pt x="68275" y="141414"/>
                  </a:lnTo>
                  <a:lnTo>
                    <a:pt x="73342" y="141414"/>
                  </a:lnTo>
                  <a:close/>
                </a:path>
                <a:path w="276225" h="467359">
                  <a:moveTo>
                    <a:pt x="83337" y="159080"/>
                  </a:moveTo>
                  <a:lnTo>
                    <a:pt x="78079" y="149771"/>
                  </a:lnTo>
                  <a:lnTo>
                    <a:pt x="78079" y="159080"/>
                  </a:lnTo>
                  <a:lnTo>
                    <a:pt x="83337" y="159080"/>
                  </a:lnTo>
                  <a:close/>
                </a:path>
                <a:path w="276225" h="467359">
                  <a:moveTo>
                    <a:pt x="93091" y="176352"/>
                  </a:moveTo>
                  <a:lnTo>
                    <a:pt x="87795" y="166979"/>
                  </a:lnTo>
                  <a:lnTo>
                    <a:pt x="87795" y="176352"/>
                  </a:lnTo>
                  <a:lnTo>
                    <a:pt x="93091" y="176352"/>
                  </a:lnTo>
                  <a:close/>
                </a:path>
                <a:path w="276225" h="467359">
                  <a:moveTo>
                    <a:pt x="102781" y="193509"/>
                  </a:moveTo>
                  <a:lnTo>
                    <a:pt x="97523" y="184188"/>
                  </a:lnTo>
                  <a:lnTo>
                    <a:pt x="97523" y="193509"/>
                  </a:lnTo>
                  <a:lnTo>
                    <a:pt x="102781" y="193509"/>
                  </a:lnTo>
                  <a:close/>
                </a:path>
                <a:path w="276225" h="467359">
                  <a:moveTo>
                    <a:pt x="112382" y="210502"/>
                  </a:moveTo>
                  <a:lnTo>
                    <a:pt x="107302" y="201536"/>
                  </a:lnTo>
                  <a:lnTo>
                    <a:pt x="107302" y="210502"/>
                  </a:lnTo>
                  <a:lnTo>
                    <a:pt x="112382" y="210502"/>
                  </a:lnTo>
                  <a:close/>
                </a:path>
                <a:path w="276225" h="467359">
                  <a:moveTo>
                    <a:pt x="121780" y="227114"/>
                  </a:moveTo>
                  <a:lnTo>
                    <a:pt x="120142" y="224205"/>
                  </a:lnTo>
                  <a:lnTo>
                    <a:pt x="117043" y="218706"/>
                  </a:lnTo>
                  <a:lnTo>
                    <a:pt x="117043" y="224205"/>
                  </a:lnTo>
                  <a:lnTo>
                    <a:pt x="117043" y="227114"/>
                  </a:lnTo>
                  <a:lnTo>
                    <a:pt x="121780" y="227114"/>
                  </a:lnTo>
                  <a:close/>
                </a:path>
                <a:path w="276225" h="467359">
                  <a:moveTo>
                    <a:pt x="131089" y="243573"/>
                  </a:moveTo>
                  <a:lnTo>
                    <a:pt x="127685" y="237553"/>
                  </a:lnTo>
                  <a:lnTo>
                    <a:pt x="126834" y="236054"/>
                  </a:lnTo>
                  <a:lnTo>
                    <a:pt x="126834" y="237553"/>
                  </a:lnTo>
                  <a:lnTo>
                    <a:pt x="126834" y="243573"/>
                  </a:lnTo>
                  <a:lnTo>
                    <a:pt x="131089" y="243573"/>
                  </a:lnTo>
                  <a:close/>
                </a:path>
                <a:path w="276225" h="467359">
                  <a:moveTo>
                    <a:pt x="140347" y="259969"/>
                  </a:moveTo>
                  <a:lnTo>
                    <a:pt x="136563" y="253263"/>
                  </a:lnTo>
                  <a:lnTo>
                    <a:pt x="136563" y="259969"/>
                  </a:lnTo>
                  <a:lnTo>
                    <a:pt x="140347" y="259969"/>
                  </a:lnTo>
                  <a:close/>
                </a:path>
                <a:path w="276225" h="467359">
                  <a:moveTo>
                    <a:pt x="149415" y="276009"/>
                  </a:moveTo>
                  <a:lnTo>
                    <a:pt x="146278" y="270471"/>
                  </a:lnTo>
                  <a:lnTo>
                    <a:pt x="146278" y="276009"/>
                  </a:lnTo>
                  <a:lnTo>
                    <a:pt x="149415" y="276009"/>
                  </a:lnTo>
                  <a:close/>
                </a:path>
                <a:path w="276225" h="467359">
                  <a:moveTo>
                    <a:pt x="158457" y="292023"/>
                  </a:moveTo>
                  <a:lnTo>
                    <a:pt x="156083" y="287794"/>
                  </a:lnTo>
                  <a:lnTo>
                    <a:pt x="156083" y="292023"/>
                  </a:lnTo>
                  <a:lnTo>
                    <a:pt x="158457" y="292023"/>
                  </a:lnTo>
                  <a:close/>
                </a:path>
                <a:path w="276225" h="467359">
                  <a:moveTo>
                    <a:pt x="167322" y="307682"/>
                  </a:moveTo>
                  <a:lnTo>
                    <a:pt x="165798" y="304990"/>
                  </a:lnTo>
                  <a:lnTo>
                    <a:pt x="165798" y="307682"/>
                  </a:lnTo>
                  <a:lnTo>
                    <a:pt x="167322" y="307682"/>
                  </a:lnTo>
                  <a:close/>
                </a:path>
                <a:path w="276225" h="467359">
                  <a:moveTo>
                    <a:pt x="177533" y="323202"/>
                  </a:moveTo>
                  <a:lnTo>
                    <a:pt x="175526" y="320344"/>
                  </a:lnTo>
                  <a:lnTo>
                    <a:pt x="175526" y="323202"/>
                  </a:lnTo>
                  <a:lnTo>
                    <a:pt x="177533" y="323202"/>
                  </a:lnTo>
                  <a:close/>
                </a:path>
                <a:path w="276225" h="467359">
                  <a:moveTo>
                    <a:pt x="188188" y="338404"/>
                  </a:moveTo>
                  <a:lnTo>
                    <a:pt x="185318" y="334314"/>
                  </a:lnTo>
                  <a:lnTo>
                    <a:pt x="185318" y="338404"/>
                  </a:lnTo>
                  <a:lnTo>
                    <a:pt x="188188" y="338404"/>
                  </a:lnTo>
                  <a:close/>
                </a:path>
                <a:path w="276225" h="467359">
                  <a:moveTo>
                    <a:pt x="198793" y="353529"/>
                  </a:moveTo>
                  <a:lnTo>
                    <a:pt x="195046" y="348183"/>
                  </a:lnTo>
                  <a:lnTo>
                    <a:pt x="195046" y="353529"/>
                  </a:lnTo>
                  <a:lnTo>
                    <a:pt x="198793" y="353529"/>
                  </a:lnTo>
                  <a:close/>
                </a:path>
                <a:path w="276225" h="467359">
                  <a:moveTo>
                    <a:pt x="209181" y="368388"/>
                  </a:moveTo>
                  <a:lnTo>
                    <a:pt x="204825" y="362153"/>
                  </a:lnTo>
                  <a:lnTo>
                    <a:pt x="204825" y="368388"/>
                  </a:lnTo>
                  <a:lnTo>
                    <a:pt x="209181" y="368388"/>
                  </a:lnTo>
                  <a:close/>
                </a:path>
                <a:path w="276225" h="467359">
                  <a:moveTo>
                    <a:pt x="219443" y="382993"/>
                  </a:moveTo>
                  <a:lnTo>
                    <a:pt x="214566" y="376021"/>
                  </a:lnTo>
                  <a:lnTo>
                    <a:pt x="214566" y="382993"/>
                  </a:lnTo>
                  <a:lnTo>
                    <a:pt x="219443" y="382993"/>
                  </a:lnTo>
                  <a:close/>
                </a:path>
                <a:path w="276225" h="467359">
                  <a:moveTo>
                    <a:pt x="229590" y="397459"/>
                  </a:moveTo>
                  <a:lnTo>
                    <a:pt x="224282" y="389902"/>
                  </a:lnTo>
                  <a:lnTo>
                    <a:pt x="224282" y="397459"/>
                  </a:lnTo>
                  <a:lnTo>
                    <a:pt x="229590" y="397459"/>
                  </a:lnTo>
                  <a:close/>
                </a:path>
                <a:path w="276225" h="467359">
                  <a:moveTo>
                    <a:pt x="239560" y="411695"/>
                  </a:moveTo>
                  <a:lnTo>
                    <a:pt x="234086" y="403860"/>
                  </a:lnTo>
                  <a:lnTo>
                    <a:pt x="234086" y="411695"/>
                  </a:lnTo>
                  <a:lnTo>
                    <a:pt x="239560" y="411695"/>
                  </a:lnTo>
                  <a:close/>
                </a:path>
                <a:path w="276225" h="467359">
                  <a:moveTo>
                    <a:pt x="249339" y="425640"/>
                  </a:moveTo>
                  <a:lnTo>
                    <a:pt x="243801" y="417741"/>
                  </a:lnTo>
                  <a:lnTo>
                    <a:pt x="243801" y="425640"/>
                  </a:lnTo>
                  <a:lnTo>
                    <a:pt x="249339" y="425640"/>
                  </a:lnTo>
                  <a:close/>
                </a:path>
                <a:path w="276225" h="467359">
                  <a:moveTo>
                    <a:pt x="259080" y="439534"/>
                  </a:moveTo>
                  <a:lnTo>
                    <a:pt x="253606" y="431711"/>
                  </a:lnTo>
                  <a:lnTo>
                    <a:pt x="253606" y="439534"/>
                  </a:lnTo>
                  <a:lnTo>
                    <a:pt x="259080" y="439534"/>
                  </a:lnTo>
                  <a:close/>
                </a:path>
                <a:path w="276225" h="467359">
                  <a:moveTo>
                    <a:pt x="268693" y="453237"/>
                  </a:moveTo>
                  <a:lnTo>
                    <a:pt x="263321" y="445579"/>
                  </a:lnTo>
                  <a:lnTo>
                    <a:pt x="263321" y="453237"/>
                  </a:lnTo>
                  <a:lnTo>
                    <a:pt x="268693" y="453237"/>
                  </a:lnTo>
                  <a:close/>
                </a:path>
                <a:path w="276225" h="467359">
                  <a:moveTo>
                    <a:pt x="275666" y="466750"/>
                  </a:moveTo>
                  <a:lnTo>
                    <a:pt x="275628" y="463143"/>
                  </a:lnTo>
                  <a:lnTo>
                    <a:pt x="273024" y="459422"/>
                  </a:lnTo>
                  <a:lnTo>
                    <a:pt x="273024" y="466750"/>
                  </a:lnTo>
                  <a:lnTo>
                    <a:pt x="275666" y="466750"/>
                  </a:lnTo>
                  <a:close/>
                </a:path>
              </a:pathLst>
            </a:custGeom>
            <a:solidFill>
              <a:srgbClr val="BEDE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9436125" y="7868043"/>
              <a:ext cx="291465" cy="13335"/>
            </a:xfrm>
            <a:custGeom>
              <a:avLst/>
              <a:gdLst/>
              <a:ahLst/>
              <a:cxnLst/>
              <a:rect l="l" t="t" r="r" b="b"/>
              <a:pathLst>
                <a:path w="291465" h="13334">
                  <a:moveTo>
                    <a:pt x="291020" y="11595"/>
                  </a:moveTo>
                  <a:lnTo>
                    <a:pt x="290880" y="0"/>
                  </a:lnTo>
                  <a:lnTo>
                    <a:pt x="0" y="0"/>
                  </a:lnTo>
                  <a:lnTo>
                    <a:pt x="101" y="11595"/>
                  </a:lnTo>
                  <a:lnTo>
                    <a:pt x="114" y="12420"/>
                  </a:lnTo>
                  <a:lnTo>
                    <a:pt x="291020" y="12915"/>
                  </a:lnTo>
                  <a:lnTo>
                    <a:pt x="291020" y="11595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9736150" y="7249159"/>
              <a:ext cx="1052195" cy="619125"/>
            </a:xfrm>
            <a:custGeom>
              <a:avLst/>
              <a:gdLst/>
              <a:ahLst/>
              <a:cxnLst/>
              <a:rect l="l" t="t" r="r" b="b"/>
              <a:pathLst>
                <a:path w="1052195" h="619125">
                  <a:moveTo>
                    <a:pt x="24561" y="31051"/>
                  </a:moveTo>
                  <a:lnTo>
                    <a:pt x="22250" y="28371"/>
                  </a:lnTo>
                  <a:lnTo>
                    <a:pt x="21844" y="27851"/>
                  </a:lnTo>
                  <a:lnTo>
                    <a:pt x="21348" y="27101"/>
                  </a:lnTo>
                  <a:lnTo>
                    <a:pt x="20281" y="25565"/>
                  </a:lnTo>
                  <a:lnTo>
                    <a:pt x="19392" y="25565"/>
                  </a:lnTo>
                  <a:lnTo>
                    <a:pt x="19392" y="24295"/>
                  </a:lnTo>
                  <a:lnTo>
                    <a:pt x="11633" y="12954"/>
                  </a:lnTo>
                  <a:lnTo>
                    <a:pt x="9690" y="12954"/>
                  </a:lnTo>
                  <a:lnTo>
                    <a:pt x="9690" y="10121"/>
                  </a:lnTo>
                  <a:lnTo>
                    <a:pt x="3975" y="1790"/>
                  </a:lnTo>
                  <a:lnTo>
                    <a:pt x="3975" y="1270"/>
                  </a:lnTo>
                  <a:lnTo>
                    <a:pt x="3187" y="1270"/>
                  </a:lnTo>
                  <a:lnTo>
                    <a:pt x="3187" y="0"/>
                  </a:lnTo>
                  <a:lnTo>
                    <a:pt x="0" y="0"/>
                  </a:lnTo>
                  <a:lnTo>
                    <a:pt x="0" y="1270"/>
                  </a:lnTo>
                  <a:lnTo>
                    <a:pt x="0" y="30480"/>
                  </a:lnTo>
                  <a:lnTo>
                    <a:pt x="3975" y="30480"/>
                  </a:lnTo>
                  <a:lnTo>
                    <a:pt x="3975" y="31051"/>
                  </a:lnTo>
                  <a:lnTo>
                    <a:pt x="24561" y="31051"/>
                  </a:lnTo>
                  <a:close/>
                </a:path>
                <a:path w="1052195" h="619125">
                  <a:moveTo>
                    <a:pt x="1008773" y="610362"/>
                  </a:moveTo>
                  <a:lnTo>
                    <a:pt x="1004824" y="609574"/>
                  </a:lnTo>
                  <a:lnTo>
                    <a:pt x="822794" y="573671"/>
                  </a:lnTo>
                  <a:lnTo>
                    <a:pt x="822121" y="573506"/>
                  </a:lnTo>
                  <a:lnTo>
                    <a:pt x="634695" y="515226"/>
                  </a:lnTo>
                  <a:lnTo>
                    <a:pt x="633869" y="514896"/>
                  </a:lnTo>
                  <a:lnTo>
                    <a:pt x="511124" y="456171"/>
                  </a:lnTo>
                  <a:lnTo>
                    <a:pt x="497776" y="449795"/>
                  </a:lnTo>
                  <a:lnTo>
                    <a:pt x="485800" y="444055"/>
                  </a:lnTo>
                  <a:lnTo>
                    <a:pt x="485013" y="443598"/>
                  </a:lnTo>
                  <a:lnTo>
                    <a:pt x="399986" y="386943"/>
                  </a:lnTo>
                  <a:lnTo>
                    <a:pt x="399707" y="386943"/>
                  </a:lnTo>
                  <a:lnTo>
                    <a:pt x="399707" y="386753"/>
                  </a:lnTo>
                  <a:lnTo>
                    <a:pt x="390334" y="380492"/>
                  </a:lnTo>
                  <a:lnTo>
                    <a:pt x="389966" y="380492"/>
                  </a:lnTo>
                  <a:lnTo>
                    <a:pt x="389966" y="380263"/>
                  </a:lnTo>
                  <a:lnTo>
                    <a:pt x="380517" y="373976"/>
                  </a:lnTo>
                  <a:lnTo>
                    <a:pt x="380263" y="373976"/>
                  </a:lnTo>
                  <a:lnTo>
                    <a:pt x="380263" y="373786"/>
                  </a:lnTo>
                  <a:lnTo>
                    <a:pt x="370497" y="367296"/>
                  </a:lnTo>
                  <a:lnTo>
                    <a:pt x="324065" y="336334"/>
                  </a:lnTo>
                  <a:lnTo>
                    <a:pt x="304012" y="322986"/>
                  </a:lnTo>
                  <a:lnTo>
                    <a:pt x="300736" y="320789"/>
                  </a:lnTo>
                  <a:lnTo>
                    <a:pt x="299847" y="320078"/>
                  </a:lnTo>
                  <a:lnTo>
                    <a:pt x="263436" y="284721"/>
                  </a:lnTo>
                  <a:lnTo>
                    <a:pt x="263220" y="284721"/>
                  </a:lnTo>
                  <a:lnTo>
                    <a:pt x="263220" y="284505"/>
                  </a:lnTo>
                  <a:lnTo>
                    <a:pt x="254889" y="276415"/>
                  </a:lnTo>
                  <a:lnTo>
                    <a:pt x="253403" y="276415"/>
                  </a:lnTo>
                  <a:lnTo>
                    <a:pt x="253403" y="274993"/>
                  </a:lnTo>
                  <a:lnTo>
                    <a:pt x="246075" y="267868"/>
                  </a:lnTo>
                  <a:lnTo>
                    <a:pt x="243700" y="267868"/>
                  </a:lnTo>
                  <a:lnTo>
                    <a:pt x="243700" y="265544"/>
                  </a:lnTo>
                  <a:lnTo>
                    <a:pt x="237147" y="259181"/>
                  </a:lnTo>
                  <a:lnTo>
                    <a:pt x="233959" y="259181"/>
                  </a:lnTo>
                  <a:lnTo>
                    <a:pt x="233959" y="256120"/>
                  </a:lnTo>
                  <a:lnTo>
                    <a:pt x="228053" y="250355"/>
                  </a:lnTo>
                  <a:lnTo>
                    <a:pt x="224180" y="250355"/>
                  </a:lnTo>
                  <a:lnTo>
                    <a:pt x="224180" y="246595"/>
                  </a:lnTo>
                  <a:lnTo>
                    <a:pt x="218719" y="241312"/>
                  </a:lnTo>
                  <a:lnTo>
                    <a:pt x="214439" y="241312"/>
                  </a:lnTo>
                  <a:lnTo>
                    <a:pt x="214439" y="237147"/>
                  </a:lnTo>
                  <a:lnTo>
                    <a:pt x="209423" y="232270"/>
                  </a:lnTo>
                  <a:lnTo>
                    <a:pt x="204660" y="232270"/>
                  </a:lnTo>
                  <a:lnTo>
                    <a:pt x="204660" y="227634"/>
                  </a:lnTo>
                  <a:lnTo>
                    <a:pt x="199783" y="222923"/>
                  </a:lnTo>
                  <a:lnTo>
                    <a:pt x="194919" y="222923"/>
                  </a:lnTo>
                  <a:lnTo>
                    <a:pt x="194919" y="218186"/>
                  </a:lnTo>
                  <a:lnTo>
                    <a:pt x="189928" y="213334"/>
                  </a:lnTo>
                  <a:lnTo>
                    <a:pt x="185216" y="213334"/>
                  </a:lnTo>
                  <a:lnTo>
                    <a:pt x="185216" y="208737"/>
                  </a:lnTo>
                  <a:lnTo>
                    <a:pt x="180098" y="203771"/>
                  </a:lnTo>
                  <a:lnTo>
                    <a:pt x="175399" y="203771"/>
                  </a:lnTo>
                  <a:lnTo>
                    <a:pt x="175399" y="199250"/>
                  </a:lnTo>
                  <a:lnTo>
                    <a:pt x="170002" y="193992"/>
                  </a:lnTo>
                  <a:lnTo>
                    <a:pt x="165696" y="193992"/>
                  </a:lnTo>
                  <a:lnTo>
                    <a:pt x="165696" y="189801"/>
                  </a:lnTo>
                  <a:lnTo>
                    <a:pt x="159766" y="184035"/>
                  </a:lnTo>
                  <a:lnTo>
                    <a:pt x="155956" y="184035"/>
                  </a:lnTo>
                  <a:lnTo>
                    <a:pt x="155956" y="180352"/>
                  </a:lnTo>
                  <a:lnTo>
                    <a:pt x="149225" y="173812"/>
                  </a:lnTo>
                  <a:lnTo>
                    <a:pt x="146177" y="173812"/>
                  </a:lnTo>
                  <a:lnTo>
                    <a:pt x="146177" y="170827"/>
                  </a:lnTo>
                  <a:lnTo>
                    <a:pt x="138607" y="163487"/>
                  </a:lnTo>
                  <a:lnTo>
                    <a:pt x="136436" y="163487"/>
                  </a:lnTo>
                  <a:lnTo>
                    <a:pt x="136436" y="161391"/>
                  </a:lnTo>
                  <a:lnTo>
                    <a:pt x="134480" y="159486"/>
                  </a:lnTo>
                  <a:lnTo>
                    <a:pt x="134086" y="159054"/>
                  </a:lnTo>
                  <a:lnTo>
                    <a:pt x="128917" y="153035"/>
                  </a:lnTo>
                  <a:lnTo>
                    <a:pt x="126657" y="153035"/>
                  </a:lnTo>
                  <a:lnTo>
                    <a:pt x="126657" y="150393"/>
                  </a:lnTo>
                  <a:lnTo>
                    <a:pt x="119773" y="142354"/>
                  </a:lnTo>
                  <a:lnTo>
                    <a:pt x="116916" y="142354"/>
                  </a:lnTo>
                  <a:lnTo>
                    <a:pt x="116916" y="139014"/>
                  </a:lnTo>
                  <a:lnTo>
                    <a:pt x="110515" y="131495"/>
                  </a:lnTo>
                  <a:lnTo>
                    <a:pt x="107200" y="131495"/>
                  </a:lnTo>
                  <a:lnTo>
                    <a:pt x="107200" y="127673"/>
                  </a:lnTo>
                  <a:lnTo>
                    <a:pt x="101117" y="120523"/>
                  </a:lnTo>
                  <a:lnTo>
                    <a:pt x="97396" y="120523"/>
                  </a:lnTo>
                  <a:lnTo>
                    <a:pt x="97396" y="116205"/>
                  </a:lnTo>
                  <a:lnTo>
                    <a:pt x="91516" y="109321"/>
                  </a:lnTo>
                  <a:lnTo>
                    <a:pt x="87693" y="109321"/>
                  </a:lnTo>
                  <a:lnTo>
                    <a:pt x="87693" y="104851"/>
                  </a:lnTo>
                  <a:lnTo>
                    <a:pt x="81737" y="97904"/>
                  </a:lnTo>
                  <a:lnTo>
                    <a:pt x="77876" y="97904"/>
                  </a:lnTo>
                  <a:lnTo>
                    <a:pt x="77876" y="93408"/>
                  </a:lnTo>
                  <a:lnTo>
                    <a:pt x="71907" y="86410"/>
                  </a:lnTo>
                  <a:lnTo>
                    <a:pt x="68173" y="86410"/>
                  </a:lnTo>
                  <a:lnTo>
                    <a:pt x="68173" y="82029"/>
                  </a:lnTo>
                  <a:lnTo>
                    <a:pt x="61747" y="74536"/>
                  </a:lnTo>
                  <a:lnTo>
                    <a:pt x="58432" y="74536"/>
                  </a:lnTo>
                  <a:lnTo>
                    <a:pt x="58432" y="70675"/>
                  </a:lnTo>
                  <a:lnTo>
                    <a:pt x="51574" y="62661"/>
                  </a:lnTo>
                  <a:lnTo>
                    <a:pt x="48653" y="62661"/>
                  </a:lnTo>
                  <a:lnTo>
                    <a:pt x="48653" y="59232"/>
                  </a:lnTo>
                  <a:lnTo>
                    <a:pt x="41097" y="50431"/>
                  </a:lnTo>
                  <a:lnTo>
                    <a:pt x="38912" y="50431"/>
                  </a:lnTo>
                  <a:lnTo>
                    <a:pt x="38912" y="47853"/>
                  </a:lnTo>
                  <a:lnTo>
                    <a:pt x="32588" y="40462"/>
                  </a:lnTo>
                  <a:lnTo>
                    <a:pt x="30632" y="38176"/>
                  </a:lnTo>
                  <a:lnTo>
                    <a:pt x="29133" y="38176"/>
                  </a:lnTo>
                  <a:lnTo>
                    <a:pt x="29133" y="36487"/>
                  </a:lnTo>
                  <a:lnTo>
                    <a:pt x="3975" y="36487"/>
                  </a:lnTo>
                  <a:lnTo>
                    <a:pt x="3975" y="36830"/>
                  </a:lnTo>
                  <a:lnTo>
                    <a:pt x="0" y="36830"/>
                  </a:lnTo>
                  <a:lnTo>
                    <a:pt x="0" y="336550"/>
                  </a:lnTo>
                  <a:lnTo>
                    <a:pt x="1727" y="336550"/>
                  </a:lnTo>
                  <a:lnTo>
                    <a:pt x="1727" y="618490"/>
                  </a:lnTo>
                  <a:lnTo>
                    <a:pt x="3975" y="618490"/>
                  </a:lnTo>
                  <a:lnTo>
                    <a:pt x="3975" y="618883"/>
                  </a:lnTo>
                  <a:lnTo>
                    <a:pt x="497776" y="618883"/>
                  </a:lnTo>
                  <a:lnTo>
                    <a:pt x="511124" y="618883"/>
                  </a:lnTo>
                  <a:lnTo>
                    <a:pt x="1004824" y="618883"/>
                  </a:lnTo>
                  <a:lnTo>
                    <a:pt x="1008773" y="618883"/>
                  </a:lnTo>
                  <a:lnTo>
                    <a:pt x="1008773" y="610362"/>
                  </a:lnTo>
                  <a:close/>
                </a:path>
                <a:path w="1052195" h="619125">
                  <a:moveTo>
                    <a:pt x="1051928" y="618883"/>
                  </a:moveTo>
                  <a:lnTo>
                    <a:pt x="1018171" y="612216"/>
                  </a:lnTo>
                  <a:lnTo>
                    <a:pt x="1014196" y="611428"/>
                  </a:lnTo>
                  <a:lnTo>
                    <a:pt x="1014196" y="618883"/>
                  </a:lnTo>
                  <a:lnTo>
                    <a:pt x="1018171" y="618883"/>
                  </a:lnTo>
                  <a:lnTo>
                    <a:pt x="1051928" y="618883"/>
                  </a:lnTo>
                  <a:close/>
                </a:path>
              </a:pathLst>
            </a:custGeom>
            <a:solidFill>
              <a:srgbClr val="AA948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9731934" y="7238999"/>
              <a:ext cx="1018540" cy="629285"/>
            </a:xfrm>
            <a:custGeom>
              <a:avLst/>
              <a:gdLst/>
              <a:ahLst/>
              <a:cxnLst/>
              <a:rect l="l" t="t" r="r" b="b"/>
              <a:pathLst>
                <a:path w="1018540" h="629284">
                  <a:moveTo>
                    <a:pt x="4216" y="346138"/>
                  </a:moveTo>
                  <a:lnTo>
                    <a:pt x="4114" y="5994"/>
                  </a:lnTo>
                  <a:lnTo>
                    <a:pt x="0" y="0"/>
                  </a:lnTo>
                  <a:lnTo>
                    <a:pt x="4216" y="346138"/>
                  </a:lnTo>
                  <a:close/>
                </a:path>
                <a:path w="1018540" h="629284">
                  <a:moveTo>
                    <a:pt x="33350" y="46570"/>
                  </a:moveTo>
                  <a:lnTo>
                    <a:pt x="28778" y="41211"/>
                  </a:lnTo>
                  <a:lnTo>
                    <a:pt x="4216" y="41211"/>
                  </a:lnTo>
                  <a:lnTo>
                    <a:pt x="4216" y="46647"/>
                  </a:lnTo>
                  <a:lnTo>
                    <a:pt x="33350" y="46647"/>
                  </a:lnTo>
                  <a:close/>
                </a:path>
                <a:path w="1018540" h="629284">
                  <a:moveTo>
                    <a:pt x="1018413" y="621588"/>
                  </a:moveTo>
                  <a:lnTo>
                    <a:pt x="1012990" y="620522"/>
                  </a:lnTo>
                  <a:lnTo>
                    <a:pt x="1012990" y="629043"/>
                  </a:lnTo>
                  <a:lnTo>
                    <a:pt x="1018413" y="629043"/>
                  </a:lnTo>
                  <a:lnTo>
                    <a:pt x="1018413" y="621588"/>
                  </a:lnTo>
                  <a:close/>
                </a:path>
              </a:pathLst>
            </a:custGeom>
            <a:solidFill>
              <a:srgbClr val="A5918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9736153" y="7245160"/>
              <a:ext cx="3175" cy="4445"/>
            </a:xfrm>
            <a:custGeom>
              <a:avLst/>
              <a:gdLst/>
              <a:ahLst/>
              <a:cxnLst/>
              <a:rect l="l" t="t" r="r" b="b"/>
              <a:pathLst>
                <a:path w="3175" h="4445">
                  <a:moveTo>
                    <a:pt x="0" y="0"/>
                  </a:moveTo>
                  <a:lnTo>
                    <a:pt x="0" y="4115"/>
                  </a:lnTo>
                  <a:lnTo>
                    <a:pt x="2829" y="411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A948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9736056" y="7244992"/>
              <a:ext cx="635" cy="4445"/>
            </a:xfrm>
            <a:custGeom>
              <a:avLst/>
              <a:gdLst/>
              <a:ahLst/>
              <a:cxnLst/>
              <a:rect l="l" t="t" r="r" b="b"/>
              <a:pathLst>
                <a:path w="634" h="4445">
                  <a:moveTo>
                    <a:pt x="0" y="4283"/>
                  </a:moveTo>
                  <a:lnTo>
                    <a:pt x="95" y="163"/>
                  </a:lnTo>
                  <a:lnTo>
                    <a:pt x="0" y="0"/>
                  </a:lnTo>
                  <a:lnTo>
                    <a:pt x="0" y="4283"/>
                  </a:lnTo>
                  <a:close/>
                </a:path>
              </a:pathLst>
            </a:custGeom>
            <a:solidFill>
              <a:srgbClr val="A5918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9745840" y="7259281"/>
              <a:ext cx="20955" cy="28575"/>
            </a:xfrm>
            <a:custGeom>
              <a:avLst/>
              <a:gdLst/>
              <a:ahLst/>
              <a:cxnLst/>
              <a:rect l="l" t="t" r="r" b="b"/>
              <a:pathLst>
                <a:path w="20954" h="28575">
                  <a:moveTo>
                    <a:pt x="1943" y="2832"/>
                  </a:moveTo>
                  <a:lnTo>
                    <a:pt x="0" y="0"/>
                  </a:lnTo>
                  <a:lnTo>
                    <a:pt x="0" y="2832"/>
                  </a:lnTo>
                  <a:lnTo>
                    <a:pt x="1943" y="2832"/>
                  </a:lnTo>
                  <a:close/>
                </a:path>
                <a:path w="20954" h="28575">
                  <a:moveTo>
                    <a:pt x="10591" y="15443"/>
                  </a:moveTo>
                  <a:lnTo>
                    <a:pt x="9702" y="14173"/>
                  </a:lnTo>
                  <a:lnTo>
                    <a:pt x="9702" y="15443"/>
                  </a:lnTo>
                  <a:lnTo>
                    <a:pt x="10591" y="15443"/>
                  </a:lnTo>
                  <a:close/>
                </a:path>
                <a:path w="20954" h="28575">
                  <a:moveTo>
                    <a:pt x="20942" y="28054"/>
                  </a:moveTo>
                  <a:lnTo>
                    <a:pt x="19507" y="26365"/>
                  </a:lnTo>
                  <a:lnTo>
                    <a:pt x="19443" y="28054"/>
                  </a:lnTo>
                  <a:lnTo>
                    <a:pt x="20942" y="28054"/>
                  </a:lnTo>
                  <a:close/>
                </a:path>
              </a:pathLst>
            </a:custGeom>
            <a:solidFill>
              <a:srgbClr val="AA948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9765286" y="7285568"/>
              <a:ext cx="635" cy="635"/>
            </a:xfrm>
            <a:custGeom>
              <a:avLst/>
              <a:gdLst/>
              <a:ahLst/>
              <a:cxnLst/>
              <a:rect l="l" t="t" r="r" b="b"/>
              <a:pathLst>
                <a:path w="634" h="634">
                  <a:moveTo>
                    <a:pt x="0" y="69"/>
                  </a:moveTo>
                  <a:close/>
                </a:path>
              </a:pathLst>
            </a:custGeom>
            <a:solidFill>
              <a:srgbClr val="A5918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>
              <a:off x="9775063" y="7297013"/>
              <a:ext cx="361315" cy="339090"/>
            </a:xfrm>
            <a:custGeom>
              <a:avLst/>
              <a:gdLst/>
              <a:ahLst/>
              <a:cxnLst/>
              <a:rect l="l" t="t" r="r" b="b"/>
              <a:pathLst>
                <a:path w="361315" h="339090">
                  <a:moveTo>
                    <a:pt x="2184" y="2578"/>
                  </a:moveTo>
                  <a:lnTo>
                    <a:pt x="0" y="0"/>
                  </a:lnTo>
                  <a:lnTo>
                    <a:pt x="0" y="2578"/>
                  </a:lnTo>
                  <a:lnTo>
                    <a:pt x="2184" y="2578"/>
                  </a:lnTo>
                  <a:close/>
                </a:path>
                <a:path w="361315" h="339090">
                  <a:moveTo>
                    <a:pt x="12661" y="14808"/>
                  </a:moveTo>
                  <a:lnTo>
                    <a:pt x="9740" y="11379"/>
                  </a:lnTo>
                  <a:lnTo>
                    <a:pt x="9740" y="14808"/>
                  </a:lnTo>
                  <a:lnTo>
                    <a:pt x="12661" y="14808"/>
                  </a:lnTo>
                  <a:close/>
                </a:path>
                <a:path w="361315" h="339090">
                  <a:moveTo>
                    <a:pt x="22834" y="26682"/>
                  </a:moveTo>
                  <a:lnTo>
                    <a:pt x="19519" y="22821"/>
                  </a:lnTo>
                  <a:lnTo>
                    <a:pt x="19519" y="26682"/>
                  </a:lnTo>
                  <a:lnTo>
                    <a:pt x="22834" y="26682"/>
                  </a:lnTo>
                  <a:close/>
                </a:path>
                <a:path w="361315" h="339090">
                  <a:moveTo>
                    <a:pt x="32994" y="38557"/>
                  </a:moveTo>
                  <a:lnTo>
                    <a:pt x="29260" y="34175"/>
                  </a:lnTo>
                  <a:lnTo>
                    <a:pt x="29260" y="38557"/>
                  </a:lnTo>
                  <a:lnTo>
                    <a:pt x="32994" y="38557"/>
                  </a:lnTo>
                  <a:close/>
                </a:path>
                <a:path w="361315" h="339090">
                  <a:moveTo>
                    <a:pt x="42824" y="50050"/>
                  </a:moveTo>
                  <a:lnTo>
                    <a:pt x="38963" y="45554"/>
                  </a:lnTo>
                  <a:lnTo>
                    <a:pt x="38963" y="50050"/>
                  </a:lnTo>
                  <a:lnTo>
                    <a:pt x="42824" y="50050"/>
                  </a:lnTo>
                  <a:close/>
                </a:path>
                <a:path w="361315" h="339090">
                  <a:moveTo>
                    <a:pt x="52603" y="61468"/>
                  </a:moveTo>
                  <a:lnTo>
                    <a:pt x="48780" y="56997"/>
                  </a:lnTo>
                  <a:lnTo>
                    <a:pt x="48780" y="61468"/>
                  </a:lnTo>
                  <a:lnTo>
                    <a:pt x="52603" y="61468"/>
                  </a:lnTo>
                  <a:close/>
                </a:path>
                <a:path w="361315" h="339090">
                  <a:moveTo>
                    <a:pt x="62204" y="72669"/>
                  </a:moveTo>
                  <a:lnTo>
                    <a:pt x="58483" y="68351"/>
                  </a:lnTo>
                  <a:lnTo>
                    <a:pt x="58483" y="72669"/>
                  </a:lnTo>
                  <a:lnTo>
                    <a:pt x="62204" y="72669"/>
                  </a:lnTo>
                  <a:close/>
                </a:path>
                <a:path w="361315" h="339090">
                  <a:moveTo>
                    <a:pt x="71602" y="83642"/>
                  </a:moveTo>
                  <a:lnTo>
                    <a:pt x="68287" y="79819"/>
                  </a:lnTo>
                  <a:lnTo>
                    <a:pt x="68287" y="83642"/>
                  </a:lnTo>
                  <a:lnTo>
                    <a:pt x="71602" y="83642"/>
                  </a:lnTo>
                  <a:close/>
                </a:path>
                <a:path w="361315" h="339090">
                  <a:moveTo>
                    <a:pt x="80860" y="94500"/>
                  </a:moveTo>
                  <a:lnTo>
                    <a:pt x="78003" y="91160"/>
                  </a:lnTo>
                  <a:lnTo>
                    <a:pt x="78003" y="94500"/>
                  </a:lnTo>
                  <a:lnTo>
                    <a:pt x="80860" y="94500"/>
                  </a:lnTo>
                  <a:close/>
                </a:path>
                <a:path w="361315" h="339090">
                  <a:moveTo>
                    <a:pt x="90004" y="105181"/>
                  </a:moveTo>
                  <a:lnTo>
                    <a:pt x="87744" y="102539"/>
                  </a:lnTo>
                  <a:lnTo>
                    <a:pt x="87744" y="105181"/>
                  </a:lnTo>
                  <a:lnTo>
                    <a:pt x="90004" y="105181"/>
                  </a:lnTo>
                  <a:close/>
                </a:path>
                <a:path w="361315" h="339090">
                  <a:moveTo>
                    <a:pt x="99695" y="115633"/>
                  </a:moveTo>
                  <a:lnTo>
                    <a:pt x="97523" y="113538"/>
                  </a:lnTo>
                  <a:lnTo>
                    <a:pt x="97523" y="115633"/>
                  </a:lnTo>
                  <a:lnTo>
                    <a:pt x="99695" y="115633"/>
                  </a:lnTo>
                  <a:close/>
                </a:path>
                <a:path w="361315" h="339090">
                  <a:moveTo>
                    <a:pt x="110312" y="125958"/>
                  </a:moveTo>
                  <a:lnTo>
                    <a:pt x="107264" y="122986"/>
                  </a:lnTo>
                  <a:lnTo>
                    <a:pt x="107264" y="125958"/>
                  </a:lnTo>
                  <a:lnTo>
                    <a:pt x="110312" y="125958"/>
                  </a:lnTo>
                  <a:close/>
                </a:path>
                <a:path w="361315" h="339090">
                  <a:moveTo>
                    <a:pt x="120853" y="136182"/>
                  </a:moveTo>
                  <a:lnTo>
                    <a:pt x="117043" y="132499"/>
                  </a:lnTo>
                  <a:lnTo>
                    <a:pt x="117043" y="136182"/>
                  </a:lnTo>
                  <a:lnTo>
                    <a:pt x="120853" y="136182"/>
                  </a:lnTo>
                  <a:close/>
                </a:path>
                <a:path w="361315" h="339090">
                  <a:moveTo>
                    <a:pt x="131089" y="146138"/>
                  </a:moveTo>
                  <a:lnTo>
                    <a:pt x="126784" y="141947"/>
                  </a:lnTo>
                  <a:lnTo>
                    <a:pt x="126784" y="146138"/>
                  </a:lnTo>
                  <a:lnTo>
                    <a:pt x="131089" y="146138"/>
                  </a:lnTo>
                  <a:close/>
                </a:path>
                <a:path w="361315" h="339090">
                  <a:moveTo>
                    <a:pt x="141185" y="155917"/>
                  </a:moveTo>
                  <a:lnTo>
                    <a:pt x="136486" y="151396"/>
                  </a:lnTo>
                  <a:lnTo>
                    <a:pt x="136486" y="155917"/>
                  </a:lnTo>
                  <a:lnTo>
                    <a:pt x="141185" y="155917"/>
                  </a:lnTo>
                  <a:close/>
                </a:path>
                <a:path w="361315" h="339090">
                  <a:moveTo>
                    <a:pt x="151015" y="165481"/>
                  </a:moveTo>
                  <a:lnTo>
                    <a:pt x="146304" y="160883"/>
                  </a:lnTo>
                  <a:lnTo>
                    <a:pt x="146304" y="165481"/>
                  </a:lnTo>
                  <a:lnTo>
                    <a:pt x="151015" y="165481"/>
                  </a:lnTo>
                  <a:close/>
                </a:path>
                <a:path w="361315" h="339090">
                  <a:moveTo>
                    <a:pt x="160870" y="175069"/>
                  </a:moveTo>
                  <a:lnTo>
                    <a:pt x="156006" y="170332"/>
                  </a:lnTo>
                  <a:lnTo>
                    <a:pt x="156006" y="175069"/>
                  </a:lnTo>
                  <a:lnTo>
                    <a:pt x="160870" y="175069"/>
                  </a:lnTo>
                  <a:close/>
                </a:path>
                <a:path w="361315" h="339090">
                  <a:moveTo>
                    <a:pt x="170510" y="184416"/>
                  </a:moveTo>
                  <a:lnTo>
                    <a:pt x="165747" y="179781"/>
                  </a:lnTo>
                  <a:lnTo>
                    <a:pt x="165747" y="184416"/>
                  </a:lnTo>
                  <a:lnTo>
                    <a:pt x="170510" y="184416"/>
                  </a:lnTo>
                  <a:close/>
                </a:path>
                <a:path w="361315" h="339090">
                  <a:moveTo>
                    <a:pt x="179806" y="193459"/>
                  </a:moveTo>
                  <a:lnTo>
                    <a:pt x="175526" y="189306"/>
                  </a:lnTo>
                  <a:lnTo>
                    <a:pt x="175526" y="193459"/>
                  </a:lnTo>
                  <a:lnTo>
                    <a:pt x="179806" y="193459"/>
                  </a:lnTo>
                  <a:close/>
                </a:path>
                <a:path w="361315" h="339090">
                  <a:moveTo>
                    <a:pt x="189141" y="202501"/>
                  </a:moveTo>
                  <a:lnTo>
                    <a:pt x="185267" y="198742"/>
                  </a:lnTo>
                  <a:lnTo>
                    <a:pt x="185267" y="202501"/>
                  </a:lnTo>
                  <a:lnTo>
                    <a:pt x="189141" y="202501"/>
                  </a:lnTo>
                  <a:close/>
                </a:path>
                <a:path w="361315" h="339090">
                  <a:moveTo>
                    <a:pt x="198234" y="211328"/>
                  </a:moveTo>
                  <a:lnTo>
                    <a:pt x="195046" y="208267"/>
                  </a:lnTo>
                  <a:lnTo>
                    <a:pt x="195046" y="211328"/>
                  </a:lnTo>
                  <a:lnTo>
                    <a:pt x="198234" y="211328"/>
                  </a:lnTo>
                  <a:close/>
                </a:path>
                <a:path w="361315" h="339090">
                  <a:moveTo>
                    <a:pt x="207162" y="220014"/>
                  </a:moveTo>
                  <a:lnTo>
                    <a:pt x="204787" y="217690"/>
                  </a:lnTo>
                  <a:lnTo>
                    <a:pt x="204787" y="220014"/>
                  </a:lnTo>
                  <a:lnTo>
                    <a:pt x="207162" y="220014"/>
                  </a:lnTo>
                  <a:close/>
                </a:path>
                <a:path w="361315" h="339090">
                  <a:moveTo>
                    <a:pt x="215976" y="228561"/>
                  </a:moveTo>
                  <a:lnTo>
                    <a:pt x="214490" y="227139"/>
                  </a:lnTo>
                  <a:lnTo>
                    <a:pt x="214490" y="228561"/>
                  </a:lnTo>
                  <a:lnTo>
                    <a:pt x="215976" y="228561"/>
                  </a:lnTo>
                  <a:close/>
                </a:path>
                <a:path w="361315" h="339090">
                  <a:moveTo>
                    <a:pt x="224523" y="236867"/>
                  </a:moveTo>
                  <a:lnTo>
                    <a:pt x="224307" y="236651"/>
                  </a:lnTo>
                  <a:lnTo>
                    <a:pt x="224307" y="236867"/>
                  </a:lnTo>
                  <a:lnTo>
                    <a:pt x="224523" y="236867"/>
                  </a:lnTo>
                  <a:close/>
                </a:path>
                <a:path w="361315" h="339090">
                  <a:moveTo>
                    <a:pt x="331584" y="319443"/>
                  </a:moveTo>
                  <a:close/>
                </a:path>
                <a:path w="361315" h="339090">
                  <a:moveTo>
                    <a:pt x="341604" y="326123"/>
                  </a:moveTo>
                  <a:lnTo>
                    <a:pt x="341350" y="325932"/>
                  </a:lnTo>
                  <a:lnTo>
                    <a:pt x="341350" y="326123"/>
                  </a:lnTo>
                  <a:lnTo>
                    <a:pt x="341604" y="326123"/>
                  </a:lnTo>
                  <a:close/>
                </a:path>
                <a:path w="361315" h="339090">
                  <a:moveTo>
                    <a:pt x="351409" y="332638"/>
                  </a:moveTo>
                  <a:lnTo>
                    <a:pt x="351053" y="332409"/>
                  </a:lnTo>
                  <a:lnTo>
                    <a:pt x="351053" y="332638"/>
                  </a:lnTo>
                  <a:lnTo>
                    <a:pt x="351409" y="332638"/>
                  </a:lnTo>
                  <a:close/>
                </a:path>
                <a:path w="361315" h="339090">
                  <a:moveTo>
                    <a:pt x="361073" y="339090"/>
                  </a:moveTo>
                  <a:lnTo>
                    <a:pt x="360794" y="338899"/>
                  </a:lnTo>
                  <a:lnTo>
                    <a:pt x="360794" y="339090"/>
                  </a:lnTo>
                  <a:lnTo>
                    <a:pt x="361073" y="339090"/>
                  </a:lnTo>
                  <a:close/>
                </a:path>
              </a:pathLst>
            </a:custGeom>
            <a:solidFill>
              <a:srgbClr val="AA948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9739642" y="7867649"/>
              <a:ext cx="1095375" cy="11430"/>
            </a:xfrm>
            <a:custGeom>
              <a:avLst/>
              <a:gdLst/>
              <a:ahLst/>
              <a:cxnLst/>
              <a:rect l="l" t="t" r="r" b="b"/>
              <a:pathLst>
                <a:path w="1095375" h="11429">
                  <a:moveTo>
                    <a:pt x="1094879" y="10160"/>
                  </a:moveTo>
                  <a:lnTo>
                    <a:pt x="1089202" y="10160"/>
                  </a:lnTo>
                  <a:lnTo>
                    <a:pt x="1089202" y="8890"/>
                  </a:lnTo>
                  <a:lnTo>
                    <a:pt x="1066533" y="8890"/>
                  </a:lnTo>
                  <a:lnTo>
                    <a:pt x="1066533" y="0"/>
                  </a:lnTo>
                  <a:lnTo>
                    <a:pt x="0" y="0"/>
                  </a:lnTo>
                  <a:lnTo>
                    <a:pt x="0" y="8890"/>
                  </a:lnTo>
                  <a:lnTo>
                    <a:pt x="494042" y="8890"/>
                  </a:lnTo>
                  <a:lnTo>
                    <a:pt x="494042" y="10160"/>
                  </a:lnTo>
                  <a:lnTo>
                    <a:pt x="923328" y="10160"/>
                  </a:lnTo>
                  <a:lnTo>
                    <a:pt x="923328" y="11430"/>
                  </a:lnTo>
                  <a:lnTo>
                    <a:pt x="1094879" y="11430"/>
                  </a:lnTo>
                  <a:lnTo>
                    <a:pt x="1094879" y="10160"/>
                  </a:lnTo>
                  <a:close/>
                </a:path>
              </a:pathLst>
            </a:custGeom>
            <a:solidFill>
              <a:srgbClr val="6E5B5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9719107" y="7219317"/>
              <a:ext cx="1148715" cy="666750"/>
            </a:xfrm>
            <a:custGeom>
              <a:avLst/>
              <a:gdLst/>
              <a:ahLst/>
              <a:cxnLst/>
              <a:rect l="l" t="t" r="r" b="b"/>
              <a:pathLst>
                <a:path w="1148715" h="666750">
                  <a:moveTo>
                    <a:pt x="0" y="0"/>
                  </a:moveTo>
                  <a:lnTo>
                    <a:pt x="8046" y="661640"/>
                  </a:lnTo>
                  <a:lnTo>
                    <a:pt x="670645" y="663021"/>
                  </a:lnTo>
                  <a:lnTo>
                    <a:pt x="1148572" y="666591"/>
                  </a:lnTo>
                  <a:lnTo>
                    <a:pt x="1119626" y="660071"/>
                  </a:lnTo>
                  <a:lnTo>
                    <a:pt x="778285" y="658238"/>
                  </a:lnTo>
                  <a:lnTo>
                    <a:pt x="20590" y="657143"/>
                  </a:lnTo>
                  <a:lnTo>
                    <a:pt x="12830" y="19679"/>
                  </a:lnTo>
                  <a:lnTo>
                    <a:pt x="45398" y="64288"/>
                  </a:lnTo>
                  <a:lnTo>
                    <a:pt x="78484" y="105293"/>
                  </a:lnTo>
                  <a:lnTo>
                    <a:pt x="113963" y="146454"/>
                  </a:lnTo>
                  <a:lnTo>
                    <a:pt x="149496" y="185369"/>
                  </a:lnTo>
                  <a:lnTo>
                    <a:pt x="182741" y="219635"/>
                  </a:lnTo>
                  <a:lnTo>
                    <a:pt x="317779" y="350630"/>
                  </a:lnTo>
                  <a:lnTo>
                    <a:pt x="502065" y="473440"/>
                  </a:lnTo>
                  <a:lnTo>
                    <a:pt x="650911" y="544732"/>
                  </a:lnTo>
                  <a:lnTo>
                    <a:pt x="839172" y="603341"/>
                  </a:lnTo>
                  <a:lnTo>
                    <a:pt x="1070832" y="649077"/>
                  </a:lnTo>
                  <a:lnTo>
                    <a:pt x="949741" y="620927"/>
                  </a:lnTo>
                  <a:lnTo>
                    <a:pt x="711895" y="559532"/>
                  </a:lnTo>
                  <a:lnTo>
                    <a:pt x="507137" y="472917"/>
                  </a:lnTo>
                  <a:lnTo>
                    <a:pt x="311851" y="340659"/>
                  </a:lnTo>
                  <a:lnTo>
                    <a:pt x="34634" y="4937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363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9424562" y="6716037"/>
              <a:ext cx="1443355" cy="1170305"/>
            </a:xfrm>
            <a:custGeom>
              <a:avLst/>
              <a:gdLst/>
              <a:ahLst/>
              <a:cxnLst/>
              <a:rect l="l" t="t" r="r" b="b"/>
              <a:pathLst>
                <a:path w="1443354" h="1170304">
                  <a:moveTo>
                    <a:pt x="1443118" y="1169871"/>
                  </a:moveTo>
                  <a:lnTo>
                    <a:pt x="965189" y="1166301"/>
                  </a:lnTo>
                  <a:lnTo>
                    <a:pt x="74315" y="1164445"/>
                  </a:lnTo>
                  <a:lnTo>
                    <a:pt x="11687" y="1164421"/>
                  </a:lnTo>
                  <a:lnTo>
                    <a:pt x="0" y="0"/>
                  </a:lnTo>
                  <a:lnTo>
                    <a:pt x="51963" y="110222"/>
                  </a:lnTo>
                  <a:lnTo>
                    <a:pt x="189000" y="352700"/>
                  </a:lnTo>
                  <a:lnTo>
                    <a:pt x="329180" y="552656"/>
                  </a:lnTo>
                  <a:lnTo>
                    <a:pt x="606397" y="843940"/>
                  </a:lnTo>
                  <a:lnTo>
                    <a:pt x="801681" y="976197"/>
                  </a:lnTo>
                  <a:lnTo>
                    <a:pt x="1006440" y="1062813"/>
                  </a:lnTo>
                  <a:lnTo>
                    <a:pt x="1244286" y="1124207"/>
                  </a:lnTo>
                  <a:lnTo>
                    <a:pt x="1359258" y="1150977"/>
                  </a:lnTo>
                  <a:lnTo>
                    <a:pt x="1443118" y="1169871"/>
                  </a:lnTo>
                  <a:close/>
                </a:path>
              </a:pathLst>
            </a:custGeom>
            <a:ln w="12589">
              <a:solidFill>
                <a:srgbClr val="01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10015129" y="6453094"/>
              <a:ext cx="977265" cy="1243330"/>
            </a:xfrm>
            <a:custGeom>
              <a:avLst/>
              <a:gdLst/>
              <a:ahLst/>
              <a:cxnLst/>
              <a:rect l="l" t="t" r="r" b="b"/>
              <a:pathLst>
                <a:path w="977265" h="1243329">
                  <a:moveTo>
                    <a:pt x="976710" y="0"/>
                  </a:moveTo>
                  <a:lnTo>
                    <a:pt x="0" y="1243066"/>
                  </a:lnTo>
                </a:path>
              </a:pathLst>
            </a:custGeom>
            <a:ln w="25204">
              <a:solidFill>
                <a:srgbClr val="8D35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44" name="object 24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955826" y="7619906"/>
              <a:ext cx="135604" cy="148299"/>
            </a:xfrm>
            <a:prstGeom prst="rect">
              <a:avLst/>
            </a:prstGeom>
          </p:spPr>
        </p:pic>
      </p:grpSp>
      <p:sp>
        <p:nvSpPr>
          <p:cNvPr id="245" name="object 245"/>
          <p:cNvSpPr txBox="1"/>
          <p:nvPr/>
        </p:nvSpPr>
        <p:spPr>
          <a:xfrm>
            <a:off x="9329372" y="5127235"/>
            <a:ext cx="1295400" cy="23749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350" spc="15" dirty="0">
                <a:solidFill>
                  <a:srgbClr val="084C86"/>
                </a:solidFill>
                <a:latin typeface="Arial MT"/>
                <a:cs typeface="Arial MT"/>
              </a:rPr>
              <a:t>Probability</a:t>
            </a:r>
            <a:r>
              <a:rPr sz="1350" spc="-25" dirty="0">
                <a:solidFill>
                  <a:srgbClr val="084C86"/>
                </a:solidFill>
                <a:latin typeface="Arial MT"/>
                <a:cs typeface="Arial MT"/>
              </a:rPr>
              <a:t> </a:t>
            </a:r>
            <a:r>
              <a:rPr sz="1350" spc="20" dirty="0">
                <a:solidFill>
                  <a:srgbClr val="084C86"/>
                </a:solidFill>
                <a:latin typeface="Arial MT"/>
                <a:cs typeface="Arial MT"/>
              </a:rPr>
              <a:t>=</a:t>
            </a:r>
            <a:r>
              <a:rPr sz="1350" spc="-20" dirty="0">
                <a:solidFill>
                  <a:srgbClr val="084C86"/>
                </a:solidFill>
                <a:latin typeface="Arial MT"/>
                <a:cs typeface="Arial MT"/>
              </a:rPr>
              <a:t> </a:t>
            </a:r>
            <a:r>
              <a:rPr sz="1350" spc="15" dirty="0">
                <a:solidFill>
                  <a:srgbClr val="084C86"/>
                </a:solidFill>
                <a:latin typeface="Arial MT"/>
                <a:cs typeface="Arial MT"/>
              </a:rPr>
              <a:t>.05</a:t>
            </a:r>
            <a:endParaRPr sz="1350">
              <a:latin typeface="Arial MT"/>
              <a:cs typeface="Arial MT"/>
            </a:endParaRPr>
          </a:p>
        </p:txBody>
      </p:sp>
      <p:grpSp>
        <p:nvGrpSpPr>
          <p:cNvPr id="246" name="object 246"/>
          <p:cNvGrpSpPr/>
          <p:nvPr/>
        </p:nvGrpSpPr>
        <p:grpSpPr>
          <a:xfrm>
            <a:off x="9504414" y="5372967"/>
            <a:ext cx="459105" cy="1938655"/>
            <a:chOff x="9504414" y="5372967"/>
            <a:chExt cx="459105" cy="1938655"/>
          </a:xfrm>
        </p:grpSpPr>
        <p:sp>
          <p:nvSpPr>
            <p:cNvPr id="247" name="object 247"/>
            <p:cNvSpPr/>
            <p:nvPr/>
          </p:nvSpPr>
          <p:spPr>
            <a:xfrm>
              <a:off x="9551743" y="5385571"/>
              <a:ext cx="399415" cy="1839595"/>
            </a:xfrm>
            <a:custGeom>
              <a:avLst/>
              <a:gdLst/>
              <a:ahLst/>
              <a:cxnLst/>
              <a:rect l="l" t="t" r="r" b="b"/>
              <a:pathLst>
                <a:path w="399415" h="1839595">
                  <a:moveTo>
                    <a:pt x="398806" y="0"/>
                  </a:moveTo>
                  <a:lnTo>
                    <a:pt x="0" y="1838983"/>
                  </a:lnTo>
                </a:path>
              </a:pathLst>
            </a:custGeom>
            <a:ln w="25207">
              <a:solidFill>
                <a:srgbClr val="084C8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48" name="object 24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504414" y="7158028"/>
              <a:ext cx="113873" cy="152988"/>
            </a:xfrm>
            <a:prstGeom prst="rect">
              <a:avLst/>
            </a:prstGeom>
          </p:spPr>
        </p:pic>
      </p:grpSp>
      <p:sp>
        <p:nvSpPr>
          <p:cNvPr id="249" name="object 249"/>
          <p:cNvSpPr txBox="1"/>
          <p:nvPr/>
        </p:nvSpPr>
        <p:spPr>
          <a:xfrm>
            <a:off x="4256268" y="3259827"/>
            <a:ext cx="2157095" cy="20701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200" spc="-10" dirty="0">
                <a:solidFill>
                  <a:srgbClr val="010000"/>
                </a:solidFill>
                <a:latin typeface="Arial MT"/>
                <a:cs typeface="Arial MT"/>
              </a:rPr>
              <a:t>Mean</a:t>
            </a:r>
            <a:r>
              <a:rPr sz="1200" spc="-15" dirty="0">
                <a:solidFill>
                  <a:srgbClr val="010000"/>
                </a:solidFill>
                <a:latin typeface="Arial MT"/>
                <a:cs typeface="Arial MT"/>
              </a:rPr>
              <a:t> </a:t>
            </a:r>
            <a:r>
              <a:rPr sz="1200" spc="15" dirty="0">
                <a:solidFill>
                  <a:srgbClr val="010000"/>
                </a:solidFill>
                <a:latin typeface="Arial MT"/>
                <a:cs typeface="Arial MT"/>
              </a:rPr>
              <a:t>of</a:t>
            </a:r>
            <a:r>
              <a:rPr sz="1200" spc="-10" dirty="0">
                <a:solidFill>
                  <a:srgbClr val="010000"/>
                </a:solidFill>
                <a:latin typeface="Arial MT"/>
                <a:cs typeface="Arial MT"/>
              </a:rPr>
              <a:t> </a:t>
            </a:r>
            <a:r>
              <a:rPr sz="1200" spc="5" dirty="0">
                <a:solidFill>
                  <a:srgbClr val="010000"/>
                </a:solidFill>
                <a:latin typeface="Arial MT"/>
                <a:cs typeface="Arial MT"/>
              </a:rPr>
              <a:t>group</a:t>
            </a:r>
            <a:r>
              <a:rPr sz="1200" spc="-10" dirty="0">
                <a:solidFill>
                  <a:srgbClr val="010000"/>
                </a:solidFill>
                <a:latin typeface="Arial MT"/>
                <a:cs typeface="Arial MT"/>
              </a:rPr>
              <a:t> 1 </a:t>
            </a:r>
            <a:r>
              <a:rPr sz="1200" spc="-5" dirty="0">
                <a:solidFill>
                  <a:srgbClr val="010000"/>
                </a:solidFill>
                <a:latin typeface="Arial MT"/>
                <a:cs typeface="Arial MT"/>
              </a:rPr>
              <a:t>is</a:t>
            </a:r>
            <a:r>
              <a:rPr sz="1200" spc="-15" dirty="0">
                <a:solidFill>
                  <a:srgbClr val="010000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010000"/>
                </a:solidFill>
                <a:latin typeface="Arial MT"/>
                <a:cs typeface="Arial MT"/>
              </a:rPr>
              <a:t>smaller </a:t>
            </a:r>
            <a:r>
              <a:rPr sz="1200" dirty="0">
                <a:solidFill>
                  <a:srgbClr val="010000"/>
                </a:solidFill>
                <a:latin typeface="Arial MT"/>
                <a:cs typeface="Arial MT"/>
              </a:rPr>
              <a:t>than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254" name="object 25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50</a:t>
            </a:fld>
            <a:endParaRPr spc="-5" dirty="0"/>
          </a:p>
        </p:txBody>
      </p:sp>
      <p:sp>
        <p:nvSpPr>
          <p:cNvPr id="250" name="object 250"/>
          <p:cNvSpPr txBox="1"/>
          <p:nvPr/>
        </p:nvSpPr>
        <p:spPr>
          <a:xfrm>
            <a:off x="4260503" y="3436225"/>
            <a:ext cx="2148840" cy="20701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200" dirty="0">
                <a:solidFill>
                  <a:srgbClr val="010000"/>
                </a:solidFill>
                <a:latin typeface="Arial MT"/>
                <a:cs typeface="Arial MT"/>
              </a:rPr>
              <a:t>the</a:t>
            </a:r>
            <a:r>
              <a:rPr sz="1200" spc="-15" dirty="0">
                <a:solidFill>
                  <a:srgbClr val="010000"/>
                </a:solidFill>
                <a:latin typeface="Arial MT"/>
                <a:cs typeface="Arial MT"/>
              </a:rPr>
              <a:t> mean</a:t>
            </a:r>
            <a:r>
              <a:rPr sz="1200" spc="-10" dirty="0">
                <a:solidFill>
                  <a:srgbClr val="010000"/>
                </a:solidFill>
                <a:latin typeface="Arial MT"/>
                <a:cs typeface="Arial MT"/>
              </a:rPr>
              <a:t> </a:t>
            </a:r>
            <a:r>
              <a:rPr sz="1200" spc="15" dirty="0">
                <a:solidFill>
                  <a:srgbClr val="010000"/>
                </a:solidFill>
                <a:latin typeface="Arial MT"/>
                <a:cs typeface="Arial MT"/>
              </a:rPr>
              <a:t>of</a:t>
            </a:r>
            <a:r>
              <a:rPr sz="1200" spc="-15" dirty="0">
                <a:solidFill>
                  <a:srgbClr val="010000"/>
                </a:solidFill>
                <a:latin typeface="Arial MT"/>
                <a:cs typeface="Arial MT"/>
              </a:rPr>
              <a:t> </a:t>
            </a:r>
            <a:r>
              <a:rPr sz="1200" spc="5" dirty="0">
                <a:solidFill>
                  <a:srgbClr val="010000"/>
                </a:solidFill>
                <a:latin typeface="Arial MT"/>
                <a:cs typeface="Arial MT"/>
              </a:rPr>
              <a:t>group</a:t>
            </a:r>
            <a:r>
              <a:rPr sz="1200" spc="-10" dirty="0">
                <a:solidFill>
                  <a:srgbClr val="01000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010000"/>
                </a:solidFill>
                <a:latin typeface="Arial MT"/>
                <a:cs typeface="Arial MT"/>
              </a:rPr>
              <a:t>2,</a:t>
            </a:r>
            <a:r>
              <a:rPr sz="1200" spc="-10" dirty="0">
                <a:solidFill>
                  <a:srgbClr val="010000"/>
                </a:solidFill>
                <a:latin typeface="Arial MT"/>
                <a:cs typeface="Arial MT"/>
              </a:rPr>
              <a:t> </a:t>
            </a:r>
            <a:r>
              <a:rPr sz="1200" spc="5" dirty="0">
                <a:solidFill>
                  <a:srgbClr val="010000"/>
                </a:solidFill>
                <a:latin typeface="Arial MT"/>
                <a:cs typeface="Arial MT"/>
              </a:rPr>
              <a:t>or</a:t>
            </a:r>
            <a:r>
              <a:rPr sz="1200" spc="-15" dirty="0">
                <a:solidFill>
                  <a:srgbClr val="010000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010000"/>
                </a:solidFill>
                <a:latin typeface="Arial MT"/>
                <a:cs typeface="Arial MT"/>
              </a:rPr>
              <a:t>there </a:t>
            </a:r>
            <a:r>
              <a:rPr sz="1200" spc="-5" dirty="0">
                <a:solidFill>
                  <a:srgbClr val="010000"/>
                </a:solidFill>
                <a:latin typeface="Arial MT"/>
                <a:cs typeface="Arial MT"/>
              </a:rPr>
              <a:t>is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251" name="object 251"/>
          <p:cNvSpPr txBox="1"/>
          <p:nvPr/>
        </p:nvSpPr>
        <p:spPr>
          <a:xfrm>
            <a:off x="4564575" y="3612623"/>
            <a:ext cx="1540510" cy="20701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200" spc="-30" dirty="0">
                <a:solidFill>
                  <a:srgbClr val="010000"/>
                </a:solidFill>
                <a:latin typeface="Arial MT"/>
                <a:cs typeface="Arial MT"/>
              </a:rPr>
              <a:t>a </a:t>
            </a:r>
            <a:r>
              <a:rPr sz="1200" spc="-5" dirty="0">
                <a:solidFill>
                  <a:srgbClr val="010000"/>
                </a:solidFill>
                <a:latin typeface="Arial MT"/>
                <a:cs typeface="Arial MT"/>
              </a:rPr>
              <a:t>negative</a:t>
            </a:r>
            <a:r>
              <a:rPr sz="1200" spc="-25" dirty="0">
                <a:solidFill>
                  <a:srgbClr val="01000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010000"/>
                </a:solidFill>
                <a:latin typeface="Arial MT"/>
                <a:cs typeface="Arial MT"/>
              </a:rPr>
              <a:t>relationship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252" name="object 252"/>
          <p:cNvSpPr txBox="1"/>
          <p:nvPr/>
        </p:nvSpPr>
        <p:spPr>
          <a:xfrm>
            <a:off x="9222289" y="3259994"/>
            <a:ext cx="2148840" cy="560070"/>
          </a:xfrm>
          <a:prstGeom prst="rect">
            <a:avLst/>
          </a:prstGeom>
        </p:spPr>
        <p:txBody>
          <a:bodyPr vert="horz" wrap="square" lIns="0" tIns="22225" rIns="0" bIns="0" rtlCol="0">
            <a:spAutoFit/>
          </a:bodyPr>
          <a:lstStyle/>
          <a:p>
            <a:pPr marL="12700" marR="5080" algn="ctr">
              <a:lnSpc>
                <a:spcPts val="1390"/>
              </a:lnSpc>
              <a:spcBef>
                <a:spcPts val="175"/>
              </a:spcBef>
            </a:pPr>
            <a:r>
              <a:rPr sz="1200" spc="-10" dirty="0">
                <a:solidFill>
                  <a:srgbClr val="010000"/>
                </a:solidFill>
                <a:latin typeface="Arial MT"/>
                <a:cs typeface="Arial MT"/>
              </a:rPr>
              <a:t>Mean </a:t>
            </a:r>
            <a:r>
              <a:rPr sz="1200" spc="15" dirty="0">
                <a:solidFill>
                  <a:srgbClr val="010000"/>
                </a:solidFill>
                <a:latin typeface="Arial MT"/>
                <a:cs typeface="Arial MT"/>
              </a:rPr>
              <a:t>of </a:t>
            </a:r>
            <a:r>
              <a:rPr sz="1200" spc="5" dirty="0">
                <a:solidFill>
                  <a:srgbClr val="010000"/>
                </a:solidFill>
                <a:latin typeface="Arial MT"/>
                <a:cs typeface="Arial MT"/>
              </a:rPr>
              <a:t>group </a:t>
            </a:r>
            <a:r>
              <a:rPr sz="1200" spc="-10" dirty="0">
                <a:solidFill>
                  <a:srgbClr val="010000"/>
                </a:solidFill>
                <a:latin typeface="Arial MT"/>
                <a:cs typeface="Arial MT"/>
              </a:rPr>
              <a:t>1 </a:t>
            </a:r>
            <a:r>
              <a:rPr sz="1200" spc="-5" dirty="0">
                <a:solidFill>
                  <a:srgbClr val="010000"/>
                </a:solidFill>
                <a:latin typeface="Arial MT"/>
                <a:cs typeface="Arial MT"/>
              </a:rPr>
              <a:t>is </a:t>
            </a:r>
            <a:r>
              <a:rPr sz="1200" spc="5" dirty="0">
                <a:solidFill>
                  <a:srgbClr val="010000"/>
                </a:solidFill>
                <a:latin typeface="Arial MT"/>
                <a:cs typeface="Arial MT"/>
              </a:rPr>
              <a:t>bigger </a:t>
            </a:r>
            <a:r>
              <a:rPr sz="1200" dirty="0">
                <a:solidFill>
                  <a:srgbClr val="010000"/>
                </a:solidFill>
                <a:latin typeface="Arial MT"/>
                <a:cs typeface="Arial MT"/>
              </a:rPr>
              <a:t>than </a:t>
            </a:r>
            <a:r>
              <a:rPr sz="1200" spc="-320" dirty="0">
                <a:solidFill>
                  <a:srgbClr val="010000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010000"/>
                </a:solidFill>
                <a:latin typeface="Arial MT"/>
                <a:cs typeface="Arial MT"/>
              </a:rPr>
              <a:t>the</a:t>
            </a:r>
            <a:r>
              <a:rPr sz="1200" spc="-15" dirty="0">
                <a:solidFill>
                  <a:srgbClr val="010000"/>
                </a:solidFill>
                <a:latin typeface="Arial MT"/>
                <a:cs typeface="Arial MT"/>
              </a:rPr>
              <a:t> mean</a:t>
            </a:r>
            <a:r>
              <a:rPr sz="1200" spc="-10" dirty="0">
                <a:solidFill>
                  <a:srgbClr val="010000"/>
                </a:solidFill>
                <a:latin typeface="Arial MT"/>
                <a:cs typeface="Arial MT"/>
              </a:rPr>
              <a:t> </a:t>
            </a:r>
            <a:r>
              <a:rPr sz="1200" spc="15" dirty="0">
                <a:solidFill>
                  <a:srgbClr val="010000"/>
                </a:solidFill>
                <a:latin typeface="Arial MT"/>
                <a:cs typeface="Arial MT"/>
              </a:rPr>
              <a:t>of</a:t>
            </a:r>
            <a:r>
              <a:rPr sz="1200" spc="-15" dirty="0">
                <a:solidFill>
                  <a:srgbClr val="010000"/>
                </a:solidFill>
                <a:latin typeface="Arial MT"/>
                <a:cs typeface="Arial MT"/>
              </a:rPr>
              <a:t> </a:t>
            </a:r>
            <a:r>
              <a:rPr sz="1200" spc="5" dirty="0">
                <a:solidFill>
                  <a:srgbClr val="010000"/>
                </a:solidFill>
                <a:latin typeface="Arial MT"/>
                <a:cs typeface="Arial MT"/>
              </a:rPr>
              <a:t>group</a:t>
            </a:r>
            <a:r>
              <a:rPr sz="1200" spc="-10" dirty="0">
                <a:solidFill>
                  <a:srgbClr val="01000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010000"/>
                </a:solidFill>
                <a:latin typeface="Arial MT"/>
                <a:cs typeface="Arial MT"/>
              </a:rPr>
              <a:t>2,</a:t>
            </a:r>
            <a:r>
              <a:rPr sz="1200" spc="-15" dirty="0">
                <a:solidFill>
                  <a:srgbClr val="010000"/>
                </a:solidFill>
                <a:latin typeface="Arial MT"/>
                <a:cs typeface="Arial MT"/>
              </a:rPr>
              <a:t> </a:t>
            </a:r>
            <a:r>
              <a:rPr sz="1200" spc="5" dirty="0">
                <a:solidFill>
                  <a:srgbClr val="010000"/>
                </a:solidFill>
                <a:latin typeface="Arial MT"/>
                <a:cs typeface="Arial MT"/>
              </a:rPr>
              <a:t>or</a:t>
            </a:r>
            <a:r>
              <a:rPr sz="1200" spc="-10" dirty="0">
                <a:solidFill>
                  <a:srgbClr val="010000"/>
                </a:solidFill>
                <a:latin typeface="Arial MT"/>
                <a:cs typeface="Arial MT"/>
              </a:rPr>
              <a:t> there </a:t>
            </a:r>
            <a:r>
              <a:rPr sz="1200" spc="-5" dirty="0">
                <a:solidFill>
                  <a:srgbClr val="010000"/>
                </a:solidFill>
                <a:latin typeface="Arial MT"/>
                <a:cs typeface="Arial MT"/>
              </a:rPr>
              <a:t>is </a:t>
            </a:r>
            <a:r>
              <a:rPr sz="1200" spc="-320" dirty="0">
                <a:solidFill>
                  <a:srgbClr val="010000"/>
                </a:solidFill>
                <a:latin typeface="Arial MT"/>
                <a:cs typeface="Arial MT"/>
              </a:rPr>
              <a:t> </a:t>
            </a:r>
            <a:r>
              <a:rPr sz="1200" spc="-30" dirty="0">
                <a:solidFill>
                  <a:srgbClr val="010000"/>
                </a:solidFill>
                <a:latin typeface="Arial MT"/>
                <a:cs typeface="Arial MT"/>
              </a:rPr>
              <a:t>a</a:t>
            </a:r>
            <a:r>
              <a:rPr sz="1200" spc="-10" dirty="0">
                <a:solidFill>
                  <a:srgbClr val="010000"/>
                </a:solidFill>
                <a:latin typeface="Arial MT"/>
                <a:cs typeface="Arial MT"/>
              </a:rPr>
              <a:t> </a:t>
            </a:r>
            <a:r>
              <a:rPr sz="1200" spc="5" dirty="0">
                <a:solidFill>
                  <a:srgbClr val="010000"/>
                </a:solidFill>
                <a:latin typeface="Arial MT"/>
                <a:cs typeface="Arial MT"/>
              </a:rPr>
              <a:t>positive</a:t>
            </a:r>
            <a:r>
              <a:rPr sz="1200" spc="-5" dirty="0">
                <a:solidFill>
                  <a:srgbClr val="010000"/>
                </a:solidFill>
                <a:latin typeface="Arial MT"/>
                <a:cs typeface="Arial MT"/>
              </a:rPr>
              <a:t> relationship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253" name="object 253"/>
          <p:cNvSpPr txBox="1"/>
          <p:nvPr/>
        </p:nvSpPr>
        <p:spPr>
          <a:xfrm>
            <a:off x="1389212" y="2794051"/>
            <a:ext cx="1186815" cy="2045970"/>
          </a:xfrm>
          <a:prstGeom prst="rect">
            <a:avLst/>
          </a:prstGeom>
        </p:spPr>
        <p:txBody>
          <a:bodyPr vert="horz" wrap="square" lIns="0" tIns="419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30"/>
              </a:spcBef>
            </a:pPr>
            <a:r>
              <a:rPr sz="1850" b="1" spc="-290" dirty="0">
                <a:solidFill>
                  <a:srgbClr val="C04A6A"/>
                </a:solidFill>
                <a:latin typeface="Arial"/>
                <a:cs typeface="Arial"/>
              </a:rPr>
              <a:t>FIGUR</a:t>
            </a:r>
            <a:r>
              <a:rPr sz="1850" b="1" spc="-350" dirty="0">
                <a:solidFill>
                  <a:srgbClr val="C04A6A"/>
                </a:solidFill>
                <a:latin typeface="Arial"/>
                <a:cs typeface="Arial"/>
              </a:rPr>
              <a:t>E</a:t>
            </a:r>
            <a:r>
              <a:rPr sz="1850" b="1" spc="25" dirty="0">
                <a:solidFill>
                  <a:srgbClr val="C04A6A"/>
                </a:solidFill>
                <a:latin typeface="Arial"/>
                <a:cs typeface="Arial"/>
              </a:rPr>
              <a:t> </a:t>
            </a:r>
            <a:r>
              <a:rPr sz="1850" b="1" spc="-55" dirty="0">
                <a:solidFill>
                  <a:srgbClr val="C04A6A"/>
                </a:solidFill>
                <a:latin typeface="Arial"/>
                <a:cs typeface="Arial"/>
              </a:rPr>
              <a:t>2.13</a:t>
            </a:r>
            <a:endParaRPr sz="1850">
              <a:latin typeface="Arial"/>
              <a:cs typeface="Arial"/>
            </a:endParaRPr>
          </a:p>
          <a:p>
            <a:pPr marL="12700" marR="15875">
              <a:lnSpc>
                <a:spcPts val="2250"/>
              </a:lnSpc>
              <a:spcBef>
                <a:spcPts val="60"/>
              </a:spcBef>
            </a:pPr>
            <a:r>
              <a:rPr sz="1650" spc="-100" dirty="0">
                <a:solidFill>
                  <a:srgbClr val="231F20"/>
                </a:solidFill>
                <a:latin typeface="Trebuchet MS"/>
                <a:cs typeface="Trebuchet MS"/>
              </a:rPr>
              <a:t>Diagram</a:t>
            </a:r>
            <a:r>
              <a:rPr sz="1650" spc="-80" dirty="0">
                <a:solidFill>
                  <a:srgbClr val="231F20"/>
                </a:solidFill>
                <a:latin typeface="Trebuchet MS"/>
                <a:cs typeface="Trebuchet MS"/>
              </a:rPr>
              <a:t> </a:t>
            </a:r>
            <a:r>
              <a:rPr sz="1650" spc="-130" dirty="0">
                <a:solidFill>
                  <a:srgbClr val="231F20"/>
                </a:solidFill>
                <a:latin typeface="Trebuchet MS"/>
                <a:cs typeface="Trebuchet MS"/>
              </a:rPr>
              <a:t>to  </a:t>
            </a:r>
            <a:r>
              <a:rPr sz="1650" spc="-55" dirty="0">
                <a:solidFill>
                  <a:srgbClr val="231F20"/>
                </a:solidFill>
                <a:latin typeface="Trebuchet MS"/>
                <a:cs typeface="Trebuchet MS"/>
              </a:rPr>
              <a:t>show</a:t>
            </a:r>
            <a:r>
              <a:rPr sz="1650" spc="-80" dirty="0">
                <a:solidFill>
                  <a:srgbClr val="231F20"/>
                </a:solidFill>
                <a:latin typeface="Trebuchet MS"/>
                <a:cs typeface="Trebuchet MS"/>
              </a:rPr>
              <a:t> </a:t>
            </a:r>
            <a:r>
              <a:rPr sz="1650" spc="-145" dirty="0">
                <a:solidFill>
                  <a:srgbClr val="231F20"/>
                </a:solidFill>
                <a:latin typeface="Trebuchet MS"/>
                <a:cs typeface="Trebuchet MS"/>
              </a:rPr>
              <a:t>the  </a:t>
            </a:r>
            <a:r>
              <a:rPr sz="1650" spc="-140" dirty="0">
                <a:solidFill>
                  <a:srgbClr val="231F20"/>
                </a:solidFill>
                <a:latin typeface="Trebuchet MS"/>
                <a:cs typeface="Trebuchet MS"/>
              </a:rPr>
              <a:t>difference </a:t>
            </a:r>
            <a:r>
              <a:rPr sz="1650" spc="-135" dirty="0">
                <a:solidFill>
                  <a:srgbClr val="231F20"/>
                </a:solidFill>
                <a:latin typeface="Trebuchet MS"/>
                <a:cs typeface="Trebuchet MS"/>
              </a:rPr>
              <a:t> </a:t>
            </a:r>
            <a:r>
              <a:rPr sz="1650" spc="-150" dirty="0">
                <a:solidFill>
                  <a:srgbClr val="231F20"/>
                </a:solidFill>
                <a:latin typeface="Trebuchet MS"/>
                <a:cs typeface="Trebuchet MS"/>
              </a:rPr>
              <a:t>between</a:t>
            </a:r>
            <a:r>
              <a:rPr sz="1650" spc="-80" dirty="0">
                <a:solidFill>
                  <a:srgbClr val="231F20"/>
                </a:solidFill>
                <a:latin typeface="Trebuchet MS"/>
                <a:cs typeface="Trebuchet MS"/>
              </a:rPr>
              <a:t> </a:t>
            </a:r>
            <a:r>
              <a:rPr sz="1650" spc="-85" dirty="0">
                <a:solidFill>
                  <a:srgbClr val="231F20"/>
                </a:solidFill>
                <a:latin typeface="Trebuchet MS"/>
                <a:cs typeface="Trebuchet MS"/>
              </a:rPr>
              <a:t>one-  </a:t>
            </a:r>
            <a:r>
              <a:rPr sz="1650" spc="-114" dirty="0">
                <a:solidFill>
                  <a:srgbClr val="231F20"/>
                </a:solidFill>
                <a:latin typeface="Trebuchet MS"/>
                <a:cs typeface="Trebuchet MS"/>
              </a:rPr>
              <a:t>and</a:t>
            </a:r>
            <a:r>
              <a:rPr sz="1650" spc="-80" dirty="0">
                <a:solidFill>
                  <a:srgbClr val="231F20"/>
                </a:solidFill>
                <a:latin typeface="Trebuchet MS"/>
                <a:cs typeface="Trebuchet MS"/>
              </a:rPr>
              <a:t> </a:t>
            </a:r>
            <a:r>
              <a:rPr sz="1650" spc="-135" dirty="0">
                <a:solidFill>
                  <a:srgbClr val="231F20"/>
                </a:solidFill>
                <a:latin typeface="Trebuchet MS"/>
                <a:cs typeface="Trebuchet MS"/>
              </a:rPr>
              <a:t>two-tailed  </a:t>
            </a:r>
            <a:r>
              <a:rPr sz="1650" spc="-95" dirty="0">
                <a:solidFill>
                  <a:srgbClr val="231F20"/>
                </a:solidFill>
                <a:latin typeface="Trebuchet MS"/>
                <a:cs typeface="Trebuchet MS"/>
              </a:rPr>
              <a:t>tests</a:t>
            </a:r>
            <a:endParaRPr sz="165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51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96350" y="933098"/>
            <a:ext cx="11012170" cy="114744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7350" spc="5" dirty="0"/>
              <a:t>One-</a:t>
            </a:r>
            <a:r>
              <a:rPr sz="7350" spc="65" dirty="0"/>
              <a:t> </a:t>
            </a:r>
            <a:r>
              <a:rPr sz="7350" spc="135" dirty="0"/>
              <a:t>and</a:t>
            </a:r>
            <a:r>
              <a:rPr sz="7350" spc="65" dirty="0"/>
              <a:t> </a:t>
            </a:r>
            <a:r>
              <a:rPr sz="7350" spc="-190" dirty="0"/>
              <a:t>Two-Tailed</a:t>
            </a:r>
            <a:r>
              <a:rPr sz="7350" spc="65" dirty="0"/>
              <a:t> </a:t>
            </a:r>
            <a:r>
              <a:rPr sz="7350" spc="-240" dirty="0"/>
              <a:t>Tests</a:t>
            </a:r>
            <a:endParaRPr sz="7350"/>
          </a:p>
        </p:txBody>
      </p:sp>
      <p:sp>
        <p:nvSpPr>
          <p:cNvPr id="3" name="object 3"/>
          <p:cNvSpPr txBox="1"/>
          <p:nvPr/>
        </p:nvSpPr>
        <p:spPr>
          <a:xfrm>
            <a:off x="990600" y="2877914"/>
            <a:ext cx="174625" cy="3835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350" spc="350" dirty="0">
                <a:latin typeface="Microsoft Sans Serif"/>
                <a:cs typeface="Microsoft Sans Serif"/>
              </a:rPr>
              <a:t>•</a:t>
            </a:r>
            <a:endParaRPr sz="235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339214" y="2812751"/>
            <a:ext cx="10672445" cy="2708275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30"/>
              </a:spcBef>
            </a:pPr>
            <a:r>
              <a:rPr sz="3100" spc="5" dirty="0">
                <a:latin typeface="Microsoft Sans Serif"/>
                <a:cs typeface="Microsoft Sans Serif"/>
              </a:rPr>
              <a:t>If</a:t>
            </a:r>
            <a:r>
              <a:rPr sz="3100" spc="45" dirty="0">
                <a:latin typeface="Microsoft Sans Serif"/>
                <a:cs typeface="Microsoft Sans Serif"/>
              </a:rPr>
              <a:t> </a:t>
            </a:r>
            <a:r>
              <a:rPr sz="3100" spc="35" dirty="0">
                <a:latin typeface="Microsoft Sans Serif"/>
                <a:cs typeface="Microsoft Sans Serif"/>
              </a:rPr>
              <a:t>testing</a:t>
            </a:r>
            <a:r>
              <a:rPr sz="3100" spc="45" dirty="0">
                <a:latin typeface="Microsoft Sans Serif"/>
                <a:cs typeface="Microsoft Sans Serif"/>
              </a:rPr>
              <a:t> </a:t>
            </a:r>
            <a:r>
              <a:rPr sz="3100" spc="15" dirty="0">
                <a:latin typeface="Microsoft Sans Serif"/>
                <a:cs typeface="Microsoft Sans Serif"/>
              </a:rPr>
              <a:t>whether</a:t>
            </a:r>
            <a:r>
              <a:rPr sz="3100" spc="45" dirty="0">
                <a:latin typeface="Microsoft Sans Serif"/>
                <a:cs typeface="Microsoft Sans Serif"/>
              </a:rPr>
              <a:t> </a:t>
            </a:r>
            <a:r>
              <a:rPr sz="3100" spc="-1360" dirty="0">
                <a:latin typeface="SimSun"/>
                <a:cs typeface="SimSun"/>
              </a:rPr>
              <a:t>μ</a:t>
            </a:r>
            <a:r>
              <a:rPr sz="3100" spc="-680" dirty="0">
                <a:latin typeface="SimSun"/>
                <a:cs typeface="SimSun"/>
              </a:rPr>
              <a:t> </a:t>
            </a:r>
            <a:r>
              <a:rPr sz="3100" dirty="0">
                <a:latin typeface="Microsoft Sans Serif"/>
                <a:cs typeface="Microsoft Sans Serif"/>
              </a:rPr>
              <a:t>is</a:t>
            </a:r>
            <a:r>
              <a:rPr sz="3100" spc="45" dirty="0">
                <a:latin typeface="Microsoft Sans Serif"/>
                <a:cs typeface="Microsoft Sans Serif"/>
              </a:rPr>
              <a:t> </a:t>
            </a:r>
            <a:r>
              <a:rPr sz="3100" spc="65" dirty="0">
                <a:latin typeface="Microsoft Sans Serif"/>
                <a:cs typeface="Microsoft Sans Serif"/>
              </a:rPr>
              <a:t>di</a:t>
            </a:r>
            <a:r>
              <a:rPr sz="3100" spc="-15" dirty="0">
                <a:latin typeface="Microsoft Sans Serif"/>
                <a:cs typeface="Microsoft Sans Serif"/>
              </a:rPr>
              <a:t>f</a:t>
            </a:r>
            <a:r>
              <a:rPr sz="3100" spc="10" dirty="0">
                <a:latin typeface="Microsoft Sans Serif"/>
                <a:cs typeface="Microsoft Sans Serif"/>
              </a:rPr>
              <a:t>fe</a:t>
            </a:r>
            <a:r>
              <a:rPr sz="3100" spc="-50" dirty="0">
                <a:latin typeface="Microsoft Sans Serif"/>
                <a:cs typeface="Microsoft Sans Serif"/>
              </a:rPr>
              <a:t>r</a:t>
            </a:r>
            <a:r>
              <a:rPr sz="3100" spc="10" dirty="0">
                <a:latin typeface="Microsoft Sans Serif"/>
                <a:cs typeface="Microsoft Sans Serif"/>
              </a:rPr>
              <a:t>ent</a:t>
            </a:r>
            <a:r>
              <a:rPr sz="3100" spc="45" dirty="0">
                <a:latin typeface="Microsoft Sans Serif"/>
                <a:cs typeface="Microsoft Sans Serif"/>
              </a:rPr>
              <a:t> </a:t>
            </a:r>
            <a:r>
              <a:rPr sz="3100" spc="5" dirty="0">
                <a:latin typeface="Microsoft Sans Serif"/>
                <a:cs typeface="Microsoft Sans Serif"/>
              </a:rPr>
              <a:t>f</a:t>
            </a:r>
            <a:r>
              <a:rPr sz="3100" spc="-50" dirty="0">
                <a:latin typeface="Microsoft Sans Serif"/>
                <a:cs typeface="Microsoft Sans Serif"/>
              </a:rPr>
              <a:t>r</a:t>
            </a:r>
            <a:r>
              <a:rPr sz="3100" spc="20" dirty="0">
                <a:latin typeface="Microsoft Sans Serif"/>
                <a:cs typeface="Microsoft Sans Serif"/>
              </a:rPr>
              <a:t>om</a:t>
            </a:r>
            <a:r>
              <a:rPr sz="3100" spc="45" dirty="0">
                <a:latin typeface="Microsoft Sans Serif"/>
                <a:cs typeface="Microsoft Sans Serif"/>
              </a:rPr>
              <a:t> </a:t>
            </a:r>
            <a:r>
              <a:rPr sz="3100" spc="15" dirty="0">
                <a:latin typeface="Microsoft Sans Serif"/>
                <a:cs typeface="Microsoft Sans Serif"/>
              </a:rPr>
              <a:t>ze</a:t>
            </a:r>
            <a:r>
              <a:rPr sz="3100" spc="-50" dirty="0">
                <a:latin typeface="Microsoft Sans Serif"/>
                <a:cs typeface="Microsoft Sans Serif"/>
              </a:rPr>
              <a:t>r</a:t>
            </a:r>
            <a:r>
              <a:rPr sz="3100" spc="15" dirty="0">
                <a:latin typeface="Microsoft Sans Serif"/>
                <a:cs typeface="Microsoft Sans Serif"/>
              </a:rPr>
              <a:t>o</a:t>
            </a:r>
            <a:r>
              <a:rPr sz="3100" spc="45" dirty="0">
                <a:latin typeface="Microsoft Sans Serif"/>
                <a:cs typeface="Microsoft Sans Serif"/>
              </a:rPr>
              <a:t> </a:t>
            </a:r>
            <a:r>
              <a:rPr sz="3100" spc="10" dirty="0">
                <a:latin typeface="Microsoft Sans Serif"/>
                <a:cs typeface="Microsoft Sans Serif"/>
              </a:rPr>
              <a:t>or</a:t>
            </a:r>
            <a:r>
              <a:rPr sz="3100" spc="45" dirty="0">
                <a:latin typeface="Microsoft Sans Serif"/>
                <a:cs typeface="Microsoft Sans Serif"/>
              </a:rPr>
              <a:t> </a:t>
            </a:r>
            <a:r>
              <a:rPr sz="3100" spc="15" dirty="0">
                <a:latin typeface="Microsoft Sans Serif"/>
                <a:cs typeface="Microsoft Sans Serif"/>
              </a:rPr>
              <a:t>any</a:t>
            </a:r>
            <a:r>
              <a:rPr sz="3100" spc="45" dirty="0">
                <a:latin typeface="Microsoft Sans Serif"/>
                <a:cs typeface="Microsoft Sans Serif"/>
              </a:rPr>
              <a:t> </a:t>
            </a:r>
            <a:r>
              <a:rPr sz="3100" spc="10" dirty="0">
                <a:latin typeface="Microsoft Sans Serif"/>
                <a:cs typeface="Microsoft Sans Serif"/>
              </a:rPr>
              <a:t>other</a:t>
            </a:r>
            <a:r>
              <a:rPr sz="3100" spc="45" dirty="0">
                <a:latin typeface="Microsoft Sans Serif"/>
                <a:cs typeface="Microsoft Sans Serif"/>
              </a:rPr>
              <a:t> </a:t>
            </a:r>
            <a:r>
              <a:rPr sz="3100" spc="10" dirty="0">
                <a:latin typeface="Microsoft Sans Serif"/>
                <a:cs typeface="Microsoft Sans Serif"/>
              </a:rPr>
              <a:t>value:</a:t>
            </a:r>
            <a:endParaRPr sz="31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</a:pPr>
            <a:endParaRPr sz="2750">
              <a:latin typeface="Microsoft Sans Serif"/>
              <a:cs typeface="Microsoft Sans Serif"/>
            </a:endParaRPr>
          </a:p>
          <a:p>
            <a:pPr marL="495300" indent="-387350">
              <a:lnSpc>
                <a:spcPct val="100000"/>
              </a:lnSpc>
              <a:buSzPct val="75806"/>
              <a:buChar char="-"/>
              <a:tabLst>
                <a:tab pos="494665" algn="l"/>
                <a:tab pos="495300" algn="l"/>
              </a:tabLst>
            </a:pPr>
            <a:r>
              <a:rPr sz="3100" spc="-130" dirty="0">
                <a:latin typeface="Microsoft Sans Serif"/>
                <a:cs typeface="Microsoft Sans Serif"/>
              </a:rPr>
              <a:t>Two</a:t>
            </a:r>
            <a:r>
              <a:rPr sz="3100" spc="20" dirty="0">
                <a:latin typeface="Microsoft Sans Serif"/>
                <a:cs typeface="Microsoft Sans Serif"/>
              </a:rPr>
              <a:t> </a:t>
            </a:r>
            <a:r>
              <a:rPr sz="3100" spc="35" dirty="0">
                <a:latin typeface="Microsoft Sans Serif"/>
                <a:cs typeface="Microsoft Sans Serif"/>
              </a:rPr>
              <a:t>tailed</a:t>
            </a:r>
            <a:r>
              <a:rPr sz="3100" spc="20" dirty="0">
                <a:latin typeface="Microsoft Sans Serif"/>
                <a:cs typeface="Microsoft Sans Serif"/>
              </a:rPr>
              <a:t> </a:t>
            </a:r>
            <a:r>
              <a:rPr sz="3100" spc="10" dirty="0">
                <a:latin typeface="Microsoft Sans Serif"/>
                <a:cs typeface="Microsoft Sans Serif"/>
              </a:rPr>
              <a:t>test</a:t>
            </a:r>
            <a:endParaRPr sz="31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Microsoft Sans Serif"/>
              <a:buChar char="-"/>
            </a:pPr>
            <a:endParaRPr sz="2850">
              <a:latin typeface="Microsoft Sans Serif"/>
              <a:cs typeface="Microsoft Sans Serif"/>
            </a:endParaRPr>
          </a:p>
          <a:p>
            <a:pPr marL="494665" marR="43180" indent="-386715">
              <a:lnSpc>
                <a:spcPts val="3700"/>
              </a:lnSpc>
              <a:spcBef>
                <a:spcPts val="5"/>
              </a:spcBef>
              <a:buSzPct val="75806"/>
              <a:buChar char="-"/>
              <a:tabLst>
                <a:tab pos="494665" algn="l"/>
                <a:tab pos="495300" algn="l"/>
              </a:tabLst>
            </a:pPr>
            <a:r>
              <a:rPr sz="3100" spc="15" dirty="0">
                <a:latin typeface="Microsoft Sans Serif"/>
                <a:cs typeface="Microsoft Sans Serif"/>
              </a:rPr>
              <a:t>Note</a:t>
            </a:r>
            <a:r>
              <a:rPr sz="3100" spc="45" dirty="0">
                <a:latin typeface="Microsoft Sans Serif"/>
                <a:cs typeface="Microsoft Sans Serif"/>
              </a:rPr>
              <a:t> </a:t>
            </a:r>
            <a:r>
              <a:rPr sz="3100" spc="10" dirty="0">
                <a:latin typeface="Microsoft Sans Serif"/>
                <a:cs typeface="Microsoft Sans Serif"/>
              </a:rPr>
              <a:t>that</a:t>
            </a:r>
            <a:r>
              <a:rPr sz="3100" spc="45" dirty="0">
                <a:latin typeface="Microsoft Sans Serif"/>
                <a:cs typeface="Microsoft Sans Serif"/>
              </a:rPr>
              <a:t> </a:t>
            </a:r>
            <a:r>
              <a:rPr sz="3100" spc="15" dirty="0">
                <a:latin typeface="Microsoft Sans Serif"/>
                <a:cs typeface="Microsoft Sans Serif"/>
              </a:rPr>
              <a:t>when</a:t>
            </a:r>
            <a:r>
              <a:rPr sz="3100" spc="50" dirty="0">
                <a:latin typeface="Microsoft Sans Serif"/>
                <a:cs typeface="Microsoft Sans Serif"/>
              </a:rPr>
              <a:t> </a:t>
            </a:r>
            <a:r>
              <a:rPr sz="3100" spc="15" dirty="0">
                <a:latin typeface="Microsoft Sans Serif"/>
                <a:cs typeface="Microsoft Sans Serif"/>
              </a:rPr>
              <a:t>you</a:t>
            </a:r>
            <a:r>
              <a:rPr sz="3100" spc="45" dirty="0">
                <a:latin typeface="Microsoft Sans Serif"/>
                <a:cs typeface="Microsoft Sans Serif"/>
              </a:rPr>
              <a:t> </a:t>
            </a:r>
            <a:r>
              <a:rPr sz="3100" spc="15" dirty="0">
                <a:latin typeface="Microsoft Sans Serif"/>
                <a:cs typeface="Microsoft Sans Serif"/>
              </a:rPr>
              <a:t>use</a:t>
            </a:r>
            <a:r>
              <a:rPr sz="3100" spc="45" dirty="0">
                <a:latin typeface="Microsoft Sans Serif"/>
                <a:cs typeface="Microsoft Sans Serif"/>
              </a:rPr>
              <a:t> </a:t>
            </a:r>
            <a:r>
              <a:rPr sz="3100" spc="15" dirty="0">
                <a:latin typeface="Microsoft Sans Serif"/>
                <a:cs typeface="Microsoft Sans Serif"/>
              </a:rPr>
              <a:t>a</a:t>
            </a:r>
            <a:r>
              <a:rPr sz="3100" spc="50" dirty="0">
                <a:latin typeface="Microsoft Sans Serif"/>
                <a:cs typeface="Microsoft Sans Serif"/>
              </a:rPr>
              <a:t> </a:t>
            </a:r>
            <a:r>
              <a:rPr sz="3100" spc="25" dirty="0">
                <a:latin typeface="Microsoft Sans Serif"/>
                <a:cs typeface="Microsoft Sans Serif"/>
              </a:rPr>
              <a:t>two-tailed</a:t>
            </a:r>
            <a:r>
              <a:rPr sz="3100" spc="45" dirty="0">
                <a:latin typeface="Microsoft Sans Serif"/>
                <a:cs typeface="Microsoft Sans Serif"/>
              </a:rPr>
              <a:t> </a:t>
            </a:r>
            <a:r>
              <a:rPr sz="3100" spc="10" dirty="0">
                <a:latin typeface="Microsoft Sans Serif"/>
                <a:cs typeface="Microsoft Sans Serif"/>
              </a:rPr>
              <a:t>test</a:t>
            </a:r>
            <a:r>
              <a:rPr sz="3100" spc="50" dirty="0">
                <a:latin typeface="Microsoft Sans Serif"/>
                <a:cs typeface="Microsoft Sans Serif"/>
              </a:rPr>
              <a:t> </a:t>
            </a:r>
            <a:r>
              <a:rPr sz="3100" spc="15" dirty="0">
                <a:latin typeface="Microsoft Sans Serif"/>
                <a:cs typeface="Microsoft Sans Serif"/>
              </a:rPr>
              <a:t>you</a:t>
            </a:r>
            <a:r>
              <a:rPr sz="3100" spc="45" dirty="0">
                <a:latin typeface="Microsoft Sans Serif"/>
                <a:cs typeface="Microsoft Sans Serif"/>
              </a:rPr>
              <a:t> </a:t>
            </a:r>
            <a:r>
              <a:rPr sz="3100" spc="100" dirty="0">
                <a:latin typeface="Microsoft Sans Serif"/>
                <a:cs typeface="Microsoft Sans Serif"/>
              </a:rPr>
              <a:t>do</a:t>
            </a:r>
            <a:r>
              <a:rPr sz="3100" spc="45" dirty="0">
                <a:latin typeface="Microsoft Sans Serif"/>
                <a:cs typeface="Microsoft Sans Serif"/>
              </a:rPr>
              <a:t> </a:t>
            </a:r>
            <a:r>
              <a:rPr sz="3100" spc="10" dirty="0">
                <a:latin typeface="Microsoft Sans Serif"/>
                <a:cs typeface="Microsoft Sans Serif"/>
              </a:rPr>
              <a:t>not</a:t>
            </a:r>
            <a:r>
              <a:rPr sz="3100" spc="50" dirty="0">
                <a:latin typeface="Microsoft Sans Serif"/>
                <a:cs typeface="Microsoft Sans Serif"/>
              </a:rPr>
              <a:t> </a:t>
            </a:r>
            <a:r>
              <a:rPr sz="3100" spc="15" dirty="0">
                <a:latin typeface="Microsoft Sans Serif"/>
                <a:cs typeface="Microsoft Sans Serif"/>
              </a:rPr>
              <a:t>know </a:t>
            </a:r>
            <a:r>
              <a:rPr sz="3100" spc="-810" dirty="0">
                <a:latin typeface="Microsoft Sans Serif"/>
                <a:cs typeface="Microsoft Sans Serif"/>
              </a:rPr>
              <a:t> </a:t>
            </a:r>
            <a:r>
              <a:rPr sz="3100" spc="10" dirty="0">
                <a:latin typeface="Microsoft Sans Serif"/>
                <a:cs typeface="Microsoft Sans Serif"/>
              </a:rPr>
              <a:t>the</a:t>
            </a:r>
            <a:r>
              <a:rPr sz="3100" spc="40" dirty="0">
                <a:latin typeface="Microsoft Sans Serif"/>
                <a:cs typeface="Microsoft Sans Serif"/>
              </a:rPr>
              <a:t> direction</a:t>
            </a:r>
            <a:r>
              <a:rPr sz="3100" spc="45" dirty="0">
                <a:latin typeface="Microsoft Sans Serif"/>
                <a:cs typeface="Microsoft Sans Serif"/>
              </a:rPr>
              <a:t> </a:t>
            </a:r>
            <a:r>
              <a:rPr sz="3100" spc="10" dirty="0">
                <a:latin typeface="Microsoft Sans Serif"/>
                <a:cs typeface="Microsoft Sans Serif"/>
              </a:rPr>
              <a:t>of</a:t>
            </a:r>
            <a:r>
              <a:rPr sz="3100" spc="45" dirty="0">
                <a:latin typeface="Microsoft Sans Serif"/>
                <a:cs typeface="Microsoft Sans Serif"/>
              </a:rPr>
              <a:t> </a:t>
            </a:r>
            <a:r>
              <a:rPr sz="3100" spc="15" dirty="0">
                <a:latin typeface="Microsoft Sans Serif"/>
                <a:cs typeface="Microsoft Sans Serif"/>
              </a:rPr>
              <a:t>your</a:t>
            </a:r>
            <a:r>
              <a:rPr sz="3100" spc="40" dirty="0">
                <a:latin typeface="Microsoft Sans Serif"/>
                <a:cs typeface="Microsoft Sans Serif"/>
              </a:rPr>
              <a:t> </a:t>
            </a:r>
            <a:r>
              <a:rPr sz="3100" spc="30" dirty="0">
                <a:latin typeface="Microsoft Sans Serif"/>
                <a:cs typeface="Microsoft Sans Serif"/>
              </a:rPr>
              <a:t>hypothesis</a:t>
            </a:r>
            <a:endParaRPr sz="310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90600" y="6017100"/>
            <a:ext cx="174625" cy="3835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350" spc="350" dirty="0">
                <a:latin typeface="Microsoft Sans Serif"/>
                <a:cs typeface="Microsoft Sans Serif"/>
              </a:rPr>
              <a:t>•</a:t>
            </a:r>
            <a:endParaRPr sz="2350">
              <a:latin typeface="Microsoft Sans Serif"/>
              <a:cs typeface="Microsoft Sans Serif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339214" y="5951937"/>
            <a:ext cx="9854565" cy="2708275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30"/>
              </a:spcBef>
            </a:pPr>
            <a:r>
              <a:rPr sz="3100" spc="5" dirty="0">
                <a:latin typeface="Microsoft Sans Serif"/>
                <a:cs typeface="Microsoft Sans Serif"/>
              </a:rPr>
              <a:t>If</a:t>
            </a:r>
            <a:r>
              <a:rPr sz="3100" spc="45" dirty="0">
                <a:latin typeface="Microsoft Sans Serif"/>
                <a:cs typeface="Microsoft Sans Serif"/>
              </a:rPr>
              <a:t> </a:t>
            </a:r>
            <a:r>
              <a:rPr sz="3100" spc="35" dirty="0">
                <a:latin typeface="Microsoft Sans Serif"/>
                <a:cs typeface="Microsoft Sans Serif"/>
              </a:rPr>
              <a:t>testing</a:t>
            </a:r>
            <a:r>
              <a:rPr sz="3100" spc="45" dirty="0">
                <a:latin typeface="Microsoft Sans Serif"/>
                <a:cs typeface="Microsoft Sans Serif"/>
              </a:rPr>
              <a:t> </a:t>
            </a:r>
            <a:r>
              <a:rPr sz="3100" spc="15" dirty="0">
                <a:latin typeface="Microsoft Sans Serif"/>
                <a:cs typeface="Microsoft Sans Serif"/>
              </a:rPr>
              <a:t>whether</a:t>
            </a:r>
            <a:r>
              <a:rPr sz="3100" spc="45" dirty="0">
                <a:latin typeface="Microsoft Sans Serif"/>
                <a:cs typeface="Microsoft Sans Serif"/>
              </a:rPr>
              <a:t> </a:t>
            </a:r>
            <a:r>
              <a:rPr sz="3100" spc="-1360" dirty="0">
                <a:latin typeface="SimSun"/>
                <a:cs typeface="SimSun"/>
              </a:rPr>
              <a:t>μ</a:t>
            </a:r>
            <a:r>
              <a:rPr sz="3100" spc="-680" dirty="0">
                <a:latin typeface="SimSun"/>
                <a:cs typeface="SimSun"/>
              </a:rPr>
              <a:t> </a:t>
            </a:r>
            <a:r>
              <a:rPr sz="3100" dirty="0">
                <a:latin typeface="Microsoft Sans Serif"/>
                <a:cs typeface="Microsoft Sans Serif"/>
              </a:rPr>
              <a:t>is</a:t>
            </a:r>
            <a:r>
              <a:rPr sz="3100" spc="45" dirty="0">
                <a:latin typeface="Microsoft Sans Serif"/>
                <a:cs typeface="Microsoft Sans Serif"/>
              </a:rPr>
              <a:t> </a:t>
            </a:r>
            <a:r>
              <a:rPr sz="3100" spc="125" dirty="0">
                <a:latin typeface="Microsoft Sans Serif"/>
                <a:cs typeface="Microsoft Sans Serif"/>
              </a:rPr>
              <a:t>g</a:t>
            </a:r>
            <a:r>
              <a:rPr sz="3100" spc="15" dirty="0">
                <a:latin typeface="Microsoft Sans Serif"/>
                <a:cs typeface="Microsoft Sans Serif"/>
              </a:rPr>
              <a:t>r</a:t>
            </a:r>
            <a:r>
              <a:rPr sz="3100" spc="10" dirty="0">
                <a:latin typeface="Microsoft Sans Serif"/>
                <a:cs typeface="Microsoft Sans Serif"/>
              </a:rPr>
              <a:t>eater</a:t>
            </a:r>
            <a:r>
              <a:rPr sz="3100" spc="45" dirty="0">
                <a:latin typeface="Microsoft Sans Serif"/>
                <a:cs typeface="Microsoft Sans Serif"/>
              </a:rPr>
              <a:t> </a:t>
            </a:r>
            <a:r>
              <a:rPr sz="3100" spc="10" dirty="0">
                <a:latin typeface="Microsoft Sans Serif"/>
                <a:cs typeface="Microsoft Sans Serif"/>
              </a:rPr>
              <a:t>(or</a:t>
            </a:r>
            <a:r>
              <a:rPr sz="3100" spc="45" dirty="0">
                <a:latin typeface="Microsoft Sans Serif"/>
                <a:cs typeface="Microsoft Sans Serif"/>
              </a:rPr>
              <a:t> </a:t>
            </a:r>
            <a:r>
              <a:rPr sz="3100" spc="5" dirty="0">
                <a:latin typeface="Microsoft Sans Serif"/>
                <a:cs typeface="Microsoft Sans Serif"/>
              </a:rPr>
              <a:t>less)</a:t>
            </a:r>
            <a:r>
              <a:rPr sz="3100" spc="45" dirty="0">
                <a:latin typeface="Microsoft Sans Serif"/>
                <a:cs typeface="Microsoft Sans Serif"/>
              </a:rPr>
              <a:t> </a:t>
            </a:r>
            <a:r>
              <a:rPr sz="3100" spc="15" dirty="0">
                <a:latin typeface="Microsoft Sans Serif"/>
                <a:cs typeface="Microsoft Sans Serif"/>
              </a:rPr>
              <a:t>than</a:t>
            </a:r>
            <a:r>
              <a:rPr sz="3100" spc="45" dirty="0">
                <a:latin typeface="Microsoft Sans Serif"/>
                <a:cs typeface="Microsoft Sans Serif"/>
              </a:rPr>
              <a:t> </a:t>
            </a:r>
            <a:r>
              <a:rPr sz="3100" spc="15" dirty="0">
                <a:latin typeface="Microsoft Sans Serif"/>
                <a:cs typeface="Microsoft Sans Serif"/>
              </a:rPr>
              <a:t>ze</a:t>
            </a:r>
            <a:r>
              <a:rPr sz="3100" spc="-50" dirty="0">
                <a:latin typeface="Microsoft Sans Serif"/>
                <a:cs typeface="Microsoft Sans Serif"/>
              </a:rPr>
              <a:t>r</a:t>
            </a:r>
            <a:r>
              <a:rPr sz="3100" spc="10" dirty="0">
                <a:latin typeface="Microsoft Sans Serif"/>
                <a:cs typeface="Microsoft Sans Serif"/>
              </a:rPr>
              <a:t>o:</a:t>
            </a:r>
            <a:endParaRPr sz="31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</a:pPr>
            <a:endParaRPr sz="2750">
              <a:latin typeface="Microsoft Sans Serif"/>
              <a:cs typeface="Microsoft Sans Serif"/>
            </a:endParaRPr>
          </a:p>
          <a:p>
            <a:pPr marL="495300" indent="-387350">
              <a:lnSpc>
                <a:spcPct val="100000"/>
              </a:lnSpc>
              <a:buSzPct val="75806"/>
              <a:buChar char="-"/>
              <a:tabLst>
                <a:tab pos="494665" algn="l"/>
                <a:tab pos="495300" algn="l"/>
              </a:tabLst>
            </a:pPr>
            <a:r>
              <a:rPr sz="3100" spc="20" dirty="0">
                <a:latin typeface="Microsoft Sans Serif"/>
                <a:cs typeface="Microsoft Sans Serif"/>
              </a:rPr>
              <a:t>One</a:t>
            </a:r>
            <a:r>
              <a:rPr sz="3100" spc="15" dirty="0">
                <a:latin typeface="Microsoft Sans Serif"/>
                <a:cs typeface="Microsoft Sans Serif"/>
              </a:rPr>
              <a:t> </a:t>
            </a:r>
            <a:r>
              <a:rPr sz="3100" spc="35" dirty="0">
                <a:latin typeface="Microsoft Sans Serif"/>
                <a:cs typeface="Microsoft Sans Serif"/>
              </a:rPr>
              <a:t>tailed</a:t>
            </a:r>
            <a:r>
              <a:rPr sz="3100" spc="20" dirty="0">
                <a:latin typeface="Microsoft Sans Serif"/>
                <a:cs typeface="Microsoft Sans Serif"/>
              </a:rPr>
              <a:t> </a:t>
            </a:r>
            <a:r>
              <a:rPr sz="3100" spc="10" dirty="0">
                <a:latin typeface="Microsoft Sans Serif"/>
                <a:cs typeface="Microsoft Sans Serif"/>
              </a:rPr>
              <a:t>test</a:t>
            </a:r>
            <a:endParaRPr sz="31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Microsoft Sans Serif"/>
              <a:buChar char="-"/>
            </a:pPr>
            <a:endParaRPr sz="2850">
              <a:latin typeface="Microsoft Sans Serif"/>
              <a:cs typeface="Microsoft Sans Serif"/>
            </a:endParaRPr>
          </a:p>
          <a:p>
            <a:pPr marL="494665" marR="43180" indent="-386715">
              <a:lnSpc>
                <a:spcPts val="3700"/>
              </a:lnSpc>
              <a:spcBef>
                <a:spcPts val="5"/>
              </a:spcBef>
              <a:buSzPct val="75806"/>
              <a:buChar char="-"/>
              <a:tabLst>
                <a:tab pos="494665" algn="l"/>
                <a:tab pos="495300" algn="l"/>
              </a:tabLst>
            </a:pPr>
            <a:r>
              <a:rPr sz="3100" spc="5" dirty="0">
                <a:latin typeface="Microsoft Sans Serif"/>
                <a:cs typeface="Microsoft Sans Serif"/>
              </a:rPr>
              <a:t>It</a:t>
            </a:r>
            <a:r>
              <a:rPr sz="3100" spc="40" dirty="0">
                <a:latin typeface="Microsoft Sans Serif"/>
                <a:cs typeface="Microsoft Sans Serif"/>
              </a:rPr>
              <a:t> </a:t>
            </a:r>
            <a:r>
              <a:rPr sz="3100" spc="15" dirty="0">
                <a:latin typeface="Microsoft Sans Serif"/>
                <a:cs typeface="Microsoft Sans Serif"/>
              </a:rPr>
              <a:t>has</a:t>
            </a:r>
            <a:r>
              <a:rPr sz="3100" spc="40" dirty="0">
                <a:latin typeface="Microsoft Sans Serif"/>
                <a:cs typeface="Microsoft Sans Serif"/>
              </a:rPr>
              <a:t> </a:t>
            </a:r>
            <a:r>
              <a:rPr sz="3100" spc="15" dirty="0">
                <a:latin typeface="Microsoft Sans Serif"/>
                <a:cs typeface="Microsoft Sans Serif"/>
              </a:rPr>
              <a:t>one</a:t>
            </a:r>
            <a:r>
              <a:rPr sz="3100" spc="40" dirty="0">
                <a:latin typeface="Microsoft Sans Serif"/>
                <a:cs typeface="Microsoft Sans Serif"/>
              </a:rPr>
              <a:t> </a:t>
            </a:r>
            <a:r>
              <a:rPr sz="3100" spc="20" dirty="0">
                <a:latin typeface="Microsoft Sans Serif"/>
                <a:cs typeface="Microsoft Sans Serif"/>
              </a:rPr>
              <a:t>rejection</a:t>
            </a:r>
            <a:r>
              <a:rPr sz="3100" spc="45" dirty="0">
                <a:latin typeface="Microsoft Sans Serif"/>
                <a:cs typeface="Microsoft Sans Serif"/>
              </a:rPr>
              <a:t> </a:t>
            </a:r>
            <a:r>
              <a:rPr sz="3100" spc="30" dirty="0">
                <a:latin typeface="Microsoft Sans Serif"/>
                <a:cs typeface="Microsoft Sans Serif"/>
              </a:rPr>
              <a:t>region</a:t>
            </a:r>
            <a:r>
              <a:rPr sz="3100" spc="40" dirty="0">
                <a:latin typeface="Microsoft Sans Serif"/>
                <a:cs typeface="Microsoft Sans Serif"/>
              </a:rPr>
              <a:t> </a:t>
            </a:r>
            <a:r>
              <a:rPr sz="3100" spc="65" dirty="0">
                <a:latin typeface="Microsoft Sans Serif"/>
                <a:cs typeface="Microsoft Sans Serif"/>
              </a:rPr>
              <a:t>because</a:t>
            </a:r>
            <a:r>
              <a:rPr sz="3100" spc="40" dirty="0">
                <a:latin typeface="Microsoft Sans Serif"/>
                <a:cs typeface="Microsoft Sans Serif"/>
              </a:rPr>
              <a:t> </a:t>
            </a:r>
            <a:r>
              <a:rPr sz="3100" spc="20" dirty="0">
                <a:latin typeface="Microsoft Sans Serif"/>
                <a:cs typeface="Microsoft Sans Serif"/>
              </a:rPr>
              <a:t>we</a:t>
            </a:r>
            <a:r>
              <a:rPr sz="3100" spc="45" dirty="0">
                <a:latin typeface="Microsoft Sans Serif"/>
                <a:cs typeface="Microsoft Sans Serif"/>
              </a:rPr>
              <a:t> </a:t>
            </a:r>
            <a:r>
              <a:rPr sz="3100" spc="-5" dirty="0">
                <a:latin typeface="Microsoft Sans Serif"/>
                <a:cs typeface="Microsoft Sans Serif"/>
              </a:rPr>
              <a:t>are</a:t>
            </a:r>
            <a:r>
              <a:rPr sz="3100" spc="40" dirty="0">
                <a:latin typeface="Microsoft Sans Serif"/>
                <a:cs typeface="Microsoft Sans Serif"/>
              </a:rPr>
              <a:t> making </a:t>
            </a:r>
            <a:r>
              <a:rPr sz="3100" spc="15" dirty="0">
                <a:latin typeface="Microsoft Sans Serif"/>
                <a:cs typeface="Microsoft Sans Serif"/>
              </a:rPr>
              <a:t>a </a:t>
            </a:r>
            <a:r>
              <a:rPr sz="3100" spc="-805" dirty="0">
                <a:latin typeface="Microsoft Sans Serif"/>
                <a:cs typeface="Microsoft Sans Serif"/>
              </a:rPr>
              <a:t> </a:t>
            </a:r>
            <a:r>
              <a:rPr sz="3100" spc="55" dirty="0">
                <a:latin typeface="Microsoft Sans Serif"/>
                <a:cs typeface="Microsoft Sans Serif"/>
              </a:rPr>
              <a:t>prediction</a:t>
            </a:r>
            <a:r>
              <a:rPr sz="3100" spc="40" dirty="0">
                <a:latin typeface="Microsoft Sans Serif"/>
                <a:cs typeface="Microsoft Sans Serif"/>
              </a:rPr>
              <a:t> </a:t>
            </a:r>
            <a:r>
              <a:rPr sz="3100" spc="50" dirty="0">
                <a:latin typeface="Microsoft Sans Serif"/>
                <a:cs typeface="Microsoft Sans Serif"/>
              </a:rPr>
              <a:t>about</a:t>
            </a:r>
            <a:r>
              <a:rPr sz="3100" spc="45" dirty="0">
                <a:latin typeface="Microsoft Sans Serif"/>
                <a:cs typeface="Microsoft Sans Serif"/>
              </a:rPr>
              <a:t> </a:t>
            </a:r>
            <a:r>
              <a:rPr sz="3100" spc="10" dirty="0">
                <a:latin typeface="Microsoft Sans Serif"/>
                <a:cs typeface="Microsoft Sans Serif"/>
              </a:rPr>
              <a:t>the</a:t>
            </a:r>
            <a:r>
              <a:rPr sz="3100" spc="40" dirty="0">
                <a:latin typeface="Microsoft Sans Serif"/>
                <a:cs typeface="Microsoft Sans Serif"/>
              </a:rPr>
              <a:t> direction</a:t>
            </a:r>
            <a:r>
              <a:rPr sz="3100" spc="45" dirty="0">
                <a:latin typeface="Microsoft Sans Serif"/>
                <a:cs typeface="Microsoft Sans Serif"/>
              </a:rPr>
              <a:t> </a:t>
            </a:r>
            <a:r>
              <a:rPr sz="3100" spc="10" dirty="0">
                <a:latin typeface="Microsoft Sans Serif"/>
                <a:cs typeface="Microsoft Sans Serif"/>
              </a:rPr>
              <a:t>of</a:t>
            </a:r>
            <a:r>
              <a:rPr sz="3100" spc="45" dirty="0">
                <a:latin typeface="Microsoft Sans Serif"/>
                <a:cs typeface="Microsoft Sans Serif"/>
              </a:rPr>
              <a:t> </a:t>
            </a:r>
            <a:r>
              <a:rPr sz="3100" spc="15" dirty="0">
                <a:latin typeface="Microsoft Sans Serif"/>
                <a:cs typeface="Microsoft Sans Serif"/>
              </a:rPr>
              <a:t>our</a:t>
            </a:r>
            <a:r>
              <a:rPr sz="3100" spc="40" dirty="0">
                <a:latin typeface="Microsoft Sans Serif"/>
                <a:cs typeface="Microsoft Sans Serif"/>
              </a:rPr>
              <a:t> </a:t>
            </a:r>
            <a:r>
              <a:rPr sz="3100" spc="30" dirty="0">
                <a:latin typeface="Microsoft Sans Serif"/>
                <a:cs typeface="Microsoft Sans Serif"/>
              </a:rPr>
              <a:t>effect</a:t>
            </a:r>
            <a:endParaRPr sz="31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52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33723" y="871223"/>
            <a:ext cx="573786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70" dirty="0"/>
              <a:t>Type</a:t>
            </a:r>
            <a:r>
              <a:rPr spc="45" dirty="0"/>
              <a:t> </a:t>
            </a:r>
            <a:r>
              <a:rPr dirty="0"/>
              <a:t>of</a:t>
            </a:r>
            <a:r>
              <a:rPr spc="50" dirty="0"/>
              <a:t> </a:t>
            </a:r>
            <a:r>
              <a:rPr spc="-30" dirty="0"/>
              <a:t>error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0600" y="2718788"/>
            <a:ext cx="133985" cy="2851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700" spc="254" dirty="0">
                <a:latin typeface="Microsoft Sans Serif"/>
                <a:cs typeface="Microsoft Sans Serif"/>
              </a:rPr>
              <a:t>•</a:t>
            </a:r>
            <a:endParaRPr sz="170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270635" y="2668316"/>
            <a:ext cx="10287000" cy="701675"/>
          </a:xfrm>
          <a:prstGeom prst="rect">
            <a:avLst/>
          </a:prstGeom>
        </p:spPr>
        <p:txBody>
          <a:bodyPr vert="horz" wrap="square" lIns="0" tIns="36195" rIns="0" bIns="0" rtlCol="0">
            <a:spAutoFit/>
          </a:bodyPr>
          <a:lstStyle/>
          <a:p>
            <a:pPr marL="12700" marR="5080">
              <a:lnSpc>
                <a:spcPts val="2600"/>
              </a:lnSpc>
              <a:spcBef>
                <a:spcPts val="285"/>
              </a:spcBef>
            </a:pPr>
            <a:r>
              <a:rPr sz="2250" spc="5" dirty="0">
                <a:latin typeface="Microsoft Sans Serif"/>
                <a:cs typeface="Microsoft Sans Serif"/>
              </a:rPr>
              <a:t>Since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5" dirty="0">
                <a:latin typeface="Microsoft Sans Serif"/>
                <a:cs typeface="Microsoft Sans Serif"/>
              </a:rPr>
              <a:t>our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30" dirty="0">
                <a:latin typeface="Microsoft Sans Serif"/>
                <a:cs typeface="Microsoft Sans Serif"/>
              </a:rPr>
              <a:t>decisions</a:t>
            </a:r>
            <a:r>
              <a:rPr sz="2250" spc="40" dirty="0">
                <a:latin typeface="Microsoft Sans Serif"/>
                <a:cs typeface="Microsoft Sans Serif"/>
              </a:rPr>
              <a:t> </a:t>
            </a:r>
            <a:r>
              <a:rPr sz="2250" spc="-10" dirty="0">
                <a:latin typeface="Microsoft Sans Serif"/>
                <a:cs typeface="Microsoft Sans Serif"/>
              </a:rPr>
              <a:t>are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55" dirty="0">
                <a:latin typeface="Microsoft Sans Serif"/>
                <a:cs typeface="Microsoft Sans Serif"/>
              </a:rPr>
              <a:t>based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5" dirty="0">
                <a:latin typeface="Microsoft Sans Serif"/>
                <a:cs typeface="Microsoft Sans Serif"/>
              </a:rPr>
              <a:t>on</a:t>
            </a:r>
            <a:r>
              <a:rPr sz="2250" spc="40" dirty="0">
                <a:latin typeface="Microsoft Sans Serif"/>
                <a:cs typeface="Microsoft Sans Serif"/>
              </a:rPr>
              <a:t> </a:t>
            </a:r>
            <a:r>
              <a:rPr sz="2250" spc="30" dirty="0">
                <a:latin typeface="Microsoft Sans Serif"/>
                <a:cs typeface="Microsoft Sans Serif"/>
              </a:rPr>
              <a:t>probability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5" dirty="0">
                <a:latin typeface="Microsoft Sans Serif"/>
                <a:cs typeface="Microsoft Sans Serif"/>
              </a:rPr>
              <a:t>rather</a:t>
            </a:r>
            <a:r>
              <a:rPr sz="2250" spc="40" dirty="0">
                <a:latin typeface="Microsoft Sans Serif"/>
                <a:cs typeface="Microsoft Sans Serif"/>
              </a:rPr>
              <a:t> </a:t>
            </a:r>
            <a:r>
              <a:rPr sz="2250" spc="5" dirty="0">
                <a:latin typeface="Microsoft Sans Serif"/>
                <a:cs typeface="Microsoft Sans Serif"/>
              </a:rPr>
              <a:t>than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dirty="0">
                <a:latin typeface="Microsoft Sans Serif"/>
                <a:cs typeface="Microsoft Sans Serif"/>
              </a:rPr>
              <a:t>certainty,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10" dirty="0">
                <a:latin typeface="Microsoft Sans Serif"/>
                <a:cs typeface="Microsoft Sans Serif"/>
              </a:rPr>
              <a:t>we</a:t>
            </a:r>
            <a:r>
              <a:rPr sz="2250" spc="40" dirty="0">
                <a:latin typeface="Microsoft Sans Serif"/>
                <a:cs typeface="Microsoft Sans Serif"/>
              </a:rPr>
              <a:t> </a:t>
            </a:r>
            <a:r>
              <a:rPr sz="2250" spc="50" dirty="0">
                <a:latin typeface="Microsoft Sans Serif"/>
                <a:cs typeface="Microsoft Sans Serif"/>
              </a:rPr>
              <a:t>can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10" dirty="0">
                <a:latin typeface="Microsoft Sans Serif"/>
                <a:cs typeface="Microsoft Sans Serif"/>
              </a:rPr>
              <a:t>make </a:t>
            </a:r>
            <a:r>
              <a:rPr sz="2250" spc="-580" dirty="0">
                <a:latin typeface="Microsoft Sans Serif"/>
                <a:cs typeface="Microsoft Sans Serif"/>
              </a:rPr>
              <a:t> </a:t>
            </a:r>
            <a:r>
              <a:rPr sz="2250" dirty="0">
                <a:latin typeface="Microsoft Sans Serif"/>
                <a:cs typeface="Microsoft Sans Serif"/>
              </a:rPr>
              <a:t>errors.</a:t>
            </a:r>
            <a:endParaRPr sz="225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90600" y="3715231"/>
            <a:ext cx="133985" cy="2851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700" spc="254" dirty="0">
                <a:latin typeface="Microsoft Sans Serif"/>
                <a:cs typeface="Microsoft Sans Serif"/>
              </a:rPr>
              <a:t>•</a:t>
            </a:r>
            <a:endParaRPr sz="1700">
              <a:latin typeface="Microsoft Sans Serif"/>
              <a:cs typeface="Microsoft Sans Serif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270635" y="3664762"/>
            <a:ext cx="10255250" cy="255651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250" b="1" spc="-35" dirty="0">
                <a:latin typeface="Arial"/>
                <a:cs typeface="Arial"/>
              </a:rPr>
              <a:t>Type</a:t>
            </a:r>
            <a:r>
              <a:rPr sz="2250" b="1" spc="5" dirty="0">
                <a:latin typeface="Arial"/>
                <a:cs typeface="Arial"/>
              </a:rPr>
              <a:t> I error </a:t>
            </a:r>
            <a:r>
              <a:rPr sz="2250" spc="5" dirty="0">
                <a:latin typeface="Microsoft Sans Serif"/>
                <a:cs typeface="Microsoft Sans Serif"/>
              </a:rPr>
              <a:t>-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10" dirty="0">
                <a:latin typeface="Microsoft Sans Serif"/>
                <a:cs typeface="Microsoft Sans Serif"/>
              </a:rPr>
              <a:t>we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15" dirty="0">
                <a:latin typeface="Microsoft Sans Serif"/>
                <a:cs typeface="Microsoft Sans Serif"/>
              </a:rPr>
              <a:t>reject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5" dirty="0">
                <a:latin typeface="Microsoft Sans Serif"/>
                <a:cs typeface="Microsoft Sans Serif"/>
              </a:rPr>
              <a:t>the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dirty="0">
                <a:latin typeface="Microsoft Sans Serif"/>
                <a:cs typeface="Microsoft Sans Serif"/>
              </a:rPr>
              <a:t>null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15" dirty="0">
                <a:latin typeface="Microsoft Sans Serif"/>
                <a:cs typeface="Microsoft Sans Serif"/>
              </a:rPr>
              <a:t>hypothesis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10" dirty="0">
                <a:latin typeface="Microsoft Sans Serif"/>
                <a:cs typeface="Microsoft Sans Serif"/>
              </a:rPr>
              <a:t>when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5" dirty="0">
                <a:latin typeface="Microsoft Sans Serif"/>
                <a:cs typeface="Microsoft Sans Serif"/>
              </a:rPr>
              <a:t>the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dirty="0">
                <a:latin typeface="Microsoft Sans Serif"/>
                <a:cs typeface="Microsoft Sans Serif"/>
              </a:rPr>
              <a:t>null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-5" dirty="0">
                <a:latin typeface="Microsoft Sans Serif"/>
                <a:cs typeface="Microsoft Sans Serif"/>
              </a:rPr>
              <a:t>is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5" dirty="0">
                <a:latin typeface="Microsoft Sans Serif"/>
                <a:cs typeface="Microsoft Sans Serif"/>
              </a:rPr>
              <a:t>true.</a:t>
            </a:r>
            <a:endParaRPr sz="225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900">
              <a:latin typeface="Microsoft Sans Serif"/>
              <a:cs typeface="Microsoft Sans Serif"/>
            </a:endParaRPr>
          </a:p>
          <a:p>
            <a:pPr marL="457200" indent="-280035">
              <a:lnSpc>
                <a:spcPct val="100000"/>
              </a:lnSpc>
              <a:buSzPct val="75555"/>
              <a:buChar char="-"/>
              <a:tabLst>
                <a:tab pos="456565" algn="l"/>
                <a:tab pos="457200" algn="l"/>
              </a:tabLst>
            </a:pPr>
            <a:r>
              <a:rPr sz="2250" spc="-35" dirty="0">
                <a:latin typeface="Microsoft Sans Serif"/>
                <a:cs typeface="Microsoft Sans Serif"/>
              </a:rPr>
              <a:t>The</a:t>
            </a:r>
            <a:r>
              <a:rPr sz="2250" spc="25" dirty="0">
                <a:latin typeface="Microsoft Sans Serif"/>
                <a:cs typeface="Microsoft Sans Serif"/>
              </a:rPr>
              <a:t> </a:t>
            </a:r>
            <a:r>
              <a:rPr sz="2250" spc="30" dirty="0">
                <a:latin typeface="Microsoft Sans Serif"/>
                <a:cs typeface="Microsoft Sans Serif"/>
              </a:rPr>
              <a:t>probability </a:t>
            </a:r>
            <a:r>
              <a:rPr sz="2250" spc="5" dirty="0">
                <a:latin typeface="Microsoft Sans Serif"/>
                <a:cs typeface="Microsoft Sans Serif"/>
              </a:rPr>
              <a:t>of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-40" dirty="0">
                <a:latin typeface="Microsoft Sans Serif"/>
                <a:cs typeface="Microsoft Sans Serif"/>
              </a:rPr>
              <a:t>Type</a:t>
            </a:r>
            <a:r>
              <a:rPr sz="2250" spc="25" dirty="0">
                <a:latin typeface="Microsoft Sans Serif"/>
                <a:cs typeface="Microsoft Sans Serif"/>
              </a:rPr>
              <a:t> </a:t>
            </a:r>
            <a:r>
              <a:rPr sz="2250" spc="5" dirty="0">
                <a:latin typeface="Microsoft Sans Serif"/>
                <a:cs typeface="Microsoft Sans Serif"/>
              </a:rPr>
              <a:t>I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-5" dirty="0">
                <a:latin typeface="Microsoft Sans Serif"/>
                <a:cs typeface="Microsoft Sans Serif"/>
              </a:rPr>
              <a:t>error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180" dirty="0">
                <a:latin typeface="Microsoft Sans Serif"/>
                <a:cs typeface="Microsoft Sans Serif"/>
              </a:rPr>
              <a:t>=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-455" dirty="0">
                <a:latin typeface="SimSun"/>
                <a:cs typeface="SimSun"/>
              </a:rPr>
              <a:t>α</a:t>
            </a:r>
            <a:r>
              <a:rPr sz="2250" spc="-455" dirty="0">
                <a:latin typeface="Microsoft Sans Serif"/>
                <a:cs typeface="Microsoft Sans Serif"/>
              </a:rPr>
              <a:t>.</a:t>
            </a:r>
            <a:endParaRPr sz="225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Microsoft Sans Serif"/>
              <a:buChar char="-"/>
            </a:pPr>
            <a:endParaRPr sz="1900">
              <a:latin typeface="Microsoft Sans Serif"/>
              <a:cs typeface="Microsoft Sans Serif"/>
            </a:endParaRPr>
          </a:p>
          <a:p>
            <a:pPr marL="457200" indent="-280035">
              <a:lnSpc>
                <a:spcPct val="100000"/>
              </a:lnSpc>
              <a:buSzPct val="75555"/>
              <a:buChar char="-"/>
              <a:tabLst>
                <a:tab pos="456565" algn="l"/>
                <a:tab pos="457200" algn="l"/>
                <a:tab pos="5273040" algn="l"/>
              </a:tabLst>
            </a:pPr>
            <a:r>
              <a:rPr sz="2250" spc="-10" dirty="0">
                <a:latin typeface="Microsoft Sans Serif"/>
                <a:cs typeface="Microsoft Sans Serif"/>
              </a:rPr>
              <a:t>Typical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5" dirty="0">
                <a:latin typeface="Microsoft Sans Serif"/>
                <a:cs typeface="Microsoft Sans Serif"/>
              </a:rPr>
              <a:t>values</a:t>
            </a:r>
            <a:r>
              <a:rPr sz="2250" spc="40" dirty="0">
                <a:latin typeface="Microsoft Sans Serif"/>
                <a:cs typeface="Microsoft Sans Serif"/>
              </a:rPr>
              <a:t> </a:t>
            </a:r>
            <a:r>
              <a:rPr sz="2250" spc="30" dirty="0">
                <a:latin typeface="Microsoft Sans Serif"/>
                <a:cs typeface="Microsoft Sans Serif"/>
              </a:rPr>
              <a:t>chosen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5" dirty="0">
                <a:latin typeface="Microsoft Sans Serif"/>
                <a:cs typeface="Microsoft Sans Serif"/>
              </a:rPr>
              <a:t>for</a:t>
            </a:r>
            <a:r>
              <a:rPr sz="2250" spc="40" dirty="0">
                <a:latin typeface="Microsoft Sans Serif"/>
                <a:cs typeface="Microsoft Sans Serif"/>
              </a:rPr>
              <a:t> </a:t>
            </a:r>
            <a:r>
              <a:rPr sz="2250" spc="-910" dirty="0">
                <a:latin typeface="SimSun"/>
                <a:cs typeface="SimSun"/>
              </a:rPr>
              <a:t>α</a:t>
            </a:r>
            <a:r>
              <a:rPr sz="2250" spc="-484" dirty="0">
                <a:latin typeface="SimSun"/>
                <a:cs typeface="SimSun"/>
              </a:rPr>
              <a:t> </a:t>
            </a:r>
            <a:r>
              <a:rPr sz="2250" spc="-10" dirty="0">
                <a:latin typeface="Microsoft Sans Serif"/>
                <a:cs typeface="Microsoft Sans Serif"/>
              </a:rPr>
              <a:t>are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5" dirty="0">
                <a:latin typeface="Microsoft Sans Serif"/>
                <a:cs typeface="Microsoft Sans Serif"/>
              </a:rPr>
              <a:t>.1</a:t>
            </a:r>
            <a:r>
              <a:rPr sz="2250" spc="40" dirty="0">
                <a:latin typeface="Microsoft Sans Serif"/>
                <a:cs typeface="Microsoft Sans Serif"/>
              </a:rPr>
              <a:t> </a:t>
            </a:r>
            <a:r>
              <a:rPr sz="2250" spc="5" dirty="0">
                <a:latin typeface="Microsoft Sans Serif"/>
                <a:cs typeface="Microsoft Sans Serif"/>
              </a:rPr>
              <a:t>or	.05 or .01.</a:t>
            </a:r>
            <a:endParaRPr sz="225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Font typeface="Microsoft Sans Serif"/>
              <a:buChar char="-"/>
            </a:pPr>
            <a:endParaRPr sz="2050">
              <a:latin typeface="Microsoft Sans Serif"/>
              <a:cs typeface="Microsoft Sans Serif"/>
            </a:endParaRPr>
          </a:p>
          <a:p>
            <a:pPr marL="457200" marR="5080" indent="-280035">
              <a:lnSpc>
                <a:spcPts val="2600"/>
              </a:lnSpc>
              <a:buSzPct val="75555"/>
              <a:buChar char="-"/>
              <a:tabLst>
                <a:tab pos="456565" algn="l"/>
                <a:tab pos="457200" algn="l"/>
              </a:tabLst>
            </a:pPr>
            <a:r>
              <a:rPr sz="2250" spc="-5" dirty="0">
                <a:latin typeface="Microsoft Sans Serif"/>
                <a:cs typeface="Microsoft Sans Serif"/>
              </a:rPr>
              <a:t>if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-910" dirty="0">
                <a:latin typeface="SimSun"/>
                <a:cs typeface="SimSun"/>
              </a:rPr>
              <a:t>α</a:t>
            </a:r>
            <a:r>
              <a:rPr sz="2250" spc="-700" dirty="0">
                <a:latin typeface="SimSun"/>
                <a:cs typeface="SimSun"/>
              </a:rPr>
              <a:t> </a:t>
            </a:r>
            <a:r>
              <a:rPr sz="2250" spc="180" dirty="0">
                <a:latin typeface="Microsoft Sans Serif"/>
                <a:cs typeface="Microsoft Sans Serif"/>
              </a:rPr>
              <a:t>=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5" dirty="0">
                <a:latin typeface="Microsoft Sans Serif"/>
                <a:cs typeface="Microsoft Sans Serif"/>
              </a:rPr>
              <a:t>.05,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-5" dirty="0">
                <a:latin typeface="Microsoft Sans Serif"/>
                <a:cs typeface="Microsoft Sans Serif"/>
              </a:rPr>
              <a:t>there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-5" dirty="0">
                <a:latin typeface="Microsoft Sans Serif"/>
                <a:cs typeface="Microsoft Sans Serif"/>
              </a:rPr>
              <a:t>is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5" dirty="0">
                <a:latin typeface="Microsoft Sans Serif"/>
                <a:cs typeface="Microsoft Sans Serif"/>
              </a:rPr>
              <a:t>a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10" dirty="0">
                <a:latin typeface="Microsoft Sans Serif"/>
                <a:cs typeface="Microsoft Sans Serif"/>
              </a:rPr>
              <a:t>5%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50" dirty="0">
                <a:latin typeface="Microsoft Sans Serif"/>
                <a:cs typeface="Microsoft Sans Serif"/>
              </a:rPr>
              <a:t>chance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5" dirty="0">
                <a:latin typeface="Microsoft Sans Serif"/>
                <a:cs typeface="Microsoft Sans Serif"/>
              </a:rPr>
              <a:t>that,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10" dirty="0">
                <a:latin typeface="Microsoft Sans Serif"/>
                <a:cs typeface="Microsoft Sans Serif"/>
              </a:rPr>
              <a:t>when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5" dirty="0">
                <a:latin typeface="Microsoft Sans Serif"/>
                <a:cs typeface="Microsoft Sans Serif"/>
              </a:rPr>
              <a:t>the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dirty="0">
                <a:latin typeface="Microsoft Sans Serif"/>
                <a:cs typeface="Microsoft Sans Serif"/>
              </a:rPr>
              <a:t>null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15" dirty="0">
                <a:latin typeface="Microsoft Sans Serif"/>
                <a:cs typeface="Microsoft Sans Serif"/>
              </a:rPr>
              <a:t>hypothesis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-5" dirty="0">
                <a:latin typeface="Microsoft Sans Serif"/>
                <a:cs typeface="Microsoft Sans Serif"/>
              </a:rPr>
              <a:t>is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5" dirty="0">
                <a:latin typeface="Microsoft Sans Serif"/>
                <a:cs typeface="Microsoft Sans Serif"/>
              </a:rPr>
              <a:t>true,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10" dirty="0">
                <a:latin typeface="Microsoft Sans Serif"/>
                <a:cs typeface="Microsoft Sans Serif"/>
              </a:rPr>
              <a:t>we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-5" dirty="0">
                <a:latin typeface="Microsoft Sans Serif"/>
                <a:cs typeface="Microsoft Sans Serif"/>
              </a:rPr>
              <a:t>will </a:t>
            </a:r>
            <a:r>
              <a:rPr sz="2250" spc="-585" dirty="0">
                <a:latin typeface="Microsoft Sans Serif"/>
                <a:cs typeface="Microsoft Sans Serif"/>
              </a:rPr>
              <a:t> </a:t>
            </a:r>
            <a:r>
              <a:rPr sz="2250" dirty="0">
                <a:latin typeface="Microsoft Sans Serif"/>
                <a:cs typeface="Microsoft Sans Serif"/>
              </a:rPr>
              <a:t>erroneously</a:t>
            </a:r>
            <a:r>
              <a:rPr sz="2250" spc="25" dirty="0">
                <a:latin typeface="Microsoft Sans Serif"/>
                <a:cs typeface="Microsoft Sans Serif"/>
              </a:rPr>
              <a:t> </a:t>
            </a:r>
            <a:r>
              <a:rPr sz="2250" spc="15" dirty="0">
                <a:latin typeface="Microsoft Sans Serif"/>
                <a:cs typeface="Microsoft Sans Serif"/>
              </a:rPr>
              <a:t>reject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-5" dirty="0">
                <a:latin typeface="Microsoft Sans Serif"/>
                <a:cs typeface="Microsoft Sans Serif"/>
              </a:rPr>
              <a:t>it</a:t>
            </a:r>
            <a:endParaRPr sz="2250">
              <a:latin typeface="Microsoft Sans Serif"/>
              <a:cs typeface="Microsoft Sans Serif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90600" y="6566386"/>
            <a:ext cx="133985" cy="2851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700" spc="254" dirty="0">
                <a:latin typeface="Microsoft Sans Serif"/>
                <a:cs typeface="Microsoft Sans Serif"/>
              </a:rPr>
              <a:t>•</a:t>
            </a:r>
            <a:endParaRPr sz="1700">
              <a:latin typeface="Microsoft Sans Serif"/>
              <a:cs typeface="Microsoft Sans Serif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270635" y="6515917"/>
            <a:ext cx="8169275" cy="227393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250" b="1" spc="-35" dirty="0">
                <a:latin typeface="Arial"/>
                <a:cs typeface="Arial"/>
              </a:rPr>
              <a:t>Type</a:t>
            </a:r>
            <a:r>
              <a:rPr sz="2250" b="1" spc="5" dirty="0">
                <a:latin typeface="Arial"/>
                <a:cs typeface="Arial"/>
              </a:rPr>
              <a:t> II error</a:t>
            </a:r>
            <a:r>
              <a:rPr sz="2250" b="1" dirty="0">
                <a:latin typeface="Arial"/>
                <a:cs typeface="Arial"/>
              </a:rPr>
              <a:t> </a:t>
            </a:r>
            <a:r>
              <a:rPr sz="2250" spc="5" dirty="0">
                <a:latin typeface="Microsoft Sans Serif"/>
                <a:cs typeface="Microsoft Sans Serif"/>
              </a:rPr>
              <a:t>-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10" dirty="0">
                <a:latin typeface="Microsoft Sans Serif"/>
                <a:cs typeface="Microsoft Sans Serif"/>
              </a:rPr>
              <a:t>we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70" dirty="0">
                <a:latin typeface="Microsoft Sans Serif"/>
                <a:cs typeface="Microsoft Sans Serif"/>
              </a:rPr>
              <a:t>accept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5" dirty="0">
                <a:latin typeface="Microsoft Sans Serif"/>
                <a:cs typeface="Microsoft Sans Serif"/>
              </a:rPr>
              <a:t>the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dirty="0">
                <a:latin typeface="Microsoft Sans Serif"/>
                <a:cs typeface="Microsoft Sans Serif"/>
              </a:rPr>
              <a:t>null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15" dirty="0">
                <a:latin typeface="Microsoft Sans Serif"/>
                <a:cs typeface="Microsoft Sans Serif"/>
              </a:rPr>
              <a:t>hypothesis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10" dirty="0">
                <a:latin typeface="Microsoft Sans Serif"/>
                <a:cs typeface="Microsoft Sans Serif"/>
              </a:rPr>
              <a:t>when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-5" dirty="0">
                <a:latin typeface="Microsoft Sans Serif"/>
                <a:cs typeface="Microsoft Sans Serif"/>
              </a:rPr>
              <a:t>it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-5" dirty="0">
                <a:latin typeface="Microsoft Sans Serif"/>
                <a:cs typeface="Microsoft Sans Serif"/>
              </a:rPr>
              <a:t>is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5" dirty="0">
                <a:latin typeface="Microsoft Sans Serif"/>
                <a:cs typeface="Microsoft Sans Serif"/>
              </a:rPr>
              <a:t>not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5" dirty="0">
                <a:latin typeface="Microsoft Sans Serif"/>
                <a:cs typeface="Microsoft Sans Serif"/>
              </a:rPr>
              <a:t>true.</a:t>
            </a:r>
            <a:endParaRPr sz="225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900">
              <a:latin typeface="Microsoft Sans Serif"/>
              <a:cs typeface="Microsoft Sans Serif"/>
            </a:endParaRPr>
          </a:p>
          <a:p>
            <a:pPr marL="457200" indent="-280035">
              <a:lnSpc>
                <a:spcPct val="100000"/>
              </a:lnSpc>
              <a:buSzPct val="75555"/>
              <a:buChar char="-"/>
              <a:tabLst>
                <a:tab pos="456565" algn="l"/>
                <a:tab pos="457200" algn="l"/>
              </a:tabLst>
            </a:pPr>
            <a:r>
              <a:rPr sz="2250" spc="10" dirty="0">
                <a:latin typeface="Microsoft Sans Serif"/>
                <a:cs typeface="Microsoft Sans Serif"/>
              </a:rPr>
              <a:t>Probability</a:t>
            </a:r>
            <a:r>
              <a:rPr sz="2250" spc="20" dirty="0">
                <a:latin typeface="Microsoft Sans Serif"/>
                <a:cs typeface="Microsoft Sans Serif"/>
              </a:rPr>
              <a:t> </a:t>
            </a:r>
            <a:r>
              <a:rPr sz="2250" spc="5" dirty="0">
                <a:latin typeface="Microsoft Sans Serif"/>
                <a:cs typeface="Microsoft Sans Serif"/>
              </a:rPr>
              <a:t>of</a:t>
            </a:r>
            <a:r>
              <a:rPr sz="2250" spc="20" dirty="0">
                <a:latin typeface="Microsoft Sans Serif"/>
                <a:cs typeface="Microsoft Sans Serif"/>
              </a:rPr>
              <a:t> </a:t>
            </a:r>
            <a:r>
              <a:rPr sz="2250" spc="-40" dirty="0">
                <a:latin typeface="Microsoft Sans Serif"/>
                <a:cs typeface="Microsoft Sans Serif"/>
              </a:rPr>
              <a:t>Type</a:t>
            </a:r>
            <a:r>
              <a:rPr sz="2250" spc="25" dirty="0">
                <a:latin typeface="Microsoft Sans Serif"/>
                <a:cs typeface="Microsoft Sans Serif"/>
              </a:rPr>
              <a:t> </a:t>
            </a:r>
            <a:r>
              <a:rPr sz="2250" spc="5" dirty="0">
                <a:latin typeface="Microsoft Sans Serif"/>
                <a:cs typeface="Microsoft Sans Serif"/>
              </a:rPr>
              <a:t>II</a:t>
            </a:r>
            <a:r>
              <a:rPr sz="2250" spc="20" dirty="0">
                <a:latin typeface="Microsoft Sans Serif"/>
                <a:cs typeface="Microsoft Sans Serif"/>
              </a:rPr>
              <a:t> </a:t>
            </a:r>
            <a:r>
              <a:rPr sz="2250" spc="-5" dirty="0">
                <a:latin typeface="Microsoft Sans Serif"/>
                <a:cs typeface="Microsoft Sans Serif"/>
              </a:rPr>
              <a:t>error</a:t>
            </a:r>
            <a:r>
              <a:rPr sz="2250" spc="25" dirty="0">
                <a:latin typeface="Microsoft Sans Serif"/>
                <a:cs typeface="Microsoft Sans Serif"/>
              </a:rPr>
              <a:t> </a:t>
            </a:r>
            <a:r>
              <a:rPr sz="2250" spc="180" dirty="0">
                <a:latin typeface="Microsoft Sans Serif"/>
                <a:cs typeface="Microsoft Sans Serif"/>
              </a:rPr>
              <a:t>=</a:t>
            </a:r>
            <a:r>
              <a:rPr sz="2250" spc="20" dirty="0">
                <a:latin typeface="Microsoft Sans Serif"/>
                <a:cs typeface="Microsoft Sans Serif"/>
              </a:rPr>
              <a:t> </a:t>
            </a:r>
            <a:r>
              <a:rPr sz="2250" spc="-120" dirty="0">
                <a:latin typeface="Microsoft Sans Serif"/>
                <a:cs typeface="Microsoft Sans Serif"/>
              </a:rPr>
              <a:t>ß.</a:t>
            </a:r>
            <a:endParaRPr sz="225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Font typeface="Microsoft Sans Serif"/>
              <a:buChar char="-"/>
            </a:pPr>
            <a:endParaRPr sz="220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</a:pPr>
            <a:r>
              <a:rPr sz="2250" spc="-55" dirty="0">
                <a:latin typeface="Microsoft Sans Serif"/>
                <a:cs typeface="Microsoft Sans Serif"/>
              </a:rPr>
              <a:t>NHST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-5" dirty="0">
                <a:latin typeface="Microsoft Sans Serif"/>
                <a:cs typeface="Microsoft Sans Serif"/>
              </a:rPr>
              <a:t>is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55" dirty="0">
                <a:latin typeface="Microsoft Sans Serif"/>
                <a:cs typeface="Microsoft Sans Serif"/>
              </a:rPr>
              <a:t>based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5" dirty="0">
                <a:latin typeface="Microsoft Sans Serif"/>
                <a:cs typeface="Microsoft Sans Serif"/>
              </a:rPr>
              <a:t>on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5" dirty="0">
                <a:latin typeface="Microsoft Sans Serif"/>
                <a:cs typeface="Microsoft Sans Serif"/>
              </a:rPr>
              <a:t>the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40" dirty="0">
                <a:latin typeface="Microsoft Sans Serif"/>
                <a:cs typeface="Microsoft Sans Serif"/>
              </a:rPr>
              <a:t>principle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5" dirty="0">
                <a:latin typeface="Microsoft Sans Serif"/>
                <a:cs typeface="Microsoft Sans Serif"/>
              </a:rPr>
              <a:t>of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15" dirty="0">
                <a:latin typeface="Microsoft Sans Serif"/>
                <a:cs typeface="Microsoft Sans Serif"/>
              </a:rPr>
              <a:t>minimising</a:t>
            </a:r>
            <a:r>
              <a:rPr sz="2250" spc="35" dirty="0">
                <a:latin typeface="Microsoft Sans Serif"/>
                <a:cs typeface="Microsoft Sans Serif"/>
              </a:rPr>
              <a:t> type </a:t>
            </a:r>
            <a:r>
              <a:rPr sz="2250" spc="5" dirty="0">
                <a:latin typeface="Microsoft Sans Serif"/>
                <a:cs typeface="Microsoft Sans Serif"/>
              </a:rPr>
              <a:t>I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-5" dirty="0">
                <a:latin typeface="Microsoft Sans Serif"/>
                <a:cs typeface="Microsoft Sans Serif"/>
              </a:rPr>
              <a:t>error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-300" dirty="0">
                <a:latin typeface="Microsoft Sans Serif"/>
                <a:cs typeface="Microsoft Sans Serif"/>
              </a:rPr>
              <a:t>(</a:t>
            </a:r>
            <a:r>
              <a:rPr sz="2250" spc="-300" dirty="0">
                <a:latin typeface="SimSun"/>
                <a:cs typeface="SimSun"/>
              </a:rPr>
              <a:t>α</a:t>
            </a:r>
            <a:r>
              <a:rPr sz="2250" spc="-300" dirty="0">
                <a:latin typeface="Microsoft Sans Serif"/>
                <a:cs typeface="Microsoft Sans Serif"/>
              </a:rPr>
              <a:t>)</a:t>
            </a:r>
            <a:endParaRPr sz="225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900">
              <a:latin typeface="Microsoft Sans Serif"/>
              <a:cs typeface="Microsoft Sans Serif"/>
            </a:endParaRPr>
          </a:p>
          <a:p>
            <a:pPr marL="457200" indent="-280035">
              <a:lnSpc>
                <a:spcPct val="100000"/>
              </a:lnSpc>
              <a:buSzPct val="75555"/>
              <a:buChar char="-"/>
              <a:tabLst>
                <a:tab pos="456565" algn="l"/>
                <a:tab pos="457200" algn="l"/>
              </a:tabLst>
            </a:pPr>
            <a:r>
              <a:rPr sz="2250" spc="-75" dirty="0">
                <a:latin typeface="Microsoft Sans Serif"/>
                <a:cs typeface="Microsoft Sans Serif"/>
              </a:rPr>
              <a:t>We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15" dirty="0">
                <a:latin typeface="Microsoft Sans Serif"/>
                <a:cs typeface="Microsoft Sans Serif"/>
              </a:rPr>
              <a:t>reject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5" dirty="0">
                <a:latin typeface="Microsoft Sans Serif"/>
                <a:cs typeface="Microsoft Sans Serif"/>
              </a:rPr>
              <a:t>H</a:t>
            </a:r>
            <a:r>
              <a:rPr sz="1450" spc="5" dirty="0">
                <a:latin typeface="Microsoft Sans Serif"/>
                <a:cs typeface="Microsoft Sans Serif"/>
              </a:rPr>
              <a:t>0</a:t>
            </a:r>
            <a:r>
              <a:rPr sz="1450" spc="250" dirty="0">
                <a:latin typeface="Microsoft Sans Serif"/>
                <a:cs typeface="Microsoft Sans Serif"/>
              </a:rPr>
              <a:t> </a:t>
            </a:r>
            <a:r>
              <a:rPr sz="2250" dirty="0">
                <a:latin typeface="Microsoft Sans Serif"/>
                <a:cs typeface="Microsoft Sans Serif"/>
              </a:rPr>
              <a:t>only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10" dirty="0">
                <a:latin typeface="Microsoft Sans Serif"/>
                <a:cs typeface="Microsoft Sans Serif"/>
              </a:rPr>
              <a:t>when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5" dirty="0">
                <a:latin typeface="Microsoft Sans Serif"/>
                <a:cs typeface="Microsoft Sans Serif"/>
              </a:rPr>
              <a:t>the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50" dirty="0">
                <a:latin typeface="Microsoft Sans Serif"/>
                <a:cs typeface="Microsoft Sans Serif"/>
              </a:rPr>
              <a:t>chance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-5" dirty="0">
                <a:latin typeface="Microsoft Sans Serif"/>
                <a:cs typeface="Microsoft Sans Serif"/>
              </a:rPr>
              <a:t>is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dirty="0">
                <a:latin typeface="Microsoft Sans Serif"/>
                <a:cs typeface="Microsoft Sans Serif"/>
              </a:rPr>
              <a:t>small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5" dirty="0">
                <a:latin typeface="Microsoft Sans Serif"/>
                <a:cs typeface="Microsoft Sans Serif"/>
              </a:rPr>
              <a:t>that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5" dirty="0">
                <a:latin typeface="Microsoft Sans Serif"/>
                <a:cs typeface="Microsoft Sans Serif"/>
              </a:rPr>
              <a:t>H</a:t>
            </a:r>
            <a:r>
              <a:rPr sz="1450" spc="5" dirty="0">
                <a:latin typeface="Microsoft Sans Serif"/>
                <a:cs typeface="Microsoft Sans Serif"/>
              </a:rPr>
              <a:t>0</a:t>
            </a:r>
            <a:r>
              <a:rPr sz="1450" spc="245" dirty="0">
                <a:latin typeface="Microsoft Sans Serif"/>
                <a:cs typeface="Microsoft Sans Serif"/>
              </a:rPr>
              <a:t> </a:t>
            </a:r>
            <a:r>
              <a:rPr sz="2250" spc="-5" dirty="0">
                <a:latin typeface="Microsoft Sans Serif"/>
                <a:cs typeface="Microsoft Sans Serif"/>
              </a:rPr>
              <a:t>is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5" dirty="0">
                <a:latin typeface="Microsoft Sans Serif"/>
                <a:cs typeface="Microsoft Sans Serif"/>
              </a:rPr>
              <a:t>true.</a:t>
            </a:r>
            <a:endParaRPr sz="2250">
              <a:latin typeface="Microsoft Sans Serif"/>
              <a:cs typeface="Microsoft Sans Serif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90600" y="7850867"/>
            <a:ext cx="133985" cy="2851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700" spc="254" dirty="0">
                <a:latin typeface="Microsoft Sans Serif"/>
                <a:cs typeface="Microsoft Sans Serif"/>
              </a:rPr>
              <a:t>•</a:t>
            </a:r>
            <a:endParaRPr sz="17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53</a:t>
            </a:fld>
            <a:endParaRPr spc="-5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60295" y="871223"/>
            <a:ext cx="9284335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Experimental</a:t>
            </a:r>
            <a:r>
              <a:rPr spc="15" dirty="0"/>
              <a:t> </a:t>
            </a:r>
            <a:r>
              <a:rPr spc="55" dirty="0"/>
              <a:t>setting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0600" y="2795415"/>
            <a:ext cx="133985" cy="39624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400" b="1" spc="10" dirty="0">
                <a:latin typeface="Arial"/>
                <a:cs typeface="Arial"/>
              </a:rPr>
              <a:t>•</a:t>
            </a:r>
            <a:endParaRPr sz="24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390650" y="2719687"/>
            <a:ext cx="10244455" cy="602361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3250" b="1" spc="-70" dirty="0">
                <a:latin typeface="Arial"/>
                <a:cs typeface="Arial"/>
              </a:rPr>
              <a:t>Type</a:t>
            </a:r>
            <a:r>
              <a:rPr sz="3250" b="1" spc="-30" dirty="0">
                <a:latin typeface="Arial"/>
                <a:cs typeface="Arial"/>
              </a:rPr>
              <a:t> </a:t>
            </a:r>
            <a:r>
              <a:rPr sz="3250" b="1" spc="-5" dirty="0">
                <a:latin typeface="Arial"/>
                <a:cs typeface="Arial"/>
              </a:rPr>
              <a:t>I</a:t>
            </a:r>
            <a:r>
              <a:rPr sz="3250" b="1" spc="-25" dirty="0">
                <a:latin typeface="Arial"/>
                <a:cs typeface="Arial"/>
              </a:rPr>
              <a:t> </a:t>
            </a:r>
            <a:r>
              <a:rPr sz="3250" b="1" spc="-10" dirty="0">
                <a:latin typeface="Arial"/>
                <a:cs typeface="Arial"/>
              </a:rPr>
              <a:t>error</a:t>
            </a:r>
            <a:endParaRPr sz="325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900">
              <a:latin typeface="Arial"/>
              <a:cs typeface="Arial"/>
            </a:endParaRPr>
          </a:p>
          <a:p>
            <a:pPr marL="457200" marR="5080" indent="-400050">
              <a:lnSpc>
                <a:spcPts val="3800"/>
              </a:lnSpc>
              <a:buSzPct val="73846"/>
              <a:buChar char="-"/>
              <a:tabLst>
                <a:tab pos="456565" algn="l"/>
                <a:tab pos="457200" algn="l"/>
              </a:tabLst>
            </a:pPr>
            <a:r>
              <a:rPr sz="3250" spc="55" dirty="0">
                <a:latin typeface="Microsoft Sans Serif"/>
                <a:cs typeface="Microsoft Sans Serif"/>
              </a:rPr>
              <a:t>occurs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-10" dirty="0">
                <a:latin typeface="Microsoft Sans Serif"/>
                <a:cs typeface="Microsoft Sans Serif"/>
              </a:rPr>
              <a:t>when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-10" dirty="0">
                <a:latin typeface="Microsoft Sans Serif"/>
                <a:cs typeface="Microsoft Sans Serif"/>
              </a:rPr>
              <a:t>we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15" dirty="0">
                <a:latin typeface="Microsoft Sans Serif"/>
                <a:cs typeface="Microsoft Sans Serif"/>
              </a:rPr>
              <a:t>believe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-5" dirty="0">
                <a:latin typeface="Microsoft Sans Serif"/>
                <a:cs typeface="Microsoft Sans Serif"/>
              </a:rPr>
              <a:t>that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-20" dirty="0">
                <a:latin typeface="Microsoft Sans Serif"/>
                <a:cs typeface="Microsoft Sans Serif"/>
              </a:rPr>
              <a:t>there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15" dirty="0">
                <a:latin typeface="Microsoft Sans Serif"/>
                <a:cs typeface="Microsoft Sans Serif"/>
              </a:rPr>
              <a:t>is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-10" dirty="0">
                <a:latin typeface="Microsoft Sans Serif"/>
                <a:cs typeface="Microsoft Sans Serif"/>
              </a:rPr>
              <a:t>a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15" dirty="0">
                <a:latin typeface="Microsoft Sans Serif"/>
                <a:cs typeface="Microsoft Sans Serif"/>
              </a:rPr>
              <a:t>genuine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15" dirty="0">
                <a:latin typeface="Microsoft Sans Serif"/>
                <a:cs typeface="Microsoft Sans Serif"/>
              </a:rPr>
              <a:t>effect </a:t>
            </a:r>
            <a:r>
              <a:rPr sz="3250" spc="-850" dirty="0">
                <a:latin typeface="Microsoft Sans Serif"/>
                <a:cs typeface="Microsoft Sans Serif"/>
              </a:rPr>
              <a:t> </a:t>
            </a:r>
            <a:r>
              <a:rPr sz="3250" spc="-15" dirty="0">
                <a:latin typeface="Microsoft Sans Serif"/>
                <a:cs typeface="Microsoft Sans Serif"/>
              </a:rPr>
              <a:t>in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10" dirty="0">
                <a:latin typeface="Microsoft Sans Serif"/>
                <a:cs typeface="Microsoft Sans Serif"/>
              </a:rPr>
              <a:t>our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20" dirty="0">
                <a:latin typeface="Microsoft Sans Serif"/>
                <a:cs typeface="Microsoft Sans Serif"/>
              </a:rPr>
              <a:t>population,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10" dirty="0">
                <a:latin typeface="Microsoft Sans Serif"/>
                <a:cs typeface="Microsoft Sans Serif"/>
              </a:rPr>
              <a:t>when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15" dirty="0">
                <a:latin typeface="Microsoft Sans Serif"/>
                <a:cs typeface="Microsoft Sans Serif"/>
              </a:rPr>
              <a:t>in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40" dirty="0">
                <a:latin typeface="Microsoft Sans Serif"/>
                <a:cs typeface="Microsoft Sans Serif"/>
              </a:rPr>
              <a:t>fact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20" dirty="0">
                <a:latin typeface="Microsoft Sans Serif"/>
                <a:cs typeface="Microsoft Sans Serif"/>
              </a:rPr>
              <a:t>there</a:t>
            </a:r>
            <a:r>
              <a:rPr sz="3250" spc="40" dirty="0">
                <a:latin typeface="Microsoft Sans Serif"/>
                <a:cs typeface="Microsoft Sans Serif"/>
              </a:rPr>
              <a:t> </a:t>
            </a:r>
            <a:r>
              <a:rPr sz="3250" spc="-20" dirty="0">
                <a:latin typeface="Microsoft Sans Serif"/>
                <a:cs typeface="Microsoft Sans Serif"/>
              </a:rPr>
              <a:t>isn’t.</a:t>
            </a:r>
            <a:endParaRPr sz="325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Microsoft Sans Serif"/>
              <a:buChar char="-"/>
            </a:pPr>
            <a:endParaRPr sz="2650">
              <a:latin typeface="Microsoft Sans Serif"/>
              <a:cs typeface="Microsoft Sans Serif"/>
            </a:endParaRPr>
          </a:p>
          <a:p>
            <a:pPr marL="457200" indent="-400050">
              <a:lnSpc>
                <a:spcPct val="100000"/>
              </a:lnSpc>
              <a:buSzPct val="73846"/>
              <a:buChar char="-"/>
              <a:tabLst>
                <a:tab pos="456565" algn="l"/>
                <a:tab pos="457200" algn="l"/>
              </a:tabLst>
            </a:pPr>
            <a:r>
              <a:rPr sz="3250" spc="-70" dirty="0">
                <a:latin typeface="Microsoft Sans Serif"/>
                <a:cs typeface="Microsoft Sans Serif"/>
              </a:rPr>
              <a:t>The</a:t>
            </a:r>
            <a:r>
              <a:rPr sz="3250" spc="30" dirty="0">
                <a:latin typeface="Microsoft Sans Serif"/>
                <a:cs typeface="Microsoft Sans Serif"/>
              </a:rPr>
              <a:t> probability </a:t>
            </a:r>
            <a:r>
              <a:rPr sz="3250" spc="-15" dirty="0">
                <a:latin typeface="Microsoft Sans Serif"/>
                <a:cs typeface="Microsoft Sans Serif"/>
              </a:rPr>
              <a:t>is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-5" dirty="0">
                <a:latin typeface="Microsoft Sans Serif"/>
                <a:cs typeface="Microsoft Sans Serif"/>
              </a:rPr>
              <a:t>the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-200" dirty="0">
                <a:latin typeface="SimSun"/>
                <a:cs typeface="SimSun"/>
              </a:rPr>
              <a:t>α</a:t>
            </a:r>
            <a:r>
              <a:rPr sz="3250" spc="-200" dirty="0">
                <a:latin typeface="Microsoft Sans Serif"/>
                <a:cs typeface="Microsoft Sans Serif"/>
              </a:rPr>
              <a:t>-level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-10" dirty="0">
                <a:latin typeface="Microsoft Sans Serif"/>
                <a:cs typeface="Microsoft Sans Serif"/>
              </a:rPr>
              <a:t>(usually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-5" dirty="0">
                <a:latin typeface="Microsoft Sans Serif"/>
                <a:cs typeface="Microsoft Sans Serif"/>
              </a:rPr>
              <a:t>.05)</a:t>
            </a:r>
            <a:endParaRPr sz="325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buFont typeface="Microsoft Sans Serif"/>
              <a:buChar char="-"/>
            </a:pPr>
            <a:endParaRPr sz="325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</a:pPr>
            <a:r>
              <a:rPr sz="3250" b="1" spc="-70" dirty="0">
                <a:latin typeface="Arial"/>
                <a:cs typeface="Arial"/>
              </a:rPr>
              <a:t>Type</a:t>
            </a:r>
            <a:r>
              <a:rPr sz="3250" b="1" spc="-30" dirty="0">
                <a:latin typeface="Arial"/>
                <a:cs typeface="Arial"/>
              </a:rPr>
              <a:t> </a:t>
            </a:r>
            <a:r>
              <a:rPr sz="3250" b="1" spc="-5" dirty="0">
                <a:latin typeface="Arial"/>
                <a:cs typeface="Arial"/>
              </a:rPr>
              <a:t>II</a:t>
            </a:r>
            <a:r>
              <a:rPr sz="3250" b="1" spc="-25" dirty="0">
                <a:latin typeface="Arial"/>
                <a:cs typeface="Arial"/>
              </a:rPr>
              <a:t> </a:t>
            </a:r>
            <a:r>
              <a:rPr sz="3250" b="1" spc="-10" dirty="0">
                <a:latin typeface="Arial"/>
                <a:cs typeface="Arial"/>
              </a:rPr>
              <a:t>error</a:t>
            </a:r>
            <a:endParaRPr sz="325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900">
              <a:latin typeface="Arial"/>
              <a:cs typeface="Arial"/>
            </a:endParaRPr>
          </a:p>
          <a:p>
            <a:pPr marL="457200" marR="255904" indent="-400050">
              <a:lnSpc>
                <a:spcPts val="3800"/>
              </a:lnSpc>
              <a:buSzPct val="73846"/>
              <a:buChar char="-"/>
              <a:tabLst>
                <a:tab pos="456565" algn="l"/>
                <a:tab pos="457200" algn="l"/>
              </a:tabLst>
            </a:pPr>
            <a:r>
              <a:rPr sz="3250" spc="55" dirty="0">
                <a:latin typeface="Microsoft Sans Serif"/>
                <a:cs typeface="Microsoft Sans Serif"/>
              </a:rPr>
              <a:t>occurs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-10" dirty="0">
                <a:latin typeface="Microsoft Sans Serif"/>
                <a:cs typeface="Microsoft Sans Serif"/>
              </a:rPr>
              <a:t>when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-10" dirty="0">
                <a:latin typeface="Microsoft Sans Serif"/>
                <a:cs typeface="Microsoft Sans Serif"/>
              </a:rPr>
              <a:t>we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15" dirty="0">
                <a:latin typeface="Microsoft Sans Serif"/>
                <a:cs typeface="Microsoft Sans Serif"/>
              </a:rPr>
              <a:t>believe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5" dirty="0">
                <a:latin typeface="Microsoft Sans Serif"/>
                <a:cs typeface="Microsoft Sans Serif"/>
              </a:rPr>
              <a:t>that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-20" dirty="0">
                <a:latin typeface="Microsoft Sans Serif"/>
                <a:cs typeface="Microsoft Sans Serif"/>
              </a:rPr>
              <a:t>there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-15" dirty="0">
                <a:latin typeface="Microsoft Sans Serif"/>
                <a:cs typeface="Microsoft Sans Serif"/>
              </a:rPr>
              <a:t>is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10" dirty="0">
                <a:latin typeface="Microsoft Sans Serif"/>
                <a:cs typeface="Microsoft Sans Serif"/>
              </a:rPr>
              <a:t>no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15" dirty="0">
                <a:latin typeface="Microsoft Sans Serif"/>
                <a:cs typeface="Microsoft Sans Serif"/>
              </a:rPr>
              <a:t>effect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-15" dirty="0">
                <a:latin typeface="Microsoft Sans Serif"/>
                <a:cs typeface="Microsoft Sans Serif"/>
              </a:rPr>
              <a:t>in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-5" dirty="0">
                <a:latin typeface="Microsoft Sans Serif"/>
                <a:cs typeface="Microsoft Sans Serif"/>
              </a:rPr>
              <a:t>the </a:t>
            </a:r>
            <a:r>
              <a:rPr sz="3250" spc="-844" dirty="0">
                <a:latin typeface="Microsoft Sans Serif"/>
                <a:cs typeface="Microsoft Sans Serif"/>
              </a:rPr>
              <a:t> </a:t>
            </a:r>
            <a:r>
              <a:rPr sz="3250" spc="25" dirty="0">
                <a:latin typeface="Microsoft Sans Serif"/>
                <a:cs typeface="Microsoft Sans Serif"/>
              </a:rPr>
              <a:t>population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-10" dirty="0">
                <a:latin typeface="Microsoft Sans Serif"/>
                <a:cs typeface="Microsoft Sans Serif"/>
              </a:rPr>
              <a:t>when,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15" dirty="0">
                <a:latin typeface="Microsoft Sans Serif"/>
                <a:cs typeface="Microsoft Sans Serif"/>
              </a:rPr>
              <a:t>in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55" dirty="0">
                <a:latin typeface="Microsoft Sans Serif"/>
                <a:cs typeface="Microsoft Sans Serif"/>
              </a:rPr>
              <a:t>reality,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20" dirty="0">
                <a:latin typeface="Microsoft Sans Serif"/>
                <a:cs typeface="Microsoft Sans Serif"/>
              </a:rPr>
              <a:t>there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10" dirty="0">
                <a:latin typeface="Microsoft Sans Serif"/>
                <a:cs typeface="Microsoft Sans Serif"/>
              </a:rPr>
              <a:t>is.</a:t>
            </a:r>
            <a:endParaRPr sz="325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Microsoft Sans Serif"/>
              <a:buChar char="-"/>
            </a:pPr>
            <a:endParaRPr sz="2650">
              <a:latin typeface="Microsoft Sans Serif"/>
              <a:cs typeface="Microsoft Sans Serif"/>
            </a:endParaRPr>
          </a:p>
          <a:p>
            <a:pPr marL="457200" indent="-400050">
              <a:lnSpc>
                <a:spcPct val="100000"/>
              </a:lnSpc>
              <a:buSzPct val="73846"/>
              <a:buChar char="-"/>
              <a:tabLst>
                <a:tab pos="456565" algn="l"/>
                <a:tab pos="457200" algn="l"/>
              </a:tabLst>
            </a:pPr>
            <a:r>
              <a:rPr sz="3250" spc="-70" dirty="0">
                <a:latin typeface="Microsoft Sans Serif"/>
                <a:cs typeface="Microsoft Sans Serif"/>
              </a:rPr>
              <a:t>The</a:t>
            </a:r>
            <a:r>
              <a:rPr sz="3250" spc="30" dirty="0">
                <a:latin typeface="Microsoft Sans Serif"/>
                <a:cs typeface="Microsoft Sans Serif"/>
              </a:rPr>
              <a:t> probability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15" dirty="0">
                <a:latin typeface="Microsoft Sans Serif"/>
                <a:cs typeface="Microsoft Sans Serif"/>
              </a:rPr>
              <a:t>is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5" dirty="0">
                <a:latin typeface="Microsoft Sans Serif"/>
                <a:cs typeface="Microsoft Sans Serif"/>
              </a:rPr>
              <a:t>the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-225" dirty="0">
                <a:latin typeface="SimSun"/>
                <a:cs typeface="SimSun"/>
              </a:rPr>
              <a:t>β</a:t>
            </a:r>
            <a:r>
              <a:rPr sz="3250" spc="-225" dirty="0">
                <a:latin typeface="Microsoft Sans Serif"/>
                <a:cs typeface="Microsoft Sans Serif"/>
              </a:rPr>
              <a:t>-level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5" dirty="0">
                <a:latin typeface="Microsoft Sans Serif"/>
                <a:cs typeface="Microsoft Sans Serif"/>
              </a:rPr>
              <a:t>(often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5" dirty="0">
                <a:latin typeface="Microsoft Sans Serif"/>
                <a:cs typeface="Microsoft Sans Serif"/>
              </a:rPr>
              <a:t>.2)</a:t>
            </a:r>
            <a:endParaRPr sz="325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90600" y="6028836"/>
            <a:ext cx="133985" cy="39624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400" b="1" spc="10" dirty="0">
                <a:latin typeface="Arial"/>
                <a:cs typeface="Arial"/>
              </a:rPr>
              <a:t>•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16746" y="3229609"/>
            <a:ext cx="12775349" cy="2765328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744086" y="5561839"/>
            <a:ext cx="1733550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00" spc="-30" dirty="0">
                <a:latin typeface="Microsoft Sans Serif"/>
                <a:cs typeface="Microsoft Sans Serif"/>
              </a:rPr>
              <a:t>False</a:t>
            </a:r>
            <a:r>
              <a:rPr sz="2200" spc="-40" dirty="0">
                <a:latin typeface="Microsoft Sans Serif"/>
                <a:cs typeface="Microsoft Sans Serif"/>
              </a:rPr>
              <a:t> </a:t>
            </a:r>
            <a:r>
              <a:rPr sz="2200" spc="10" dirty="0">
                <a:latin typeface="Microsoft Sans Serif"/>
                <a:cs typeface="Microsoft Sans Serif"/>
              </a:rPr>
              <a:t>positive</a:t>
            </a:r>
            <a:endParaRPr sz="220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507600" y="5250111"/>
            <a:ext cx="2206625" cy="1006475"/>
          </a:xfrm>
          <a:custGeom>
            <a:avLst/>
            <a:gdLst/>
            <a:ahLst/>
            <a:cxnLst/>
            <a:rect l="l" t="t" r="r" b="b"/>
            <a:pathLst>
              <a:path w="2206625" h="1006475">
                <a:moveTo>
                  <a:pt x="1883600" y="147322"/>
                </a:moveTo>
                <a:lnTo>
                  <a:pt x="1933253" y="171463"/>
                </a:lnTo>
                <a:lnTo>
                  <a:pt x="1978768" y="196683"/>
                </a:lnTo>
                <a:lnTo>
                  <a:pt x="2020146" y="222887"/>
                </a:lnTo>
                <a:lnTo>
                  <a:pt x="2057386" y="249981"/>
                </a:lnTo>
                <a:lnTo>
                  <a:pt x="2090488" y="277872"/>
                </a:lnTo>
                <a:lnTo>
                  <a:pt x="2119453" y="306466"/>
                </a:lnTo>
                <a:lnTo>
                  <a:pt x="2144279" y="335669"/>
                </a:lnTo>
                <a:lnTo>
                  <a:pt x="2181519" y="395528"/>
                </a:lnTo>
                <a:lnTo>
                  <a:pt x="2202208" y="456700"/>
                </a:lnTo>
                <a:lnTo>
                  <a:pt x="2206346" y="487543"/>
                </a:lnTo>
                <a:lnTo>
                  <a:pt x="2206346" y="518434"/>
                </a:lnTo>
                <a:lnTo>
                  <a:pt x="2193932" y="579980"/>
                </a:lnTo>
                <a:lnTo>
                  <a:pt x="2164968" y="640589"/>
                </a:lnTo>
                <a:lnTo>
                  <a:pt x="2119453" y="699511"/>
                </a:lnTo>
                <a:lnTo>
                  <a:pt x="2090488" y="728105"/>
                </a:lnTo>
                <a:lnTo>
                  <a:pt x="2057386" y="755996"/>
                </a:lnTo>
                <a:lnTo>
                  <a:pt x="2020146" y="783090"/>
                </a:lnTo>
                <a:lnTo>
                  <a:pt x="1978768" y="809294"/>
                </a:lnTo>
                <a:lnTo>
                  <a:pt x="1933253" y="834514"/>
                </a:lnTo>
                <a:lnTo>
                  <a:pt x="1883600" y="858656"/>
                </a:lnTo>
                <a:lnTo>
                  <a:pt x="1842424" y="876495"/>
                </a:lnTo>
                <a:lnTo>
                  <a:pt x="1799776" y="893184"/>
                </a:lnTo>
                <a:lnTo>
                  <a:pt x="1755756" y="908722"/>
                </a:lnTo>
                <a:lnTo>
                  <a:pt x="1710461" y="923109"/>
                </a:lnTo>
                <a:lnTo>
                  <a:pt x="1663989" y="936345"/>
                </a:lnTo>
                <a:lnTo>
                  <a:pt x="1616438" y="948430"/>
                </a:lnTo>
                <a:lnTo>
                  <a:pt x="1567907" y="959364"/>
                </a:lnTo>
                <a:lnTo>
                  <a:pt x="1518493" y="969147"/>
                </a:lnTo>
                <a:lnTo>
                  <a:pt x="1468294" y="977779"/>
                </a:lnTo>
                <a:lnTo>
                  <a:pt x="1417409" y="985260"/>
                </a:lnTo>
                <a:lnTo>
                  <a:pt x="1365935" y="991591"/>
                </a:lnTo>
                <a:lnTo>
                  <a:pt x="1313971" y="996770"/>
                </a:lnTo>
                <a:lnTo>
                  <a:pt x="1261615" y="1000798"/>
                </a:lnTo>
                <a:lnTo>
                  <a:pt x="1208964" y="1003676"/>
                </a:lnTo>
                <a:lnTo>
                  <a:pt x="1156118" y="1005402"/>
                </a:lnTo>
                <a:lnTo>
                  <a:pt x="1103173" y="1005978"/>
                </a:lnTo>
                <a:lnTo>
                  <a:pt x="1050228" y="1005402"/>
                </a:lnTo>
                <a:lnTo>
                  <a:pt x="997381" y="1003676"/>
                </a:lnTo>
                <a:lnTo>
                  <a:pt x="944731" y="1000798"/>
                </a:lnTo>
                <a:lnTo>
                  <a:pt x="892375" y="996770"/>
                </a:lnTo>
                <a:lnTo>
                  <a:pt x="840411" y="991591"/>
                </a:lnTo>
                <a:lnTo>
                  <a:pt x="788937" y="985260"/>
                </a:lnTo>
                <a:lnTo>
                  <a:pt x="738052" y="977779"/>
                </a:lnTo>
                <a:lnTo>
                  <a:pt x="687853" y="969147"/>
                </a:lnTo>
                <a:lnTo>
                  <a:pt x="638439" y="959364"/>
                </a:lnTo>
                <a:lnTo>
                  <a:pt x="589907" y="948430"/>
                </a:lnTo>
                <a:lnTo>
                  <a:pt x="542357" y="936345"/>
                </a:lnTo>
                <a:lnTo>
                  <a:pt x="495885" y="923109"/>
                </a:lnTo>
                <a:lnTo>
                  <a:pt x="450589" y="908722"/>
                </a:lnTo>
                <a:lnTo>
                  <a:pt x="406569" y="893184"/>
                </a:lnTo>
                <a:lnTo>
                  <a:pt x="363922" y="876495"/>
                </a:lnTo>
                <a:lnTo>
                  <a:pt x="322746" y="858656"/>
                </a:lnTo>
                <a:lnTo>
                  <a:pt x="273093" y="834514"/>
                </a:lnTo>
                <a:lnTo>
                  <a:pt x="227577" y="809294"/>
                </a:lnTo>
                <a:lnTo>
                  <a:pt x="186199" y="783090"/>
                </a:lnTo>
                <a:lnTo>
                  <a:pt x="148959" y="755996"/>
                </a:lnTo>
                <a:lnTo>
                  <a:pt x="115857" y="728105"/>
                </a:lnTo>
                <a:lnTo>
                  <a:pt x="86893" y="699511"/>
                </a:lnTo>
                <a:lnTo>
                  <a:pt x="62066" y="670308"/>
                </a:lnTo>
                <a:lnTo>
                  <a:pt x="24826" y="610449"/>
                </a:lnTo>
                <a:lnTo>
                  <a:pt x="4137" y="549277"/>
                </a:lnTo>
                <a:lnTo>
                  <a:pt x="0" y="487543"/>
                </a:lnTo>
                <a:lnTo>
                  <a:pt x="4137" y="456700"/>
                </a:lnTo>
                <a:lnTo>
                  <a:pt x="24826" y="395528"/>
                </a:lnTo>
                <a:lnTo>
                  <a:pt x="62066" y="335669"/>
                </a:lnTo>
                <a:lnTo>
                  <a:pt x="86893" y="306466"/>
                </a:lnTo>
                <a:lnTo>
                  <a:pt x="115857" y="277872"/>
                </a:lnTo>
                <a:lnTo>
                  <a:pt x="148959" y="249981"/>
                </a:lnTo>
                <a:lnTo>
                  <a:pt x="186199" y="222887"/>
                </a:lnTo>
                <a:lnTo>
                  <a:pt x="227577" y="196683"/>
                </a:lnTo>
                <a:lnTo>
                  <a:pt x="273093" y="171463"/>
                </a:lnTo>
                <a:lnTo>
                  <a:pt x="322746" y="147322"/>
                </a:lnTo>
                <a:lnTo>
                  <a:pt x="363922" y="129482"/>
                </a:lnTo>
                <a:lnTo>
                  <a:pt x="406569" y="112793"/>
                </a:lnTo>
                <a:lnTo>
                  <a:pt x="450589" y="97255"/>
                </a:lnTo>
                <a:lnTo>
                  <a:pt x="495885" y="82868"/>
                </a:lnTo>
                <a:lnTo>
                  <a:pt x="542357" y="69632"/>
                </a:lnTo>
                <a:lnTo>
                  <a:pt x="589907" y="57547"/>
                </a:lnTo>
                <a:lnTo>
                  <a:pt x="638439" y="46613"/>
                </a:lnTo>
                <a:lnTo>
                  <a:pt x="687853" y="36830"/>
                </a:lnTo>
                <a:lnTo>
                  <a:pt x="738052" y="28198"/>
                </a:lnTo>
                <a:lnTo>
                  <a:pt x="788937" y="20717"/>
                </a:lnTo>
                <a:lnTo>
                  <a:pt x="840411" y="14386"/>
                </a:lnTo>
                <a:lnTo>
                  <a:pt x="892375" y="9207"/>
                </a:lnTo>
                <a:lnTo>
                  <a:pt x="944731" y="5179"/>
                </a:lnTo>
                <a:lnTo>
                  <a:pt x="997381" y="2301"/>
                </a:lnTo>
                <a:lnTo>
                  <a:pt x="1050228" y="575"/>
                </a:lnTo>
                <a:lnTo>
                  <a:pt x="1103173" y="0"/>
                </a:lnTo>
                <a:lnTo>
                  <a:pt x="1156118" y="575"/>
                </a:lnTo>
                <a:lnTo>
                  <a:pt x="1208964" y="2301"/>
                </a:lnTo>
                <a:lnTo>
                  <a:pt x="1261615" y="5179"/>
                </a:lnTo>
                <a:lnTo>
                  <a:pt x="1313971" y="9207"/>
                </a:lnTo>
                <a:lnTo>
                  <a:pt x="1365935" y="14386"/>
                </a:lnTo>
                <a:lnTo>
                  <a:pt x="1417409" y="20717"/>
                </a:lnTo>
                <a:lnTo>
                  <a:pt x="1468294" y="28198"/>
                </a:lnTo>
                <a:lnTo>
                  <a:pt x="1518493" y="36830"/>
                </a:lnTo>
                <a:lnTo>
                  <a:pt x="1567907" y="46613"/>
                </a:lnTo>
                <a:lnTo>
                  <a:pt x="1616438" y="57547"/>
                </a:lnTo>
                <a:lnTo>
                  <a:pt x="1663989" y="69632"/>
                </a:lnTo>
                <a:lnTo>
                  <a:pt x="1710461" y="82868"/>
                </a:lnTo>
                <a:lnTo>
                  <a:pt x="1755756" y="97255"/>
                </a:lnTo>
                <a:lnTo>
                  <a:pt x="1799776" y="112793"/>
                </a:lnTo>
                <a:lnTo>
                  <a:pt x="1842424" y="129482"/>
                </a:lnTo>
                <a:lnTo>
                  <a:pt x="1883600" y="147322"/>
                </a:lnTo>
                <a:close/>
              </a:path>
            </a:pathLst>
          </a:custGeom>
          <a:ln w="25400">
            <a:solidFill>
              <a:srgbClr val="9411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10372707" y="4951605"/>
            <a:ext cx="1842770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00" spc="-30" dirty="0">
                <a:latin typeface="Microsoft Sans Serif"/>
                <a:cs typeface="Microsoft Sans Serif"/>
              </a:rPr>
              <a:t>False</a:t>
            </a:r>
            <a:r>
              <a:rPr sz="2200" spc="-25" dirty="0">
                <a:latin typeface="Microsoft Sans Serif"/>
                <a:cs typeface="Microsoft Sans Serif"/>
              </a:rPr>
              <a:t> </a:t>
            </a:r>
            <a:r>
              <a:rPr sz="2200" spc="10" dirty="0">
                <a:latin typeface="Microsoft Sans Serif"/>
                <a:cs typeface="Microsoft Sans Serif"/>
              </a:rPr>
              <a:t>negative</a:t>
            </a:r>
            <a:endParaRPr sz="2200">
              <a:latin typeface="Microsoft Sans Serif"/>
              <a:cs typeface="Microsoft Sans Serif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0190703" y="4639877"/>
            <a:ext cx="2206625" cy="1006475"/>
          </a:xfrm>
          <a:custGeom>
            <a:avLst/>
            <a:gdLst/>
            <a:ahLst/>
            <a:cxnLst/>
            <a:rect l="l" t="t" r="r" b="b"/>
            <a:pathLst>
              <a:path w="2206625" h="1006475">
                <a:moveTo>
                  <a:pt x="1883600" y="147322"/>
                </a:moveTo>
                <a:lnTo>
                  <a:pt x="1933253" y="171463"/>
                </a:lnTo>
                <a:lnTo>
                  <a:pt x="1978768" y="196683"/>
                </a:lnTo>
                <a:lnTo>
                  <a:pt x="2020146" y="222887"/>
                </a:lnTo>
                <a:lnTo>
                  <a:pt x="2057386" y="249981"/>
                </a:lnTo>
                <a:lnTo>
                  <a:pt x="2090488" y="277872"/>
                </a:lnTo>
                <a:lnTo>
                  <a:pt x="2119453" y="306466"/>
                </a:lnTo>
                <a:lnTo>
                  <a:pt x="2144279" y="335669"/>
                </a:lnTo>
                <a:lnTo>
                  <a:pt x="2181519" y="395528"/>
                </a:lnTo>
                <a:lnTo>
                  <a:pt x="2202208" y="456700"/>
                </a:lnTo>
                <a:lnTo>
                  <a:pt x="2206346" y="487543"/>
                </a:lnTo>
                <a:lnTo>
                  <a:pt x="2206346" y="518434"/>
                </a:lnTo>
                <a:lnTo>
                  <a:pt x="2193932" y="579980"/>
                </a:lnTo>
                <a:lnTo>
                  <a:pt x="2164968" y="640589"/>
                </a:lnTo>
                <a:lnTo>
                  <a:pt x="2119453" y="699511"/>
                </a:lnTo>
                <a:lnTo>
                  <a:pt x="2090488" y="728105"/>
                </a:lnTo>
                <a:lnTo>
                  <a:pt x="2057386" y="755996"/>
                </a:lnTo>
                <a:lnTo>
                  <a:pt x="2020146" y="783090"/>
                </a:lnTo>
                <a:lnTo>
                  <a:pt x="1978768" y="809294"/>
                </a:lnTo>
                <a:lnTo>
                  <a:pt x="1933253" y="834514"/>
                </a:lnTo>
                <a:lnTo>
                  <a:pt x="1883600" y="858656"/>
                </a:lnTo>
                <a:lnTo>
                  <a:pt x="1842424" y="876495"/>
                </a:lnTo>
                <a:lnTo>
                  <a:pt x="1799776" y="893184"/>
                </a:lnTo>
                <a:lnTo>
                  <a:pt x="1755756" y="908722"/>
                </a:lnTo>
                <a:lnTo>
                  <a:pt x="1710461" y="923109"/>
                </a:lnTo>
                <a:lnTo>
                  <a:pt x="1663989" y="936345"/>
                </a:lnTo>
                <a:lnTo>
                  <a:pt x="1616438" y="948430"/>
                </a:lnTo>
                <a:lnTo>
                  <a:pt x="1567907" y="959364"/>
                </a:lnTo>
                <a:lnTo>
                  <a:pt x="1518493" y="969147"/>
                </a:lnTo>
                <a:lnTo>
                  <a:pt x="1468294" y="977779"/>
                </a:lnTo>
                <a:lnTo>
                  <a:pt x="1417409" y="985260"/>
                </a:lnTo>
                <a:lnTo>
                  <a:pt x="1365935" y="991591"/>
                </a:lnTo>
                <a:lnTo>
                  <a:pt x="1313971" y="996770"/>
                </a:lnTo>
                <a:lnTo>
                  <a:pt x="1261615" y="1000798"/>
                </a:lnTo>
                <a:lnTo>
                  <a:pt x="1208964" y="1003676"/>
                </a:lnTo>
                <a:lnTo>
                  <a:pt x="1156118" y="1005402"/>
                </a:lnTo>
                <a:lnTo>
                  <a:pt x="1103173" y="1005978"/>
                </a:lnTo>
                <a:lnTo>
                  <a:pt x="1050228" y="1005402"/>
                </a:lnTo>
                <a:lnTo>
                  <a:pt x="997381" y="1003676"/>
                </a:lnTo>
                <a:lnTo>
                  <a:pt x="944731" y="1000798"/>
                </a:lnTo>
                <a:lnTo>
                  <a:pt x="892375" y="996770"/>
                </a:lnTo>
                <a:lnTo>
                  <a:pt x="840411" y="991591"/>
                </a:lnTo>
                <a:lnTo>
                  <a:pt x="788937" y="985260"/>
                </a:lnTo>
                <a:lnTo>
                  <a:pt x="738052" y="977779"/>
                </a:lnTo>
                <a:lnTo>
                  <a:pt x="687853" y="969147"/>
                </a:lnTo>
                <a:lnTo>
                  <a:pt x="638439" y="959364"/>
                </a:lnTo>
                <a:lnTo>
                  <a:pt x="589907" y="948430"/>
                </a:lnTo>
                <a:lnTo>
                  <a:pt x="542357" y="936345"/>
                </a:lnTo>
                <a:lnTo>
                  <a:pt x="495885" y="923109"/>
                </a:lnTo>
                <a:lnTo>
                  <a:pt x="450589" y="908722"/>
                </a:lnTo>
                <a:lnTo>
                  <a:pt x="406569" y="893184"/>
                </a:lnTo>
                <a:lnTo>
                  <a:pt x="363922" y="876495"/>
                </a:lnTo>
                <a:lnTo>
                  <a:pt x="322746" y="858656"/>
                </a:lnTo>
                <a:lnTo>
                  <a:pt x="273093" y="834514"/>
                </a:lnTo>
                <a:lnTo>
                  <a:pt x="227577" y="809294"/>
                </a:lnTo>
                <a:lnTo>
                  <a:pt x="186199" y="783090"/>
                </a:lnTo>
                <a:lnTo>
                  <a:pt x="148959" y="755996"/>
                </a:lnTo>
                <a:lnTo>
                  <a:pt x="115857" y="728105"/>
                </a:lnTo>
                <a:lnTo>
                  <a:pt x="86893" y="699511"/>
                </a:lnTo>
                <a:lnTo>
                  <a:pt x="62066" y="670308"/>
                </a:lnTo>
                <a:lnTo>
                  <a:pt x="24826" y="610449"/>
                </a:lnTo>
                <a:lnTo>
                  <a:pt x="4137" y="549277"/>
                </a:lnTo>
                <a:lnTo>
                  <a:pt x="0" y="487543"/>
                </a:lnTo>
                <a:lnTo>
                  <a:pt x="4137" y="456700"/>
                </a:lnTo>
                <a:lnTo>
                  <a:pt x="24826" y="395528"/>
                </a:lnTo>
                <a:lnTo>
                  <a:pt x="62066" y="335669"/>
                </a:lnTo>
                <a:lnTo>
                  <a:pt x="86893" y="306466"/>
                </a:lnTo>
                <a:lnTo>
                  <a:pt x="115857" y="277872"/>
                </a:lnTo>
                <a:lnTo>
                  <a:pt x="148959" y="249981"/>
                </a:lnTo>
                <a:lnTo>
                  <a:pt x="186199" y="222887"/>
                </a:lnTo>
                <a:lnTo>
                  <a:pt x="227577" y="196683"/>
                </a:lnTo>
                <a:lnTo>
                  <a:pt x="273093" y="171463"/>
                </a:lnTo>
                <a:lnTo>
                  <a:pt x="322746" y="147322"/>
                </a:lnTo>
                <a:lnTo>
                  <a:pt x="363922" y="129482"/>
                </a:lnTo>
                <a:lnTo>
                  <a:pt x="406569" y="112793"/>
                </a:lnTo>
                <a:lnTo>
                  <a:pt x="450589" y="97255"/>
                </a:lnTo>
                <a:lnTo>
                  <a:pt x="495885" y="82868"/>
                </a:lnTo>
                <a:lnTo>
                  <a:pt x="542357" y="69632"/>
                </a:lnTo>
                <a:lnTo>
                  <a:pt x="589907" y="57547"/>
                </a:lnTo>
                <a:lnTo>
                  <a:pt x="638439" y="46613"/>
                </a:lnTo>
                <a:lnTo>
                  <a:pt x="687853" y="36830"/>
                </a:lnTo>
                <a:lnTo>
                  <a:pt x="738052" y="28198"/>
                </a:lnTo>
                <a:lnTo>
                  <a:pt x="788937" y="20717"/>
                </a:lnTo>
                <a:lnTo>
                  <a:pt x="840411" y="14386"/>
                </a:lnTo>
                <a:lnTo>
                  <a:pt x="892375" y="9207"/>
                </a:lnTo>
                <a:lnTo>
                  <a:pt x="944731" y="5179"/>
                </a:lnTo>
                <a:lnTo>
                  <a:pt x="997381" y="2301"/>
                </a:lnTo>
                <a:lnTo>
                  <a:pt x="1050228" y="575"/>
                </a:lnTo>
                <a:lnTo>
                  <a:pt x="1103173" y="0"/>
                </a:lnTo>
                <a:lnTo>
                  <a:pt x="1156118" y="575"/>
                </a:lnTo>
                <a:lnTo>
                  <a:pt x="1208964" y="2301"/>
                </a:lnTo>
                <a:lnTo>
                  <a:pt x="1261615" y="5179"/>
                </a:lnTo>
                <a:lnTo>
                  <a:pt x="1313971" y="9207"/>
                </a:lnTo>
                <a:lnTo>
                  <a:pt x="1365935" y="14386"/>
                </a:lnTo>
                <a:lnTo>
                  <a:pt x="1417409" y="20717"/>
                </a:lnTo>
                <a:lnTo>
                  <a:pt x="1468294" y="28198"/>
                </a:lnTo>
                <a:lnTo>
                  <a:pt x="1518493" y="36830"/>
                </a:lnTo>
                <a:lnTo>
                  <a:pt x="1567907" y="46613"/>
                </a:lnTo>
                <a:lnTo>
                  <a:pt x="1616438" y="57547"/>
                </a:lnTo>
                <a:lnTo>
                  <a:pt x="1663989" y="69632"/>
                </a:lnTo>
                <a:lnTo>
                  <a:pt x="1710461" y="82868"/>
                </a:lnTo>
                <a:lnTo>
                  <a:pt x="1755756" y="97255"/>
                </a:lnTo>
                <a:lnTo>
                  <a:pt x="1799776" y="112793"/>
                </a:lnTo>
                <a:lnTo>
                  <a:pt x="1842424" y="129482"/>
                </a:lnTo>
                <a:lnTo>
                  <a:pt x="1883600" y="147322"/>
                </a:lnTo>
                <a:close/>
              </a:path>
            </a:pathLst>
          </a:custGeom>
          <a:ln w="25400">
            <a:solidFill>
              <a:srgbClr val="9411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845"/>
              </a:lnSpc>
            </a:pPr>
            <a:fld id="{81D60167-4931-47E6-BA6A-407CBD079E47}" type="slidenum">
              <a:rPr spc="-5" dirty="0"/>
              <a:t>54</a:t>
            </a:fld>
            <a:endParaRPr spc="-5" dirty="0"/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2079068" y="8916327"/>
            <a:ext cx="22352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solidFill>
                  <a:srgbClr val="888888"/>
                </a:solidFill>
                <a:latin typeface="Arial MT"/>
                <a:cs typeface="Arial MT"/>
              </a:rPr>
              <a:t>55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869770" y="1424678"/>
            <a:ext cx="11035665" cy="9093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800" spc="-40" dirty="0">
                <a:latin typeface="Arial MT"/>
                <a:cs typeface="Arial MT"/>
              </a:rPr>
              <a:t>Trade-off</a:t>
            </a:r>
            <a:r>
              <a:rPr sz="5800" spc="-20" dirty="0">
                <a:latin typeface="Arial MT"/>
                <a:cs typeface="Arial MT"/>
              </a:rPr>
              <a:t> </a:t>
            </a:r>
            <a:r>
              <a:rPr sz="5800" spc="-5" dirty="0">
                <a:latin typeface="Arial MT"/>
                <a:cs typeface="Arial MT"/>
              </a:rPr>
              <a:t>between</a:t>
            </a:r>
            <a:r>
              <a:rPr sz="5800" spc="-15" dirty="0">
                <a:latin typeface="Arial MT"/>
                <a:cs typeface="Arial MT"/>
              </a:rPr>
              <a:t> </a:t>
            </a:r>
            <a:r>
              <a:rPr sz="5800" spc="-5" dirty="0">
                <a:latin typeface="Arial MT"/>
                <a:cs typeface="Arial MT"/>
              </a:rPr>
              <a:t>beta</a:t>
            </a:r>
            <a:r>
              <a:rPr sz="5800" spc="-20" dirty="0">
                <a:latin typeface="Arial MT"/>
                <a:cs typeface="Arial MT"/>
              </a:rPr>
              <a:t> </a:t>
            </a:r>
            <a:r>
              <a:rPr sz="5800" spc="-5" dirty="0">
                <a:latin typeface="Arial MT"/>
                <a:cs typeface="Arial MT"/>
              </a:rPr>
              <a:t>and</a:t>
            </a:r>
            <a:r>
              <a:rPr sz="5800" spc="-15" dirty="0">
                <a:latin typeface="Arial MT"/>
                <a:cs typeface="Arial MT"/>
              </a:rPr>
              <a:t> </a:t>
            </a:r>
            <a:r>
              <a:rPr sz="5800" spc="-5" dirty="0">
                <a:latin typeface="Arial MT"/>
                <a:cs typeface="Arial MT"/>
              </a:rPr>
              <a:t>alpha</a:t>
            </a:r>
            <a:endParaRPr sz="5800">
              <a:latin typeface="Arial MT"/>
              <a:cs typeface="Arial MT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50952" y="2623750"/>
            <a:ext cx="11702895" cy="6024822"/>
          </a:xfrm>
          <a:prstGeom prst="rect">
            <a:avLst/>
          </a:prstGeom>
        </p:spPr>
      </p:pic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63520" y="871223"/>
            <a:ext cx="7477759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 dirty="0"/>
              <a:t>Statistical</a:t>
            </a:r>
            <a:r>
              <a:rPr spc="40" dirty="0"/>
              <a:t> </a:t>
            </a:r>
            <a:r>
              <a:rPr spc="-95" dirty="0"/>
              <a:t>Power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0600" y="2744610"/>
            <a:ext cx="179705" cy="39624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400" spc="370" dirty="0">
                <a:latin typeface="Microsoft Sans Serif"/>
                <a:cs typeface="Microsoft Sans Serif"/>
              </a:rPr>
              <a:t>•</a:t>
            </a:r>
            <a:endParaRPr sz="240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390650" y="2668880"/>
            <a:ext cx="10328275" cy="1002030"/>
          </a:xfrm>
          <a:prstGeom prst="rect">
            <a:avLst/>
          </a:prstGeom>
        </p:spPr>
        <p:txBody>
          <a:bodyPr vert="horz" wrap="square" lIns="0" tIns="36195" rIns="0" bIns="0" rtlCol="0">
            <a:spAutoFit/>
          </a:bodyPr>
          <a:lstStyle/>
          <a:p>
            <a:pPr marL="12700" marR="5080">
              <a:lnSpc>
                <a:spcPts val="3800"/>
              </a:lnSpc>
              <a:spcBef>
                <a:spcPts val="285"/>
              </a:spcBef>
            </a:pPr>
            <a:r>
              <a:rPr sz="3250" spc="-70" dirty="0">
                <a:latin typeface="Microsoft Sans Serif"/>
                <a:cs typeface="Microsoft Sans Serif"/>
              </a:rPr>
              <a:t>The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-10" dirty="0">
                <a:latin typeface="Microsoft Sans Serif"/>
                <a:cs typeface="Microsoft Sans Serif"/>
              </a:rPr>
              <a:t>easiest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10" dirty="0">
                <a:latin typeface="Microsoft Sans Serif"/>
                <a:cs typeface="Microsoft Sans Serif"/>
              </a:rPr>
              <a:t>way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-5" dirty="0">
                <a:latin typeface="Microsoft Sans Serif"/>
                <a:cs typeface="Microsoft Sans Serif"/>
              </a:rPr>
              <a:t>to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10" dirty="0">
                <a:latin typeface="Microsoft Sans Serif"/>
                <a:cs typeface="Microsoft Sans Serif"/>
              </a:rPr>
              <a:t>control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-75" dirty="0">
                <a:latin typeface="Microsoft Sans Serif"/>
                <a:cs typeface="Microsoft Sans Serif"/>
              </a:rPr>
              <a:t>Type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5" dirty="0">
                <a:latin typeface="Microsoft Sans Serif"/>
                <a:cs typeface="Microsoft Sans Serif"/>
              </a:rPr>
              <a:t>II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15" dirty="0">
                <a:latin typeface="Microsoft Sans Serif"/>
                <a:cs typeface="Microsoft Sans Serif"/>
              </a:rPr>
              <a:t>errors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-15" dirty="0">
                <a:latin typeface="Microsoft Sans Serif"/>
                <a:cs typeface="Microsoft Sans Serif"/>
              </a:rPr>
              <a:t>is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80" dirty="0">
                <a:latin typeface="Microsoft Sans Serif"/>
                <a:cs typeface="Microsoft Sans Serif"/>
              </a:rPr>
              <a:t>by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20" dirty="0">
                <a:latin typeface="Microsoft Sans Serif"/>
                <a:cs typeface="Microsoft Sans Serif"/>
              </a:rPr>
              <a:t>increasing </a:t>
            </a:r>
            <a:r>
              <a:rPr sz="3250" spc="-844" dirty="0">
                <a:latin typeface="Microsoft Sans Serif"/>
                <a:cs typeface="Microsoft Sans Serif"/>
              </a:rPr>
              <a:t> </a:t>
            </a:r>
            <a:r>
              <a:rPr sz="3250" spc="-5" dirty="0">
                <a:latin typeface="Microsoft Sans Serif"/>
                <a:cs typeface="Microsoft Sans Serif"/>
              </a:rPr>
              <a:t>the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5" dirty="0">
                <a:latin typeface="Microsoft Sans Serif"/>
                <a:cs typeface="Microsoft Sans Serif"/>
              </a:rPr>
              <a:t>statistical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25" dirty="0">
                <a:latin typeface="Microsoft Sans Serif"/>
                <a:cs typeface="Microsoft Sans Serif"/>
              </a:rPr>
              <a:t>power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5" dirty="0">
                <a:latin typeface="Microsoft Sans Serif"/>
                <a:cs typeface="Microsoft Sans Serif"/>
              </a:rPr>
              <a:t>of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10" dirty="0">
                <a:latin typeface="Microsoft Sans Serif"/>
                <a:cs typeface="Microsoft Sans Serif"/>
              </a:rPr>
              <a:t>a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5" dirty="0">
                <a:latin typeface="Microsoft Sans Serif"/>
                <a:cs typeface="Microsoft Sans Serif"/>
              </a:rPr>
              <a:t>test.</a:t>
            </a:r>
            <a:endParaRPr sz="325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90600" y="4144151"/>
            <a:ext cx="179705" cy="39624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400" spc="370" dirty="0">
                <a:latin typeface="Microsoft Sans Serif"/>
                <a:cs typeface="Microsoft Sans Serif"/>
              </a:rPr>
              <a:t>•</a:t>
            </a:r>
            <a:endParaRPr sz="2400">
              <a:latin typeface="Microsoft Sans Serif"/>
              <a:cs typeface="Microsoft Sans Serif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390650" y="4068421"/>
            <a:ext cx="10415270" cy="2401570"/>
          </a:xfrm>
          <a:prstGeom prst="rect">
            <a:avLst/>
          </a:prstGeom>
        </p:spPr>
        <p:txBody>
          <a:bodyPr vert="horz" wrap="square" lIns="0" tIns="38100" rIns="0" bIns="0" rtlCol="0">
            <a:spAutoFit/>
          </a:bodyPr>
          <a:lstStyle/>
          <a:p>
            <a:pPr marL="12700" marR="5080">
              <a:lnSpc>
                <a:spcPts val="3800"/>
              </a:lnSpc>
              <a:spcBef>
                <a:spcPts val="300"/>
              </a:spcBef>
            </a:pPr>
            <a:r>
              <a:rPr sz="3250" spc="-10" dirty="0">
                <a:latin typeface="Microsoft Sans Serif"/>
                <a:cs typeface="Microsoft Sans Serif"/>
              </a:rPr>
              <a:t>Statistical</a:t>
            </a:r>
            <a:r>
              <a:rPr sz="3250" spc="40" dirty="0">
                <a:latin typeface="Microsoft Sans Serif"/>
                <a:cs typeface="Microsoft Sans Serif"/>
              </a:rPr>
              <a:t> </a:t>
            </a:r>
            <a:r>
              <a:rPr sz="3250" spc="25" dirty="0">
                <a:latin typeface="Microsoft Sans Serif"/>
                <a:cs typeface="Microsoft Sans Serif"/>
              </a:rPr>
              <a:t>power</a:t>
            </a:r>
            <a:r>
              <a:rPr sz="3250" spc="40" dirty="0">
                <a:latin typeface="Microsoft Sans Serif"/>
                <a:cs typeface="Microsoft Sans Serif"/>
              </a:rPr>
              <a:t> </a:t>
            </a:r>
            <a:r>
              <a:rPr sz="3250" spc="-15" dirty="0">
                <a:latin typeface="Microsoft Sans Serif"/>
                <a:cs typeface="Microsoft Sans Serif"/>
              </a:rPr>
              <a:t>is</a:t>
            </a:r>
            <a:r>
              <a:rPr sz="3250" spc="40" dirty="0">
                <a:latin typeface="Microsoft Sans Serif"/>
                <a:cs typeface="Microsoft Sans Serif"/>
              </a:rPr>
              <a:t> defined </a:t>
            </a:r>
            <a:r>
              <a:rPr sz="3250" spc="-10" dirty="0">
                <a:latin typeface="Microsoft Sans Serif"/>
                <a:cs typeface="Microsoft Sans Serif"/>
              </a:rPr>
              <a:t>as</a:t>
            </a:r>
            <a:r>
              <a:rPr sz="3250" spc="45" dirty="0">
                <a:latin typeface="Microsoft Sans Serif"/>
                <a:cs typeface="Microsoft Sans Serif"/>
              </a:rPr>
              <a:t> </a:t>
            </a:r>
            <a:r>
              <a:rPr sz="3250" spc="-5" dirty="0">
                <a:latin typeface="Microsoft Sans Serif"/>
                <a:cs typeface="Microsoft Sans Serif"/>
              </a:rPr>
              <a:t>the</a:t>
            </a:r>
            <a:r>
              <a:rPr sz="3250" spc="40" dirty="0">
                <a:latin typeface="Microsoft Sans Serif"/>
                <a:cs typeface="Microsoft Sans Serif"/>
              </a:rPr>
              <a:t> </a:t>
            </a:r>
            <a:r>
              <a:rPr sz="3250" spc="30" dirty="0">
                <a:latin typeface="Microsoft Sans Serif"/>
                <a:cs typeface="Microsoft Sans Serif"/>
              </a:rPr>
              <a:t>probability</a:t>
            </a:r>
            <a:r>
              <a:rPr sz="3250" spc="40" dirty="0">
                <a:latin typeface="Microsoft Sans Serif"/>
                <a:cs typeface="Microsoft Sans Serif"/>
              </a:rPr>
              <a:t> </a:t>
            </a:r>
            <a:r>
              <a:rPr sz="3250" spc="-5" dirty="0">
                <a:latin typeface="Microsoft Sans Serif"/>
                <a:cs typeface="Microsoft Sans Serif"/>
              </a:rPr>
              <a:t>of</a:t>
            </a:r>
            <a:r>
              <a:rPr sz="3250" spc="40" dirty="0">
                <a:latin typeface="Microsoft Sans Serif"/>
                <a:cs typeface="Microsoft Sans Serif"/>
              </a:rPr>
              <a:t> </a:t>
            </a:r>
            <a:r>
              <a:rPr sz="3250" spc="20" dirty="0">
                <a:latin typeface="Microsoft Sans Serif"/>
                <a:cs typeface="Microsoft Sans Serif"/>
              </a:rPr>
              <a:t>rejecting </a:t>
            </a:r>
            <a:r>
              <a:rPr sz="3250" spc="-844" dirty="0">
                <a:latin typeface="Microsoft Sans Serif"/>
                <a:cs typeface="Microsoft Sans Serif"/>
              </a:rPr>
              <a:t> </a:t>
            </a:r>
            <a:r>
              <a:rPr sz="3250" spc="-5" dirty="0">
                <a:latin typeface="Microsoft Sans Serif"/>
                <a:cs typeface="Microsoft Sans Serif"/>
              </a:rPr>
              <a:t>the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-15" dirty="0">
                <a:latin typeface="Microsoft Sans Serif"/>
                <a:cs typeface="Microsoft Sans Serif"/>
              </a:rPr>
              <a:t>null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10" dirty="0">
                <a:latin typeface="Microsoft Sans Serif"/>
                <a:cs typeface="Microsoft Sans Serif"/>
              </a:rPr>
              <a:t>hypothesis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10" dirty="0">
                <a:latin typeface="Microsoft Sans Serif"/>
                <a:cs typeface="Microsoft Sans Serif"/>
              </a:rPr>
              <a:t>when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-15" dirty="0">
                <a:latin typeface="Microsoft Sans Serif"/>
                <a:cs typeface="Microsoft Sans Serif"/>
              </a:rPr>
              <a:t>it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15" dirty="0">
                <a:latin typeface="Microsoft Sans Serif"/>
                <a:cs typeface="Microsoft Sans Serif"/>
              </a:rPr>
              <a:t>is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10" dirty="0">
                <a:latin typeface="Microsoft Sans Serif"/>
                <a:cs typeface="Microsoft Sans Serif"/>
              </a:rPr>
              <a:t>false</a:t>
            </a:r>
            <a:endParaRPr sz="325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3000">
              <a:latin typeface="Microsoft Sans Serif"/>
              <a:cs typeface="Microsoft Sans Serif"/>
            </a:endParaRPr>
          </a:p>
          <a:p>
            <a:pPr marL="457200" marR="206375" indent="-400050">
              <a:lnSpc>
                <a:spcPts val="3800"/>
              </a:lnSpc>
              <a:tabLst>
                <a:tab pos="456565" algn="l"/>
              </a:tabLst>
            </a:pPr>
            <a:r>
              <a:rPr sz="3600" spc="15" baseline="4629" dirty="0">
                <a:latin typeface="Microsoft Sans Serif"/>
                <a:cs typeface="Microsoft Sans Serif"/>
              </a:rPr>
              <a:t>-	</a:t>
            </a:r>
            <a:r>
              <a:rPr sz="3250" spc="-10" dirty="0">
                <a:latin typeface="Microsoft Sans Serif"/>
                <a:cs typeface="Microsoft Sans Serif"/>
              </a:rPr>
              <a:t>i.e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5" dirty="0">
                <a:latin typeface="Microsoft Sans Serif"/>
                <a:cs typeface="Microsoft Sans Serif"/>
              </a:rPr>
              <a:t>the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30" dirty="0">
                <a:latin typeface="Microsoft Sans Serif"/>
                <a:cs typeface="Microsoft Sans Serif"/>
              </a:rPr>
              <a:t>probability</a:t>
            </a:r>
            <a:r>
              <a:rPr sz="3250" spc="40" dirty="0">
                <a:latin typeface="Microsoft Sans Serif"/>
                <a:cs typeface="Microsoft Sans Serif"/>
              </a:rPr>
              <a:t> </a:t>
            </a:r>
            <a:r>
              <a:rPr sz="3250" spc="-5" dirty="0">
                <a:latin typeface="Microsoft Sans Serif"/>
                <a:cs typeface="Microsoft Sans Serif"/>
              </a:rPr>
              <a:t>of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50" dirty="0">
                <a:latin typeface="Microsoft Sans Serif"/>
                <a:cs typeface="Microsoft Sans Serif"/>
              </a:rPr>
              <a:t>detecting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10" dirty="0">
                <a:latin typeface="Microsoft Sans Serif"/>
                <a:cs typeface="Microsoft Sans Serif"/>
              </a:rPr>
              <a:t>an</a:t>
            </a:r>
            <a:r>
              <a:rPr sz="3250" spc="40" dirty="0">
                <a:latin typeface="Microsoft Sans Serif"/>
                <a:cs typeface="Microsoft Sans Serif"/>
              </a:rPr>
              <a:t> </a:t>
            </a:r>
            <a:r>
              <a:rPr sz="3250" spc="15" dirty="0">
                <a:latin typeface="Microsoft Sans Serif"/>
                <a:cs typeface="Microsoft Sans Serif"/>
              </a:rPr>
              <a:t>effect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10" dirty="0">
                <a:latin typeface="Microsoft Sans Serif"/>
                <a:cs typeface="Microsoft Sans Serif"/>
              </a:rPr>
              <a:t>when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20" dirty="0">
                <a:latin typeface="Microsoft Sans Serif"/>
                <a:cs typeface="Microsoft Sans Serif"/>
              </a:rPr>
              <a:t>there</a:t>
            </a:r>
            <a:r>
              <a:rPr sz="3250" spc="40" dirty="0">
                <a:latin typeface="Microsoft Sans Serif"/>
                <a:cs typeface="Microsoft Sans Serif"/>
              </a:rPr>
              <a:t> </a:t>
            </a:r>
            <a:r>
              <a:rPr sz="3250" spc="-15" dirty="0">
                <a:latin typeface="Microsoft Sans Serif"/>
                <a:cs typeface="Microsoft Sans Serif"/>
              </a:rPr>
              <a:t>is </a:t>
            </a:r>
            <a:r>
              <a:rPr sz="3250" spc="-850" dirty="0">
                <a:latin typeface="Microsoft Sans Serif"/>
                <a:cs typeface="Microsoft Sans Serif"/>
              </a:rPr>
              <a:t> </a:t>
            </a:r>
            <a:r>
              <a:rPr sz="3250" spc="-10" dirty="0">
                <a:latin typeface="Microsoft Sans Serif"/>
                <a:cs typeface="Microsoft Sans Serif"/>
              </a:rPr>
              <a:t>an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15" dirty="0">
                <a:latin typeface="Microsoft Sans Serif"/>
                <a:cs typeface="Microsoft Sans Serif"/>
              </a:rPr>
              <a:t>effect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5" dirty="0">
                <a:latin typeface="Microsoft Sans Serif"/>
                <a:cs typeface="Microsoft Sans Serif"/>
              </a:rPr>
              <a:t>-</a:t>
            </a:r>
            <a:r>
              <a:rPr sz="3250" spc="35" dirty="0">
                <a:latin typeface="Microsoft Sans Serif"/>
                <a:cs typeface="Microsoft Sans Serif"/>
              </a:rPr>
              <a:t> correct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35" dirty="0">
                <a:latin typeface="Microsoft Sans Serif"/>
                <a:cs typeface="Microsoft Sans Serif"/>
              </a:rPr>
              <a:t>decision </a:t>
            </a:r>
            <a:r>
              <a:rPr sz="3250" spc="15" dirty="0">
                <a:latin typeface="Microsoft Sans Serif"/>
                <a:cs typeface="Microsoft Sans Serif"/>
              </a:rPr>
              <a:t>(1-beta).</a:t>
            </a:r>
            <a:endParaRPr sz="3250">
              <a:latin typeface="Microsoft Sans Serif"/>
              <a:cs typeface="Microsoft Sans Serif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90600" y="6943231"/>
            <a:ext cx="179705" cy="39624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400" spc="370" dirty="0">
                <a:latin typeface="Microsoft Sans Serif"/>
                <a:cs typeface="Microsoft Sans Serif"/>
              </a:rPr>
              <a:t>•</a:t>
            </a:r>
            <a:endParaRPr sz="2400">
              <a:latin typeface="Microsoft Sans Serif"/>
              <a:cs typeface="Microsoft Sans Serif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390650" y="6867500"/>
            <a:ext cx="9777730" cy="191897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3250" spc="-45" dirty="0">
                <a:latin typeface="Microsoft Sans Serif"/>
                <a:cs typeface="Microsoft Sans Serif"/>
              </a:rPr>
              <a:t>Power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-15" dirty="0">
                <a:latin typeface="Microsoft Sans Serif"/>
                <a:cs typeface="Microsoft Sans Serif"/>
              </a:rPr>
              <a:t>is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5" dirty="0">
                <a:latin typeface="Microsoft Sans Serif"/>
                <a:cs typeface="Microsoft Sans Serif"/>
              </a:rPr>
              <a:t>strongly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25" dirty="0">
                <a:latin typeface="Microsoft Sans Serif"/>
                <a:cs typeface="Microsoft Sans Serif"/>
              </a:rPr>
              <a:t>influenced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80" dirty="0">
                <a:latin typeface="Microsoft Sans Serif"/>
                <a:cs typeface="Microsoft Sans Serif"/>
              </a:rPr>
              <a:t>by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20" dirty="0">
                <a:latin typeface="Microsoft Sans Serif"/>
                <a:cs typeface="Microsoft Sans Serif"/>
              </a:rPr>
              <a:t>sample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10" dirty="0">
                <a:latin typeface="Microsoft Sans Serif"/>
                <a:cs typeface="Microsoft Sans Serif"/>
              </a:rPr>
              <a:t>size.</a:t>
            </a:r>
            <a:endParaRPr sz="325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100">
              <a:latin typeface="Microsoft Sans Serif"/>
              <a:cs typeface="Microsoft Sans Serif"/>
            </a:endParaRPr>
          </a:p>
          <a:p>
            <a:pPr marL="457200" marR="5080" indent="-400050">
              <a:lnSpc>
                <a:spcPts val="3800"/>
              </a:lnSpc>
              <a:spcBef>
                <a:spcPts val="5"/>
              </a:spcBef>
              <a:tabLst>
                <a:tab pos="456565" algn="l"/>
              </a:tabLst>
            </a:pPr>
            <a:r>
              <a:rPr sz="3600" spc="15" baseline="4629" dirty="0">
                <a:latin typeface="Microsoft Sans Serif"/>
                <a:cs typeface="Microsoft Sans Serif"/>
              </a:rPr>
              <a:t>-	</a:t>
            </a:r>
            <a:r>
              <a:rPr sz="3250" spc="-55" dirty="0">
                <a:latin typeface="Microsoft Sans Serif"/>
                <a:cs typeface="Microsoft Sans Serif"/>
              </a:rPr>
              <a:t>With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-10" dirty="0">
                <a:latin typeface="Microsoft Sans Serif"/>
                <a:cs typeface="Microsoft Sans Serif"/>
              </a:rPr>
              <a:t>a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20" dirty="0">
                <a:latin typeface="Microsoft Sans Serif"/>
                <a:cs typeface="Microsoft Sans Serif"/>
              </a:rPr>
              <a:t>larger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5" dirty="0">
                <a:latin typeface="Microsoft Sans Serif"/>
                <a:cs typeface="Microsoft Sans Serif"/>
              </a:rPr>
              <a:t>N,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10" dirty="0">
                <a:latin typeface="Microsoft Sans Serif"/>
                <a:cs typeface="Microsoft Sans Serif"/>
              </a:rPr>
              <a:t>we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-30" dirty="0">
                <a:latin typeface="Microsoft Sans Serif"/>
                <a:cs typeface="Microsoft Sans Serif"/>
              </a:rPr>
              <a:t>are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25" dirty="0">
                <a:latin typeface="Microsoft Sans Serif"/>
                <a:cs typeface="Microsoft Sans Serif"/>
              </a:rPr>
              <a:t>more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15" dirty="0">
                <a:latin typeface="Microsoft Sans Serif"/>
                <a:cs typeface="Microsoft Sans Serif"/>
              </a:rPr>
              <a:t>likely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5" dirty="0">
                <a:latin typeface="Microsoft Sans Serif"/>
                <a:cs typeface="Microsoft Sans Serif"/>
              </a:rPr>
              <a:t>to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10" dirty="0">
                <a:latin typeface="Microsoft Sans Serif"/>
                <a:cs typeface="Microsoft Sans Serif"/>
              </a:rPr>
              <a:t>reject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5" dirty="0">
                <a:latin typeface="Microsoft Sans Serif"/>
                <a:cs typeface="Microsoft Sans Serif"/>
              </a:rPr>
              <a:t>the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15" dirty="0">
                <a:latin typeface="Microsoft Sans Serif"/>
                <a:cs typeface="Microsoft Sans Serif"/>
              </a:rPr>
              <a:t>null </a:t>
            </a:r>
            <a:r>
              <a:rPr sz="3250" spc="-850" dirty="0">
                <a:latin typeface="Microsoft Sans Serif"/>
                <a:cs typeface="Microsoft Sans Serif"/>
              </a:rPr>
              <a:t> </a:t>
            </a:r>
            <a:r>
              <a:rPr sz="3250" spc="10" dirty="0">
                <a:latin typeface="Microsoft Sans Serif"/>
                <a:cs typeface="Microsoft Sans Serif"/>
              </a:rPr>
              <a:t>hypothesis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-15" dirty="0">
                <a:latin typeface="Microsoft Sans Serif"/>
                <a:cs typeface="Microsoft Sans Serif"/>
              </a:rPr>
              <a:t>if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15" dirty="0">
                <a:latin typeface="Microsoft Sans Serif"/>
                <a:cs typeface="Microsoft Sans Serif"/>
              </a:rPr>
              <a:t>it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15" dirty="0">
                <a:latin typeface="Microsoft Sans Serif"/>
                <a:cs typeface="Microsoft Sans Serif"/>
              </a:rPr>
              <a:t>is</a:t>
            </a:r>
            <a:r>
              <a:rPr sz="3250" spc="35" dirty="0">
                <a:latin typeface="Microsoft Sans Serif"/>
                <a:cs typeface="Microsoft Sans Serif"/>
              </a:rPr>
              <a:t> </a:t>
            </a:r>
            <a:r>
              <a:rPr sz="3250" spc="-10" dirty="0">
                <a:latin typeface="Microsoft Sans Serif"/>
                <a:cs typeface="Microsoft Sans Serif"/>
              </a:rPr>
              <a:t>truly</a:t>
            </a:r>
            <a:r>
              <a:rPr sz="3250" spc="30" dirty="0">
                <a:latin typeface="Microsoft Sans Serif"/>
                <a:cs typeface="Microsoft Sans Serif"/>
              </a:rPr>
              <a:t> </a:t>
            </a:r>
            <a:r>
              <a:rPr sz="3250" spc="-10" dirty="0">
                <a:latin typeface="Microsoft Sans Serif"/>
                <a:cs typeface="Microsoft Sans Serif"/>
              </a:rPr>
              <a:t>false.</a:t>
            </a:r>
            <a:endParaRPr sz="3250">
              <a:latin typeface="Microsoft Sans Serif"/>
              <a:cs typeface="Microsoft Sans Serif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356248" y="9288273"/>
            <a:ext cx="2800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Microsoft Sans Serif"/>
                <a:cs typeface="Microsoft Sans Serif"/>
              </a:rPr>
              <a:t>56</a:t>
            </a:r>
            <a:endParaRPr sz="18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53967" y="871223"/>
            <a:ext cx="5897245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95" dirty="0"/>
              <a:t>Power</a:t>
            </a:r>
            <a:r>
              <a:rPr spc="60" dirty="0"/>
              <a:t> </a:t>
            </a:r>
            <a:r>
              <a:rPr spc="145" dirty="0"/>
              <a:t>and</a:t>
            </a:r>
            <a:r>
              <a:rPr spc="60" dirty="0"/>
              <a:t> </a:t>
            </a:r>
            <a:r>
              <a:rPr spc="-5" dirty="0"/>
              <a:t>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87" y="2962910"/>
            <a:ext cx="162560" cy="35496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150" spc="325" dirty="0">
                <a:latin typeface="Microsoft Sans Serif"/>
                <a:cs typeface="Microsoft Sans Serif"/>
              </a:rPr>
              <a:t>•</a:t>
            </a:r>
            <a:endParaRPr sz="215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272588" y="2907588"/>
            <a:ext cx="4919345" cy="5679440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12700" marR="19685">
              <a:lnSpc>
                <a:spcPct val="102299"/>
              </a:lnSpc>
              <a:spcBef>
                <a:spcPts val="50"/>
              </a:spcBef>
            </a:pPr>
            <a:r>
              <a:rPr sz="2850" spc="-30" dirty="0">
                <a:latin typeface="Microsoft Sans Serif"/>
                <a:cs typeface="Microsoft Sans Serif"/>
              </a:rPr>
              <a:t>This</a:t>
            </a:r>
            <a:r>
              <a:rPr sz="2850" spc="30" dirty="0">
                <a:latin typeface="Microsoft Sans Serif"/>
                <a:cs typeface="Microsoft Sans Serif"/>
              </a:rPr>
              <a:t> </a:t>
            </a:r>
            <a:r>
              <a:rPr sz="2850" spc="75" dirty="0">
                <a:latin typeface="Microsoft Sans Serif"/>
                <a:cs typeface="Microsoft Sans Serif"/>
              </a:rPr>
              <a:t>graph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spc="15" dirty="0">
                <a:latin typeface="Microsoft Sans Serif"/>
                <a:cs typeface="Microsoft Sans Serif"/>
              </a:rPr>
              <a:t>shows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spc="15" dirty="0">
                <a:latin typeface="Microsoft Sans Serif"/>
                <a:cs typeface="Microsoft Sans Serif"/>
              </a:rPr>
              <a:t>how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spc="10" dirty="0">
                <a:latin typeface="Microsoft Sans Serif"/>
                <a:cs typeface="Microsoft Sans Serif"/>
              </a:rPr>
              <a:t>the </a:t>
            </a:r>
            <a:r>
              <a:rPr sz="2850" spc="15" dirty="0">
                <a:latin typeface="Microsoft Sans Serif"/>
                <a:cs typeface="Microsoft Sans Serif"/>
              </a:rPr>
              <a:t> </a:t>
            </a:r>
            <a:r>
              <a:rPr sz="2850" spc="45" dirty="0">
                <a:latin typeface="Microsoft Sans Serif"/>
                <a:cs typeface="Microsoft Sans Serif"/>
              </a:rPr>
              <a:t>power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spc="10" dirty="0">
                <a:latin typeface="Microsoft Sans Serif"/>
                <a:cs typeface="Microsoft Sans Serif"/>
              </a:rPr>
              <a:t>of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spc="10" dirty="0">
                <a:latin typeface="Microsoft Sans Serif"/>
                <a:cs typeface="Microsoft Sans Serif"/>
              </a:rPr>
              <a:t>the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spc="45" dirty="0">
                <a:latin typeface="Microsoft Sans Serif"/>
                <a:cs typeface="Microsoft Sans Serif"/>
              </a:rPr>
              <a:t>significance</a:t>
            </a:r>
            <a:r>
              <a:rPr sz="2850" spc="40" dirty="0">
                <a:latin typeface="Microsoft Sans Serif"/>
                <a:cs typeface="Microsoft Sans Serif"/>
              </a:rPr>
              <a:t> </a:t>
            </a:r>
            <a:r>
              <a:rPr sz="2850" spc="10" dirty="0">
                <a:latin typeface="Microsoft Sans Serif"/>
                <a:cs typeface="Microsoft Sans Serif"/>
              </a:rPr>
              <a:t>test </a:t>
            </a:r>
            <a:r>
              <a:rPr sz="2850" spc="-745" dirty="0">
                <a:latin typeface="Microsoft Sans Serif"/>
                <a:cs typeface="Microsoft Sans Serif"/>
              </a:rPr>
              <a:t> </a:t>
            </a:r>
            <a:r>
              <a:rPr sz="2850" spc="10" dirty="0">
                <a:latin typeface="Microsoft Sans Serif"/>
                <a:cs typeface="Microsoft Sans Serif"/>
              </a:rPr>
              <a:t>varies</a:t>
            </a:r>
            <a:r>
              <a:rPr sz="2850" spc="25" dirty="0">
                <a:latin typeface="Microsoft Sans Serif"/>
                <a:cs typeface="Microsoft Sans Serif"/>
              </a:rPr>
              <a:t> </a:t>
            </a:r>
            <a:r>
              <a:rPr sz="2850" spc="15" dirty="0">
                <a:latin typeface="Microsoft Sans Serif"/>
                <a:cs typeface="Microsoft Sans Serif"/>
              </a:rPr>
              <a:t>as</a:t>
            </a:r>
            <a:r>
              <a:rPr sz="2850" spc="30" dirty="0">
                <a:latin typeface="Microsoft Sans Serif"/>
                <a:cs typeface="Microsoft Sans Serif"/>
              </a:rPr>
              <a:t> </a:t>
            </a:r>
            <a:r>
              <a:rPr sz="2850" spc="15" dirty="0">
                <a:latin typeface="Microsoft Sans Serif"/>
                <a:cs typeface="Microsoft Sans Serif"/>
              </a:rPr>
              <a:t>a</a:t>
            </a:r>
            <a:r>
              <a:rPr sz="2850" spc="30" dirty="0">
                <a:latin typeface="Microsoft Sans Serif"/>
                <a:cs typeface="Microsoft Sans Serif"/>
              </a:rPr>
              <a:t> function </a:t>
            </a:r>
            <a:r>
              <a:rPr sz="2850" spc="10" dirty="0">
                <a:latin typeface="Microsoft Sans Serif"/>
                <a:cs typeface="Microsoft Sans Serif"/>
              </a:rPr>
              <a:t>of</a:t>
            </a:r>
            <a:r>
              <a:rPr sz="2850" spc="25" dirty="0">
                <a:latin typeface="Microsoft Sans Serif"/>
                <a:cs typeface="Microsoft Sans Serif"/>
              </a:rPr>
              <a:t> </a:t>
            </a:r>
            <a:r>
              <a:rPr sz="2850" spc="35" dirty="0">
                <a:latin typeface="Microsoft Sans Serif"/>
                <a:cs typeface="Microsoft Sans Serif"/>
              </a:rPr>
              <a:t>sample </a:t>
            </a:r>
            <a:r>
              <a:rPr sz="2850" spc="-740" dirty="0">
                <a:latin typeface="Microsoft Sans Serif"/>
                <a:cs typeface="Microsoft Sans Serif"/>
              </a:rPr>
              <a:t> </a:t>
            </a:r>
            <a:r>
              <a:rPr sz="2850" spc="5" dirty="0">
                <a:latin typeface="Microsoft Sans Serif"/>
                <a:cs typeface="Microsoft Sans Serif"/>
              </a:rPr>
              <a:t>size.</a:t>
            </a:r>
            <a:endParaRPr sz="2850">
              <a:latin typeface="Microsoft Sans Serif"/>
              <a:cs typeface="Microsoft Sans Serif"/>
            </a:endParaRPr>
          </a:p>
          <a:p>
            <a:pPr marL="12700" marR="5080">
              <a:lnSpc>
                <a:spcPct val="102299"/>
              </a:lnSpc>
              <a:spcBef>
                <a:spcPts val="1280"/>
              </a:spcBef>
            </a:pPr>
            <a:r>
              <a:rPr sz="2850" spc="35" dirty="0">
                <a:latin typeface="Microsoft Sans Serif"/>
                <a:cs typeface="Microsoft Sans Serif"/>
              </a:rPr>
              <a:t>Notice</a:t>
            </a:r>
            <a:r>
              <a:rPr sz="2850" spc="65" dirty="0">
                <a:latin typeface="Microsoft Sans Serif"/>
                <a:cs typeface="Microsoft Sans Serif"/>
              </a:rPr>
              <a:t> </a:t>
            </a:r>
            <a:r>
              <a:rPr sz="2850" spc="10" dirty="0">
                <a:latin typeface="Microsoft Sans Serif"/>
                <a:cs typeface="Microsoft Sans Serif"/>
              </a:rPr>
              <a:t>that</a:t>
            </a:r>
            <a:r>
              <a:rPr sz="2850" spc="65" dirty="0">
                <a:latin typeface="Microsoft Sans Serif"/>
                <a:cs typeface="Microsoft Sans Serif"/>
              </a:rPr>
              <a:t> </a:t>
            </a:r>
            <a:r>
              <a:rPr sz="2850" spc="15" dirty="0">
                <a:latin typeface="Microsoft Sans Serif"/>
                <a:cs typeface="Microsoft Sans Serif"/>
              </a:rPr>
              <a:t>when</a:t>
            </a:r>
            <a:r>
              <a:rPr sz="2850" spc="65" dirty="0">
                <a:latin typeface="Microsoft Sans Serif"/>
                <a:cs typeface="Microsoft Sans Serif"/>
              </a:rPr>
              <a:t> </a:t>
            </a:r>
            <a:r>
              <a:rPr sz="2850" spc="20" dirty="0">
                <a:latin typeface="Microsoft Sans Serif"/>
                <a:cs typeface="Microsoft Sans Serif"/>
              </a:rPr>
              <a:t>N</a:t>
            </a:r>
            <a:r>
              <a:rPr sz="2850" spc="65" dirty="0">
                <a:latin typeface="Microsoft Sans Serif"/>
                <a:cs typeface="Microsoft Sans Serif"/>
              </a:rPr>
              <a:t> </a:t>
            </a:r>
            <a:r>
              <a:rPr sz="2850" spc="235" dirty="0">
                <a:latin typeface="Microsoft Sans Serif"/>
                <a:cs typeface="Microsoft Sans Serif"/>
              </a:rPr>
              <a:t>=</a:t>
            </a:r>
            <a:r>
              <a:rPr sz="2850" spc="70" dirty="0">
                <a:latin typeface="Microsoft Sans Serif"/>
                <a:cs typeface="Microsoft Sans Serif"/>
              </a:rPr>
              <a:t> </a:t>
            </a:r>
            <a:r>
              <a:rPr sz="2850" spc="10" dirty="0">
                <a:latin typeface="Microsoft Sans Serif"/>
                <a:cs typeface="Microsoft Sans Serif"/>
              </a:rPr>
              <a:t>80, </a:t>
            </a:r>
            <a:r>
              <a:rPr sz="2850" spc="15" dirty="0">
                <a:latin typeface="Microsoft Sans Serif"/>
                <a:cs typeface="Microsoft Sans Serif"/>
              </a:rPr>
              <a:t> </a:t>
            </a:r>
            <a:r>
              <a:rPr sz="2850" dirty="0">
                <a:latin typeface="Microsoft Sans Serif"/>
                <a:cs typeface="Microsoft Sans Serif"/>
              </a:rPr>
              <a:t>there</a:t>
            </a:r>
            <a:r>
              <a:rPr sz="2850" spc="30" dirty="0">
                <a:latin typeface="Microsoft Sans Serif"/>
                <a:cs typeface="Microsoft Sans Serif"/>
              </a:rPr>
              <a:t> </a:t>
            </a:r>
            <a:r>
              <a:rPr sz="2850" dirty="0">
                <a:latin typeface="Microsoft Sans Serif"/>
                <a:cs typeface="Microsoft Sans Serif"/>
              </a:rPr>
              <a:t>is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spc="45" dirty="0">
                <a:latin typeface="Microsoft Sans Serif"/>
                <a:cs typeface="Microsoft Sans Serif"/>
              </a:rPr>
              <a:t>about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spc="15" dirty="0">
                <a:latin typeface="Microsoft Sans Serif"/>
                <a:cs typeface="Microsoft Sans Serif"/>
              </a:rPr>
              <a:t>an</a:t>
            </a:r>
            <a:r>
              <a:rPr sz="2850" spc="30" dirty="0">
                <a:latin typeface="Microsoft Sans Serif"/>
                <a:cs typeface="Microsoft Sans Serif"/>
              </a:rPr>
              <a:t> </a:t>
            </a:r>
            <a:r>
              <a:rPr sz="2850" spc="15" dirty="0">
                <a:latin typeface="Microsoft Sans Serif"/>
                <a:cs typeface="Microsoft Sans Serif"/>
              </a:rPr>
              <a:t>80%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spc="65" dirty="0">
                <a:latin typeface="Microsoft Sans Serif"/>
                <a:cs typeface="Microsoft Sans Serif"/>
              </a:rPr>
              <a:t>chance </a:t>
            </a:r>
            <a:r>
              <a:rPr sz="2850" spc="-740" dirty="0">
                <a:latin typeface="Microsoft Sans Serif"/>
                <a:cs typeface="Microsoft Sans Serif"/>
              </a:rPr>
              <a:t> </a:t>
            </a:r>
            <a:r>
              <a:rPr sz="2850" spc="10" dirty="0">
                <a:latin typeface="Microsoft Sans Serif"/>
                <a:cs typeface="Microsoft Sans Serif"/>
              </a:rPr>
              <a:t>of</a:t>
            </a:r>
            <a:r>
              <a:rPr sz="2850" spc="30" dirty="0">
                <a:latin typeface="Microsoft Sans Serif"/>
                <a:cs typeface="Microsoft Sans Serif"/>
              </a:rPr>
              <a:t> </a:t>
            </a:r>
            <a:r>
              <a:rPr sz="2850" spc="40" dirty="0">
                <a:latin typeface="Microsoft Sans Serif"/>
                <a:cs typeface="Microsoft Sans Serif"/>
              </a:rPr>
              <a:t>correctly</a:t>
            </a:r>
            <a:r>
              <a:rPr sz="2850" spc="35" dirty="0">
                <a:latin typeface="Microsoft Sans Serif"/>
                <a:cs typeface="Microsoft Sans Serif"/>
              </a:rPr>
              <a:t> rejecting </a:t>
            </a:r>
            <a:r>
              <a:rPr sz="2850" spc="10" dirty="0">
                <a:latin typeface="Microsoft Sans Serif"/>
                <a:cs typeface="Microsoft Sans Serif"/>
              </a:rPr>
              <a:t>the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dirty="0">
                <a:latin typeface="Microsoft Sans Serif"/>
                <a:cs typeface="Microsoft Sans Serif"/>
              </a:rPr>
              <a:t>null </a:t>
            </a:r>
            <a:r>
              <a:rPr sz="2850" spc="5" dirty="0">
                <a:latin typeface="Microsoft Sans Serif"/>
                <a:cs typeface="Microsoft Sans Serif"/>
              </a:rPr>
              <a:t> </a:t>
            </a:r>
            <a:r>
              <a:rPr sz="2850" spc="25" dirty="0">
                <a:latin typeface="Microsoft Sans Serif"/>
                <a:cs typeface="Microsoft Sans Serif"/>
              </a:rPr>
              <a:t>hypothesis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spc="45" dirty="0">
                <a:latin typeface="Microsoft Sans Serif"/>
                <a:cs typeface="Microsoft Sans Serif"/>
              </a:rPr>
              <a:t>(beta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spc="235" dirty="0">
                <a:latin typeface="Microsoft Sans Serif"/>
                <a:cs typeface="Microsoft Sans Serif"/>
              </a:rPr>
              <a:t>=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spc="10" dirty="0">
                <a:latin typeface="Microsoft Sans Serif"/>
                <a:cs typeface="Microsoft Sans Serif"/>
              </a:rPr>
              <a:t>.20).</a:t>
            </a:r>
            <a:endParaRPr sz="2850">
              <a:latin typeface="Microsoft Sans Serif"/>
              <a:cs typeface="Microsoft Sans Serif"/>
            </a:endParaRPr>
          </a:p>
          <a:p>
            <a:pPr marL="12700" marR="102870">
              <a:lnSpc>
                <a:spcPct val="102299"/>
              </a:lnSpc>
              <a:spcBef>
                <a:spcPts val="1285"/>
              </a:spcBef>
            </a:pPr>
            <a:r>
              <a:rPr sz="2850" spc="-25" dirty="0">
                <a:latin typeface="Microsoft Sans Serif"/>
                <a:cs typeface="Microsoft Sans Serif"/>
              </a:rPr>
              <a:t>When</a:t>
            </a:r>
            <a:r>
              <a:rPr sz="2850" spc="30" dirty="0">
                <a:latin typeface="Microsoft Sans Serif"/>
                <a:cs typeface="Microsoft Sans Serif"/>
              </a:rPr>
              <a:t> </a:t>
            </a:r>
            <a:r>
              <a:rPr sz="2850" spc="20" dirty="0">
                <a:latin typeface="Microsoft Sans Serif"/>
                <a:cs typeface="Microsoft Sans Serif"/>
              </a:rPr>
              <a:t>N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spc="235" dirty="0">
                <a:latin typeface="Microsoft Sans Serif"/>
                <a:cs typeface="Microsoft Sans Serif"/>
              </a:rPr>
              <a:t>=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spc="10" dirty="0">
                <a:latin typeface="Microsoft Sans Serif"/>
                <a:cs typeface="Microsoft Sans Serif"/>
              </a:rPr>
              <a:t>45,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spc="15" dirty="0">
                <a:latin typeface="Microsoft Sans Serif"/>
                <a:cs typeface="Microsoft Sans Serif"/>
              </a:rPr>
              <a:t>we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spc="5" dirty="0">
                <a:latin typeface="Microsoft Sans Serif"/>
                <a:cs typeface="Microsoft Sans Serif"/>
              </a:rPr>
              <a:t>only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spc="15" dirty="0">
                <a:latin typeface="Microsoft Sans Serif"/>
                <a:cs typeface="Microsoft Sans Serif"/>
              </a:rPr>
              <a:t>have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spc="15" dirty="0">
                <a:latin typeface="Microsoft Sans Serif"/>
                <a:cs typeface="Microsoft Sans Serif"/>
              </a:rPr>
              <a:t>a </a:t>
            </a:r>
            <a:r>
              <a:rPr sz="2850" spc="-740" dirty="0">
                <a:latin typeface="Microsoft Sans Serif"/>
                <a:cs typeface="Microsoft Sans Serif"/>
              </a:rPr>
              <a:t> </a:t>
            </a:r>
            <a:r>
              <a:rPr sz="2850" spc="15" dirty="0">
                <a:latin typeface="Microsoft Sans Serif"/>
                <a:cs typeface="Microsoft Sans Serif"/>
              </a:rPr>
              <a:t>50%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spc="65" dirty="0">
                <a:latin typeface="Microsoft Sans Serif"/>
                <a:cs typeface="Microsoft Sans Serif"/>
              </a:rPr>
              <a:t>chance</a:t>
            </a:r>
            <a:r>
              <a:rPr sz="2850" spc="40" dirty="0">
                <a:latin typeface="Microsoft Sans Serif"/>
                <a:cs typeface="Microsoft Sans Serif"/>
              </a:rPr>
              <a:t> </a:t>
            </a:r>
            <a:r>
              <a:rPr sz="2850" spc="10" dirty="0">
                <a:latin typeface="Microsoft Sans Serif"/>
                <a:cs typeface="Microsoft Sans Serif"/>
              </a:rPr>
              <a:t>of</a:t>
            </a:r>
            <a:r>
              <a:rPr sz="2850" spc="35" dirty="0">
                <a:latin typeface="Microsoft Sans Serif"/>
                <a:cs typeface="Microsoft Sans Serif"/>
              </a:rPr>
              <a:t> making</a:t>
            </a:r>
            <a:r>
              <a:rPr sz="2850" spc="40" dirty="0">
                <a:latin typeface="Microsoft Sans Serif"/>
                <a:cs typeface="Microsoft Sans Serif"/>
              </a:rPr>
              <a:t> </a:t>
            </a:r>
            <a:r>
              <a:rPr sz="2850" spc="10" dirty="0">
                <a:latin typeface="Microsoft Sans Serif"/>
                <a:cs typeface="Microsoft Sans Serif"/>
              </a:rPr>
              <a:t>the </a:t>
            </a:r>
            <a:r>
              <a:rPr sz="2850" spc="15" dirty="0">
                <a:latin typeface="Microsoft Sans Serif"/>
                <a:cs typeface="Microsoft Sans Serif"/>
              </a:rPr>
              <a:t> </a:t>
            </a:r>
            <a:r>
              <a:rPr sz="2850" spc="50" dirty="0">
                <a:latin typeface="Microsoft Sans Serif"/>
                <a:cs typeface="Microsoft Sans Serif"/>
              </a:rPr>
              <a:t>correct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spc="45" dirty="0">
                <a:latin typeface="Microsoft Sans Serif"/>
                <a:cs typeface="Microsoft Sans Serif"/>
              </a:rPr>
              <a:t>decision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spc="10" dirty="0">
                <a:latin typeface="Microsoft Sans Serif"/>
                <a:cs typeface="Microsoft Sans Serif"/>
              </a:rPr>
              <a:t>-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spc="15" dirty="0">
                <a:latin typeface="Microsoft Sans Serif"/>
                <a:cs typeface="Microsoft Sans Serif"/>
              </a:rPr>
              <a:t>a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spc="45" dirty="0">
                <a:latin typeface="Microsoft Sans Serif"/>
                <a:cs typeface="Microsoft Sans Serif"/>
              </a:rPr>
              <a:t>coin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spc="10" dirty="0">
                <a:latin typeface="Microsoft Sans Serif"/>
                <a:cs typeface="Microsoft Sans Serif"/>
              </a:rPr>
              <a:t>toss </a:t>
            </a:r>
            <a:r>
              <a:rPr sz="2850" spc="-740" dirty="0">
                <a:latin typeface="Microsoft Sans Serif"/>
                <a:cs typeface="Microsoft Sans Serif"/>
              </a:rPr>
              <a:t> </a:t>
            </a:r>
            <a:r>
              <a:rPr sz="2850" spc="45" dirty="0">
                <a:latin typeface="Microsoft Sans Serif"/>
                <a:cs typeface="Microsoft Sans Serif"/>
              </a:rPr>
              <a:t>(beta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spc="235" dirty="0">
                <a:latin typeface="Microsoft Sans Serif"/>
                <a:cs typeface="Microsoft Sans Serif"/>
              </a:rPr>
              <a:t>=</a:t>
            </a:r>
            <a:r>
              <a:rPr sz="2850" spc="35" dirty="0">
                <a:latin typeface="Microsoft Sans Serif"/>
                <a:cs typeface="Microsoft Sans Serif"/>
              </a:rPr>
              <a:t> </a:t>
            </a:r>
            <a:r>
              <a:rPr sz="2850" spc="10" dirty="0">
                <a:latin typeface="Microsoft Sans Serif"/>
                <a:cs typeface="Microsoft Sans Serif"/>
              </a:rPr>
              <a:t>.50).</a:t>
            </a:r>
            <a:endParaRPr sz="285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16987" y="4903470"/>
            <a:ext cx="162560" cy="35496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150" spc="325" dirty="0">
                <a:latin typeface="Microsoft Sans Serif"/>
                <a:cs typeface="Microsoft Sans Serif"/>
              </a:rPr>
              <a:t>•</a:t>
            </a:r>
            <a:endParaRPr sz="2150">
              <a:latin typeface="Microsoft Sans Serif"/>
              <a:cs typeface="Microsoft Sans Serif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16987" y="6844030"/>
            <a:ext cx="162560" cy="35496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150" spc="325" dirty="0">
                <a:latin typeface="Microsoft Sans Serif"/>
                <a:cs typeface="Microsoft Sans Serif"/>
              </a:rPr>
              <a:t>•</a:t>
            </a:r>
            <a:endParaRPr sz="2150">
              <a:latin typeface="Microsoft Sans Serif"/>
              <a:cs typeface="Microsoft Sans Serif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7033421" y="3389097"/>
            <a:ext cx="5476240" cy="5476875"/>
            <a:chOff x="7033421" y="3389097"/>
            <a:chExt cx="5476240" cy="5476875"/>
          </a:xfrm>
        </p:grpSpPr>
        <p:sp>
          <p:nvSpPr>
            <p:cNvPr id="8" name="object 8"/>
            <p:cNvSpPr/>
            <p:nvPr/>
          </p:nvSpPr>
          <p:spPr>
            <a:xfrm>
              <a:off x="7291286" y="7641564"/>
              <a:ext cx="358140" cy="966469"/>
            </a:xfrm>
            <a:custGeom>
              <a:avLst/>
              <a:gdLst/>
              <a:ahLst/>
              <a:cxnLst/>
              <a:rect l="l" t="t" r="r" b="b"/>
              <a:pathLst>
                <a:path w="358140" h="966470">
                  <a:moveTo>
                    <a:pt x="96215" y="869924"/>
                  </a:moveTo>
                  <a:lnTo>
                    <a:pt x="0" y="869924"/>
                  </a:lnTo>
                  <a:lnTo>
                    <a:pt x="0" y="966165"/>
                  </a:lnTo>
                  <a:lnTo>
                    <a:pt x="96215" y="966165"/>
                  </a:lnTo>
                  <a:lnTo>
                    <a:pt x="96215" y="869924"/>
                  </a:lnTo>
                  <a:close/>
                </a:path>
                <a:path w="358140" h="966470">
                  <a:moveTo>
                    <a:pt x="357924" y="0"/>
                  </a:moveTo>
                  <a:lnTo>
                    <a:pt x="261708" y="0"/>
                  </a:lnTo>
                  <a:lnTo>
                    <a:pt x="261708" y="96227"/>
                  </a:lnTo>
                  <a:lnTo>
                    <a:pt x="357924" y="96227"/>
                  </a:lnTo>
                  <a:lnTo>
                    <a:pt x="35792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7368261" y="7782054"/>
              <a:ext cx="204470" cy="685165"/>
            </a:xfrm>
            <a:custGeom>
              <a:avLst/>
              <a:gdLst/>
              <a:ahLst/>
              <a:cxnLst/>
              <a:rect l="l" t="t" r="r" b="b"/>
              <a:pathLst>
                <a:path w="204470" h="685165">
                  <a:moveTo>
                    <a:pt x="0" y="685166"/>
                  </a:moveTo>
                  <a:lnTo>
                    <a:pt x="203982" y="0"/>
                  </a:lnTo>
                </a:path>
              </a:pathLst>
            </a:custGeom>
            <a:ln w="9621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7814714" y="7094962"/>
              <a:ext cx="96520" cy="96520"/>
            </a:xfrm>
            <a:custGeom>
              <a:avLst/>
              <a:gdLst/>
              <a:ahLst/>
              <a:cxnLst/>
              <a:rect l="l" t="t" r="r" b="b"/>
              <a:pathLst>
                <a:path w="96520" h="96520">
                  <a:moveTo>
                    <a:pt x="0" y="96230"/>
                  </a:moveTo>
                  <a:lnTo>
                    <a:pt x="96219" y="96230"/>
                  </a:lnTo>
                  <a:lnTo>
                    <a:pt x="96219" y="0"/>
                  </a:lnTo>
                  <a:lnTo>
                    <a:pt x="0" y="0"/>
                  </a:lnTo>
                  <a:lnTo>
                    <a:pt x="0" y="9623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7643446" y="7231611"/>
              <a:ext cx="177165" cy="369570"/>
            </a:xfrm>
            <a:custGeom>
              <a:avLst/>
              <a:gdLst/>
              <a:ahLst/>
              <a:cxnLst/>
              <a:rect l="l" t="t" r="r" b="b"/>
              <a:pathLst>
                <a:path w="177165" h="369570">
                  <a:moveTo>
                    <a:pt x="0" y="369528"/>
                  </a:moveTo>
                  <a:lnTo>
                    <a:pt x="177041" y="0"/>
                  </a:lnTo>
                </a:path>
              </a:pathLst>
            </a:custGeom>
            <a:ln w="962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8076428" y="6579162"/>
              <a:ext cx="96520" cy="96520"/>
            </a:xfrm>
            <a:custGeom>
              <a:avLst/>
              <a:gdLst/>
              <a:ahLst/>
              <a:cxnLst/>
              <a:rect l="l" t="t" r="r" b="b"/>
              <a:pathLst>
                <a:path w="96520" h="96520">
                  <a:moveTo>
                    <a:pt x="0" y="96231"/>
                  </a:moveTo>
                  <a:lnTo>
                    <a:pt x="96219" y="96231"/>
                  </a:lnTo>
                  <a:lnTo>
                    <a:pt x="96219" y="0"/>
                  </a:lnTo>
                  <a:lnTo>
                    <a:pt x="0" y="0"/>
                  </a:lnTo>
                  <a:lnTo>
                    <a:pt x="0" y="9623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7907084" y="6713887"/>
              <a:ext cx="173355" cy="342900"/>
            </a:xfrm>
            <a:custGeom>
              <a:avLst/>
              <a:gdLst/>
              <a:ahLst/>
              <a:cxnLst/>
              <a:rect l="l" t="t" r="r" b="b"/>
              <a:pathLst>
                <a:path w="173354" h="342900">
                  <a:moveTo>
                    <a:pt x="0" y="342583"/>
                  </a:moveTo>
                  <a:lnTo>
                    <a:pt x="173193" y="0"/>
                  </a:lnTo>
                </a:path>
              </a:pathLst>
            </a:custGeom>
            <a:ln w="962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8338142" y="6046041"/>
              <a:ext cx="96520" cy="96520"/>
            </a:xfrm>
            <a:custGeom>
              <a:avLst/>
              <a:gdLst/>
              <a:ahLst/>
              <a:cxnLst/>
              <a:rect l="l" t="t" r="r" b="b"/>
              <a:pathLst>
                <a:path w="96520" h="96520">
                  <a:moveTo>
                    <a:pt x="0" y="96231"/>
                  </a:moveTo>
                  <a:lnTo>
                    <a:pt x="96217" y="96231"/>
                  </a:lnTo>
                  <a:lnTo>
                    <a:pt x="96217" y="0"/>
                  </a:lnTo>
                  <a:lnTo>
                    <a:pt x="0" y="0"/>
                  </a:lnTo>
                  <a:lnTo>
                    <a:pt x="0" y="9623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8166874" y="6180766"/>
              <a:ext cx="175260" cy="360045"/>
            </a:xfrm>
            <a:custGeom>
              <a:avLst/>
              <a:gdLst/>
              <a:ahLst/>
              <a:cxnLst/>
              <a:rect l="l" t="t" r="r" b="b"/>
              <a:pathLst>
                <a:path w="175259" h="360045">
                  <a:moveTo>
                    <a:pt x="0" y="359904"/>
                  </a:moveTo>
                  <a:lnTo>
                    <a:pt x="175117" y="0"/>
                  </a:lnTo>
                </a:path>
              </a:pathLst>
            </a:custGeom>
            <a:ln w="962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8597932" y="5482126"/>
              <a:ext cx="96520" cy="96520"/>
            </a:xfrm>
            <a:custGeom>
              <a:avLst/>
              <a:gdLst/>
              <a:ahLst/>
              <a:cxnLst/>
              <a:rect l="l" t="t" r="r" b="b"/>
              <a:pathLst>
                <a:path w="96520" h="96520">
                  <a:moveTo>
                    <a:pt x="0" y="96231"/>
                  </a:moveTo>
                  <a:lnTo>
                    <a:pt x="96217" y="96231"/>
                  </a:lnTo>
                  <a:lnTo>
                    <a:pt x="96217" y="0"/>
                  </a:lnTo>
                  <a:lnTo>
                    <a:pt x="0" y="0"/>
                  </a:lnTo>
                  <a:lnTo>
                    <a:pt x="0" y="9623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8426663" y="5618775"/>
              <a:ext cx="179070" cy="387350"/>
            </a:xfrm>
            <a:custGeom>
              <a:avLst/>
              <a:gdLst/>
              <a:ahLst/>
              <a:cxnLst/>
              <a:rect l="l" t="t" r="r" b="b"/>
              <a:pathLst>
                <a:path w="179070" h="387350">
                  <a:moveTo>
                    <a:pt x="0" y="386849"/>
                  </a:moveTo>
                  <a:lnTo>
                    <a:pt x="178966" y="0"/>
                  </a:lnTo>
                </a:path>
              </a:pathLst>
            </a:custGeom>
            <a:ln w="962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8859645" y="5162638"/>
              <a:ext cx="96520" cy="96520"/>
            </a:xfrm>
            <a:custGeom>
              <a:avLst/>
              <a:gdLst/>
              <a:ahLst/>
              <a:cxnLst/>
              <a:rect l="l" t="t" r="r" b="b"/>
              <a:pathLst>
                <a:path w="96520" h="96520">
                  <a:moveTo>
                    <a:pt x="0" y="96231"/>
                  </a:moveTo>
                  <a:lnTo>
                    <a:pt x="96219" y="96231"/>
                  </a:lnTo>
                  <a:lnTo>
                    <a:pt x="96219" y="0"/>
                  </a:lnTo>
                  <a:lnTo>
                    <a:pt x="0" y="0"/>
                  </a:lnTo>
                  <a:lnTo>
                    <a:pt x="0" y="9623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8707621" y="5287740"/>
              <a:ext cx="139065" cy="167640"/>
            </a:xfrm>
            <a:custGeom>
              <a:avLst/>
              <a:gdLst/>
              <a:ahLst/>
              <a:cxnLst/>
              <a:rect l="l" t="t" r="r" b="b"/>
              <a:pathLst>
                <a:path w="139065" h="167639">
                  <a:moveTo>
                    <a:pt x="0" y="167442"/>
                  </a:moveTo>
                  <a:lnTo>
                    <a:pt x="138554" y="0"/>
                  </a:lnTo>
                </a:path>
              </a:pathLst>
            </a:custGeom>
            <a:ln w="962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9121360" y="4727672"/>
              <a:ext cx="96520" cy="96520"/>
            </a:xfrm>
            <a:custGeom>
              <a:avLst/>
              <a:gdLst/>
              <a:ahLst/>
              <a:cxnLst/>
              <a:rect l="l" t="t" r="r" b="b"/>
              <a:pathLst>
                <a:path w="96520" h="96520">
                  <a:moveTo>
                    <a:pt x="0" y="96231"/>
                  </a:moveTo>
                  <a:lnTo>
                    <a:pt x="96217" y="96231"/>
                  </a:lnTo>
                  <a:lnTo>
                    <a:pt x="96217" y="0"/>
                  </a:lnTo>
                  <a:lnTo>
                    <a:pt x="0" y="0"/>
                  </a:lnTo>
                  <a:lnTo>
                    <a:pt x="0" y="9623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8957789" y="4860473"/>
              <a:ext cx="161925" cy="267970"/>
            </a:xfrm>
            <a:custGeom>
              <a:avLst/>
              <a:gdLst/>
              <a:ahLst/>
              <a:cxnLst/>
              <a:rect l="l" t="t" r="r" b="b"/>
              <a:pathLst>
                <a:path w="161925" h="267970">
                  <a:moveTo>
                    <a:pt x="0" y="267522"/>
                  </a:moveTo>
                  <a:lnTo>
                    <a:pt x="161646" y="0"/>
                  </a:lnTo>
                </a:path>
              </a:pathLst>
            </a:custGeom>
            <a:ln w="962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9383074" y="4508266"/>
              <a:ext cx="96520" cy="96520"/>
            </a:xfrm>
            <a:custGeom>
              <a:avLst/>
              <a:gdLst/>
              <a:ahLst/>
              <a:cxnLst/>
              <a:rect l="l" t="t" r="r" b="b"/>
              <a:pathLst>
                <a:path w="96520" h="96520">
                  <a:moveTo>
                    <a:pt x="0" y="96230"/>
                  </a:moveTo>
                  <a:lnTo>
                    <a:pt x="96217" y="96230"/>
                  </a:lnTo>
                  <a:lnTo>
                    <a:pt x="96217" y="0"/>
                  </a:lnTo>
                  <a:lnTo>
                    <a:pt x="0" y="0"/>
                  </a:lnTo>
                  <a:lnTo>
                    <a:pt x="0" y="9623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9244520" y="4617970"/>
              <a:ext cx="111760" cy="96520"/>
            </a:xfrm>
            <a:custGeom>
              <a:avLst/>
              <a:gdLst/>
              <a:ahLst/>
              <a:cxnLst/>
              <a:rect l="l" t="t" r="r" b="b"/>
              <a:pathLst>
                <a:path w="111759" h="96520">
                  <a:moveTo>
                    <a:pt x="0" y="96231"/>
                  </a:moveTo>
                  <a:lnTo>
                    <a:pt x="111613" y="0"/>
                  </a:lnTo>
                </a:path>
              </a:pathLst>
            </a:custGeom>
            <a:ln w="962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9644788" y="4229195"/>
              <a:ext cx="96520" cy="96520"/>
            </a:xfrm>
            <a:custGeom>
              <a:avLst/>
              <a:gdLst/>
              <a:ahLst/>
              <a:cxnLst/>
              <a:rect l="l" t="t" r="r" b="b"/>
              <a:pathLst>
                <a:path w="96520" h="96520">
                  <a:moveTo>
                    <a:pt x="0" y="96231"/>
                  </a:moveTo>
                  <a:lnTo>
                    <a:pt x="96217" y="96231"/>
                  </a:lnTo>
                  <a:lnTo>
                    <a:pt x="96217" y="0"/>
                  </a:lnTo>
                  <a:lnTo>
                    <a:pt x="0" y="0"/>
                  </a:lnTo>
                  <a:lnTo>
                    <a:pt x="0" y="9623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9496612" y="4348522"/>
              <a:ext cx="129539" cy="137160"/>
            </a:xfrm>
            <a:custGeom>
              <a:avLst/>
              <a:gdLst/>
              <a:ahLst/>
              <a:cxnLst/>
              <a:rect l="l" t="t" r="r" b="b"/>
              <a:pathLst>
                <a:path w="129540" h="137160">
                  <a:moveTo>
                    <a:pt x="0" y="136648"/>
                  </a:moveTo>
                  <a:lnTo>
                    <a:pt x="128932" y="0"/>
                  </a:lnTo>
                </a:path>
              </a:pathLst>
            </a:custGeom>
            <a:ln w="962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9906501" y="4090622"/>
              <a:ext cx="96520" cy="96520"/>
            </a:xfrm>
            <a:custGeom>
              <a:avLst/>
              <a:gdLst/>
              <a:ahLst/>
              <a:cxnLst/>
              <a:rect l="l" t="t" r="r" b="b"/>
              <a:pathLst>
                <a:path w="96520" h="96520">
                  <a:moveTo>
                    <a:pt x="0" y="96230"/>
                  </a:moveTo>
                  <a:lnTo>
                    <a:pt x="96219" y="96230"/>
                  </a:lnTo>
                  <a:lnTo>
                    <a:pt x="96219" y="0"/>
                  </a:lnTo>
                  <a:lnTo>
                    <a:pt x="0" y="0"/>
                  </a:lnTo>
                  <a:lnTo>
                    <a:pt x="0" y="9623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9777570" y="4183005"/>
              <a:ext cx="90805" cy="48260"/>
            </a:xfrm>
            <a:custGeom>
              <a:avLst/>
              <a:gdLst/>
              <a:ahLst/>
              <a:cxnLst/>
              <a:rect l="l" t="t" r="r" b="b"/>
              <a:pathLst>
                <a:path w="90804" h="48260">
                  <a:moveTo>
                    <a:pt x="0" y="48115"/>
                  </a:moveTo>
                  <a:lnTo>
                    <a:pt x="90445" y="0"/>
                  </a:lnTo>
                </a:path>
              </a:pathLst>
            </a:custGeom>
            <a:ln w="962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10166291" y="3932802"/>
              <a:ext cx="96520" cy="96520"/>
            </a:xfrm>
            <a:custGeom>
              <a:avLst/>
              <a:gdLst/>
              <a:ahLst/>
              <a:cxnLst/>
              <a:rect l="l" t="t" r="r" b="b"/>
              <a:pathLst>
                <a:path w="96520" h="96520">
                  <a:moveTo>
                    <a:pt x="0" y="96231"/>
                  </a:moveTo>
                  <a:lnTo>
                    <a:pt x="96219" y="96231"/>
                  </a:lnTo>
                  <a:lnTo>
                    <a:pt x="96219" y="0"/>
                  </a:lnTo>
                  <a:lnTo>
                    <a:pt x="0" y="0"/>
                  </a:lnTo>
                  <a:lnTo>
                    <a:pt x="0" y="9623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10037359" y="4030959"/>
              <a:ext cx="94615" cy="57785"/>
            </a:xfrm>
            <a:custGeom>
              <a:avLst/>
              <a:gdLst/>
              <a:ahLst/>
              <a:cxnLst/>
              <a:rect l="l" t="t" r="r" b="b"/>
              <a:pathLst>
                <a:path w="94615" h="57785">
                  <a:moveTo>
                    <a:pt x="0" y="57738"/>
                  </a:moveTo>
                  <a:lnTo>
                    <a:pt x="94294" y="0"/>
                  </a:lnTo>
                </a:path>
              </a:pathLst>
            </a:custGeom>
            <a:ln w="962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10428005" y="3892386"/>
              <a:ext cx="96520" cy="96520"/>
            </a:xfrm>
            <a:custGeom>
              <a:avLst/>
              <a:gdLst/>
              <a:ahLst/>
              <a:cxnLst/>
              <a:rect l="l" t="t" r="r" b="b"/>
              <a:pathLst>
                <a:path w="96520" h="96520">
                  <a:moveTo>
                    <a:pt x="0" y="96230"/>
                  </a:moveTo>
                  <a:lnTo>
                    <a:pt x="96219" y="96230"/>
                  </a:lnTo>
                  <a:lnTo>
                    <a:pt x="96219" y="0"/>
                  </a:lnTo>
                  <a:lnTo>
                    <a:pt x="0" y="0"/>
                  </a:lnTo>
                  <a:lnTo>
                    <a:pt x="0" y="9623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10310619" y="3955899"/>
              <a:ext cx="69850" cy="12065"/>
            </a:xfrm>
            <a:custGeom>
              <a:avLst/>
              <a:gdLst/>
              <a:ahLst/>
              <a:cxnLst/>
              <a:rect l="l" t="t" r="r" b="b"/>
              <a:pathLst>
                <a:path w="69850" h="12064">
                  <a:moveTo>
                    <a:pt x="0" y="11547"/>
                  </a:moveTo>
                  <a:lnTo>
                    <a:pt x="69277" y="0"/>
                  </a:lnTo>
                </a:path>
              </a:pathLst>
            </a:custGeom>
            <a:ln w="9623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10689719" y="3776908"/>
              <a:ext cx="96520" cy="96520"/>
            </a:xfrm>
            <a:custGeom>
              <a:avLst/>
              <a:gdLst/>
              <a:ahLst/>
              <a:cxnLst/>
              <a:rect l="l" t="t" r="r" b="b"/>
              <a:pathLst>
                <a:path w="96520" h="96520">
                  <a:moveTo>
                    <a:pt x="0" y="96230"/>
                  </a:moveTo>
                  <a:lnTo>
                    <a:pt x="96217" y="96230"/>
                  </a:lnTo>
                  <a:lnTo>
                    <a:pt x="96217" y="0"/>
                  </a:lnTo>
                  <a:lnTo>
                    <a:pt x="0" y="0"/>
                  </a:lnTo>
                  <a:lnTo>
                    <a:pt x="0" y="9623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10564636" y="3863517"/>
              <a:ext cx="85090" cy="38735"/>
            </a:xfrm>
            <a:custGeom>
              <a:avLst/>
              <a:gdLst/>
              <a:ahLst/>
              <a:cxnLst/>
              <a:rect l="l" t="t" r="r" b="b"/>
              <a:pathLst>
                <a:path w="85090" h="38735">
                  <a:moveTo>
                    <a:pt x="0" y="38492"/>
                  </a:moveTo>
                  <a:lnTo>
                    <a:pt x="84672" y="0"/>
                  </a:lnTo>
                </a:path>
              </a:pathLst>
            </a:custGeom>
            <a:ln w="962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10951433" y="3644108"/>
              <a:ext cx="96520" cy="96520"/>
            </a:xfrm>
            <a:custGeom>
              <a:avLst/>
              <a:gdLst/>
              <a:ahLst/>
              <a:cxnLst/>
              <a:rect l="l" t="t" r="r" b="b"/>
              <a:pathLst>
                <a:path w="96520" h="96520">
                  <a:moveTo>
                    <a:pt x="0" y="96231"/>
                  </a:moveTo>
                  <a:lnTo>
                    <a:pt x="96219" y="96231"/>
                  </a:lnTo>
                  <a:lnTo>
                    <a:pt x="96219" y="0"/>
                  </a:lnTo>
                  <a:lnTo>
                    <a:pt x="0" y="0"/>
                  </a:lnTo>
                  <a:lnTo>
                    <a:pt x="0" y="9623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10824426" y="3736491"/>
              <a:ext cx="88900" cy="44450"/>
            </a:xfrm>
            <a:custGeom>
              <a:avLst/>
              <a:gdLst/>
              <a:ahLst/>
              <a:cxnLst/>
              <a:rect l="l" t="t" r="r" b="b"/>
              <a:pathLst>
                <a:path w="88900" h="44450">
                  <a:moveTo>
                    <a:pt x="0" y="44266"/>
                  </a:moveTo>
                  <a:lnTo>
                    <a:pt x="88520" y="0"/>
                  </a:lnTo>
                </a:path>
              </a:pathLst>
            </a:custGeom>
            <a:ln w="962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11213147" y="3684526"/>
              <a:ext cx="96520" cy="96520"/>
            </a:xfrm>
            <a:custGeom>
              <a:avLst/>
              <a:gdLst/>
              <a:ahLst/>
              <a:cxnLst/>
              <a:rect l="l" t="t" r="r" b="b"/>
              <a:pathLst>
                <a:path w="96520" h="96520">
                  <a:moveTo>
                    <a:pt x="0" y="96230"/>
                  </a:moveTo>
                  <a:lnTo>
                    <a:pt x="96219" y="96230"/>
                  </a:lnTo>
                  <a:lnTo>
                    <a:pt x="96219" y="0"/>
                  </a:lnTo>
                  <a:lnTo>
                    <a:pt x="0" y="0"/>
                  </a:lnTo>
                  <a:lnTo>
                    <a:pt x="0" y="9623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11095761" y="3705697"/>
              <a:ext cx="69850" cy="12065"/>
            </a:xfrm>
            <a:custGeom>
              <a:avLst/>
              <a:gdLst/>
              <a:ahLst/>
              <a:cxnLst/>
              <a:rect l="l" t="t" r="r" b="b"/>
              <a:pathLst>
                <a:path w="69850" h="12064">
                  <a:moveTo>
                    <a:pt x="0" y="0"/>
                  </a:moveTo>
                  <a:lnTo>
                    <a:pt x="69277" y="11547"/>
                  </a:lnTo>
                </a:path>
              </a:pathLst>
            </a:custGeom>
            <a:ln w="9623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11474861" y="3601766"/>
              <a:ext cx="96520" cy="96520"/>
            </a:xfrm>
            <a:custGeom>
              <a:avLst/>
              <a:gdLst/>
              <a:ahLst/>
              <a:cxnLst/>
              <a:rect l="l" t="t" r="r" b="b"/>
              <a:pathLst>
                <a:path w="96520" h="96520">
                  <a:moveTo>
                    <a:pt x="0" y="96231"/>
                  </a:moveTo>
                  <a:lnTo>
                    <a:pt x="96219" y="96231"/>
                  </a:lnTo>
                  <a:lnTo>
                    <a:pt x="96219" y="0"/>
                  </a:lnTo>
                  <a:lnTo>
                    <a:pt x="0" y="0"/>
                  </a:lnTo>
                  <a:lnTo>
                    <a:pt x="0" y="9623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11353627" y="3678753"/>
              <a:ext cx="75565" cy="25400"/>
            </a:xfrm>
            <a:custGeom>
              <a:avLst/>
              <a:gdLst/>
              <a:ahLst/>
              <a:cxnLst/>
              <a:rect l="l" t="t" r="r" b="b"/>
              <a:pathLst>
                <a:path w="75565" h="25400">
                  <a:moveTo>
                    <a:pt x="0" y="25020"/>
                  </a:moveTo>
                  <a:lnTo>
                    <a:pt x="75050" y="0"/>
                  </a:lnTo>
                </a:path>
              </a:pathLst>
            </a:custGeom>
            <a:ln w="962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11734651" y="3584445"/>
              <a:ext cx="96520" cy="96520"/>
            </a:xfrm>
            <a:custGeom>
              <a:avLst/>
              <a:gdLst/>
              <a:ahLst/>
              <a:cxnLst/>
              <a:rect l="l" t="t" r="r" b="b"/>
              <a:pathLst>
                <a:path w="96520" h="96520">
                  <a:moveTo>
                    <a:pt x="0" y="96231"/>
                  </a:moveTo>
                  <a:lnTo>
                    <a:pt x="96217" y="96231"/>
                  </a:lnTo>
                  <a:lnTo>
                    <a:pt x="96217" y="0"/>
                  </a:lnTo>
                  <a:lnTo>
                    <a:pt x="0" y="0"/>
                  </a:lnTo>
                  <a:lnTo>
                    <a:pt x="0" y="9623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11619189" y="3640260"/>
              <a:ext cx="67945" cy="4445"/>
            </a:xfrm>
            <a:custGeom>
              <a:avLst/>
              <a:gdLst/>
              <a:ahLst/>
              <a:cxnLst/>
              <a:rect l="l" t="t" r="r" b="b"/>
              <a:pathLst>
                <a:path w="67945" h="4445">
                  <a:moveTo>
                    <a:pt x="-4811" y="1924"/>
                  </a:moveTo>
                  <a:lnTo>
                    <a:pt x="72164" y="1924"/>
                  </a:lnTo>
                </a:path>
              </a:pathLst>
            </a:custGeom>
            <a:ln w="1347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11996363" y="3561350"/>
              <a:ext cx="96520" cy="96520"/>
            </a:xfrm>
            <a:custGeom>
              <a:avLst/>
              <a:gdLst/>
              <a:ahLst/>
              <a:cxnLst/>
              <a:rect l="l" t="t" r="r" b="b"/>
              <a:pathLst>
                <a:path w="96520" h="96520">
                  <a:moveTo>
                    <a:pt x="0" y="96231"/>
                  </a:moveTo>
                  <a:lnTo>
                    <a:pt x="96219" y="96231"/>
                  </a:lnTo>
                  <a:lnTo>
                    <a:pt x="96219" y="0"/>
                  </a:lnTo>
                  <a:lnTo>
                    <a:pt x="0" y="0"/>
                  </a:lnTo>
                  <a:lnTo>
                    <a:pt x="0" y="9623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11880903" y="3619089"/>
              <a:ext cx="67945" cy="6350"/>
            </a:xfrm>
            <a:custGeom>
              <a:avLst/>
              <a:gdLst/>
              <a:ahLst/>
              <a:cxnLst/>
              <a:rect l="l" t="t" r="r" b="b"/>
              <a:pathLst>
                <a:path w="67945" h="6350">
                  <a:moveTo>
                    <a:pt x="-4811" y="2886"/>
                  </a:moveTo>
                  <a:lnTo>
                    <a:pt x="72164" y="2886"/>
                  </a:lnTo>
                </a:path>
              </a:pathLst>
            </a:custGeom>
            <a:ln w="1539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4" name="object 44"/>
            <p:cNvSpPr/>
            <p:nvPr/>
          </p:nvSpPr>
          <p:spPr>
            <a:xfrm>
              <a:off x="12258079" y="3544028"/>
              <a:ext cx="96520" cy="96520"/>
            </a:xfrm>
            <a:custGeom>
              <a:avLst/>
              <a:gdLst/>
              <a:ahLst/>
              <a:cxnLst/>
              <a:rect l="l" t="t" r="r" b="b"/>
              <a:pathLst>
                <a:path w="96520" h="96520">
                  <a:moveTo>
                    <a:pt x="0" y="96230"/>
                  </a:moveTo>
                  <a:lnTo>
                    <a:pt x="96217" y="96230"/>
                  </a:lnTo>
                  <a:lnTo>
                    <a:pt x="96217" y="0"/>
                  </a:lnTo>
                  <a:lnTo>
                    <a:pt x="0" y="0"/>
                  </a:lnTo>
                  <a:lnTo>
                    <a:pt x="0" y="9623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12142617" y="3599843"/>
              <a:ext cx="67945" cy="4445"/>
            </a:xfrm>
            <a:custGeom>
              <a:avLst/>
              <a:gdLst/>
              <a:ahLst/>
              <a:cxnLst/>
              <a:rect l="l" t="t" r="r" b="b"/>
              <a:pathLst>
                <a:path w="67945" h="4445">
                  <a:moveTo>
                    <a:pt x="-4811" y="1924"/>
                  </a:moveTo>
                  <a:lnTo>
                    <a:pt x="72164" y="1924"/>
                  </a:lnTo>
                </a:path>
              </a:pathLst>
            </a:custGeom>
            <a:ln w="1347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46"/>
            <p:cNvSpPr/>
            <p:nvPr/>
          </p:nvSpPr>
          <p:spPr>
            <a:xfrm>
              <a:off x="7033421" y="3393908"/>
              <a:ext cx="5471160" cy="5471795"/>
            </a:xfrm>
            <a:custGeom>
              <a:avLst/>
              <a:gdLst/>
              <a:ahLst/>
              <a:cxnLst/>
              <a:rect l="l" t="t" r="r" b="b"/>
              <a:pathLst>
                <a:path w="5471159" h="5471795">
                  <a:moveTo>
                    <a:pt x="1352830" y="5363930"/>
                  </a:moveTo>
                  <a:lnTo>
                    <a:pt x="1352830" y="5471709"/>
                  </a:lnTo>
                </a:path>
                <a:path w="5471159" h="5471795">
                  <a:moveTo>
                    <a:pt x="2659475" y="5363930"/>
                  </a:moveTo>
                  <a:lnTo>
                    <a:pt x="2659475" y="5471709"/>
                  </a:lnTo>
                </a:path>
                <a:path w="5471159" h="5471795">
                  <a:moveTo>
                    <a:pt x="3966121" y="5363930"/>
                  </a:moveTo>
                  <a:lnTo>
                    <a:pt x="3966121" y="5471709"/>
                  </a:lnTo>
                </a:path>
                <a:path w="5471159" h="5471795">
                  <a:moveTo>
                    <a:pt x="5272767" y="5363930"/>
                  </a:moveTo>
                  <a:lnTo>
                    <a:pt x="5272767" y="5471709"/>
                  </a:lnTo>
                </a:path>
                <a:path w="5471159" h="5471795">
                  <a:moveTo>
                    <a:pt x="1352830" y="5363930"/>
                  </a:moveTo>
                  <a:lnTo>
                    <a:pt x="5272767" y="5363930"/>
                  </a:lnTo>
                </a:path>
                <a:path w="5471159" h="5471795">
                  <a:moveTo>
                    <a:pt x="107764" y="4782693"/>
                  </a:moveTo>
                  <a:lnTo>
                    <a:pt x="0" y="4782693"/>
                  </a:lnTo>
                </a:path>
                <a:path w="5471159" h="5471795">
                  <a:moveTo>
                    <a:pt x="107764" y="3622144"/>
                  </a:moveTo>
                  <a:lnTo>
                    <a:pt x="0" y="3622144"/>
                  </a:lnTo>
                </a:path>
                <a:path w="5471159" h="5471795">
                  <a:moveTo>
                    <a:pt x="107764" y="2461595"/>
                  </a:moveTo>
                  <a:lnTo>
                    <a:pt x="0" y="2461595"/>
                  </a:lnTo>
                </a:path>
                <a:path w="5471159" h="5471795">
                  <a:moveTo>
                    <a:pt x="107764" y="1301046"/>
                  </a:moveTo>
                  <a:lnTo>
                    <a:pt x="0" y="1301046"/>
                  </a:lnTo>
                </a:path>
                <a:path w="5471159" h="5471795">
                  <a:moveTo>
                    <a:pt x="107764" y="140497"/>
                  </a:moveTo>
                  <a:lnTo>
                    <a:pt x="0" y="140497"/>
                  </a:lnTo>
                </a:path>
                <a:path w="5471159" h="5471795">
                  <a:moveTo>
                    <a:pt x="107764" y="4782693"/>
                  </a:moveTo>
                  <a:lnTo>
                    <a:pt x="107764" y="140497"/>
                  </a:lnTo>
                </a:path>
                <a:path w="5471159" h="5471795">
                  <a:moveTo>
                    <a:pt x="107764" y="0"/>
                  </a:moveTo>
                  <a:lnTo>
                    <a:pt x="107764" y="5363930"/>
                  </a:lnTo>
                  <a:lnTo>
                    <a:pt x="5470977" y="5363930"/>
                  </a:lnTo>
                  <a:lnTo>
                    <a:pt x="5470977" y="0"/>
                  </a:lnTo>
                  <a:lnTo>
                    <a:pt x="107764" y="0"/>
                  </a:lnTo>
                </a:path>
                <a:path w="5471159" h="5471795">
                  <a:moveTo>
                    <a:pt x="107764" y="1301046"/>
                  </a:moveTo>
                  <a:lnTo>
                    <a:pt x="165495" y="1301046"/>
                  </a:lnTo>
                </a:path>
                <a:path w="5471159" h="5471795">
                  <a:moveTo>
                    <a:pt x="205907" y="1301046"/>
                  </a:moveTo>
                  <a:lnTo>
                    <a:pt x="319445" y="1301046"/>
                  </a:lnTo>
                </a:path>
                <a:path w="5471159" h="5471795">
                  <a:moveTo>
                    <a:pt x="359856" y="1301046"/>
                  </a:moveTo>
                  <a:lnTo>
                    <a:pt x="417587" y="1301046"/>
                  </a:lnTo>
                </a:path>
                <a:path w="5471159" h="5471795">
                  <a:moveTo>
                    <a:pt x="457999" y="1301046"/>
                  </a:moveTo>
                  <a:lnTo>
                    <a:pt x="571537" y="1301046"/>
                  </a:lnTo>
                </a:path>
                <a:path w="5471159" h="5471795">
                  <a:moveTo>
                    <a:pt x="611948" y="1301046"/>
                  </a:moveTo>
                  <a:lnTo>
                    <a:pt x="669679" y="1301046"/>
                  </a:lnTo>
                </a:path>
                <a:path w="5471159" h="5471795">
                  <a:moveTo>
                    <a:pt x="710091" y="1301046"/>
                  </a:moveTo>
                  <a:lnTo>
                    <a:pt x="823629" y="1301046"/>
                  </a:lnTo>
                </a:path>
                <a:path w="5471159" h="5471795">
                  <a:moveTo>
                    <a:pt x="864041" y="1301046"/>
                  </a:moveTo>
                  <a:lnTo>
                    <a:pt x="921772" y="1301046"/>
                  </a:lnTo>
                </a:path>
                <a:path w="5471159" h="5471795">
                  <a:moveTo>
                    <a:pt x="962183" y="1301046"/>
                  </a:moveTo>
                  <a:lnTo>
                    <a:pt x="1075721" y="1301046"/>
                  </a:lnTo>
                </a:path>
                <a:path w="5471159" h="5471795">
                  <a:moveTo>
                    <a:pt x="1116133" y="1301046"/>
                  </a:moveTo>
                  <a:lnTo>
                    <a:pt x="1173864" y="1301046"/>
                  </a:lnTo>
                </a:path>
                <a:path w="5471159" h="5471795">
                  <a:moveTo>
                    <a:pt x="1214275" y="1301046"/>
                  </a:moveTo>
                  <a:lnTo>
                    <a:pt x="1327813" y="1301046"/>
                  </a:lnTo>
                </a:path>
                <a:path w="5471159" h="5471795">
                  <a:moveTo>
                    <a:pt x="1368225" y="1301046"/>
                  </a:moveTo>
                  <a:lnTo>
                    <a:pt x="1425956" y="1301046"/>
                  </a:lnTo>
                </a:path>
                <a:path w="5471159" h="5471795">
                  <a:moveTo>
                    <a:pt x="1466368" y="1301046"/>
                  </a:moveTo>
                  <a:lnTo>
                    <a:pt x="1579905" y="1301046"/>
                  </a:lnTo>
                </a:path>
                <a:path w="5471159" h="5471795">
                  <a:moveTo>
                    <a:pt x="1620317" y="1301046"/>
                  </a:moveTo>
                  <a:lnTo>
                    <a:pt x="1678048" y="1301046"/>
                  </a:lnTo>
                </a:path>
                <a:path w="5471159" h="5471795">
                  <a:moveTo>
                    <a:pt x="1718460" y="1301046"/>
                  </a:moveTo>
                  <a:lnTo>
                    <a:pt x="1831997" y="1301046"/>
                  </a:lnTo>
                </a:path>
                <a:path w="5471159" h="5471795">
                  <a:moveTo>
                    <a:pt x="1872409" y="1301046"/>
                  </a:moveTo>
                  <a:lnTo>
                    <a:pt x="1930140" y="1301046"/>
                  </a:lnTo>
                </a:path>
                <a:path w="5471159" h="5471795">
                  <a:moveTo>
                    <a:pt x="1970552" y="1301046"/>
                  </a:moveTo>
                  <a:lnTo>
                    <a:pt x="2084090" y="1301046"/>
                  </a:lnTo>
                </a:path>
                <a:path w="5471159" h="5471795">
                  <a:moveTo>
                    <a:pt x="2124501" y="1301046"/>
                  </a:moveTo>
                  <a:lnTo>
                    <a:pt x="2182232" y="1301046"/>
                  </a:lnTo>
                </a:path>
                <a:path w="5471159" h="5471795">
                  <a:moveTo>
                    <a:pt x="2222644" y="1301046"/>
                  </a:moveTo>
                  <a:lnTo>
                    <a:pt x="2336182" y="1301046"/>
                  </a:lnTo>
                </a:path>
                <a:path w="5471159" h="5471795">
                  <a:moveTo>
                    <a:pt x="2376593" y="1301046"/>
                  </a:moveTo>
                  <a:lnTo>
                    <a:pt x="2434324" y="1301046"/>
                  </a:lnTo>
                </a:path>
                <a:path w="5471159" h="5471795">
                  <a:moveTo>
                    <a:pt x="2474736" y="1301046"/>
                  </a:moveTo>
                  <a:lnTo>
                    <a:pt x="2588274" y="1301046"/>
                  </a:lnTo>
                </a:path>
                <a:path w="5471159" h="5471795">
                  <a:moveTo>
                    <a:pt x="2628686" y="1301046"/>
                  </a:moveTo>
                  <a:lnTo>
                    <a:pt x="2686417" y="1301046"/>
                  </a:lnTo>
                </a:path>
                <a:path w="5471159" h="5471795">
                  <a:moveTo>
                    <a:pt x="2726828" y="1301046"/>
                  </a:moveTo>
                  <a:lnTo>
                    <a:pt x="2840366" y="1301046"/>
                  </a:lnTo>
                </a:path>
                <a:path w="5471159" h="5471795">
                  <a:moveTo>
                    <a:pt x="2880778" y="1301046"/>
                  </a:moveTo>
                  <a:lnTo>
                    <a:pt x="2938509" y="1301046"/>
                  </a:lnTo>
                </a:path>
                <a:path w="5471159" h="5471795">
                  <a:moveTo>
                    <a:pt x="2978921" y="1301046"/>
                  </a:moveTo>
                  <a:lnTo>
                    <a:pt x="3092458" y="1301046"/>
                  </a:lnTo>
                </a:path>
                <a:path w="5471159" h="5471795">
                  <a:moveTo>
                    <a:pt x="3132870" y="1301046"/>
                  </a:moveTo>
                  <a:lnTo>
                    <a:pt x="3190601" y="1301046"/>
                  </a:lnTo>
                </a:path>
                <a:path w="5471159" h="5471795">
                  <a:moveTo>
                    <a:pt x="3231013" y="1301046"/>
                  </a:moveTo>
                  <a:lnTo>
                    <a:pt x="3344550" y="1301046"/>
                  </a:lnTo>
                </a:path>
                <a:path w="5471159" h="5471795">
                  <a:moveTo>
                    <a:pt x="3384962" y="1301046"/>
                  </a:moveTo>
                  <a:lnTo>
                    <a:pt x="3442693" y="1301046"/>
                  </a:lnTo>
                </a:path>
                <a:path w="5471159" h="5471795">
                  <a:moveTo>
                    <a:pt x="3483105" y="1301046"/>
                  </a:moveTo>
                  <a:lnTo>
                    <a:pt x="3596642" y="1301046"/>
                  </a:lnTo>
                </a:path>
                <a:path w="5471159" h="5471795">
                  <a:moveTo>
                    <a:pt x="3637054" y="1301046"/>
                  </a:moveTo>
                  <a:lnTo>
                    <a:pt x="3694785" y="1301046"/>
                  </a:lnTo>
                </a:path>
                <a:path w="5471159" h="5471795">
                  <a:moveTo>
                    <a:pt x="3735197" y="1301046"/>
                  </a:moveTo>
                  <a:lnTo>
                    <a:pt x="3848735" y="1301046"/>
                  </a:lnTo>
                </a:path>
                <a:path w="5471159" h="5471795">
                  <a:moveTo>
                    <a:pt x="3889146" y="1301046"/>
                  </a:moveTo>
                  <a:lnTo>
                    <a:pt x="3946877" y="1301046"/>
                  </a:lnTo>
                </a:path>
                <a:path w="5471159" h="5471795">
                  <a:moveTo>
                    <a:pt x="3987289" y="1301046"/>
                  </a:moveTo>
                  <a:lnTo>
                    <a:pt x="4100827" y="1301046"/>
                  </a:lnTo>
                </a:path>
                <a:path w="5471159" h="5471795">
                  <a:moveTo>
                    <a:pt x="4141239" y="1301046"/>
                  </a:moveTo>
                  <a:lnTo>
                    <a:pt x="4198970" y="1301046"/>
                  </a:lnTo>
                </a:path>
                <a:path w="5471159" h="5471795">
                  <a:moveTo>
                    <a:pt x="4239381" y="1301046"/>
                  </a:moveTo>
                  <a:lnTo>
                    <a:pt x="4352919" y="1301046"/>
                  </a:lnTo>
                </a:path>
                <a:path w="5471159" h="5471795">
                  <a:moveTo>
                    <a:pt x="4393331" y="1301046"/>
                  </a:moveTo>
                  <a:lnTo>
                    <a:pt x="4451062" y="1301046"/>
                  </a:lnTo>
                </a:path>
                <a:path w="5471159" h="5471795">
                  <a:moveTo>
                    <a:pt x="4491473" y="1301046"/>
                  </a:moveTo>
                  <a:lnTo>
                    <a:pt x="4605011" y="1301046"/>
                  </a:lnTo>
                </a:path>
                <a:path w="5471159" h="5471795">
                  <a:moveTo>
                    <a:pt x="4645423" y="1301046"/>
                  </a:moveTo>
                  <a:lnTo>
                    <a:pt x="4703154" y="1301046"/>
                  </a:lnTo>
                </a:path>
                <a:path w="5471159" h="5471795">
                  <a:moveTo>
                    <a:pt x="4743566" y="1301046"/>
                  </a:moveTo>
                  <a:lnTo>
                    <a:pt x="4857103" y="1301046"/>
                  </a:lnTo>
                </a:path>
                <a:path w="5471159" h="5471795">
                  <a:moveTo>
                    <a:pt x="4897515" y="1301046"/>
                  </a:moveTo>
                  <a:lnTo>
                    <a:pt x="4955246" y="1301046"/>
                  </a:lnTo>
                </a:path>
                <a:path w="5471159" h="5471795">
                  <a:moveTo>
                    <a:pt x="4995658" y="1301046"/>
                  </a:moveTo>
                  <a:lnTo>
                    <a:pt x="5109195" y="1301046"/>
                  </a:lnTo>
                </a:path>
                <a:path w="5471159" h="5471795">
                  <a:moveTo>
                    <a:pt x="5149607" y="1301046"/>
                  </a:moveTo>
                  <a:lnTo>
                    <a:pt x="5207338" y="1301046"/>
                  </a:lnTo>
                </a:path>
                <a:path w="5471159" h="5471795">
                  <a:moveTo>
                    <a:pt x="5247750" y="1301046"/>
                  </a:moveTo>
                  <a:lnTo>
                    <a:pt x="5361288" y="1301046"/>
                  </a:lnTo>
                </a:path>
                <a:path w="5471159" h="5471795">
                  <a:moveTo>
                    <a:pt x="5401699" y="1301046"/>
                  </a:moveTo>
                  <a:lnTo>
                    <a:pt x="5459430" y="1301046"/>
                  </a:lnTo>
                </a:path>
                <a:path w="5471159" h="5471795">
                  <a:moveTo>
                    <a:pt x="107764" y="3042832"/>
                  </a:moveTo>
                  <a:lnTo>
                    <a:pt x="165495" y="3042832"/>
                  </a:lnTo>
                </a:path>
                <a:path w="5471159" h="5471795">
                  <a:moveTo>
                    <a:pt x="205907" y="3042832"/>
                  </a:moveTo>
                  <a:lnTo>
                    <a:pt x="319445" y="3042832"/>
                  </a:lnTo>
                </a:path>
                <a:path w="5471159" h="5471795">
                  <a:moveTo>
                    <a:pt x="359856" y="3042832"/>
                  </a:moveTo>
                  <a:lnTo>
                    <a:pt x="417587" y="3042832"/>
                  </a:lnTo>
                </a:path>
                <a:path w="5471159" h="5471795">
                  <a:moveTo>
                    <a:pt x="457999" y="3042832"/>
                  </a:moveTo>
                  <a:lnTo>
                    <a:pt x="571537" y="3042832"/>
                  </a:lnTo>
                </a:path>
                <a:path w="5471159" h="5471795">
                  <a:moveTo>
                    <a:pt x="611948" y="3042832"/>
                  </a:moveTo>
                  <a:lnTo>
                    <a:pt x="669679" y="3042832"/>
                  </a:lnTo>
                </a:path>
                <a:path w="5471159" h="5471795">
                  <a:moveTo>
                    <a:pt x="710091" y="3042832"/>
                  </a:moveTo>
                  <a:lnTo>
                    <a:pt x="823629" y="3042832"/>
                  </a:lnTo>
                </a:path>
                <a:path w="5471159" h="5471795">
                  <a:moveTo>
                    <a:pt x="864041" y="3042832"/>
                  </a:moveTo>
                  <a:lnTo>
                    <a:pt x="921772" y="3042832"/>
                  </a:lnTo>
                </a:path>
                <a:path w="5471159" h="5471795">
                  <a:moveTo>
                    <a:pt x="962183" y="3042832"/>
                  </a:moveTo>
                  <a:lnTo>
                    <a:pt x="1075721" y="3042832"/>
                  </a:lnTo>
                </a:path>
                <a:path w="5471159" h="5471795">
                  <a:moveTo>
                    <a:pt x="1116133" y="3042832"/>
                  </a:moveTo>
                  <a:lnTo>
                    <a:pt x="1173864" y="3042832"/>
                  </a:lnTo>
                </a:path>
                <a:path w="5471159" h="5471795">
                  <a:moveTo>
                    <a:pt x="1214275" y="3042832"/>
                  </a:moveTo>
                  <a:lnTo>
                    <a:pt x="1327813" y="3042832"/>
                  </a:lnTo>
                </a:path>
                <a:path w="5471159" h="5471795">
                  <a:moveTo>
                    <a:pt x="1368225" y="3042832"/>
                  </a:moveTo>
                  <a:lnTo>
                    <a:pt x="1425956" y="3042832"/>
                  </a:lnTo>
                </a:path>
                <a:path w="5471159" h="5471795">
                  <a:moveTo>
                    <a:pt x="1466368" y="3042832"/>
                  </a:moveTo>
                  <a:lnTo>
                    <a:pt x="1579905" y="3042832"/>
                  </a:lnTo>
                </a:path>
                <a:path w="5471159" h="5471795">
                  <a:moveTo>
                    <a:pt x="1620317" y="3042832"/>
                  </a:moveTo>
                  <a:lnTo>
                    <a:pt x="1678048" y="3042832"/>
                  </a:lnTo>
                </a:path>
                <a:path w="5471159" h="5471795">
                  <a:moveTo>
                    <a:pt x="1718460" y="3042832"/>
                  </a:moveTo>
                  <a:lnTo>
                    <a:pt x="1831997" y="3042832"/>
                  </a:lnTo>
                </a:path>
                <a:path w="5471159" h="5471795">
                  <a:moveTo>
                    <a:pt x="1872409" y="3042832"/>
                  </a:moveTo>
                  <a:lnTo>
                    <a:pt x="1930140" y="3042832"/>
                  </a:lnTo>
                </a:path>
                <a:path w="5471159" h="5471795">
                  <a:moveTo>
                    <a:pt x="1970552" y="3042832"/>
                  </a:moveTo>
                  <a:lnTo>
                    <a:pt x="2084090" y="3042832"/>
                  </a:lnTo>
                </a:path>
                <a:path w="5471159" h="5471795">
                  <a:moveTo>
                    <a:pt x="2124501" y="3042832"/>
                  </a:moveTo>
                  <a:lnTo>
                    <a:pt x="2182232" y="3042832"/>
                  </a:lnTo>
                </a:path>
                <a:path w="5471159" h="5471795">
                  <a:moveTo>
                    <a:pt x="2222644" y="3042832"/>
                  </a:moveTo>
                  <a:lnTo>
                    <a:pt x="2336182" y="3042832"/>
                  </a:lnTo>
                </a:path>
                <a:path w="5471159" h="5471795">
                  <a:moveTo>
                    <a:pt x="2376593" y="3042832"/>
                  </a:moveTo>
                  <a:lnTo>
                    <a:pt x="2434324" y="3042832"/>
                  </a:lnTo>
                </a:path>
                <a:path w="5471159" h="5471795">
                  <a:moveTo>
                    <a:pt x="2474736" y="3042832"/>
                  </a:moveTo>
                  <a:lnTo>
                    <a:pt x="2588274" y="3042832"/>
                  </a:lnTo>
                </a:path>
                <a:path w="5471159" h="5471795">
                  <a:moveTo>
                    <a:pt x="2628686" y="3042832"/>
                  </a:moveTo>
                  <a:lnTo>
                    <a:pt x="2686417" y="3042832"/>
                  </a:lnTo>
                </a:path>
                <a:path w="5471159" h="5471795">
                  <a:moveTo>
                    <a:pt x="2726828" y="3042832"/>
                  </a:moveTo>
                  <a:lnTo>
                    <a:pt x="2840366" y="3042832"/>
                  </a:lnTo>
                </a:path>
                <a:path w="5471159" h="5471795">
                  <a:moveTo>
                    <a:pt x="2880778" y="3042832"/>
                  </a:moveTo>
                  <a:lnTo>
                    <a:pt x="2938509" y="3042832"/>
                  </a:lnTo>
                </a:path>
                <a:path w="5471159" h="5471795">
                  <a:moveTo>
                    <a:pt x="2978921" y="3042832"/>
                  </a:moveTo>
                  <a:lnTo>
                    <a:pt x="3092458" y="3042832"/>
                  </a:lnTo>
                </a:path>
                <a:path w="5471159" h="5471795">
                  <a:moveTo>
                    <a:pt x="3132870" y="3042832"/>
                  </a:moveTo>
                  <a:lnTo>
                    <a:pt x="3190601" y="3042832"/>
                  </a:lnTo>
                </a:path>
                <a:path w="5471159" h="5471795">
                  <a:moveTo>
                    <a:pt x="3231013" y="3042832"/>
                  </a:moveTo>
                  <a:lnTo>
                    <a:pt x="3344550" y="3042832"/>
                  </a:lnTo>
                </a:path>
                <a:path w="5471159" h="5471795">
                  <a:moveTo>
                    <a:pt x="3384962" y="3042832"/>
                  </a:moveTo>
                  <a:lnTo>
                    <a:pt x="3442693" y="3042832"/>
                  </a:lnTo>
                </a:path>
                <a:path w="5471159" h="5471795">
                  <a:moveTo>
                    <a:pt x="3483105" y="3042832"/>
                  </a:moveTo>
                  <a:lnTo>
                    <a:pt x="3596642" y="3042832"/>
                  </a:lnTo>
                </a:path>
                <a:path w="5471159" h="5471795">
                  <a:moveTo>
                    <a:pt x="3637054" y="3042832"/>
                  </a:moveTo>
                  <a:lnTo>
                    <a:pt x="3694785" y="3042832"/>
                  </a:lnTo>
                </a:path>
                <a:path w="5471159" h="5471795">
                  <a:moveTo>
                    <a:pt x="3735197" y="3042832"/>
                  </a:moveTo>
                  <a:lnTo>
                    <a:pt x="3848735" y="3042832"/>
                  </a:lnTo>
                </a:path>
                <a:path w="5471159" h="5471795">
                  <a:moveTo>
                    <a:pt x="3889146" y="3042832"/>
                  </a:moveTo>
                  <a:lnTo>
                    <a:pt x="3946877" y="3042832"/>
                  </a:lnTo>
                </a:path>
                <a:path w="5471159" h="5471795">
                  <a:moveTo>
                    <a:pt x="3987289" y="3042832"/>
                  </a:moveTo>
                  <a:lnTo>
                    <a:pt x="4100827" y="3042832"/>
                  </a:lnTo>
                </a:path>
                <a:path w="5471159" h="5471795">
                  <a:moveTo>
                    <a:pt x="4141239" y="3042832"/>
                  </a:moveTo>
                  <a:lnTo>
                    <a:pt x="4198970" y="3042832"/>
                  </a:lnTo>
                </a:path>
                <a:path w="5471159" h="5471795">
                  <a:moveTo>
                    <a:pt x="4239381" y="3042832"/>
                  </a:moveTo>
                  <a:lnTo>
                    <a:pt x="4352919" y="3042832"/>
                  </a:lnTo>
                </a:path>
                <a:path w="5471159" h="5471795">
                  <a:moveTo>
                    <a:pt x="4393331" y="3042832"/>
                  </a:moveTo>
                  <a:lnTo>
                    <a:pt x="4451062" y="3042832"/>
                  </a:lnTo>
                </a:path>
                <a:path w="5471159" h="5471795">
                  <a:moveTo>
                    <a:pt x="4491473" y="3042832"/>
                  </a:moveTo>
                  <a:lnTo>
                    <a:pt x="4605011" y="3042832"/>
                  </a:lnTo>
                </a:path>
                <a:path w="5471159" h="5471795">
                  <a:moveTo>
                    <a:pt x="4645423" y="3042832"/>
                  </a:moveTo>
                  <a:lnTo>
                    <a:pt x="4703154" y="3042832"/>
                  </a:lnTo>
                </a:path>
                <a:path w="5471159" h="5471795">
                  <a:moveTo>
                    <a:pt x="4743566" y="3042832"/>
                  </a:moveTo>
                  <a:lnTo>
                    <a:pt x="4857103" y="3042832"/>
                  </a:lnTo>
                </a:path>
                <a:path w="5471159" h="5471795">
                  <a:moveTo>
                    <a:pt x="4897515" y="3042832"/>
                  </a:moveTo>
                  <a:lnTo>
                    <a:pt x="4955246" y="3042832"/>
                  </a:lnTo>
                </a:path>
                <a:path w="5471159" h="5471795">
                  <a:moveTo>
                    <a:pt x="4995658" y="3042832"/>
                  </a:moveTo>
                  <a:lnTo>
                    <a:pt x="5109195" y="3042832"/>
                  </a:lnTo>
                </a:path>
                <a:path w="5471159" h="5471795">
                  <a:moveTo>
                    <a:pt x="5149607" y="3042832"/>
                  </a:moveTo>
                  <a:lnTo>
                    <a:pt x="5207338" y="3042832"/>
                  </a:lnTo>
                </a:path>
                <a:path w="5471159" h="5471795">
                  <a:moveTo>
                    <a:pt x="5247750" y="3042832"/>
                  </a:moveTo>
                  <a:lnTo>
                    <a:pt x="5361288" y="3042832"/>
                  </a:lnTo>
                </a:path>
                <a:path w="5471159" h="5471795">
                  <a:moveTo>
                    <a:pt x="5401699" y="3042832"/>
                  </a:moveTo>
                  <a:lnTo>
                    <a:pt x="5459430" y="3042832"/>
                  </a:lnTo>
                </a:path>
              </a:pathLst>
            </a:custGeom>
            <a:ln w="962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" name="object 47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008871" y="4929473"/>
              <a:ext cx="188976" cy="3886305"/>
            </a:xfrm>
            <a:prstGeom prst="rect">
              <a:avLst/>
            </a:prstGeom>
          </p:spPr>
        </p:pic>
        <p:sp>
          <p:nvSpPr>
            <p:cNvPr id="48" name="object 48"/>
            <p:cNvSpPr/>
            <p:nvPr/>
          </p:nvSpPr>
          <p:spPr>
            <a:xfrm>
              <a:off x="9105899" y="4952999"/>
              <a:ext cx="0" cy="3695700"/>
            </a:xfrm>
            <a:custGeom>
              <a:avLst/>
              <a:gdLst/>
              <a:ahLst/>
              <a:cxnLst/>
              <a:rect l="l" t="t" r="r" b="b"/>
              <a:pathLst>
                <a:path h="3695700">
                  <a:moveTo>
                    <a:pt x="0" y="0"/>
                  </a:moveTo>
                  <a:lnTo>
                    <a:pt x="0" y="3695700"/>
                  </a:lnTo>
                </a:path>
              </a:pathLst>
            </a:custGeom>
            <a:ln w="25400">
              <a:solidFill>
                <a:srgbClr val="BBE0E3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9062211" y="8652933"/>
              <a:ext cx="87630" cy="87630"/>
            </a:xfrm>
            <a:custGeom>
              <a:avLst/>
              <a:gdLst/>
              <a:ahLst/>
              <a:cxnLst/>
              <a:rect l="l" t="t" r="r" b="b"/>
              <a:pathLst>
                <a:path w="87629" h="87629">
                  <a:moveTo>
                    <a:pt x="87376" y="0"/>
                  </a:moveTo>
                  <a:lnTo>
                    <a:pt x="0" y="0"/>
                  </a:lnTo>
                  <a:lnTo>
                    <a:pt x="43688" y="87375"/>
                  </a:lnTo>
                  <a:lnTo>
                    <a:pt x="87376" y="0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0" name="object 5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024101" y="6776315"/>
              <a:ext cx="188976" cy="2052320"/>
            </a:xfrm>
            <a:prstGeom prst="rect">
              <a:avLst/>
            </a:prstGeom>
          </p:spPr>
        </p:pic>
        <p:sp>
          <p:nvSpPr>
            <p:cNvPr id="51" name="object 51"/>
            <p:cNvSpPr/>
            <p:nvPr/>
          </p:nvSpPr>
          <p:spPr>
            <a:xfrm>
              <a:off x="8115300" y="6807199"/>
              <a:ext cx="0" cy="1854200"/>
            </a:xfrm>
            <a:custGeom>
              <a:avLst/>
              <a:gdLst/>
              <a:ahLst/>
              <a:cxnLst/>
              <a:rect l="l" t="t" r="r" b="b"/>
              <a:pathLst>
                <a:path h="1854200">
                  <a:moveTo>
                    <a:pt x="0" y="0"/>
                  </a:moveTo>
                  <a:lnTo>
                    <a:pt x="0" y="1854200"/>
                  </a:lnTo>
                </a:path>
              </a:pathLst>
            </a:custGeom>
            <a:ln w="25400">
              <a:solidFill>
                <a:srgbClr val="BBE0E3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8071611" y="8665633"/>
              <a:ext cx="87630" cy="87630"/>
            </a:xfrm>
            <a:custGeom>
              <a:avLst/>
              <a:gdLst/>
              <a:ahLst/>
              <a:cxnLst/>
              <a:rect l="l" t="t" r="r" b="b"/>
              <a:pathLst>
                <a:path w="87629" h="87629">
                  <a:moveTo>
                    <a:pt x="87376" y="0"/>
                  </a:moveTo>
                  <a:lnTo>
                    <a:pt x="0" y="0"/>
                  </a:lnTo>
                  <a:lnTo>
                    <a:pt x="43688" y="87375"/>
                  </a:lnTo>
                  <a:lnTo>
                    <a:pt x="87376" y="0"/>
                  </a:lnTo>
                  <a:close/>
                </a:path>
              </a:pathLst>
            </a:custGeom>
            <a:solidFill>
              <a:srgbClr val="BBE0E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3" name="object 53"/>
          <p:cNvSpPr txBox="1"/>
          <p:nvPr/>
        </p:nvSpPr>
        <p:spPr>
          <a:xfrm>
            <a:off x="9177936" y="8939526"/>
            <a:ext cx="1300480" cy="64770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53060">
              <a:lnSpc>
                <a:spcPct val="100000"/>
              </a:lnSpc>
              <a:spcBef>
                <a:spcPts val="130"/>
              </a:spcBef>
            </a:pPr>
            <a:r>
              <a:rPr sz="1500" spc="15" dirty="0">
                <a:latin typeface="Arial MT"/>
                <a:cs typeface="Arial MT"/>
              </a:rPr>
              <a:t>100</a:t>
            </a:r>
            <a:endParaRPr sz="15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260"/>
              </a:spcBef>
            </a:pPr>
            <a:r>
              <a:rPr sz="1500" spc="20" dirty="0">
                <a:latin typeface="Arial MT"/>
                <a:cs typeface="Arial MT"/>
              </a:rPr>
              <a:t>SAMPLE</a:t>
            </a:r>
            <a:r>
              <a:rPr sz="1500" spc="-70" dirty="0">
                <a:latin typeface="Arial MT"/>
                <a:cs typeface="Arial MT"/>
              </a:rPr>
              <a:t> </a:t>
            </a:r>
            <a:r>
              <a:rPr sz="1500" spc="15" dirty="0">
                <a:latin typeface="Arial MT"/>
                <a:cs typeface="Arial MT"/>
              </a:rPr>
              <a:t>SIZE</a:t>
            </a:r>
            <a:endParaRPr sz="1500">
              <a:latin typeface="Arial MT"/>
              <a:cs typeface="Arial MT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6367528" y="5699301"/>
            <a:ext cx="631825" cy="760095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2700">
              <a:lnSpc>
                <a:spcPts val="1785"/>
              </a:lnSpc>
            </a:pPr>
            <a:r>
              <a:rPr sz="1500" dirty="0">
                <a:latin typeface="Arial MT"/>
                <a:cs typeface="Arial MT"/>
              </a:rPr>
              <a:t>POWER</a:t>
            </a:r>
            <a:endParaRPr sz="1500">
              <a:latin typeface="Arial MT"/>
              <a:cs typeface="Arial MT"/>
            </a:endParaRPr>
          </a:p>
          <a:p>
            <a:pPr marL="470534">
              <a:lnSpc>
                <a:spcPct val="100000"/>
              </a:lnSpc>
              <a:spcBef>
                <a:spcPts val="1260"/>
              </a:spcBef>
            </a:pPr>
            <a:r>
              <a:rPr sz="1500" spc="10" dirty="0">
                <a:latin typeface="Arial MT"/>
                <a:cs typeface="Arial MT"/>
              </a:rPr>
              <a:t>0.6</a:t>
            </a:r>
            <a:endParaRPr sz="1500">
              <a:latin typeface="Arial MT"/>
              <a:cs typeface="Arial MT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8265787" y="8939526"/>
            <a:ext cx="241935" cy="25907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500" spc="15" dirty="0">
                <a:latin typeface="Arial MT"/>
                <a:cs typeface="Arial MT"/>
              </a:rPr>
              <a:t>50</a:t>
            </a:r>
            <a:endParaRPr sz="1500">
              <a:latin typeface="Arial MT"/>
              <a:cs typeface="Arial MT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10825195" y="8939526"/>
            <a:ext cx="349885" cy="25907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500" spc="15" dirty="0">
                <a:latin typeface="Arial MT"/>
                <a:cs typeface="Arial MT"/>
              </a:rPr>
              <a:t>150</a:t>
            </a:r>
            <a:endParaRPr sz="1500">
              <a:latin typeface="Arial MT"/>
              <a:cs typeface="Arial MT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12131841" y="8939526"/>
            <a:ext cx="349885" cy="25907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500" spc="15" dirty="0">
                <a:latin typeface="Arial MT"/>
                <a:cs typeface="Arial MT"/>
              </a:rPr>
              <a:t>200</a:t>
            </a:r>
            <a:endParaRPr sz="1500">
              <a:latin typeface="Arial MT"/>
              <a:cs typeface="Arial MT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6756251" y="8026476"/>
            <a:ext cx="242570" cy="295910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2700">
              <a:lnSpc>
                <a:spcPts val="1785"/>
              </a:lnSpc>
            </a:pPr>
            <a:r>
              <a:rPr sz="1500" dirty="0">
                <a:latin typeface="Arial MT"/>
                <a:cs typeface="Arial MT"/>
              </a:rPr>
              <a:t>0.2</a:t>
            </a:r>
            <a:endParaRPr sz="1500">
              <a:latin typeface="Arial MT"/>
              <a:cs typeface="Arial MT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6756251" y="6865928"/>
            <a:ext cx="242570" cy="295910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2700">
              <a:lnSpc>
                <a:spcPts val="1785"/>
              </a:lnSpc>
            </a:pPr>
            <a:r>
              <a:rPr sz="1500" dirty="0">
                <a:latin typeface="Arial MT"/>
                <a:cs typeface="Arial MT"/>
              </a:rPr>
              <a:t>0.4</a:t>
            </a:r>
            <a:endParaRPr sz="1500">
              <a:latin typeface="Arial MT"/>
              <a:cs typeface="Arial MT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6756251" y="4544829"/>
            <a:ext cx="242570" cy="295910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2700">
              <a:lnSpc>
                <a:spcPts val="1785"/>
              </a:lnSpc>
            </a:pPr>
            <a:r>
              <a:rPr sz="1500" dirty="0">
                <a:latin typeface="Arial MT"/>
                <a:cs typeface="Arial MT"/>
              </a:rPr>
              <a:t>0.8</a:t>
            </a:r>
            <a:endParaRPr sz="1500">
              <a:latin typeface="Arial MT"/>
              <a:cs typeface="Arial MT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6756251" y="3384280"/>
            <a:ext cx="242570" cy="295910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2700">
              <a:lnSpc>
                <a:spcPts val="1785"/>
              </a:lnSpc>
            </a:pPr>
            <a:r>
              <a:rPr sz="1500" dirty="0">
                <a:latin typeface="Arial MT"/>
                <a:cs typeface="Arial MT"/>
              </a:rPr>
              <a:t>1.0</a:t>
            </a:r>
            <a:endParaRPr sz="1500">
              <a:latin typeface="Arial MT"/>
              <a:cs typeface="Arial MT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7875652" y="2609108"/>
            <a:ext cx="3422650" cy="543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00" spc="-5" dirty="0">
                <a:latin typeface="Arial MT"/>
                <a:cs typeface="Arial MT"/>
              </a:rPr>
              <a:t>Population</a:t>
            </a:r>
            <a:r>
              <a:rPr sz="3400" spc="-15" dirty="0">
                <a:latin typeface="Arial MT"/>
                <a:cs typeface="Arial MT"/>
              </a:rPr>
              <a:t> </a:t>
            </a:r>
            <a:r>
              <a:rPr sz="3400" dirty="0">
                <a:latin typeface="Arial MT"/>
                <a:cs typeface="Arial MT"/>
              </a:rPr>
              <a:t>r</a:t>
            </a:r>
            <a:r>
              <a:rPr sz="3400" spc="-20" dirty="0">
                <a:latin typeface="Arial MT"/>
                <a:cs typeface="Arial MT"/>
              </a:rPr>
              <a:t> </a:t>
            </a:r>
            <a:r>
              <a:rPr sz="3400" dirty="0">
                <a:latin typeface="Arial MT"/>
                <a:cs typeface="Arial MT"/>
              </a:rPr>
              <a:t>=</a:t>
            </a:r>
            <a:r>
              <a:rPr sz="3400" spc="-15" dirty="0">
                <a:latin typeface="Arial MT"/>
                <a:cs typeface="Arial MT"/>
              </a:rPr>
              <a:t> </a:t>
            </a:r>
            <a:r>
              <a:rPr sz="3400" spc="-5" dirty="0">
                <a:latin typeface="Arial MT"/>
                <a:cs typeface="Arial MT"/>
              </a:rPr>
              <a:t>.30</a:t>
            </a:r>
            <a:endParaRPr sz="3400">
              <a:latin typeface="Arial MT"/>
              <a:cs typeface="Arial MT"/>
            </a:endParaRPr>
          </a:p>
        </p:txBody>
      </p:sp>
      <p:sp>
        <p:nvSpPr>
          <p:cNvPr id="63" name="object 63"/>
          <p:cNvSpPr txBox="1"/>
          <p:nvPr/>
        </p:nvSpPr>
        <p:spPr>
          <a:xfrm>
            <a:off x="6356248" y="9288273"/>
            <a:ext cx="2800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Microsoft Sans Serif"/>
                <a:cs typeface="Microsoft Sans Serif"/>
              </a:rPr>
              <a:t>57</a:t>
            </a:r>
            <a:endParaRPr sz="18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39185" y="969978"/>
            <a:ext cx="10926445" cy="10744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6850" spc="-305" dirty="0"/>
              <a:t>Two</a:t>
            </a:r>
            <a:r>
              <a:rPr sz="6850" spc="75" dirty="0"/>
              <a:t> </a:t>
            </a:r>
            <a:r>
              <a:rPr sz="6850" spc="15" dirty="0"/>
              <a:t>key</a:t>
            </a:r>
            <a:r>
              <a:rPr sz="6850" spc="75" dirty="0"/>
              <a:t> </a:t>
            </a:r>
            <a:r>
              <a:rPr sz="6850" spc="65" dirty="0"/>
              <a:t>points</a:t>
            </a:r>
            <a:r>
              <a:rPr sz="6850" spc="75" dirty="0"/>
              <a:t> </a:t>
            </a:r>
            <a:r>
              <a:rPr sz="6850" spc="90" dirty="0"/>
              <a:t>about</a:t>
            </a:r>
            <a:r>
              <a:rPr sz="6850" spc="80" dirty="0"/>
              <a:t> </a:t>
            </a:r>
            <a:r>
              <a:rPr sz="6850" spc="90" dirty="0"/>
              <a:t>power</a:t>
            </a:r>
            <a:endParaRPr sz="6850"/>
          </a:p>
        </p:txBody>
      </p:sp>
      <p:sp>
        <p:nvSpPr>
          <p:cNvPr id="3" name="object 3"/>
          <p:cNvSpPr txBox="1"/>
          <p:nvPr/>
        </p:nvSpPr>
        <p:spPr>
          <a:xfrm>
            <a:off x="990600" y="4054984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Microsoft Sans Serif"/>
                <a:cs typeface="Microsoft Sans Serif"/>
              </a:rPr>
              <a:t>•</a:t>
            </a:r>
            <a:endParaRPr sz="270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337241" rIns="0" bIns="0" rtlCol="0">
            <a:spAutoFit/>
          </a:bodyPr>
          <a:lstStyle/>
          <a:p>
            <a:pPr marL="457200" marR="5080">
              <a:lnSpc>
                <a:spcPts val="4300"/>
              </a:lnSpc>
              <a:spcBef>
                <a:spcPts val="260"/>
              </a:spcBef>
            </a:pPr>
            <a:r>
              <a:rPr sz="3600" spc="-70" dirty="0"/>
              <a:t>The</a:t>
            </a:r>
            <a:r>
              <a:rPr sz="3600" spc="40" dirty="0"/>
              <a:t> </a:t>
            </a:r>
            <a:r>
              <a:rPr sz="3600" spc="25" dirty="0"/>
              <a:t>larger</a:t>
            </a:r>
            <a:r>
              <a:rPr sz="3600" spc="45" dirty="0"/>
              <a:t> </a:t>
            </a:r>
            <a:r>
              <a:rPr sz="3600" dirty="0"/>
              <a:t>the</a:t>
            </a:r>
            <a:r>
              <a:rPr sz="3600" spc="40" dirty="0"/>
              <a:t> </a:t>
            </a:r>
            <a:r>
              <a:rPr sz="3600" spc="25" dirty="0"/>
              <a:t>sample</a:t>
            </a:r>
            <a:r>
              <a:rPr sz="3600" spc="45" dirty="0"/>
              <a:t> </a:t>
            </a:r>
            <a:r>
              <a:rPr sz="3600" spc="-5" dirty="0"/>
              <a:t>size,</a:t>
            </a:r>
            <a:r>
              <a:rPr sz="3600" spc="45" dirty="0"/>
              <a:t> </a:t>
            </a:r>
            <a:r>
              <a:rPr sz="3600" dirty="0"/>
              <a:t>the</a:t>
            </a:r>
            <a:r>
              <a:rPr sz="3600" spc="40" dirty="0"/>
              <a:t> </a:t>
            </a:r>
            <a:r>
              <a:rPr sz="3600" spc="-20" dirty="0"/>
              <a:t>more</a:t>
            </a:r>
            <a:r>
              <a:rPr sz="3600" spc="45" dirty="0"/>
              <a:t> </a:t>
            </a:r>
            <a:r>
              <a:rPr sz="3600" spc="35" dirty="0"/>
              <a:t>power</a:t>
            </a:r>
            <a:r>
              <a:rPr sz="3600" spc="40" dirty="0"/>
              <a:t> </a:t>
            </a:r>
            <a:r>
              <a:rPr sz="3600" spc="-5" dirty="0"/>
              <a:t>you</a:t>
            </a:r>
            <a:r>
              <a:rPr sz="3600" spc="45" dirty="0"/>
              <a:t> </a:t>
            </a:r>
            <a:r>
              <a:rPr sz="3600" spc="-20" dirty="0"/>
              <a:t>will </a:t>
            </a:r>
            <a:r>
              <a:rPr sz="3600" spc="-940" dirty="0"/>
              <a:t> </a:t>
            </a:r>
            <a:r>
              <a:rPr sz="3600" spc="-5" dirty="0"/>
              <a:t>have</a:t>
            </a:r>
            <a:r>
              <a:rPr sz="3600" spc="35" dirty="0"/>
              <a:t> </a:t>
            </a:r>
            <a:r>
              <a:rPr sz="3600" dirty="0"/>
              <a:t>to</a:t>
            </a:r>
            <a:r>
              <a:rPr sz="3600" spc="40" dirty="0"/>
              <a:t> </a:t>
            </a:r>
            <a:r>
              <a:rPr sz="3600" spc="65" dirty="0"/>
              <a:t>detect</a:t>
            </a:r>
            <a:r>
              <a:rPr sz="3600" spc="40" dirty="0"/>
              <a:t> </a:t>
            </a:r>
            <a:r>
              <a:rPr sz="3600" spc="20" dirty="0"/>
              <a:t>differences</a:t>
            </a:r>
            <a:r>
              <a:rPr sz="3600" spc="40" dirty="0"/>
              <a:t> </a:t>
            </a:r>
            <a:r>
              <a:rPr sz="3600" spc="-5" dirty="0"/>
              <a:t>or</a:t>
            </a:r>
            <a:r>
              <a:rPr sz="3600" spc="40" dirty="0"/>
              <a:t> </a:t>
            </a:r>
            <a:r>
              <a:rPr sz="3600" spc="15" dirty="0"/>
              <a:t>effects</a:t>
            </a:r>
            <a:endParaRPr sz="3600"/>
          </a:p>
          <a:p>
            <a:pPr marL="457200" marR="382270">
              <a:lnSpc>
                <a:spcPts val="4300"/>
              </a:lnSpc>
              <a:spcBef>
                <a:spcPts val="1560"/>
              </a:spcBef>
            </a:pPr>
            <a:r>
              <a:rPr sz="3600" spc="-70" dirty="0"/>
              <a:t>The</a:t>
            </a:r>
            <a:r>
              <a:rPr sz="3600" spc="35" dirty="0"/>
              <a:t> </a:t>
            </a:r>
            <a:r>
              <a:rPr sz="3600" spc="20" dirty="0"/>
              <a:t>stricter</a:t>
            </a:r>
            <a:r>
              <a:rPr sz="3600" spc="35" dirty="0"/>
              <a:t> </a:t>
            </a:r>
            <a:r>
              <a:rPr sz="3600" dirty="0"/>
              <a:t>the</a:t>
            </a:r>
            <a:r>
              <a:rPr sz="3600" spc="40" dirty="0"/>
              <a:t> standard</a:t>
            </a:r>
            <a:r>
              <a:rPr sz="3600" spc="35" dirty="0"/>
              <a:t> </a:t>
            </a:r>
            <a:r>
              <a:rPr sz="3600" dirty="0"/>
              <a:t>of</a:t>
            </a:r>
            <a:r>
              <a:rPr sz="3600" spc="40" dirty="0"/>
              <a:t> </a:t>
            </a:r>
            <a:r>
              <a:rPr sz="3600" spc="25" dirty="0"/>
              <a:t>proof</a:t>
            </a:r>
            <a:r>
              <a:rPr sz="3600" spc="35" dirty="0"/>
              <a:t> </a:t>
            </a:r>
            <a:r>
              <a:rPr sz="3600" dirty="0"/>
              <a:t>-</a:t>
            </a:r>
            <a:r>
              <a:rPr sz="3600" spc="40" dirty="0"/>
              <a:t> </a:t>
            </a:r>
            <a:r>
              <a:rPr sz="3600" spc="-10" dirty="0"/>
              <a:t>i.e.</a:t>
            </a:r>
            <a:r>
              <a:rPr sz="3600" spc="35" dirty="0"/>
              <a:t> </a:t>
            </a:r>
            <a:r>
              <a:rPr sz="3600" dirty="0"/>
              <a:t>the</a:t>
            </a:r>
            <a:r>
              <a:rPr sz="3600" spc="40" dirty="0"/>
              <a:t> </a:t>
            </a:r>
            <a:r>
              <a:rPr sz="3600" spc="-5" dirty="0"/>
              <a:t>lower </a:t>
            </a:r>
            <a:r>
              <a:rPr sz="3600" dirty="0"/>
              <a:t> </a:t>
            </a:r>
            <a:r>
              <a:rPr sz="3600" spc="-5" dirty="0"/>
              <a:t>you</a:t>
            </a:r>
            <a:r>
              <a:rPr sz="3600" spc="40" dirty="0"/>
              <a:t> </a:t>
            </a:r>
            <a:r>
              <a:rPr sz="3600" dirty="0"/>
              <a:t>set</a:t>
            </a:r>
            <a:r>
              <a:rPr sz="3600" spc="40" dirty="0"/>
              <a:t> </a:t>
            </a:r>
            <a:r>
              <a:rPr sz="3600" spc="-5" dirty="0"/>
              <a:t>your</a:t>
            </a:r>
            <a:r>
              <a:rPr sz="3600" spc="45" dirty="0"/>
              <a:t> </a:t>
            </a:r>
            <a:r>
              <a:rPr sz="3600" spc="40" dirty="0"/>
              <a:t>significance </a:t>
            </a:r>
            <a:r>
              <a:rPr sz="3600" spc="-10" dirty="0"/>
              <a:t>level</a:t>
            </a:r>
            <a:r>
              <a:rPr sz="3600" spc="45" dirty="0"/>
              <a:t> </a:t>
            </a:r>
            <a:r>
              <a:rPr sz="3600" spc="65" dirty="0"/>
              <a:t>and</a:t>
            </a:r>
            <a:r>
              <a:rPr sz="3600" spc="40" dirty="0"/>
              <a:t> </a:t>
            </a:r>
            <a:r>
              <a:rPr sz="3600" spc="-15" dirty="0"/>
              <a:t>therefore</a:t>
            </a:r>
            <a:r>
              <a:rPr sz="3600" spc="45" dirty="0"/>
              <a:t> </a:t>
            </a:r>
            <a:r>
              <a:rPr sz="3600" spc="-5" dirty="0"/>
              <a:t>your </a:t>
            </a:r>
            <a:r>
              <a:rPr sz="3600" spc="-944" dirty="0"/>
              <a:t> </a:t>
            </a:r>
            <a:r>
              <a:rPr sz="3600" spc="40" dirty="0"/>
              <a:t>probability </a:t>
            </a:r>
            <a:r>
              <a:rPr sz="3600" dirty="0"/>
              <a:t>of</a:t>
            </a:r>
            <a:r>
              <a:rPr sz="3600" spc="40" dirty="0"/>
              <a:t> </a:t>
            </a:r>
            <a:r>
              <a:rPr sz="3600" spc="-80" dirty="0"/>
              <a:t>Type</a:t>
            </a:r>
            <a:r>
              <a:rPr sz="3600" spc="40" dirty="0"/>
              <a:t> </a:t>
            </a:r>
            <a:r>
              <a:rPr sz="3600" dirty="0"/>
              <a:t>I</a:t>
            </a:r>
            <a:r>
              <a:rPr sz="3600" spc="40" dirty="0"/>
              <a:t> </a:t>
            </a:r>
            <a:r>
              <a:rPr sz="3600" spc="-15" dirty="0"/>
              <a:t>error</a:t>
            </a:r>
            <a:r>
              <a:rPr sz="3600" spc="45" dirty="0"/>
              <a:t> </a:t>
            </a:r>
            <a:r>
              <a:rPr sz="3600" dirty="0"/>
              <a:t>-</a:t>
            </a:r>
            <a:r>
              <a:rPr sz="3600" spc="40" dirty="0"/>
              <a:t> </a:t>
            </a:r>
            <a:r>
              <a:rPr sz="3600" dirty="0"/>
              <a:t>the</a:t>
            </a:r>
            <a:r>
              <a:rPr sz="3600" spc="40" dirty="0"/>
              <a:t> </a:t>
            </a:r>
            <a:r>
              <a:rPr sz="3600" spc="-10" dirty="0"/>
              <a:t>less</a:t>
            </a:r>
            <a:r>
              <a:rPr sz="3600" spc="40" dirty="0"/>
              <a:t> </a:t>
            </a:r>
            <a:r>
              <a:rPr sz="3600" spc="35" dirty="0"/>
              <a:t>power</a:t>
            </a:r>
            <a:r>
              <a:rPr sz="3600" spc="45" dirty="0"/>
              <a:t> </a:t>
            </a:r>
            <a:r>
              <a:rPr sz="3600" spc="-5" dirty="0"/>
              <a:t>you</a:t>
            </a:r>
            <a:r>
              <a:rPr sz="3600" spc="40" dirty="0"/>
              <a:t> </a:t>
            </a:r>
            <a:r>
              <a:rPr sz="3600" spc="-20" dirty="0"/>
              <a:t>will </a:t>
            </a:r>
            <a:r>
              <a:rPr sz="3600" spc="-940" dirty="0"/>
              <a:t> </a:t>
            </a:r>
            <a:r>
              <a:rPr sz="3600" spc="-5" dirty="0"/>
              <a:t>have</a:t>
            </a:r>
            <a:endParaRPr sz="3600"/>
          </a:p>
        </p:txBody>
      </p:sp>
      <p:sp>
        <p:nvSpPr>
          <p:cNvPr id="5" name="object 5"/>
          <p:cNvSpPr txBox="1"/>
          <p:nvPr/>
        </p:nvSpPr>
        <p:spPr>
          <a:xfrm>
            <a:off x="990600" y="5350384"/>
            <a:ext cx="1968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400" dirty="0">
                <a:latin typeface="Microsoft Sans Serif"/>
                <a:cs typeface="Microsoft Sans Serif"/>
              </a:rPr>
              <a:t>•</a:t>
            </a:r>
            <a:endParaRPr sz="2700">
              <a:latin typeface="Microsoft Sans Serif"/>
              <a:cs typeface="Microsoft Sans Serif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356248" y="9288273"/>
            <a:ext cx="2800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Microsoft Sans Serif"/>
                <a:cs typeface="Microsoft Sans Serif"/>
              </a:rPr>
              <a:t>58</a:t>
            </a:r>
            <a:endParaRPr sz="18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88648" y="4242565"/>
            <a:ext cx="2227580" cy="1214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800" dirty="0">
                <a:solidFill>
                  <a:srgbClr val="FF2600"/>
                </a:solidFill>
              </a:rPr>
              <a:t>t-test</a:t>
            </a:r>
            <a:endParaRPr sz="7800"/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80731" y="4242565"/>
            <a:ext cx="10043795" cy="1214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800" spc="85" dirty="0"/>
              <a:t>Comparing</a:t>
            </a:r>
            <a:r>
              <a:rPr sz="7800" spc="75" dirty="0"/>
              <a:t> </a:t>
            </a:r>
            <a:r>
              <a:rPr sz="7800" dirty="0"/>
              <a:t>two</a:t>
            </a:r>
            <a:r>
              <a:rPr sz="7800" spc="75" dirty="0"/>
              <a:t> </a:t>
            </a:r>
            <a:r>
              <a:rPr sz="7800" spc="-5" dirty="0"/>
              <a:t>means</a:t>
            </a:r>
            <a:endParaRPr sz="7800"/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01881" y="2644365"/>
            <a:ext cx="4473575" cy="1229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00"/>
              </a:spcBef>
              <a:tabLst>
                <a:tab pos="1325245" algn="l"/>
                <a:tab pos="2797810" algn="l"/>
              </a:tabLst>
            </a:pPr>
            <a:r>
              <a:rPr sz="7650" spc="215" dirty="0">
                <a:latin typeface="Times New Roman"/>
                <a:cs typeface="Times New Roman"/>
              </a:rPr>
              <a:t>H</a:t>
            </a:r>
            <a:r>
              <a:rPr sz="6600" spc="322" baseline="-23989" dirty="0">
                <a:latin typeface="Times New Roman"/>
                <a:cs typeface="Times New Roman"/>
              </a:rPr>
              <a:t>0	</a:t>
            </a:r>
            <a:r>
              <a:rPr sz="7650" dirty="0">
                <a:latin typeface="Times New Roman"/>
                <a:cs typeface="Times New Roman"/>
              </a:rPr>
              <a:t>:</a:t>
            </a:r>
            <a:r>
              <a:rPr sz="7650" spc="-869" dirty="0">
                <a:latin typeface="Times New Roman"/>
                <a:cs typeface="Times New Roman"/>
              </a:rPr>
              <a:t> </a:t>
            </a:r>
            <a:r>
              <a:rPr sz="7900" spc="-175" dirty="0">
                <a:latin typeface="Symbol"/>
                <a:cs typeface="Symbol"/>
              </a:rPr>
              <a:t></a:t>
            </a:r>
            <a:r>
              <a:rPr sz="6600" spc="-262" baseline="-23989" dirty="0">
                <a:latin typeface="Times New Roman"/>
                <a:cs typeface="Times New Roman"/>
              </a:rPr>
              <a:t>1	</a:t>
            </a:r>
            <a:r>
              <a:rPr sz="7650" spc="5" dirty="0">
                <a:latin typeface="Symbol"/>
                <a:cs typeface="Symbol"/>
              </a:rPr>
              <a:t></a:t>
            </a:r>
            <a:r>
              <a:rPr sz="7650" spc="5" dirty="0">
                <a:latin typeface="Times New Roman"/>
                <a:cs typeface="Times New Roman"/>
              </a:rPr>
              <a:t> </a:t>
            </a:r>
            <a:r>
              <a:rPr sz="7900" spc="10" dirty="0">
                <a:latin typeface="Symbol"/>
                <a:cs typeface="Symbol"/>
              </a:rPr>
              <a:t></a:t>
            </a:r>
            <a:r>
              <a:rPr sz="6600" spc="15" baseline="-23989" dirty="0">
                <a:latin typeface="Times New Roman"/>
                <a:cs typeface="Times New Roman"/>
              </a:rPr>
              <a:t>2</a:t>
            </a:r>
            <a:endParaRPr sz="6600" baseline="-23989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701881" y="3879977"/>
            <a:ext cx="5935980" cy="2913380"/>
          </a:xfrm>
          <a:prstGeom prst="rect">
            <a:avLst/>
          </a:prstGeom>
        </p:spPr>
        <p:txBody>
          <a:bodyPr vert="horz" wrap="square" lIns="0" tIns="268605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2115"/>
              </a:spcBef>
            </a:pPr>
            <a:r>
              <a:rPr sz="7650" spc="5" dirty="0">
                <a:latin typeface="Times New Roman"/>
                <a:cs typeface="Times New Roman"/>
              </a:rPr>
              <a:t>or</a:t>
            </a:r>
            <a:endParaRPr sz="7650">
              <a:latin typeface="Times New Roman"/>
              <a:cs typeface="Times New Roman"/>
            </a:endParaRPr>
          </a:p>
          <a:p>
            <a:pPr marL="25400">
              <a:lnSpc>
                <a:spcPct val="100000"/>
              </a:lnSpc>
              <a:spcBef>
                <a:spcPts val="2065"/>
              </a:spcBef>
              <a:tabLst>
                <a:tab pos="1325245" algn="l"/>
                <a:tab pos="4655820" algn="l"/>
              </a:tabLst>
            </a:pPr>
            <a:r>
              <a:rPr sz="7650" spc="215" dirty="0">
                <a:latin typeface="Times New Roman"/>
                <a:cs typeface="Times New Roman"/>
              </a:rPr>
              <a:t>H</a:t>
            </a:r>
            <a:r>
              <a:rPr sz="6600" spc="322" baseline="-23989" dirty="0">
                <a:latin typeface="Times New Roman"/>
                <a:cs typeface="Times New Roman"/>
              </a:rPr>
              <a:t>0	</a:t>
            </a:r>
            <a:r>
              <a:rPr sz="7650" dirty="0">
                <a:latin typeface="Times New Roman"/>
                <a:cs typeface="Times New Roman"/>
              </a:rPr>
              <a:t>:</a:t>
            </a:r>
            <a:r>
              <a:rPr sz="7650" spc="-869" dirty="0">
                <a:latin typeface="Times New Roman"/>
                <a:cs typeface="Times New Roman"/>
              </a:rPr>
              <a:t> </a:t>
            </a:r>
            <a:r>
              <a:rPr sz="7900" spc="-175" dirty="0">
                <a:latin typeface="Symbol"/>
                <a:cs typeface="Symbol"/>
              </a:rPr>
              <a:t></a:t>
            </a:r>
            <a:r>
              <a:rPr sz="6600" spc="-262" baseline="-23989" dirty="0">
                <a:latin typeface="Times New Roman"/>
                <a:cs typeface="Times New Roman"/>
              </a:rPr>
              <a:t>1</a:t>
            </a:r>
            <a:r>
              <a:rPr sz="6600" spc="810" baseline="-23989" dirty="0">
                <a:latin typeface="Times New Roman"/>
                <a:cs typeface="Times New Roman"/>
              </a:rPr>
              <a:t> </a:t>
            </a:r>
            <a:r>
              <a:rPr sz="7650" spc="5" dirty="0">
                <a:latin typeface="Symbol"/>
                <a:cs typeface="Symbol"/>
              </a:rPr>
              <a:t></a:t>
            </a:r>
            <a:r>
              <a:rPr sz="7650" spc="-290" dirty="0">
                <a:latin typeface="Times New Roman"/>
                <a:cs typeface="Times New Roman"/>
              </a:rPr>
              <a:t> </a:t>
            </a:r>
            <a:r>
              <a:rPr sz="7900" spc="10" dirty="0">
                <a:latin typeface="Symbol"/>
                <a:cs typeface="Symbol"/>
              </a:rPr>
              <a:t></a:t>
            </a:r>
            <a:r>
              <a:rPr sz="6600" spc="15" baseline="-23989" dirty="0">
                <a:latin typeface="Times New Roman"/>
                <a:cs typeface="Times New Roman"/>
              </a:rPr>
              <a:t>2	</a:t>
            </a:r>
            <a:r>
              <a:rPr sz="7650" spc="5" dirty="0">
                <a:latin typeface="Symbol"/>
                <a:cs typeface="Symbol"/>
              </a:rPr>
              <a:t></a:t>
            </a:r>
            <a:r>
              <a:rPr sz="7650" spc="-160" dirty="0">
                <a:latin typeface="Times New Roman"/>
                <a:cs typeface="Times New Roman"/>
              </a:rPr>
              <a:t> </a:t>
            </a:r>
            <a:r>
              <a:rPr sz="7650" spc="5" dirty="0">
                <a:latin typeface="Times New Roman"/>
                <a:cs typeface="Times New Roman"/>
              </a:rPr>
              <a:t>0</a:t>
            </a:r>
            <a:endParaRPr sz="765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14848" y="889765"/>
            <a:ext cx="2375535" cy="1214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800" spc="-1440" dirty="0"/>
              <a:t>T</a:t>
            </a:r>
            <a:r>
              <a:rPr sz="7800" spc="-5" dirty="0"/>
              <a:t>-</a:t>
            </a:r>
            <a:r>
              <a:rPr sz="7800" dirty="0"/>
              <a:t>test</a:t>
            </a:r>
            <a:endParaRPr sz="7800"/>
          </a:p>
        </p:txBody>
      </p:sp>
      <p:sp>
        <p:nvSpPr>
          <p:cNvPr id="3" name="object 3"/>
          <p:cNvSpPr txBox="1"/>
          <p:nvPr/>
        </p:nvSpPr>
        <p:spPr>
          <a:xfrm>
            <a:off x="952499" y="4006852"/>
            <a:ext cx="10793730" cy="3457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2280" indent="-412115">
              <a:lnSpc>
                <a:spcPct val="100000"/>
              </a:lnSpc>
              <a:spcBef>
                <a:spcPts val="100"/>
              </a:spcBef>
              <a:buSzPct val="75000"/>
              <a:buChar char="•"/>
              <a:tabLst>
                <a:tab pos="462915" algn="l"/>
              </a:tabLst>
            </a:pPr>
            <a:r>
              <a:rPr sz="5000" spc="70" dirty="0">
                <a:latin typeface="Microsoft Sans Serif"/>
                <a:cs typeface="Microsoft Sans Serif"/>
              </a:rPr>
              <a:t>Independent</a:t>
            </a:r>
            <a:r>
              <a:rPr sz="5000" spc="35" dirty="0">
                <a:latin typeface="Microsoft Sans Serif"/>
                <a:cs typeface="Microsoft Sans Serif"/>
              </a:rPr>
              <a:t> </a:t>
            </a:r>
            <a:r>
              <a:rPr sz="5000" dirty="0">
                <a:latin typeface="Microsoft Sans Serif"/>
                <a:cs typeface="Microsoft Sans Serif"/>
              </a:rPr>
              <a:t>t-test</a:t>
            </a:r>
            <a:endParaRPr sz="5000">
              <a:latin typeface="Microsoft Sans Serif"/>
              <a:cs typeface="Microsoft Sans Serif"/>
            </a:endParaRPr>
          </a:p>
          <a:p>
            <a:pPr marL="909955" marR="2266950" lvl="1" indent="-415290">
              <a:lnSpc>
                <a:spcPts val="5000"/>
              </a:lnSpc>
              <a:spcBef>
                <a:spcPts val="3180"/>
              </a:spcBef>
              <a:buSzPct val="75000"/>
              <a:buChar char="-"/>
              <a:tabLst>
                <a:tab pos="909955" algn="l"/>
                <a:tab pos="910590" algn="l"/>
              </a:tabLst>
            </a:pPr>
            <a:r>
              <a:rPr sz="4200" spc="15" dirty="0">
                <a:latin typeface="Microsoft Sans Serif"/>
                <a:cs typeface="Microsoft Sans Serif"/>
              </a:rPr>
              <a:t>Compares</a:t>
            </a:r>
            <a:r>
              <a:rPr sz="4200" spc="40" dirty="0">
                <a:latin typeface="Microsoft Sans Serif"/>
                <a:cs typeface="Microsoft Sans Serif"/>
              </a:rPr>
              <a:t> </a:t>
            </a:r>
            <a:r>
              <a:rPr sz="4200" dirty="0">
                <a:latin typeface="Microsoft Sans Serif"/>
                <a:cs typeface="Microsoft Sans Serif"/>
              </a:rPr>
              <a:t>two</a:t>
            </a:r>
            <a:r>
              <a:rPr sz="4200" spc="40" dirty="0">
                <a:latin typeface="Microsoft Sans Serif"/>
                <a:cs typeface="Microsoft Sans Serif"/>
              </a:rPr>
              <a:t> </a:t>
            </a:r>
            <a:r>
              <a:rPr sz="4200" spc="-5" dirty="0">
                <a:latin typeface="Microsoft Sans Serif"/>
                <a:cs typeface="Microsoft Sans Serif"/>
              </a:rPr>
              <a:t>means</a:t>
            </a:r>
            <a:r>
              <a:rPr sz="4200" spc="45" dirty="0">
                <a:latin typeface="Microsoft Sans Serif"/>
                <a:cs typeface="Microsoft Sans Serif"/>
              </a:rPr>
              <a:t> </a:t>
            </a:r>
            <a:r>
              <a:rPr sz="4200" spc="90" dirty="0">
                <a:latin typeface="Microsoft Sans Serif"/>
                <a:cs typeface="Microsoft Sans Serif"/>
              </a:rPr>
              <a:t>based</a:t>
            </a:r>
            <a:r>
              <a:rPr sz="4200" spc="40" dirty="0">
                <a:latin typeface="Microsoft Sans Serif"/>
                <a:cs typeface="Microsoft Sans Serif"/>
              </a:rPr>
              <a:t> </a:t>
            </a:r>
            <a:r>
              <a:rPr sz="4200" spc="-5" dirty="0">
                <a:latin typeface="Microsoft Sans Serif"/>
                <a:cs typeface="Microsoft Sans Serif"/>
              </a:rPr>
              <a:t>on </a:t>
            </a:r>
            <a:r>
              <a:rPr sz="4200" spc="-1100" dirty="0">
                <a:latin typeface="Microsoft Sans Serif"/>
                <a:cs typeface="Microsoft Sans Serif"/>
              </a:rPr>
              <a:t> </a:t>
            </a:r>
            <a:r>
              <a:rPr sz="4200" spc="60" dirty="0">
                <a:latin typeface="Microsoft Sans Serif"/>
                <a:cs typeface="Microsoft Sans Serif"/>
              </a:rPr>
              <a:t>independent</a:t>
            </a:r>
            <a:r>
              <a:rPr sz="4200" spc="45" dirty="0">
                <a:latin typeface="Microsoft Sans Serif"/>
                <a:cs typeface="Microsoft Sans Serif"/>
              </a:rPr>
              <a:t> </a:t>
            </a:r>
            <a:r>
              <a:rPr sz="4200" spc="55" dirty="0">
                <a:latin typeface="Microsoft Sans Serif"/>
                <a:cs typeface="Microsoft Sans Serif"/>
              </a:rPr>
              <a:t>data</a:t>
            </a:r>
            <a:endParaRPr sz="4200">
              <a:latin typeface="Microsoft Sans Serif"/>
              <a:cs typeface="Microsoft Sans Serif"/>
            </a:endParaRPr>
          </a:p>
          <a:p>
            <a:pPr marL="909955" lvl="1" indent="-415290">
              <a:lnSpc>
                <a:spcPct val="100000"/>
              </a:lnSpc>
              <a:spcBef>
                <a:spcPts val="2800"/>
              </a:spcBef>
              <a:buSzPct val="75000"/>
              <a:buChar char="-"/>
              <a:tabLst>
                <a:tab pos="909955" algn="l"/>
                <a:tab pos="910590" algn="l"/>
              </a:tabLst>
            </a:pPr>
            <a:r>
              <a:rPr sz="4200" spc="-5" dirty="0">
                <a:latin typeface="Microsoft Sans Serif"/>
                <a:cs typeface="Microsoft Sans Serif"/>
              </a:rPr>
              <a:t>E.g.,</a:t>
            </a:r>
            <a:r>
              <a:rPr sz="4200" spc="40" dirty="0">
                <a:latin typeface="Microsoft Sans Serif"/>
                <a:cs typeface="Microsoft Sans Serif"/>
              </a:rPr>
              <a:t> </a:t>
            </a:r>
            <a:r>
              <a:rPr sz="4200" spc="55" dirty="0">
                <a:latin typeface="Microsoft Sans Serif"/>
                <a:cs typeface="Microsoft Sans Serif"/>
              </a:rPr>
              <a:t>data</a:t>
            </a:r>
            <a:r>
              <a:rPr sz="4200" spc="45" dirty="0">
                <a:latin typeface="Microsoft Sans Serif"/>
                <a:cs typeface="Microsoft Sans Serif"/>
              </a:rPr>
              <a:t> </a:t>
            </a:r>
            <a:r>
              <a:rPr sz="4200" spc="-20" dirty="0">
                <a:latin typeface="Microsoft Sans Serif"/>
                <a:cs typeface="Microsoft Sans Serif"/>
              </a:rPr>
              <a:t>from</a:t>
            </a:r>
            <a:r>
              <a:rPr sz="4200" spc="45" dirty="0">
                <a:latin typeface="Microsoft Sans Serif"/>
                <a:cs typeface="Microsoft Sans Serif"/>
              </a:rPr>
              <a:t> </a:t>
            </a:r>
            <a:r>
              <a:rPr sz="4200" spc="5" dirty="0">
                <a:latin typeface="Microsoft Sans Serif"/>
                <a:cs typeface="Microsoft Sans Serif"/>
              </a:rPr>
              <a:t>different</a:t>
            </a:r>
            <a:r>
              <a:rPr sz="4200" spc="45" dirty="0">
                <a:latin typeface="Microsoft Sans Serif"/>
                <a:cs typeface="Microsoft Sans Serif"/>
              </a:rPr>
              <a:t> </a:t>
            </a:r>
            <a:r>
              <a:rPr sz="4200" spc="60" dirty="0">
                <a:latin typeface="Microsoft Sans Serif"/>
                <a:cs typeface="Microsoft Sans Serif"/>
              </a:rPr>
              <a:t>groups</a:t>
            </a:r>
            <a:r>
              <a:rPr sz="4200" spc="45" dirty="0">
                <a:latin typeface="Microsoft Sans Serif"/>
                <a:cs typeface="Microsoft Sans Serif"/>
              </a:rPr>
              <a:t> </a:t>
            </a:r>
            <a:r>
              <a:rPr sz="4200" dirty="0">
                <a:latin typeface="Microsoft Sans Serif"/>
                <a:cs typeface="Microsoft Sans Serif"/>
              </a:rPr>
              <a:t>of</a:t>
            </a:r>
            <a:r>
              <a:rPr sz="4200" spc="45" dirty="0">
                <a:latin typeface="Microsoft Sans Serif"/>
                <a:cs typeface="Microsoft Sans Serif"/>
              </a:rPr>
              <a:t> </a:t>
            </a:r>
            <a:r>
              <a:rPr sz="4200" spc="70" dirty="0">
                <a:latin typeface="Microsoft Sans Serif"/>
                <a:cs typeface="Microsoft Sans Serif"/>
              </a:rPr>
              <a:t>people</a:t>
            </a:r>
            <a:endParaRPr sz="42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19566" y="826265"/>
            <a:ext cx="9166225" cy="1214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800" spc="-70" dirty="0"/>
              <a:t>Rational</a:t>
            </a:r>
            <a:r>
              <a:rPr sz="7800" spc="70" dirty="0"/>
              <a:t> </a:t>
            </a:r>
            <a:r>
              <a:rPr sz="7800" dirty="0"/>
              <a:t>for</a:t>
            </a:r>
            <a:r>
              <a:rPr sz="7800" spc="75" dirty="0"/>
              <a:t> </a:t>
            </a:r>
            <a:r>
              <a:rPr sz="7800" dirty="0"/>
              <a:t>the</a:t>
            </a:r>
            <a:r>
              <a:rPr sz="7800" spc="75" dirty="0"/>
              <a:t> </a:t>
            </a:r>
            <a:r>
              <a:rPr sz="7800" dirty="0"/>
              <a:t>t-test</a:t>
            </a:r>
            <a:endParaRPr sz="7800"/>
          </a:p>
        </p:txBody>
      </p:sp>
      <p:sp>
        <p:nvSpPr>
          <p:cNvPr id="3" name="object 3"/>
          <p:cNvSpPr txBox="1"/>
          <p:nvPr/>
        </p:nvSpPr>
        <p:spPr>
          <a:xfrm>
            <a:off x="965199" y="2380636"/>
            <a:ext cx="10948035" cy="3632835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206375" marR="297815" indent="-168910">
              <a:lnSpc>
                <a:spcPct val="101600"/>
              </a:lnSpc>
              <a:spcBef>
                <a:spcPts val="60"/>
              </a:spcBef>
              <a:buSzPct val="73170"/>
              <a:buChar char="•"/>
              <a:tabLst>
                <a:tab pos="207010" algn="l"/>
              </a:tabLst>
            </a:pPr>
            <a:r>
              <a:rPr sz="2050" spc="-100" dirty="0">
                <a:latin typeface="Microsoft Sans Serif"/>
                <a:cs typeface="Microsoft Sans Serif"/>
              </a:rPr>
              <a:t>Two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10" dirty="0">
                <a:latin typeface="Microsoft Sans Serif"/>
                <a:cs typeface="Microsoft Sans Serif"/>
              </a:rPr>
              <a:t>samples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of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25" dirty="0">
                <a:latin typeface="Microsoft Sans Serif"/>
                <a:cs typeface="Microsoft Sans Serif"/>
              </a:rPr>
              <a:t>data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15" dirty="0">
                <a:latin typeface="Microsoft Sans Serif"/>
                <a:cs typeface="Microsoft Sans Serif"/>
              </a:rPr>
              <a:t>are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35" dirty="0">
                <a:latin typeface="Microsoft Sans Serif"/>
                <a:cs typeface="Microsoft Sans Serif"/>
              </a:rPr>
              <a:t>collected and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the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15" dirty="0">
                <a:latin typeface="Microsoft Sans Serif"/>
                <a:cs typeface="Microsoft Sans Serif"/>
              </a:rPr>
              <a:t>sample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means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25" dirty="0">
                <a:latin typeface="Microsoft Sans Serif"/>
                <a:cs typeface="Microsoft Sans Serif"/>
              </a:rPr>
              <a:t>calculated.</a:t>
            </a:r>
            <a:r>
              <a:rPr sz="2050" spc="35" dirty="0">
                <a:latin typeface="Microsoft Sans Serif"/>
                <a:cs typeface="Microsoft Sans Serif"/>
              </a:rPr>
              <a:t> </a:t>
            </a:r>
            <a:r>
              <a:rPr sz="2050" spc="-25" dirty="0">
                <a:latin typeface="Microsoft Sans Serif"/>
                <a:cs typeface="Microsoft Sans Serif"/>
              </a:rPr>
              <a:t>These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means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20" dirty="0">
                <a:latin typeface="Microsoft Sans Serif"/>
                <a:cs typeface="Microsoft Sans Serif"/>
              </a:rPr>
              <a:t>might </a:t>
            </a:r>
            <a:r>
              <a:rPr sz="2050" spc="-530" dirty="0">
                <a:latin typeface="Microsoft Sans Serif"/>
                <a:cs typeface="Microsoft Sans Serif"/>
              </a:rPr>
              <a:t> </a:t>
            </a:r>
            <a:r>
              <a:rPr sz="2050" spc="10" dirty="0">
                <a:latin typeface="Microsoft Sans Serif"/>
                <a:cs typeface="Microsoft Sans Serif"/>
              </a:rPr>
              <a:t>differ</a:t>
            </a:r>
            <a:r>
              <a:rPr sz="2050" spc="20" dirty="0">
                <a:latin typeface="Microsoft Sans Serif"/>
                <a:cs typeface="Microsoft Sans Serif"/>
              </a:rPr>
              <a:t> </a:t>
            </a:r>
            <a:r>
              <a:rPr sz="2050" spc="55" dirty="0">
                <a:latin typeface="Microsoft Sans Serif"/>
                <a:cs typeface="Microsoft Sans Serif"/>
              </a:rPr>
              <a:t>by</a:t>
            </a:r>
            <a:r>
              <a:rPr sz="2050" spc="25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either</a:t>
            </a:r>
            <a:r>
              <a:rPr sz="2050" spc="25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a</a:t>
            </a:r>
            <a:r>
              <a:rPr sz="2050" spc="25" dirty="0">
                <a:latin typeface="Microsoft Sans Serif"/>
                <a:cs typeface="Microsoft Sans Serif"/>
              </a:rPr>
              <a:t> </a:t>
            </a:r>
            <a:r>
              <a:rPr sz="2050" spc="-10" dirty="0">
                <a:latin typeface="Microsoft Sans Serif"/>
                <a:cs typeface="Microsoft Sans Serif"/>
              </a:rPr>
              <a:t>little</a:t>
            </a:r>
            <a:r>
              <a:rPr sz="2050" spc="25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or</a:t>
            </a:r>
            <a:r>
              <a:rPr sz="2050" spc="25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a</a:t>
            </a:r>
            <a:r>
              <a:rPr sz="2050" spc="25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lot.</a:t>
            </a:r>
            <a:endParaRPr sz="2050">
              <a:latin typeface="Microsoft Sans Serif"/>
              <a:cs typeface="Microsoft Sans Serif"/>
            </a:endParaRPr>
          </a:p>
          <a:p>
            <a:pPr marL="206375" marR="30480" indent="-168910">
              <a:lnSpc>
                <a:spcPct val="101600"/>
              </a:lnSpc>
              <a:spcBef>
                <a:spcPts val="1720"/>
              </a:spcBef>
              <a:buSzPct val="73170"/>
              <a:buChar char="•"/>
              <a:tabLst>
                <a:tab pos="207010" algn="l"/>
              </a:tabLst>
            </a:pPr>
            <a:r>
              <a:rPr sz="2050" dirty="0">
                <a:latin typeface="Microsoft Sans Serif"/>
                <a:cs typeface="Microsoft Sans Serif"/>
              </a:rPr>
              <a:t>the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10" dirty="0">
                <a:latin typeface="Microsoft Sans Serif"/>
                <a:cs typeface="Microsoft Sans Serif"/>
              </a:rPr>
              <a:t>null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5" dirty="0">
                <a:latin typeface="Microsoft Sans Serif"/>
                <a:cs typeface="Microsoft Sans Serif"/>
              </a:rPr>
              <a:t>hypothesis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10" dirty="0">
                <a:latin typeface="Microsoft Sans Serif"/>
                <a:cs typeface="Microsoft Sans Serif"/>
              </a:rPr>
              <a:t>is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true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If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the</a:t>
            </a:r>
            <a:r>
              <a:rPr sz="2050" spc="35" dirty="0">
                <a:latin typeface="Microsoft Sans Serif"/>
                <a:cs typeface="Microsoft Sans Serif"/>
              </a:rPr>
              <a:t> </a:t>
            </a:r>
            <a:r>
              <a:rPr sz="2050" spc="10" dirty="0">
                <a:latin typeface="Microsoft Sans Serif"/>
                <a:cs typeface="Microsoft Sans Serif"/>
              </a:rPr>
              <a:t>samples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25" dirty="0">
                <a:latin typeface="Microsoft Sans Serif"/>
                <a:cs typeface="Microsoft Sans Serif"/>
              </a:rPr>
              <a:t>come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10" dirty="0">
                <a:latin typeface="Microsoft Sans Serif"/>
                <a:cs typeface="Microsoft Sans Serif"/>
              </a:rPr>
              <a:t>from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the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same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15" dirty="0">
                <a:latin typeface="Microsoft Sans Serif"/>
                <a:cs typeface="Microsoft Sans Serif"/>
              </a:rPr>
              <a:t>population,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then</a:t>
            </a:r>
            <a:r>
              <a:rPr sz="2050" spc="35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we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35" dirty="0">
                <a:latin typeface="Microsoft Sans Serif"/>
                <a:cs typeface="Microsoft Sans Serif"/>
              </a:rPr>
              <a:t>expect </a:t>
            </a:r>
            <a:r>
              <a:rPr sz="2050" spc="40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their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means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to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55" dirty="0">
                <a:latin typeface="Microsoft Sans Serif"/>
                <a:cs typeface="Microsoft Sans Serif"/>
              </a:rPr>
              <a:t>be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5" dirty="0">
                <a:latin typeface="Microsoft Sans Serif"/>
                <a:cs typeface="Microsoft Sans Serif"/>
              </a:rPr>
              <a:t>roughly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15" dirty="0">
                <a:latin typeface="Microsoft Sans Serif"/>
                <a:cs typeface="Microsoft Sans Serif"/>
              </a:rPr>
              <a:t>equal.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10" dirty="0">
                <a:latin typeface="Microsoft Sans Serif"/>
                <a:cs typeface="Microsoft Sans Serif"/>
              </a:rPr>
              <a:t>Although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10" dirty="0">
                <a:latin typeface="Microsoft Sans Serif"/>
                <a:cs typeface="Microsoft Sans Serif"/>
              </a:rPr>
              <a:t>it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10" dirty="0">
                <a:latin typeface="Microsoft Sans Serif"/>
                <a:cs typeface="Microsoft Sans Serif"/>
              </a:rPr>
              <a:t>is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20" dirty="0">
                <a:latin typeface="Microsoft Sans Serif"/>
                <a:cs typeface="Microsoft Sans Serif"/>
              </a:rPr>
              <a:t>possible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for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their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means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to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10" dirty="0">
                <a:latin typeface="Microsoft Sans Serif"/>
                <a:cs typeface="Microsoft Sans Serif"/>
              </a:rPr>
              <a:t>differ</a:t>
            </a:r>
            <a:r>
              <a:rPr sz="2050" spc="35" dirty="0">
                <a:latin typeface="Microsoft Sans Serif"/>
                <a:cs typeface="Microsoft Sans Serif"/>
              </a:rPr>
              <a:t> </a:t>
            </a:r>
            <a:r>
              <a:rPr sz="2050" spc="55" dirty="0">
                <a:latin typeface="Microsoft Sans Serif"/>
                <a:cs typeface="Microsoft Sans Serif"/>
              </a:rPr>
              <a:t>by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35" dirty="0">
                <a:latin typeface="Microsoft Sans Serif"/>
                <a:cs typeface="Microsoft Sans Serif"/>
              </a:rPr>
              <a:t>chance </a:t>
            </a:r>
            <a:r>
              <a:rPr sz="2050" spc="40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alone,</a:t>
            </a:r>
            <a:r>
              <a:rPr sz="2050" spc="35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we</a:t>
            </a:r>
            <a:r>
              <a:rPr sz="2050" spc="35" dirty="0">
                <a:latin typeface="Microsoft Sans Serif"/>
                <a:cs typeface="Microsoft Sans Serif"/>
              </a:rPr>
              <a:t> </a:t>
            </a:r>
            <a:r>
              <a:rPr sz="2050" spc="15" dirty="0">
                <a:latin typeface="Microsoft Sans Serif"/>
                <a:cs typeface="Microsoft Sans Serif"/>
              </a:rPr>
              <a:t>would</a:t>
            </a:r>
            <a:r>
              <a:rPr sz="2050" spc="35" dirty="0">
                <a:latin typeface="Microsoft Sans Serif"/>
                <a:cs typeface="Microsoft Sans Serif"/>
              </a:rPr>
              <a:t> expect </a:t>
            </a:r>
            <a:r>
              <a:rPr sz="2050" spc="15" dirty="0">
                <a:latin typeface="Microsoft Sans Serif"/>
                <a:cs typeface="Microsoft Sans Serif"/>
              </a:rPr>
              <a:t>large</a:t>
            </a:r>
            <a:r>
              <a:rPr sz="2050" spc="35" dirty="0">
                <a:latin typeface="Microsoft Sans Serif"/>
                <a:cs typeface="Microsoft Sans Serif"/>
              </a:rPr>
              <a:t> </a:t>
            </a:r>
            <a:r>
              <a:rPr sz="2050" spc="10" dirty="0">
                <a:latin typeface="Microsoft Sans Serif"/>
                <a:cs typeface="Microsoft Sans Serif"/>
              </a:rPr>
              <a:t>differences</a:t>
            </a:r>
            <a:r>
              <a:rPr sz="2050" spc="35" dirty="0">
                <a:latin typeface="Microsoft Sans Serif"/>
                <a:cs typeface="Microsoft Sans Serif"/>
              </a:rPr>
              <a:t> </a:t>
            </a:r>
            <a:r>
              <a:rPr sz="2050" spc="15" dirty="0">
                <a:latin typeface="Microsoft Sans Serif"/>
                <a:cs typeface="Microsoft Sans Serif"/>
              </a:rPr>
              <a:t>between</a:t>
            </a:r>
            <a:r>
              <a:rPr sz="2050" spc="35" dirty="0">
                <a:latin typeface="Microsoft Sans Serif"/>
                <a:cs typeface="Microsoft Sans Serif"/>
              </a:rPr>
              <a:t> </a:t>
            </a:r>
            <a:r>
              <a:rPr sz="2050" spc="15" dirty="0">
                <a:latin typeface="Microsoft Sans Serif"/>
                <a:cs typeface="Microsoft Sans Serif"/>
              </a:rPr>
              <a:t>sample</a:t>
            </a:r>
            <a:r>
              <a:rPr sz="2050" spc="35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means</a:t>
            </a:r>
            <a:r>
              <a:rPr sz="2050" spc="35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to</a:t>
            </a:r>
            <a:r>
              <a:rPr sz="2050" spc="35" dirty="0">
                <a:latin typeface="Microsoft Sans Serif"/>
                <a:cs typeface="Microsoft Sans Serif"/>
              </a:rPr>
              <a:t> </a:t>
            </a:r>
            <a:r>
              <a:rPr sz="2050" spc="45" dirty="0">
                <a:latin typeface="Microsoft Sans Serif"/>
                <a:cs typeface="Microsoft Sans Serif"/>
              </a:rPr>
              <a:t>occur</a:t>
            </a:r>
            <a:r>
              <a:rPr sz="2050" spc="40" dirty="0">
                <a:latin typeface="Microsoft Sans Serif"/>
                <a:cs typeface="Microsoft Sans Serif"/>
              </a:rPr>
              <a:t> </a:t>
            </a:r>
            <a:r>
              <a:rPr sz="2050" spc="5" dirty="0">
                <a:latin typeface="Microsoft Sans Serif"/>
                <a:cs typeface="Microsoft Sans Serif"/>
              </a:rPr>
              <a:t>very</a:t>
            </a:r>
            <a:r>
              <a:rPr sz="2050" spc="35" dirty="0">
                <a:latin typeface="Microsoft Sans Serif"/>
                <a:cs typeface="Microsoft Sans Serif"/>
              </a:rPr>
              <a:t> </a:t>
            </a:r>
            <a:r>
              <a:rPr sz="2050" spc="-15" dirty="0">
                <a:latin typeface="Microsoft Sans Serif"/>
                <a:cs typeface="Microsoft Sans Serif"/>
              </a:rPr>
              <a:t>infrequently.</a:t>
            </a:r>
            <a:endParaRPr sz="2050">
              <a:latin typeface="Microsoft Sans Serif"/>
              <a:cs typeface="Microsoft Sans Serif"/>
            </a:endParaRPr>
          </a:p>
          <a:p>
            <a:pPr marL="206375" marR="107314" indent="-168910">
              <a:lnSpc>
                <a:spcPct val="101600"/>
              </a:lnSpc>
              <a:spcBef>
                <a:spcPts val="1725"/>
              </a:spcBef>
              <a:buSzPct val="73170"/>
              <a:buChar char="•"/>
              <a:tabLst>
                <a:tab pos="207010" algn="l"/>
              </a:tabLst>
            </a:pPr>
            <a:r>
              <a:rPr sz="2050" spc="-80" dirty="0">
                <a:latin typeface="Microsoft Sans Serif"/>
                <a:cs typeface="Microsoft Sans Serif"/>
              </a:rPr>
              <a:t>We</a:t>
            </a:r>
            <a:r>
              <a:rPr sz="2050" spc="25" dirty="0">
                <a:latin typeface="Microsoft Sans Serif"/>
                <a:cs typeface="Microsoft Sans Serif"/>
              </a:rPr>
              <a:t> compare </a:t>
            </a:r>
            <a:r>
              <a:rPr sz="2050" dirty="0">
                <a:latin typeface="Microsoft Sans Serif"/>
                <a:cs typeface="Microsoft Sans Serif"/>
              </a:rPr>
              <a:t>the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10" dirty="0">
                <a:latin typeface="Microsoft Sans Serif"/>
                <a:cs typeface="Microsoft Sans Serif"/>
              </a:rPr>
              <a:t>difference</a:t>
            </a:r>
            <a:r>
              <a:rPr sz="2050" spc="25" dirty="0">
                <a:latin typeface="Microsoft Sans Serif"/>
                <a:cs typeface="Microsoft Sans Serif"/>
              </a:rPr>
              <a:t> </a:t>
            </a:r>
            <a:r>
              <a:rPr sz="2050" spc="15" dirty="0">
                <a:latin typeface="Microsoft Sans Serif"/>
                <a:cs typeface="Microsoft Sans Serif"/>
              </a:rPr>
              <a:t>between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the</a:t>
            </a:r>
            <a:r>
              <a:rPr sz="2050" spc="25" dirty="0">
                <a:latin typeface="Microsoft Sans Serif"/>
                <a:cs typeface="Microsoft Sans Serif"/>
              </a:rPr>
              <a:t> </a:t>
            </a:r>
            <a:r>
              <a:rPr sz="2050" spc="15" dirty="0">
                <a:latin typeface="Microsoft Sans Serif"/>
                <a:cs typeface="Microsoft Sans Serif"/>
              </a:rPr>
              <a:t>sample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means</a:t>
            </a:r>
            <a:r>
              <a:rPr sz="2050" spc="25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that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we</a:t>
            </a:r>
            <a:r>
              <a:rPr sz="2050" spc="25" dirty="0">
                <a:latin typeface="Microsoft Sans Serif"/>
                <a:cs typeface="Microsoft Sans Serif"/>
              </a:rPr>
              <a:t> </a:t>
            </a:r>
            <a:r>
              <a:rPr sz="2050" spc="35" dirty="0">
                <a:latin typeface="Microsoft Sans Serif"/>
                <a:cs typeface="Microsoft Sans Serif"/>
              </a:rPr>
              <a:t>collected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to</a:t>
            </a:r>
            <a:r>
              <a:rPr sz="2050" spc="25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the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10" dirty="0">
                <a:latin typeface="Microsoft Sans Serif"/>
                <a:cs typeface="Microsoft Sans Serif"/>
              </a:rPr>
              <a:t>difference </a:t>
            </a:r>
            <a:r>
              <a:rPr sz="2050" spc="15" dirty="0">
                <a:latin typeface="Microsoft Sans Serif"/>
                <a:cs typeface="Microsoft Sans Serif"/>
              </a:rPr>
              <a:t> between</a:t>
            </a:r>
            <a:r>
              <a:rPr sz="2050" spc="25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the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15" dirty="0">
                <a:latin typeface="Microsoft Sans Serif"/>
                <a:cs typeface="Microsoft Sans Serif"/>
              </a:rPr>
              <a:t>sample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means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that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we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15" dirty="0">
                <a:latin typeface="Microsoft Sans Serif"/>
                <a:cs typeface="Microsoft Sans Serif"/>
              </a:rPr>
              <a:t>would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35" dirty="0">
                <a:latin typeface="Microsoft Sans Serif"/>
                <a:cs typeface="Microsoft Sans Serif"/>
              </a:rPr>
              <a:t>expect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to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15" dirty="0">
                <a:latin typeface="Microsoft Sans Serif"/>
                <a:cs typeface="Microsoft Sans Serif"/>
              </a:rPr>
              <a:t>obtain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10" dirty="0">
                <a:latin typeface="Microsoft Sans Serif"/>
                <a:cs typeface="Microsoft Sans Serif"/>
              </a:rPr>
              <a:t>if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10" dirty="0">
                <a:latin typeface="Microsoft Sans Serif"/>
                <a:cs typeface="Microsoft Sans Serif"/>
              </a:rPr>
              <a:t>there</a:t>
            </a:r>
            <a:r>
              <a:rPr sz="2050" spc="25" dirty="0">
                <a:latin typeface="Microsoft Sans Serif"/>
                <a:cs typeface="Microsoft Sans Serif"/>
              </a:rPr>
              <a:t> </a:t>
            </a:r>
            <a:r>
              <a:rPr sz="2050" spc="-15" dirty="0">
                <a:latin typeface="Microsoft Sans Serif"/>
                <a:cs typeface="Microsoft Sans Serif"/>
              </a:rPr>
              <a:t>were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no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10" dirty="0">
                <a:latin typeface="Microsoft Sans Serif"/>
                <a:cs typeface="Microsoft Sans Serif"/>
              </a:rPr>
              <a:t>effect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(i.e.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10" dirty="0">
                <a:latin typeface="Microsoft Sans Serif"/>
                <a:cs typeface="Microsoft Sans Serif"/>
              </a:rPr>
              <a:t>if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the </a:t>
            </a:r>
            <a:r>
              <a:rPr sz="2050" spc="-530" dirty="0">
                <a:latin typeface="Microsoft Sans Serif"/>
                <a:cs typeface="Microsoft Sans Serif"/>
              </a:rPr>
              <a:t> </a:t>
            </a:r>
            <a:r>
              <a:rPr sz="2050" spc="-10" dirty="0">
                <a:latin typeface="Microsoft Sans Serif"/>
                <a:cs typeface="Microsoft Sans Serif"/>
              </a:rPr>
              <a:t>null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5" dirty="0">
                <a:latin typeface="Microsoft Sans Serif"/>
                <a:cs typeface="Microsoft Sans Serif"/>
              </a:rPr>
              <a:t>hypothesis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15" dirty="0">
                <a:latin typeface="Microsoft Sans Serif"/>
                <a:cs typeface="Microsoft Sans Serif"/>
              </a:rPr>
              <a:t>were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true).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80" dirty="0">
                <a:latin typeface="Microsoft Sans Serif"/>
                <a:cs typeface="Microsoft Sans Serif"/>
              </a:rPr>
              <a:t>We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use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the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20" dirty="0">
                <a:latin typeface="Microsoft Sans Serif"/>
                <a:cs typeface="Microsoft Sans Serif"/>
              </a:rPr>
              <a:t>standard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10" dirty="0">
                <a:latin typeface="Microsoft Sans Serif"/>
                <a:cs typeface="Microsoft Sans Serif"/>
              </a:rPr>
              <a:t>error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as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a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40" dirty="0">
                <a:latin typeface="Microsoft Sans Serif"/>
                <a:cs typeface="Microsoft Sans Serif"/>
              </a:rPr>
              <a:t>gauge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of</a:t>
            </a:r>
            <a:r>
              <a:rPr sz="2050" spc="35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the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5" dirty="0">
                <a:latin typeface="Microsoft Sans Serif"/>
                <a:cs typeface="Microsoft Sans Serif"/>
              </a:rPr>
              <a:t>variability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15" dirty="0">
                <a:latin typeface="Microsoft Sans Serif"/>
                <a:cs typeface="Microsoft Sans Serif"/>
              </a:rPr>
              <a:t>between </a:t>
            </a:r>
            <a:r>
              <a:rPr sz="2050" spc="20" dirty="0">
                <a:latin typeface="Microsoft Sans Serif"/>
                <a:cs typeface="Microsoft Sans Serif"/>
              </a:rPr>
              <a:t> </a:t>
            </a:r>
            <a:r>
              <a:rPr sz="2050" spc="15" dirty="0">
                <a:latin typeface="Microsoft Sans Serif"/>
                <a:cs typeface="Microsoft Sans Serif"/>
              </a:rPr>
              <a:t>sample</a:t>
            </a:r>
            <a:r>
              <a:rPr sz="2050" spc="25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means.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If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the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10" dirty="0">
                <a:latin typeface="Microsoft Sans Serif"/>
                <a:cs typeface="Microsoft Sans Serif"/>
              </a:rPr>
              <a:t>difference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15" dirty="0">
                <a:latin typeface="Microsoft Sans Serif"/>
                <a:cs typeface="Microsoft Sans Serif"/>
              </a:rPr>
              <a:t>between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the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10" dirty="0">
                <a:latin typeface="Microsoft Sans Serif"/>
                <a:cs typeface="Microsoft Sans Serif"/>
              </a:rPr>
              <a:t>samples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we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have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35" dirty="0">
                <a:latin typeface="Microsoft Sans Serif"/>
                <a:cs typeface="Microsoft Sans Serif"/>
              </a:rPr>
              <a:t>collected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10" dirty="0">
                <a:latin typeface="Microsoft Sans Serif"/>
                <a:cs typeface="Microsoft Sans Serif"/>
              </a:rPr>
              <a:t>is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15" dirty="0">
                <a:latin typeface="Microsoft Sans Serif"/>
                <a:cs typeface="Microsoft Sans Serif"/>
              </a:rPr>
              <a:t>larger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than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what </a:t>
            </a:r>
            <a:r>
              <a:rPr sz="2050" spc="-530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we</a:t>
            </a:r>
            <a:r>
              <a:rPr sz="2050" spc="25" dirty="0">
                <a:latin typeface="Microsoft Sans Serif"/>
                <a:cs typeface="Microsoft Sans Serif"/>
              </a:rPr>
              <a:t> </a:t>
            </a:r>
            <a:r>
              <a:rPr sz="2050" spc="15" dirty="0">
                <a:latin typeface="Microsoft Sans Serif"/>
                <a:cs typeface="Microsoft Sans Serif"/>
              </a:rPr>
              <a:t>would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35" dirty="0">
                <a:latin typeface="Microsoft Sans Serif"/>
                <a:cs typeface="Microsoft Sans Serif"/>
              </a:rPr>
              <a:t>expect</a:t>
            </a:r>
            <a:r>
              <a:rPr sz="2050" spc="25" dirty="0">
                <a:latin typeface="Microsoft Sans Serif"/>
                <a:cs typeface="Microsoft Sans Serif"/>
              </a:rPr>
              <a:t> </a:t>
            </a:r>
            <a:r>
              <a:rPr sz="2050" spc="40" dirty="0">
                <a:latin typeface="Microsoft Sans Serif"/>
                <a:cs typeface="Microsoft Sans Serif"/>
              </a:rPr>
              <a:t>based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on</a:t>
            </a:r>
            <a:r>
              <a:rPr sz="2050" spc="25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the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20" dirty="0">
                <a:latin typeface="Microsoft Sans Serif"/>
                <a:cs typeface="Microsoft Sans Serif"/>
              </a:rPr>
              <a:t>standard</a:t>
            </a:r>
            <a:r>
              <a:rPr sz="2050" spc="25" dirty="0">
                <a:latin typeface="Microsoft Sans Serif"/>
                <a:cs typeface="Microsoft Sans Serif"/>
              </a:rPr>
              <a:t> </a:t>
            </a:r>
            <a:r>
              <a:rPr sz="2050" spc="-10" dirty="0">
                <a:latin typeface="Microsoft Sans Serif"/>
                <a:cs typeface="Microsoft Sans Serif"/>
              </a:rPr>
              <a:t>error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then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we</a:t>
            </a:r>
            <a:r>
              <a:rPr sz="2050" spc="25" dirty="0">
                <a:latin typeface="Microsoft Sans Serif"/>
                <a:cs typeface="Microsoft Sans Serif"/>
              </a:rPr>
              <a:t> </a:t>
            </a:r>
            <a:r>
              <a:rPr sz="2050" spc="35" dirty="0">
                <a:latin typeface="Microsoft Sans Serif"/>
                <a:cs typeface="Microsoft Sans Serif"/>
              </a:rPr>
              <a:t>can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assume</a:t>
            </a:r>
            <a:r>
              <a:rPr sz="2050" spc="25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one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of</a:t>
            </a:r>
            <a:r>
              <a:rPr sz="2050" spc="25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two:</a:t>
            </a:r>
            <a:endParaRPr sz="205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35100" y="6603508"/>
            <a:ext cx="80645" cy="22225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300" spc="-5" dirty="0">
                <a:solidFill>
                  <a:srgbClr val="FF2600"/>
                </a:solidFill>
                <a:latin typeface="Microsoft Sans Serif"/>
                <a:cs typeface="Microsoft Sans Serif"/>
              </a:rPr>
              <a:t>-</a:t>
            </a:r>
            <a:endParaRPr sz="130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435100" y="6017210"/>
            <a:ext cx="10515600" cy="1340485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182245" marR="146050" indent="-170180">
              <a:lnSpc>
                <a:spcPts val="2000"/>
              </a:lnSpc>
              <a:spcBef>
                <a:spcPts val="220"/>
              </a:spcBef>
            </a:pPr>
            <a:r>
              <a:rPr sz="1950" spc="-7" baseline="4273" dirty="0">
                <a:solidFill>
                  <a:srgbClr val="FF2600"/>
                </a:solidFill>
                <a:latin typeface="Microsoft Sans Serif"/>
                <a:cs typeface="Microsoft Sans Serif"/>
              </a:rPr>
              <a:t>-</a:t>
            </a:r>
            <a:r>
              <a:rPr sz="1950" spc="359" baseline="4273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-15" dirty="0">
                <a:solidFill>
                  <a:srgbClr val="FF2600"/>
                </a:solidFill>
                <a:latin typeface="Microsoft Sans Serif"/>
                <a:cs typeface="Microsoft Sans Serif"/>
              </a:rPr>
              <a:t>There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dirty="0">
                <a:solidFill>
                  <a:srgbClr val="FF2600"/>
                </a:solidFill>
                <a:latin typeface="Microsoft Sans Serif"/>
                <a:cs typeface="Microsoft Sans Serif"/>
              </a:rPr>
              <a:t>is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10" dirty="0">
                <a:solidFill>
                  <a:srgbClr val="FF2600"/>
                </a:solidFill>
                <a:latin typeface="Microsoft Sans Serif"/>
                <a:cs typeface="Microsoft Sans Serif"/>
              </a:rPr>
              <a:t>no</a:t>
            </a:r>
            <a:r>
              <a:rPr sz="1700" spc="35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15" dirty="0">
                <a:solidFill>
                  <a:srgbClr val="FF2600"/>
                </a:solidFill>
                <a:latin typeface="Microsoft Sans Serif"/>
                <a:cs typeface="Microsoft Sans Serif"/>
              </a:rPr>
              <a:t>effect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40" dirty="0">
                <a:solidFill>
                  <a:srgbClr val="FF2600"/>
                </a:solidFill>
                <a:latin typeface="Microsoft Sans Serif"/>
                <a:cs typeface="Microsoft Sans Serif"/>
              </a:rPr>
              <a:t>and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25" dirty="0">
                <a:solidFill>
                  <a:srgbClr val="FF2600"/>
                </a:solidFill>
                <a:latin typeface="Microsoft Sans Serif"/>
                <a:cs typeface="Microsoft Sans Serif"/>
              </a:rPr>
              <a:t>sample</a:t>
            </a:r>
            <a:r>
              <a:rPr sz="1700" spc="35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10" dirty="0">
                <a:solidFill>
                  <a:srgbClr val="FF2600"/>
                </a:solidFill>
                <a:latin typeface="Microsoft Sans Serif"/>
                <a:cs typeface="Microsoft Sans Serif"/>
              </a:rPr>
              <a:t>means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dirty="0">
                <a:solidFill>
                  <a:srgbClr val="FF2600"/>
                </a:solidFill>
                <a:latin typeface="Microsoft Sans Serif"/>
                <a:cs typeface="Microsoft Sans Serif"/>
              </a:rPr>
              <a:t>in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10" dirty="0">
                <a:solidFill>
                  <a:srgbClr val="FF2600"/>
                </a:solidFill>
                <a:latin typeface="Microsoft Sans Serif"/>
                <a:cs typeface="Microsoft Sans Serif"/>
              </a:rPr>
              <a:t>our</a:t>
            </a:r>
            <a:r>
              <a:rPr sz="1700" spc="35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25" dirty="0">
                <a:solidFill>
                  <a:srgbClr val="FF2600"/>
                </a:solidFill>
                <a:latin typeface="Microsoft Sans Serif"/>
                <a:cs typeface="Microsoft Sans Serif"/>
              </a:rPr>
              <a:t>population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15" dirty="0">
                <a:solidFill>
                  <a:srgbClr val="FF2600"/>
                </a:solidFill>
                <a:latin typeface="Microsoft Sans Serif"/>
                <a:cs typeface="Microsoft Sans Serif"/>
              </a:rPr>
              <a:t>fluctuate</a:t>
            </a:r>
            <a:r>
              <a:rPr sz="1700" spc="35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10" dirty="0">
                <a:solidFill>
                  <a:srgbClr val="FF2600"/>
                </a:solidFill>
                <a:latin typeface="Microsoft Sans Serif"/>
                <a:cs typeface="Microsoft Sans Serif"/>
              </a:rPr>
              <a:t>a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dirty="0">
                <a:solidFill>
                  <a:srgbClr val="FF2600"/>
                </a:solidFill>
                <a:latin typeface="Microsoft Sans Serif"/>
                <a:cs typeface="Microsoft Sans Serif"/>
              </a:rPr>
              <a:t>lot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40" dirty="0">
                <a:solidFill>
                  <a:srgbClr val="FF2600"/>
                </a:solidFill>
                <a:latin typeface="Microsoft Sans Serif"/>
                <a:cs typeface="Microsoft Sans Serif"/>
              </a:rPr>
              <a:t>and</a:t>
            </a:r>
            <a:r>
              <a:rPr sz="1700" spc="35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10" dirty="0">
                <a:solidFill>
                  <a:srgbClr val="FF2600"/>
                </a:solidFill>
                <a:latin typeface="Microsoft Sans Serif"/>
                <a:cs typeface="Microsoft Sans Serif"/>
              </a:rPr>
              <a:t>we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10" dirty="0">
                <a:solidFill>
                  <a:srgbClr val="FF2600"/>
                </a:solidFill>
                <a:latin typeface="Microsoft Sans Serif"/>
                <a:cs typeface="Microsoft Sans Serif"/>
              </a:rPr>
              <a:t>have,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55" dirty="0">
                <a:solidFill>
                  <a:srgbClr val="FF2600"/>
                </a:solidFill>
                <a:latin typeface="Microsoft Sans Serif"/>
                <a:cs typeface="Microsoft Sans Serif"/>
              </a:rPr>
              <a:t>by</a:t>
            </a:r>
            <a:r>
              <a:rPr sz="1700" spc="35" dirty="0">
                <a:solidFill>
                  <a:srgbClr val="FF2600"/>
                </a:solidFill>
                <a:latin typeface="Microsoft Sans Serif"/>
                <a:cs typeface="Microsoft Sans Serif"/>
              </a:rPr>
              <a:t> chance,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35" dirty="0">
                <a:solidFill>
                  <a:srgbClr val="FF2600"/>
                </a:solidFill>
                <a:latin typeface="Microsoft Sans Serif"/>
                <a:cs typeface="Microsoft Sans Serif"/>
              </a:rPr>
              <a:t>collected </a:t>
            </a:r>
            <a:r>
              <a:rPr sz="1700" spc="-44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10" dirty="0">
                <a:solidFill>
                  <a:srgbClr val="FF2600"/>
                </a:solidFill>
                <a:latin typeface="Microsoft Sans Serif"/>
                <a:cs typeface="Microsoft Sans Serif"/>
              </a:rPr>
              <a:t>two</a:t>
            </a:r>
            <a:r>
              <a:rPr sz="1700" spc="25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20" dirty="0">
                <a:solidFill>
                  <a:srgbClr val="FF2600"/>
                </a:solidFill>
                <a:latin typeface="Microsoft Sans Serif"/>
                <a:cs typeface="Microsoft Sans Serif"/>
              </a:rPr>
              <a:t>samples</a:t>
            </a:r>
            <a:r>
              <a:rPr sz="1700" spc="25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5" dirty="0">
                <a:solidFill>
                  <a:srgbClr val="FF2600"/>
                </a:solidFill>
                <a:latin typeface="Microsoft Sans Serif"/>
                <a:cs typeface="Microsoft Sans Serif"/>
              </a:rPr>
              <a:t>that</a:t>
            </a:r>
            <a:r>
              <a:rPr sz="1700" spc="25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-5" dirty="0">
                <a:solidFill>
                  <a:srgbClr val="FF2600"/>
                </a:solidFill>
                <a:latin typeface="Microsoft Sans Serif"/>
                <a:cs typeface="Microsoft Sans Serif"/>
              </a:rPr>
              <a:t>are</a:t>
            </a:r>
            <a:r>
              <a:rPr sz="1700" spc="25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atypical</a:t>
            </a:r>
            <a:r>
              <a:rPr sz="1700" spc="25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5" dirty="0">
                <a:solidFill>
                  <a:srgbClr val="FF2600"/>
                </a:solidFill>
                <a:latin typeface="Microsoft Sans Serif"/>
                <a:cs typeface="Microsoft Sans Serif"/>
              </a:rPr>
              <a:t>of</a:t>
            </a:r>
            <a:r>
              <a:rPr sz="1700" spc="25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10" dirty="0">
                <a:solidFill>
                  <a:srgbClr val="FF2600"/>
                </a:solidFill>
                <a:latin typeface="Microsoft Sans Serif"/>
                <a:cs typeface="Microsoft Sans Serif"/>
              </a:rPr>
              <a:t>the</a:t>
            </a:r>
            <a:r>
              <a:rPr sz="1700" spc="25" dirty="0">
                <a:solidFill>
                  <a:srgbClr val="FF2600"/>
                </a:solidFill>
                <a:latin typeface="Microsoft Sans Serif"/>
                <a:cs typeface="Microsoft Sans Serif"/>
              </a:rPr>
              <a:t> population </a:t>
            </a:r>
            <a:r>
              <a:rPr sz="1700" dirty="0">
                <a:solidFill>
                  <a:srgbClr val="FF2600"/>
                </a:solidFill>
                <a:latin typeface="Microsoft Sans Serif"/>
                <a:cs typeface="Microsoft Sans Serif"/>
              </a:rPr>
              <a:t>from</a:t>
            </a:r>
            <a:r>
              <a:rPr sz="1700" spc="25" dirty="0">
                <a:solidFill>
                  <a:srgbClr val="FF2600"/>
                </a:solidFill>
                <a:latin typeface="Microsoft Sans Serif"/>
                <a:cs typeface="Microsoft Sans Serif"/>
              </a:rPr>
              <a:t> which </a:t>
            </a:r>
            <a:r>
              <a:rPr sz="1700" spc="10" dirty="0">
                <a:solidFill>
                  <a:srgbClr val="FF2600"/>
                </a:solidFill>
                <a:latin typeface="Microsoft Sans Serif"/>
                <a:cs typeface="Microsoft Sans Serif"/>
              </a:rPr>
              <a:t>they</a:t>
            </a:r>
            <a:r>
              <a:rPr sz="1700" spc="25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came.</a:t>
            </a:r>
            <a:endParaRPr sz="1700">
              <a:latin typeface="Microsoft Sans Serif"/>
              <a:cs typeface="Microsoft Sans Serif"/>
            </a:endParaRPr>
          </a:p>
          <a:p>
            <a:pPr marL="182245" marR="5080">
              <a:lnSpc>
                <a:spcPts val="2000"/>
              </a:lnSpc>
              <a:spcBef>
                <a:spcPts val="285"/>
              </a:spcBef>
            </a:pPr>
            <a:r>
              <a:rPr sz="1700" spc="-20" dirty="0">
                <a:solidFill>
                  <a:srgbClr val="FF2600"/>
                </a:solidFill>
                <a:latin typeface="Microsoft Sans Serif"/>
                <a:cs typeface="Microsoft Sans Serif"/>
              </a:rPr>
              <a:t>The</a:t>
            </a:r>
            <a:r>
              <a:rPr sz="1700" spc="25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10" dirty="0">
                <a:solidFill>
                  <a:srgbClr val="FF2600"/>
                </a:solidFill>
                <a:latin typeface="Microsoft Sans Serif"/>
                <a:cs typeface="Microsoft Sans Serif"/>
              </a:rPr>
              <a:t>two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20" dirty="0">
                <a:solidFill>
                  <a:srgbClr val="FF2600"/>
                </a:solidFill>
                <a:latin typeface="Microsoft Sans Serif"/>
                <a:cs typeface="Microsoft Sans Serif"/>
              </a:rPr>
              <a:t>samples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35" dirty="0">
                <a:solidFill>
                  <a:srgbClr val="FF2600"/>
                </a:solidFill>
                <a:latin typeface="Microsoft Sans Serif"/>
                <a:cs typeface="Microsoft Sans Serif"/>
              </a:rPr>
              <a:t>come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dirty="0">
                <a:solidFill>
                  <a:srgbClr val="FF2600"/>
                </a:solidFill>
                <a:latin typeface="Microsoft Sans Serif"/>
                <a:cs typeface="Microsoft Sans Serif"/>
              </a:rPr>
              <a:t>from</a:t>
            </a:r>
            <a:r>
              <a:rPr sz="1700" spc="25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10" dirty="0">
                <a:solidFill>
                  <a:srgbClr val="FF2600"/>
                </a:solidFill>
                <a:latin typeface="Microsoft Sans Serif"/>
                <a:cs typeface="Microsoft Sans Serif"/>
              </a:rPr>
              <a:t>different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25" dirty="0">
                <a:solidFill>
                  <a:srgbClr val="FF2600"/>
                </a:solidFill>
                <a:latin typeface="Microsoft Sans Serif"/>
                <a:cs typeface="Microsoft Sans Serif"/>
              </a:rPr>
              <a:t>populations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40" dirty="0">
                <a:solidFill>
                  <a:srgbClr val="FF2600"/>
                </a:solidFill>
                <a:latin typeface="Microsoft Sans Serif"/>
                <a:cs typeface="Microsoft Sans Serif"/>
              </a:rPr>
              <a:t>but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-5" dirty="0">
                <a:solidFill>
                  <a:srgbClr val="FF2600"/>
                </a:solidFill>
                <a:latin typeface="Microsoft Sans Serif"/>
                <a:cs typeface="Microsoft Sans Serif"/>
              </a:rPr>
              <a:t>are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typical</a:t>
            </a:r>
            <a:r>
              <a:rPr sz="1700" spc="25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5" dirty="0">
                <a:solidFill>
                  <a:srgbClr val="FF2600"/>
                </a:solidFill>
                <a:latin typeface="Microsoft Sans Serif"/>
                <a:cs typeface="Microsoft Sans Serif"/>
              </a:rPr>
              <a:t>of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5" dirty="0">
                <a:solidFill>
                  <a:srgbClr val="FF2600"/>
                </a:solidFill>
                <a:latin typeface="Microsoft Sans Serif"/>
                <a:cs typeface="Microsoft Sans Serif"/>
              </a:rPr>
              <a:t>their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20" dirty="0">
                <a:solidFill>
                  <a:srgbClr val="FF2600"/>
                </a:solidFill>
                <a:latin typeface="Microsoft Sans Serif"/>
                <a:cs typeface="Microsoft Sans Serif"/>
              </a:rPr>
              <a:t>respective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20" dirty="0">
                <a:solidFill>
                  <a:srgbClr val="FF2600"/>
                </a:solidFill>
                <a:latin typeface="Microsoft Sans Serif"/>
                <a:cs typeface="Microsoft Sans Serif"/>
              </a:rPr>
              <a:t>parent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25" dirty="0">
                <a:solidFill>
                  <a:srgbClr val="FF2600"/>
                </a:solidFill>
                <a:latin typeface="Microsoft Sans Serif"/>
                <a:cs typeface="Microsoft Sans Serif"/>
              </a:rPr>
              <a:t>population. </a:t>
            </a:r>
            <a:r>
              <a:rPr sz="1700" spc="5" dirty="0">
                <a:solidFill>
                  <a:srgbClr val="FF2600"/>
                </a:solidFill>
                <a:latin typeface="Microsoft Sans Serif"/>
                <a:cs typeface="Microsoft Sans Serif"/>
              </a:rPr>
              <a:t>In </a:t>
            </a:r>
            <a:r>
              <a:rPr sz="1700" spc="1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5" dirty="0">
                <a:solidFill>
                  <a:srgbClr val="FF2600"/>
                </a:solidFill>
                <a:latin typeface="Microsoft Sans Serif"/>
                <a:cs typeface="Microsoft Sans Serif"/>
              </a:rPr>
              <a:t>this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15" dirty="0">
                <a:solidFill>
                  <a:srgbClr val="FF2600"/>
                </a:solidFill>
                <a:latin typeface="Microsoft Sans Serif"/>
                <a:cs typeface="Microsoft Sans Serif"/>
              </a:rPr>
              <a:t>scenario,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10" dirty="0">
                <a:solidFill>
                  <a:srgbClr val="FF2600"/>
                </a:solidFill>
                <a:latin typeface="Microsoft Sans Serif"/>
                <a:cs typeface="Microsoft Sans Serif"/>
              </a:rPr>
              <a:t>the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20" dirty="0">
                <a:solidFill>
                  <a:srgbClr val="FF2600"/>
                </a:solidFill>
                <a:latin typeface="Microsoft Sans Serif"/>
                <a:cs typeface="Microsoft Sans Serif"/>
              </a:rPr>
              <a:t>difference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25" dirty="0">
                <a:solidFill>
                  <a:srgbClr val="FF2600"/>
                </a:solidFill>
                <a:latin typeface="Microsoft Sans Serif"/>
                <a:cs typeface="Microsoft Sans Serif"/>
              </a:rPr>
              <a:t>between</a:t>
            </a:r>
            <a:r>
              <a:rPr sz="1700" spc="35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20" dirty="0">
                <a:solidFill>
                  <a:srgbClr val="FF2600"/>
                </a:solidFill>
                <a:latin typeface="Microsoft Sans Serif"/>
                <a:cs typeface="Microsoft Sans Serif"/>
              </a:rPr>
              <a:t>samples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10" dirty="0">
                <a:solidFill>
                  <a:srgbClr val="FF2600"/>
                </a:solidFill>
                <a:latin typeface="Microsoft Sans Serif"/>
                <a:cs typeface="Microsoft Sans Serif"/>
              </a:rPr>
              <a:t>represents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10" dirty="0">
                <a:solidFill>
                  <a:srgbClr val="FF2600"/>
                </a:solidFill>
                <a:latin typeface="Microsoft Sans Serif"/>
                <a:cs typeface="Microsoft Sans Serif"/>
              </a:rPr>
              <a:t>a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20" dirty="0">
                <a:solidFill>
                  <a:srgbClr val="FF2600"/>
                </a:solidFill>
                <a:latin typeface="Microsoft Sans Serif"/>
                <a:cs typeface="Microsoft Sans Serif"/>
              </a:rPr>
              <a:t>genuine</a:t>
            </a:r>
            <a:r>
              <a:rPr sz="1700" spc="35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20" dirty="0">
                <a:solidFill>
                  <a:srgbClr val="FF2600"/>
                </a:solidFill>
                <a:latin typeface="Microsoft Sans Serif"/>
                <a:cs typeface="Microsoft Sans Serif"/>
              </a:rPr>
              <a:t>difference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25" dirty="0">
                <a:solidFill>
                  <a:srgbClr val="FF2600"/>
                </a:solidFill>
                <a:latin typeface="Microsoft Sans Serif"/>
                <a:cs typeface="Microsoft Sans Serif"/>
              </a:rPr>
              <a:t>between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10" dirty="0">
                <a:solidFill>
                  <a:srgbClr val="FF2600"/>
                </a:solidFill>
                <a:latin typeface="Microsoft Sans Serif"/>
                <a:cs typeface="Microsoft Sans Serif"/>
              </a:rPr>
              <a:t>the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20" dirty="0">
                <a:solidFill>
                  <a:srgbClr val="FF2600"/>
                </a:solidFill>
                <a:latin typeface="Microsoft Sans Serif"/>
                <a:cs typeface="Microsoft Sans Serif"/>
              </a:rPr>
              <a:t>samples</a:t>
            </a:r>
            <a:r>
              <a:rPr sz="1700" spc="35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30" dirty="0">
                <a:solidFill>
                  <a:srgbClr val="FF2600"/>
                </a:solidFill>
                <a:latin typeface="Microsoft Sans Serif"/>
                <a:cs typeface="Microsoft Sans Serif"/>
              </a:rPr>
              <a:t>(and </a:t>
            </a:r>
            <a:r>
              <a:rPr sz="1700" spc="-44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10" dirty="0">
                <a:solidFill>
                  <a:srgbClr val="FF2600"/>
                </a:solidFill>
                <a:latin typeface="Microsoft Sans Serif"/>
                <a:cs typeface="Microsoft Sans Serif"/>
              </a:rPr>
              <a:t>so</a:t>
            </a:r>
            <a:r>
              <a:rPr sz="1700" spc="20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10" dirty="0">
                <a:solidFill>
                  <a:srgbClr val="FF2600"/>
                </a:solidFill>
                <a:latin typeface="Microsoft Sans Serif"/>
                <a:cs typeface="Microsoft Sans Serif"/>
              </a:rPr>
              <a:t>the</a:t>
            </a:r>
            <a:r>
              <a:rPr sz="1700" spc="25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dirty="0">
                <a:solidFill>
                  <a:srgbClr val="FF2600"/>
                </a:solidFill>
                <a:latin typeface="Microsoft Sans Serif"/>
                <a:cs typeface="Microsoft Sans Serif"/>
              </a:rPr>
              <a:t>null</a:t>
            </a:r>
            <a:r>
              <a:rPr sz="1700" spc="25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15" dirty="0">
                <a:solidFill>
                  <a:srgbClr val="FF2600"/>
                </a:solidFill>
                <a:latin typeface="Microsoft Sans Serif"/>
                <a:cs typeface="Microsoft Sans Serif"/>
              </a:rPr>
              <a:t>hypothesis</a:t>
            </a:r>
            <a:r>
              <a:rPr sz="1700" spc="25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dirty="0">
                <a:solidFill>
                  <a:srgbClr val="FF2600"/>
                </a:solidFill>
                <a:latin typeface="Microsoft Sans Serif"/>
                <a:cs typeface="Microsoft Sans Serif"/>
              </a:rPr>
              <a:t>is</a:t>
            </a:r>
            <a:r>
              <a:rPr sz="1700" spc="25" dirty="0">
                <a:solidFill>
                  <a:srgbClr val="FF2600"/>
                </a:solidFill>
                <a:latin typeface="Microsoft Sans Serif"/>
                <a:cs typeface="Microsoft Sans Serif"/>
              </a:rPr>
              <a:t> </a:t>
            </a:r>
            <a:r>
              <a:rPr sz="1700" spc="20" dirty="0">
                <a:solidFill>
                  <a:srgbClr val="FF2600"/>
                </a:solidFill>
                <a:latin typeface="Microsoft Sans Serif"/>
                <a:cs typeface="Microsoft Sans Serif"/>
              </a:rPr>
              <a:t>incorrect).</a:t>
            </a:r>
            <a:endParaRPr sz="1700">
              <a:latin typeface="Microsoft Sans Serif"/>
              <a:cs typeface="Microsoft Sans Serif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90599" y="7554616"/>
            <a:ext cx="10699750" cy="1290320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180975" marR="5080" indent="-168910">
              <a:lnSpc>
                <a:spcPct val="101600"/>
              </a:lnSpc>
              <a:spcBef>
                <a:spcPts val="60"/>
              </a:spcBef>
              <a:buSzPct val="73170"/>
              <a:buChar char="•"/>
              <a:tabLst>
                <a:tab pos="181610" algn="l"/>
              </a:tabLst>
            </a:pPr>
            <a:r>
              <a:rPr sz="2050" dirty="0">
                <a:latin typeface="Microsoft Sans Serif"/>
                <a:cs typeface="Microsoft Sans Serif"/>
              </a:rPr>
              <a:t>As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the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25" dirty="0">
                <a:latin typeface="Microsoft Sans Serif"/>
                <a:cs typeface="Microsoft Sans Serif"/>
              </a:rPr>
              <a:t>observed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10" dirty="0">
                <a:latin typeface="Microsoft Sans Serif"/>
                <a:cs typeface="Microsoft Sans Serif"/>
              </a:rPr>
              <a:t>difference</a:t>
            </a:r>
            <a:r>
              <a:rPr sz="2050" spc="35" dirty="0">
                <a:latin typeface="Microsoft Sans Serif"/>
                <a:cs typeface="Microsoft Sans Serif"/>
              </a:rPr>
              <a:t> </a:t>
            </a:r>
            <a:r>
              <a:rPr sz="2050" spc="15" dirty="0">
                <a:latin typeface="Microsoft Sans Serif"/>
                <a:cs typeface="Microsoft Sans Serif"/>
              </a:rPr>
              <a:t>between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the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15" dirty="0">
                <a:latin typeface="Microsoft Sans Serif"/>
                <a:cs typeface="Microsoft Sans Serif"/>
              </a:rPr>
              <a:t>sample</a:t>
            </a:r>
            <a:r>
              <a:rPr sz="2050" spc="35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means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25" dirty="0">
                <a:latin typeface="Microsoft Sans Serif"/>
                <a:cs typeface="Microsoft Sans Serif"/>
              </a:rPr>
              <a:t>gets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15" dirty="0">
                <a:latin typeface="Microsoft Sans Serif"/>
                <a:cs typeface="Microsoft Sans Serif"/>
              </a:rPr>
              <a:t>larger,</a:t>
            </a:r>
            <a:r>
              <a:rPr sz="2050" spc="35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the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15" dirty="0">
                <a:latin typeface="Microsoft Sans Serif"/>
                <a:cs typeface="Microsoft Sans Serif"/>
              </a:rPr>
              <a:t>more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20" dirty="0">
                <a:latin typeface="Microsoft Sans Serif"/>
                <a:cs typeface="Microsoft Sans Serif"/>
              </a:rPr>
              <a:t>confident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we </a:t>
            </a:r>
            <a:r>
              <a:rPr sz="2050" spc="-525" dirty="0">
                <a:latin typeface="Microsoft Sans Serif"/>
                <a:cs typeface="Microsoft Sans Serif"/>
              </a:rPr>
              <a:t> </a:t>
            </a:r>
            <a:r>
              <a:rPr sz="2050" spc="35" dirty="0">
                <a:latin typeface="Microsoft Sans Serif"/>
                <a:cs typeface="Microsoft Sans Serif"/>
              </a:rPr>
              <a:t>become</a:t>
            </a:r>
            <a:r>
              <a:rPr sz="2050" spc="25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that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the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35" dirty="0">
                <a:latin typeface="Microsoft Sans Serif"/>
                <a:cs typeface="Microsoft Sans Serif"/>
              </a:rPr>
              <a:t>second</a:t>
            </a:r>
            <a:r>
              <a:rPr sz="2050" spc="25" dirty="0">
                <a:latin typeface="Microsoft Sans Serif"/>
                <a:cs typeface="Microsoft Sans Serif"/>
              </a:rPr>
              <a:t> </a:t>
            </a:r>
            <a:r>
              <a:rPr sz="2050" spc="5" dirty="0">
                <a:latin typeface="Microsoft Sans Serif"/>
                <a:cs typeface="Microsoft Sans Serif"/>
              </a:rPr>
              <a:t>explanation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10" dirty="0">
                <a:latin typeface="Microsoft Sans Serif"/>
                <a:cs typeface="Microsoft Sans Serif"/>
              </a:rPr>
              <a:t>is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25" dirty="0">
                <a:latin typeface="Microsoft Sans Serif"/>
                <a:cs typeface="Microsoft Sans Serif"/>
              </a:rPr>
              <a:t>correct </a:t>
            </a:r>
            <a:r>
              <a:rPr sz="2050" spc="-5" dirty="0">
                <a:latin typeface="Microsoft Sans Serif"/>
                <a:cs typeface="Microsoft Sans Serif"/>
              </a:rPr>
              <a:t>(i.e.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that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the</a:t>
            </a:r>
            <a:r>
              <a:rPr sz="2050" spc="25" dirty="0">
                <a:latin typeface="Microsoft Sans Serif"/>
                <a:cs typeface="Microsoft Sans Serif"/>
              </a:rPr>
              <a:t> </a:t>
            </a:r>
            <a:r>
              <a:rPr sz="2050" spc="-10" dirty="0">
                <a:latin typeface="Microsoft Sans Serif"/>
                <a:cs typeface="Microsoft Sans Serif"/>
              </a:rPr>
              <a:t>null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5" dirty="0">
                <a:latin typeface="Microsoft Sans Serif"/>
                <a:cs typeface="Microsoft Sans Serif"/>
              </a:rPr>
              <a:t>hypothesis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15" dirty="0">
                <a:latin typeface="Microsoft Sans Serif"/>
                <a:cs typeface="Microsoft Sans Serif"/>
              </a:rPr>
              <a:t>should</a:t>
            </a:r>
            <a:r>
              <a:rPr sz="2050" spc="25" dirty="0">
                <a:latin typeface="Microsoft Sans Serif"/>
                <a:cs typeface="Microsoft Sans Serif"/>
              </a:rPr>
              <a:t> </a:t>
            </a:r>
            <a:r>
              <a:rPr sz="2050" spc="55" dirty="0">
                <a:latin typeface="Microsoft Sans Serif"/>
                <a:cs typeface="Microsoft Sans Serif"/>
              </a:rPr>
              <a:t>be </a:t>
            </a:r>
            <a:r>
              <a:rPr sz="2050" spc="60" dirty="0">
                <a:latin typeface="Microsoft Sans Serif"/>
                <a:cs typeface="Microsoft Sans Serif"/>
              </a:rPr>
              <a:t> </a:t>
            </a:r>
            <a:r>
              <a:rPr sz="2050" spc="15" dirty="0">
                <a:latin typeface="Microsoft Sans Serif"/>
                <a:cs typeface="Microsoft Sans Serif"/>
              </a:rPr>
              <a:t>rejected).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If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the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10" dirty="0">
                <a:latin typeface="Microsoft Sans Serif"/>
                <a:cs typeface="Microsoft Sans Serif"/>
              </a:rPr>
              <a:t>null</a:t>
            </a:r>
            <a:r>
              <a:rPr sz="2050" spc="35" dirty="0">
                <a:latin typeface="Microsoft Sans Serif"/>
                <a:cs typeface="Microsoft Sans Serif"/>
              </a:rPr>
              <a:t> </a:t>
            </a:r>
            <a:r>
              <a:rPr sz="2050" spc="5" dirty="0">
                <a:latin typeface="Microsoft Sans Serif"/>
                <a:cs typeface="Microsoft Sans Serif"/>
              </a:rPr>
              <a:t>hypothesis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10" dirty="0">
                <a:latin typeface="Microsoft Sans Serif"/>
                <a:cs typeface="Microsoft Sans Serif"/>
              </a:rPr>
              <a:t>is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15" dirty="0">
                <a:latin typeface="Microsoft Sans Serif"/>
                <a:cs typeface="Microsoft Sans Serif"/>
              </a:rPr>
              <a:t>incorrect,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then</a:t>
            </a:r>
            <a:r>
              <a:rPr sz="2050" spc="35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we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20" dirty="0">
                <a:latin typeface="Microsoft Sans Serif"/>
                <a:cs typeface="Microsoft Sans Serif"/>
              </a:rPr>
              <a:t>gain</a:t>
            </a:r>
            <a:r>
              <a:rPr sz="2050" spc="30" dirty="0">
                <a:latin typeface="Microsoft Sans Serif"/>
                <a:cs typeface="Microsoft Sans Serif"/>
              </a:rPr>
              <a:t> confidence</a:t>
            </a:r>
            <a:r>
              <a:rPr sz="2050" spc="35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that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the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two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15" dirty="0">
                <a:latin typeface="Microsoft Sans Serif"/>
                <a:cs typeface="Microsoft Sans Serif"/>
              </a:rPr>
              <a:t>sample </a:t>
            </a:r>
            <a:r>
              <a:rPr sz="2050" spc="20" dirty="0">
                <a:latin typeface="Microsoft Sans Serif"/>
                <a:cs typeface="Microsoft Sans Serif"/>
              </a:rPr>
              <a:t> </a:t>
            </a:r>
            <a:r>
              <a:rPr sz="2050" spc="-5" dirty="0">
                <a:latin typeface="Microsoft Sans Serif"/>
                <a:cs typeface="Microsoft Sans Serif"/>
              </a:rPr>
              <a:t>means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10" dirty="0">
                <a:latin typeface="Microsoft Sans Serif"/>
                <a:cs typeface="Microsoft Sans Serif"/>
              </a:rPr>
              <a:t>differ</a:t>
            </a:r>
            <a:r>
              <a:rPr sz="2050" spc="30" dirty="0">
                <a:latin typeface="Microsoft Sans Serif"/>
                <a:cs typeface="Microsoft Sans Serif"/>
              </a:rPr>
              <a:t> because </a:t>
            </a:r>
            <a:r>
              <a:rPr sz="2050" dirty="0">
                <a:latin typeface="Microsoft Sans Serif"/>
                <a:cs typeface="Microsoft Sans Serif"/>
              </a:rPr>
              <a:t>of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the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dirty="0">
                <a:latin typeface="Microsoft Sans Serif"/>
                <a:cs typeface="Microsoft Sans Serif"/>
              </a:rPr>
              <a:t>different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5" dirty="0">
                <a:latin typeface="Microsoft Sans Serif"/>
                <a:cs typeface="Microsoft Sans Serif"/>
              </a:rPr>
              <a:t>experimental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5" dirty="0">
                <a:latin typeface="Microsoft Sans Serif"/>
                <a:cs typeface="Microsoft Sans Serif"/>
              </a:rPr>
              <a:t>manipulation</a:t>
            </a:r>
            <a:r>
              <a:rPr sz="2050" spc="30" dirty="0">
                <a:latin typeface="Microsoft Sans Serif"/>
                <a:cs typeface="Microsoft Sans Serif"/>
              </a:rPr>
              <a:t> imposed </a:t>
            </a:r>
            <a:r>
              <a:rPr sz="2050" spc="-5" dirty="0">
                <a:latin typeface="Microsoft Sans Serif"/>
                <a:cs typeface="Microsoft Sans Serif"/>
              </a:rPr>
              <a:t>on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25" dirty="0">
                <a:latin typeface="Microsoft Sans Serif"/>
                <a:cs typeface="Microsoft Sans Serif"/>
              </a:rPr>
              <a:t>each</a:t>
            </a:r>
            <a:r>
              <a:rPr sz="2050" spc="30" dirty="0">
                <a:latin typeface="Microsoft Sans Serif"/>
                <a:cs typeface="Microsoft Sans Serif"/>
              </a:rPr>
              <a:t> </a:t>
            </a:r>
            <a:r>
              <a:rPr sz="2050" spc="10" dirty="0">
                <a:latin typeface="Microsoft Sans Serif"/>
                <a:cs typeface="Microsoft Sans Serif"/>
              </a:rPr>
              <a:t>sample.</a:t>
            </a:r>
            <a:endParaRPr sz="205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10662" y="889765"/>
            <a:ext cx="7183755" cy="1214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800" spc="-145" dirty="0"/>
              <a:t>The</a:t>
            </a:r>
            <a:r>
              <a:rPr sz="7800" spc="60" dirty="0"/>
              <a:t> </a:t>
            </a:r>
            <a:r>
              <a:rPr sz="7800" dirty="0"/>
              <a:t>test</a:t>
            </a:r>
            <a:r>
              <a:rPr sz="7800" spc="65" dirty="0"/>
              <a:t> </a:t>
            </a:r>
            <a:r>
              <a:rPr sz="7800" spc="35" dirty="0"/>
              <a:t>statistic</a:t>
            </a:r>
            <a:endParaRPr sz="7800"/>
          </a:p>
        </p:txBody>
      </p:sp>
      <p:sp>
        <p:nvSpPr>
          <p:cNvPr id="3" name="object 3"/>
          <p:cNvSpPr/>
          <p:nvPr/>
        </p:nvSpPr>
        <p:spPr>
          <a:xfrm>
            <a:off x="2306387" y="5576715"/>
            <a:ext cx="8530590" cy="0"/>
          </a:xfrm>
          <a:custGeom>
            <a:avLst/>
            <a:gdLst/>
            <a:ahLst/>
            <a:cxnLst/>
            <a:rect l="l" t="t" r="r" b="b"/>
            <a:pathLst>
              <a:path w="8530590">
                <a:moveTo>
                  <a:pt x="0" y="0"/>
                </a:moveTo>
                <a:lnTo>
                  <a:pt x="8530385" y="0"/>
                </a:lnTo>
              </a:path>
            </a:pathLst>
          </a:custGeom>
          <a:ln w="1806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353673" y="4696347"/>
            <a:ext cx="121920" cy="3727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250" i="1" dirty="0">
                <a:latin typeface="Calibri"/>
                <a:cs typeface="Calibri"/>
              </a:rPr>
              <a:t>t</a:t>
            </a:r>
            <a:endParaRPr sz="225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054273" y="4522949"/>
            <a:ext cx="200660" cy="3727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250" spc="130" dirty="0">
                <a:latin typeface="Cambria"/>
                <a:cs typeface="Cambria"/>
              </a:rPr>
              <a:t>=</a:t>
            </a:r>
            <a:endParaRPr sz="2250">
              <a:latin typeface="Cambria"/>
              <a:cs typeface="Cambria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400748" y="3828677"/>
            <a:ext cx="2995930" cy="715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 marR="5080" indent="286385">
              <a:lnSpc>
                <a:spcPct val="100000"/>
              </a:lnSpc>
              <a:spcBef>
                <a:spcPts val="125"/>
              </a:spcBef>
            </a:pPr>
            <a:r>
              <a:rPr sz="2250" spc="35" dirty="0">
                <a:latin typeface="Cambria"/>
                <a:cs typeface="Cambria"/>
              </a:rPr>
              <a:t>observed</a:t>
            </a:r>
            <a:r>
              <a:rPr sz="2250" spc="50" dirty="0">
                <a:latin typeface="Cambria"/>
                <a:cs typeface="Cambria"/>
              </a:rPr>
              <a:t> </a:t>
            </a:r>
            <a:r>
              <a:rPr sz="2250" spc="25" dirty="0">
                <a:latin typeface="Cambria"/>
                <a:cs typeface="Cambria"/>
              </a:rPr>
              <a:t>difference </a:t>
            </a:r>
            <a:r>
              <a:rPr sz="2250" spc="30" dirty="0">
                <a:latin typeface="Cambria"/>
                <a:cs typeface="Cambria"/>
              </a:rPr>
              <a:t> </a:t>
            </a:r>
            <a:r>
              <a:rPr sz="2250" spc="25" dirty="0">
                <a:latin typeface="Cambria"/>
                <a:cs typeface="Cambria"/>
              </a:rPr>
              <a:t>between</a:t>
            </a:r>
            <a:r>
              <a:rPr sz="2250" spc="45" dirty="0">
                <a:latin typeface="Cambria"/>
                <a:cs typeface="Cambria"/>
              </a:rPr>
              <a:t> </a:t>
            </a:r>
            <a:r>
              <a:rPr sz="2250" spc="50" dirty="0">
                <a:latin typeface="Cambria"/>
                <a:cs typeface="Cambria"/>
              </a:rPr>
              <a:t>sample </a:t>
            </a:r>
            <a:r>
              <a:rPr sz="2250" spc="45" dirty="0">
                <a:latin typeface="Cambria"/>
                <a:cs typeface="Cambria"/>
              </a:rPr>
              <a:t>means</a:t>
            </a:r>
            <a:endParaRPr sz="2250">
              <a:latin typeface="Cambria"/>
              <a:cs typeface="Cambri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651257" y="3655279"/>
            <a:ext cx="2891155" cy="3727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5"/>
              </a:spcBef>
              <a:tabLst>
                <a:tab pos="374650" algn="l"/>
              </a:tabLst>
            </a:pPr>
            <a:r>
              <a:rPr sz="3375" spc="15" baseline="-33333" dirty="0">
                <a:latin typeface="Times New Roman"/>
                <a:cs typeface="Times New Roman"/>
              </a:rPr>
              <a:t>−	</a:t>
            </a:r>
            <a:r>
              <a:rPr sz="2250" spc="35" dirty="0">
                <a:latin typeface="Cambria"/>
                <a:cs typeface="Cambria"/>
              </a:rPr>
              <a:t>expected </a:t>
            </a:r>
            <a:r>
              <a:rPr sz="2250" spc="25" dirty="0">
                <a:latin typeface="Cambria"/>
                <a:cs typeface="Cambria"/>
              </a:rPr>
              <a:t>difference</a:t>
            </a:r>
            <a:endParaRPr sz="2250">
              <a:latin typeface="Cambria"/>
              <a:cs typeface="Cambri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013608" y="3998462"/>
            <a:ext cx="3489960" cy="715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25"/>
              </a:spcBef>
            </a:pPr>
            <a:r>
              <a:rPr sz="2250" spc="25" dirty="0">
                <a:latin typeface="Cambria"/>
                <a:cs typeface="Cambria"/>
              </a:rPr>
              <a:t>between</a:t>
            </a:r>
            <a:r>
              <a:rPr sz="2250" spc="45" dirty="0">
                <a:latin typeface="Cambria"/>
                <a:cs typeface="Cambria"/>
              </a:rPr>
              <a:t> </a:t>
            </a:r>
            <a:r>
              <a:rPr sz="2250" spc="60" dirty="0">
                <a:latin typeface="Cambria"/>
                <a:cs typeface="Cambria"/>
              </a:rPr>
              <a:t>population</a:t>
            </a:r>
            <a:r>
              <a:rPr sz="2250" spc="50" dirty="0">
                <a:latin typeface="Cambria"/>
                <a:cs typeface="Cambria"/>
              </a:rPr>
              <a:t> </a:t>
            </a:r>
            <a:r>
              <a:rPr sz="2250" spc="45" dirty="0">
                <a:latin typeface="Cambria"/>
                <a:cs typeface="Cambria"/>
              </a:rPr>
              <a:t>means </a:t>
            </a:r>
            <a:r>
              <a:rPr sz="2250" spc="-480" dirty="0">
                <a:latin typeface="Cambria"/>
                <a:cs typeface="Cambria"/>
              </a:rPr>
              <a:t> </a:t>
            </a:r>
            <a:r>
              <a:rPr sz="2250" dirty="0">
                <a:latin typeface="Cambria"/>
                <a:cs typeface="Cambria"/>
              </a:rPr>
              <a:t>(if</a:t>
            </a:r>
            <a:r>
              <a:rPr sz="2250" spc="65" dirty="0">
                <a:latin typeface="Cambria"/>
                <a:cs typeface="Cambria"/>
              </a:rPr>
              <a:t> </a:t>
            </a:r>
            <a:r>
              <a:rPr sz="2250" spc="70" dirty="0">
                <a:latin typeface="Cambria"/>
                <a:cs typeface="Cambria"/>
              </a:rPr>
              <a:t>null</a:t>
            </a:r>
            <a:r>
              <a:rPr sz="2250" spc="65" dirty="0">
                <a:latin typeface="Cambria"/>
                <a:cs typeface="Cambria"/>
              </a:rPr>
              <a:t> </a:t>
            </a:r>
            <a:r>
              <a:rPr sz="2250" spc="40" dirty="0">
                <a:latin typeface="Cambria"/>
                <a:cs typeface="Cambria"/>
              </a:rPr>
              <a:t>hypothesis</a:t>
            </a:r>
            <a:r>
              <a:rPr sz="2250" spc="70" dirty="0">
                <a:latin typeface="Cambria"/>
                <a:cs typeface="Cambria"/>
              </a:rPr>
              <a:t> </a:t>
            </a:r>
            <a:r>
              <a:rPr sz="2250" spc="15" dirty="0">
                <a:latin typeface="Cambria"/>
                <a:cs typeface="Cambria"/>
              </a:rPr>
              <a:t>is</a:t>
            </a:r>
            <a:r>
              <a:rPr sz="2250" spc="65" dirty="0">
                <a:latin typeface="Cambria"/>
                <a:cs typeface="Cambria"/>
              </a:rPr>
              <a:t> </a:t>
            </a:r>
            <a:r>
              <a:rPr sz="2250" spc="-15" dirty="0">
                <a:latin typeface="Cambria"/>
                <a:cs typeface="Cambria"/>
              </a:rPr>
              <a:t>true)</a:t>
            </a:r>
            <a:endParaRPr sz="2250">
              <a:latin typeface="Cambria"/>
              <a:cs typeface="Cambria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799161" y="5911493"/>
            <a:ext cx="7666990" cy="715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865755" marR="5080" indent="-2853690">
              <a:lnSpc>
                <a:spcPct val="100000"/>
              </a:lnSpc>
              <a:spcBef>
                <a:spcPts val="125"/>
              </a:spcBef>
            </a:pPr>
            <a:r>
              <a:rPr sz="2250" spc="15" dirty="0">
                <a:latin typeface="Cambria"/>
                <a:cs typeface="Cambria"/>
              </a:rPr>
              <a:t>estimate</a:t>
            </a:r>
            <a:r>
              <a:rPr sz="2250" spc="70" dirty="0">
                <a:latin typeface="Cambria"/>
                <a:cs typeface="Cambria"/>
              </a:rPr>
              <a:t> </a:t>
            </a:r>
            <a:r>
              <a:rPr sz="2250" spc="60" dirty="0">
                <a:latin typeface="Cambria"/>
                <a:cs typeface="Cambria"/>
              </a:rPr>
              <a:t>of</a:t>
            </a:r>
            <a:r>
              <a:rPr sz="2250" spc="70" dirty="0">
                <a:latin typeface="Cambria"/>
                <a:cs typeface="Cambria"/>
              </a:rPr>
              <a:t> </a:t>
            </a:r>
            <a:r>
              <a:rPr sz="2250" spc="15" dirty="0">
                <a:latin typeface="Cambria"/>
                <a:cs typeface="Cambria"/>
              </a:rPr>
              <a:t>the</a:t>
            </a:r>
            <a:r>
              <a:rPr sz="2250" spc="70" dirty="0">
                <a:latin typeface="Cambria"/>
                <a:cs typeface="Cambria"/>
              </a:rPr>
              <a:t> </a:t>
            </a:r>
            <a:r>
              <a:rPr sz="2250" spc="40" dirty="0">
                <a:latin typeface="Cambria"/>
                <a:cs typeface="Cambria"/>
              </a:rPr>
              <a:t>standard</a:t>
            </a:r>
            <a:r>
              <a:rPr sz="2250" spc="70" dirty="0">
                <a:latin typeface="Cambria"/>
                <a:cs typeface="Cambria"/>
              </a:rPr>
              <a:t> </a:t>
            </a:r>
            <a:r>
              <a:rPr sz="2250" spc="-20" dirty="0">
                <a:latin typeface="Cambria"/>
                <a:cs typeface="Cambria"/>
              </a:rPr>
              <a:t>error</a:t>
            </a:r>
            <a:r>
              <a:rPr sz="2250" spc="70" dirty="0">
                <a:latin typeface="Cambria"/>
                <a:cs typeface="Cambria"/>
              </a:rPr>
              <a:t> </a:t>
            </a:r>
            <a:r>
              <a:rPr sz="2250" spc="60" dirty="0">
                <a:latin typeface="Cambria"/>
                <a:cs typeface="Cambria"/>
              </a:rPr>
              <a:t>of</a:t>
            </a:r>
            <a:r>
              <a:rPr sz="2250" spc="70" dirty="0">
                <a:latin typeface="Cambria"/>
                <a:cs typeface="Cambria"/>
              </a:rPr>
              <a:t> </a:t>
            </a:r>
            <a:r>
              <a:rPr sz="2250" spc="15" dirty="0">
                <a:latin typeface="Cambria"/>
                <a:cs typeface="Cambria"/>
              </a:rPr>
              <a:t>the</a:t>
            </a:r>
            <a:r>
              <a:rPr sz="2250" spc="70" dirty="0">
                <a:latin typeface="Cambria"/>
                <a:cs typeface="Cambria"/>
              </a:rPr>
              <a:t> </a:t>
            </a:r>
            <a:r>
              <a:rPr sz="2250" spc="25" dirty="0">
                <a:latin typeface="Cambria"/>
                <a:cs typeface="Cambria"/>
              </a:rPr>
              <a:t>difference</a:t>
            </a:r>
            <a:r>
              <a:rPr sz="2250" spc="70" dirty="0">
                <a:latin typeface="Cambria"/>
                <a:cs typeface="Cambria"/>
              </a:rPr>
              <a:t> </a:t>
            </a:r>
            <a:r>
              <a:rPr sz="2250" spc="25" dirty="0">
                <a:latin typeface="Cambria"/>
                <a:cs typeface="Cambria"/>
              </a:rPr>
              <a:t>between</a:t>
            </a:r>
            <a:r>
              <a:rPr sz="2250" spc="70" dirty="0">
                <a:latin typeface="Cambria"/>
                <a:cs typeface="Cambria"/>
              </a:rPr>
              <a:t> </a:t>
            </a:r>
            <a:r>
              <a:rPr sz="2250" spc="60" dirty="0">
                <a:latin typeface="Cambria"/>
                <a:cs typeface="Cambria"/>
              </a:rPr>
              <a:t>two </a:t>
            </a:r>
            <a:r>
              <a:rPr sz="2250" spc="-480" dirty="0">
                <a:latin typeface="Cambria"/>
                <a:cs typeface="Cambria"/>
              </a:rPr>
              <a:t> </a:t>
            </a:r>
            <a:r>
              <a:rPr sz="2250" spc="50" dirty="0">
                <a:latin typeface="Cambria"/>
                <a:cs typeface="Cambria"/>
              </a:rPr>
              <a:t>sample</a:t>
            </a:r>
            <a:r>
              <a:rPr sz="2250" spc="65" dirty="0">
                <a:latin typeface="Cambria"/>
                <a:cs typeface="Cambria"/>
              </a:rPr>
              <a:t> </a:t>
            </a:r>
            <a:r>
              <a:rPr sz="2250" spc="45" dirty="0">
                <a:latin typeface="Cambria"/>
                <a:cs typeface="Cambria"/>
              </a:rPr>
              <a:t>means</a:t>
            </a:r>
            <a:endParaRPr sz="225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34223" y="889765"/>
            <a:ext cx="9936480" cy="1214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800" spc="-160" dirty="0"/>
              <a:t>Fit</a:t>
            </a:r>
            <a:r>
              <a:rPr sz="7800" spc="75" dirty="0"/>
              <a:t> </a:t>
            </a:r>
            <a:r>
              <a:rPr sz="7800" spc="-5" dirty="0"/>
              <a:t>a</a:t>
            </a:r>
            <a:r>
              <a:rPr sz="7800" spc="80" dirty="0"/>
              <a:t> </a:t>
            </a:r>
            <a:r>
              <a:rPr sz="7800" spc="75" dirty="0"/>
              <a:t>model</a:t>
            </a:r>
            <a:r>
              <a:rPr sz="7800" spc="80" dirty="0"/>
              <a:t> </a:t>
            </a:r>
            <a:r>
              <a:rPr sz="7800" dirty="0"/>
              <a:t>to</a:t>
            </a:r>
            <a:r>
              <a:rPr sz="7800" spc="80" dirty="0"/>
              <a:t> </a:t>
            </a:r>
            <a:r>
              <a:rPr sz="7800" dirty="0"/>
              <a:t>the</a:t>
            </a:r>
            <a:r>
              <a:rPr sz="7800" spc="80" dirty="0"/>
              <a:t> </a:t>
            </a:r>
            <a:r>
              <a:rPr sz="7800" spc="105" dirty="0"/>
              <a:t>data</a:t>
            </a:r>
            <a:endParaRPr sz="7800"/>
          </a:p>
        </p:txBody>
      </p:sp>
      <p:sp>
        <p:nvSpPr>
          <p:cNvPr id="3" name="object 3"/>
          <p:cNvSpPr txBox="1"/>
          <p:nvPr/>
        </p:nvSpPr>
        <p:spPr>
          <a:xfrm>
            <a:off x="3179042" y="4877491"/>
            <a:ext cx="603250" cy="650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100" i="1" dirty="0">
                <a:latin typeface="Times New Roman"/>
                <a:cs typeface="Times New Roman"/>
              </a:rPr>
              <a:t>t</a:t>
            </a:r>
            <a:r>
              <a:rPr sz="4100" i="1" spc="35" dirty="0">
                <a:latin typeface="Times New Roman"/>
                <a:cs typeface="Times New Roman"/>
              </a:rPr>
              <a:t> </a:t>
            </a:r>
            <a:r>
              <a:rPr sz="4100" dirty="0">
                <a:latin typeface="Symbol"/>
                <a:cs typeface="Symbol"/>
              </a:rPr>
              <a:t></a:t>
            </a:r>
            <a:endParaRPr sz="4100">
              <a:latin typeface="Symbol"/>
              <a:cs typeface="Symbo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608630" y="4491563"/>
            <a:ext cx="358140" cy="26034"/>
          </a:xfrm>
          <a:custGeom>
            <a:avLst/>
            <a:gdLst/>
            <a:ahLst/>
            <a:cxnLst/>
            <a:rect l="l" t="t" r="r" b="b"/>
            <a:pathLst>
              <a:path w="358139" h="26035">
                <a:moveTo>
                  <a:pt x="357950" y="0"/>
                </a:moveTo>
                <a:lnTo>
                  <a:pt x="0" y="0"/>
                </a:lnTo>
                <a:lnTo>
                  <a:pt x="0" y="25761"/>
                </a:lnTo>
                <a:lnTo>
                  <a:pt x="357950" y="25761"/>
                </a:lnTo>
                <a:lnTo>
                  <a:pt x="35795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5633671" y="4491563"/>
            <a:ext cx="358140" cy="26034"/>
          </a:xfrm>
          <a:custGeom>
            <a:avLst/>
            <a:gdLst/>
            <a:ahLst/>
            <a:cxnLst/>
            <a:rect l="l" t="t" r="r" b="b"/>
            <a:pathLst>
              <a:path w="358139" h="26035">
                <a:moveTo>
                  <a:pt x="357950" y="0"/>
                </a:moveTo>
                <a:lnTo>
                  <a:pt x="0" y="0"/>
                </a:lnTo>
                <a:lnTo>
                  <a:pt x="0" y="25761"/>
                </a:lnTo>
                <a:lnTo>
                  <a:pt x="357950" y="25761"/>
                </a:lnTo>
                <a:lnTo>
                  <a:pt x="35795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4356302" y="4069877"/>
            <a:ext cx="4406900" cy="10941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10"/>
              </a:spcBef>
            </a:pPr>
            <a:r>
              <a:rPr sz="10500" spc="-719" baseline="-4365" dirty="0">
                <a:latin typeface="Symbol"/>
                <a:cs typeface="Symbol"/>
              </a:rPr>
              <a:t></a:t>
            </a:r>
            <a:r>
              <a:rPr sz="4100" i="1" spc="215" dirty="0">
                <a:latin typeface="Times New Roman"/>
                <a:cs typeface="Times New Roman"/>
              </a:rPr>
              <a:t>X</a:t>
            </a:r>
            <a:r>
              <a:rPr sz="3525" spc="15" baseline="-5910" dirty="0">
                <a:latin typeface="Times New Roman"/>
                <a:cs typeface="Times New Roman"/>
              </a:rPr>
              <a:t>1</a:t>
            </a:r>
            <a:r>
              <a:rPr sz="3525" spc="427" baseline="-5910" dirty="0">
                <a:latin typeface="Times New Roman"/>
                <a:cs typeface="Times New Roman"/>
              </a:rPr>
              <a:t> </a:t>
            </a:r>
            <a:r>
              <a:rPr sz="4100" dirty="0">
                <a:latin typeface="Symbol"/>
                <a:cs typeface="Symbol"/>
              </a:rPr>
              <a:t></a:t>
            </a:r>
            <a:r>
              <a:rPr sz="4100" spc="10" dirty="0">
                <a:latin typeface="Times New Roman"/>
                <a:cs typeface="Times New Roman"/>
              </a:rPr>
              <a:t> </a:t>
            </a:r>
            <a:r>
              <a:rPr sz="4100" i="1" dirty="0">
                <a:latin typeface="Times New Roman"/>
                <a:cs typeface="Times New Roman"/>
              </a:rPr>
              <a:t>X</a:t>
            </a:r>
            <a:r>
              <a:rPr sz="4100" i="1" spc="-605" dirty="0">
                <a:latin typeface="Times New Roman"/>
                <a:cs typeface="Times New Roman"/>
              </a:rPr>
              <a:t> </a:t>
            </a:r>
            <a:r>
              <a:rPr sz="3525" spc="15" baseline="-5910" dirty="0">
                <a:latin typeface="Times New Roman"/>
                <a:cs typeface="Times New Roman"/>
              </a:rPr>
              <a:t>2</a:t>
            </a:r>
            <a:r>
              <a:rPr sz="3525" spc="-7" baseline="-5910" dirty="0">
                <a:latin typeface="Times New Roman"/>
                <a:cs typeface="Times New Roman"/>
              </a:rPr>
              <a:t> </a:t>
            </a:r>
            <a:r>
              <a:rPr sz="10500" spc="-622" baseline="-4365" dirty="0">
                <a:latin typeface="Symbol"/>
                <a:cs typeface="Symbol"/>
              </a:rPr>
              <a:t></a:t>
            </a:r>
            <a:r>
              <a:rPr sz="4100" dirty="0">
                <a:latin typeface="Symbol"/>
                <a:cs typeface="Symbol"/>
              </a:rPr>
              <a:t></a:t>
            </a:r>
            <a:r>
              <a:rPr sz="4100" spc="-415" dirty="0">
                <a:latin typeface="Times New Roman"/>
                <a:cs typeface="Times New Roman"/>
              </a:rPr>
              <a:t> </a:t>
            </a:r>
            <a:r>
              <a:rPr sz="8550" spc="-322" baseline="-2436" dirty="0">
                <a:latin typeface="Symbol"/>
                <a:cs typeface="Symbol"/>
              </a:rPr>
              <a:t></a:t>
            </a:r>
            <a:r>
              <a:rPr sz="4200" spc="-185" dirty="0">
                <a:latin typeface="Symbol"/>
                <a:cs typeface="Symbol"/>
              </a:rPr>
              <a:t></a:t>
            </a:r>
            <a:r>
              <a:rPr sz="3525" spc="15" baseline="-23640" dirty="0">
                <a:latin typeface="Times New Roman"/>
                <a:cs typeface="Times New Roman"/>
              </a:rPr>
              <a:t>1</a:t>
            </a:r>
            <a:r>
              <a:rPr sz="3525" spc="427" baseline="-23640" dirty="0">
                <a:latin typeface="Times New Roman"/>
                <a:cs typeface="Times New Roman"/>
              </a:rPr>
              <a:t> </a:t>
            </a:r>
            <a:r>
              <a:rPr sz="4100" dirty="0">
                <a:latin typeface="Symbol"/>
                <a:cs typeface="Symbol"/>
              </a:rPr>
              <a:t></a:t>
            </a:r>
            <a:r>
              <a:rPr sz="4100" spc="-160" dirty="0">
                <a:latin typeface="Times New Roman"/>
                <a:cs typeface="Times New Roman"/>
              </a:rPr>
              <a:t> </a:t>
            </a:r>
            <a:r>
              <a:rPr sz="4200" spc="20" dirty="0">
                <a:latin typeface="Symbol"/>
                <a:cs typeface="Symbol"/>
              </a:rPr>
              <a:t></a:t>
            </a:r>
            <a:r>
              <a:rPr sz="3525" spc="15" baseline="-23640" dirty="0">
                <a:latin typeface="Times New Roman"/>
                <a:cs typeface="Times New Roman"/>
              </a:rPr>
              <a:t>2</a:t>
            </a:r>
            <a:r>
              <a:rPr sz="3525" spc="-7" baseline="-23640" dirty="0">
                <a:latin typeface="Times New Roman"/>
                <a:cs typeface="Times New Roman"/>
              </a:rPr>
              <a:t> </a:t>
            </a:r>
            <a:r>
              <a:rPr sz="8550" spc="-802" baseline="-2436" dirty="0">
                <a:latin typeface="Symbol"/>
                <a:cs typeface="Symbol"/>
              </a:rPr>
              <a:t></a:t>
            </a:r>
            <a:endParaRPr sz="8550" baseline="-2436">
              <a:latin typeface="Symbol"/>
              <a:cs typeface="Symbo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922061" y="5270694"/>
            <a:ext cx="5264785" cy="650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264660" algn="l"/>
              </a:tabLst>
            </a:pPr>
            <a:r>
              <a:rPr sz="4100" spc="-30" dirty="0">
                <a:latin typeface="Times New Roman"/>
                <a:cs typeface="Times New Roman"/>
              </a:rPr>
              <a:t>e</a:t>
            </a:r>
            <a:r>
              <a:rPr sz="4100" spc="-60" dirty="0">
                <a:latin typeface="Times New Roman"/>
                <a:cs typeface="Times New Roman"/>
              </a:rPr>
              <a:t>s</a:t>
            </a:r>
            <a:r>
              <a:rPr sz="4100" spc="-30" dirty="0">
                <a:latin typeface="Times New Roman"/>
                <a:cs typeface="Times New Roman"/>
              </a:rPr>
              <a:t>timat</a:t>
            </a:r>
            <a:r>
              <a:rPr sz="4100" dirty="0">
                <a:latin typeface="Times New Roman"/>
                <a:cs typeface="Times New Roman"/>
              </a:rPr>
              <a:t>e</a:t>
            </a:r>
            <a:r>
              <a:rPr sz="4100" spc="-30" dirty="0">
                <a:latin typeface="Times New Roman"/>
                <a:cs typeface="Times New Roman"/>
              </a:rPr>
              <a:t> </a:t>
            </a:r>
            <a:r>
              <a:rPr sz="4100" dirty="0">
                <a:latin typeface="Times New Roman"/>
                <a:cs typeface="Times New Roman"/>
              </a:rPr>
              <a:t>of</a:t>
            </a:r>
            <a:r>
              <a:rPr sz="4100" spc="-85" dirty="0">
                <a:latin typeface="Times New Roman"/>
                <a:cs typeface="Times New Roman"/>
              </a:rPr>
              <a:t> </a:t>
            </a:r>
            <a:r>
              <a:rPr sz="4100" spc="-60" dirty="0">
                <a:latin typeface="Times New Roman"/>
                <a:cs typeface="Times New Roman"/>
              </a:rPr>
              <a:t>s</a:t>
            </a:r>
            <a:r>
              <a:rPr sz="4100" spc="-30" dirty="0">
                <a:latin typeface="Times New Roman"/>
                <a:cs typeface="Times New Roman"/>
              </a:rPr>
              <a:t>ta</a:t>
            </a:r>
            <a:r>
              <a:rPr sz="4100" dirty="0">
                <a:latin typeface="Times New Roman"/>
                <a:cs typeface="Times New Roman"/>
              </a:rPr>
              <a:t>nd</a:t>
            </a:r>
            <a:r>
              <a:rPr sz="4100" spc="-30" dirty="0">
                <a:latin typeface="Times New Roman"/>
                <a:cs typeface="Times New Roman"/>
              </a:rPr>
              <a:t>a</a:t>
            </a:r>
            <a:r>
              <a:rPr sz="4100" spc="-85" dirty="0">
                <a:latin typeface="Times New Roman"/>
                <a:cs typeface="Times New Roman"/>
              </a:rPr>
              <a:t>r</a:t>
            </a:r>
            <a:r>
              <a:rPr sz="4100" dirty="0">
                <a:latin typeface="Times New Roman"/>
                <a:cs typeface="Times New Roman"/>
              </a:rPr>
              <a:t>d	</a:t>
            </a:r>
            <a:r>
              <a:rPr sz="4100" spc="-30" dirty="0">
                <a:latin typeface="Times New Roman"/>
                <a:cs typeface="Times New Roman"/>
              </a:rPr>
              <a:t>e</a:t>
            </a:r>
            <a:r>
              <a:rPr sz="4100" spc="-85" dirty="0">
                <a:latin typeface="Times New Roman"/>
                <a:cs typeface="Times New Roman"/>
              </a:rPr>
              <a:t>rr</a:t>
            </a:r>
            <a:r>
              <a:rPr sz="4100" dirty="0">
                <a:latin typeface="Times New Roman"/>
                <a:cs typeface="Times New Roman"/>
              </a:rPr>
              <a:t>or</a:t>
            </a:r>
            <a:endParaRPr sz="41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3904932" y="5257632"/>
            <a:ext cx="5309870" cy="26034"/>
          </a:xfrm>
          <a:custGeom>
            <a:avLst/>
            <a:gdLst/>
            <a:ahLst/>
            <a:cxnLst/>
            <a:rect l="l" t="t" r="r" b="b"/>
            <a:pathLst>
              <a:path w="5309870" h="26035">
                <a:moveTo>
                  <a:pt x="5309603" y="0"/>
                </a:moveTo>
                <a:lnTo>
                  <a:pt x="0" y="0"/>
                </a:lnTo>
                <a:lnTo>
                  <a:pt x="0" y="25761"/>
                </a:lnTo>
                <a:lnTo>
                  <a:pt x="5309603" y="25761"/>
                </a:lnTo>
                <a:lnTo>
                  <a:pt x="530960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28894" y="1564906"/>
            <a:ext cx="10747375" cy="115506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7400" spc="85" dirty="0"/>
              <a:t>Under</a:t>
            </a:r>
            <a:r>
              <a:rPr sz="7400" spc="65" dirty="0"/>
              <a:t> </a:t>
            </a:r>
            <a:r>
              <a:rPr sz="7400" dirty="0"/>
              <a:t>the</a:t>
            </a:r>
            <a:r>
              <a:rPr sz="7400" spc="65" dirty="0"/>
              <a:t> </a:t>
            </a:r>
            <a:r>
              <a:rPr sz="7400" spc="-20" dirty="0"/>
              <a:t>null</a:t>
            </a:r>
            <a:r>
              <a:rPr sz="7400" spc="65" dirty="0"/>
              <a:t> </a:t>
            </a:r>
            <a:r>
              <a:rPr sz="7400" spc="40" dirty="0"/>
              <a:t>hypothesis</a:t>
            </a:r>
            <a:endParaRPr sz="7400"/>
          </a:p>
        </p:txBody>
      </p:sp>
      <p:sp>
        <p:nvSpPr>
          <p:cNvPr id="3" name="object 3"/>
          <p:cNvSpPr txBox="1"/>
          <p:nvPr/>
        </p:nvSpPr>
        <p:spPr>
          <a:xfrm>
            <a:off x="2071140" y="4715300"/>
            <a:ext cx="687705" cy="742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700" i="1" dirty="0">
                <a:latin typeface="Times New Roman"/>
                <a:cs typeface="Times New Roman"/>
              </a:rPr>
              <a:t>t</a:t>
            </a:r>
            <a:r>
              <a:rPr sz="4700" i="1" spc="55" dirty="0">
                <a:latin typeface="Times New Roman"/>
                <a:cs typeface="Times New Roman"/>
              </a:rPr>
              <a:t> </a:t>
            </a:r>
            <a:r>
              <a:rPr sz="4700" dirty="0">
                <a:latin typeface="Symbol"/>
                <a:cs typeface="Symbol"/>
              </a:rPr>
              <a:t></a:t>
            </a:r>
            <a:endParaRPr sz="4700">
              <a:latin typeface="Symbol"/>
              <a:cs typeface="Symbo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463206" y="4388975"/>
            <a:ext cx="410845" cy="29845"/>
          </a:xfrm>
          <a:custGeom>
            <a:avLst/>
            <a:gdLst/>
            <a:ahLst/>
            <a:cxnLst/>
            <a:rect l="l" t="t" r="r" b="b"/>
            <a:pathLst>
              <a:path w="410845" h="29845">
                <a:moveTo>
                  <a:pt x="410563" y="0"/>
                </a:moveTo>
                <a:lnTo>
                  <a:pt x="0" y="0"/>
                </a:lnTo>
                <a:lnTo>
                  <a:pt x="0" y="29547"/>
                </a:lnTo>
                <a:lnTo>
                  <a:pt x="410563" y="29547"/>
                </a:lnTo>
                <a:lnTo>
                  <a:pt x="41056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638908" y="4388975"/>
            <a:ext cx="410845" cy="29845"/>
          </a:xfrm>
          <a:custGeom>
            <a:avLst/>
            <a:gdLst/>
            <a:ahLst/>
            <a:cxnLst/>
            <a:rect l="l" t="t" r="r" b="b"/>
            <a:pathLst>
              <a:path w="410845" h="29845">
                <a:moveTo>
                  <a:pt x="410560" y="0"/>
                </a:moveTo>
                <a:lnTo>
                  <a:pt x="0" y="0"/>
                </a:lnTo>
                <a:lnTo>
                  <a:pt x="0" y="29547"/>
                </a:lnTo>
                <a:lnTo>
                  <a:pt x="410560" y="29547"/>
                </a:lnTo>
                <a:lnTo>
                  <a:pt x="41056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5475390" y="4331175"/>
            <a:ext cx="1800225" cy="742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700" i="1" spc="250" dirty="0">
                <a:latin typeface="Times New Roman"/>
                <a:cs typeface="Times New Roman"/>
              </a:rPr>
              <a:t>X</a:t>
            </a:r>
            <a:r>
              <a:rPr sz="4050" spc="7" baseline="-5144" dirty="0">
                <a:latin typeface="Times New Roman"/>
                <a:cs typeface="Times New Roman"/>
              </a:rPr>
              <a:t>1</a:t>
            </a:r>
            <a:r>
              <a:rPr sz="4050" spc="487" baseline="-5144" dirty="0">
                <a:latin typeface="Times New Roman"/>
                <a:cs typeface="Times New Roman"/>
              </a:rPr>
              <a:t> </a:t>
            </a:r>
            <a:r>
              <a:rPr sz="4700" dirty="0">
                <a:latin typeface="Symbol"/>
                <a:cs typeface="Symbol"/>
              </a:rPr>
              <a:t></a:t>
            </a:r>
            <a:r>
              <a:rPr sz="4700" spc="15" dirty="0">
                <a:latin typeface="Times New Roman"/>
                <a:cs typeface="Times New Roman"/>
              </a:rPr>
              <a:t> </a:t>
            </a:r>
            <a:r>
              <a:rPr sz="4700" i="1" dirty="0">
                <a:latin typeface="Times New Roman"/>
                <a:cs typeface="Times New Roman"/>
              </a:rPr>
              <a:t>X</a:t>
            </a:r>
            <a:r>
              <a:rPr sz="4700" i="1" spc="-695" dirty="0">
                <a:latin typeface="Times New Roman"/>
                <a:cs typeface="Times New Roman"/>
              </a:rPr>
              <a:t> </a:t>
            </a:r>
            <a:r>
              <a:rPr sz="4050" spc="7" baseline="-5144" dirty="0">
                <a:latin typeface="Times New Roman"/>
                <a:cs typeface="Times New Roman"/>
              </a:rPr>
              <a:t>2</a:t>
            </a:r>
            <a:endParaRPr sz="4050" baseline="-5144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923369" y="5166296"/>
            <a:ext cx="6905625" cy="742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700" spc="-35" dirty="0">
                <a:latin typeface="Times New Roman"/>
                <a:cs typeface="Times New Roman"/>
              </a:rPr>
              <a:t>estimate</a:t>
            </a:r>
            <a:r>
              <a:rPr sz="4700" spc="-40" dirty="0">
                <a:latin typeface="Times New Roman"/>
                <a:cs typeface="Times New Roman"/>
              </a:rPr>
              <a:t> </a:t>
            </a:r>
            <a:r>
              <a:rPr sz="4700" dirty="0">
                <a:latin typeface="Times New Roman"/>
                <a:cs typeface="Times New Roman"/>
              </a:rPr>
              <a:t>of</a:t>
            </a:r>
            <a:r>
              <a:rPr sz="4700" spc="-105" dirty="0">
                <a:latin typeface="Times New Roman"/>
                <a:cs typeface="Times New Roman"/>
              </a:rPr>
              <a:t> </a:t>
            </a:r>
            <a:r>
              <a:rPr sz="4700" spc="-15" dirty="0">
                <a:latin typeface="Times New Roman"/>
                <a:cs typeface="Times New Roman"/>
              </a:rPr>
              <a:t>the</a:t>
            </a:r>
            <a:r>
              <a:rPr sz="4700" spc="-35" dirty="0">
                <a:latin typeface="Times New Roman"/>
                <a:cs typeface="Times New Roman"/>
              </a:rPr>
              <a:t> standard</a:t>
            </a:r>
            <a:r>
              <a:rPr sz="4700" spc="-5" dirty="0">
                <a:latin typeface="Times New Roman"/>
                <a:cs typeface="Times New Roman"/>
              </a:rPr>
              <a:t> </a:t>
            </a:r>
            <a:r>
              <a:rPr sz="4700" spc="-50" dirty="0">
                <a:latin typeface="Times New Roman"/>
                <a:cs typeface="Times New Roman"/>
              </a:rPr>
              <a:t>error</a:t>
            </a:r>
            <a:endParaRPr sz="47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2901856" y="5149448"/>
            <a:ext cx="6961505" cy="29845"/>
          </a:xfrm>
          <a:custGeom>
            <a:avLst/>
            <a:gdLst/>
            <a:ahLst/>
            <a:cxnLst/>
            <a:rect l="l" t="t" r="r" b="b"/>
            <a:pathLst>
              <a:path w="6961505" h="29845">
                <a:moveTo>
                  <a:pt x="6960901" y="0"/>
                </a:moveTo>
                <a:lnTo>
                  <a:pt x="0" y="0"/>
                </a:lnTo>
                <a:lnTo>
                  <a:pt x="0" y="29547"/>
                </a:lnTo>
                <a:lnTo>
                  <a:pt x="6960901" y="29547"/>
                </a:lnTo>
                <a:lnTo>
                  <a:pt x="696090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96996" y="889765"/>
            <a:ext cx="6410960" cy="1214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800" spc="-65" dirty="0"/>
              <a:t>Estimate</a:t>
            </a:r>
            <a:r>
              <a:rPr sz="7800" spc="65" dirty="0"/>
              <a:t> </a:t>
            </a:r>
            <a:r>
              <a:rPr sz="7800" dirty="0"/>
              <a:t>of</a:t>
            </a:r>
            <a:r>
              <a:rPr sz="7800" spc="65" dirty="0"/>
              <a:t> </a:t>
            </a:r>
            <a:r>
              <a:rPr sz="7800" spc="-440" dirty="0"/>
              <a:t>SE</a:t>
            </a:r>
            <a:endParaRPr sz="7800"/>
          </a:p>
        </p:txBody>
      </p:sp>
      <p:sp>
        <p:nvSpPr>
          <p:cNvPr id="3" name="object 3"/>
          <p:cNvSpPr txBox="1"/>
          <p:nvPr/>
        </p:nvSpPr>
        <p:spPr>
          <a:xfrm>
            <a:off x="477641" y="4735008"/>
            <a:ext cx="4168140" cy="1471295"/>
          </a:xfrm>
          <a:prstGeom prst="rect">
            <a:avLst/>
          </a:prstGeom>
        </p:spPr>
        <p:txBody>
          <a:bodyPr vert="horz" wrap="square" lIns="0" tIns="295275" rIns="0" bIns="0" rtlCol="0">
            <a:spAutoFit/>
          </a:bodyPr>
          <a:lstStyle/>
          <a:p>
            <a:pPr marL="283845" indent="-271780">
              <a:lnSpc>
                <a:spcPct val="100000"/>
              </a:lnSpc>
              <a:spcBef>
                <a:spcPts val="2325"/>
              </a:spcBef>
              <a:buSzPct val="74242"/>
              <a:buChar char="•"/>
              <a:tabLst>
                <a:tab pos="284480" algn="l"/>
              </a:tabLst>
            </a:pPr>
            <a:r>
              <a:rPr sz="3300" spc="35" dirty="0">
                <a:latin typeface="Microsoft Sans Serif"/>
                <a:cs typeface="Microsoft Sans Serif"/>
              </a:rPr>
              <a:t>Based</a:t>
            </a:r>
            <a:r>
              <a:rPr sz="3300" dirty="0">
                <a:latin typeface="Microsoft Sans Serif"/>
                <a:cs typeface="Microsoft Sans Serif"/>
              </a:rPr>
              <a:t> </a:t>
            </a:r>
            <a:r>
              <a:rPr sz="3300" spc="-5" dirty="0">
                <a:latin typeface="Microsoft Sans Serif"/>
                <a:cs typeface="Microsoft Sans Serif"/>
              </a:rPr>
              <a:t>on</a:t>
            </a:r>
            <a:endParaRPr sz="3300">
              <a:latin typeface="Microsoft Sans Serif"/>
              <a:cs typeface="Microsoft Sans Serif"/>
            </a:endParaRPr>
          </a:p>
          <a:p>
            <a:pPr marL="456565">
              <a:lnSpc>
                <a:spcPct val="100000"/>
              </a:lnSpc>
              <a:spcBef>
                <a:spcPts val="1889"/>
              </a:spcBef>
              <a:tabLst>
                <a:tab pos="730885" algn="l"/>
              </a:tabLst>
            </a:pPr>
            <a:r>
              <a:rPr sz="3075" spc="7" baseline="5420" dirty="0">
                <a:latin typeface="Microsoft Sans Serif"/>
                <a:cs typeface="Microsoft Sans Serif"/>
              </a:rPr>
              <a:t>-	</a:t>
            </a:r>
            <a:r>
              <a:rPr sz="2750" spc="10" dirty="0">
                <a:latin typeface="Microsoft Sans Serif"/>
                <a:cs typeface="Microsoft Sans Serif"/>
              </a:rPr>
              <a:t>the</a:t>
            </a:r>
            <a:r>
              <a:rPr sz="2750" spc="15" dirty="0">
                <a:latin typeface="Microsoft Sans Serif"/>
                <a:cs typeface="Microsoft Sans Serif"/>
              </a:rPr>
              <a:t> </a:t>
            </a:r>
            <a:r>
              <a:rPr sz="2750" spc="25" dirty="0">
                <a:latin typeface="Microsoft Sans Serif"/>
                <a:cs typeface="Microsoft Sans Serif"/>
              </a:rPr>
              <a:t>variance</a:t>
            </a:r>
            <a:r>
              <a:rPr sz="2750" spc="20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sum</a:t>
            </a:r>
            <a:r>
              <a:rPr sz="2750" spc="20" dirty="0">
                <a:latin typeface="Microsoft Sans Serif"/>
                <a:cs typeface="Microsoft Sans Serif"/>
              </a:rPr>
              <a:t> </a:t>
            </a:r>
            <a:r>
              <a:rPr sz="2750" spc="5" dirty="0">
                <a:latin typeface="Microsoft Sans Serif"/>
                <a:cs typeface="Microsoft Sans Serif"/>
              </a:rPr>
              <a:t>law:</a:t>
            </a:r>
            <a:endParaRPr sz="275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366641" y="6422125"/>
            <a:ext cx="9479280" cy="697865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289560" marR="5080" indent="-277495">
              <a:lnSpc>
                <a:spcPts val="2600"/>
              </a:lnSpc>
              <a:spcBef>
                <a:spcPts val="260"/>
              </a:spcBef>
              <a:buSzPct val="73333"/>
              <a:buChar char="•"/>
              <a:tabLst>
                <a:tab pos="289560" algn="l"/>
                <a:tab pos="290195" algn="l"/>
              </a:tabLst>
            </a:pPr>
            <a:r>
              <a:rPr sz="2250" spc="-5" dirty="0">
                <a:latin typeface="Microsoft Sans Serif"/>
                <a:cs typeface="Microsoft Sans Serif"/>
              </a:rPr>
              <a:t>the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10" dirty="0">
                <a:latin typeface="Microsoft Sans Serif"/>
                <a:cs typeface="Microsoft Sans Serif"/>
              </a:rPr>
              <a:t>variance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-5" dirty="0">
                <a:latin typeface="Microsoft Sans Serif"/>
                <a:cs typeface="Microsoft Sans Serif"/>
              </a:rPr>
              <a:t>of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-5" dirty="0">
                <a:latin typeface="Microsoft Sans Serif"/>
                <a:cs typeface="Microsoft Sans Serif"/>
              </a:rPr>
              <a:t>a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10" dirty="0">
                <a:latin typeface="Microsoft Sans Serif"/>
                <a:cs typeface="Microsoft Sans Serif"/>
              </a:rPr>
              <a:t>difference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10" dirty="0">
                <a:latin typeface="Microsoft Sans Serif"/>
                <a:cs typeface="Microsoft Sans Serif"/>
              </a:rPr>
              <a:t>between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-5" dirty="0">
                <a:latin typeface="Microsoft Sans Serif"/>
                <a:cs typeface="Microsoft Sans Serif"/>
              </a:rPr>
              <a:t>two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25" dirty="0">
                <a:latin typeface="Microsoft Sans Serif"/>
                <a:cs typeface="Microsoft Sans Serif"/>
              </a:rPr>
              <a:t>independent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5" dirty="0">
                <a:latin typeface="Microsoft Sans Serif"/>
                <a:cs typeface="Microsoft Sans Serif"/>
              </a:rPr>
              <a:t>variables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-10" dirty="0">
                <a:latin typeface="Microsoft Sans Serif"/>
                <a:cs typeface="Microsoft Sans Serif"/>
              </a:rPr>
              <a:t>is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15" dirty="0">
                <a:latin typeface="Microsoft Sans Serif"/>
                <a:cs typeface="Microsoft Sans Serif"/>
              </a:rPr>
              <a:t>equal </a:t>
            </a:r>
            <a:r>
              <a:rPr sz="2250" spc="-585" dirty="0">
                <a:latin typeface="Microsoft Sans Serif"/>
                <a:cs typeface="Microsoft Sans Serif"/>
              </a:rPr>
              <a:t> </a:t>
            </a:r>
            <a:r>
              <a:rPr sz="2250" spc="-5" dirty="0">
                <a:latin typeface="Microsoft Sans Serif"/>
                <a:cs typeface="Microsoft Sans Serif"/>
              </a:rPr>
              <a:t>to</a:t>
            </a:r>
            <a:r>
              <a:rPr sz="2250" spc="20" dirty="0">
                <a:latin typeface="Microsoft Sans Serif"/>
                <a:cs typeface="Microsoft Sans Serif"/>
              </a:rPr>
              <a:t> </a:t>
            </a:r>
            <a:r>
              <a:rPr sz="2250" spc="-5" dirty="0">
                <a:latin typeface="Microsoft Sans Serif"/>
                <a:cs typeface="Microsoft Sans Serif"/>
              </a:rPr>
              <a:t>the</a:t>
            </a:r>
            <a:r>
              <a:rPr sz="2250" spc="25" dirty="0">
                <a:latin typeface="Microsoft Sans Serif"/>
                <a:cs typeface="Microsoft Sans Serif"/>
              </a:rPr>
              <a:t> </a:t>
            </a:r>
            <a:r>
              <a:rPr sz="2250" spc="-5" dirty="0">
                <a:latin typeface="Microsoft Sans Serif"/>
                <a:cs typeface="Microsoft Sans Serif"/>
              </a:rPr>
              <a:t>sum</a:t>
            </a:r>
            <a:r>
              <a:rPr sz="2250" spc="25" dirty="0">
                <a:latin typeface="Microsoft Sans Serif"/>
                <a:cs typeface="Microsoft Sans Serif"/>
              </a:rPr>
              <a:t> </a:t>
            </a:r>
            <a:r>
              <a:rPr sz="2250" spc="-5" dirty="0">
                <a:latin typeface="Microsoft Sans Serif"/>
                <a:cs typeface="Microsoft Sans Serif"/>
              </a:rPr>
              <a:t>of</a:t>
            </a:r>
            <a:r>
              <a:rPr sz="2250" spc="25" dirty="0">
                <a:latin typeface="Microsoft Sans Serif"/>
                <a:cs typeface="Microsoft Sans Serif"/>
              </a:rPr>
              <a:t> </a:t>
            </a:r>
            <a:r>
              <a:rPr sz="2250" spc="-10" dirty="0">
                <a:latin typeface="Microsoft Sans Serif"/>
                <a:cs typeface="Microsoft Sans Serif"/>
              </a:rPr>
              <a:t>their</a:t>
            </a:r>
            <a:r>
              <a:rPr sz="2250" spc="25" dirty="0">
                <a:latin typeface="Microsoft Sans Serif"/>
                <a:cs typeface="Microsoft Sans Serif"/>
              </a:rPr>
              <a:t> </a:t>
            </a:r>
            <a:r>
              <a:rPr sz="2250" spc="5" dirty="0">
                <a:latin typeface="Microsoft Sans Serif"/>
                <a:cs typeface="Microsoft Sans Serif"/>
              </a:rPr>
              <a:t>variances</a:t>
            </a:r>
            <a:endParaRPr sz="225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22141" y="7391510"/>
            <a:ext cx="113664" cy="3422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50" spc="5" dirty="0">
                <a:latin typeface="Microsoft Sans Serif"/>
                <a:cs typeface="Microsoft Sans Serif"/>
              </a:rPr>
              <a:t>-</a:t>
            </a:r>
            <a:endParaRPr sz="2050">
              <a:latin typeface="Microsoft Sans Serif"/>
              <a:cs typeface="Microsoft Sans Serif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366641" y="7991845"/>
            <a:ext cx="6569075" cy="3676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289560" indent="-277495">
              <a:lnSpc>
                <a:spcPct val="100000"/>
              </a:lnSpc>
              <a:spcBef>
                <a:spcPts val="90"/>
              </a:spcBef>
              <a:buSzPct val="73333"/>
              <a:buChar char="•"/>
              <a:tabLst>
                <a:tab pos="289560" algn="l"/>
                <a:tab pos="290195" algn="l"/>
              </a:tabLst>
            </a:pPr>
            <a:r>
              <a:rPr sz="2250" spc="5" dirty="0">
                <a:latin typeface="Microsoft Sans Serif"/>
                <a:cs typeface="Microsoft Sans Serif"/>
              </a:rPr>
              <a:t>estimated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15" dirty="0">
                <a:latin typeface="Microsoft Sans Serif"/>
                <a:cs typeface="Microsoft Sans Serif"/>
              </a:rPr>
              <a:t>using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-5" dirty="0">
                <a:latin typeface="Microsoft Sans Serif"/>
                <a:cs typeface="Microsoft Sans Serif"/>
              </a:rPr>
              <a:t>s,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-5" dirty="0">
                <a:latin typeface="Microsoft Sans Serif"/>
                <a:cs typeface="Microsoft Sans Serif"/>
              </a:rPr>
              <a:t>the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10" dirty="0">
                <a:latin typeface="Microsoft Sans Serif"/>
                <a:cs typeface="Microsoft Sans Serif"/>
              </a:rPr>
              <a:t>sample</a:t>
            </a:r>
            <a:r>
              <a:rPr sz="2250" spc="30" dirty="0">
                <a:latin typeface="Microsoft Sans Serif"/>
                <a:cs typeface="Microsoft Sans Serif"/>
              </a:rPr>
              <a:t> </a:t>
            </a:r>
            <a:r>
              <a:rPr sz="2250" spc="20" dirty="0">
                <a:latin typeface="Microsoft Sans Serif"/>
                <a:cs typeface="Microsoft Sans Serif"/>
              </a:rPr>
              <a:t>standard</a:t>
            </a:r>
            <a:r>
              <a:rPr sz="2250" spc="35" dirty="0">
                <a:latin typeface="Microsoft Sans Serif"/>
                <a:cs typeface="Microsoft Sans Serif"/>
              </a:rPr>
              <a:t> </a:t>
            </a:r>
            <a:r>
              <a:rPr sz="2250" spc="5" dirty="0">
                <a:latin typeface="Microsoft Sans Serif"/>
                <a:cs typeface="Microsoft Sans Serif"/>
              </a:rPr>
              <a:t>deviation</a:t>
            </a:r>
            <a:endParaRPr sz="2250">
              <a:latin typeface="Microsoft Sans Serif"/>
              <a:cs typeface="Microsoft Sans Serif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22141" y="8631033"/>
            <a:ext cx="113664" cy="3422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50" spc="5" dirty="0">
                <a:latin typeface="Microsoft Sans Serif"/>
                <a:cs typeface="Microsoft Sans Serif"/>
              </a:rPr>
              <a:t>-</a:t>
            </a:r>
            <a:endParaRPr sz="2050">
              <a:latin typeface="Microsoft Sans Serif"/>
              <a:cs typeface="Microsoft Sans Serif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195953" y="8567232"/>
            <a:ext cx="9175750" cy="448309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2750" spc="10" dirty="0">
                <a:latin typeface="Microsoft Sans Serif"/>
                <a:cs typeface="Microsoft Sans Serif"/>
              </a:rPr>
              <a:t>when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the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5" dirty="0">
                <a:latin typeface="Microsoft Sans Serif"/>
                <a:cs typeface="Microsoft Sans Serif"/>
              </a:rPr>
              <a:t>sizes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5" dirty="0">
                <a:latin typeface="Microsoft Sans Serif"/>
                <a:cs typeface="Microsoft Sans Serif"/>
              </a:rPr>
              <a:t>of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the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two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b="1" spc="5" dirty="0">
                <a:latin typeface="Arial"/>
                <a:cs typeface="Arial"/>
              </a:rPr>
              <a:t>independent </a:t>
            </a:r>
            <a:r>
              <a:rPr sz="2750" spc="30" dirty="0">
                <a:latin typeface="Microsoft Sans Serif"/>
                <a:cs typeface="Microsoft Sans Serif"/>
              </a:rPr>
              <a:t>samples</a:t>
            </a:r>
            <a:r>
              <a:rPr sz="2750" spc="35" dirty="0">
                <a:latin typeface="Microsoft Sans Serif"/>
                <a:cs typeface="Microsoft Sans Serif"/>
              </a:rPr>
              <a:t> </a:t>
            </a:r>
            <a:r>
              <a:rPr sz="2750" spc="-10" dirty="0">
                <a:latin typeface="Microsoft Sans Serif"/>
                <a:cs typeface="Microsoft Sans Serif"/>
              </a:rPr>
              <a:t>are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35" dirty="0">
                <a:latin typeface="Microsoft Sans Serif"/>
                <a:cs typeface="Microsoft Sans Serif"/>
              </a:rPr>
              <a:t>equal</a:t>
            </a:r>
            <a:endParaRPr sz="2750">
              <a:latin typeface="Microsoft Sans Serif"/>
              <a:cs typeface="Microsoft Sans Serif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0484277" y="7263001"/>
            <a:ext cx="150495" cy="32575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950" spc="5" dirty="0">
                <a:latin typeface="Times New Roman"/>
                <a:cs typeface="Times New Roman"/>
              </a:rPr>
              <a:t>1</a:t>
            </a:r>
            <a:endParaRPr sz="1950">
              <a:latin typeface="Times New Roman"/>
              <a:cs typeface="Times New Roman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10108741" y="7623426"/>
            <a:ext cx="759460" cy="560705"/>
            <a:chOff x="10108741" y="7623426"/>
            <a:chExt cx="759460" cy="560705"/>
          </a:xfrm>
        </p:grpSpPr>
        <p:sp>
          <p:nvSpPr>
            <p:cNvPr id="11" name="object 11"/>
            <p:cNvSpPr/>
            <p:nvPr/>
          </p:nvSpPr>
          <p:spPr>
            <a:xfrm>
              <a:off x="10109303" y="7623988"/>
              <a:ext cx="758190" cy="509905"/>
            </a:xfrm>
            <a:custGeom>
              <a:avLst/>
              <a:gdLst/>
              <a:ahLst/>
              <a:cxnLst/>
              <a:rect l="l" t="t" r="r" b="b"/>
              <a:pathLst>
                <a:path w="758190" h="509904">
                  <a:moveTo>
                    <a:pt x="0" y="375295"/>
                  </a:moveTo>
                  <a:lnTo>
                    <a:pt x="59079" y="336471"/>
                  </a:lnTo>
                  <a:lnTo>
                    <a:pt x="151355" y="509771"/>
                  </a:lnTo>
                  <a:lnTo>
                    <a:pt x="258824" y="0"/>
                  </a:lnTo>
                  <a:lnTo>
                    <a:pt x="75790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10108741" y="7623426"/>
              <a:ext cx="758825" cy="560705"/>
            </a:xfrm>
            <a:custGeom>
              <a:avLst/>
              <a:gdLst/>
              <a:ahLst/>
              <a:cxnLst/>
              <a:rect l="l" t="t" r="r" b="b"/>
              <a:pathLst>
                <a:path w="758825" h="560704">
                  <a:moveTo>
                    <a:pt x="758466" y="0"/>
                  </a:moveTo>
                  <a:lnTo>
                    <a:pt x="258823" y="0"/>
                  </a:lnTo>
                  <a:lnTo>
                    <a:pt x="151917" y="510896"/>
                  </a:lnTo>
                  <a:lnTo>
                    <a:pt x="59641" y="336471"/>
                  </a:lnTo>
                  <a:lnTo>
                    <a:pt x="0" y="375857"/>
                  </a:lnTo>
                  <a:lnTo>
                    <a:pt x="7876" y="387111"/>
                  </a:lnTo>
                  <a:lnTo>
                    <a:pt x="36009" y="367979"/>
                  </a:lnTo>
                  <a:lnTo>
                    <a:pt x="141790" y="560410"/>
                  </a:lnTo>
                  <a:lnTo>
                    <a:pt x="163170" y="560410"/>
                  </a:lnTo>
                  <a:lnTo>
                    <a:pt x="275703" y="21380"/>
                  </a:lnTo>
                  <a:lnTo>
                    <a:pt x="758466" y="21380"/>
                  </a:lnTo>
                  <a:lnTo>
                    <a:pt x="75846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9821461" y="7646737"/>
            <a:ext cx="191770" cy="544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00" dirty="0">
                <a:latin typeface="Symbol"/>
                <a:cs typeface="Symbol"/>
              </a:rPr>
              <a:t></a:t>
            </a:r>
            <a:endParaRPr sz="3400">
              <a:latin typeface="Symbol"/>
              <a:cs typeface="Symbo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170553" y="7247628"/>
            <a:ext cx="8867775" cy="544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2750" spc="25" dirty="0">
                <a:latin typeface="Microsoft Sans Serif"/>
                <a:cs typeface="Microsoft Sans Serif"/>
              </a:rPr>
              <a:t>variance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5" dirty="0">
                <a:latin typeface="Microsoft Sans Serif"/>
                <a:cs typeface="Microsoft Sans Serif"/>
              </a:rPr>
              <a:t>of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the</a:t>
            </a:r>
            <a:r>
              <a:rPr sz="2750" spc="40" dirty="0">
                <a:latin typeface="Microsoft Sans Serif"/>
                <a:cs typeface="Microsoft Sans Serif"/>
              </a:rPr>
              <a:t> sampling </a:t>
            </a:r>
            <a:r>
              <a:rPr sz="2750" spc="30" dirty="0">
                <a:latin typeface="Microsoft Sans Serif"/>
                <a:cs typeface="Microsoft Sans Serif"/>
              </a:rPr>
              <a:t>distribution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5" dirty="0">
                <a:latin typeface="Microsoft Sans Serif"/>
                <a:cs typeface="Microsoft Sans Serif"/>
              </a:rPr>
              <a:t>of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35" dirty="0">
                <a:latin typeface="Microsoft Sans Serif"/>
                <a:cs typeface="Microsoft Sans Serif"/>
              </a:rPr>
              <a:t>population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10" dirty="0">
                <a:latin typeface="Microsoft Sans Serif"/>
                <a:cs typeface="Microsoft Sans Serif"/>
              </a:rPr>
              <a:t>1</a:t>
            </a:r>
            <a:r>
              <a:rPr sz="2750" spc="40" dirty="0">
                <a:latin typeface="Microsoft Sans Serif"/>
                <a:cs typeface="Microsoft Sans Serif"/>
              </a:rPr>
              <a:t> </a:t>
            </a:r>
            <a:r>
              <a:rPr sz="2750" spc="220" dirty="0">
                <a:latin typeface="Microsoft Sans Serif"/>
                <a:cs typeface="Microsoft Sans Serif"/>
              </a:rPr>
              <a:t>=</a:t>
            </a:r>
            <a:r>
              <a:rPr sz="2750" spc="345" dirty="0">
                <a:latin typeface="Microsoft Sans Serif"/>
                <a:cs typeface="Microsoft Sans Serif"/>
              </a:rPr>
              <a:t> </a:t>
            </a:r>
            <a:r>
              <a:rPr sz="5100" baseline="-18790" dirty="0">
                <a:latin typeface="Symbol"/>
                <a:cs typeface="Symbol"/>
              </a:rPr>
              <a:t></a:t>
            </a:r>
            <a:endParaRPr sz="5100" baseline="-18790">
              <a:latin typeface="Symbol"/>
              <a:cs typeface="Symbo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0372227" y="7597222"/>
            <a:ext cx="757555" cy="544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3400" i="1" spc="15" dirty="0">
                <a:latin typeface="Times New Roman"/>
                <a:cs typeface="Times New Roman"/>
              </a:rPr>
              <a:t>N</a:t>
            </a:r>
            <a:r>
              <a:rPr sz="2925" spc="22" baseline="-24216" dirty="0">
                <a:latin typeface="Times New Roman"/>
                <a:cs typeface="Times New Roman"/>
              </a:rPr>
              <a:t>1</a:t>
            </a:r>
            <a:r>
              <a:rPr sz="2925" spc="330" baseline="-24216" dirty="0">
                <a:latin typeface="Times New Roman"/>
                <a:cs typeface="Times New Roman"/>
              </a:rPr>
              <a:t> </a:t>
            </a:r>
            <a:r>
              <a:rPr sz="5100" baseline="-6535" dirty="0">
                <a:latin typeface="Symbol"/>
                <a:cs typeface="Symbol"/>
              </a:rPr>
              <a:t></a:t>
            </a:r>
            <a:endParaRPr sz="5100" baseline="-6535">
              <a:latin typeface="Symbol"/>
              <a:cs typeface="Symbo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0913025" y="7394664"/>
            <a:ext cx="191770" cy="544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00" dirty="0">
                <a:latin typeface="Symbol"/>
                <a:cs typeface="Symbol"/>
              </a:rPr>
              <a:t></a:t>
            </a:r>
            <a:endParaRPr sz="3400">
              <a:latin typeface="Symbol"/>
              <a:cs typeface="Symbo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9796061" y="6786990"/>
            <a:ext cx="1520190" cy="65659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R="30480" algn="r">
              <a:lnSpc>
                <a:spcPts val="1605"/>
              </a:lnSpc>
              <a:spcBef>
                <a:spcPts val="114"/>
              </a:spcBef>
            </a:pPr>
            <a:r>
              <a:rPr sz="1950" spc="5" dirty="0">
                <a:latin typeface="Times New Roman"/>
                <a:cs typeface="Times New Roman"/>
              </a:rPr>
              <a:t>2</a:t>
            </a:r>
            <a:endParaRPr sz="1950">
              <a:latin typeface="Times New Roman"/>
              <a:cs typeface="Times New Roman"/>
            </a:endParaRPr>
          </a:p>
          <a:p>
            <a:pPr marL="38100">
              <a:lnSpc>
                <a:spcPts val="3345"/>
              </a:lnSpc>
              <a:tabLst>
                <a:tab pos="551815" algn="l"/>
                <a:tab pos="1104265" algn="l"/>
              </a:tabLst>
            </a:pPr>
            <a:r>
              <a:rPr sz="3400" dirty="0">
                <a:latin typeface="Symbol"/>
                <a:cs typeface="Symbol"/>
              </a:rPr>
              <a:t></a:t>
            </a:r>
            <a:r>
              <a:rPr sz="5100" u="heavy" baseline="-9803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5100" i="1" u="heavy" baseline="-9803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s	</a:t>
            </a:r>
            <a:r>
              <a:rPr sz="3400" dirty="0">
                <a:latin typeface="Symbol"/>
                <a:cs typeface="Symbol"/>
              </a:rPr>
              <a:t></a:t>
            </a:r>
            <a:endParaRPr sz="3400">
              <a:latin typeface="Symbol"/>
              <a:cs typeface="Symbo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722024" y="3145225"/>
            <a:ext cx="252095" cy="56959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3550" spc="5" dirty="0">
                <a:latin typeface="Times New Roman"/>
                <a:cs typeface="Times New Roman"/>
              </a:rPr>
              <a:t>1</a:t>
            </a:r>
            <a:endParaRPr sz="3550">
              <a:latin typeface="Times New Roman"/>
              <a:cs typeface="Times New Roma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5427121" y="2267298"/>
            <a:ext cx="803275" cy="966469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0"/>
              </a:spcBef>
            </a:pPr>
            <a:r>
              <a:rPr sz="9225" i="1" spc="7" baseline="-24841" dirty="0">
                <a:latin typeface="Times New Roman"/>
                <a:cs typeface="Times New Roman"/>
              </a:rPr>
              <a:t>s</a:t>
            </a:r>
            <a:r>
              <a:rPr sz="9225" i="1" spc="-127" baseline="-24841" dirty="0">
                <a:latin typeface="Times New Roman"/>
                <a:cs typeface="Times New Roman"/>
              </a:rPr>
              <a:t> </a:t>
            </a:r>
            <a:r>
              <a:rPr sz="3550" spc="5" dirty="0">
                <a:latin typeface="Times New Roman"/>
                <a:cs typeface="Times New Roman"/>
              </a:rPr>
              <a:t>2</a:t>
            </a:r>
            <a:endParaRPr sz="3550">
              <a:latin typeface="Times New Roman"/>
              <a:cs typeface="Times New Roman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5399886" y="3688765"/>
            <a:ext cx="906780" cy="39370"/>
          </a:xfrm>
          <a:custGeom>
            <a:avLst/>
            <a:gdLst/>
            <a:ahLst/>
            <a:cxnLst/>
            <a:rect l="l" t="t" r="r" b="b"/>
            <a:pathLst>
              <a:path w="906779" h="39370">
                <a:moveTo>
                  <a:pt x="906510" y="0"/>
                </a:moveTo>
                <a:lnTo>
                  <a:pt x="0" y="0"/>
                </a:lnTo>
                <a:lnTo>
                  <a:pt x="0" y="38792"/>
                </a:lnTo>
                <a:lnTo>
                  <a:pt x="906510" y="38792"/>
                </a:lnTo>
                <a:lnTo>
                  <a:pt x="90651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 txBox="1"/>
          <p:nvPr/>
        </p:nvSpPr>
        <p:spPr>
          <a:xfrm>
            <a:off x="6423466" y="2618470"/>
            <a:ext cx="1043305" cy="966469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699135" indent="-661670">
              <a:lnSpc>
                <a:spcPct val="100000"/>
              </a:lnSpc>
              <a:spcBef>
                <a:spcPts val="120"/>
              </a:spcBef>
              <a:buFont typeface="Symbol"/>
              <a:buChar char=""/>
              <a:tabLst>
                <a:tab pos="699770" algn="l"/>
              </a:tabLst>
            </a:pPr>
            <a:r>
              <a:rPr sz="6150" i="1" spc="5" dirty="0">
                <a:latin typeface="Times New Roman"/>
                <a:cs typeface="Times New Roman"/>
              </a:rPr>
              <a:t>s</a:t>
            </a:r>
            <a:endParaRPr sz="6150">
              <a:latin typeface="Times New Roman"/>
              <a:cs typeface="Times New Roman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7418671" y="3145225"/>
            <a:ext cx="252095" cy="56959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3550" spc="5" dirty="0">
                <a:latin typeface="Times New Roman"/>
                <a:cs typeface="Times New Roman"/>
              </a:rPr>
              <a:t>2</a:t>
            </a:r>
            <a:endParaRPr sz="3550">
              <a:latin typeface="Times New Roman"/>
              <a:cs typeface="Times New Roman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7688174" y="2598052"/>
            <a:ext cx="252095" cy="56959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3550" spc="5" dirty="0">
                <a:latin typeface="Times New Roman"/>
                <a:cs typeface="Times New Roman"/>
              </a:rPr>
              <a:t>2</a:t>
            </a:r>
            <a:endParaRPr sz="3550">
              <a:latin typeface="Times New Roman"/>
              <a:cs typeface="Times New Roman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426671" y="3714858"/>
            <a:ext cx="2553970" cy="966469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20"/>
              </a:spcBef>
              <a:tabLst>
                <a:tab pos="1708150" algn="l"/>
              </a:tabLst>
            </a:pPr>
            <a:r>
              <a:rPr sz="6150" i="1" spc="35" dirty="0">
                <a:latin typeface="Times New Roman"/>
                <a:cs typeface="Times New Roman"/>
              </a:rPr>
              <a:t>N</a:t>
            </a:r>
            <a:r>
              <a:rPr sz="5325" spc="52" baseline="-24256" dirty="0">
                <a:latin typeface="Times New Roman"/>
                <a:cs typeface="Times New Roman"/>
              </a:rPr>
              <a:t>1	</a:t>
            </a:r>
            <a:r>
              <a:rPr sz="6150" i="1" spc="185" dirty="0">
                <a:latin typeface="Times New Roman"/>
                <a:cs typeface="Times New Roman"/>
              </a:rPr>
              <a:t>N</a:t>
            </a:r>
            <a:r>
              <a:rPr sz="5325" spc="277" baseline="-24256" dirty="0">
                <a:latin typeface="Times New Roman"/>
                <a:cs typeface="Times New Roman"/>
              </a:rPr>
              <a:t>2</a:t>
            </a:r>
            <a:endParaRPr sz="5325" baseline="-24256">
              <a:latin typeface="Times New Roman"/>
              <a:cs typeface="Times New Roman"/>
            </a:endParaRPr>
          </a:p>
        </p:txBody>
      </p:sp>
      <p:grpSp>
        <p:nvGrpSpPr>
          <p:cNvPr id="25" name="object 25"/>
          <p:cNvGrpSpPr/>
          <p:nvPr/>
        </p:nvGrpSpPr>
        <p:grpSpPr>
          <a:xfrm>
            <a:off x="4869046" y="2553585"/>
            <a:ext cx="3235325" cy="2215515"/>
            <a:chOff x="4869046" y="2553585"/>
            <a:chExt cx="3235325" cy="2215515"/>
          </a:xfrm>
        </p:grpSpPr>
        <p:sp>
          <p:nvSpPr>
            <p:cNvPr id="26" name="object 26"/>
            <p:cNvSpPr/>
            <p:nvPr/>
          </p:nvSpPr>
          <p:spPr>
            <a:xfrm>
              <a:off x="7057740" y="3688765"/>
              <a:ext cx="984250" cy="39370"/>
            </a:xfrm>
            <a:custGeom>
              <a:avLst/>
              <a:gdLst/>
              <a:ahLst/>
              <a:cxnLst/>
              <a:rect l="l" t="t" r="r" b="b"/>
              <a:pathLst>
                <a:path w="984250" h="39370">
                  <a:moveTo>
                    <a:pt x="984095" y="0"/>
                  </a:moveTo>
                  <a:lnTo>
                    <a:pt x="0" y="0"/>
                  </a:lnTo>
                  <a:lnTo>
                    <a:pt x="0" y="38792"/>
                  </a:lnTo>
                  <a:lnTo>
                    <a:pt x="984095" y="38792"/>
                  </a:lnTo>
                  <a:lnTo>
                    <a:pt x="98409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4870067" y="2554606"/>
              <a:ext cx="3233420" cy="2021839"/>
            </a:xfrm>
            <a:custGeom>
              <a:avLst/>
              <a:gdLst/>
              <a:ahLst/>
              <a:cxnLst/>
              <a:rect l="l" t="t" r="r" b="b"/>
              <a:pathLst>
                <a:path w="3233420" h="2021839">
                  <a:moveTo>
                    <a:pt x="0" y="1483289"/>
                  </a:moveTo>
                  <a:lnTo>
                    <a:pt x="107188" y="1329141"/>
                  </a:lnTo>
                  <a:lnTo>
                    <a:pt x="274607" y="2021275"/>
                  </a:lnTo>
                  <a:lnTo>
                    <a:pt x="469589" y="0"/>
                  </a:lnTo>
                  <a:lnTo>
                    <a:pt x="323302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4869046" y="2553585"/>
              <a:ext cx="3234055" cy="2215515"/>
            </a:xfrm>
            <a:custGeom>
              <a:avLst/>
              <a:gdLst/>
              <a:ahLst/>
              <a:cxnLst/>
              <a:rect l="l" t="t" r="r" b="b"/>
              <a:pathLst>
                <a:path w="3234054" h="2215515">
                  <a:moveTo>
                    <a:pt x="3234039" y="0"/>
                  </a:moveTo>
                  <a:lnTo>
                    <a:pt x="469588" y="0"/>
                  </a:lnTo>
                  <a:lnTo>
                    <a:pt x="275628" y="2023317"/>
                  </a:lnTo>
                  <a:lnTo>
                    <a:pt x="108209" y="1329141"/>
                  </a:lnTo>
                  <a:lnTo>
                    <a:pt x="0" y="1484309"/>
                  </a:lnTo>
                  <a:lnTo>
                    <a:pt x="20416" y="1498602"/>
                  </a:lnTo>
                  <a:lnTo>
                    <a:pt x="63291" y="1429184"/>
                  </a:lnTo>
                  <a:lnTo>
                    <a:pt x="257252" y="2215235"/>
                  </a:lnTo>
                  <a:lnTo>
                    <a:pt x="296044" y="2215235"/>
                  </a:lnTo>
                  <a:lnTo>
                    <a:pt x="504297" y="38792"/>
                  </a:lnTo>
                  <a:lnTo>
                    <a:pt x="3234039" y="38792"/>
                  </a:lnTo>
                  <a:lnTo>
                    <a:pt x="323403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15362" y="889765"/>
            <a:ext cx="8174355" cy="1214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800" spc="114" dirty="0"/>
              <a:t>Independent</a:t>
            </a:r>
            <a:r>
              <a:rPr sz="7800" spc="15" dirty="0"/>
              <a:t> </a:t>
            </a:r>
            <a:r>
              <a:rPr sz="7800" dirty="0"/>
              <a:t>t-test</a:t>
            </a:r>
            <a:endParaRPr sz="7800"/>
          </a:p>
        </p:txBody>
      </p:sp>
      <p:sp>
        <p:nvSpPr>
          <p:cNvPr id="3" name="object 3"/>
          <p:cNvSpPr txBox="1"/>
          <p:nvPr/>
        </p:nvSpPr>
        <p:spPr>
          <a:xfrm>
            <a:off x="3978502" y="4091080"/>
            <a:ext cx="994410" cy="10737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6850" i="1" spc="5" dirty="0">
                <a:latin typeface="Times New Roman"/>
                <a:cs typeface="Times New Roman"/>
              </a:rPr>
              <a:t>t</a:t>
            </a:r>
            <a:r>
              <a:rPr sz="6850" i="1" spc="130" dirty="0">
                <a:latin typeface="Times New Roman"/>
                <a:cs typeface="Times New Roman"/>
              </a:rPr>
              <a:t> </a:t>
            </a:r>
            <a:r>
              <a:rPr sz="6850" spc="15" dirty="0">
                <a:latin typeface="Symbol"/>
                <a:cs typeface="Symbol"/>
              </a:rPr>
              <a:t></a:t>
            </a:r>
            <a:endParaRPr sz="6850">
              <a:latin typeface="Symbol"/>
              <a:cs typeface="Symbo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713101" y="3607910"/>
            <a:ext cx="600710" cy="43815"/>
          </a:xfrm>
          <a:custGeom>
            <a:avLst/>
            <a:gdLst/>
            <a:ahLst/>
            <a:cxnLst/>
            <a:rect l="l" t="t" r="r" b="b"/>
            <a:pathLst>
              <a:path w="600710" h="43814">
                <a:moveTo>
                  <a:pt x="600504" y="0"/>
                </a:moveTo>
                <a:lnTo>
                  <a:pt x="0" y="0"/>
                </a:lnTo>
                <a:lnTo>
                  <a:pt x="0" y="43218"/>
                </a:lnTo>
                <a:lnTo>
                  <a:pt x="600504" y="43218"/>
                </a:lnTo>
                <a:lnTo>
                  <a:pt x="60050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7432726" y="3607910"/>
            <a:ext cx="600710" cy="43815"/>
          </a:xfrm>
          <a:custGeom>
            <a:avLst/>
            <a:gdLst/>
            <a:ahLst/>
            <a:cxnLst/>
            <a:rect l="l" t="t" r="r" b="b"/>
            <a:pathLst>
              <a:path w="600709" h="43814">
                <a:moveTo>
                  <a:pt x="600502" y="0"/>
                </a:moveTo>
                <a:lnTo>
                  <a:pt x="0" y="0"/>
                </a:lnTo>
                <a:lnTo>
                  <a:pt x="0" y="43218"/>
                </a:lnTo>
                <a:lnTo>
                  <a:pt x="600502" y="43218"/>
                </a:lnTo>
                <a:lnTo>
                  <a:pt x="60050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5736795" y="3529245"/>
            <a:ext cx="2621280" cy="10737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6850" i="1" spc="380" dirty="0">
                <a:latin typeface="Times New Roman"/>
                <a:cs typeface="Times New Roman"/>
              </a:rPr>
              <a:t>X</a:t>
            </a:r>
            <a:r>
              <a:rPr sz="5925" spc="15" baseline="-5625" dirty="0">
                <a:latin typeface="Times New Roman"/>
                <a:cs typeface="Times New Roman"/>
              </a:rPr>
              <a:t>1</a:t>
            </a:r>
            <a:r>
              <a:rPr sz="5925" spc="719" baseline="-5625" dirty="0">
                <a:latin typeface="Times New Roman"/>
                <a:cs typeface="Times New Roman"/>
              </a:rPr>
              <a:t> </a:t>
            </a:r>
            <a:r>
              <a:rPr sz="6850" spc="15" dirty="0">
                <a:latin typeface="Symbol"/>
                <a:cs typeface="Symbol"/>
              </a:rPr>
              <a:t></a:t>
            </a:r>
            <a:r>
              <a:rPr sz="6850" spc="25" dirty="0">
                <a:latin typeface="Times New Roman"/>
                <a:cs typeface="Times New Roman"/>
              </a:rPr>
              <a:t> </a:t>
            </a:r>
            <a:r>
              <a:rPr sz="6850" i="1" spc="15" dirty="0">
                <a:latin typeface="Times New Roman"/>
                <a:cs typeface="Times New Roman"/>
              </a:rPr>
              <a:t>X</a:t>
            </a:r>
            <a:r>
              <a:rPr sz="6850" i="1" spc="-1010" dirty="0">
                <a:latin typeface="Times New Roman"/>
                <a:cs typeface="Times New Roman"/>
              </a:rPr>
              <a:t> </a:t>
            </a:r>
            <a:r>
              <a:rPr sz="5925" spc="15" baseline="-5625" dirty="0">
                <a:latin typeface="Times New Roman"/>
                <a:cs typeface="Times New Roman"/>
              </a:rPr>
              <a:t>2</a:t>
            </a:r>
            <a:endParaRPr sz="5925" baseline="-5625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881992" y="4514162"/>
            <a:ext cx="886460" cy="10737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5"/>
              </a:spcBef>
            </a:pPr>
            <a:r>
              <a:rPr sz="10275" i="1" spc="15" baseline="-25141" dirty="0">
                <a:latin typeface="Times New Roman"/>
                <a:cs typeface="Times New Roman"/>
              </a:rPr>
              <a:t>s</a:t>
            </a:r>
            <a:r>
              <a:rPr sz="10275" i="1" spc="-135" baseline="-25141" dirty="0">
                <a:latin typeface="Times New Roman"/>
                <a:cs typeface="Times New Roman"/>
              </a:rPr>
              <a:t> </a:t>
            </a:r>
            <a:r>
              <a:rPr sz="3950" spc="10" dirty="0">
                <a:latin typeface="Times New Roman"/>
                <a:cs typeface="Times New Roman"/>
              </a:rPr>
              <a:t>2</a:t>
            </a:r>
            <a:endParaRPr sz="395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5847304" y="6096360"/>
            <a:ext cx="1010285" cy="20955"/>
          </a:xfrm>
          <a:custGeom>
            <a:avLst/>
            <a:gdLst/>
            <a:ahLst/>
            <a:cxnLst/>
            <a:rect l="l" t="t" r="r" b="b"/>
            <a:pathLst>
              <a:path w="1010284" h="20954">
                <a:moveTo>
                  <a:pt x="1009938" y="0"/>
                </a:moveTo>
                <a:lnTo>
                  <a:pt x="0" y="0"/>
                </a:lnTo>
                <a:lnTo>
                  <a:pt x="0" y="20471"/>
                </a:lnTo>
                <a:lnTo>
                  <a:pt x="1009938" y="20471"/>
                </a:lnTo>
                <a:lnTo>
                  <a:pt x="100993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7754396" y="4905399"/>
            <a:ext cx="365760" cy="10737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6850" i="1" spc="10" dirty="0">
                <a:latin typeface="Times New Roman"/>
                <a:cs typeface="Times New Roman"/>
              </a:rPr>
              <a:t>s</a:t>
            </a:r>
            <a:endParaRPr sz="685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82244" y="5123764"/>
            <a:ext cx="2232025" cy="10737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5"/>
              </a:spcBef>
              <a:tabLst>
                <a:tab pos="847725" algn="l"/>
                <a:tab pos="1927860" algn="l"/>
              </a:tabLst>
            </a:pPr>
            <a:r>
              <a:rPr sz="3950" spc="10" dirty="0">
                <a:latin typeface="Times New Roman"/>
                <a:cs typeface="Times New Roman"/>
              </a:rPr>
              <a:t>1	</a:t>
            </a:r>
            <a:r>
              <a:rPr sz="10275" spc="22" baseline="-21086" dirty="0">
                <a:latin typeface="Symbol"/>
                <a:cs typeface="Symbol"/>
              </a:rPr>
              <a:t></a:t>
            </a:r>
            <a:r>
              <a:rPr sz="10275" spc="22" baseline="-21086" dirty="0">
                <a:latin typeface="Times New Roman"/>
                <a:cs typeface="Times New Roman"/>
              </a:rPr>
              <a:t>	</a:t>
            </a:r>
            <a:r>
              <a:rPr sz="3950" spc="10" dirty="0">
                <a:latin typeface="Times New Roman"/>
                <a:cs typeface="Times New Roman"/>
              </a:rPr>
              <a:t>2</a:t>
            </a:r>
            <a:endParaRPr sz="395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398117" y="4882653"/>
            <a:ext cx="278130" cy="6318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950" spc="10" dirty="0">
                <a:latin typeface="Times New Roman"/>
                <a:cs typeface="Times New Roman"/>
              </a:rPr>
              <a:t>2</a:t>
            </a:r>
            <a:endParaRPr sz="395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882940" y="6104132"/>
            <a:ext cx="2834005" cy="10737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25"/>
              </a:spcBef>
              <a:tabLst>
                <a:tab pos="1897380" algn="l"/>
              </a:tabLst>
            </a:pPr>
            <a:r>
              <a:rPr sz="6850" i="1" spc="40" dirty="0">
                <a:latin typeface="Times New Roman"/>
                <a:cs typeface="Times New Roman"/>
              </a:rPr>
              <a:t>N</a:t>
            </a:r>
            <a:r>
              <a:rPr sz="5925" spc="60" baseline="-23909" dirty="0">
                <a:latin typeface="Times New Roman"/>
                <a:cs typeface="Times New Roman"/>
              </a:rPr>
              <a:t>1	</a:t>
            </a:r>
            <a:r>
              <a:rPr sz="6850" i="1" spc="210" dirty="0">
                <a:latin typeface="Times New Roman"/>
                <a:cs typeface="Times New Roman"/>
              </a:rPr>
              <a:t>N</a:t>
            </a:r>
            <a:r>
              <a:rPr sz="5925" spc="315" baseline="-23909" dirty="0">
                <a:latin typeface="Times New Roman"/>
                <a:cs typeface="Times New Roman"/>
              </a:rPr>
              <a:t>2</a:t>
            </a:r>
            <a:endParaRPr sz="5925" baseline="-23909">
              <a:latin typeface="Times New Roman"/>
              <a:cs typeface="Times New Roman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5255899" y="4831662"/>
            <a:ext cx="3604260" cy="2445385"/>
            <a:chOff x="5255899" y="4831662"/>
            <a:chExt cx="3604260" cy="2445385"/>
          </a:xfrm>
        </p:grpSpPr>
        <p:sp>
          <p:nvSpPr>
            <p:cNvPr id="14" name="object 14"/>
            <p:cNvSpPr/>
            <p:nvPr/>
          </p:nvSpPr>
          <p:spPr>
            <a:xfrm>
              <a:off x="7694308" y="6096360"/>
              <a:ext cx="1096645" cy="20955"/>
            </a:xfrm>
            <a:custGeom>
              <a:avLst/>
              <a:gdLst/>
              <a:ahLst/>
              <a:cxnLst/>
              <a:rect l="l" t="t" r="r" b="b"/>
              <a:pathLst>
                <a:path w="1096645" h="20954">
                  <a:moveTo>
                    <a:pt x="1096373" y="0"/>
                  </a:moveTo>
                  <a:lnTo>
                    <a:pt x="0" y="0"/>
                  </a:lnTo>
                  <a:lnTo>
                    <a:pt x="0" y="20471"/>
                  </a:lnTo>
                  <a:lnTo>
                    <a:pt x="1096373" y="20471"/>
                  </a:lnTo>
                  <a:lnTo>
                    <a:pt x="109637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5257036" y="4832800"/>
              <a:ext cx="3602354" cy="2229485"/>
            </a:xfrm>
            <a:custGeom>
              <a:avLst/>
              <a:gdLst/>
              <a:ahLst/>
              <a:cxnLst/>
              <a:rect l="l" t="t" r="r" b="b"/>
              <a:pathLst>
                <a:path w="3602354" h="2229484">
                  <a:moveTo>
                    <a:pt x="0" y="1638874"/>
                  </a:moveTo>
                  <a:lnTo>
                    <a:pt x="119418" y="1467139"/>
                  </a:lnTo>
                  <a:lnTo>
                    <a:pt x="305938" y="2229142"/>
                  </a:lnTo>
                  <a:lnTo>
                    <a:pt x="523166" y="0"/>
                  </a:lnTo>
                  <a:lnTo>
                    <a:pt x="360188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5255899" y="4831662"/>
              <a:ext cx="3603625" cy="2445385"/>
            </a:xfrm>
            <a:custGeom>
              <a:avLst/>
              <a:gdLst/>
              <a:ahLst/>
              <a:cxnLst/>
              <a:rect l="l" t="t" r="r" b="b"/>
              <a:pathLst>
                <a:path w="3603625" h="2445384">
                  <a:moveTo>
                    <a:pt x="3603021" y="0"/>
                  </a:moveTo>
                  <a:lnTo>
                    <a:pt x="523166" y="0"/>
                  </a:lnTo>
                  <a:lnTo>
                    <a:pt x="307075" y="2231417"/>
                  </a:lnTo>
                  <a:lnTo>
                    <a:pt x="120556" y="1467139"/>
                  </a:lnTo>
                  <a:lnTo>
                    <a:pt x="0" y="1640011"/>
                  </a:lnTo>
                  <a:lnTo>
                    <a:pt x="22746" y="1655935"/>
                  </a:lnTo>
                  <a:lnTo>
                    <a:pt x="70514" y="1578597"/>
                  </a:lnTo>
                  <a:lnTo>
                    <a:pt x="286603" y="2445232"/>
                  </a:lnTo>
                  <a:lnTo>
                    <a:pt x="329821" y="2445232"/>
                  </a:lnTo>
                  <a:lnTo>
                    <a:pt x="561835" y="43218"/>
                  </a:lnTo>
                  <a:lnTo>
                    <a:pt x="3603021" y="43218"/>
                  </a:lnTo>
                  <a:lnTo>
                    <a:pt x="360302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/>
          <p:nvPr/>
        </p:nvSpPr>
        <p:spPr>
          <a:xfrm>
            <a:off x="5187660" y="4720206"/>
            <a:ext cx="3739515" cy="43815"/>
          </a:xfrm>
          <a:custGeom>
            <a:avLst/>
            <a:gdLst/>
            <a:ahLst/>
            <a:cxnLst/>
            <a:rect l="l" t="t" r="r" b="b"/>
            <a:pathLst>
              <a:path w="3739515" h="43814">
                <a:moveTo>
                  <a:pt x="3739499" y="0"/>
                </a:moveTo>
                <a:lnTo>
                  <a:pt x="0" y="0"/>
                </a:lnTo>
                <a:lnTo>
                  <a:pt x="0" y="43218"/>
                </a:lnTo>
                <a:lnTo>
                  <a:pt x="3739499" y="43218"/>
                </a:lnTo>
                <a:lnTo>
                  <a:pt x="373949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14307" y="948109"/>
            <a:ext cx="10976610" cy="10953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7000" spc="5" dirty="0"/>
              <a:t>If</a:t>
            </a:r>
            <a:r>
              <a:rPr sz="7000" spc="75" dirty="0"/>
              <a:t> </a:t>
            </a:r>
            <a:r>
              <a:rPr sz="7000" spc="65" dirty="0"/>
              <a:t>sample</a:t>
            </a:r>
            <a:r>
              <a:rPr sz="7000" spc="75" dirty="0"/>
              <a:t> </a:t>
            </a:r>
            <a:r>
              <a:rPr sz="7000" dirty="0"/>
              <a:t>sizes</a:t>
            </a:r>
            <a:r>
              <a:rPr sz="7000" spc="75" dirty="0"/>
              <a:t> </a:t>
            </a:r>
            <a:r>
              <a:rPr sz="7000" spc="-35" dirty="0"/>
              <a:t>are</a:t>
            </a:r>
            <a:r>
              <a:rPr sz="7000" spc="75" dirty="0"/>
              <a:t> </a:t>
            </a:r>
            <a:r>
              <a:rPr sz="7000" spc="15" dirty="0"/>
              <a:t>different</a:t>
            </a:r>
            <a:endParaRPr sz="7000"/>
          </a:p>
        </p:txBody>
      </p:sp>
      <p:sp>
        <p:nvSpPr>
          <p:cNvPr id="3" name="object 3"/>
          <p:cNvSpPr/>
          <p:nvPr/>
        </p:nvSpPr>
        <p:spPr>
          <a:xfrm>
            <a:off x="5256077" y="3187863"/>
            <a:ext cx="648970" cy="0"/>
          </a:xfrm>
          <a:custGeom>
            <a:avLst/>
            <a:gdLst/>
            <a:ahLst/>
            <a:cxnLst/>
            <a:rect l="l" t="t" r="r" b="b"/>
            <a:pathLst>
              <a:path w="648970">
                <a:moveTo>
                  <a:pt x="0" y="0"/>
                </a:moveTo>
                <a:lnTo>
                  <a:pt x="648829" y="0"/>
                </a:lnTo>
              </a:path>
            </a:pathLst>
          </a:custGeom>
          <a:ln w="4513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202565" y="3187863"/>
            <a:ext cx="648970" cy="0"/>
          </a:xfrm>
          <a:custGeom>
            <a:avLst/>
            <a:gdLst/>
            <a:ahLst/>
            <a:cxnLst/>
            <a:rect l="l" t="t" r="r" b="b"/>
            <a:pathLst>
              <a:path w="648970">
                <a:moveTo>
                  <a:pt x="0" y="0"/>
                </a:moveTo>
                <a:lnTo>
                  <a:pt x="648829" y="0"/>
                </a:lnTo>
              </a:path>
            </a:pathLst>
          </a:custGeom>
          <a:ln w="4513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5484578" y="6020145"/>
            <a:ext cx="1027430" cy="0"/>
          </a:xfrm>
          <a:custGeom>
            <a:avLst/>
            <a:gdLst/>
            <a:ahLst/>
            <a:cxnLst/>
            <a:rect l="l" t="t" r="r" b="b"/>
            <a:pathLst>
              <a:path w="1027429">
                <a:moveTo>
                  <a:pt x="0" y="0"/>
                </a:moveTo>
                <a:lnTo>
                  <a:pt x="1026843" y="0"/>
                </a:lnTo>
              </a:path>
            </a:pathLst>
          </a:custGeom>
          <a:ln w="22567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428245" y="6020145"/>
            <a:ext cx="1066800" cy="0"/>
          </a:xfrm>
          <a:custGeom>
            <a:avLst/>
            <a:gdLst/>
            <a:ahLst/>
            <a:cxnLst/>
            <a:rect l="l" t="t" r="r" b="b"/>
            <a:pathLst>
              <a:path w="1066800">
                <a:moveTo>
                  <a:pt x="0" y="0"/>
                </a:moveTo>
                <a:lnTo>
                  <a:pt x="1066337" y="0"/>
                </a:lnTo>
              </a:path>
            </a:pathLst>
          </a:custGeom>
          <a:ln w="22567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7" name="object 7"/>
          <p:cNvGrpSpPr/>
          <p:nvPr/>
        </p:nvGrpSpPr>
        <p:grpSpPr>
          <a:xfrm>
            <a:off x="4872421" y="4417818"/>
            <a:ext cx="3712845" cy="2844165"/>
            <a:chOff x="4872421" y="4417818"/>
            <a:chExt cx="3712845" cy="2844165"/>
          </a:xfrm>
        </p:grpSpPr>
        <p:sp>
          <p:nvSpPr>
            <p:cNvPr id="8" name="object 8"/>
            <p:cNvSpPr/>
            <p:nvPr/>
          </p:nvSpPr>
          <p:spPr>
            <a:xfrm>
              <a:off x="4894989" y="6161195"/>
              <a:ext cx="113030" cy="67945"/>
            </a:xfrm>
            <a:custGeom>
              <a:avLst/>
              <a:gdLst/>
              <a:ahLst/>
              <a:cxnLst/>
              <a:rect l="l" t="t" r="r" b="b"/>
              <a:pathLst>
                <a:path w="113029" h="67945">
                  <a:moveTo>
                    <a:pt x="0" y="67703"/>
                  </a:moveTo>
                  <a:lnTo>
                    <a:pt x="112840" y="0"/>
                  </a:lnTo>
                </a:path>
              </a:pathLst>
            </a:custGeom>
            <a:ln w="4513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5007830" y="6183763"/>
              <a:ext cx="158115" cy="1032510"/>
            </a:xfrm>
            <a:custGeom>
              <a:avLst/>
              <a:gdLst/>
              <a:ahLst/>
              <a:cxnLst/>
              <a:rect l="l" t="t" r="r" b="b"/>
              <a:pathLst>
                <a:path w="158114" h="1032509">
                  <a:moveTo>
                    <a:pt x="0" y="0"/>
                  </a:moveTo>
                  <a:lnTo>
                    <a:pt x="157975" y="1032485"/>
                  </a:lnTo>
                </a:path>
              </a:pathLst>
            </a:custGeom>
            <a:ln w="90271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5188373" y="4440386"/>
              <a:ext cx="3396615" cy="2776220"/>
            </a:xfrm>
            <a:custGeom>
              <a:avLst/>
              <a:gdLst/>
              <a:ahLst/>
              <a:cxnLst/>
              <a:rect l="l" t="t" r="r" b="b"/>
              <a:pathLst>
                <a:path w="3396615" h="2776220">
                  <a:moveTo>
                    <a:pt x="0" y="2775861"/>
                  </a:moveTo>
                  <a:lnTo>
                    <a:pt x="225679" y="0"/>
                  </a:lnTo>
                </a:path>
                <a:path w="3396615" h="2776220">
                  <a:moveTo>
                    <a:pt x="225679" y="0"/>
                  </a:moveTo>
                  <a:lnTo>
                    <a:pt x="3396481" y="0"/>
                  </a:lnTo>
                </a:path>
              </a:pathLst>
            </a:custGeom>
            <a:ln w="4513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5567350" y="4654791"/>
              <a:ext cx="2747010" cy="2519680"/>
            </a:xfrm>
            <a:custGeom>
              <a:avLst/>
              <a:gdLst/>
              <a:ahLst/>
              <a:cxnLst/>
              <a:rect l="l" t="t" r="r" b="b"/>
              <a:pathLst>
                <a:path w="2747009" h="2519679">
                  <a:moveTo>
                    <a:pt x="334733" y="445135"/>
                  </a:moveTo>
                  <a:lnTo>
                    <a:pt x="289394" y="428523"/>
                  </a:lnTo>
                  <a:lnTo>
                    <a:pt x="245821" y="423151"/>
                  </a:lnTo>
                  <a:lnTo>
                    <a:pt x="224713" y="424510"/>
                  </a:lnTo>
                  <a:lnTo>
                    <a:pt x="183832" y="435444"/>
                  </a:lnTo>
                  <a:lnTo>
                    <a:pt x="138455" y="460425"/>
                  </a:lnTo>
                  <a:lnTo>
                    <a:pt x="100241" y="490512"/>
                  </a:lnTo>
                  <a:lnTo>
                    <a:pt x="71958" y="535749"/>
                  </a:lnTo>
                  <a:lnTo>
                    <a:pt x="66738" y="569264"/>
                  </a:lnTo>
                  <a:lnTo>
                    <a:pt x="68656" y="590638"/>
                  </a:lnTo>
                  <a:lnTo>
                    <a:pt x="97497" y="637984"/>
                  </a:lnTo>
                  <a:lnTo>
                    <a:pt x="134721" y="653846"/>
                  </a:lnTo>
                  <a:lnTo>
                    <a:pt x="200025" y="667334"/>
                  </a:lnTo>
                  <a:lnTo>
                    <a:pt x="220421" y="671271"/>
                  </a:lnTo>
                  <a:lnTo>
                    <a:pt x="258876" y="688009"/>
                  </a:lnTo>
                  <a:lnTo>
                    <a:pt x="272669" y="731113"/>
                  </a:lnTo>
                  <a:lnTo>
                    <a:pt x="270891" y="750722"/>
                  </a:lnTo>
                  <a:lnTo>
                    <a:pt x="244322" y="799287"/>
                  </a:lnTo>
                  <a:lnTo>
                    <a:pt x="193459" y="824839"/>
                  </a:lnTo>
                  <a:lnTo>
                    <a:pt x="172783" y="826554"/>
                  </a:lnTo>
                  <a:lnTo>
                    <a:pt x="159651" y="826008"/>
                  </a:lnTo>
                  <a:lnTo>
                    <a:pt x="121742" y="817981"/>
                  </a:lnTo>
                  <a:lnTo>
                    <a:pt x="86372" y="800290"/>
                  </a:lnTo>
                  <a:lnTo>
                    <a:pt x="74764" y="759675"/>
                  </a:lnTo>
                  <a:lnTo>
                    <a:pt x="75196" y="718337"/>
                  </a:lnTo>
                  <a:lnTo>
                    <a:pt x="55448" y="718337"/>
                  </a:lnTo>
                  <a:lnTo>
                    <a:pt x="51689" y="750836"/>
                  </a:lnTo>
                  <a:lnTo>
                    <a:pt x="47142" y="781304"/>
                  </a:lnTo>
                  <a:lnTo>
                    <a:pt x="41821" y="809726"/>
                  </a:lnTo>
                  <a:lnTo>
                    <a:pt x="35699" y="836117"/>
                  </a:lnTo>
                  <a:lnTo>
                    <a:pt x="47447" y="841730"/>
                  </a:lnTo>
                  <a:lnTo>
                    <a:pt x="94665" y="856932"/>
                  </a:lnTo>
                  <a:lnTo>
                    <a:pt x="130784" y="860399"/>
                  </a:lnTo>
                  <a:lnTo>
                    <a:pt x="167259" y="857008"/>
                  </a:lnTo>
                  <a:lnTo>
                    <a:pt x="234823" y="829894"/>
                  </a:lnTo>
                  <a:lnTo>
                    <a:pt x="265899" y="806157"/>
                  </a:lnTo>
                  <a:lnTo>
                    <a:pt x="311175" y="750824"/>
                  </a:lnTo>
                  <a:lnTo>
                    <a:pt x="326263" y="693254"/>
                  </a:lnTo>
                  <a:lnTo>
                    <a:pt x="324573" y="673315"/>
                  </a:lnTo>
                  <a:lnTo>
                    <a:pt x="299199" y="630135"/>
                  </a:lnTo>
                  <a:lnTo>
                    <a:pt x="244017" y="610044"/>
                  </a:lnTo>
                  <a:lnTo>
                    <a:pt x="187655" y="598373"/>
                  </a:lnTo>
                  <a:lnTo>
                    <a:pt x="166598" y="593001"/>
                  </a:lnTo>
                  <a:lnTo>
                    <a:pt x="131711" y="575043"/>
                  </a:lnTo>
                  <a:lnTo>
                    <a:pt x="120332" y="539597"/>
                  </a:lnTo>
                  <a:lnTo>
                    <a:pt x="121881" y="522566"/>
                  </a:lnTo>
                  <a:lnTo>
                    <a:pt x="145059" y="481812"/>
                  </a:lnTo>
                  <a:lnTo>
                    <a:pt x="193776" y="461187"/>
                  </a:lnTo>
                  <a:lnTo>
                    <a:pt x="215188" y="459816"/>
                  </a:lnTo>
                  <a:lnTo>
                    <a:pt x="236689" y="461276"/>
                  </a:lnTo>
                  <a:lnTo>
                    <a:pt x="273672" y="472960"/>
                  </a:lnTo>
                  <a:lnTo>
                    <a:pt x="297916" y="502424"/>
                  </a:lnTo>
                  <a:lnTo>
                    <a:pt x="298500" y="512178"/>
                  </a:lnTo>
                  <a:lnTo>
                    <a:pt x="298056" y="544233"/>
                  </a:lnTo>
                  <a:lnTo>
                    <a:pt x="317804" y="544233"/>
                  </a:lnTo>
                  <a:lnTo>
                    <a:pt x="321157" y="515404"/>
                  </a:lnTo>
                  <a:lnTo>
                    <a:pt x="325094" y="489280"/>
                  </a:lnTo>
                  <a:lnTo>
                    <a:pt x="329628" y="465861"/>
                  </a:lnTo>
                  <a:lnTo>
                    <a:pt x="334733" y="445135"/>
                  </a:lnTo>
                  <a:close/>
                </a:path>
                <a:path w="2747009" h="2519679">
                  <a:moveTo>
                    <a:pt x="445414" y="2220125"/>
                  </a:moveTo>
                  <a:lnTo>
                    <a:pt x="437349" y="2200376"/>
                  </a:lnTo>
                  <a:lnTo>
                    <a:pt x="391731" y="2230678"/>
                  </a:lnTo>
                  <a:lnTo>
                    <a:pt x="377380" y="2238921"/>
                  </a:lnTo>
                  <a:lnTo>
                    <a:pt x="366115" y="2243861"/>
                  </a:lnTo>
                  <a:lnTo>
                    <a:pt x="357962" y="2245512"/>
                  </a:lnTo>
                  <a:lnTo>
                    <a:pt x="348856" y="2245512"/>
                  </a:lnTo>
                  <a:lnTo>
                    <a:pt x="344297" y="2241118"/>
                  </a:lnTo>
                  <a:lnTo>
                    <a:pt x="344297" y="2232329"/>
                  </a:lnTo>
                  <a:lnTo>
                    <a:pt x="346036" y="2216696"/>
                  </a:lnTo>
                  <a:lnTo>
                    <a:pt x="351243" y="2189162"/>
                  </a:lnTo>
                  <a:lnTo>
                    <a:pt x="359918" y="2149703"/>
                  </a:lnTo>
                  <a:lnTo>
                    <a:pt x="388518" y="2029040"/>
                  </a:lnTo>
                  <a:lnTo>
                    <a:pt x="409219" y="1939874"/>
                  </a:lnTo>
                  <a:lnTo>
                    <a:pt x="414807" y="1912886"/>
                  </a:lnTo>
                  <a:lnTo>
                    <a:pt x="415772" y="1906041"/>
                  </a:lnTo>
                  <a:lnTo>
                    <a:pt x="416344" y="1899475"/>
                  </a:lnTo>
                  <a:lnTo>
                    <a:pt x="416534" y="1884108"/>
                  </a:lnTo>
                  <a:lnTo>
                    <a:pt x="414185" y="1877085"/>
                  </a:lnTo>
                  <a:lnTo>
                    <a:pt x="404787" y="1867154"/>
                  </a:lnTo>
                  <a:lnTo>
                    <a:pt x="398462" y="1864677"/>
                  </a:lnTo>
                  <a:lnTo>
                    <a:pt x="390537" y="1864677"/>
                  </a:lnTo>
                  <a:lnTo>
                    <a:pt x="339407" y="1877148"/>
                  </a:lnTo>
                  <a:lnTo>
                    <a:pt x="293636" y="1899577"/>
                  </a:lnTo>
                  <a:lnTo>
                    <a:pt x="244576" y="1934921"/>
                  </a:lnTo>
                  <a:lnTo>
                    <a:pt x="194310" y="1982558"/>
                  </a:lnTo>
                  <a:lnTo>
                    <a:pt x="149440" y="2037321"/>
                  </a:lnTo>
                  <a:lnTo>
                    <a:pt x="129463" y="2067039"/>
                  </a:lnTo>
                  <a:lnTo>
                    <a:pt x="164109" y="1915147"/>
                  </a:lnTo>
                  <a:lnTo>
                    <a:pt x="166420" y="1900313"/>
                  </a:lnTo>
                  <a:lnTo>
                    <a:pt x="166992" y="1894306"/>
                  </a:lnTo>
                  <a:lnTo>
                    <a:pt x="167195" y="1881022"/>
                  </a:lnTo>
                  <a:lnTo>
                    <a:pt x="165341" y="1874888"/>
                  </a:lnTo>
                  <a:lnTo>
                    <a:pt x="157975" y="1866722"/>
                  </a:lnTo>
                  <a:lnTo>
                    <a:pt x="152717" y="1864677"/>
                  </a:lnTo>
                  <a:lnTo>
                    <a:pt x="145897" y="1864677"/>
                  </a:lnTo>
                  <a:lnTo>
                    <a:pt x="90271" y="1886686"/>
                  </a:lnTo>
                  <a:lnTo>
                    <a:pt x="33972" y="1922780"/>
                  </a:lnTo>
                  <a:lnTo>
                    <a:pt x="0" y="1946490"/>
                  </a:lnTo>
                  <a:lnTo>
                    <a:pt x="7048" y="1966226"/>
                  </a:lnTo>
                  <a:lnTo>
                    <a:pt x="33261" y="1947722"/>
                  </a:lnTo>
                  <a:lnTo>
                    <a:pt x="54419" y="1934502"/>
                  </a:lnTo>
                  <a:lnTo>
                    <a:pt x="70510" y="1926564"/>
                  </a:lnTo>
                  <a:lnTo>
                    <a:pt x="81546" y="1923923"/>
                  </a:lnTo>
                  <a:lnTo>
                    <a:pt x="85953" y="1923923"/>
                  </a:lnTo>
                  <a:lnTo>
                    <a:pt x="89408" y="1925447"/>
                  </a:lnTo>
                  <a:lnTo>
                    <a:pt x="94399" y="1931593"/>
                  </a:lnTo>
                  <a:lnTo>
                    <a:pt x="95656" y="1936216"/>
                  </a:lnTo>
                  <a:lnTo>
                    <a:pt x="95656" y="1942388"/>
                  </a:lnTo>
                  <a:lnTo>
                    <a:pt x="91135" y="1985619"/>
                  </a:lnTo>
                  <a:lnTo>
                    <a:pt x="77584" y="2063381"/>
                  </a:lnTo>
                  <a:lnTo>
                    <a:pt x="67729" y="2112200"/>
                  </a:lnTo>
                  <a:lnTo>
                    <a:pt x="57200" y="2159724"/>
                  </a:lnTo>
                  <a:lnTo>
                    <a:pt x="45999" y="2205926"/>
                  </a:lnTo>
                  <a:lnTo>
                    <a:pt x="34137" y="2250833"/>
                  </a:lnTo>
                  <a:lnTo>
                    <a:pt x="21602" y="2294432"/>
                  </a:lnTo>
                  <a:lnTo>
                    <a:pt x="28651" y="2301925"/>
                  </a:lnTo>
                  <a:lnTo>
                    <a:pt x="46990" y="2297328"/>
                  </a:lnTo>
                  <a:lnTo>
                    <a:pt x="63550" y="2293594"/>
                  </a:lnTo>
                  <a:lnTo>
                    <a:pt x="78346" y="2290737"/>
                  </a:lnTo>
                  <a:lnTo>
                    <a:pt x="91376" y="2288756"/>
                  </a:lnTo>
                  <a:lnTo>
                    <a:pt x="102882" y="2225814"/>
                  </a:lnTo>
                  <a:lnTo>
                    <a:pt x="116395" y="2170468"/>
                  </a:lnTo>
                  <a:lnTo>
                    <a:pt x="131902" y="2122728"/>
                  </a:lnTo>
                  <a:lnTo>
                    <a:pt x="149402" y="2082571"/>
                  </a:lnTo>
                  <a:lnTo>
                    <a:pt x="169748" y="2047494"/>
                  </a:lnTo>
                  <a:lnTo>
                    <a:pt x="193789" y="2014969"/>
                  </a:lnTo>
                  <a:lnTo>
                    <a:pt x="221513" y="1984984"/>
                  </a:lnTo>
                  <a:lnTo>
                    <a:pt x="252920" y="1957552"/>
                  </a:lnTo>
                  <a:lnTo>
                    <a:pt x="294119" y="1930209"/>
                  </a:lnTo>
                  <a:lnTo>
                    <a:pt x="325170" y="1921090"/>
                  </a:lnTo>
                  <a:lnTo>
                    <a:pt x="330454" y="1921090"/>
                  </a:lnTo>
                  <a:lnTo>
                    <a:pt x="334645" y="1922780"/>
                  </a:lnTo>
                  <a:lnTo>
                    <a:pt x="340817" y="1929511"/>
                  </a:lnTo>
                  <a:lnTo>
                    <a:pt x="342353" y="1934260"/>
                  </a:lnTo>
                  <a:lnTo>
                    <a:pt x="342353" y="1940407"/>
                  </a:lnTo>
                  <a:lnTo>
                    <a:pt x="339813" y="1966074"/>
                  </a:lnTo>
                  <a:lnTo>
                    <a:pt x="332168" y="2006612"/>
                  </a:lnTo>
                  <a:lnTo>
                    <a:pt x="319443" y="2062048"/>
                  </a:lnTo>
                  <a:lnTo>
                    <a:pt x="288899" y="2182596"/>
                  </a:lnTo>
                  <a:lnTo>
                    <a:pt x="279806" y="2222182"/>
                  </a:lnTo>
                  <a:lnTo>
                    <a:pt x="274358" y="2251113"/>
                  </a:lnTo>
                  <a:lnTo>
                    <a:pt x="272542" y="2269401"/>
                  </a:lnTo>
                  <a:lnTo>
                    <a:pt x="272542" y="2279662"/>
                  </a:lnTo>
                  <a:lnTo>
                    <a:pt x="275031" y="2287638"/>
                  </a:lnTo>
                  <a:lnTo>
                    <a:pt x="285026" y="2299068"/>
                  </a:lnTo>
                  <a:lnTo>
                    <a:pt x="291642" y="2301925"/>
                  </a:lnTo>
                  <a:lnTo>
                    <a:pt x="299859" y="2301925"/>
                  </a:lnTo>
                  <a:lnTo>
                    <a:pt x="322427" y="2296820"/>
                  </a:lnTo>
                  <a:lnTo>
                    <a:pt x="354215" y="2281478"/>
                  </a:lnTo>
                  <a:lnTo>
                    <a:pt x="395211" y="2255913"/>
                  </a:lnTo>
                  <a:lnTo>
                    <a:pt x="445414" y="2220125"/>
                  </a:lnTo>
                  <a:close/>
                </a:path>
                <a:path w="2747009" h="2519679">
                  <a:moveTo>
                    <a:pt x="704176" y="839774"/>
                  </a:moveTo>
                  <a:lnTo>
                    <a:pt x="696988" y="800036"/>
                  </a:lnTo>
                  <a:lnTo>
                    <a:pt x="668794" y="775766"/>
                  </a:lnTo>
                  <a:lnTo>
                    <a:pt x="658914" y="776630"/>
                  </a:lnTo>
                  <a:lnTo>
                    <a:pt x="656323" y="777214"/>
                  </a:lnTo>
                  <a:lnTo>
                    <a:pt x="656323" y="849693"/>
                  </a:lnTo>
                  <a:lnTo>
                    <a:pt x="654926" y="876147"/>
                  </a:lnTo>
                  <a:lnTo>
                    <a:pt x="643724" y="932319"/>
                  </a:lnTo>
                  <a:lnTo>
                    <a:pt x="622795" y="989685"/>
                  </a:lnTo>
                  <a:lnTo>
                    <a:pt x="600875" y="1029474"/>
                  </a:lnTo>
                  <a:lnTo>
                    <a:pt x="567220" y="1055916"/>
                  </a:lnTo>
                  <a:lnTo>
                    <a:pt x="541502" y="1060691"/>
                  </a:lnTo>
                  <a:lnTo>
                    <a:pt x="527304" y="1059599"/>
                  </a:lnTo>
                  <a:lnTo>
                    <a:pt x="513156" y="1056335"/>
                  </a:lnTo>
                  <a:lnTo>
                    <a:pt x="499059" y="1050899"/>
                  </a:lnTo>
                  <a:lnTo>
                    <a:pt x="484987" y="1043279"/>
                  </a:lnTo>
                  <a:lnTo>
                    <a:pt x="489394" y="1020927"/>
                  </a:lnTo>
                  <a:lnTo>
                    <a:pt x="502450" y="962025"/>
                  </a:lnTo>
                  <a:lnTo>
                    <a:pt x="515010" y="923823"/>
                  </a:lnTo>
                  <a:lnTo>
                    <a:pt x="540080" y="878471"/>
                  </a:lnTo>
                  <a:lnTo>
                    <a:pt x="571474" y="844118"/>
                  </a:lnTo>
                  <a:lnTo>
                    <a:pt x="604253" y="822477"/>
                  </a:lnTo>
                  <a:lnTo>
                    <a:pt x="633488" y="815263"/>
                  </a:lnTo>
                  <a:lnTo>
                    <a:pt x="641311" y="815263"/>
                  </a:lnTo>
                  <a:lnTo>
                    <a:pt x="656323" y="849693"/>
                  </a:lnTo>
                  <a:lnTo>
                    <a:pt x="656323" y="777214"/>
                  </a:lnTo>
                  <a:lnTo>
                    <a:pt x="619633" y="789495"/>
                  </a:lnTo>
                  <a:lnTo>
                    <a:pt x="576249" y="815657"/>
                  </a:lnTo>
                  <a:lnTo>
                    <a:pt x="537705" y="854925"/>
                  </a:lnTo>
                  <a:lnTo>
                    <a:pt x="512140" y="891870"/>
                  </a:lnTo>
                  <a:lnTo>
                    <a:pt x="520458" y="853211"/>
                  </a:lnTo>
                  <a:lnTo>
                    <a:pt x="526402" y="823899"/>
                  </a:lnTo>
                  <a:lnTo>
                    <a:pt x="527951" y="815263"/>
                  </a:lnTo>
                  <a:lnTo>
                    <a:pt x="529958" y="804125"/>
                  </a:lnTo>
                  <a:lnTo>
                    <a:pt x="531139" y="793711"/>
                  </a:lnTo>
                  <a:lnTo>
                    <a:pt x="531139" y="787946"/>
                  </a:lnTo>
                  <a:lnTo>
                    <a:pt x="529729" y="783526"/>
                  </a:lnTo>
                  <a:lnTo>
                    <a:pt x="524090" y="777316"/>
                  </a:lnTo>
                  <a:lnTo>
                    <a:pt x="520369" y="775766"/>
                  </a:lnTo>
                  <a:lnTo>
                    <a:pt x="515759" y="775766"/>
                  </a:lnTo>
                  <a:lnTo>
                    <a:pt x="475996" y="790333"/>
                  </a:lnTo>
                  <a:lnTo>
                    <a:pt x="435229" y="814730"/>
                  </a:lnTo>
                  <a:lnTo>
                    <a:pt x="407898" y="832192"/>
                  </a:lnTo>
                  <a:lnTo>
                    <a:pt x="415302" y="846289"/>
                  </a:lnTo>
                  <a:lnTo>
                    <a:pt x="434555" y="832726"/>
                  </a:lnTo>
                  <a:lnTo>
                    <a:pt x="449707" y="823023"/>
                  </a:lnTo>
                  <a:lnTo>
                    <a:pt x="460781" y="817206"/>
                  </a:lnTo>
                  <a:lnTo>
                    <a:pt x="467753" y="815263"/>
                  </a:lnTo>
                  <a:lnTo>
                    <a:pt x="470839" y="815263"/>
                  </a:lnTo>
                  <a:lnTo>
                    <a:pt x="473367" y="816343"/>
                  </a:lnTo>
                  <a:lnTo>
                    <a:pt x="477266" y="820661"/>
                  </a:lnTo>
                  <a:lnTo>
                    <a:pt x="478243" y="823899"/>
                  </a:lnTo>
                  <a:lnTo>
                    <a:pt x="478243" y="828217"/>
                  </a:lnTo>
                  <a:lnTo>
                    <a:pt x="470954" y="886764"/>
                  </a:lnTo>
                  <a:lnTo>
                    <a:pt x="455498" y="975194"/>
                  </a:lnTo>
                  <a:lnTo>
                    <a:pt x="445846" y="1027582"/>
                  </a:lnTo>
                  <a:lnTo>
                    <a:pt x="436321" y="1077264"/>
                  </a:lnTo>
                  <a:lnTo>
                    <a:pt x="426935" y="1124254"/>
                  </a:lnTo>
                  <a:lnTo>
                    <a:pt x="417690" y="1168565"/>
                  </a:lnTo>
                  <a:lnTo>
                    <a:pt x="408584" y="1210170"/>
                  </a:lnTo>
                  <a:lnTo>
                    <a:pt x="399618" y="1249083"/>
                  </a:lnTo>
                  <a:lnTo>
                    <a:pt x="403936" y="1252524"/>
                  </a:lnTo>
                  <a:lnTo>
                    <a:pt x="413753" y="1249857"/>
                  </a:lnTo>
                  <a:lnTo>
                    <a:pt x="424688" y="1247470"/>
                  </a:lnTo>
                  <a:lnTo>
                    <a:pt x="436765" y="1245362"/>
                  </a:lnTo>
                  <a:lnTo>
                    <a:pt x="449948" y="1243533"/>
                  </a:lnTo>
                  <a:lnTo>
                    <a:pt x="454875" y="1208036"/>
                  </a:lnTo>
                  <a:lnTo>
                    <a:pt x="461467" y="1168209"/>
                  </a:lnTo>
                  <a:lnTo>
                    <a:pt x="469709" y="1124051"/>
                  </a:lnTo>
                  <a:lnTo>
                    <a:pt x="479615" y="1075550"/>
                  </a:lnTo>
                  <a:lnTo>
                    <a:pt x="491032" y="1078915"/>
                  </a:lnTo>
                  <a:lnTo>
                    <a:pt x="501446" y="1081328"/>
                  </a:lnTo>
                  <a:lnTo>
                    <a:pt x="510844" y="1082776"/>
                  </a:lnTo>
                  <a:lnTo>
                    <a:pt x="519239" y="1083259"/>
                  </a:lnTo>
                  <a:lnTo>
                    <a:pt x="532904" y="1081963"/>
                  </a:lnTo>
                  <a:lnTo>
                    <a:pt x="580174" y="1062570"/>
                  </a:lnTo>
                  <a:lnTo>
                    <a:pt x="583171" y="1060691"/>
                  </a:lnTo>
                  <a:lnTo>
                    <a:pt x="596811" y="1052144"/>
                  </a:lnTo>
                  <a:lnTo>
                    <a:pt x="638365" y="1019962"/>
                  </a:lnTo>
                  <a:lnTo>
                    <a:pt x="672338" y="969645"/>
                  </a:lnTo>
                  <a:lnTo>
                    <a:pt x="692353" y="918819"/>
                  </a:lnTo>
                  <a:lnTo>
                    <a:pt x="702957" y="867181"/>
                  </a:lnTo>
                  <a:lnTo>
                    <a:pt x="704164" y="844118"/>
                  </a:lnTo>
                  <a:lnTo>
                    <a:pt x="704176" y="839774"/>
                  </a:lnTo>
                  <a:close/>
                </a:path>
                <a:path w="2747009" h="2519679">
                  <a:moveTo>
                    <a:pt x="726846" y="389331"/>
                  </a:moveTo>
                  <a:lnTo>
                    <a:pt x="723671" y="386473"/>
                  </a:lnTo>
                  <a:lnTo>
                    <a:pt x="703021" y="388937"/>
                  </a:lnTo>
                  <a:lnTo>
                    <a:pt x="677773" y="390702"/>
                  </a:lnTo>
                  <a:lnTo>
                    <a:pt x="647915" y="391769"/>
                  </a:lnTo>
                  <a:lnTo>
                    <a:pt x="613486" y="392112"/>
                  </a:lnTo>
                  <a:lnTo>
                    <a:pt x="497865" y="392112"/>
                  </a:lnTo>
                  <a:lnTo>
                    <a:pt x="561022" y="330136"/>
                  </a:lnTo>
                  <a:lnTo>
                    <a:pt x="596290" y="296976"/>
                  </a:lnTo>
                  <a:lnTo>
                    <a:pt x="626071" y="266776"/>
                  </a:lnTo>
                  <a:lnTo>
                    <a:pt x="669239" y="215277"/>
                  </a:lnTo>
                  <a:lnTo>
                    <a:pt x="693407" y="169240"/>
                  </a:lnTo>
                  <a:lnTo>
                    <a:pt x="701459" y="122275"/>
                  </a:lnTo>
                  <a:lnTo>
                    <a:pt x="699236" y="96177"/>
                  </a:lnTo>
                  <a:lnTo>
                    <a:pt x="681482" y="51892"/>
                  </a:lnTo>
                  <a:lnTo>
                    <a:pt x="646633" y="18961"/>
                  </a:lnTo>
                  <a:lnTo>
                    <a:pt x="598779" y="2108"/>
                  </a:lnTo>
                  <a:lnTo>
                    <a:pt x="570242" y="0"/>
                  </a:lnTo>
                  <a:lnTo>
                    <a:pt x="553631" y="698"/>
                  </a:lnTo>
                  <a:lnTo>
                    <a:pt x="509130" y="11264"/>
                  </a:lnTo>
                  <a:lnTo>
                    <a:pt x="470725" y="35699"/>
                  </a:lnTo>
                  <a:lnTo>
                    <a:pt x="457771" y="62928"/>
                  </a:lnTo>
                  <a:lnTo>
                    <a:pt x="455523" y="82880"/>
                  </a:lnTo>
                  <a:lnTo>
                    <a:pt x="452132" y="107035"/>
                  </a:lnTo>
                  <a:lnTo>
                    <a:pt x="447573" y="135407"/>
                  </a:lnTo>
                  <a:lnTo>
                    <a:pt x="466394" y="135407"/>
                  </a:lnTo>
                  <a:lnTo>
                    <a:pt x="477545" y="96989"/>
                  </a:lnTo>
                  <a:lnTo>
                    <a:pt x="500278" y="63792"/>
                  </a:lnTo>
                  <a:lnTo>
                    <a:pt x="541743" y="51358"/>
                  </a:lnTo>
                  <a:lnTo>
                    <a:pt x="554456" y="50774"/>
                  </a:lnTo>
                  <a:lnTo>
                    <a:pt x="573341" y="52324"/>
                  </a:lnTo>
                  <a:lnTo>
                    <a:pt x="618197" y="75653"/>
                  </a:lnTo>
                  <a:lnTo>
                    <a:pt x="640715" y="122288"/>
                  </a:lnTo>
                  <a:lnTo>
                    <a:pt x="642213" y="141973"/>
                  </a:lnTo>
                  <a:lnTo>
                    <a:pt x="640930" y="159080"/>
                  </a:lnTo>
                  <a:lnTo>
                    <a:pt x="621677" y="214630"/>
                  </a:lnTo>
                  <a:lnTo>
                    <a:pt x="591070" y="259664"/>
                  </a:lnTo>
                  <a:lnTo>
                    <a:pt x="540308" y="316433"/>
                  </a:lnTo>
                  <a:lnTo>
                    <a:pt x="433463" y="427774"/>
                  </a:lnTo>
                  <a:lnTo>
                    <a:pt x="433463" y="445719"/>
                  </a:lnTo>
                  <a:lnTo>
                    <a:pt x="470941" y="444474"/>
                  </a:lnTo>
                  <a:lnTo>
                    <a:pt x="508990" y="443598"/>
                  </a:lnTo>
                  <a:lnTo>
                    <a:pt x="547636" y="443064"/>
                  </a:lnTo>
                  <a:lnTo>
                    <a:pt x="586854" y="442899"/>
                  </a:lnTo>
                  <a:lnTo>
                    <a:pt x="623646" y="443064"/>
                  </a:lnTo>
                  <a:lnTo>
                    <a:pt x="658710" y="443598"/>
                  </a:lnTo>
                  <a:lnTo>
                    <a:pt x="692073" y="444474"/>
                  </a:lnTo>
                  <a:lnTo>
                    <a:pt x="723722" y="445719"/>
                  </a:lnTo>
                  <a:lnTo>
                    <a:pt x="726846" y="443814"/>
                  </a:lnTo>
                  <a:lnTo>
                    <a:pt x="724738" y="425335"/>
                  </a:lnTo>
                  <a:lnTo>
                    <a:pt x="724027" y="415124"/>
                  </a:lnTo>
                  <a:lnTo>
                    <a:pt x="724204" y="410654"/>
                  </a:lnTo>
                  <a:lnTo>
                    <a:pt x="724738" y="404863"/>
                  </a:lnTo>
                  <a:lnTo>
                    <a:pt x="726846" y="389331"/>
                  </a:lnTo>
                  <a:close/>
                </a:path>
                <a:path w="2747009" h="2519679">
                  <a:moveTo>
                    <a:pt x="757885" y="2502217"/>
                  </a:moveTo>
                  <a:lnTo>
                    <a:pt x="716254" y="2500655"/>
                  </a:lnTo>
                  <a:lnTo>
                    <a:pt x="679729" y="2475636"/>
                  </a:lnTo>
                  <a:lnTo>
                    <a:pt x="676300" y="2435822"/>
                  </a:lnTo>
                  <a:lnTo>
                    <a:pt x="676071" y="2414765"/>
                  </a:lnTo>
                  <a:lnTo>
                    <a:pt x="680656" y="2115121"/>
                  </a:lnTo>
                  <a:lnTo>
                    <a:pt x="681710" y="2080260"/>
                  </a:lnTo>
                  <a:lnTo>
                    <a:pt x="672896" y="2076246"/>
                  </a:lnTo>
                  <a:lnTo>
                    <a:pt x="637336" y="2093899"/>
                  </a:lnTo>
                  <a:lnTo>
                    <a:pt x="598271" y="2110651"/>
                  </a:lnTo>
                  <a:lnTo>
                    <a:pt x="555701" y="2126513"/>
                  </a:lnTo>
                  <a:lnTo>
                    <a:pt x="509638" y="2141486"/>
                  </a:lnTo>
                  <a:lnTo>
                    <a:pt x="511619" y="2172119"/>
                  </a:lnTo>
                  <a:lnTo>
                    <a:pt x="512000" y="2175611"/>
                  </a:lnTo>
                  <a:lnTo>
                    <a:pt x="513410" y="2177364"/>
                  </a:lnTo>
                  <a:lnTo>
                    <a:pt x="517169" y="2177364"/>
                  </a:lnTo>
                  <a:lnTo>
                    <a:pt x="521957" y="2174697"/>
                  </a:lnTo>
                  <a:lnTo>
                    <a:pt x="530212" y="2169337"/>
                  </a:lnTo>
                  <a:lnTo>
                    <a:pt x="542137" y="2163432"/>
                  </a:lnTo>
                  <a:lnTo>
                    <a:pt x="558241" y="2156104"/>
                  </a:lnTo>
                  <a:lnTo>
                    <a:pt x="578523" y="2147366"/>
                  </a:lnTo>
                  <a:lnTo>
                    <a:pt x="602996" y="2137206"/>
                  </a:lnTo>
                  <a:lnTo>
                    <a:pt x="610311" y="2133917"/>
                  </a:lnTo>
                  <a:lnTo>
                    <a:pt x="614984" y="2132279"/>
                  </a:lnTo>
                  <a:lnTo>
                    <a:pt x="620039" y="2132279"/>
                  </a:lnTo>
                  <a:lnTo>
                    <a:pt x="624205" y="2194229"/>
                  </a:lnTo>
                  <a:lnTo>
                    <a:pt x="624319" y="2232545"/>
                  </a:lnTo>
                  <a:lnTo>
                    <a:pt x="621957" y="2437676"/>
                  </a:lnTo>
                  <a:lnTo>
                    <a:pt x="617880" y="2480259"/>
                  </a:lnTo>
                  <a:lnTo>
                    <a:pt x="583323" y="2500096"/>
                  </a:lnTo>
                  <a:lnTo>
                    <a:pt x="540664" y="2502217"/>
                  </a:lnTo>
                  <a:lnTo>
                    <a:pt x="540664" y="2519146"/>
                  </a:lnTo>
                  <a:lnTo>
                    <a:pt x="574090" y="2517914"/>
                  </a:lnTo>
                  <a:lnTo>
                    <a:pt x="628167" y="2516505"/>
                  </a:lnTo>
                  <a:lnTo>
                    <a:pt x="648830" y="2516327"/>
                  </a:lnTo>
                  <a:lnTo>
                    <a:pt x="667702" y="2516505"/>
                  </a:lnTo>
                  <a:lnTo>
                    <a:pt x="692162" y="2517038"/>
                  </a:lnTo>
                  <a:lnTo>
                    <a:pt x="757885" y="2519146"/>
                  </a:lnTo>
                  <a:lnTo>
                    <a:pt x="757885" y="2502217"/>
                  </a:lnTo>
                  <a:close/>
                </a:path>
                <a:path w="2747009" h="2519679">
                  <a:moveTo>
                    <a:pt x="1643494" y="1320558"/>
                  </a:moveTo>
                  <a:lnTo>
                    <a:pt x="1429283" y="1320558"/>
                  </a:lnTo>
                  <a:lnTo>
                    <a:pt x="1429283" y="1108468"/>
                  </a:lnTo>
                  <a:lnTo>
                    <a:pt x="1378496" y="1108468"/>
                  </a:lnTo>
                  <a:lnTo>
                    <a:pt x="1378496" y="1320558"/>
                  </a:lnTo>
                  <a:lnTo>
                    <a:pt x="1164285" y="1320558"/>
                  </a:lnTo>
                  <a:lnTo>
                    <a:pt x="1164285" y="1371358"/>
                  </a:lnTo>
                  <a:lnTo>
                    <a:pt x="1378496" y="1371358"/>
                  </a:lnTo>
                  <a:lnTo>
                    <a:pt x="1378496" y="1591068"/>
                  </a:lnTo>
                  <a:lnTo>
                    <a:pt x="1429283" y="1591068"/>
                  </a:lnTo>
                  <a:lnTo>
                    <a:pt x="1429283" y="1371358"/>
                  </a:lnTo>
                  <a:lnTo>
                    <a:pt x="1643494" y="1371358"/>
                  </a:lnTo>
                  <a:lnTo>
                    <a:pt x="1643494" y="1320558"/>
                  </a:lnTo>
                  <a:close/>
                </a:path>
                <a:path w="2747009" h="2519679">
                  <a:moveTo>
                    <a:pt x="2298141" y="445135"/>
                  </a:moveTo>
                  <a:lnTo>
                    <a:pt x="2252815" y="428523"/>
                  </a:lnTo>
                  <a:lnTo>
                    <a:pt x="2209241" y="423151"/>
                  </a:lnTo>
                  <a:lnTo>
                    <a:pt x="2188133" y="424510"/>
                  </a:lnTo>
                  <a:lnTo>
                    <a:pt x="2147239" y="435444"/>
                  </a:lnTo>
                  <a:lnTo>
                    <a:pt x="2101875" y="460425"/>
                  </a:lnTo>
                  <a:lnTo>
                    <a:pt x="2063661" y="490512"/>
                  </a:lnTo>
                  <a:lnTo>
                    <a:pt x="2035378" y="535749"/>
                  </a:lnTo>
                  <a:lnTo>
                    <a:pt x="2030145" y="569264"/>
                  </a:lnTo>
                  <a:lnTo>
                    <a:pt x="2032076" y="590638"/>
                  </a:lnTo>
                  <a:lnTo>
                    <a:pt x="2060917" y="637984"/>
                  </a:lnTo>
                  <a:lnTo>
                    <a:pt x="2098141" y="653846"/>
                  </a:lnTo>
                  <a:lnTo>
                    <a:pt x="2163445" y="667334"/>
                  </a:lnTo>
                  <a:lnTo>
                    <a:pt x="2183828" y="671271"/>
                  </a:lnTo>
                  <a:lnTo>
                    <a:pt x="2222284" y="688009"/>
                  </a:lnTo>
                  <a:lnTo>
                    <a:pt x="2236089" y="731113"/>
                  </a:lnTo>
                  <a:lnTo>
                    <a:pt x="2234311" y="750722"/>
                  </a:lnTo>
                  <a:lnTo>
                    <a:pt x="2207742" y="799287"/>
                  </a:lnTo>
                  <a:lnTo>
                    <a:pt x="2156866" y="824839"/>
                  </a:lnTo>
                  <a:lnTo>
                    <a:pt x="2136203" y="826554"/>
                  </a:lnTo>
                  <a:lnTo>
                    <a:pt x="2123059" y="826008"/>
                  </a:lnTo>
                  <a:lnTo>
                    <a:pt x="2085162" y="817981"/>
                  </a:lnTo>
                  <a:lnTo>
                    <a:pt x="2049792" y="800290"/>
                  </a:lnTo>
                  <a:lnTo>
                    <a:pt x="2038172" y="759675"/>
                  </a:lnTo>
                  <a:lnTo>
                    <a:pt x="2038616" y="718337"/>
                  </a:lnTo>
                  <a:lnTo>
                    <a:pt x="2018868" y="718337"/>
                  </a:lnTo>
                  <a:lnTo>
                    <a:pt x="2015109" y="750836"/>
                  </a:lnTo>
                  <a:lnTo>
                    <a:pt x="2010562" y="781304"/>
                  </a:lnTo>
                  <a:lnTo>
                    <a:pt x="2005228" y="809726"/>
                  </a:lnTo>
                  <a:lnTo>
                    <a:pt x="1999119" y="836117"/>
                  </a:lnTo>
                  <a:lnTo>
                    <a:pt x="2010854" y="841730"/>
                  </a:lnTo>
                  <a:lnTo>
                    <a:pt x="2058085" y="856932"/>
                  </a:lnTo>
                  <a:lnTo>
                    <a:pt x="2094191" y="860399"/>
                  </a:lnTo>
                  <a:lnTo>
                    <a:pt x="2130679" y="857008"/>
                  </a:lnTo>
                  <a:lnTo>
                    <a:pt x="2198230" y="829894"/>
                  </a:lnTo>
                  <a:lnTo>
                    <a:pt x="2229320" y="806157"/>
                  </a:lnTo>
                  <a:lnTo>
                    <a:pt x="2274595" y="750824"/>
                  </a:lnTo>
                  <a:lnTo>
                    <a:pt x="2289683" y="693254"/>
                  </a:lnTo>
                  <a:lnTo>
                    <a:pt x="2287994" y="673315"/>
                  </a:lnTo>
                  <a:lnTo>
                    <a:pt x="2262619" y="630135"/>
                  </a:lnTo>
                  <a:lnTo>
                    <a:pt x="2207437" y="610044"/>
                  </a:lnTo>
                  <a:lnTo>
                    <a:pt x="2151075" y="598373"/>
                  </a:lnTo>
                  <a:lnTo>
                    <a:pt x="2130006" y="593001"/>
                  </a:lnTo>
                  <a:lnTo>
                    <a:pt x="2095131" y="575043"/>
                  </a:lnTo>
                  <a:lnTo>
                    <a:pt x="2083752" y="539597"/>
                  </a:lnTo>
                  <a:lnTo>
                    <a:pt x="2085289" y="522566"/>
                  </a:lnTo>
                  <a:lnTo>
                    <a:pt x="2108479" y="481812"/>
                  </a:lnTo>
                  <a:lnTo>
                    <a:pt x="2157196" y="461187"/>
                  </a:lnTo>
                  <a:lnTo>
                    <a:pt x="2178608" y="459816"/>
                  </a:lnTo>
                  <a:lnTo>
                    <a:pt x="2200110" y="461276"/>
                  </a:lnTo>
                  <a:lnTo>
                    <a:pt x="2237079" y="472960"/>
                  </a:lnTo>
                  <a:lnTo>
                    <a:pt x="2261324" y="502424"/>
                  </a:lnTo>
                  <a:lnTo>
                    <a:pt x="2261908" y="512178"/>
                  </a:lnTo>
                  <a:lnTo>
                    <a:pt x="2261476" y="544233"/>
                  </a:lnTo>
                  <a:lnTo>
                    <a:pt x="2281224" y="544233"/>
                  </a:lnTo>
                  <a:lnTo>
                    <a:pt x="2284577" y="515404"/>
                  </a:lnTo>
                  <a:lnTo>
                    <a:pt x="2288514" y="489280"/>
                  </a:lnTo>
                  <a:lnTo>
                    <a:pt x="2293035" y="465861"/>
                  </a:lnTo>
                  <a:lnTo>
                    <a:pt x="2298141" y="445135"/>
                  </a:lnTo>
                  <a:close/>
                </a:path>
                <a:path w="2747009" h="2519679">
                  <a:moveTo>
                    <a:pt x="2389073" y="2220125"/>
                  </a:moveTo>
                  <a:lnTo>
                    <a:pt x="2381008" y="2200376"/>
                  </a:lnTo>
                  <a:lnTo>
                    <a:pt x="2335403" y="2230678"/>
                  </a:lnTo>
                  <a:lnTo>
                    <a:pt x="2321039" y="2238921"/>
                  </a:lnTo>
                  <a:lnTo>
                    <a:pt x="2309787" y="2243861"/>
                  </a:lnTo>
                  <a:lnTo>
                    <a:pt x="2301621" y="2245512"/>
                  </a:lnTo>
                  <a:lnTo>
                    <a:pt x="2292515" y="2245512"/>
                  </a:lnTo>
                  <a:lnTo>
                    <a:pt x="2287968" y="2241118"/>
                  </a:lnTo>
                  <a:lnTo>
                    <a:pt x="2287968" y="2232329"/>
                  </a:lnTo>
                  <a:lnTo>
                    <a:pt x="2289695" y="2216696"/>
                  </a:lnTo>
                  <a:lnTo>
                    <a:pt x="2294902" y="2189162"/>
                  </a:lnTo>
                  <a:lnTo>
                    <a:pt x="2303589" y="2149703"/>
                  </a:lnTo>
                  <a:lnTo>
                    <a:pt x="2332190" y="2029040"/>
                  </a:lnTo>
                  <a:lnTo>
                    <a:pt x="2352878" y="1939874"/>
                  </a:lnTo>
                  <a:lnTo>
                    <a:pt x="2358466" y="1912886"/>
                  </a:lnTo>
                  <a:lnTo>
                    <a:pt x="2359431" y="1906041"/>
                  </a:lnTo>
                  <a:lnTo>
                    <a:pt x="2360015" y="1899475"/>
                  </a:lnTo>
                  <a:lnTo>
                    <a:pt x="2360206" y="1884108"/>
                  </a:lnTo>
                  <a:lnTo>
                    <a:pt x="2357856" y="1877085"/>
                  </a:lnTo>
                  <a:lnTo>
                    <a:pt x="2348458" y="1867154"/>
                  </a:lnTo>
                  <a:lnTo>
                    <a:pt x="2342134" y="1864677"/>
                  </a:lnTo>
                  <a:lnTo>
                    <a:pt x="2334196" y="1864677"/>
                  </a:lnTo>
                  <a:lnTo>
                    <a:pt x="2283066" y="1877148"/>
                  </a:lnTo>
                  <a:lnTo>
                    <a:pt x="2237308" y="1899577"/>
                  </a:lnTo>
                  <a:lnTo>
                    <a:pt x="2188248" y="1934921"/>
                  </a:lnTo>
                  <a:lnTo>
                    <a:pt x="2137968" y="1982558"/>
                  </a:lnTo>
                  <a:lnTo>
                    <a:pt x="2093112" y="2037321"/>
                  </a:lnTo>
                  <a:lnTo>
                    <a:pt x="2073122" y="2067039"/>
                  </a:lnTo>
                  <a:lnTo>
                    <a:pt x="2107768" y="1915147"/>
                  </a:lnTo>
                  <a:lnTo>
                    <a:pt x="2110092" y="1900313"/>
                  </a:lnTo>
                  <a:lnTo>
                    <a:pt x="2110663" y="1894306"/>
                  </a:lnTo>
                  <a:lnTo>
                    <a:pt x="2110854" y="1881022"/>
                  </a:lnTo>
                  <a:lnTo>
                    <a:pt x="2109012" y="1874888"/>
                  </a:lnTo>
                  <a:lnTo>
                    <a:pt x="2101634" y="1866722"/>
                  </a:lnTo>
                  <a:lnTo>
                    <a:pt x="2096389" y="1864677"/>
                  </a:lnTo>
                  <a:lnTo>
                    <a:pt x="2089569" y="1864677"/>
                  </a:lnTo>
                  <a:lnTo>
                    <a:pt x="2033943" y="1886686"/>
                  </a:lnTo>
                  <a:lnTo>
                    <a:pt x="1977631" y="1922780"/>
                  </a:lnTo>
                  <a:lnTo>
                    <a:pt x="1943671" y="1946490"/>
                  </a:lnTo>
                  <a:lnTo>
                    <a:pt x="1950720" y="1966226"/>
                  </a:lnTo>
                  <a:lnTo>
                    <a:pt x="1976932" y="1947722"/>
                  </a:lnTo>
                  <a:lnTo>
                    <a:pt x="1998078" y="1934502"/>
                  </a:lnTo>
                  <a:lnTo>
                    <a:pt x="2014181" y="1926564"/>
                  </a:lnTo>
                  <a:lnTo>
                    <a:pt x="2025218" y="1923923"/>
                  </a:lnTo>
                  <a:lnTo>
                    <a:pt x="2029625" y="1923923"/>
                  </a:lnTo>
                  <a:lnTo>
                    <a:pt x="2033079" y="1925447"/>
                  </a:lnTo>
                  <a:lnTo>
                    <a:pt x="2038070" y="1931593"/>
                  </a:lnTo>
                  <a:lnTo>
                    <a:pt x="2039315" y="1936216"/>
                  </a:lnTo>
                  <a:lnTo>
                    <a:pt x="2039315" y="1942388"/>
                  </a:lnTo>
                  <a:lnTo>
                    <a:pt x="2034794" y="1985619"/>
                  </a:lnTo>
                  <a:lnTo>
                    <a:pt x="2021243" y="2063381"/>
                  </a:lnTo>
                  <a:lnTo>
                    <a:pt x="2011387" y="2112200"/>
                  </a:lnTo>
                  <a:lnTo>
                    <a:pt x="2000859" y="2159724"/>
                  </a:lnTo>
                  <a:lnTo>
                    <a:pt x="1989670" y="2205926"/>
                  </a:lnTo>
                  <a:lnTo>
                    <a:pt x="1977809" y="2250833"/>
                  </a:lnTo>
                  <a:lnTo>
                    <a:pt x="1965274" y="2294432"/>
                  </a:lnTo>
                  <a:lnTo>
                    <a:pt x="1972322" y="2301925"/>
                  </a:lnTo>
                  <a:lnTo>
                    <a:pt x="1990648" y="2297328"/>
                  </a:lnTo>
                  <a:lnTo>
                    <a:pt x="2007222" y="2293594"/>
                  </a:lnTo>
                  <a:lnTo>
                    <a:pt x="2022017" y="2290737"/>
                  </a:lnTo>
                  <a:lnTo>
                    <a:pt x="2035048" y="2288756"/>
                  </a:lnTo>
                  <a:lnTo>
                    <a:pt x="2046554" y="2225814"/>
                  </a:lnTo>
                  <a:lnTo>
                    <a:pt x="2060067" y="2170468"/>
                  </a:lnTo>
                  <a:lnTo>
                    <a:pt x="2075573" y="2122728"/>
                  </a:lnTo>
                  <a:lnTo>
                    <a:pt x="2093074" y="2082571"/>
                  </a:lnTo>
                  <a:lnTo>
                    <a:pt x="2113419" y="2047494"/>
                  </a:lnTo>
                  <a:lnTo>
                    <a:pt x="2137448" y="2014969"/>
                  </a:lnTo>
                  <a:lnTo>
                    <a:pt x="2165172" y="1984984"/>
                  </a:lnTo>
                  <a:lnTo>
                    <a:pt x="2196592" y="1957552"/>
                  </a:lnTo>
                  <a:lnTo>
                    <a:pt x="2237790" y="1930209"/>
                  </a:lnTo>
                  <a:lnTo>
                    <a:pt x="2268829" y="1921090"/>
                  </a:lnTo>
                  <a:lnTo>
                    <a:pt x="2274125" y="1921090"/>
                  </a:lnTo>
                  <a:lnTo>
                    <a:pt x="2278316" y="1922780"/>
                  </a:lnTo>
                  <a:lnTo>
                    <a:pt x="2284476" y="1929511"/>
                  </a:lnTo>
                  <a:lnTo>
                    <a:pt x="2286025" y="1934260"/>
                  </a:lnTo>
                  <a:lnTo>
                    <a:pt x="2286025" y="1940407"/>
                  </a:lnTo>
                  <a:lnTo>
                    <a:pt x="2283472" y="1966074"/>
                  </a:lnTo>
                  <a:lnTo>
                    <a:pt x="2275840" y="2006612"/>
                  </a:lnTo>
                  <a:lnTo>
                    <a:pt x="2263114" y="2062048"/>
                  </a:lnTo>
                  <a:lnTo>
                    <a:pt x="2232571" y="2182596"/>
                  </a:lnTo>
                  <a:lnTo>
                    <a:pt x="2223478" y="2222182"/>
                  </a:lnTo>
                  <a:lnTo>
                    <a:pt x="2218017" y="2251113"/>
                  </a:lnTo>
                  <a:lnTo>
                    <a:pt x="2216200" y="2269401"/>
                  </a:lnTo>
                  <a:lnTo>
                    <a:pt x="2216200" y="2279662"/>
                  </a:lnTo>
                  <a:lnTo>
                    <a:pt x="2218702" y="2287638"/>
                  </a:lnTo>
                  <a:lnTo>
                    <a:pt x="2228697" y="2299068"/>
                  </a:lnTo>
                  <a:lnTo>
                    <a:pt x="2235301" y="2301925"/>
                  </a:lnTo>
                  <a:lnTo>
                    <a:pt x="2243531" y="2301925"/>
                  </a:lnTo>
                  <a:lnTo>
                    <a:pt x="2266099" y="2296820"/>
                  </a:lnTo>
                  <a:lnTo>
                    <a:pt x="2297874" y="2281478"/>
                  </a:lnTo>
                  <a:lnTo>
                    <a:pt x="2338870" y="2255913"/>
                  </a:lnTo>
                  <a:lnTo>
                    <a:pt x="2389073" y="2220125"/>
                  </a:lnTo>
                  <a:close/>
                </a:path>
                <a:path w="2747009" h="2519679">
                  <a:moveTo>
                    <a:pt x="2667584" y="839774"/>
                  </a:moveTo>
                  <a:lnTo>
                    <a:pt x="2660408" y="800036"/>
                  </a:lnTo>
                  <a:lnTo>
                    <a:pt x="2632214" y="775766"/>
                  </a:lnTo>
                  <a:lnTo>
                    <a:pt x="2622334" y="776630"/>
                  </a:lnTo>
                  <a:lnTo>
                    <a:pt x="2619743" y="777214"/>
                  </a:lnTo>
                  <a:lnTo>
                    <a:pt x="2619743" y="849693"/>
                  </a:lnTo>
                  <a:lnTo>
                    <a:pt x="2618346" y="876147"/>
                  </a:lnTo>
                  <a:lnTo>
                    <a:pt x="2607145" y="932319"/>
                  </a:lnTo>
                  <a:lnTo>
                    <a:pt x="2586215" y="989685"/>
                  </a:lnTo>
                  <a:lnTo>
                    <a:pt x="2564295" y="1029474"/>
                  </a:lnTo>
                  <a:lnTo>
                    <a:pt x="2530640" y="1055916"/>
                  </a:lnTo>
                  <a:lnTo>
                    <a:pt x="2504910" y="1060691"/>
                  </a:lnTo>
                  <a:lnTo>
                    <a:pt x="2490724" y="1059599"/>
                  </a:lnTo>
                  <a:lnTo>
                    <a:pt x="2476576" y="1056335"/>
                  </a:lnTo>
                  <a:lnTo>
                    <a:pt x="2462466" y="1050899"/>
                  </a:lnTo>
                  <a:lnTo>
                    <a:pt x="2448407" y="1043279"/>
                  </a:lnTo>
                  <a:lnTo>
                    <a:pt x="2452814" y="1020927"/>
                  </a:lnTo>
                  <a:lnTo>
                    <a:pt x="2465870" y="962025"/>
                  </a:lnTo>
                  <a:lnTo>
                    <a:pt x="2478430" y="923823"/>
                  </a:lnTo>
                  <a:lnTo>
                    <a:pt x="2503500" y="878471"/>
                  </a:lnTo>
                  <a:lnTo>
                    <a:pt x="2534894" y="844118"/>
                  </a:lnTo>
                  <a:lnTo>
                    <a:pt x="2567673" y="822477"/>
                  </a:lnTo>
                  <a:lnTo>
                    <a:pt x="2596908" y="815263"/>
                  </a:lnTo>
                  <a:lnTo>
                    <a:pt x="2604719" y="815263"/>
                  </a:lnTo>
                  <a:lnTo>
                    <a:pt x="2619743" y="849693"/>
                  </a:lnTo>
                  <a:lnTo>
                    <a:pt x="2619743" y="777214"/>
                  </a:lnTo>
                  <a:lnTo>
                    <a:pt x="2583040" y="789495"/>
                  </a:lnTo>
                  <a:lnTo>
                    <a:pt x="2539669" y="815657"/>
                  </a:lnTo>
                  <a:lnTo>
                    <a:pt x="2501125" y="854925"/>
                  </a:lnTo>
                  <a:lnTo>
                    <a:pt x="2475560" y="891870"/>
                  </a:lnTo>
                  <a:lnTo>
                    <a:pt x="2483866" y="853211"/>
                  </a:lnTo>
                  <a:lnTo>
                    <a:pt x="2489822" y="823899"/>
                  </a:lnTo>
                  <a:lnTo>
                    <a:pt x="2491371" y="815263"/>
                  </a:lnTo>
                  <a:lnTo>
                    <a:pt x="2493365" y="804125"/>
                  </a:lnTo>
                  <a:lnTo>
                    <a:pt x="2494559" y="793711"/>
                  </a:lnTo>
                  <a:lnTo>
                    <a:pt x="2494559" y="787946"/>
                  </a:lnTo>
                  <a:lnTo>
                    <a:pt x="2493149" y="783526"/>
                  </a:lnTo>
                  <a:lnTo>
                    <a:pt x="2487511" y="777316"/>
                  </a:lnTo>
                  <a:lnTo>
                    <a:pt x="2483789" y="775766"/>
                  </a:lnTo>
                  <a:lnTo>
                    <a:pt x="2479179" y="775766"/>
                  </a:lnTo>
                  <a:lnTo>
                    <a:pt x="2439416" y="790333"/>
                  </a:lnTo>
                  <a:lnTo>
                    <a:pt x="2398649" y="814730"/>
                  </a:lnTo>
                  <a:lnTo>
                    <a:pt x="2371318" y="832192"/>
                  </a:lnTo>
                  <a:lnTo>
                    <a:pt x="2378722" y="846289"/>
                  </a:lnTo>
                  <a:lnTo>
                    <a:pt x="2397963" y="832726"/>
                  </a:lnTo>
                  <a:lnTo>
                    <a:pt x="2413127" y="823023"/>
                  </a:lnTo>
                  <a:lnTo>
                    <a:pt x="2424188" y="817206"/>
                  </a:lnTo>
                  <a:lnTo>
                    <a:pt x="2431173" y="815263"/>
                  </a:lnTo>
                  <a:lnTo>
                    <a:pt x="2434259" y="815263"/>
                  </a:lnTo>
                  <a:lnTo>
                    <a:pt x="2436774" y="816343"/>
                  </a:lnTo>
                  <a:lnTo>
                    <a:pt x="2440686" y="820661"/>
                  </a:lnTo>
                  <a:lnTo>
                    <a:pt x="2441664" y="823899"/>
                  </a:lnTo>
                  <a:lnTo>
                    <a:pt x="2441664" y="828217"/>
                  </a:lnTo>
                  <a:lnTo>
                    <a:pt x="2434374" y="886764"/>
                  </a:lnTo>
                  <a:lnTo>
                    <a:pt x="2418918" y="975194"/>
                  </a:lnTo>
                  <a:lnTo>
                    <a:pt x="2409253" y="1027582"/>
                  </a:lnTo>
                  <a:lnTo>
                    <a:pt x="2399741" y="1077264"/>
                  </a:lnTo>
                  <a:lnTo>
                    <a:pt x="2390356" y="1124254"/>
                  </a:lnTo>
                  <a:lnTo>
                    <a:pt x="2381110" y="1168565"/>
                  </a:lnTo>
                  <a:lnTo>
                    <a:pt x="2372004" y="1210170"/>
                  </a:lnTo>
                  <a:lnTo>
                    <a:pt x="2363025" y="1249083"/>
                  </a:lnTo>
                  <a:lnTo>
                    <a:pt x="2367343" y="1252524"/>
                  </a:lnTo>
                  <a:lnTo>
                    <a:pt x="2377160" y="1249857"/>
                  </a:lnTo>
                  <a:lnTo>
                    <a:pt x="2388108" y="1247470"/>
                  </a:lnTo>
                  <a:lnTo>
                    <a:pt x="2400173" y="1245362"/>
                  </a:lnTo>
                  <a:lnTo>
                    <a:pt x="2413368" y="1243533"/>
                  </a:lnTo>
                  <a:lnTo>
                    <a:pt x="2418296" y="1208036"/>
                  </a:lnTo>
                  <a:lnTo>
                    <a:pt x="2424874" y="1168209"/>
                  </a:lnTo>
                  <a:lnTo>
                    <a:pt x="2433129" y="1124051"/>
                  </a:lnTo>
                  <a:lnTo>
                    <a:pt x="2443035" y="1075550"/>
                  </a:lnTo>
                  <a:lnTo>
                    <a:pt x="2454452" y="1078915"/>
                  </a:lnTo>
                  <a:lnTo>
                    <a:pt x="2464866" y="1081328"/>
                  </a:lnTo>
                  <a:lnTo>
                    <a:pt x="2474264" y="1082776"/>
                  </a:lnTo>
                  <a:lnTo>
                    <a:pt x="2482659" y="1083259"/>
                  </a:lnTo>
                  <a:lnTo>
                    <a:pt x="2496312" y="1081963"/>
                  </a:lnTo>
                  <a:lnTo>
                    <a:pt x="2543594" y="1062570"/>
                  </a:lnTo>
                  <a:lnTo>
                    <a:pt x="2546578" y="1060691"/>
                  </a:lnTo>
                  <a:lnTo>
                    <a:pt x="2560231" y="1052144"/>
                  </a:lnTo>
                  <a:lnTo>
                    <a:pt x="2601772" y="1019962"/>
                  </a:lnTo>
                  <a:lnTo>
                    <a:pt x="2635745" y="969645"/>
                  </a:lnTo>
                  <a:lnTo>
                    <a:pt x="2655773" y="918819"/>
                  </a:lnTo>
                  <a:lnTo>
                    <a:pt x="2666377" y="867181"/>
                  </a:lnTo>
                  <a:lnTo>
                    <a:pt x="2667584" y="844118"/>
                  </a:lnTo>
                  <a:lnTo>
                    <a:pt x="2667584" y="839774"/>
                  </a:lnTo>
                  <a:close/>
                </a:path>
                <a:path w="2747009" h="2519679">
                  <a:moveTo>
                    <a:pt x="2690266" y="389331"/>
                  </a:moveTo>
                  <a:lnTo>
                    <a:pt x="2687091" y="386473"/>
                  </a:lnTo>
                  <a:lnTo>
                    <a:pt x="2666428" y="388937"/>
                  </a:lnTo>
                  <a:lnTo>
                    <a:pt x="2641181" y="390702"/>
                  </a:lnTo>
                  <a:lnTo>
                    <a:pt x="2611336" y="391769"/>
                  </a:lnTo>
                  <a:lnTo>
                    <a:pt x="2576893" y="392112"/>
                  </a:lnTo>
                  <a:lnTo>
                    <a:pt x="2461272" y="392112"/>
                  </a:lnTo>
                  <a:lnTo>
                    <a:pt x="2524442" y="330136"/>
                  </a:lnTo>
                  <a:lnTo>
                    <a:pt x="2559697" y="296976"/>
                  </a:lnTo>
                  <a:lnTo>
                    <a:pt x="2589492" y="266776"/>
                  </a:lnTo>
                  <a:lnTo>
                    <a:pt x="2632659" y="215277"/>
                  </a:lnTo>
                  <a:lnTo>
                    <a:pt x="2656814" y="169240"/>
                  </a:lnTo>
                  <a:lnTo>
                    <a:pt x="2664879" y="122275"/>
                  </a:lnTo>
                  <a:lnTo>
                    <a:pt x="2662656" y="96177"/>
                  </a:lnTo>
                  <a:lnTo>
                    <a:pt x="2644889" y="51892"/>
                  </a:lnTo>
                  <a:lnTo>
                    <a:pt x="2610040" y="18961"/>
                  </a:lnTo>
                  <a:lnTo>
                    <a:pt x="2562199" y="2108"/>
                  </a:lnTo>
                  <a:lnTo>
                    <a:pt x="2533650" y="0"/>
                  </a:lnTo>
                  <a:lnTo>
                    <a:pt x="2517038" y="698"/>
                  </a:lnTo>
                  <a:lnTo>
                    <a:pt x="2472537" y="11264"/>
                  </a:lnTo>
                  <a:lnTo>
                    <a:pt x="2434132" y="35699"/>
                  </a:lnTo>
                  <a:lnTo>
                    <a:pt x="2421178" y="62928"/>
                  </a:lnTo>
                  <a:lnTo>
                    <a:pt x="2418943" y="82880"/>
                  </a:lnTo>
                  <a:lnTo>
                    <a:pt x="2415540" y="107035"/>
                  </a:lnTo>
                  <a:lnTo>
                    <a:pt x="2410980" y="135407"/>
                  </a:lnTo>
                  <a:lnTo>
                    <a:pt x="2429802" y="135407"/>
                  </a:lnTo>
                  <a:lnTo>
                    <a:pt x="2440952" y="96989"/>
                  </a:lnTo>
                  <a:lnTo>
                    <a:pt x="2463698" y="63792"/>
                  </a:lnTo>
                  <a:lnTo>
                    <a:pt x="2505164" y="51358"/>
                  </a:lnTo>
                  <a:lnTo>
                    <a:pt x="2517876" y="50774"/>
                  </a:lnTo>
                  <a:lnTo>
                    <a:pt x="2536748" y="52324"/>
                  </a:lnTo>
                  <a:lnTo>
                    <a:pt x="2581618" y="75653"/>
                  </a:lnTo>
                  <a:lnTo>
                    <a:pt x="2604135" y="122288"/>
                  </a:lnTo>
                  <a:lnTo>
                    <a:pt x="2605633" y="141973"/>
                  </a:lnTo>
                  <a:lnTo>
                    <a:pt x="2604351" y="159080"/>
                  </a:lnTo>
                  <a:lnTo>
                    <a:pt x="2585097" y="214630"/>
                  </a:lnTo>
                  <a:lnTo>
                    <a:pt x="2554478" y="259664"/>
                  </a:lnTo>
                  <a:lnTo>
                    <a:pt x="2503728" y="316433"/>
                  </a:lnTo>
                  <a:lnTo>
                    <a:pt x="2396883" y="427774"/>
                  </a:lnTo>
                  <a:lnTo>
                    <a:pt x="2396883" y="445719"/>
                  </a:lnTo>
                  <a:lnTo>
                    <a:pt x="2434348" y="444474"/>
                  </a:lnTo>
                  <a:lnTo>
                    <a:pt x="2472410" y="443598"/>
                  </a:lnTo>
                  <a:lnTo>
                    <a:pt x="2511044" y="443064"/>
                  </a:lnTo>
                  <a:lnTo>
                    <a:pt x="2550274" y="442899"/>
                  </a:lnTo>
                  <a:lnTo>
                    <a:pt x="2587053" y="443064"/>
                  </a:lnTo>
                  <a:lnTo>
                    <a:pt x="2622131" y="443598"/>
                  </a:lnTo>
                  <a:lnTo>
                    <a:pt x="2655493" y="444474"/>
                  </a:lnTo>
                  <a:lnTo>
                    <a:pt x="2687129" y="445719"/>
                  </a:lnTo>
                  <a:lnTo>
                    <a:pt x="2690266" y="443814"/>
                  </a:lnTo>
                  <a:lnTo>
                    <a:pt x="2688145" y="425335"/>
                  </a:lnTo>
                  <a:lnTo>
                    <a:pt x="2687447" y="415124"/>
                  </a:lnTo>
                  <a:lnTo>
                    <a:pt x="2687612" y="410654"/>
                  </a:lnTo>
                  <a:lnTo>
                    <a:pt x="2688145" y="404863"/>
                  </a:lnTo>
                  <a:lnTo>
                    <a:pt x="2690266" y="389331"/>
                  </a:lnTo>
                  <a:close/>
                </a:path>
                <a:path w="2747009" h="2519679">
                  <a:moveTo>
                    <a:pt x="2746679" y="2462771"/>
                  </a:moveTo>
                  <a:lnTo>
                    <a:pt x="2743504" y="2459901"/>
                  </a:lnTo>
                  <a:lnTo>
                    <a:pt x="2722854" y="2462377"/>
                  </a:lnTo>
                  <a:lnTo>
                    <a:pt x="2697607" y="2464143"/>
                  </a:lnTo>
                  <a:lnTo>
                    <a:pt x="2667762" y="2465197"/>
                  </a:lnTo>
                  <a:lnTo>
                    <a:pt x="2633319" y="2465552"/>
                  </a:lnTo>
                  <a:lnTo>
                    <a:pt x="2517698" y="2465552"/>
                  </a:lnTo>
                  <a:lnTo>
                    <a:pt x="2580868" y="2403576"/>
                  </a:lnTo>
                  <a:lnTo>
                    <a:pt x="2616123" y="2370417"/>
                  </a:lnTo>
                  <a:lnTo>
                    <a:pt x="2645905" y="2340216"/>
                  </a:lnTo>
                  <a:lnTo>
                    <a:pt x="2689072" y="2288705"/>
                  </a:lnTo>
                  <a:lnTo>
                    <a:pt x="2713240" y="2242667"/>
                  </a:lnTo>
                  <a:lnTo>
                    <a:pt x="2721292" y="2195703"/>
                  </a:lnTo>
                  <a:lnTo>
                    <a:pt x="2719070" y="2169604"/>
                  </a:lnTo>
                  <a:lnTo>
                    <a:pt x="2701315" y="2125332"/>
                  </a:lnTo>
                  <a:lnTo>
                    <a:pt x="2666466" y="2092401"/>
                  </a:lnTo>
                  <a:lnTo>
                    <a:pt x="2618613" y="2075535"/>
                  </a:lnTo>
                  <a:lnTo>
                    <a:pt x="2590076" y="2073427"/>
                  </a:lnTo>
                  <a:lnTo>
                    <a:pt x="2573464" y="2074138"/>
                  </a:lnTo>
                  <a:lnTo>
                    <a:pt x="2528963" y="2084692"/>
                  </a:lnTo>
                  <a:lnTo>
                    <a:pt x="2490559" y="2109139"/>
                  </a:lnTo>
                  <a:lnTo>
                    <a:pt x="2477605" y="2136368"/>
                  </a:lnTo>
                  <a:lnTo>
                    <a:pt x="2475357" y="2156307"/>
                  </a:lnTo>
                  <a:lnTo>
                    <a:pt x="2471966" y="2180463"/>
                  </a:lnTo>
                  <a:lnTo>
                    <a:pt x="2467406" y="2208834"/>
                  </a:lnTo>
                  <a:lnTo>
                    <a:pt x="2486228" y="2208834"/>
                  </a:lnTo>
                  <a:lnTo>
                    <a:pt x="2497378" y="2170430"/>
                  </a:lnTo>
                  <a:lnTo>
                    <a:pt x="2520111" y="2137232"/>
                  </a:lnTo>
                  <a:lnTo>
                    <a:pt x="2561577" y="2124799"/>
                  </a:lnTo>
                  <a:lnTo>
                    <a:pt x="2574290" y="2124202"/>
                  </a:lnTo>
                  <a:lnTo>
                    <a:pt x="2593175" y="2125764"/>
                  </a:lnTo>
                  <a:lnTo>
                    <a:pt x="2638031" y="2149094"/>
                  </a:lnTo>
                  <a:lnTo>
                    <a:pt x="2660548" y="2195728"/>
                  </a:lnTo>
                  <a:lnTo>
                    <a:pt x="2662059" y="2215400"/>
                  </a:lnTo>
                  <a:lnTo>
                    <a:pt x="2660777" y="2232507"/>
                  </a:lnTo>
                  <a:lnTo>
                    <a:pt x="2641511" y="2288070"/>
                  </a:lnTo>
                  <a:lnTo>
                    <a:pt x="2610904" y="2333104"/>
                  </a:lnTo>
                  <a:lnTo>
                    <a:pt x="2560142" y="2389860"/>
                  </a:lnTo>
                  <a:lnTo>
                    <a:pt x="2453297" y="2501201"/>
                  </a:lnTo>
                  <a:lnTo>
                    <a:pt x="2453297" y="2519146"/>
                  </a:lnTo>
                  <a:lnTo>
                    <a:pt x="2490774" y="2517914"/>
                  </a:lnTo>
                  <a:lnTo>
                    <a:pt x="2528824" y="2517038"/>
                  </a:lnTo>
                  <a:lnTo>
                    <a:pt x="2567470" y="2516505"/>
                  </a:lnTo>
                  <a:lnTo>
                    <a:pt x="2606687" y="2516327"/>
                  </a:lnTo>
                  <a:lnTo>
                    <a:pt x="2643479" y="2516505"/>
                  </a:lnTo>
                  <a:lnTo>
                    <a:pt x="2678544" y="2517038"/>
                  </a:lnTo>
                  <a:lnTo>
                    <a:pt x="2711907" y="2517914"/>
                  </a:lnTo>
                  <a:lnTo>
                    <a:pt x="2743555" y="2519146"/>
                  </a:lnTo>
                  <a:lnTo>
                    <a:pt x="2746679" y="2517254"/>
                  </a:lnTo>
                  <a:lnTo>
                    <a:pt x="2744571" y="2498775"/>
                  </a:lnTo>
                  <a:lnTo>
                    <a:pt x="2743860" y="2488552"/>
                  </a:lnTo>
                  <a:lnTo>
                    <a:pt x="2744038" y="2484082"/>
                  </a:lnTo>
                  <a:lnTo>
                    <a:pt x="2744571" y="2478303"/>
                  </a:lnTo>
                  <a:lnTo>
                    <a:pt x="2746679" y="246277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/>
          <p:nvPr/>
        </p:nvSpPr>
        <p:spPr>
          <a:xfrm>
            <a:off x="4782149" y="4304978"/>
            <a:ext cx="3893185" cy="0"/>
          </a:xfrm>
          <a:custGeom>
            <a:avLst/>
            <a:gdLst/>
            <a:ahLst/>
            <a:cxnLst/>
            <a:rect l="l" t="t" r="r" b="b"/>
            <a:pathLst>
              <a:path w="3893184">
                <a:moveTo>
                  <a:pt x="0" y="0"/>
                </a:moveTo>
                <a:lnTo>
                  <a:pt x="3892976" y="0"/>
                </a:lnTo>
              </a:path>
            </a:pathLst>
          </a:custGeom>
          <a:ln w="4513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7859858" y="3749242"/>
            <a:ext cx="294005" cy="445770"/>
          </a:xfrm>
          <a:custGeom>
            <a:avLst/>
            <a:gdLst/>
            <a:ahLst/>
            <a:cxnLst/>
            <a:rect l="l" t="t" r="r" b="b"/>
            <a:pathLst>
              <a:path w="294004" h="445770">
                <a:moveTo>
                  <a:pt x="136775" y="0"/>
                </a:moveTo>
                <a:lnTo>
                  <a:pt x="89604" y="6335"/>
                </a:lnTo>
                <a:lnTo>
                  <a:pt x="49593" y="25879"/>
                </a:lnTo>
                <a:lnTo>
                  <a:pt x="24304" y="62935"/>
                </a:lnTo>
                <a:lnTo>
                  <a:pt x="22061" y="82877"/>
                </a:lnTo>
                <a:lnTo>
                  <a:pt x="18662" y="107035"/>
                </a:lnTo>
                <a:lnTo>
                  <a:pt x="14105" y="135407"/>
                </a:lnTo>
                <a:lnTo>
                  <a:pt x="32928" y="135407"/>
                </a:lnTo>
                <a:lnTo>
                  <a:pt x="44079" y="96993"/>
                </a:lnTo>
                <a:lnTo>
                  <a:pt x="66813" y="63799"/>
                </a:lnTo>
                <a:lnTo>
                  <a:pt x="108281" y="51364"/>
                </a:lnTo>
                <a:lnTo>
                  <a:pt x="120995" y="50777"/>
                </a:lnTo>
                <a:lnTo>
                  <a:pt x="139871" y="52332"/>
                </a:lnTo>
                <a:lnTo>
                  <a:pt x="184731" y="75658"/>
                </a:lnTo>
                <a:lnTo>
                  <a:pt x="207253" y="122293"/>
                </a:lnTo>
                <a:lnTo>
                  <a:pt x="208754" y="141974"/>
                </a:lnTo>
                <a:lnTo>
                  <a:pt x="207471" y="159078"/>
                </a:lnTo>
                <a:lnTo>
                  <a:pt x="188214" y="214637"/>
                </a:lnTo>
                <a:lnTo>
                  <a:pt x="157601" y="259668"/>
                </a:lnTo>
                <a:lnTo>
                  <a:pt x="106846" y="316435"/>
                </a:lnTo>
                <a:lnTo>
                  <a:pt x="0" y="427776"/>
                </a:lnTo>
                <a:lnTo>
                  <a:pt x="0" y="445716"/>
                </a:lnTo>
                <a:lnTo>
                  <a:pt x="37472" y="444482"/>
                </a:lnTo>
                <a:lnTo>
                  <a:pt x="75528" y="443601"/>
                </a:lnTo>
                <a:lnTo>
                  <a:pt x="114168" y="443073"/>
                </a:lnTo>
                <a:lnTo>
                  <a:pt x="153391" y="442897"/>
                </a:lnTo>
                <a:lnTo>
                  <a:pt x="190178" y="443073"/>
                </a:lnTo>
                <a:lnTo>
                  <a:pt x="225250" y="443601"/>
                </a:lnTo>
                <a:lnTo>
                  <a:pt x="258609" y="444482"/>
                </a:lnTo>
                <a:lnTo>
                  <a:pt x="290254" y="445716"/>
                </a:lnTo>
                <a:lnTo>
                  <a:pt x="293385" y="443821"/>
                </a:lnTo>
                <a:lnTo>
                  <a:pt x="291268" y="425341"/>
                </a:lnTo>
                <a:lnTo>
                  <a:pt x="290563" y="415126"/>
                </a:lnTo>
                <a:lnTo>
                  <a:pt x="290739" y="410655"/>
                </a:lnTo>
                <a:lnTo>
                  <a:pt x="291268" y="404868"/>
                </a:lnTo>
                <a:lnTo>
                  <a:pt x="293385" y="389342"/>
                </a:lnTo>
                <a:lnTo>
                  <a:pt x="290210" y="386476"/>
                </a:lnTo>
                <a:lnTo>
                  <a:pt x="269554" y="388944"/>
                </a:lnTo>
                <a:lnTo>
                  <a:pt x="244303" y="390708"/>
                </a:lnTo>
                <a:lnTo>
                  <a:pt x="214457" y="391766"/>
                </a:lnTo>
                <a:lnTo>
                  <a:pt x="180016" y="392118"/>
                </a:lnTo>
                <a:lnTo>
                  <a:pt x="64399" y="392118"/>
                </a:lnTo>
                <a:lnTo>
                  <a:pt x="127562" y="330145"/>
                </a:lnTo>
                <a:lnTo>
                  <a:pt x="162822" y="296981"/>
                </a:lnTo>
                <a:lnTo>
                  <a:pt x="192611" y="266782"/>
                </a:lnTo>
                <a:lnTo>
                  <a:pt x="235775" y="215276"/>
                </a:lnTo>
                <a:lnTo>
                  <a:pt x="259940" y="169237"/>
                </a:lnTo>
                <a:lnTo>
                  <a:pt x="267995" y="122273"/>
                </a:lnTo>
                <a:lnTo>
                  <a:pt x="265775" y="96175"/>
                </a:lnTo>
                <a:lnTo>
                  <a:pt x="248011" y="51899"/>
                </a:lnTo>
                <a:lnTo>
                  <a:pt x="213164" y="18967"/>
                </a:lnTo>
                <a:lnTo>
                  <a:pt x="165318" y="2107"/>
                </a:lnTo>
                <a:lnTo>
                  <a:pt x="13677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5913371" y="3752061"/>
            <a:ext cx="248285" cy="443230"/>
          </a:xfrm>
          <a:custGeom>
            <a:avLst/>
            <a:gdLst/>
            <a:ahLst/>
            <a:cxnLst/>
            <a:rect l="l" t="t" r="r" b="b"/>
            <a:pathLst>
              <a:path w="248285" h="443229">
                <a:moveTo>
                  <a:pt x="163263" y="0"/>
                </a:moveTo>
                <a:lnTo>
                  <a:pt x="127703" y="17648"/>
                </a:lnTo>
                <a:lnTo>
                  <a:pt x="88639" y="34403"/>
                </a:lnTo>
                <a:lnTo>
                  <a:pt x="46071" y="50266"/>
                </a:lnTo>
                <a:lnTo>
                  <a:pt x="0" y="65237"/>
                </a:lnTo>
                <a:lnTo>
                  <a:pt x="1982" y="95871"/>
                </a:lnTo>
                <a:lnTo>
                  <a:pt x="2366" y="99368"/>
                </a:lnTo>
                <a:lnTo>
                  <a:pt x="3774" y="101116"/>
                </a:lnTo>
                <a:lnTo>
                  <a:pt x="7537" y="101116"/>
                </a:lnTo>
                <a:lnTo>
                  <a:pt x="12326" y="98442"/>
                </a:lnTo>
                <a:lnTo>
                  <a:pt x="20582" y="93093"/>
                </a:lnTo>
                <a:lnTo>
                  <a:pt x="32503" y="87184"/>
                </a:lnTo>
                <a:lnTo>
                  <a:pt x="48605" y="79859"/>
                </a:lnTo>
                <a:lnTo>
                  <a:pt x="68889" y="71117"/>
                </a:lnTo>
                <a:lnTo>
                  <a:pt x="93356" y="60960"/>
                </a:lnTo>
                <a:lnTo>
                  <a:pt x="100672" y="57669"/>
                </a:lnTo>
                <a:lnTo>
                  <a:pt x="105345" y="56023"/>
                </a:lnTo>
                <a:lnTo>
                  <a:pt x="110399" y="56023"/>
                </a:lnTo>
                <a:lnTo>
                  <a:pt x="114575" y="117981"/>
                </a:lnTo>
                <a:lnTo>
                  <a:pt x="114691" y="156301"/>
                </a:lnTo>
                <a:lnTo>
                  <a:pt x="112329" y="361425"/>
                </a:lnTo>
                <a:lnTo>
                  <a:pt x="108252" y="404004"/>
                </a:lnTo>
                <a:lnTo>
                  <a:pt x="73683" y="423847"/>
                </a:lnTo>
                <a:lnTo>
                  <a:pt x="31029" y="425973"/>
                </a:lnTo>
                <a:lnTo>
                  <a:pt x="31029" y="442897"/>
                </a:lnTo>
                <a:lnTo>
                  <a:pt x="64451" y="441663"/>
                </a:lnTo>
                <a:lnTo>
                  <a:pt x="118536" y="440253"/>
                </a:lnTo>
                <a:lnTo>
                  <a:pt x="139198" y="440077"/>
                </a:lnTo>
                <a:lnTo>
                  <a:pt x="158063" y="440253"/>
                </a:lnTo>
                <a:lnTo>
                  <a:pt x="182526" y="440782"/>
                </a:lnTo>
                <a:lnTo>
                  <a:pt x="248246" y="442897"/>
                </a:lnTo>
                <a:lnTo>
                  <a:pt x="248246" y="425973"/>
                </a:lnTo>
                <a:lnTo>
                  <a:pt x="206621" y="424398"/>
                </a:lnTo>
                <a:lnTo>
                  <a:pt x="170097" y="399392"/>
                </a:lnTo>
                <a:lnTo>
                  <a:pt x="166666" y="359565"/>
                </a:lnTo>
                <a:lnTo>
                  <a:pt x="166437" y="338521"/>
                </a:lnTo>
                <a:lnTo>
                  <a:pt x="171022" y="38877"/>
                </a:lnTo>
                <a:lnTo>
                  <a:pt x="172079" y="4011"/>
                </a:lnTo>
                <a:lnTo>
                  <a:pt x="16326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7165893" y="3343017"/>
            <a:ext cx="643255" cy="626745"/>
          </a:xfrm>
          <a:custGeom>
            <a:avLst/>
            <a:gdLst/>
            <a:ahLst/>
            <a:cxnLst/>
            <a:rect l="l" t="t" r="r" b="b"/>
            <a:pathLst>
              <a:path w="643254" h="626745">
                <a:moveTo>
                  <a:pt x="643186" y="0"/>
                </a:moveTo>
                <a:lnTo>
                  <a:pt x="619200" y="1234"/>
                </a:lnTo>
                <a:lnTo>
                  <a:pt x="593478" y="2116"/>
                </a:lnTo>
                <a:lnTo>
                  <a:pt x="566020" y="2645"/>
                </a:lnTo>
                <a:lnTo>
                  <a:pt x="536827" y="2821"/>
                </a:lnTo>
                <a:lnTo>
                  <a:pt x="513488" y="2645"/>
                </a:lnTo>
                <a:lnTo>
                  <a:pt x="488341" y="2116"/>
                </a:lnTo>
                <a:lnTo>
                  <a:pt x="461387" y="1234"/>
                </a:lnTo>
                <a:lnTo>
                  <a:pt x="432626" y="0"/>
                </a:lnTo>
                <a:lnTo>
                  <a:pt x="432626" y="25388"/>
                </a:lnTo>
                <a:lnTo>
                  <a:pt x="481596" y="28916"/>
                </a:lnTo>
                <a:lnTo>
                  <a:pt x="504517" y="43859"/>
                </a:lnTo>
                <a:lnTo>
                  <a:pt x="503872" y="48291"/>
                </a:lnTo>
                <a:lnTo>
                  <a:pt x="483027" y="82335"/>
                </a:lnTo>
                <a:lnTo>
                  <a:pt x="432439" y="146590"/>
                </a:lnTo>
                <a:lnTo>
                  <a:pt x="344206" y="256094"/>
                </a:lnTo>
                <a:lnTo>
                  <a:pt x="306723" y="186577"/>
                </a:lnTo>
                <a:lnTo>
                  <a:pt x="277405" y="131331"/>
                </a:lnTo>
                <a:lnTo>
                  <a:pt x="256253" y="90355"/>
                </a:lnTo>
                <a:lnTo>
                  <a:pt x="238800" y="54275"/>
                </a:lnTo>
                <a:lnTo>
                  <a:pt x="236566" y="47531"/>
                </a:lnTo>
                <a:lnTo>
                  <a:pt x="236566" y="37569"/>
                </a:lnTo>
                <a:lnTo>
                  <a:pt x="283786" y="26932"/>
                </a:lnTo>
                <a:lnTo>
                  <a:pt x="309559" y="25388"/>
                </a:lnTo>
                <a:lnTo>
                  <a:pt x="309559" y="0"/>
                </a:lnTo>
                <a:lnTo>
                  <a:pt x="280209" y="1234"/>
                </a:lnTo>
                <a:lnTo>
                  <a:pt x="251355" y="2116"/>
                </a:lnTo>
                <a:lnTo>
                  <a:pt x="222996" y="2645"/>
                </a:lnTo>
                <a:lnTo>
                  <a:pt x="195134" y="2821"/>
                </a:lnTo>
                <a:lnTo>
                  <a:pt x="166623" y="2645"/>
                </a:lnTo>
                <a:lnTo>
                  <a:pt x="135882" y="2116"/>
                </a:lnTo>
                <a:lnTo>
                  <a:pt x="102909" y="1234"/>
                </a:lnTo>
                <a:lnTo>
                  <a:pt x="67704" y="0"/>
                </a:lnTo>
                <a:lnTo>
                  <a:pt x="67704" y="25388"/>
                </a:lnTo>
                <a:lnTo>
                  <a:pt x="115291" y="30508"/>
                </a:lnTo>
                <a:lnTo>
                  <a:pt x="150598" y="50949"/>
                </a:lnTo>
                <a:lnTo>
                  <a:pt x="171110" y="83440"/>
                </a:lnTo>
                <a:lnTo>
                  <a:pt x="190542" y="117359"/>
                </a:lnTo>
                <a:lnTo>
                  <a:pt x="212939" y="157160"/>
                </a:lnTo>
                <a:lnTo>
                  <a:pt x="238302" y="202842"/>
                </a:lnTo>
                <a:lnTo>
                  <a:pt x="297924" y="311853"/>
                </a:lnTo>
                <a:lnTo>
                  <a:pt x="139771" y="500551"/>
                </a:lnTo>
                <a:lnTo>
                  <a:pt x="107465" y="537917"/>
                </a:lnTo>
                <a:lnTo>
                  <a:pt x="66009" y="583350"/>
                </a:lnTo>
                <a:lnTo>
                  <a:pt x="20910" y="599124"/>
                </a:lnTo>
                <a:lnTo>
                  <a:pt x="0" y="600872"/>
                </a:lnTo>
                <a:lnTo>
                  <a:pt x="0" y="626262"/>
                </a:lnTo>
                <a:lnTo>
                  <a:pt x="67186" y="624147"/>
                </a:lnTo>
                <a:lnTo>
                  <a:pt x="95663" y="623618"/>
                </a:lnTo>
                <a:lnTo>
                  <a:pt x="120730" y="623441"/>
                </a:lnTo>
                <a:lnTo>
                  <a:pt x="142336" y="623618"/>
                </a:lnTo>
                <a:lnTo>
                  <a:pt x="166207" y="624147"/>
                </a:lnTo>
                <a:lnTo>
                  <a:pt x="192342" y="625028"/>
                </a:lnTo>
                <a:lnTo>
                  <a:pt x="220742" y="626262"/>
                </a:lnTo>
                <a:lnTo>
                  <a:pt x="220742" y="600872"/>
                </a:lnTo>
                <a:lnTo>
                  <a:pt x="172151" y="596250"/>
                </a:lnTo>
                <a:lnTo>
                  <a:pt x="140566" y="585343"/>
                </a:lnTo>
                <a:lnTo>
                  <a:pt x="140566" y="579760"/>
                </a:lnTo>
                <a:lnTo>
                  <a:pt x="171812" y="526459"/>
                </a:lnTo>
                <a:lnTo>
                  <a:pt x="196838" y="493562"/>
                </a:lnTo>
                <a:lnTo>
                  <a:pt x="229261" y="452464"/>
                </a:lnTo>
                <a:lnTo>
                  <a:pt x="269083" y="403163"/>
                </a:lnTo>
                <a:lnTo>
                  <a:pt x="316303" y="345660"/>
                </a:lnTo>
                <a:lnTo>
                  <a:pt x="379375" y="462810"/>
                </a:lnTo>
                <a:lnTo>
                  <a:pt x="401642" y="504966"/>
                </a:lnTo>
                <a:lnTo>
                  <a:pt x="427644" y="556442"/>
                </a:lnTo>
                <a:lnTo>
                  <a:pt x="436373" y="581082"/>
                </a:lnTo>
                <a:lnTo>
                  <a:pt x="436373" y="588103"/>
                </a:lnTo>
                <a:lnTo>
                  <a:pt x="385658" y="600046"/>
                </a:lnTo>
                <a:lnTo>
                  <a:pt x="359456" y="600872"/>
                </a:lnTo>
                <a:lnTo>
                  <a:pt x="359456" y="626262"/>
                </a:lnTo>
                <a:lnTo>
                  <a:pt x="492307" y="623441"/>
                </a:lnTo>
                <a:lnTo>
                  <a:pt x="512999" y="623618"/>
                </a:lnTo>
                <a:lnTo>
                  <a:pt x="537520" y="624147"/>
                </a:lnTo>
                <a:lnTo>
                  <a:pt x="598051" y="626262"/>
                </a:lnTo>
                <a:lnTo>
                  <a:pt x="598051" y="600872"/>
                </a:lnTo>
                <a:lnTo>
                  <a:pt x="556188" y="597622"/>
                </a:lnTo>
                <a:lnTo>
                  <a:pt x="520738" y="575716"/>
                </a:lnTo>
                <a:lnTo>
                  <a:pt x="497685" y="538811"/>
                </a:lnTo>
                <a:lnTo>
                  <a:pt x="361836" y="288448"/>
                </a:lnTo>
                <a:lnTo>
                  <a:pt x="490678" y="140655"/>
                </a:lnTo>
                <a:lnTo>
                  <a:pt x="527675" y="98640"/>
                </a:lnTo>
                <a:lnTo>
                  <a:pt x="556243" y="67187"/>
                </a:lnTo>
                <a:lnTo>
                  <a:pt x="588090" y="35967"/>
                </a:lnTo>
                <a:lnTo>
                  <a:pt x="643186" y="25388"/>
                </a:lnTo>
                <a:lnTo>
                  <a:pt x="643186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5219405" y="3343017"/>
            <a:ext cx="643255" cy="626745"/>
          </a:xfrm>
          <a:custGeom>
            <a:avLst/>
            <a:gdLst/>
            <a:ahLst/>
            <a:cxnLst/>
            <a:rect l="l" t="t" r="r" b="b"/>
            <a:pathLst>
              <a:path w="643254" h="626745">
                <a:moveTo>
                  <a:pt x="643187" y="0"/>
                </a:moveTo>
                <a:lnTo>
                  <a:pt x="619200" y="1234"/>
                </a:lnTo>
                <a:lnTo>
                  <a:pt x="593478" y="2116"/>
                </a:lnTo>
                <a:lnTo>
                  <a:pt x="566020" y="2645"/>
                </a:lnTo>
                <a:lnTo>
                  <a:pt x="536827" y="2821"/>
                </a:lnTo>
                <a:lnTo>
                  <a:pt x="513488" y="2645"/>
                </a:lnTo>
                <a:lnTo>
                  <a:pt x="488341" y="2116"/>
                </a:lnTo>
                <a:lnTo>
                  <a:pt x="461387" y="1234"/>
                </a:lnTo>
                <a:lnTo>
                  <a:pt x="432625" y="0"/>
                </a:lnTo>
                <a:lnTo>
                  <a:pt x="432625" y="25388"/>
                </a:lnTo>
                <a:lnTo>
                  <a:pt x="481596" y="28916"/>
                </a:lnTo>
                <a:lnTo>
                  <a:pt x="504517" y="43859"/>
                </a:lnTo>
                <a:lnTo>
                  <a:pt x="503873" y="48291"/>
                </a:lnTo>
                <a:lnTo>
                  <a:pt x="483026" y="82335"/>
                </a:lnTo>
                <a:lnTo>
                  <a:pt x="432438" y="146590"/>
                </a:lnTo>
                <a:lnTo>
                  <a:pt x="344205" y="256094"/>
                </a:lnTo>
                <a:lnTo>
                  <a:pt x="306722" y="186577"/>
                </a:lnTo>
                <a:lnTo>
                  <a:pt x="277405" y="131331"/>
                </a:lnTo>
                <a:lnTo>
                  <a:pt x="256252" y="90355"/>
                </a:lnTo>
                <a:lnTo>
                  <a:pt x="238800" y="54275"/>
                </a:lnTo>
                <a:lnTo>
                  <a:pt x="236566" y="47531"/>
                </a:lnTo>
                <a:lnTo>
                  <a:pt x="236566" y="37569"/>
                </a:lnTo>
                <a:lnTo>
                  <a:pt x="283785" y="26932"/>
                </a:lnTo>
                <a:lnTo>
                  <a:pt x="309559" y="25388"/>
                </a:lnTo>
                <a:lnTo>
                  <a:pt x="309559" y="0"/>
                </a:lnTo>
                <a:lnTo>
                  <a:pt x="280209" y="1234"/>
                </a:lnTo>
                <a:lnTo>
                  <a:pt x="251355" y="2116"/>
                </a:lnTo>
                <a:lnTo>
                  <a:pt x="222996" y="2645"/>
                </a:lnTo>
                <a:lnTo>
                  <a:pt x="195134" y="2821"/>
                </a:lnTo>
                <a:lnTo>
                  <a:pt x="166623" y="2645"/>
                </a:lnTo>
                <a:lnTo>
                  <a:pt x="135881" y="2116"/>
                </a:lnTo>
                <a:lnTo>
                  <a:pt x="102908" y="1234"/>
                </a:lnTo>
                <a:lnTo>
                  <a:pt x="67703" y="0"/>
                </a:lnTo>
                <a:lnTo>
                  <a:pt x="67703" y="25388"/>
                </a:lnTo>
                <a:lnTo>
                  <a:pt x="115291" y="30508"/>
                </a:lnTo>
                <a:lnTo>
                  <a:pt x="150597" y="50949"/>
                </a:lnTo>
                <a:lnTo>
                  <a:pt x="171110" y="83440"/>
                </a:lnTo>
                <a:lnTo>
                  <a:pt x="190542" y="117359"/>
                </a:lnTo>
                <a:lnTo>
                  <a:pt x="212939" y="157160"/>
                </a:lnTo>
                <a:lnTo>
                  <a:pt x="238301" y="202842"/>
                </a:lnTo>
                <a:lnTo>
                  <a:pt x="297922" y="311853"/>
                </a:lnTo>
                <a:lnTo>
                  <a:pt x="139771" y="500551"/>
                </a:lnTo>
                <a:lnTo>
                  <a:pt x="107465" y="537917"/>
                </a:lnTo>
                <a:lnTo>
                  <a:pt x="66009" y="583350"/>
                </a:lnTo>
                <a:lnTo>
                  <a:pt x="20909" y="599124"/>
                </a:lnTo>
                <a:lnTo>
                  <a:pt x="0" y="600872"/>
                </a:lnTo>
                <a:lnTo>
                  <a:pt x="0" y="626262"/>
                </a:lnTo>
                <a:lnTo>
                  <a:pt x="67185" y="624147"/>
                </a:lnTo>
                <a:lnTo>
                  <a:pt x="95662" y="623618"/>
                </a:lnTo>
                <a:lnTo>
                  <a:pt x="120728" y="623441"/>
                </a:lnTo>
                <a:lnTo>
                  <a:pt x="142335" y="623618"/>
                </a:lnTo>
                <a:lnTo>
                  <a:pt x="166206" y="624147"/>
                </a:lnTo>
                <a:lnTo>
                  <a:pt x="192342" y="625028"/>
                </a:lnTo>
                <a:lnTo>
                  <a:pt x="220742" y="626262"/>
                </a:lnTo>
                <a:lnTo>
                  <a:pt x="220742" y="600872"/>
                </a:lnTo>
                <a:lnTo>
                  <a:pt x="172151" y="596250"/>
                </a:lnTo>
                <a:lnTo>
                  <a:pt x="140564" y="585343"/>
                </a:lnTo>
                <a:lnTo>
                  <a:pt x="140564" y="579760"/>
                </a:lnTo>
                <a:lnTo>
                  <a:pt x="171812" y="526459"/>
                </a:lnTo>
                <a:lnTo>
                  <a:pt x="196838" y="493562"/>
                </a:lnTo>
                <a:lnTo>
                  <a:pt x="229261" y="452464"/>
                </a:lnTo>
                <a:lnTo>
                  <a:pt x="269084" y="403163"/>
                </a:lnTo>
                <a:lnTo>
                  <a:pt x="316304" y="345660"/>
                </a:lnTo>
                <a:lnTo>
                  <a:pt x="379374" y="462810"/>
                </a:lnTo>
                <a:lnTo>
                  <a:pt x="401642" y="504966"/>
                </a:lnTo>
                <a:lnTo>
                  <a:pt x="427645" y="556442"/>
                </a:lnTo>
                <a:lnTo>
                  <a:pt x="436373" y="581082"/>
                </a:lnTo>
                <a:lnTo>
                  <a:pt x="436373" y="588103"/>
                </a:lnTo>
                <a:lnTo>
                  <a:pt x="385658" y="600046"/>
                </a:lnTo>
                <a:lnTo>
                  <a:pt x="359456" y="600872"/>
                </a:lnTo>
                <a:lnTo>
                  <a:pt x="359456" y="626262"/>
                </a:lnTo>
                <a:lnTo>
                  <a:pt x="492307" y="623441"/>
                </a:lnTo>
                <a:lnTo>
                  <a:pt x="513000" y="623618"/>
                </a:lnTo>
                <a:lnTo>
                  <a:pt x="537521" y="624147"/>
                </a:lnTo>
                <a:lnTo>
                  <a:pt x="598051" y="626262"/>
                </a:lnTo>
                <a:lnTo>
                  <a:pt x="598051" y="600872"/>
                </a:lnTo>
                <a:lnTo>
                  <a:pt x="556188" y="597622"/>
                </a:lnTo>
                <a:lnTo>
                  <a:pt x="520739" y="575716"/>
                </a:lnTo>
                <a:lnTo>
                  <a:pt x="497685" y="538811"/>
                </a:lnTo>
                <a:lnTo>
                  <a:pt x="361836" y="288448"/>
                </a:lnTo>
                <a:lnTo>
                  <a:pt x="490677" y="140655"/>
                </a:lnTo>
                <a:lnTo>
                  <a:pt x="527674" y="98640"/>
                </a:lnTo>
                <a:lnTo>
                  <a:pt x="556242" y="67187"/>
                </a:lnTo>
                <a:lnTo>
                  <a:pt x="588090" y="35967"/>
                </a:lnTo>
                <a:lnTo>
                  <a:pt x="643187" y="25388"/>
                </a:lnTo>
                <a:lnTo>
                  <a:pt x="643187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3551445" y="3952354"/>
            <a:ext cx="245110" cy="589915"/>
          </a:xfrm>
          <a:custGeom>
            <a:avLst/>
            <a:gdLst/>
            <a:ahLst/>
            <a:cxnLst/>
            <a:rect l="l" t="t" r="r" b="b"/>
            <a:pathLst>
              <a:path w="245110" h="589914">
                <a:moveTo>
                  <a:pt x="176796" y="0"/>
                </a:moveTo>
                <a:lnTo>
                  <a:pt x="159306" y="8985"/>
                </a:lnTo>
                <a:lnTo>
                  <a:pt x="141699" y="17035"/>
                </a:lnTo>
                <a:lnTo>
                  <a:pt x="123977" y="24149"/>
                </a:lnTo>
                <a:lnTo>
                  <a:pt x="106140" y="30326"/>
                </a:lnTo>
                <a:lnTo>
                  <a:pt x="99481" y="79091"/>
                </a:lnTo>
                <a:lnTo>
                  <a:pt x="93214" y="121323"/>
                </a:lnTo>
                <a:lnTo>
                  <a:pt x="81852" y="186184"/>
                </a:lnTo>
                <a:lnTo>
                  <a:pt x="43670" y="199694"/>
                </a:lnTo>
                <a:lnTo>
                  <a:pt x="2203" y="211133"/>
                </a:lnTo>
                <a:lnTo>
                  <a:pt x="0" y="225680"/>
                </a:lnTo>
                <a:lnTo>
                  <a:pt x="43592" y="225239"/>
                </a:lnTo>
                <a:lnTo>
                  <a:pt x="76166" y="228499"/>
                </a:lnTo>
                <a:lnTo>
                  <a:pt x="67621" y="275294"/>
                </a:lnTo>
                <a:lnTo>
                  <a:pt x="57676" y="326066"/>
                </a:lnTo>
                <a:lnTo>
                  <a:pt x="46331" y="380817"/>
                </a:lnTo>
                <a:lnTo>
                  <a:pt x="33587" y="439545"/>
                </a:lnTo>
                <a:lnTo>
                  <a:pt x="25102" y="479993"/>
                </a:lnTo>
                <a:lnTo>
                  <a:pt x="19041" y="512032"/>
                </a:lnTo>
                <a:lnTo>
                  <a:pt x="15405" y="535663"/>
                </a:lnTo>
                <a:lnTo>
                  <a:pt x="14193" y="550886"/>
                </a:lnTo>
                <a:lnTo>
                  <a:pt x="14744" y="559419"/>
                </a:lnTo>
                <a:lnTo>
                  <a:pt x="36231" y="589588"/>
                </a:lnTo>
                <a:lnTo>
                  <a:pt x="45048" y="589588"/>
                </a:lnTo>
                <a:lnTo>
                  <a:pt x="69955" y="583417"/>
                </a:lnTo>
                <a:lnTo>
                  <a:pt x="104520" y="564904"/>
                </a:lnTo>
                <a:lnTo>
                  <a:pt x="148744" y="534048"/>
                </a:lnTo>
                <a:lnTo>
                  <a:pt x="202627" y="490852"/>
                </a:lnTo>
                <a:lnTo>
                  <a:pt x="192048" y="471105"/>
                </a:lnTo>
                <a:lnTo>
                  <a:pt x="160143" y="497022"/>
                </a:lnTo>
                <a:lnTo>
                  <a:pt x="134647" y="515535"/>
                </a:lnTo>
                <a:lnTo>
                  <a:pt x="115559" y="526643"/>
                </a:lnTo>
                <a:lnTo>
                  <a:pt x="102878" y="530345"/>
                </a:lnTo>
                <a:lnTo>
                  <a:pt x="98146" y="530345"/>
                </a:lnTo>
                <a:lnTo>
                  <a:pt x="94312" y="528407"/>
                </a:lnTo>
                <a:lnTo>
                  <a:pt x="88435" y="520650"/>
                </a:lnTo>
                <a:lnTo>
                  <a:pt x="86965" y="514684"/>
                </a:lnTo>
                <a:lnTo>
                  <a:pt x="86965" y="506632"/>
                </a:lnTo>
                <a:lnTo>
                  <a:pt x="92544" y="458606"/>
                </a:lnTo>
                <a:lnTo>
                  <a:pt x="99517" y="417837"/>
                </a:lnTo>
                <a:lnTo>
                  <a:pt x="109279" y="365896"/>
                </a:lnTo>
                <a:lnTo>
                  <a:pt x="121830" y="302784"/>
                </a:lnTo>
                <a:lnTo>
                  <a:pt x="137171" y="228499"/>
                </a:lnTo>
                <a:lnTo>
                  <a:pt x="163425" y="228791"/>
                </a:lnTo>
                <a:lnTo>
                  <a:pt x="188411" y="229359"/>
                </a:lnTo>
                <a:lnTo>
                  <a:pt x="212131" y="230202"/>
                </a:lnTo>
                <a:lnTo>
                  <a:pt x="234584" y="231320"/>
                </a:lnTo>
                <a:lnTo>
                  <a:pt x="236705" y="220840"/>
                </a:lnTo>
                <a:lnTo>
                  <a:pt x="239101" y="210515"/>
                </a:lnTo>
                <a:lnTo>
                  <a:pt x="241773" y="200345"/>
                </a:lnTo>
                <a:lnTo>
                  <a:pt x="244721" y="190328"/>
                </a:lnTo>
                <a:lnTo>
                  <a:pt x="240755" y="186184"/>
                </a:lnTo>
                <a:lnTo>
                  <a:pt x="229570" y="187997"/>
                </a:lnTo>
                <a:lnTo>
                  <a:pt x="217614" y="189292"/>
                </a:lnTo>
                <a:lnTo>
                  <a:pt x="204886" y="190069"/>
                </a:lnTo>
                <a:lnTo>
                  <a:pt x="191387" y="190328"/>
                </a:lnTo>
                <a:lnTo>
                  <a:pt x="144664" y="189006"/>
                </a:lnTo>
                <a:lnTo>
                  <a:pt x="159025" y="126015"/>
                </a:lnTo>
                <a:lnTo>
                  <a:pt x="180161" y="35456"/>
                </a:lnTo>
                <a:lnTo>
                  <a:pt x="186935" y="7889"/>
                </a:lnTo>
                <a:lnTo>
                  <a:pt x="176796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6477570" y="3706925"/>
            <a:ext cx="474345" cy="50800"/>
          </a:xfrm>
          <a:custGeom>
            <a:avLst/>
            <a:gdLst/>
            <a:ahLst/>
            <a:cxnLst/>
            <a:rect l="l" t="t" r="r" b="b"/>
            <a:pathLst>
              <a:path w="474345" h="50800">
                <a:moveTo>
                  <a:pt x="473927" y="0"/>
                </a:moveTo>
                <a:lnTo>
                  <a:pt x="0" y="0"/>
                </a:lnTo>
                <a:lnTo>
                  <a:pt x="0" y="50778"/>
                </a:lnTo>
                <a:lnTo>
                  <a:pt x="473927" y="50778"/>
                </a:lnTo>
                <a:lnTo>
                  <a:pt x="473927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4057153" y="4352933"/>
            <a:ext cx="474345" cy="50800"/>
          </a:xfrm>
          <a:custGeom>
            <a:avLst/>
            <a:gdLst/>
            <a:ahLst/>
            <a:cxnLst/>
            <a:rect l="l" t="t" r="r" b="b"/>
            <a:pathLst>
              <a:path w="474345" h="50800">
                <a:moveTo>
                  <a:pt x="473928" y="0"/>
                </a:moveTo>
                <a:lnTo>
                  <a:pt x="0" y="0"/>
                </a:lnTo>
                <a:lnTo>
                  <a:pt x="0" y="50778"/>
                </a:lnTo>
                <a:lnTo>
                  <a:pt x="473928" y="50778"/>
                </a:lnTo>
                <a:lnTo>
                  <a:pt x="47392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4057153" y="4178034"/>
            <a:ext cx="474345" cy="50800"/>
          </a:xfrm>
          <a:custGeom>
            <a:avLst/>
            <a:gdLst/>
            <a:ahLst/>
            <a:cxnLst/>
            <a:rect l="l" t="t" r="r" b="b"/>
            <a:pathLst>
              <a:path w="474345" h="50800">
                <a:moveTo>
                  <a:pt x="473928" y="0"/>
                </a:moveTo>
                <a:lnTo>
                  <a:pt x="0" y="0"/>
                </a:lnTo>
                <a:lnTo>
                  <a:pt x="0" y="50775"/>
                </a:lnTo>
                <a:lnTo>
                  <a:pt x="473928" y="50775"/>
                </a:lnTo>
                <a:lnTo>
                  <a:pt x="47392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13484" y="901434"/>
            <a:ext cx="10977880" cy="11906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650" spc="-15" dirty="0"/>
              <a:t>Pooled</a:t>
            </a:r>
            <a:r>
              <a:rPr sz="7650" spc="65" dirty="0"/>
              <a:t> </a:t>
            </a:r>
            <a:r>
              <a:rPr sz="7650" spc="40" dirty="0"/>
              <a:t>variance</a:t>
            </a:r>
            <a:r>
              <a:rPr sz="7650" spc="70" dirty="0"/>
              <a:t> </a:t>
            </a:r>
            <a:r>
              <a:rPr sz="7650" spc="-10" dirty="0"/>
              <a:t>estimate</a:t>
            </a:r>
            <a:endParaRPr sz="7650"/>
          </a:p>
        </p:txBody>
      </p:sp>
      <p:sp>
        <p:nvSpPr>
          <p:cNvPr id="3" name="object 3"/>
          <p:cNvSpPr txBox="1"/>
          <p:nvPr/>
        </p:nvSpPr>
        <p:spPr>
          <a:xfrm>
            <a:off x="1341942" y="6090646"/>
            <a:ext cx="9896475" cy="2570480"/>
          </a:xfrm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358140" marR="5080" indent="-346075">
              <a:lnSpc>
                <a:spcPts val="5000"/>
              </a:lnSpc>
              <a:spcBef>
                <a:spcPts val="240"/>
              </a:spcBef>
              <a:buSzPct val="75000"/>
              <a:buChar char="•"/>
              <a:tabLst>
                <a:tab pos="358775" algn="l"/>
              </a:tabLst>
            </a:pPr>
            <a:r>
              <a:rPr sz="4200" spc="-160" dirty="0">
                <a:latin typeface="Microsoft Sans Serif"/>
                <a:cs typeface="Microsoft Sans Serif"/>
              </a:rPr>
              <a:t>We</a:t>
            </a:r>
            <a:r>
              <a:rPr sz="4200" spc="45" dirty="0">
                <a:latin typeface="Microsoft Sans Serif"/>
                <a:cs typeface="Microsoft Sans Serif"/>
              </a:rPr>
              <a:t> </a:t>
            </a:r>
            <a:r>
              <a:rPr sz="4200" spc="30" dirty="0">
                <a:latin typeface="Microsoft Sans Serif"/>
                <a:cs typeface="Microsoft Sans Serif"/>
              </a:rPr>
              <a:t>weight</a:t>
            </a:r>
            <a:r>
              <a:rPr sz="4200" spc="45" dirty="0">
                <a:latin typeface="Microsoft Sans Serif"/>
                <a:cs typeface="Microsoft Sans Serif"/>
              </a:rPr>
              <a:t> </a:t>
            </a:r>
            <a:r>
              <a:rPr sz="4200" dirty="0">
                <a:latin typeface="Microsoft Sans Serif"/>
                <a:cs typeface="Microsoft Sans Serif"/>
              </a:rPr>
              <a:t>the</a:t>
            </a:r>
            <a:r>
              <a:rPr sz="4200" spc="50" dirty="0">
                <a:latin typeface="Microsoft Sans Serif"/>
                <a:cs typeface="Microsoft Sans Serif"/>
              </a:rPr>
              <a:t> </a:t>
            </a:r>
            <a:r>
              <a:rPr sz="4200" spc="25" dirty="0">
                <a:latin typeface="Microsoft Sans Serif"/>
                <a:cs typeface="Microsoft Sans Serif"/>
              </a:rPr>
              <a:t>variance</a:t>
            </a:r>
            <a:r>
              <a:rPr sz="4200" spc="45" dirty="0">
                <a:latin typeface="Microsoft Sans Serif"/>
                <a:cs typeface="Microsoft Sans Serif"/>
              </a:rPr>
              <a:t> </a:t>
            </a:r>
            <a:r>
              <a:rPr sz="4200" dirty="0">
                <a:latin typeface="Microsoft Sans Serif"/>
                <a:cs typeface="Microsoft Sans Serif"/>
              </a:rPr>
              <a:t>of</a:t>
            </a:r>
            <a:r>
              <a:rPr sz="4200" spc="45" dirty="0">
                <a:latin typeface="Microsoft Sans Serif"/>
                <a:cs typeface="Microsoft Sans Serif"/>
              </a:rPr>
              <a:t> </a:t>
            </a:r>
            <a:r>
              <a:rPr sz="4200" spc="55" dirty="0">
                <a:latin typeface="Microsoft Sans Serif"/>
                <a:cs typeface="Microsoft Sans Serif"/>
              </a:rPr>
              <a:t>each</a:t>
            </a:r>
            <a:r>
              <a:rPr sz="4200" spc="50" dirty="0">
                <a:latin typeface="Microsoft Sans Serif"/>
                <a:cs typeface="Microsoft Sans Serif"/>
              </a:rPr>
              <a:t> </a:t>
            </a:r>
            <a:r>
              <a:rPr sz="4200" spc="30" dirty="0">
                <a:latin typeface="Microsoft Sans Serif"/>
                <a:cs typeface="Microsoft Sans Serif"/>
              </a:rPr>
              <a:t>sample </a:t>
            </a:r>
            <a:r>
              <a:rPr sz="4200" spc="-1105" dirty="0">
                <a:latin typeface="Microsoft Sans Serif"/>
                <a:cs typeface="Microsoft Sans Serif"/>
              </a:rPr>
              <a:t> </a:t>
            </a:r>
            <a:r>
              <a:rPr sz="4200" spc="114" dirty="0">
                <a:latin typeface="Microsoft Sans Serif"/>
                <a:cs typeface="Microsoft Sans Serif"/>
              </a:rPr>
              <a:t>by</a:t>
            </a:r>
            <a:r>
              <a:rPr sz="4200" spc="45" dirty="0">
                <a:latin typeface="Microsoft Sans Serif"/>
                <a:cs typeface="Microsoft Sans Serif"/>
              </a:rPr>
              <a:t> </a:t>
            </a:r>
            <a:r>
              <a:rPr sz="4200" dirty="0">
                <a:latin typeface="Microsoft Sans Serif"/>
                <a:cs typeface="Microsoft Sans Serif"/>
              </a:rPr>
              <a:t>the</a:t>
            </a:r>
            <a:r>
              <a:rPr sz="4200" spc="50" dirty="0">
                <a:latin typeface="Microsoft Sans Serif"/>
                <a:cs typeface="Microsoft Sans Serif"/>
              </a:rPr>
              <a:t> </a:t>
            </a:r>
            <a:r>
              <a:rPr sz="4200" spc="-10" dirty="0">
                <a:latin typeface="Microsoft Sans Serif"/>
                <a:cs typeface="Microsoft Sans Serif"/>
              </a:rPr>
              <a:t>size</a:t>
            </a:r>
            <a:r>
              <a:rPr sz="4200" spc="50" dirty="0">
                <a:latin typeface="Microsoft Sans Serif"/>
                <a:cs typeface="Microsoft Sans Serif"/>
              </a:rPr>
              <a:t> </a:t>
            </a:r>
            <a:r>
              <a:rPr sz="4200" dirty="0">
                <a:latin typeface="Microsoft Sans Serif"/>
                <a:cs typeface="Microsoft Sans Serif"/>
              </a:rPr>
              <a:t>of</a:t>
            </a:r>
            <a:r>
              <a:rPr sz="4200" spc="45" dirty="0">
                <a:latin typeface="Microsoft Sans Serif"/>
                <a:cs typeface="Microsoft Sans Serif"/>
              </a:rPr>
              <a:t> </a:t>
            </a:r>
            <a:r>
              <a:rPr sz="4200" spc="30" dirty="0">
                <a:latin typeface="Microsoft Sans Serif"/>
                <a:cs typeface="Microsoft Sans Serif"/>
              </a:rPr>
              <a:t>sample</a:t>
            </a:r>
            <a:r>
              <a:rPr sz="4200" spc="50" dirty="0">
                <a:latin typeface="Microsoft Sans Serif"/>
                <a:cs typeface="Microsoft Sans Serif"/>
              </a:rPr>
              <a:t> </a:t>
            </a:r>
            <a:r>
              <a:rPr sz="4200" spc="-5" dirty="0">
                <a:latin typeface="Microsoft Sans Serif"/>
                <a:cs typeface="Microsoft Sans Serif"/>
              </a:rPr>
              <a:t>(or</a:t>
            </a:r>
            <a:r>
              <a:rPr sz="4200" spc="50" dirty="0">
                <a:latin typeface="Microsoft Sans Serif"/>
                <a:cs typeface="Microsoft Sans Serif"/>
              </a:rPr>
              <a:t> </a:t>
            </a:r>
            <a:r>
              <a:rPr sz="4200" spc="-25" dirty="0">
                <a:latin typeface="Microsoft Sans Serif"/>
                <a:cs typeface="Microsoft Sans Serif"/>
              </a:rPr>
              <a:t>more</a:t>
            </a:r>
            <a:r>
              <a:rPr sz="4200" spc="50" dirty="0">
                <a:latin typeface="Microsoft Sans Serif"/>
                <a:cs typeface="Microsoft Sans Serif"/>
              </a:rPr>
              <a:t> </a:t>
            </a:r>
            <a:r>
              <a:rPr sz="4200" spc="35" dirty="0">
                <a:latin typeface="Microsoft Sans Serif"/>
                <a:cs typeface="Microsoft Sans Serif"/>
              </a:rPr>
              <a:t>precisely </a:t>
            </a:r>
            <a:r>
              <a:rPr sz="4200" spc="-1105" dirty="0">
                <a:latin typeface="Microsoft Sans Serif"/>
                <a:cs typeface="Microsoft Sans Serif"/>
              </a:rPr>
              <a:t> </a:t>
            </a:r>
            <a:r>
              <a:rPr sz="4200" spc="114" dirty="0">
                <a:latin typeface="Microsoft Sans Serif"/>
                <a:cs typeface="Microsoft Sans Serif"/>
              </a:rPr>
              <a:t>by</a:t>
            </a:r>
            <a:r>
              <a:rPr sz="4200" spc="45" dirty="0">
                <a:latin typeface="Microsoft Sans Serif"/>
                <a:cs typeface="Microsoft Sans Serif"/>
              </a:rPr>
              <a:t> </a:t>
            </a:r>
            <a:r>
              <a:rPr sz="4200" dirty="0">
                <a:latin typeface="Microsoft Sans Serif"/>
                <a:cs typeface="Microsoft Sans Serif"/>
              </a:rPr>
              <a:t>the</a:t>
            </a:r>
            <a:r>
              <a:rPr sz="4200" spc="50" dirty="0">
                <a:latin typeface="Microsoft Sans Serif"/>
                <a:cs typeface="Microsoft Sans Serif"/>
              </a:rPr>
              <a:t> </a:t>
            </a:r>
            <a:r>
              <a:rPr sz="4200" spc="35" dirty="0">
                <a:latin typeface="Microsoft Sans Serif"/>
                <a:cs typeface="Microsoft Sans Serif"/>
              </a:rPr>
              <a:t>number</a:t>
            </a:r>
            <a:r>
              <a:rPr sz="4200" spc="45" dirty="0">
                <a:latin typeface="Microsoft Sans Serif"/>
                <a:cs typeface="Microsoft Sans Serif"/>
              </a:rPr>
              <a:t> </a:t>
            </a:r>
            <a:r>
              <a:rPr sz="4200" dirty="0">
                <a:latin typeface="Microsoft Sans Serif"/>
                <a:cs typeface="Microsoft Sans Serif"/>
              </a:rPr>
              <a:t>of</a:t>
            </a:r>
            <a:r>
              <a:rPr sz="4200" spc="50" dirty="0">
                <a:latin typeface="Microsoft Sans Serif"/>
                <a:cs typeface="Microsoft Sans Serif"/>
              </a:rPr>
              <a:t> degrees</a:t>
            </a:r>
            <a:r>
              <a:rPr sz="4200" spc="45" dirty="0">
                <a:latin typeface="Microsoft Sans Serif"/>
                <a:cs typeface="Microsoft Sans Serif"/>
              </a:rPr>
              <a:t> </a:t>
            </a:r>
            <a:r>
              <a:rPr sz="4200" dirty="0">
                <a:latin typeface="Microsoft Sans Serif"/>
                <a:cs typeface="Microsoft Sans Serif"/>
              </a:rPr>
              <a:t>of</a:t>
            </a:r>
            <a:r>
              <a:rPr sz="4200" spc="50" dirty="0">
                <a:latin typeface="Microsoft Sans Serif"/>
                <a:cs typeface="Microsoft Sans Serif"/>
              </a:rPr>
              <a:t> </a:t>
            </a:r>
            <a:r>
              <a:rPr sz="4200" spc="15" dirty="0">
                <a:latin typeface="Microsoft Sans Serif"/>
                <a:cs typeface="Microsoft Sans Serif"/>
              </a:rPr>
              <a:t>freedom, </a:t>
            </a:r>
            <a:r>
              <a:rPr sz="4200" spc="20" dirty="0">
                <a:latin typeface="Microsoft Sans Serif"/>
                <a:cs typeface="Microsoft Sans Serif"/>
              </a:rPr>
              <a:t> </a:t>
            </a:r>
            <a:r>
              <a:rPr sz="4200" spc="40" dirty="0">
                <a:latin typeface="Microsoft Sans Serif"/>
                <a:cs typeface="Microsoft Sans Serif"/>
              </a:rPr>
              <a:t>which</a:t>
            </a:r>
            <a:r>
              <a:rPr sz="4200" spc="45" dirty="0">
                <a:latin typeface="Microsoft Sans Serif"/>
                <a:cs typeface="Microsoft Sans Serif"/>
              </a:rPr>
              <a:t> </a:t>
            </a:r>
            <a:r>
              <a:rPr sz="4200" spc="-15" dirty="0">
                <a:latin typeface="Microsoft Sans Serif"/>
                <a:cs typeface="Microsoft Sans Serif"/>
              </a:rPr>
              <a:t>is</a:t>
            </a:r>
            <a:r>
              <a:rPr sz="4200" spc="50" dirty="0">
                <a:latin typeface="Microsoft Sans Serif"/>
                <a:cs typeface="Microsoft Sans Serif"/>
              </a:rPr>
              <a:t> </a:t>
            </a:r>
            <a:r>
              <a:rPr sz="4200" dirty="0">
                <a:latin typeface="Microsoft Sans Serif"/>
                <a:cs typeface="Microsoft Sans Serif"/>
              </a:rPr>
              <a:t>the</a:t>
            </a:r>
            <a:r>
              <a:rPr sz="4200" spc="50" dirty="0">
                <a:latin typeface="Microsoft Sans Serif"/>
                <a:cs typeface="Microsoft Sans Serif"/>
              </a:rPr>
              <a:t> </a:t>
            </a:r>
            <a:r>
              <a:rPr sz="4200" spc="30" dirty="0">
                <a:latin typeface="Microsoft Sans Serif"/>
                <a:cs typeface="Microsoft Sans Serif"/>
              </a:rPr>
              <a:t>sample</a:t>
            </a:r>
            <a:r>
              <a:rPr sz="4200" spc="50" dirty="0">
                <a:latin typeface="Microsoft Sans Serif"/>
                <a:cs typeface="Microsoft Sans Serif"/>
              </a:rPr>
              <a:t> </a:t>
            </a:r>
            <a:r>
              <a:rPr sz="4200" spc="-10" dirty="0">
                <a:latin typeface="Microsoft Sans Serif"/>
                <a:cs typeface="Microsoft Sans Serif"/>
              </a:rPr>
              <a:t>size</a:t>
            </a:r>
            <a:r>
              <a:rPr sz="4200" spc="45" dirty="0">
                <a:latin typeface="Microsoft Sans Serif"/>
                <a:cs typeface="Microsoft Sans Serif"/>
              </a:rPr>
              <a:t> </a:t>
            </a:r>
            <a:r>
              <a:rPr sz="4200" spc="-10" dirty="0">
                <a:latin typeface="Microsoft Sans Serif"/>
                <a:cs typeface="Microsoft Sans Serif"/>
              </a:rPr>
              <a:t>minus</a:t>
            </a:r>
            <a:r>
              <a:rPr sz="4200" spc="50" dirty="0">
                <a:latin typeface="Microsoft Sans Serif"/>
                <a:cs typeface="Microsoft Sans Serif"/>
              </a:rPr>
              <a:t> </a:t>
            </a:r>
            <a:r>
              <a:rPr sz="4200" spc="-5" dirty="0">
                <a:latin typeface="Microsoft Sans Serif"/>
                <a:cs typeface="Microsoft Sans Serif"/>
              </a:rPr>
              <a:t>1)</a:t>
            </a:r>
            <a:endParaRPr sz="4200">
              <a:latin typeface="Microsoft Sans Serif"/>
              <a:cs typeface="Microsoft Sans Serif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4036162" y="3279871"/>
            <a:ext cx="537845" cy="826135"/>
            <a:chOff x="4036162" y="3279871"/>
            <a:chExt cx="537845" cy="826135"/>
          </a:xfrm>
        </p:grpSpPr>
        <p:sp>
          <p:nvSpPr>
            <p:cNvPr id="5" name="object 5"/>
            <p:cNvSpPr/>
            <p:nvPr/>
          </p:nvSpPr>
          <p:spPr>
            <a:xfrm>
              <a:off x="4036162" y="3279871"/>
              <a:ext cx="236854" cy="826135"/>
            </a:xfrm>
            <a:custGeom>
              <a:avLst/>
              <a:gdLst/>
              <a:ahLst/>
              <a:cxnLst/>
              <a:rect l="l" t="t" r="r" b="b"/>
              <a:pathLst>
                <a:path w="236854" h="826135">
                  <a:moveTo>
                    <a:pt x="227161" y="0"/>
                  </a:moveTo>
                  <a:lnTo>
                    <a:pt x="174544" y="32311"/>
                  </a:lnTo>
                  <a:lnTo>
                    <a:pt x="116325" y="89683"/>
                  </a:lnTo>
                  <a:lnTo>
                    <a:pt x="88702" y="123850"/>
                  </a:lnTo>
                  <a:lnTo>
                    <a:pt x="64102" y="159944"/>
                  </a:lnTo>
                  <a:lnTo>
                    <a:pt x="42525" y="197963"/>
                  </a:lnTo>
                  <a:lnTo>
                    <a:pt x="23921" y="241854"/>
                  </a:lnTo>
                  <a:lnTo>
                    <a:pt x="10631" y="292282"/>
                  </a:lnTo>
                  <a:lnTo>
                    <a:pt x="2657" y="349246"/>
                  </a:lnTo>
                  <a:lnTo>
                    <a:pt x="0" y="412747"/>
                  </a:lnTo>
                  <a:lnTo>
                    <a:pt x="2717" y="476577"/>
                  </a:lnTo>
                  <a:lnTo>
                    <a:pt x="10869" y="533574"/>
                  </a:lnTo>
                  <a:lnTo>
                    <a:pt x="24456" y="583739"/>
                  </a:lnTo>
                  <a:lnTo>
                    <a:pt x="43478" y="627072"/>
                  </a:lnTo>
                  <a:lnTo>
                    <a:pt x="65226" y="665623"/>
                  </a:lnTo>
                  <a:lnTo>
                    <a:pt x="89883" y="701899"/>
                  </a:lnTo>
                  <a:lnTo>
                    <a:pt x="117449" y="735901"/>
                  </a:lnTo>
                  <a:lnTo>
                    <a:pt x="147925" y="767628"/>
                  </a:lnTo>
                  <a:lnTo>
                    <a:pt x="197566" y="811398"/>
                  </a:lnTo>
                  <a:lnTo>
                    <a:pt x="227161" y="825988"/>
                  </a:lnTo>
                  <a:lnTo>
                    <a:pt x="236470" y="809661"/>
                  </a:lnTo>
                  <a:lnTo>
                    <a:pt x="208852" y="786426"/>
                  </a:lnTo>
                  <a:lnTo>
                    <a:pt x="185665" y="764358"/>
                  </a:lnTo>
                  <a:lnTo>
                    <a:pt x="152580" y="723727"/>
                  </a:lnTo>
                  <a:lnTo>
                    <a:pt x="129976" y="679966"/>
                  </a:lnTo>
                  <a:lnTo>
                    <a:pt x="109701" y="624287"/>
                  </a:lnTo>
                  <a:lnTo>
                    <a:pt x="93726" y="564631"/>
                  </a:lnTo>
                  <a:lnTo>
                    <a:pt x="85934" y="516418"/>
                  </a:lnTo>
                  <a:lnTo>
                    <a:pt x="82416" y="464812"/>
                  </a:lnTo>
                  <a:lnTo>
                    <a:pt x="81244" y="412747"/>
                  </a:lnTo>
                  <a:lnTo>
                    <a:pt x="81594" y="384125"/>
                  </a:lnTo>
                  <a:lnTo>
                    <a:pt x="84398" y="331601"/>
                  </a:lnTo>
                  <a:lnTo>
                    <a:pt x="89678" y="284207"/>
                  </a:lnTo>
                  <a:lnTo>
                    <a:pt x="99710" y="234945"/>
                  </a:lnTo>
                  <a:lnTo>
                    <a:pt x="115010" y="184087"/>
                  </a:lnTo>
                  <a:lnTo>
                    <a:pt x="133646" y="137400"/>
                  </a:lnTo>
                  <a:lnTo>
                    <a:pt x="157995" y="93478"/>
                  </a:lnTo>
                  <a:lnTo>
                    <a:pt x="204136" y="43741"/>
                  </a:lnTo>
                  <a:lnTo>
                    <a:pt x="236470" y="16327"/>
                  </a:lnTo>
                  <a:lnTo>
                    <a:pt x="22716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4217482" y="3586796"/>
              <a:ext cx="356870" cy="349885"/>
            </a:xfrm>
            <a:custGeom>
              <a:avLst/>
              <a:gdLst/>
              <a:ahLst/>
              <a:cxnLst/>
              <a:rect l="l" t="t" r="r" b="b"/>
              <a:pathLst>
                <a:path w="356870" h="349885">
                  <a:moveTo>
                    <a:pt x="318772" y="0"/>
                  </a:moveTo>
                  <a:lnTo>
                    <a:pt x="312425" y="0"/>
                  </a:lnTo>
                  <a:lnTo>
                    <a:pt x="300816" y="1108"/>
                  </a:lnTo>
                  <a:lnTo>
                    <a:pt x="253837" y="17738"/>
                  </a:lnTo>
                  <a:lnTo>
                    <a:pt x="215515" y="40741"/>
                  </a:lnTo>
                  <a:lnTo>
                    <a:pt x="175342" y="74279"/>
                  </a:lnTo>
                  <a:lnTo>
                    <a:pt x="136849" y="115586"/>
                  </a:lnTo>
                  <a:lnTo>
                    <a:pt x="103564" y="161890"/>
                  </a:lnTo>
                  <a:lnTo>
                    <a:pt x="131281" y="40375"/>
                  </a:lnTo>
                  <a:lnTo>
                    <a:pt x="132927" y="31466"/>
                  </a:lnTo>
                  <a:lnTo>
                    <a:pt x="133750" y="24555"/>
                  </a:lnTo>
                  <a:lnTo>
                    <a:pt x="133750" y="13082"/>
                  </a:lnTo>
                  <a:lnTo>
                    <a:pt x="132274" y="8169"/>
                  </a:lnTo>
                  <a:lnTo>
                    <a:pt x="126373" y="1634"/>
                  </a:lnTo>
                  <a:lnTo>
                    <a:pt x="122172" y="0"/>
                  </a:lnTo>
                  <a:lnTo>
                    <a:pt x="116718" y="0"/>
                  </a:lnTo>
                  <a:lnTo>
                    <a:pt x="72220" y="17605"/>
                  </a:lnTo>
                  <a:lnTo>
                    <a:pt x="27172" y="46485"/>
                  </a:lnTo>
                  <a:lnTo>
                    <a:pt x="0" y="65446"/>
                  </a:lnTo>
                  <a:lnTo>
                    <a:pt x="5642" y="81244"/>
                  </a:lnTo>
                  <a:lnTo>
                    <a:pt x="26610" y="66434"/>
                  </a:lnTo>
                  <a:lnTo>
                    <a:pt x="43531" y="55855"/>
                  </a:lnTo>
                  <a:lnTo>
                    <a:pt x="56406" y="49508"/>
                  </a:lnTo>
                  <a:lnTo>
                    <a:pt x="65234" y="47392"/>
                  </a:lnTo>
                  <a:lnTo>
                    <a:pt x="68762" y="47392"/>
                  </a:lnTo>
                  <a:lnTo>
                    <a:pt x="71523" y="48621"/>
                  </a:lnTo>
                  <a:lnTo>
                    <a:pt x="75521" y="53534"/>
                  </a:lnTo>
                  <a:lnTo>
                    <a:pt x="76518" y="57231"/>
                  </a:lnTo>
                  <a:lnTo>
                    <a:pt x="76518" y="62167"/>
                  </a:lnTo>
                  <a:lnTo>
                    <a:pt x="68386" y="124404"/>
                  </a:lnTo>
                  <a:lnTo>
                    <a:pt x="52121" y="207620"/>
                  </a:lnTo>
                  <a:lnTo>
                    <a:pt x="41344" y="254647"/>
                  </a:lnTo>
                  <a:lnTo>
                    <a:pt x="29730" y="300043"/>
                  </a:lnTo>
                  <a:lnTo>
                    <a:pt x="17278" y="343809"/>
                  </a:lnTo>
                  <a:lnTo>
                    <a:pt x="22920" y="349803"/>
                  </a:lnTo>
                  <a:lnTo>
                    <a:pt x="37587" y="346116"/>
                  </a:lnTo>
                  <a:lnTo>
                    <a:pt x="50840" y="343130"/>
                  </a:lnTo>
                  <a:lnTo>
                    <a:pt x="62677" y="340844"/>
                  </a:lnTo>
                  <a:lnTo>
                    <a:pt x="73099" y="339260"/>
                  </a:lnTo>
                  <a:lnTo>
                    <a:pt x="82308" y="288911"/>
                  </a:lnTo>
                  <a:lnTo>
                    <a:pt x="93115" y="244638"/>
                  </a:lnTo>
                  <a:lnTo>
                    <a:pt x="105520" y="206441"/>
                  </a:lnTo>
                  <a:lnTo>
                    <a:pt x="135800" y="146256"/>
                  </a:lnTo>
                  <a:lnTo>
                    <a:pt x="177206" y="96245"/>
                  </a:lnTo>
                  <a:lnTo>
                    <a:pt x="219833" y="61539"/>
                  </a:lnTo>
                  <a:lnTo>
                    <a:pt x="260131" y="45135"/>
                  </a:lnTo>
                  <a:lnTo>
                    <a:pt x="264364" y="45135"/>
                  </a:lnTo>
                  <a:lnTo>
                    <a:pt x="267712" y="46482"/>
                  </a:lnTo>
                  <a:lnTo>
                    <a:pt x="272648" y="51865"/>
                  </a:lnTo>
                  <a:lnTo>
                    <a:pt x="273883" y="55667"/>
                  </a:lnTo>
                  <a:lnTo>
                    <a:pt x="273883" y="60581"/>
                  </a:lnTo>
                  <a:lnTo>
                    <a:pt x="271846" y="81115"/>
                  </a:lnTo>
                  <a:lnTo>
                    <a:pt x="265737" y="113554"/>
                  </a:lnTo>
                  <a:lnTo>
                    <a:pt x="255555" y="157898"/>
                  </a:lnTo>
                  <a:lnTo>
                    <a:pt x="231119" y="254337"/>
                  </a:lnTo>
                  <a:lnTo>
                    <a:pt x="223846" y="286005"/>
                  </a:lnTo>
                  <a:lnTo>
                    <a:pt x="219483" y="309152"/>
                  </a:lnTo>
                  <a:lnTo>
                    <a:pt x="218028" y="323780"/>
                  </a:lnTo>
                  <a:lnTo>
                    <a:pt x="218028" y="331984"/>
                  </a:lnTo>
                  <a:lnTo>
                    <a:pt x="220026" y="338373"/>
                  </a:lnTo>
                  <a:lnTo>
                    <a:pt x="228019" y="347517"/>
                  </a:lnTo>
                  <a:lnTo>
                    <a:pt x="233307" y="349803"/>
                  </a:lnTo>
                  <a:lnTo>
                    <a:pt x="239891" y="349803"/>
                  </a:lnTo>
                  <a:lnTo>
                    <a:pt x="257945" y="345713"/>
                  </a:lnTo>
                  <a:lnTo>
                    <a:pt x="283369" y="333442"/>
                  </a:lnTo>
                  <a:lnTo>
                    <a:pt x="316163" y="312990"/>
                  </a:lnTo>
                  <a:lnTo>
                    <a:pt x="356327" y="284356"/>
                  </a:lnTo>
                  <a:lnTo>
                    <a:pt x="349873" y="268559"/>
                  </a:lnTo>
                  <a:lnTo>
                    <a:pt x="313381" y="292806"/>
                  </a:lnTo>
                  <a:lnTo>
                    <a:pt x="301899" y="299395"/>
                  </a:lnTo>
                  <a:lnTo>
                    <a:pt x="292893" y="303349"/>
                  </a:lnTo>
                  <a:lnTo>
                    <a:pt x="286365" y="304667"/>
                  </a:lnTo>
                  <a:lnTo>
                    <a:pt x="279078" y="304667"/>
                  </a:lnTo>
                  <a:lnTo>
                    <a:pt x="275436" y="301153"/>
                  </a:lnTo>
                  <a:lnTo>
                    <a:pt x="275436" y="294124"/>
                  </a:lnTo>
                  <a:lnTo>
                    <a:pt x="276824" y="281619"/>
                  </a:lnTo>
                  <a:lnTo>
                    <a:pt x="280990" y="259584"/>
                  </a:lnTo>
                  <a:lnTo>
                    <a:pt x="287932" y="228020"/>
                  </a:lnTo>
                  <a:lnTo>
                    <a:pt x="310814" y="131489"/>
                  </a:lnTo>
                  <a:lnTo>
                    <a:pt x="327370" y="60153"/>
                  </a:lnTo>
                  <a:lnTo>
                    <a:pt x="332408" y="36520"/>
                  </a:lnTo>
                  <a:lnTo>
                    <a:pt x="333230" y="29373"/>
                  </a:lnTo>
                  <a:lnTo>
                    <a:pt x="333230" y="15551"/>
                  </a:lnTo>
                  <a:lnTo>
                    <a:pt x="331349" y="9932"/>
                  </a:lnTo>
                  <a:lnTo>
                    <a:pt x="323827" y="1987"/>
                  </a:lnTo>
                  <a:lnTo>
                    <a:pt x="3187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7" name="object 7"/>
          <p:cNvGrpSpPr/>
          <p:nvPr/>
        </p:nvGrpSpPr>
        <p:grpSpPr>
          <a:xfrm>
            <a:off x="5999613" y="3279871"/>
            <a:ext cx="415290" cy="826135"/>
            <a:chOff x="5999613" y="3279871"/>
            <a:chExt cx="415290" cy="826135"/>
          </a:xfrm>
        </p:grpSpPr>
        <p:sp>
          <p:nvSpPr>
            <p:cNvPr id="8" name="object 8"/>
            <p:cNvSpPr/>
            <p:nvPr/>
          </p:nvSpPr>
          <p:spPr>
            <a:xfrm>
              <a:off x="5999613" y="3279871"/>
              <a:ext cx="237490" cy="826135"/>
            </a:xfrm>
            <a:custGeom>
              <a:avLst/>
              <a:gdLst/>
              <a:ahLst/>
              <a:cxnLst/>
              <a:rect l="l" t="t" r="r" b="b"/>
              <a:pathLst>
                <a:path w="237489" h="826135">
                  <a:moveTo>
                    <a:pt x="9801" y="0"/>
                  </a:moveTo>
                  <a:lnTo>
                    <a:pt x="0" y="16327"/>
                  </a:lnTo>
                  <a:lnTo>
                    <a:pt x="28004" y="39919"/>
                  </a:lnTo>
                  <a:lnTo>
                    <a:pt x="51402" y="62106"/>
                  </a:lnTo>
                  <a:lnTo>
                    <a:pt x="84382" y="102261"/>
                  </a:lnTo>
                  <a:lnTo>
                    <a:pt x="108616" y="148596"/>
                  </a:lnTo>
                  <a:lnTo>
                    <a:pt x="128214" y="201701"/>
                  </a:lnTo>
                  <a:lnTo>
                    <a:pt x="143455" y="260423"/>
                  </a:lnTo>
                  <a:lnTo>
                    <a:pt x="151028" y="308653"/>
                  </a:lnTo>
                  <a:lnTo>
                    <a:pt x="154519" y="361052"/>
                  </a:lnTo>
                  <a:lnTo>
                    <a:pt x="155682" y="412747"/>
                  </a:lnTo>
                  <a:lnTo>
                    <a:pt x="155391" y="439654"/>
                  </a:lnTo>
                  <a:lnTo>
                    <a:pt x="153064" y="492425"/>
                  </a:lnTo>
                  <a:lnTo>
                    <a:pt x="147627" y="541550"/>
                  </a:lnTo>
                  <a:lnTo>
                    <a:pt x="137137" y="590336"/>
                  </a:lnTo>
                  <a:lnTo>
                    <a:pt x="120965" y="644353"/>
                  </a:lnTo>
                  <a:lnTo>
                    <a:pt x="102787" y="691517"/>
                  </a:lnTo>
                  <a:lnTo>
                    <a:pt x="79795" y="732165"/>
                  </a:lnTo>
                  <a:lnTo>
                    <a:pt x="32949" y="781903"/>
                  </a:lnTo>
                  <a:lnTo>
                    <a:pt x="0" y="809661"/>
                  </a:lnTo>
                  <a:lnTo>
                    <a:pt x="9801" y="825988"/>
                  </a:lnTo>
                  <a:lnTo>
                    <a:pt x="62602" y="793161"/>
                  </a:lnTo>
                  <a:lnTo>
                    <a:pt x="120463" y="735901"/>
                  </a:lnTo>
                  <a:lnTo>
                    <a:pt x="148030" y="701899"/>
                  </a:lnTo>
                  <a:lnTo>
                    <a:pt x="172687" y="665623"/>
                  </a:lnTo>
                  <a:lnTo>
                    <a:pt x="194435" y="627072"/>
                  </a:lnTo>
                  <a:lnTo>
                    <a:pt x="213025" y="583382"/>
                  </a:lnTo>
                  <a:lnTo>
                    <a:pt x="226304" y="533098"/>
                  </a:lnTo>
                  <a:lnTo>
                    <a:pt x="234272" y="476219"/>
                  </a:lnTo>
                  <a:lnTo>
                    <a:pt x="236928" y="412747"/>
                  </a:lnTo>
                  <a:lnTo>
                    <a:pt x="234272" y="349246"/>
                  </a:lnTo>
                  <a:lnTo>
                    <a:pt x="226304" y="292282"/>
                  </a:lnTo>
                  <a:lnTo>
                    <a:pt x="213025" y="241854"/>
                  </a:lnTo>
                  <a:lnTo>
                    <a:pt x="194435" y="197963"/>
                  </a:lnTo>
                  <a:lnTo>
                    <a:pt x="171802" y="159071"/>
                  </a:lnTo>
                  <a:lnTo>
                    <a:pt x="146849" y="122687"/>
                  </a:lnTo>
                  <a:lnTo>
                    <a:pt x="119577" y="88811"/>
                  </a:lnTo>
                  <a:lnTo>
                    <a:pt x="89988" y="57443"/>
                  </a:lnTo>
                  <a:lnTo>
                    <a:pt x="39862" y="14360"/>
                  </a:lnTo>
                  <a:lnTo>
                    <a:pt x="22324" y="3590"/>
                  </a:lnTo>
                  <a:lnTo>
                    <a:pt x="980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175607" y="3586796"/>
              <a:ext cx="239395" cy="349885"/>
            </a:xfrm>
            <a:custGeom>
              <a:avLst/>
              <a:gdLst/>
              <a:ahLst/>
              <a:cxnLst/>
              <a:rect l="l" t="t" r="r" b="b"/>
              <a:pathLst>
                <a:path w="239395" h="349885">
                  <a:moveTo>
                    <a:pt x="168095" y="0"/>
                  </a:moveTo>
                  <a:lnTo>
                    <a:pt x="118501" y="9838"/>
                  </a:lnTo>
                  <a:lnTo>
                    <a:pt x="82200" y="29821"/>
                  </a:lnTo>
                  <a:lnTo>
                    <a:pt x="51628" y="53888"/>
                  </a:lnTo>
                  <a:lnTo>
                    <a:pt x="29003" y="90077"/>
                  </a:lnTo>
                  <a:lnTo>
                    <a:pt x="24824" y="116894"/>
                  </a:lnTo>
                  <a:lnTo>
                    <a:pt x="26363" y="133990"/>
                  </a:lnTo>
                  <a:lnTo>
                    <a:pt x="49438" y="171869"/>
                  </a:lnTo>
                  <a:lnTo>
                    <a:pt x="102529" y="190197"/>
                  </a:lnTo>
                  <a:lnTo>
                    <a:pt x="131458" y="195353"/>
                  </a:lnTo>
                  <a:lnTo>
                    <a:pt x="147769" y="198503"/>
                  </a:lnTo>
                  <a:lnTo>
                    <a:pt x="183362" y="218133"/>
                  </a:lnTo>
                  <a:lnTo>
                    <a:pt x="189570" y="246378"/>
                  </a:lnTo>
                  <a:lnTo>
                    <a:pt x="188153" y="262058"/>
                  </a:lnTo>
                  <a:lnTo>
                    <a:pt x="166898" y="300912"/>
                  </a:lnTo>
                  <a:lnTo>
                    <a:pt x="126202" y="321359"/>
                  </a:lnTo>
                  <a:lnTo>
                    <a:pt x="109667" y="322722"/>
                  </a:lnTo>
                  <a:lnTo>
                    <a:pt x="99154" y="322293"/>
                  </a:lnTo>
                  <a:lnTo>
                    <a:pt x="59152" y="312006"/>
                  </a:lnTo>
                  <a:lnTo>
                    <a:pt x="31241" y="269229"/>
                  </a:lnTo>
                  <a:lnTo>
                    <a:pt x="31595" y="236152"/>
                  </a:lnTo>
                  <a:lnTo>
                    <a:pt x="15797" y="236152"/>
                  </a:lnTo>
                  <a:lnTo>
                    <a:pt x="12787" y="262154"/>
                  </a:lnTo>
                  <a:lnTo>
                    <a:pt x="9150" y="286525"/>
                  </a:lnTo>
                  <a:lnTo>
                    <a:pt x="4888" y="309264"/>
                  </a:lnTo>
                  <a:lnTo>
                    <a:pt x="0" y="330373"/>
                  </a:lnTo>
                  <a:lnTo>
                    <a:pt x="9389" y="334863"/>
                  </a:lnTo>
                  <a:lnTo>
                    <a:pt x="47171" y="347026"/>
                  </a:lnTo>
                  <a:lnTo>
                    <a:pt x="76061" y="349803"/>
                  </a:lnTo>
                  <a:lnTo>
                    <a:pt x="105244" y="347091"/>
                  </a:lnTo>
                  <a:lnTo>
                    <a:pt x="159292" y="325396"/>
                  </a:lnTo>
                  <a:lnTo>
                    <a:pt x="205286" y="284496"/>
                  </a:lnTo>
                  <a:lnTo>
                    <a:pt x="229431" y="239334"/>
                  </a:lnTo>
                  <a:lnTo>
                    <a:pt x="232449" y="216089"/>
                  </a:lnTo>
                  <a:lnTo>
                    <a:pt x="231096" y="200132"/>
                  </a:lnTo>
                  <a:lnTo>
                    <a:pt x="210798" y="165592"/>
                  </a:lnTo>
                  <a:lnTo>
                    <a:pt x="166652" y="149519"/>
                  </a:lnTo>
                  <a:lnTo>
                    <a:pt x="121563" y="140181"/>
                  </a:lnTo>
                  <a:lnTo>
                    <a:pt x="104712" y="135884"/>
                  </a:lnTo>
                  <a:lnTo>
                    <a:pt x="71751" y="113712"/>
                  </a:lnTo>
                  <a:lnTo>
                    <a:pt x="67704" y="93163"/>
                  </a:lnTo>
                  <a:lnTo>
                    <a:pt x="68941" y="79536"/>
                  </a:lnTo>
                  <a:lnTo>
                    <a:pt x="98410" y="39236"/>
                  </a:lnTo>
                  <a:lnTo>
                    <a:pt x="143588" y="29338"/>
                  </a:lnTo>
                  <a:lnTo>
                    <a:pt x="160787" y="30506"/>
                  </a:lnTo>
                  <a:lnTo>
                    <a:pt x="202759" y="48027"/>
                  </a:lnTo>
                  <a:lnTo>
                    <a:pt x="210235" y="59922"/>
                  </a:lnTo>
                  <a:lnTo>
                    <a:pt x="209882" y="96866"/>
                  </a:lnTo>
                  <a:lnTo>
                    <a:pt x="225680" y="96866"/>
                  </a:lnTo>
                  <a:lnTo>
                    <a:pt x="228364" y="73809"/>
                  </a:lnTo>
                  <a:lnTo>
                    <a:pt x="231516" y="52911"/>
                  </a:lnTo>
                  <a:lnTo>
                    <a:pt x="235135" y="34173"/>
                  </a:lnTo>
                  <a:lnTo>
                    <a:pt x="239221" y="17595"/>
                  </a:lnTo>
                  <a:lnTo>
                    <a:pt x="230025" y="13393"/>
                  </a:lnTo>
                  <a:lnTo>
                    <a:pt x="185343" y="1076"/>
                  </a:lnTo>
                  <a:lnTo>
                    <a:pt x="176674" y="269"/>
                  </a:lnTo>
                  <a:lnTo>
                    <a:pt x="16809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0" name="object 10"/>
          <p:cNvGrpSpPr/>
          <p:nvPr/>
        </p:nvGrpSpPr>
        <p:grpSpPr>
          <a:xfrm>
            <a:off x="7559026" y="3279871"/>
            <a:ext cx="537845" cy="826135"/>
            <a:chOff x="7559026" y="3279871"/>
            <a:chExt cx="537845" cy="826135"/>
          </a:xfrm>
        </p:grpSpPr>
        <p:sp>
          <p:nvSpPr>
            <p:cNvPr id="11" name="object 11"/>
            <p:cNvSpPr/>
            <p:nvPr/>
          </p:nvSpPr>
          <p:spPr>
            <a:xfrm>
              <a:off x="7559026" y="3279871"/>
              <a:ext cx="236854" cy="826135"/>
            </a:xfrm>
            <a:custGeom>
              <a:avLst/>
              <a:gdLst/>
              <a:ahLst/>
              <a:cxnLst/>
              <a:rect l="l" t="t" r="r" b="b"/>
              <a:pathLst>
                <a:path w="236854" h="826135">
                  <a:moveTo>
                    <a:pt x="227158" y="0"/>
                  </a:moveTo>
                  <a:lnTo>
                    <a:pt x="174543" y="32311"/>
                  </a:lnTo>
                  <a:lnTo>
                    <a:pt x="116325" y="89683"/>
                  </a:lnTo>
                  <a:lnTo>
                    <a:pt x="88701" y="123850"/>
                  </a:lnTo>
                  <a:lnTo>
                    <a:pt x="64101" y="159944"/>
                  </a:lnTo>
                  <a:lnTo>
                    <a:pt x="42524" y="197963"/>
                  </a:lnTo>
                  <a:lnTo>
                    <a:pt x="23919" y="241854"/>
                  </a:lnTo>
                  <a:lnTo>
                    <a:pt x="10631" y="292282"/>
                  </a:lnTo>
                  <a:lnTo>
                    <a:pt x="2657" y="349246"/>
                  </a:lnTo>
                  <a:lnTo>
                    <a:pt x="0" y="412747"/>
                  </a:lnTo>
                  <a:lnTo>
                    <a:pt x="2717" y="476577"/>
                  </a:lnTo>
                  <a:lnTo>
                    <a:pt x="10868" y="533574"/>
                  </a:lnTo>
                  <a:lnTo>
                    <a:pt x="24455" y="583739"/>
                  </a:lnTo>
                  <a:lnTo>
                    <a:pt x="43477" y="627072"/>
                  </a:lnTo>
                  <a:lnTo>
                    <a:pt x="65225" y="665623"/>
                  </a:lnTo>
                  <a:lnTo>
                    <a:pt x="89882" y="701899"/>
                  </a:lnTo>
                  <a:lnTo>
                    <a:pt x="117449" y="735901"/>
                  </a:lnTo>
                  <a:lnTo>
                    <a:pt x="147925" y="767628"/>
                  </a:lnTo>
                  <a:lnTo>
                    <a:pt x="197565" y="811398"/>
                  </a:lnTo>
                  <a:lnTo>
                    <a:pt x="227158" y="825988"/>
                  </a:lnTo>
                  <a:lnTo>
                    <a:pt x="236468" y="809661"/>
                  </a:lnTo>
                  <a:lnTo>
                    <a:pt x="208851" y="786426"/>
                  </a:lnTo>
                  <a:lnTo>
                    <a:pt x="185663" y="764358"/>
                  </a:lnTo>
                  <a:lnTo>
                    <a:pt x="152580" y="723727"/>
                  </a:lnTo>
                  <a:lnTo>
                    <a:pt x="129976" y="679966"/>
                  </a:lnTo>
                  <a:lnTo>
                    <a:pt x="109700" y="624287"/>
                  </a:lnTo>
                  <a:lnTo>
                    <a:pt x="93725" y="564631"/>
                  </a:lnTo>
                  <a:lnTo>
                    <a:pt x="85934" y="516418"/>
                  </a:lnTo>
                  <a:lnTo>
                    <a:pt x="82415" y="464812"/>
                  </a:lnTo>
                  <a:lnTo>
                    <a:pt x="81243" y="412747"/>
                  </a:lnTo>
                  <a:lnTo>
                    <a:pt x="81593" y="384125"/>
                  </a:lnTo>
                  <a:lnTo>
                    <a:pt x="84397" y="331601"/>
                  </a:lnTo>
                  <a:lnTo>
                    <a:pt x="89677" y="284207"/>
                  </a:lnTo>
                  <a:lnTo>
                    <a:pt x="99710" y="234945"/>
                  </a:lnTo>
                  <a:lnTo>
                    <a:pt x="115010" y="184087"/>
                  </a:lnTo>
                  <a:lnTo>
                    <a:pt x="133645" y="137400"/>
                  </a:lnTo>
                  <a:lnTo>
                    <a:pt x="157994" y="93478"/>
                  </a:lnTo>
                  <a:lnTo>
                    <a:pt x="204135" y="43741"/>
                  </a:lnTo>
                  <a:lnTo>
                    <a:pt x="236468" y="16327"/>
                  </a:lnTo>
                  <a:lnTo>
                    <a:pt x="22715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7740345" y="3586796"/>
              <a:ext cx="356870" cy="349885"/>
            </a:xfrm>
            <a:custGeom>
              <a:avLst/>
              <a:gdLst/>
              <a:ahLst/>
              <a:cxnLst/>
              <a:rect l="l" t="t" r="r" b="b"/>
              <a:pathLst>
                <a:path w="356870" h="349885">
                  <a:moveTo>
                    <a:pt x="318771" y="0"/>
                  </a:moveTo>
                  <a:lnTo>
                    <a:pt x="312423" y="0"/>
                  </a:lnTo>
                  <a:lnTo>
                    <a:pt x="300814" y="1108"/>
                  </a:lnTo>
                  <a:lnTo>
                    <a:pt x="253834" y="17738"/>
                  </a:lnTo>
                  <a:lnTo>
                    <a:pt x="215515" y="40741"/>
                  </a:lnTo>
                  <a:lnTo>
                    <a:pt x="175342" y="74279"/>
                  </a:lnTo>
                  <a:lnTo>
                    <a:pt x="136848" y="115586"/>
                  </a:lnTo>
                  <a:lnTo>
                    <a:pt x="103564" y="161890"/>
                  </a:lnTo>
                  <a:lnTo>
                    <a:pt x="131281" y="40375"/>
                  </a:lnTo>
                  <a:lnTo>
                    <a:pt x="132927" y="31466"/>
                  </a:lnTo>
                  <a:lnTo>
                    <a:pt x="133748" y="24555"/>
                  </a:lnTo>
                  <a:lnTo>
                    <a:pt x="133748" y="13082"/>
                  </a:lnTo>
                  <a:lnTo>
                    <a:pt x="132274" y="8169"/>
                  </a:lnTo>
                  <a:lnTo>
                    <a:pt x="126373" y="1634"/>
                  </a:lnTo>
                  <a:lnTo>
                    <a:pt x="122172" y="0"/>
                  </a:lnTo>
                  <a:lnTo>
                    <a:pt x="116718" y="0"/>
                  </a:lnTo>
                  <a:lnTo>
                    <a:pt x="72218" y="17605"/>
                  </a:lnTo>
                  <a:lnTo>
                    <a:pt x="27172" y="46485"/>
                  </a:lnTo>
                  <a:lnTo>
                    <a:pt x="0" y="65446"/>
                  </a:lnTo>
                  <a:lnTo>
                    <a:pt x="5642" y="81244"/>
                  </a:lnTo>
                  <a:lnTo>
                    <a:pt x="26609" y="66434"/>
                  </a:lnTo>
                  <a:lnTo>
                    <a:pt x="43530" y="55855"/>
                  </a:lnTo>
                  <a:lnTo>
                    <a:pt x="56405" y="49508"/>
                  </a:lnTo>
                  <a:lnTo>
                    <a:pt x="65234" y="47392"/>
                  </a:lnTo>
                  <a:lnTo>
                    <a:pt x="68760" y="47392"/>
                  </a:lnTo>
                  <a:lnTo>
                    <a:pt x="71523" y="48621"/>
                  </a:lnTo>
                  <a:lnTo>
                    <a:pt x="75519" y="53534"/>
                  </a:lnTo>
                  <a:lnTo>
                    <a:pt x="76518" y="57231"/>
                  </a:lnTo>
                  <a:lnTo>
                    <a:pt x="76518" y="62167"/>
                  </a:lnTo>
                  <a:lnTo>
                    <a:pt x="68386" y="124404"/>
                  </a:lnTo>
                  <a:lnTo>
                    <a:pt x="52121" y="207620"/>
                  </a:lnTo>
                  <a:lnTo>
                    <a:pt x="41344" y="254647"/>
                  </a:lnTo>
                  <a:lnTo>
                    <a:pt x="29730" y="300043"/>
                  </a:lnTo>
                  <a:lnTo>
                    <a:pt x="17278" y="343809"/>
                  </a:lnTo>
                  <a:lnTo>
                    <a:pt x="22918" y="349803"/>
                  </a:lnTo>
                  <a:lnTo>
                    <a:pt x="37586" y="346116"/>
                  </a:lnTo>
                  <a:lnTo>
                    <a:pt x="50839" y="343130"/>
                  </a:lnTo>
                  <a:lnTo>
                    <a:pt x="62676" y="340844"/>
                  </a:lnTo>
                  <a:lnTo>
                    <a:pt x="73099" y="339260"/>
                  </a:lnTo>
                  <a:lnTo>
                    <a:pt x="82308" y="288911"/>
                  </a:lnTo>
                  <a:lnTo>
                    <a:pt x="93114" y="244638"/>
                  </a:lnTo>
                  <a:lnTo>
                    <a:pt x="105518" y="206441"/>
                  </a:lnTo>
                  <a:lnTo>
                    <a:pt x="135798" y="146256"/>
                  </a:lnTo>
                  <a:lnTo>
                    <a:pt x="177206" y="96245"/>
                  </a:lnTo>
                  <a:lnTo>
                    <a:pt x="219832" y="61539"/>
                  </a:lnTo>
                  <a:lnTo>
                    <a:pt x="260130" y="45135"/>
                  </a:lnTo>
                  <a:lnTo>
                    <a:pt x="264361" y="45135"/>
                  </a:lnTo>
                  <a:lnTo>
                    <a:pt x="267710" y="46482"/>
                  </a:lnTo>
                  <a:lnTo>
                    <a:pt x="272648" y="51865"/>
                  </a:lnTo>
                  <a:lnTo>
                    <a:pt x="273883" y="55667"/>
                  </a:lnTo>
                  <a:lnTo>
                    <a:pt x="273883" y="60581"/>
                  </a:lnTo>
                  <a:lnTo>
                    <a:pt x="271846" y="81115"/>
                  </a:lnTo>
                  <a:lnTo>
                    <a:pt x="265737" y="113554"/>
                  </a:lnTo>
                  <a:lnTo>
                    <a:pt x="255555" y="157898"/>
                  </a:lnTo>
                  <a:lnTo>
                    <a:pt x="231117" y="254337"/>
                  </a:lnTo>
                  <a:lnTo>
                    <a:pt x="223845" y="286005"/>
                  </a:lnTo>
                  <a:lnTo>
                    <a:pt x="219481" y="309152"/>
                  </a:lnTo>
                  <a:lnTo>
                    <a:pt x="218027" y="323780"/>
                  </a:lnTo>
                  <a:lnTo>
                    <a:pt x="218027" y="331984"/>
                  </a:lnTo>
                  <a:lnTo>
                    <a:pt x="220026" y="338373"/>
                  </a:lnTo>
                  <a:lnTo>
                    <a:pt x="228019" y="347517"/>
                  </a:lnTo>
                  <a:lnTo>
                    <a:pt x="233307" y="349803"/>
                  </a:lnTo>
                  <a:lnTo>
                    <a:pt x="239889" y="349803"/>
                  </a:lnTo>
                  <a:lnTo>
                    <a:pt x="257944" y="345713"/>
                  </a:lnTo>
                  <a:lnTo>
                    <a:pt x="283368" y="333442"/>
                  </a:lnTo>
                  <a:lnTo>
                    <a:pt x="316162" y="312990"/>
                  </a:lnTo>
                  <a:lnTo>
                    <a:pt x="356326" y="284356"/>
                  </a:lnTo>
                  <a:lnTo>
                    <a:pt x="349873" y="268559"/>
                  </a:lnTo>
                  <a:lnTo>
                    <a:pt x="313381" y="292806"/>
                  </a:lnTo>
                  <a:lnTo>
                    <a:pt x="301898" y="299395"/>
                  </a:lnTo>
                  <a:lnTo>
                    <a:pt x="292893" y="303349"/>
                  </a:lnTo>
                  <a:lnTo>
                    <a:pt x="286365" y="304667"/>
                  </a:lnTo>
                  <a:lnTo>
                    <a:pt x="279077" y="304667"/>
                  </a:lnTo>
                  <a:lnTo>
                    <a:pt x="275433" y="301153"/>
                  </a:lnTo>
                  <a:lnTo>
                    <a:pt x="275433" y="294124"/>
                  </a:lnTo>
                  <a:lnTo>
                    <a:pt x="276822" y="281619"/>
                  </a:lnTo>
                  <a:lnTo>
                    <a:pt x="280987" y="259584"/>
                  </a:lnTo>
                  <a:lnTo>
                    <a:pt x="287929" y="228020"/>
                  </a:lnTo>
                  <a:lnTo>
                    <a:pt x="310813" y="131489"/>
                  </a:lnTo>
                  <a:lnTo>
                    <a:pt x="327370" y="60153"/>
                  </a:lnTo>
                  <a:lnTo>
                    <a:pt x="332408" y="36520"/>
                  </a:lnTo>
                  <a:lnTo>
                    <a:pt x="333230" y="29373"/>
                  </a:lnTo>
                  <a:lnTo>
                    <a:pt x="333230" y="15551"/>
                  </a:lnTo>
                  <a:lnTo>
                    <a:pt x="331349" y="9932"/>
                  </a:lnTo>
                  <a:lnTo>
                    <a:pt x="323827" y="1987"/>
                  </a:lnTo>
                  <a:lnTo>
                    <a:pt x="31877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3" name="object 13"/>
          <p:cNvGrpSpPr/>
          <p:nvPr/>
        </p:nvGrpSpPr>
        <p:grpSpPr>
          <a:xfrm>
            <a:off x="9554070" y="3279871"/>
            <a:ext cx="415290" cy="826135"/>
            <a:chOff x="9554070" y="3279871"/>
            <a:chExt cx="415290" cy="826135"/>
          </a:xfrm>
        </p:grpSpPr>
        <p:sp>
          <p:nvSpPr>
            <p:cNvPr id="14" name="object 14"/>
            <p:cNvSpPr/>
            <p:nvPr/>
          </p:nvSpPr>
          <p:spPr>
            <a:xfrm>
              <a:off x="9554070" y="3279871"/>
              <a:ext cx="237490" cy="826135"/>
            </a:xfrm>
            <a:custGeom>
              <a:avLst/>
              <a:gdLst/>
              <a:ahLst/>
              <a:cxnLst/>
              <a:rect l="l" t="t" r="r" b="b"/>
              <a:pathLst>
                <a:path w="237490" h="826135">
                  <a:moveTo>
                    <a:pt x="9801" y="0"/>
                  </a:moveTo>
                  <a:lnTo>
                    <a:pt x="0" y="16327"/>
                  </a:lnTo>
                  <a:lnTo>
                    <a:pt x="28004" y="39919"/>
                  </a:lnTo>
                  <a:lnTo>
                    <a:pt x="51402" y="62106"/>
                  </a:lnTo>
                  <a:lnTo>
                    <a:pt x="84380" y="102261"/>
                  </a:lnTo>
                  <a:lnTo>
                    <a:pt x="108618" y="148596"/>
                  </a:lnTo>
                  <a:lnTo>
                    <a:pt x="128214" y="201701"/>
                  </a:lnTo>
                  <a:lnTo>
                    <a:pt x="143456" y="260423"/>
                  </a:lnTo>
                  <a:lnTo>
                    <a:pt x="151029" y="308653"/>
                  </a:lnTo>
                  <a:lnTo>
                    <a:pt x="154522" y="361052"/>
                  </a:lnTo>
                  <a:lnTo>
                    <a:pt x="155686" y="412747"/>
                  </a:lnTo>
                  <a:lnTo>
                    <a:pt x="155395" y="439654"/>
                  </a:lnTo>
                  <a:lnTo>
                    <a:pt x="153066" y="492425"/>
                  </a:lnTo>
                  <a:lnTo>
                    <a:pt x="147629" y="541550"/>
                  </a:lnTo>
                  <a:lnTo>
                    <a:pt x="137138" y="590336"/>
                  </a:lnTo>
                  <a:lnTo>
                    <a:pt x="120964" y="644353"/>
                  </a:lnTo>
                  <a:lnTo>
                    <a:pt x="102788" y="691517"/>
                  </a:lnTo>
                  <a:lnTo>
                    <a:pt x="79796" y="732165"/>
                  </a:lnTo>
                  <a:lnTo>
                    <a:pt x="32950" y="781903"/>
                  </a:lnTo>
                  <a:lnTo>
                    <a:pt x="0" y="809661"/>
                  </a:lnTo>
                  <a:lnTo>
                    <a:pt x="9801" y="825988"/>
                  </a:lnTo>
                  <a:lnTo>
                    <a:pt x="62604" y="793161"/>
                  </a:lnTo>
                  <a:lnTo>
                    <a:pt x="120465" y="735901"/>
                  </a:lnTo>
                  <a:lnTo>
                    <a:pt x="148031" y="701899"/>
                  </a:lnTo>
                  <a:lnTo>
                    <a:pt x="172689" y="665623"/>
                  </a:lnTo>
                  <a:lnTo>
                    <a:pt x="194438" y="627072"/>
                  </a:lnTo>
                  <a:lnTo>
                    <a:pt x="213027" y="583382"/>
                  </a:lnTo>
                  <a:lnTo>
                    <a:pt x="226306" y="533098"/>
                  </a:lnTo>
                  <a:lnTo>
                    <a:pt x="234274" y="476219"/>
                  </a:lnTo>
                  <a:lnTo>
                    <a:pt x="236931" y="412747"/>
                  </a:lnTo>
                  <a:lnTo>
                    <a:pt x="234274" y="349246"/>
                  </a:lnTo>
                  <a:lnTo>
                    <a:pt x="226306" y="292282"/>
                  </a:lnTo>
                  <a:lnTo>
                    <a:pt x="213027" y="241854"/>
                  </a:lnTo>
                  <a:lnTo>
                    <a:pt x="194438" y="197963"/>
                  </a:lnTo>
                  <a:lnTo>
                    <a:pt x="171803" y="159071"/>
                  </a:lnTo>
                  <a:lnTo>
                    <a:pt x="146850" y="122687"/>
                  </a:lnTo>
                  <a:lnTo>
                    <a:pt x="119580" y="88811"/>
                  </a:lnTo>
                  <a:lnTo>
                    <a:pt x="89990" y="57443"/>
                  </a:lnTo>
                  <a:lnTo>
                    <a:pt x="39862" y="14360"/>
                  </a:lnTo>
                  <a:lnTo>
                    <a:pt x="22324" y="3590"/>
                  </a:lnTo>
                  <a:lnTo>
                    <a:pt x="980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9730065" y="3586796"/>
              <a:ext cx="239395" cy="349885"/>
            </a:xfrm>
            <a:custGeom>
              <a:avLst/>
              <a:gdLst/>
              <a:ahLst/>
              <a:cxnLst/>
              <a:rect l="l" t="t" r="r" b="b"/>
              <a:pathLst>
                <a:path w="239395" h="349885">
                  <a:moveTo>
                    <a:pt x="168093" y="0"/>
                  </a:moveTo>
                  <a:lnTo>
                    <a:pt x="118500" y="9838"/>
                  </a:lnTo>
                  <a:lnTo>
                    <a:pt x="82199" y="29821"/>
                  </a:lnTo>
                  <a:lnTo>
                    <a:pt x="51627" y="53888"/>
                  </a:lnTo>
                  <a:lnTo>
                    <a:pt x="29004" y="90077"/>
                  </a:lnTo>
                  <a:lnTo>
                    <a:pt x="24827" y="116894"/>
                  </a:lnTo>
                  <a:lnTo>
                    <a:pt x="26365" y="133990"/>
                  </a:lnTo>
                  <a:lnTo>
                    <a:pt x="49439" y="171869"/>
                  </a:lnTo>
                  <a:lnTo>
                    <a:pt x="102529" y="190197"/>
                  </a:lnTo>
                  <a:lnTo>
                    <a:pt x="131456" y="195353"/>
                  </a:lnTo>
                  <a:lnTo>
                    <a:pt x="147768" y="198503"/>
                  </a:lnTo>
                  <a:lnTo>
                    <a:pt x="183364" y="218133"/>
                  </a:lnTo>
                  <a:lnTo>
                    <a:pt x="189571" y="246378"/>
                  </a:lnTo>
                  <a:lnTo>
                    <a:pt x="188153" y="262058"/>
                  </a:lnTo>
                  <a:lnTo>
                    <a:pt x="166894" y="300912"/>
                  </a:lnTo>
                  <a:lnTo>
                    <a:pt x="126204" y="321359"/>
                  </a:lnTo>
                  <a:lnTo>
                    <a:pt x="109669" y="322722"/>
                  </a:lnTo>
                  <a:lnTo>
                    <a:pt x="99154" y="322293"/>
                  </a:lnTo>
                  <a:lnTo>
                    <a:pt x="59151" y="312006"/>
                  </a:lnTo>
                  <a:lnTo>
                    <a:pt x="31239" y="269229"/>
                  </a:lnTo>
                  <a:lnTo>
                    <a:pt x="31595" y="236152"/>
                  </a:lnTo>
                  <a:lnTo>
                    <a:pt x="15800" y="236152"/>
                  </a:lnTo>
                  <a:lnTo>
                    <a:pt x="12786" y="262154"/>
                  </a:lnTo>
                  <a:lnTo>
                    <a:pt x="9148" y="286525"/>
                  </a:lnTo>
                  <a:lnTo>
                    <a:pt x="4886" y="309264"/>
                  </a:lnTo>
                  <a:lnTo>
                    <a:pt x="0" y="330373"/>
                  </a:lnTo>
                  <a:lnTo>
                    <a:pt x="9389" y="334863"/>
                  </a:lnTo>
                  <a:lnTo>
                    <a:pt x="47170" y="347026"/>
                  </a:lnTo>
                  <a:lnTo>
                    <a:pt x="76059" y="349803"/>
                  </a:lnTo>
                  <a:lnTo>
                    <a:pt x="105241" y="347091"/>
                  </a:lnTo>
                  <a:lnTo>
                    <a:pt x="159288" y="325396"/>
                  </a:lnTo>
                  <a:lnTo>
                    <a:pt x="205283" y="284496"/>
                  </a:lnTo>
                  <a:lnTo>
                    <a:pt x="229433" y="239334"/>
                  </a:lnTo>
                  <a:lnTo>
                    <a:pt x="232453" y="216089"/>
                  </a:lnTo>
                  <a:lnTo>
                    <a:pt x="231099" y="200132"/>
                  </a:lnTo>
                  <a:lnTo>
                    <a:pt x="210795" y="165592"/>
                  </a:lnTo>
                  <a:lnTo>
                    <a:pt x="166654" y="149519"/>
                  </a:lnTo>
                  <a:lnTo>
                    <a:pt x="121564" y="140181"/>
                  </a:lnTo>
                  <a:lnTo>
                    <a:pt x="104713" y="135884"/>
                  </a:lnTo>
                  <a:lnTo>
                    <a:pt x="71749" y="113712"/>
                  </a:lnTo>
                  <a:lnTo>
                    <a:pt x="67703" y="93163"/>
                  </a:lnTo>
                  <a:lnTo>
                    <a:pt x="68939" y="79536"/>
                  </a:lnTo>
                  <a:lnTo>
                    <a:pt x="98408" y="39236"/>
                  </a:lnTo>
                  <a:lnTo>
                    <a:pt x="143590" y="29338"/>
                  </a:lnTo>
                  <a:lnTo>
                    <a:pt x="160787" y="30506"/>
                  </a:lnTo>
                  <a:lnTo>
                    <a:pt x="202756" y="48027"/>
                  </a:lnTo>
                  <a:lnTo>
                    <a:pt x="210230" y="59922"/>
                  </a:lnTo>
                  <a:lnTo>
                    <a:pt x="209876" y="96866"/>
                  </a:lnTo>
                  <a:lnTo>
                    <a:pt x="225679" y="96866"/>
                  </a:lnTo>
                  <a:lnTo>
                    <a:pt x="228361" y="73809"/>
                  </a:lnTo>
                  <a:lnTo>
                    <a:pt x="231512" y="52911"/>
                  </a:lnTo>
                  <a:lnTo>
                    <a:pt x="235132" y="34173"/>
                  </a:lnTo>
                  <a:lnTo>
                    <a:pt x="239221" y="17595"/>
                  </a:lnTo>
                  <a:lnTo>
                    <a:pt x="230023" y="13393"/>
                  </a:lnTo>
                  <a:lnTo>
                    <a:pt x="185344" y="1076"/>
                  </a:lnTo>
                  <a:lnTo>
                    <a:pt x="176674" y="269"/>
                  </a:lnTo>
                  <a:lnTo>
                    <a:pt x="16809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/>
          <p:nvPr/>
        </p:nvSpPr>
        <p:spPr>
          <a:xfrm>
            <a:off x="3939120" y="4198387"/>
            <a:ext cx="6488430" cy="0"/>
          </a:xfrm>
          <a:custGeom>
            <a:avLst/>
            <a:gdLst/>
            <a:ahLst/>
            <a:cxnLst/>
            <a:rect l="l" t="t" r="r" b="b"/>
            <a:pathLst>
              <a:path w="6488430">
                <a:moveTo>
                  <a:pt x="0" y="0"/>
                </a:moveTo>
                <a:lnTo>
                  <a:pt x="6488296" y="0"/>
                </a:lnTo>
              </a:path>
            </a:pathLst>
          </a:custGeom>
          <a:ln w="3610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8436919" y="4430838"/>
            <a:ext cx="334010" cy="510540"/>
          </a:xfrm>
          <a:custGeom>
            <a:avLst/>
            <a:gdLst/>
            <a:ahLst/>
            <a:cxnLst/>
            <a:rect l="l" t="t" r="r" b="b"/>
            <a:pathLst>
              <a:path w="334009" h="510539">
                <a:moveTo>
                  <a:pt x="156776" y="0"/>
                </a:moveTo>
                <a:lnTo>
                  <a:pt x="102804" y="7071"/>
                </a:lnTo>
                <a:lnTo>
                  <a:pt x="57027" y="28893"/>
                </a:lnTo>
                <a:lnTo>
                  <a:pt x="28262" y="70271"/>
                </a:lnTo>
                <a:lnTo>
                  <a:pt x="26023" y="92537"/>
                </a:lnTo>
                <a:lnTo>
                  <a:pt x="22620" y="119516"/>
                </a:lnTo>
                <a:lnTo>
                  <a:pt x="18053" y="151206"/>
                </a:lnTo>
                <a:lnTo>
                  <a:pt x="39563" y="151206"/>
                </a:lnTo>
                <a:lnTo>
                  <a:pt x="52231" y="108177"/>
                </a:lnTo>
                <a:lnTo>
                  <a:pt x="78033" y="71012"/>
                </a:lnTo>
                <a:lnTo>
                  <a:pt x="125128" y="57076"/>
                </a:lnTo>
                <a:lnTo>
                  <a:pt x="139569" y="56419"/>
                </a:lnTo>
                <a:lnTo>
                  <a:pt x="160990" y="58212"/>
                </a:lnTo>
                <a:lnTo>
                  <a:pt x="197169" y="72556"/>
                </a:lnTo>
                <a:lnTo>
                  <a:pt x="223867" y="100642"/>
                </a:lnTo>
                <a:lnTo>
                  <a:pt x="237513" y="138876"/>
                </a:lnTo>
                <a:lnTo>
                  <a:pt x="239219" y="161573"/>
                </a:lnTo>
                <a:lnTo>
                  <a:pt x="237750" y="181288"/>
                </a:lnTo>
                <a:lnTo>
                  <a:pt x="225999" y="223171"/>
                </a:lnTo>
                <a:lnTo>
                  <a:pt x="201083" y="269607"/>
                </a:lnTo>
                <a:lnTo>
                  <a:pt x="154528" y="328292"/>
                </a:lnTo>
                <a:lnTo>
                  <a:pt x="122607" y="362709"/>
                </a:lnTo>
                <a:lnTo>
                  <a:pt x="0" y="490500"/>
                </a:lnTo>
                <a:lnTo>
                  <a:pt x="0" y="510037"/>
                </a:lnTo>
                <a:lnTo>
                  <a:pt x="42662" y="509049"/>
                </a:lnTo>
                <a:lnTo>
                  <a:pt x="85986" y="508344"/>
                </a:lnTo>
                <a:lnTo>
                  <a:pt x="129972" y="507921"/>
                </a:lnTo>
                <a:lnTo>
                  <a:pt x="174619" y="507780"/>
                </a:lnTo>
                <a:lnTo>
                  <a:pt x="216506" y="507921"/>
                </a:lnTo>
                <a:lnTo>
                  <a:pt x="256445" y="508344"/>
                </a:lnTo>
                <a:lnTo>
                  <a:pt x="294436" y="509049"/>
                </a:lnTo>
                <a:lnTo>
                  <a:pt x="330479" y="510037"/>
                </a:lnTo>
                <a:lnTo>
                  <a:pt x="334006" y="507921"/>
                </a:lnTo>
                <a:lnTo>
                  <a:pt x="332312" y="487521"/>
                </a:lnTo>
                <a:lnTo>
                  <a:pt x="331749" y="476255"/>
                </a:lnTo>
                <a:lnTo>
                  <a:pt x="332312" y="464918"/>
                </a:lnTo>
                <a:lnTo>
                  <a:pt x="334006" y="447762"/>
                </a:lnTo>
                <a:lnTo>
                  <a:pt x="330445" y="444588"/>
                </a:lnTo>
                <a:lnTo>
                  <a:pt x="307314" y="446563"/>
                </a:lnTo>
                <a:lnTo>
                  <a:pt x="279040" y="447974"/>
                </a:lnTo>
                <a:lnTo>
                  <a:pt x="245623" y="448820"/>
                </a:lnTo>
                <a:lnTo>
                  <a:pt x="207062" y="449102"/>
                </a:lnTo>
                <a:lnTo>
                  <a:pt x="77613" y="449102"/>
                </a:lnTo>
                <a:lnTo>
                  <a:pt x="146268" y="378754"/>
                </a:lnTo>
                <a:lnTo>
                  <a:pt x="186601" y="340712"/>
                </a:lnTo>
                <a:lnTo>
                  <a:pt x="220676" y="306069"/>
                </a:lnTo>
                <a:lnTo>
                  <a:pt x="248495" y="274824"/>
                </a:lnTo>
                <a:lnTo>
                  <a:pt x="286186" y="220698"/>
                </a:lnTo>
                <a:lnTo>
                  <a:pt x="304620" y="167346"/>
                </a:lnTo>
                <a:lnTo>
                  <a:pt x="306924" y="140274"/>
                </a:lnTo>
                <a:lnTo>
                  <a:pt x="304384" y="110333"/>
                </a:lnTo>
                <a:lnTo>
                  <a:pt x="284064" y="59538"/>
                </a:lnTo>
                <a:lnTo>
                  <a:pt x="244200" y="21759"/>
                </a:lnTo>
                <a:lnTo>
                  <a:pt x="189446" y="2417"/>
                </a:lnTo>
                <a:lnTo>
                  <a:pt x="156776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9177149" y="3424306"/>
            <a:ext cx="287020" cy="506095"/>
          </a:xfrm>
          <a:custGeom>
            <a:avLst/>
            <a:gdLst/>
            <a:ahLst/>
            <a:cxnLst/>
            <a:rect l="l" t="t" r="r" b="b"/>
            <a:pathLst>
              <a:path w="287020" h="506095">
                <a:moveTo>
                  <a:pt x="186574" y="0"/>
                </a:moveTo>
                <a:lnTo>
                  <a:pt x="145940" y="20139"/>
                </a:lnTo>
                <a:lnTo>
                  <a:pt x="101300" y="39264"/>
                </a:lnTo>
                <a:lnTo>
                  <a:pt x="52653" y="57376"/>
                </a:lnTo>
                <a:lnTo>
                  <a:pt x="0" y="74474"/>
                </a:lnTo>
                <a:lnTo>
                  <a:pt x="2540" y="108398"/>
                </a:lnTo>
                <a:lnTo>
                  <a:pt x="3009" y="112393"/>
                </a:lnTo>
                <a:lnTo>
                  <a:pt x="4806" y="114392"/>
                </a:lnTo>
                <a:lnTo>
                  <a:pt x="9627" y="114392"/>
                </a:lnTo>
                <a:lnTo>
                  <a:pt x="15760" y="111337"/>
                </a:lnTo>
                <a:lnTo>
                  <a:pt x="26339" y="105223"/>
                </a:lnTo>
                <a:lnTo>
                  <a:pt x="39890" y="98257"/>
                </a:lnTo>
                <a:lnTo>
                  <a:pt x="58183" y="89629"/>
                </a:lnTo>
                <a:lnTo>
                  <a:pt x="81218" y="79339"/>
                </a:lnTo>
                <a:lnTo>
                  <a:pt x="108996" y="67388"/>
                </a:lnTo>
                <a:lnTo>
                  <a:pt x="117200" y="63626"/>
                </a:lnTo>
                <a:lnTo>
                  <a:pt x="122441" y="61746"/>
                </a:lnTo>
                <a:lnTo>
                  <a:pt x="128155" y="61746"/>
                </a:lnTo>
                <a:lnTo>
                  <a:pt x="132481" y="99890"/>
                </a:lnTo>
                <a:lnTo>
                  <a:pt x="133010" y="176524"/>
                </a:lnTo>
                <a:lnTo>
                  <a:pt x="130895" y="373218"/>
                </a:lnTo>
                <a:lnTo>
                  <a:pt x="130304" y="411337"/>
                </a:lnTo>
                <a:lnTo>
                  <a:pt x="125577" y="460070"/>
                </a:lnTo>
                <a:lnTo>
                  <a:pt x="85527" y="482783"/>
                </a:lnTo>
                <a:lnTo>
                  <a:pt x="36108" y="485212"/>
                </a:lnTo>
                <a:lnTo>
                  <a:pt x="36108" y="505523"/>
                </a:lnTo>
                <a:lnTo>
                  <a:pt x="108282" y="503831"/>
                </a:lnTo>
                <a:lnTo>
                  <a:pt x="160831" y="503266"/>
                </a:lnTo>
                <a:lnTo>
                  <a:pt x="210825" y="503831"/>
                </a:lnTo>
                <a:lnTo>
                  <a:pt x="286613" y="505523"/>
                </a:lnTo>
                <a:lnTo>
                  <a:pt x="286613" y="485212"/>
                </a:lnTo>
                <a:lnTo>
                  <a:pt x="238395" y="483462"/>
                </a:lnTo>
                <a:lnTo>
                  <a:pt x="201564" y="469529"/>
                </a:lnTo>
                <a:lnTo>
                  <a:pt x="192886" y="430573"/>
                </a:lnTo>
                <a:lnTo>
                  <a:pt x="191828" y="388170"/>
                </a:lnTo>
                <a:lnTo>
                  <a:pt x="195494" y="44571"/>
                </a:lnTo>
                <a:lnTo>
                  <a:pt x="196342" y="4584"/>
                </a:lnTo>
                <a:lnTo>
                  <a:pt x="18657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5622692" y="3424306"/>
            <a:ext cx="287020" cy="506095"/>
          </a:xfrm>
          <a:custGeom>
            <a:avLst/>
            <a:gdLst/>
            <a:ahLst/>
            <a:cxnLst/>
            <a:rect l="l" t="t" r="r" b="b"/>
            <a:pathLst>
              <a:path w="287020" h="506095">
                <a:moveTo>
                  <a:pt x="186573" y="0"/>
                </a:moveTo>
                <a:lnTo>
                  <a:pt x="145940" y="20139"/>
                </a:lnTo>
                <a:lnTo>
                  <a:pt x="101299" y="39264"/>
                </a:lnTo>
                <a:lnTo>
                  <a:pt x="52653" y="57376"/>
                </a:lnTo>
                <a:lnTo>
                  <a:pt x="0" y="74474"/>
                </a:lnTo>
                <a:lnTo>
                  <a:pt x="2538" y="108398"/>
                </a:lnTo>
                <a:lnTo>
                  <a:pt x="3008" y="112393"/>
                </a:lnTo>
                <a:lnTo>
                  <a:pt x="4808" y="114392"/>
                </a:lnTo>
                <a:lnTo>
                  <a:pt x="9625" y="114392"/>
                </a:lnTo>
                <a:lnTo>
                  <a:pt x="15760" y="111337"/>
                </a:lnTo>
                <a:lnTo>
                  <a:pt x="26341" y="105223"/>
                </a:lnTo>
                <a:lnTo>
                  <a:pt x="39890" y="98257"/>
                </a:lnTo>
                <a:lnTo>
                  <a:pt x="58182" y="89629"/>
                </a:lnTo>
                <a:lnTo>
                  <a:pt x="81218" y="79339"/>
                </a:lnTo>
                <a:lnTo>
                  <a:pt x="108996" y="67388"/>
                </a:lnTo>
                <a:lnTo>
                  <a:pt x="117199" y="63626"/>
                </a:lnTo>
                <a:lnTo>
                  <a:pt x="122443" y="61746"/>
                </a:lnTo>
                <a:lnTo>
                  <a:pt x="128154" y="61746"/>
                </a:lnTo>
                <a:lnTo>
                  <a:pt x="132480" y="99890"/>
                </a:lnTo>
                <a:lnTo>
                  <a:pt x="133009" y="176524"/>
                </a:lnTo>
                <a:lnTo>
                  <a:pt x="130892" y="373218"/>
                </a:lnTo>
                <a:lnTo>
                  <a:pt x="130301" y="411337"/>
                </a:lnTo>
                <a:lnTo>
                  <a:pt x="125577" y="460070"/>
                </a:lnTo>
                <a:lnTo>
                  <a:pt x="85528" y="482783"/>
                </a:lnTo>
                <a:lnTo>
                  <a:pt x="36107" y="485212"/>
                </a:lnTo>
                <a:lnTo>
                  <a:pt x="36107" y="505523"/>
                </a:lnTo>
                <a:lnTo>
                  <a:pt x="108281" y="503831"/>
                </a:lnTo>
                <a:lnTo>
                  <a:pt x="160831" y="503266"/>
                </a:lnTo>
                <a:lnTo>
                  <a:pt x="210825" y="503831"/>
                </a:lnTo>
                <a:lnTo>
                  <a:pt x="286612" y="505523"/>
                </a:lnTo>
                <a:lnTo>
                  <a:pt x="286612" y="485212"/>
                </a:lnTo>
                <a:lnTo>
                  <a:pt x="238394" y="483462"/>
                </a:lnTo>
                <a:lnTo>
                  <a:pt x="201563" y="469529"/>
                </a:lnTo>
                <a:lnTo>
                  <a:pt x="192885" y="430573"/>
                </a:lnTo>
                <a:lnTo>
                  <a:pt x="191827" y="388170"/>
                </a:lnTo>
                <a:lnTo>
                  <a:pt x="195493" y="44571"/>
                </a:lnTo>
                <a:lnTo>
                  <a:pt x="196340" y="4584"/>
                </a:lnTo>
                <a:lnTo>
                  <a:pt x="18657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7405562" y="4764844"/>
            <a:ext cx="234950" cy="356870"/>
          </a:xfrm>
          <a:custGeom>
            <a:avLst/>
            <a:gdLst/>
            <a:ahLst/>
            <a:cxnLst/>
            <a:rect l="l" t="t" r="r" b="b"/>
            <a:pathLst>
              <a:path w="234950" h="356870">
                <a:moveTo>
                  <a:pt x="109419" y="0"/>
                </a:moveTo>
                <a:lnTo>
                  <a:pt x="60526" y="9009"/>
                </a:lnTo>
                <a:lnTo>
                  <a:pt x="20311" y="37765"/>
                </a:lnTo>
                <a:lnTo>
                  <a:pt x="19442" y="50348"/>
                </a:lnTo>
                <a:lnTo>
                  <a:pt x="17648" y="66302"/>
                </a:lnTo>
                <a:lnTo>
                  <a:pt x="14928" y="85628"/>
                </a:lnTo>
                <a:lnTo>
                  <a:pt x="11283" y="108325"/>
                </a:lnTo>
                <a:lnTo>
                  <a:pt x="26341" y="108325"/>
                </a:lnTo>
                <a:lnTo>
                  <a:pt x="38797" y="67849"/>
                </a:lnTo>
                <a:lnTo>
                  <a:pt x="76951" y="42500"/>
                </a:lnTo>
                <a:lnTo>
                  <a:pt x="96794" y="40622"/>
                </a:lnTo>
                <a:lnTo>
                  <a:pt x="111895" y="41866"/>
                </a:lnTo>
                <a:lnTo>
                  <a:pt x="147783" y="60528"/>
                </a:lnTo>
                <a:lnTo>
                  <a:pt x="165801" y="97834"/>
                </a:lnTo>
                <a:lnTo>
                  <a:pt x="167002" y="113579"/>
                </a:lnTo>
                <a:lnTo>
                  <a:pt x="165975" y="127263"/>
                </a:lnTo>
                <a:lnTo>
                  <a:pt x="150571" y="171710"/>
                </a:lnTo>
                <a:lnTo>
                  <a:pt x="126080" y="207735"/>
                </a:lnTo>
                <a:lnTo>
                  <a:pt x="85474" y="253149"/>
                </a:lnTo>
                <a:lnTo>
                  <a:pt x="0" y="342221"/>
                </a:lnTo>
                <a:lnTo>
                  <a:pt x="0" y="356574"/>
                </a:lnTo>
                <a:lnTo>
                  <a:pt x="29977" y="355586"/>
                </a:lnTo>
                <a:lnTo>
                  <a:pt x="60421" y="354881"/>
                </a:lnTo>
                <a:lnTo>
                  <a:pt x="91333" y="354458"/>
                </a:lnTo>
                <a:lnTo>
                  <a:pt x="122713" y="354317"/>
                </a:lnTo>
                <a:lnTo>
                  <a:pt x="152142" y="354458"/>
                </a:lnTo>
                <a:lnTo>
                  <a:pt x="180200" y="354881"/>
                </a:lnTo>
                <a:lnTo>
                  <a:pt x="206886" y="355586"/>
                </a:lnTo>
                <a:lnTo>
                  <a:pt x="232202" y="356574"/>
                </a:lnTo>
                <a:lnTo>
                  <a:pt x="234706" y="355057"/>
                </a:lnTo>
                <a:lnTo>
                  <a:pt x="232450" y="335346"/>
                </a:lnTo>
                <a:lnTo>
                  <a:pt x="232450" y="328034"/>
                </a:lnTo>
                <a:lnTo>
                  <a:pt x="233201" y="321158"/>
                </a:lnTo>
                <a:lnTo>
                  <a:pt x="234706" y="311473"/>
                </a:lnTo>
                <a:lnTo>
                  <a:pt x="232167" y="309181"/>
                </a:lnTo>
                <a:lnTo>
                  <a:pt x="215642" y="311156"/>
                </a:lnTo>
                <a:lnTo>
                  <a:pt x="195442" y="312566"/>
                </a:lnTo>
                <a:lnTo>
                  <a:pt x="171565" y="313412"/>
                </a:lnTo>
                <a:lnTo>
                  <a:pt x="144012" y="313695"/>
                </a:lnTo>
                <a:lnTo>
                  <a:pt x="51517" y="313695"/>
                </a:lnTo>
                <a:lnTo>
                  <a:pt x="102048" y="264115"/>
                </a:lnTo>
                <a:lnTo>
                  <a:pt x="130256" y="237585"/>
                </a:lnTo>
                <a:lnTo>
                  <a:pt x="154087" y="213426"/>
                </a:lnTo>
                <a:lnTo>
                  <a:pt x="188619" y="172222"/>
                </a:lnTo>
                <a:lnTo>
                  <a:pt x="207951" y="135390"/>
                </a:lnTo>
                <a:lnTo>
                  <a:pt x="214395" y="97817"/>
                </a:lnTo>
                <a:lnTo>
                  <a:pt x="212618" y="76940"/>
                </a:lnTo>
                <a:lnTo>
                  <a:pt x="198407" y="41519"/>
                </a:lnTo>
                <a:lnTo>
                  <a:pt x="170532" y="15173"/>
                </a:lnTo>
                <a:lnTo>
                  <a:pt x="132253" y="1685"/>
                </a:lnTo>
                <a:lnTo>
                  <a:pt x="10941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5995062" y="4767101"/>
            <a:ext cx="198755" cy="354330"/>
          </a:xfrm>
          <a:custGeom>
            <a:avLst/>
            <a:gdLst/>
            <a:ahLst/>
            <a:cxnLst/>
            <a:rect l="l" t="t" r="r" b="b"/>
            <a:pathLst>
              <a:path w="198754" h="354329">
                <a:moveTo>
                  <a:pt x="130613" y="0"/>
                </a:moveTo>
                <a:lnTo>
                  <a:pt x="102165" y="14118"/>
                </a:lnTo>
                <a:lnTo>
                  <a:pt x="70913" y="27522"/>
                </a:lnTo>
                <a:lnTo>
                  <a:pt x="36858" y="40212"/>
                </a:lnTo>
                <a:lnTo>
                  <a:pt x="0" y="52188"/>
                </a:lnTo>
                <a:lnTo>
                  <a:pt x="1892" y="79493"/>
                </a:lnTo>
                <a:lnTo>
                  <a:pt x="3021" y="80892"/>
                </a:lnTo>
                <a:lnTo>
                  <a:pt x="6031" y="80892"/>
                </a:lnTo>
                <a:lnTo>
                  <a:pt x="9861" y="78752"/>
                </a:lnTo>
                <a:lnTo>
                  <a:pt x="16469" y="74474"/>
                </a:lnTo>
                <a:lnTo>
                  <a:pt x="26004" y="69747"/>
                </a:lnTo>
                <a:lnTo>
                  <a:pt x="38886" y="63887"/>
                </a:lnTo>
                <a:lnTo>
                  <a:pt x="55113" y="56894"/>
                </a:lnTo>
                <a:lnTo>
                  <a:pt x="74687" y="48767"/>
                </a:lnTo>
                <a:lnTo>
                  <a:pt x="80539" y="46135"/>
                </a:lnTo>
                <a:lnTo>
                  <a:pt x="84278" y="44818"/>
                </a:lnTo>
                <a:lnTo>
                  <a:pt x="88320" y="44818"/>
                </a:lnTo>
                <a:lnTo>
                  <a:pt x="91753" y="125040"/>
                </a:lnTo>
                <a:lnTo>
                  <a:pt x="89865" y="289138"/>
                </a:lnTo>
                <a:lnTo>
                  <a:pt x="83748" y="330620"/>
                </a:lnTo>
                <a:lnTo>
                  <a:pt x="44008" y="340036"/>
                </a:lnTo>
                <a:lnTo>
                  <a:pt x="24825" y="340776"/>
                </a:lnTo>
                <a:lnTo>
                  <a:pt x="24825" y="354317"/>
                </a:lnTo>
                <a:lnTo>
                  <a:pt x="74898" y="352624"/>
                </a:lnTo>
                <a:lnTo>
                  <a:pt x="111358" y="352060"/>
                </a:lnTo>
                <a:lnTo>
                  <a:pt x="146022" y="352624"/>
                </a:lnTo>
                <a:lnTo>
                  <a:pt x="198600" y="354317"/>
                </a:lnTo>
                <a:lnTo>
                  <a:pt x="198600" y="340776"/>
                </a:lnTo>
                <a:lnTo>
                  <a:pt x="156411" y="338598"/>
                </a:lnTo>
                <a:lnTo>
                  <a:pt x="133884" y="301379"/>
                </a:lnTo>
                <a:lnTo>
                  <a:pt x="133153" y="270816"/>
                </a:lnTo>
                <a:lnTo>
                  <a:pt x="136819" y="31101"/>
                </a:lnTo>
                <a:lnTo>
                  <a:pt x="137664" y="3209"/>
                </a:lnTo>
                <a:lnTo>
                  <a:pt x="13061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10048268" y="3248277"/>
            <a:ext cx="234950" cy="356870"/>
          </a:xfrm>
          <a:custGeom>
            <a:avLst/>
            <a:gdLst/>
            <a:ahLst/>
            <a:cxnLst/>
            <a:rect l="l" t="t" r="r" b="b"/>
            <a:pathLst>
              <a:path w="234950" h="356870">
                <a:moveTo>
                  <a:pt x="109424" y="0"/>
                </a:moveTo>
                <a:lnTo>
                  <a:pt x="60533" y="9009"/>
                </a:lnTo>
                <a:lnTo>
                  <a:pt x="20316" y="37765"/>
                </a:lnTo>
                <a:lnTo>
                  <a:pt x="19446" y="50347"/>
                </a:lnTo>
                <a:lnTo>
                  <a:pt x="17651" y="66301"/>
                </a:lnTo>
                <a:lnTo>
                  <a:pt x="14932" y="85627"/>
                </a:lnTo>
                <a:lnTo>
                  <a:pt x="11289" y="108325"/>
                </a:lnTo>
                <a:lnTo>
                  <a:pt x="26344" y="108325"/>
                </a:lnTo>
                <a:lnTo>
                  <a:pt x="38800" y="67848"/>
                </a:lnTo>
                <a:lnTo>
                  <a:pt x="76956" y="42499"/>
                </a:lnTo>
                <a:lnTo>
                  <a:pt x="96800" y="40622"/>
                </a:lnTo>
                <a:lnTo>
                  <a:pt x="111901" y="41866"/>
                </a:lnTo>
                <a:lnTo>
                  <a:pt x="147786" y="60525"/>
                </a:lnTo>
                <a:lnTo>
                  <a:pt x="165807" y="97833"/>
                </a:lnTo>
                <a:lnTo>
                  <a:pt x="167010" y="113578"/>
                </a:lnTo>
                <a:lnTo>
                  <a:pt x="165982" y="127262"/>
                </a:lnTo>
                <a:lnTo>
                  <a:pt x="150573" y="171710"/>
                </a:lnTo>
                <a:lnTo>
                  <a:pt x="126085" y="207734"/>
                </a:lnTo>
                <a:lnTo>
                  <a:pt x="85477" y="253149"/>
                </a:lnTo>
                <a:lnTo>
                  <a:pt x="0" y="342221"/>
                </a:lnTo>
                <a:lnTo>
                  <a:pt x="0" y="356572"/>
                </a:lnTo>
                <a:lnTo>
                  <a:pt x="29979" y="355585"/>
                </a:lnTo>
                <a:lnTo>
                  <a:pt x="60425" y="354880"/>
                </a:lnTo>
                <a:lnTo>
                  <a:pt x="91338" y="354457"/>
                </a:lnTo>
                <a:lnTo>
                  <a:pt x="122720" y="354316"/>
                </a:lnTo>
                <a:lnTo>
                  <a:pt x="152148" y="354457"/>
                </a:lnTo>
                <a:lnTo>
                  <a:pt x="180205" y="354880"/>
                </a:lnTo>
                <a:lnTo>
                  <a:pt x="206891" y="355585"/>
                </a:lnTo>
                <a:lnTo>
                  <a:pt x="232209" y="356572"/>
                </a:lnTo>
                <a:lnTo>
                  <a:pt x="234707" y="355056"/>
                </a:lnTo>
                <a:lnTo>
                  <a:pt x="232455" y="335344"/>
                </a:lnTo>
                <a:lnTo>
                  <a:pt x="232455" y="328034"/>
                </a:lnTo>
                <a:lnTo>
                  <a:pt x="233206" y="321157"/>
                </a:lnTo>
                <a:lnTo>
                  <a:pt x="234707" y="311472"/>
                </a:lnTo>
                <a:lnTo>
                  <a:pt x="232173" y="309180"/>
                </a:lnTo>
                <a:lnTo>
                  <a:pt x="215647" y="311155"/>
                </a:lnTo>
                <a:lnTo>
                  <a:pt x="195445" y="312565"/>
                </a:lnTo>
                <a:lnTo>
                  <a:pt x="171568" y="313411"/>
                </a:lnTo>
                <a:lnTo>
                  <a:pt x="144016" y="313693"/>
                </a:lnTo>
                <a:lnTo>
                  <a:pt x="51520" y="313693"/>
                </a:lnTo>
                <a:lnTo>
                  <a:pt x="102050" y="264114"/>
                </a:lnTo>
                <a:lnTo>
                  <a:pt x="130258" y="237584"/>
                </a:lnTo>
                <a:lnTo>
                  <a:pt x="154090" y="213425"/>
                </a:lnTo>
                <a:lnTo>
                  <a:pt x="188625" y="172220"/>
                </a:lnTo>
                <a:lnTo>
                  <a:pt x="207955" y="135388"/>
                </a:lnTo>
                <a:lnTo>
                  <a:pt x="214400" y="97817"/>
                </a:lnTo>
                <a:lnTo>
                  <a:pt x="212623" y="76939"/>
                </a:lnTo>
                <a:lnTo>
                  <a:pt x="198411" y="41518"/>
                </a:lnTo>
                <a:lnTo>
                  <a:pt x="170536" y="15173"/>
                </a:lnTo>
                <a:lnTo>
                  <a:pt x="132259" y="1685"/>
                </a:lnTo>
                <a:lnTo>
                  <a:pt x="10942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10025708" y="3753799"/>
            <a:ext cx="234950" cy="356870"/>
          </a:xfrm>
          <a:custGeom>
            <a:avLst/>
            <a:gdLst/>
            <a:ahLst/>
            <a:cxnLst/>
            <a:rect l="l" t="t" r="r" b="b"/>
            <a:pathLst>
              <a:path w="234950" h="356870">
                <a:moveTo>
                  <a:pt x="109418" y="0"/>
                </a:moveTo>
                <a:lnTo>
                  <a:pt x="60525" y="9009"/>
                </a:lnTo>
                <a:lnTo>
                  <a:pt x="20309" y="37765"/>
                </a:lnTo>
                <a:lnTo>
                  <a:pt x="19439" y="50347"/>
                </a:lnTo>
                <a:lnTo>
                  <a:pt x="17644" y="66301"/>
                </a:lnTo>
                <a:lnTo>
                  <a:pt x="14924" y="85627"/>
                </a:lnTo>
                <a:lnTo>
                  <a:pt x="11280" y="108325"/>
                </a:lnTo>
                <a:lnTo>
                  <a:pt x="26338" y="108325"/>
                </a:lnTo>
                <a:lnTo>
                  <a:pt x="38793" y="67849"/>
                </a:lnTo>
                <a:lnTo>
                  <a:pt x="76948" y="42499"/>
                </a:lnTo>
                <a:lnTo>
                  <a:pt x="96794" y="40622"/>
                </a:lnTo>
                <a:lnTo>
                  <a:pt x="111894" y="41866"/>
                </a:lnTo>
                <a:lnTo>
                  <a:pt x="147779" y="60526"/>
                </a:lnTo>
                <a:lnTo>
                  <a:pt x="165795" y="97834"/>
                </a:lnTo>
                <a:lnTo>
                  <a:pt x="166996" y="113579"/>
                </a:lnTo>
                <a:lnTo>
                  <a:pt x="165969" y="127262"/>
                </a:lnTo>
                <a:lnTo>
                  <a:pt x="150567" y="171710"/>
                </a:lnTo>
                <a:lnTo>
                  <a:pt x="126078" y="207734"/>
                </a:lnTo>
                <a:lnTo>
                  <a:pt x="85471" y="253149"/>
                </a:lnTo>
                <a:lnTo>
                  <a:pt x="0" y="342221"/>
                </a:lnTo>
                <a:lnTo>
                  <a:pt x="0" y="356574"/>
                </a:lnTo>
                <a:lnTo>
                  <a:pt x="29975" y="355586"/>
                </a:lnTo>
                <a:lnTo>
                  <a:pt x="60420" y="354880"/>
                </a:lnTo>
                <a:lnTo>
                  <a:pt x="91332" y="354457"/>
                </a:lnTo>
                <a:lnTo>
                  <a:pt x="122713" y="354316"/>
                </a:lnTo>
                <a:lnTo>
                  <a:pt x="152141" y="354457"/>
                </a:lnTo>
                <a:lnTo>
                  <a:pt x="180197" y="354880"/>
                </a:lnTo>
                <a:lnTo>
                  <a:pt x="206883" y="355586"/>
                </a:lnTo>
                <a:lnTo>
                  <a:pt x="232200" y="356574"/>
                </a:lnTo>
                <a:lnTo>
                  <a:pt x="234706" y="355056"/>
                </a:lnTo>
                <a:lnTo>
                  <a:pt x="232446" y="335344"/>
                </a:lnTo>
                <a:lnTo>
                  <a:pt x="232446" y="328034"/>
                </a:lnTo>
                <a:lnTo>
                  <a:pt x="233198" y="321157"/>
                </a:lnTo>
                <a:lnTo>
                  <a:pt x="234706" y="311472"/>
                </a:lnTo>
                <a:lnTo>
                  <a:pt x="232164" y="309180"/>
                </a:lnTo>
                <a:lnTo>
                  <a:pt x="215638" y="311155"/>
                </a:lnTo>
                <a:lnTo>
                  <a:pt x="195437" y="312565"/>
                </a:lnTo>
                <a:lnTo>
                  <a:pt x="171561" y="313411"/>
                </a:lnTo>
                <a:lnTo>
                  <a:pt x="144010" y="313693"/>
                </a:lnTo>
                <a:lnTo>
                  <a:pt x="51513" y="313693"/>
                </a:lnTo>
                <a:lnTo>
                  <a:pt x="102044" y="264115"/>
                </a:lnTo>
                <a:lnTo>
                  <a:pt x="130252" y="237584"/>
                </a:lnTo>
                <a:lnTo>
                  <a:pt x="154084" y="213425"/>
                </a:lnTo>
                <a:lnTo>
                  <a:pt x="188619" y="172222"/>
                </a:lnTo>
                <a:lnTo>
                  <a:pt x="207949" y="135390"/>
                </a:lnTo>
                <a:lnTo>
                  <a:pt x="214393" y="97817"/>
                </a:lnTo>
                <a:lnTo>
                  <a:pt x="212617" y="76939"/>
                </a:lnTo>
                <a:lnTo>
                  <a:pt x="198404" y="41519"/>
                </a:lnTo>
                <a:lnTo>
                  <a:pt x="170527" y="15173"/>
                </a:lnTo>
                <a:lnTo>
                  <a:pt x="132251" y="1685"/>
                </a:lnTo>
                <a:lnTo>
                  <a:pt x="10941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8148049" y="3753799"/>
            <a:ext cx="234950" cy="356870"/>
          </a:xfrm>
          <a:custGeom>
            <a:avLst/>
            <a:gdLst/>
            <a:ahLst/>
            <a:cxnLst/>
            <a:rect l="l" t="t" r="r" b="b"/>
            <a:pathLst>
              <a:path w="234950" h="356870">
                <a:moveTo>
                  <a:pt x="109419" y="0"/>
                </a:moveTo>
                <a:lnTo>
                  <a:pt x="60528" y="9009"/>
                </a:lnTo>
                <a:lnTo>
                  <a:pt x="20311" y="37765"/>
                </a:lnTo>
                <a:lnTo>
                  <a:pt x="19442" y="50347"/>
                </a:lnTo>
                <a:lnTo>
                  <a:pt x="17648" y="66301"/>
                </a:lnTo>
                <a:lnTo>
                  <a:pt x="14928" y="85627"/>
                </a:lnTo>
                <a:lnTo>
                  <a:pt x="11282" y="108325"/>
                </a:lnTo>
                <a:lnTo>
                  <a:pt x="26341" y="108325"/>
                </a:lnTo>
                <a:lnTo>
                  <a:pt x="38797" y="67849"/>
                </a:lnTo>
                <a:lnTo>
                  <a:pt x="76951" y="42499"/>
                </a:lnTo>
                <a:lnTo>
                  <a:pt x="96795" y="40622"/>
                </a:lnTo>
                <a:lnTo>
                  <a:pt x="111896" y="41866"/>
                </a:lnTo>
                <a:lnTo>
                  <a:pt x="147784" y="60526"/>
                </a:lnTo>
                <a:lnTo>
                  <a:pt x="165801" y="97834"/>
                </a:lnTo>
                <a:lnTo>
                  <a:pt x="167002" y="113579"/>
                </a:lnTo>
                <a:lnTo>
                  <a:pt x="165975" y="127262"/>
                </a:lnTo>
                <a:lnTo>
                  <a:pt x="150571" y="171710"/>
                </a:lnTo>
                <a:lnTo>
                  <a:pt x="126080" y="207734"/>
                </a:lnTo>
                <a:lnTo>
                  <a:pt x="85476" y="253149"/>
                </a:lnTo>
                <a:lnTo>
                  <a:pt x="0" y="342221"/>
                </a:lnTo>
                <a:lnTo>
                  <a:pt x="0" y="356574"/>
                </a:lnTo>
                <a:lnTo>
                  <a:pt x="29977" y="355586"/>
                </a:lnTo>
                <a:lnTo>
                  <a:pt x="60421" y="354880"/>
                </a:lnTo>
                <a:lnTo>
                  <a:pt x="91333" y="354457"/>
                </a:lnTo>
                <a:lnTo>
                  <a:pt x="122712" y="354316"/>
                </a:lnTo>
                <a:lnTo>
                  <a:pt x="152141" y="354457"/>
                </a:lnTo>
                <a:lnTo>
                  <a:pt x="180199" y="354880"/>
                </a:lnTo>
                <a:lnTo>
                  <a:pt x="206885" y="355586"/>
                </a:lnTo>
                <a:lnTo>
                  <a:pt x="232201" y="356574"/>
                </a:lnTo>
                <a:lnTo>
                  <a:pt x="234707" y="355056"/>
                </a:lnTo>
                <a:lnTo>
                  <a:pt x="232449" y="335344"/>
                </a:lnTo>
                <a:lnTo>
                  <a:pt x="232449" y="328034"/>
                </a:lnTo>
                <a:lnTo>
                  <a:pt x="233202" y="321157"/>
                </a:lnTo>
                <a:lnTo>
                  <a:pt x="234707" y="311472"/>
                </a:lnTo>
                <a:lnTo>
                  <a:pt x="232167" y="309180"/>
                </a:lnTo>
                <a:lnTo>
                  <a:pt x="215643" y="311155"/>
                </a:lnTo>
                <a:lnTo>
                  <a:pt x="195441" y="312565"/>
                </a:lnTo>
                <a:lnTo>
                  <a:pt x="171564" y="313411"/>
                </a:lnTo>
                <a:lnTo>
                  <a:pt x="144011" y="313693"/>
                </a:lnTo>
                <a:lnTo>
                  <a:pt x="51518" y="313693"/>
                </a:lnTo>
                <a:lnTo>
                  <a:pt x="102049" y="264115"/>
                </a:lnTo>
                <a:lnTo>
                  <a:pt x="130257" y="237584"/>
                </a:lnTo>
                <a:lnTo>
                  <a:pt x="154087" y="213425"/>
                </a:lnTo>
                <a:lnTo>
                  <a:pt x="188620" y="172222"/>
                </a:lnTo>
                <a:lnTo>
                  <a:pt x="207952" y="135390"/>
                </a:lnTo>
                <a:lnTo>
                  <a:pt x="214396" y="97817"/>
                </a:lnTo>
                <a:lnTo>
                  <a:pt x="212619" y="76939"/>
                </a:lnTo>
                <a:lnTo>
                  <a:pt x="198408" y="41519"/>
                </a:lnTo>
                <a:lnTo>
                  <a:pt x="170531" y="15173"/>
                </a:lnTo>
                <a:lnTo>
                  <a:pt x="132254" y="1685"/>
                </a:lnTo>
                <a:lnTo>
                  <a:pt x="10941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6493817" y="3248277"/>
            <a:ext cx="234950" cy="356870"/>
          </a:xfrm>
          <a:custGeom>
            <a:avLst/>
            <a:gdLst/>
            <a:ahLst/>
            <a:cxnLst/>
            <a:rect l="l" t="t" r="r" b="b"/>
            <a:pathLst>
              <a:path w="234950" h="356870">
                <a:moveTo>
                  <a:pt x="109418" y="0"/>
                </a:moveTo>
                <a:lnTo>
                  <a:pt x="60525" y="9009"/>
                </a:lnTo>
                <a:lnTo>
                  <a:pt x="20309" y="37765"/>
                </a:lnTo>
                <a:lnTo>
                  <a:pt x="19441" y="50347"/>
                </a:lnTo>
                <a:lnTo>
                  <a:pt x="17646" y="66301"/>
                </a:lnTo>
                <a:lnTo>
                  <a:pt x="14927" y="85627"/>
                </a:lnTo>
                <a:lnTo>
                  <a:pt x="11282" y="108325"/>
                </a:lnTo>
                <a:lnTo>
                  <a:pt x="26339" y="108325"/>
                </a:lnTo>
                <a:lnTo>
                  <a:pt x="38796" y="67848"/>
                </a:lnTo>
                <a:lnTo>
                  <a:pt x="76950" y="42499"/>
                </a:lnTo>
                <a:lnTo>
                  <a:pt x="96793" y="40622"/>
                </a:lnTo>
                <a:lnTo>
                  <a:pt x="111894" y="41866"/>
                </a:lnTo>
                <a:lnTo>
                  <a:pt x="147784" y="60525"/>
                </a:lnTo>
                <a:lnTo>
                  <a:pt x="165801" y="97833"/>
                </a:lnTo>
                <a:lnTo>
                  <a:pt x="167002" y="113578"/>
                </a:lnTo>
                <a:lnTo>
                  <a:pt x="165975" y="127262"/>
                </a:lnTo>
                <a:lnTo>
                  <a:pt x="150569" y="171710"/>
                </a:lnTo>
                <a:lnTo>
                  <a:pt x="126080" y="207734"/>
                </a:lnTo>
                <a:lnTo>
                  <a:pt x="85474" y="253149"/>
                </a:lnTo>
                <a:lnTo>
                  <a:pt x="0" y="342221"/>
                </a:lnTo>
                <a:lnTo>
                  <a:pt x="0" y="356572"/>
                </a:lnTo>
                <a:lnTo>
                  <a:pt x="29976" y="355585"/>
                </a:lnTo>
                <a:lnTo>
                  <a:pt x="60421" y="354880"/>
                </a:lnTo>
                <a:lnTo>
                  <a:pt x="91333" y="354457"/>
                </a:lnTo>
                <a:lnTo>
                  <a:pt x="122712" y="354316"/>
                </a:lnTo>
                <a:lnTo>
                  <a:pt x="152141" y="354457"/>
                </a:lnTo>
                <a:lnTo>
                  <a:pt x="180198" y="354880"/>
                </a:lnTo>
                <a:lnTo>
                  <a:pt x="206885" y="355585"/>
                </a:lnTo>
                <a:lnTo>
                  <a:pt x="232201" y="356572"/>
                </a:lnTo>
                <a:lnTo>
                  <a:pt x="234704" y="355056"/>
                </a:lnTo>
                <a:lnTo>
                  <a:pt x="232449" y="335344"/>
                </a:lnTo>
                <a:lnTo>
                  <a:pt x="232449" y="328034"/>
                </a:lnTo>
                <a:lnTo>
                  <a:pt x="233201" y="321157"/>
                </a:lnTo>
                <a:lnTo>
                  <a:pt x="234704" y="311472"/>
                </a:lnTo>
                <a:lnTo>
                  <a:pt x="232166" y="309180"/>
                </a:lnTo>
                <a:lnTo>
                  <a:pt x="215641" y="311155"/>
                </a:lnTo>
                <a:lnTo>
                  <a:pt x="195440" y="312565"/>
                </a:lnTo>
                <a:lnTo>
                  <a:pt x="171563" y="313411"/>
                </a:lnTo>
                <a:lnTo>
                  <a:pt x="144009" y="313693"/>
                </a:lnTo>
                <a:lnTo>
                  <a:pt x="51516" y="313693"/>
                </a:lnTo>
                <a:lnTo>
                  <a:pt x="102049" y="264114"/>
                </a:lnTo>
                <a:lnTo>
                  <a:pt x="130257" y="237584"/>
                </a:lnTo>
                <a:lnTo>
                  <a:pt x="154087" y="213425"/>
                </a:lnTo>
                <a:lnTo>
                  <a:pt x="188617" y="172220"/>
                </a:lnTo>
                <a:lnTo>
                  <a:pt x="207950" y="135388"/>
                </a:lnTo>
                <a:lnTo>
                  <a:pt x="214395" y="97817"/>
                </a:lnTo>
                <a:lnTo>
                  <a:pt x="212618" y="76939"/>
                </a:lnTo>
                <a:lnTo>
                  <a:pt x="198407" y="41518"/>
                </a:lnTo>
                <a:lnTo>
                  <a:pt x="170529" y="15173"/>
                </a:lnTo>
                <a:lnTo>
                  <a:pt x="132252" y="1685"/>
                </a:lnTo>
                <a:lnTo>
                  <a:pt x="10941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6471248" y="3756055"/>
            <a:ext cx="198755" cy="354330"/>
          </a:xfrm>
          <a:custGeom>
            <a:avLst/>
            <a:gdLst/>
            <a:ahLst/>
            <a:cxnLst/>
            <a:rect l="l" t="t" r="r" b="b"/>
            <a:pathLst>
              <a:path w="198754" h="354329">
                <a:moveTo>
                  <a:pt x="130611" y="0"/>
                </a:moveTo>
                <a:lnTo>
                  <a:pt x="102164" y="14118"/>
                </a:lnTo>
                <a:lnTo>
                  <a:pt x="70912" y="27523"/>
                </a:lnTo>
                <a:lnTo>
                  <a:pt x="36858" y="40213"/>
                </a:lnTo>
                <a:lnTo>
                  <a:pt x="0" y="52189"/>
                </a:lnTo>
                <a:lnTo>
                  <a:pt x="1892" y="79494"/>
                </a:lnTo>
                <a:lnTo>
                  <a:pt x="3020" y="80892"/>
                </a:lnTo>
                <a:lnTo>
                  <a:pt x="6031" y="80892"/>
                </a:lnTo>
                <a:lnTo>
                  <a:pt x="9861" y="78753"/>
                </a:lnTo>
                <a:lnTo>
                  <a:pt x="16466" y="74475"/>
                </a:lnTo>
                <a:lnTo>
                  <a:pt x="26003" y="69748"/>
                </a:lnTo>
                <a:lnTo>
                  <a:pt x="38885" y="63888"/>
                </a:lnTo>
                <a:lnTo>
                  <a:pt x="55112" y="56894"/>
                </a:lnTo>
                <a:lnTo>
                  <a:pt x="74684" y="48767"/>
                </a:lnTo>
                <a:lnTo>
                  <a:pt x="80539" y="46135"/>
                </a:lnTo>
                <a:lnTo>
                  <a:pt x="84275" y="44819"/>
                </a:lnTo>
                <a:lnTo>
                  <a:pt x="88320" y="44819"/>
                </a:lnTo>
                <a:lnTo>
                  <a:pt x="91752" y="125041"/>
                </a:lnTo>
                <a:lnTo>
                  <a:pt x="89863" y="289140"/>
                </a:lnTo>
                <a:lnTo>
                  <a:pt x="83748" y="330621"/>
                </a:lnTo>
                <a:lnTo>
                  <a:pt x="44008" y="340037"/>
                </a:lnTo>
                <a:lnTo>
                  <a:pt x="24824" y="340776"/>
                </a:lnTo>
                <a:lnTo>
                  <a:pt x="24824" y="354318"/>
                </a:lnTo>
                <a:lnTo>
                  <a:pt x="74897" y="352625"/>
                </a:lnTo>
                <a:lnTo>
                  <a:pt x="111358" y="352060"/>
                </a:lnTo>
                <a:lnTo>
                  <a:pt x="146021" y="352625"/>
                </a:lnTo>
                <a:lnTo>
                  <a:pt x="198600" y="354318"/>
                </a:lnTo>
                <a:lnTo>
                  <a:pt x="198600" y="340776"/>
                </a:lnTo>
                <a:lnTo>
                  <a:pt x="156410" y="338599"/>
                </a:lnTo>
                <a:lnTo>
                  <a:pt x="133882" y="301380"/>
                </a:lnTo>
                <a:lnTo>
                  <a:pt x="133150" y="270816"/>
                </a:lnTo>
                <a:lnTo>
                  <a:pt x="136817" y="31102"/>
                </a:lnTo>
                <a:lnTo>
                  <a:pt x="137664" y="3209"/>
                </a:lnTo>
                <a:lnTo>
                  <a:pt x="13061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4625187" y="3756055"/>
            <a:ext cx="198755" cy="354330"/>
          </a:xfrm>
          <a:custGeom>
            <a:avLst/>
            <a:gdLst/>
            <a:ahLst/>
            <a:cxnLst/>
            <a:rect l="l" t="t" r="r" b="b"/>
            <a:pathLst>
              <a:path w="198754" h="354329">
                <a:moveTo>
                  <a:pt x="130611" y="0"/>
                </a:moveTo>
                <a:lnTo>
                  <a:pt x="102163" y="14118"/>
                </a:lnTo>
                <a:lnTo>
                  <a:pt x="70912" y="27523"/>
                </a:lnTo>
                <a:lnTo>
                  <a:pt x="36857" y="40213"/>
                </a:lnTo>
                <a:lnTo>
                  <a:pt x="0" y="52189"/>
                </a:lnTo>
                <a:lnTo>
                  <a:pt x="1891" y="79494"/>
                </a:lnTo>
                <a:lnTo>
                  <a:pt x="3020" y="80892"/>
                </a:lnTo>
                <a:lnTo>
                  <a:pt x="6029" y="80892"/>
                </a:lnTo>
                <a:lnTo>
                  <a:pt x="9860" y="78753"/>
                </a:lnTo>
                <a:lnTo>
                  <a:pt x="16468" y="74475"/>
                </a:lnTo>
                <a:lnTo>
                  <a:pt x="26003" y="69748"/>
                </a:lnTo>
                <a:lnTo>
                  <a:pt x="38885" y="63888"/>
                </a:lnTo>
                <a:lnTo>
                  <a:pt x="55113" y="56894"/>
                </a:lnTo>
                <a:lnTo>
                  <a:pt x="74686" y="48767"/>
                </a:lnTo>
                <a:lnTo>
                  <a:pt x="80538" y="46135"/>
                </a:lnTo>
                <a:lnTo>
                  <a:pt x="84277" y="44819"/>
                </a:lnTo>
                <a:lnTo>
                  <a:pt x="88320" y="44819"/>
                </a:lnTo>
                <a:lnTo>
                  <a:pt x="91752" y="125041"/>
                </a:lnTo>
                <a:lnTo>
                  <a:pt x="89863" y="289140"/>
                </a:lnTo>
                <a:lnTo>
                  <a:pt x="83747" y="330621"/>
                </a:lnTo>
                <a:lnTo>
                  <a:pt x="44006" y="340037"/>
                </a:lnTo>
                <a:lnTo>
                  <a:pt x="24824" y="340776"/>
                </a:lnTo>
                <a:lnTo>
                  <a:pt x="24824" y="354318"/>
                </a:lnTo>
                <a:lnTo>
                  <a:pt x="74897" y="352625"/>
                </a:lnTo>
                <a:lnTo>
                  <a:pt x="111357" y="352060"/>
                </a:lnTo>
                <a:lnTo>
                  <a:pt x="146021" y="352625"/>
                </a:lnTo>
                <a:lnTo>
                  <a:pt x="198597" y="354318"/>
                </a:lnTo>
                <a:lnTo>
                  <a:pt x="198597" y="340776"/>
                </a:lnTo>
                <a:lnTo>
                  <a:pt x="156410" y="338599"/>
                </a:lnTo>
                <a:lnTo>
                  <a:pt x="133883" y="301380"/>
                </a:lnTo>
                <a:lnTo>
                  <a:pt x="133151" y="270816"/>
                </a:lnTo>
                <a:lnTo>
                  <a:pt x="136818" y="31102"/>
                </a:lnTo>
                <a:lnTo>
                  <a:pt x="137662" y="3209"/>
                </a:lnTo>
                <a:lnTo>
                  <a:pt x="13061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2837802" y="3699635"/>
            <a:ext cx="234950" cy="356870"/>
          </a:xfrm>
          <a:custGeom>
            <a:avLst/>
            <a:gdLst/>
            <a:ahLst/>
            <a:cxnLst/>
            <a:rect l="l" t="t" r="r" b="b"/>
            <a:pathLst>
              <a:path w="234950" h="356870">
                <a:moveTo>
                  <a:pt x="109419" y="0"/>
                </a:moveTo>
                <a:lnTo>
                  <a:pt x="60528" y="9010"/>
                </a:lnTo>
                <a:lnTo>
                  <a:pt x="20311" y="37767"/>
                </a:lnTo>
                <a:lnTo>
                  <a:pt x="19442" y="50349"/>
                </a:lnTo>
                <a:lnTo>
                  <a:pt x="17648" y="66303"/>
                </a:lnTo>
                <a:lnTo>
                  <a:pt x="14929" y="85629"/>
                </a:lnTo>
                <a:lnTo>
                  <a:pt x="11283" y="108327"/>
                </a:lnTo>
                <a:lnTo>
                  <a:pt x="26341" y="108327"/>
                </a:lnTo>
                <a:lnTo>
                  <a:pt x="38797" y="67850"/>
                </a:lnTo>
                <a:lnTo>
                  <a:pt x="76951" y="42500"/>
                </a:lnTo>
                <a:lnTo>
                  <a:pt x="96795" y="40623"/>
                </a:lnTo>
                <a:lnTo>
                  <a:pt x="111896" y="41867"/>
                </a:lnTo>
                <a:lnTo>
                  <a:pt x="147784" y="60528"/>
                </a:lnTo>
                <a:lnTo>
                  <a:pt x="165802" y="97835"/>
                </a:lnTo>
                <a:lnTo>
                  <a:pt x="167003" y="113581"/>
                </a:lnTo>
                <a:lnTo>
                  <a:pt x="165976" y="127264"/>
                </a:lnTo>
                <a:lnTo>
                  <a:pt x="150571" y="171711"/>
                </a:lnTo>
                <a:lnTo>
                  <a:pt x="126081" y="207736"/>
                </a:lnTo>
                <a:lnTo>
                  <a:pt x="85476" y="253150"/>
                </a:lnTo>
                <a:lnTo>
                  <a:pt x="0" y="342223"/>
                </a:lnTo>
                <a:lnTo>
                  <a:pt x="0" y="356574"/>
                </a:lnTo>
                <a:lnTo>
                  <a:pt x="29977" y="355587"/>
                </a:lnTo>
                <a:lnTo>
                  <a:pt x="60422" y="354881"/>
                </a:lnTo>
                <a:lnTo>
                  <a:pt x="91334" y="354458"/>
                </a:lnTo>
                <a:lnTo>
                  <a:pt x="122713" y="354317"/>
                </a:lnTo>
                <a:lnTo>
                  <a:pt x="152142" y="354458"/>
                </a:lnTo>
                <a:lnTo>
                  <a:pt x="180200" y="354881"/>
                </a:lnTo>
                <a:lnTo>
                  <a:pt x="206886" y="355587"/>
                </a:lnTo>
                <a:lnTo>
                  <a:pt x="232202" y="356574"/>
                </a:lnTo>
                <a:lnTo>
                  <a:pt x="234707" y="355057"/>
                </a:lnTo>
                <a:lnTo>
                  <a:pt x="232450" y="335346"/>
                </a:lnTo>
                <a:lnTo>
                  <a:pt x="232450" y="328035"/>
                </a:lnTo>
                <a:lnTo>
                  <a:pt x="233202" y="321158"/>
                </a:lnTo>
                <a:lnTo>
                  <a:pt x="234707" y="311473"/>
                </a:lnTo>
                <a:lnTo>
                  <a:pt x="232168" y="309181"/>
                </a:lnTo>
                <a:lnTo>
                  <a:pt x="215643" y="311156"/>
                </a:lnTo>
                <a:lnTo>
                  <a:pt x="195442" y="312567"/>
                </a:lnTo>
                <a:lnTo>
                  <a:pt x="171565" y="313413"/>
                </a:lnTo>
                <a:lnTo>
                  <a:pt x="144011" y="313695"/>
                </a:lnTo>
                <a:lnTo>
                  <a:pt x="51518" y="313695"/>
                </a:lnTo>
                <a:lnTo>
                  <a:pt x="102049" y="264116"/>
                </a:lnTo>
                <a:lnTo>
                  <a:pt x="130257" y="237585"/>
                </a:lnTo>
                <a:lnTo>
                  <a:pt x="154088" y="213426"/>
                </a:lnTo>
                <a:lnTo>
                  <a:pt x="188619" y="172223"/>
                </a:lnTo>
                <a:lnTo>
                  <a:pt x="207951" y="135391"/>
                </a:lnTo>
                <a:lnTo>
                  <a:pt x="214396" y="97817"/>
                </a:lnTo>
                <a:lnTo>
                  <a:pt x="212619" y="76940"/>
                </a:lnTo>
                <a:lnTo>
                  <a:pt x="198409" y="41520"/>
                </a:lnTo>
                <a:lnTo>
                  <a:pt x="170531" y="15174"/>
                </a:lnTo>
                <a:lnTo>
                  <a:pt x="132254" y="1686"/>
                </a:lnTo>
                <a:lnTo>
                  <a:pt x="10941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7888516" y="4730992"/>
            <a:ext cx="379730" cy="40640"/>
          </a:xfrm>
          <a:custGeom>
            <a:avLst/>
            <a:gdLst/>
            <a:ahLst/>
            <a:cxnLst/>
            <a:rect l="l" t="t" r="r" b="b"/>
            <a:pathLst>
              <a:path w="379729" h="40639">
                <a:moveTo>
                  <a:pt x="379143" y="0"/>
                </a:moveTo>
                <a:lnTo>
                  <a:pt x="0" y="0"/>
                </a:lnTo>
                <a:lnTo>
                  <a:pt x="0" y="40622"/>
                </a:lnTo>
                <a:lnTo>
                  <a:pt x="379143" y="40622"/>
                </a:lnTo>
                <a:lnTo>
                  <a:pt x="37914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6446558" y="4552949"/>
            <a:ext cx="383540" cy="386080"/>
          </a:xfrm>
          <a:custGeom>
            <a:avLst/>
            <a:gdLst/>
            <a:ahLst/>
            <a:cxnLst/>
            <a:rect l="l" t="t" r="r" b="b"/>
            <a:pathLst>
              <a:path w="383540" h="386079">
                <a:moveTo>
                  <a:pt x="383374" y="168910"/>
                </a:moveTo>
                <a:lnTo>
                  <a:pt x="212001" y="168910"/>
                </a:lnTo>
                <a:lnTo>
                  <a:pt x="212001" y="0"/>
                </a:lnTo>
                <a:lnTo>
                  <a:pt x="171373" y="0"/>
                </a:lnTo>
                <a:lnTo>
                  <a:pt x="171373" y="168910"/>
                </a:lnTo>
                <a:lnTo>
                  <a:pt x="0" y="168910"/>
                </a:lnTo>
                <a:lnTo>
                  <a:pt x="0" y="209550"/>
                </a:lnTo>
                <a:lnTo>
                  <a:pt x="171373" y="209550"/>
                </a:lnTo>
                <a:lnTo>
                  <a:pt x="171373" y="386080"/>
                </a:lnTo>
                <a:lnTo>
                  <a:pt x="212001" y="386080"/>
                </a:lnTo>
                <a:lnTo>
                  <a:pt x="212001" y="209550"/>
                </a:lnTo>
                <a:lnTo>
                  <a:pt x="383374" y="209550"/>
                </a:lnTo>
                <a:lnTo>
                  <a:pt x="383374" y="16891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8631004" y="3719946"/>
            <a:ext cx="379730" cy="40640"/>
          </a:xfrm>
          <a:custGeom>
            <a:avLst/>
            <a:gdLst/>
            <a:ahLst/>
            <a:cxnLst/>
            <a:rect l="l" t="t" r="r" b="b"/>
            <a:pathLst>
              <a:path w="379729" h="40639">
                <a:moveTo>
                  <a:pt x="379141" y="0"/>
                </a:moveTo>
                <a:lnTo>
                  <a:pt x="0" y="0"/>
                </a:lnTo>
                <a:lnTo>
                  <a:pt x="0" y="40623"/>
                </a:lnTo>
                <a:lnTo>
                  <a:pt x="379141" y="40623"/>
                </a:lnTo>
                <a:lnTo>
                  <a:pt x="37914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6976910" y="3542029"/>
            <a:ext cx="383540" cy="386080"/>
          </a:xfrm>
          <a:custGeom>
            <a:avLst/>
            <a:gdLst/>
            <a:ahLst/>
            <a:cxnLst/>
            <a:rect l="l" t="t" r="r" b="b"/>
            <a:pathLst>
              <a:path w="383540" h="386079">
                <a:moveTo>
                  <a:pt x="383374" y="168910"/>
                </a:moveTo>
                <a:lnTo>
                  <a:pt x="212001" y="168910"/>
                </a:lnTo>
                <a:lnTo>
                  <a:pt x="212001" y="0"/>
                </a:lnTo>
                <a:lnTo>
                  <a:pt x="171373" y="0"/>
                </a:lnTo>
                <a:lnTo>
                  <a:pt x="171373" y="168910"/>
                </a:lnTo>
                <a:lnTo>
                  <a:pt x="0" y="168910"/>
                </a:lnTo>
                <a:lnTo>
                  <a:pt x="0" y="209550"/>
                </a:lnTo>
                <a:lnTo>
                  <a:pt x="171373" y="209550"/>
                </a:lnTo>
                <a:lnTo>
                  <a:pt x="171373" y="386080"/>
                </a:lnTo>
                <a:lnTo>
                  <a:pt x="212001" y="386080"/>
                </a:lnTo>
                <a:lnTo>
                  <a:pt x="212001" y="209550"/>
                </a:lnTo>
                <a:lnTo>
                  <a:pt x="383374" y="209550"/>
                </a:lnTo>
                <a:lnTo>
                  <a:pt x="383374" y="16891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5076546" y="3719946"/>
            <a:ext cx="379730" cy="40640"/>
          </a:xfrm>
          <a:custGeom>
            <a:avLst/>
            <a:gdLst/>
            <a:ahLst/>
            <a:cxnLst/>
            <a:rect l="l" t="t" r="r" b="b"/>
            <a:pathLst>
              <a:path w="379729" h="40639">
                <a:moveTo>
                  <a:pt x="379141" y="0"/>
                </a:moveTo>
                <a:lnTo>
                  <a:pt x="0" y="0"/>
                </a:lnTo>
                <a:lnTo>
                  <a:pt x="0" y="40623"/>
                </a:lnTo>
                <a:lnTo>
                  <a:pt x="379141" y="40623"/>
                </a:lnTo>
                <a:lnTo>
                  <a:pt x="37914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3359123" y="4236754"/>
            <a:ext cx="379730" cy="40640"/>
          </a:xfrm>
          <a:custGeom>
            <a:avLst/>
            <a:gdLst/>
            <a:ahLst/>
            <a:cxnLst/>
            <a:rect l="l" t="t" r="r" b="b"/>
            <a:pathLst>
              <a:path w="379729" h="40639">
                <a:moveTo>
                  <a:pt x="379141" y="0"/>
                </a:moveTo>
                <a:lnTo>
                  <a:pt x="0" y="0"/>
                </a:lnTo>
                <a:lnTo>
                  <a:pt x="0" y="40622"/>
                </a:lnTo>
                <a:lnTo>
                  <a:pt x="379141" y="40622"/>
                </a:lnTo>
                <a:lnTo>
                  <a:pt x="37914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3359123" y="4096832"/>
            <a:ext cx="379730" cy="40640"/>
          </a:xfrm>
          <a:custGeom>
            <a:avLst/>
            <a:gdLst/>
            <a:ahLst/>
            <a:cxnLst/>
            <a:rect l="l" t="t" r="r" b="b"/>
            <a:pathLst>
              <a:path w="379729" h="40639">
                <a:moveTo>
                  <a:pt x="379141" y="0"/>
                </a:moveTo>
                <a:lnTo>
                  <a:pt x="0" y="0"/>
                </a:lnTo>
                <a:lnTo>
                  <a:pt x="0" y="40622"/>
                </a:lnTo>
                <a:lnTo>
                  <a:pt x="379141" y="40622"/>
                </a:lnTo>
                <a:lnTo>
                  <a:pt x="37914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6997857" y="4597841"/>
            <a:ext cx="356870" cy="349885"/>
          </a:xfrm>
          <a:custGeom>
            <a:avLst/>
            <a:gdLst/>
            <a:ahLst/>
            <a:cxnLst/>
            <a:rect l="l" t="t" r="r" b="b"/>
            <a:pathLst>
              <a:path w="356870" h="349885">
                <a:moveTo>
                  <a:pt x="318772" y="0"/>
                </a:moveTo>
                <a:lnTo>
                  <a:pt x="312426" y="0"/>
                </a:lnTo>
                <a:lnTo>
                  <a:pt x="300817" y="1108"/>
                </a:lnTo>
                <a:lnTo>
                  <a:pt x="253837" y="17736"/>
                </a:lnTo>
                <a:lnTo>
                  <a:pt x="215515" y="40740"/>
                </a:lnTo>
                <a:lnTo>
                  <a:pt x="175342" y="74279"/>
                </a:lnTo>
                <a:lnTo>
                  <a:pt x="136849" y="115585"/>
                </a:lnTo>
                <a:lnTo>
                  <a:pt x="103564" y="161889"/>
                </a:lnTo>
                <a:lnTo>
                  <a:pt x="131281" y="40374"/>
                </a:lnTo>
                <a:lnTo>
                  <a:pt x="132927" y="31465"/>
                </a:lnTo>
                <a:lnTo>
                  <a:pt x="133751" y="24554"/>
                </a:lnTo>
                <a:lnTo>
                  <a:pt x="133751" y="13082"/>
                </a:lnTo>
                <a:lnTo>
                  <a:pt x="132275" y="8168"/>
                </a:lnTo>
                <a:lnTo>
                  <a:pt x="126373" y="1633"/>
                </a:lnTo>
                <a:lnTo>
                  <a:pt x="122172" y="0"/>
                </a:lnTo>
                <a:lnTo>
                  <a:pt x="116718" y="0"/>
                </a:lnTo>
                <a:lnTo>
                  <a:pt x="72220" y="17604"/>
                </a:lnTo>
                <a:lnTo>
                  <a:pt x="27172" y="46484"/>
                </a:lnTo>
                <a:lnTo>
                  <a:pt x="0" y="65446"/>
                </a:lnTo>
                <a:lnTo>
                  <a:pt x="5642" y="81244"/>
                </a:lnTo>
                <a:lnTo>
                  <a:pt x="26609" y="66434"/>
                </a:lnTo>
                <a:lnTo>
                  <a:pt x="43531" y="55855"/>
                </a:lnTo>
                <a:lnTo>
                  <a:pt x="56406" y="49508"/>
                </a:lnTo>
                <a:lnTo>
                  <a:pt x="65234" y="47392"/>
                </a:lnTo>
                <a:lnTo>
                  <a:pt x="68761" y="47392"/>
                </a:lnTo>
                <a:lnTo>
                  <a:pt x="71525" y="48620"/>
                </a:lnTo>
                <a:lnTo>
                  <a:pt x="75521" y="53534"/>
                </a:lnTo>
                <a:lnTo>
                  <a:pt x="76518" y="57230"/>
                </a:lnTo>
                <a:lnTo>
                  <a:pt x="76518" y="62167"/>
                </a:lnTo>
                <a:lnTo>
                  <a:pt x="68387" y="124403"/>
                </a:lnTo>
                <a:lnTo>
                  <a:pt x="52122" y="207620"/>
                </a:lnTo>
                <a:lnTo>
                  <a:pt x="41345" y="254647"/>
                </a:lnTo>
                <a:lnTo>
                  <a:pt x="29730" y="300043"/>
                </a:lnTo>
                <a:lnTo>
                  <a:pt x="17278" y="343808"/>
                </a:lnTo>
                <a:lnTo>
                  <a:pt x="22920" y="349803"/>
                </a:lnTo>
                <a:lnTo>
                  <a:pt x="37587" y="346116"/>
                </a:lnTo>
                <a:lnTo>
                  <a:pt x="50840" y="343129"/>
                </a:lnTo>
                <a:lnTo>
                  <a:pt x="62677" y="340844"/>
                </a:lnTo>
                <a:lnTo>
                  <a:pt x="73099" y="339260"/>
                </a:lnTo>
                <a:lnTo>
                  <a:pt x="82308" y="288910"/>
                </a:lnTo>
                <a:lnTo>
                  <a:pt x="93115" y="244637"/>
                </a:lnTo>
                <a:lnTo>
                  <a:pt x="105520" y="206440"/>
                </a:lnTo>
                <a:lnTo>
                  <a:pt x="135800" y="146256"/>
                </a:lnTo>
                <a:lnTo>
                  <a:pt x="177206" y="96245"/>
                </a:lnTo>
                <a:lnTo>
                  <a:pt x="219833" y="61539"/>
                </a:lnTo>
                <a:lnTo>
                  <a:pt x="260132" y="45135"/>
                </a:lnTo>
                <a:lnTo>
                  <a:pt x="264361" y="45135"/>
                </a:lnTo>
                <a:lnTo>
                  <a:pt x="267713" y="46481"/>
                </a:lnTo>
                <a:lnTo>
                  <a:pt x="272649" y="51865"/>
                </a:lnTo>
                <a:lnTo>
                  <a:pt x="273883" y="55667"/>
                </a:lnTo>
                <a:lnTo>
                  <a:pt x="273883" y="60580"/>
                </a:lnTo>
                <a:lnTo>
                  <a:pt x="271847" y="81114"/>
                </a:lnTo>
                <a:lnTo>
                  <a:pt x="265738" y="113553"/>
                </a:lnTo>
                <a:lnTo>
                  <a:pt x="255557" y="157898"/>
                </a:lnTo>
                <a:lnTo>
                  <a:pt x="231120" y="254336"/>
                </a:lnTo>
                <a:lnTo>
                  <a:pt x="223847" y="286004"/>
                </a:lnTo>
                <a:lnTo>
                  <a:pt x="219484" y="309151"/>
                </a:lnTo>
                <a:lnTo>
                  <a:pt x="218029" y="323778"/>
                </a:lnTo>
                <a:lnTo>
                  <a:pt x="218029" y="331984"/>
                </a:lnTo>
                <a:lnTo>
                  <a:pt x="220027" y="338372"/>
                </a:lnTo>
                <a:lnTo>
                  <a:pt x="228019" y="347516"/>
                </a:lnTo>
                <a:lnTo>
                  <a:pt x="233307" y="349803"/>
                </a:lnTo>
                <a:lnTo>
                  <a:pt x="239891" y="349803"/>
                </a:lnTo>
                <a:lnTo>
                  <a:pt x="257945" y="345713"/>
                </a:lnTo>
                <a:lnTo>
                  <a:pt x="283369" y="333441"/>
                </a:lnTo>
                <a:lnTo>
                  <a:pt x="316163" y="312989"/>
                </a:lnTo>
                <a:lnTo>
                  <a:pt x="356327" y="284355"/>
                </a:lnTo>
                <a:lnTo>
                  <a:pt x="349874" y="268558"/>
                </a:lnTo>
                <a:lnTo>
                  <a:pt x="313382" y="292806"/>
                </a:lnTo>
                <a:lnTo>
                  <a:pt x="301900" y="299395"/>
                </a:lnTo>
                <a:lnTo>
                  <a:pt x="292894" y="303348"/>
                </a:lnTo>
                <a:lnTo>
                  <a:pt x="286365" y="304666"/>
                </a:lnTo>
                <a:lnTo>
                  <a:pt x="279079" y="304666"/>
                </a:lnTo>
                <a:lnTo>
                  <a:pt x="275436" y="301152"/>
                </a:lnTo>
                <a:lnTo>
                  <a:pt x="275436" y="294124"/>
                </a:lnTo>
                <a:lnTo>
                  <a:pt x="276824" y="281618"/>
                </a:lnTo>
                <a:lnTo>
                  <a:pt x="280989" y="259584"/>
                </a:lnTo>
                <a:lnTo>
                  <a:pt x="287931" y="228020"/>
                </a:lnTo>
                <a:lnTo>
                  <a:pt x="310814" y="131489"/>
                </a:lnTo>
                <a:lnTo>
                  <a:pt x="327370" y="60153"/>
                </a:lnTo>
                <a:lnTo>
                  <a:pt x="332408" y="36520"/>
                </a:lnTo>
                <a:lnTo>
                  <a:pt x="333230" y="29373"/>
                </a:lnTo>
                <a:lnTo>
                  <a:pt x="333230" y="15549"/>
                </a:lnTo>
                <a:lnTo>
                  <a:pt x="331349" y="9931"/>
                </a:lnTo>
                <a:lnTo>
                  <a:pt x="323827" y="1986"/>
                </a:lnTo>
                <a:lnTo>
                  <a:pt x="31877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5587358" y="4597841"/>
            <a:ext cx="356870" cy="349885"/>
          </a:xfrm>
          <a:custGeom>
            <a:avLst/>
            <a:gdLst/>
            <a:ahLst/>
            <a:cxnLst/>
            <a:rect l="l" t="t" r="r" b="b"/>
            <a:pathLst>
              <a:path w="356870" h="349885">
                <a:moveTo>
                  <a:pt x="318772" y="0"/>
                </a:moveTo>
                <a:lnTo>
                  <a:pt x="312426" y="0"/>
                </a:lnTo>
                <a:lnTo>
                  <a:pt x="300817" y="1108"/>
                </a:lnTo>
                <a:lnTo>
                  <a:pt x="253836" y="17736"/>
                </a:lnTo>
                <a:lnTo>
                  <a:pt x="215515" y="40740"/>
                </a:lnTo>
                <a:lnTo>
                  <a:pt x="175342" y="74279"/>
                </a:lnTo>
                <a:lnTo>
                  <a:pt x="136849" y="115585"/>
                </a:lnTo>
                <a:lnTo>
                  <a:pt x="103564" y="161889"/>
                </a:lnTo>
                <a:lnTo>
                  <a:pt x="131281" y="40374"/>
                </a:lnTo>
                <a:lnTo>
                  <a:pt x="132927" y="31465"/>
                </a:lnTo>
                <a:lnTo>
                  <a:pt x="133751" y="24554"/>
                </a:lnTo>
                <a:lnTo>
                  <a:pt x="133751" y="13082"/>
                </a:lnTo>
                <a:lnTo>
                  <a:pt x="132275" y="8168"/>
                </a:lnTo>
                <a:lnTo>
                  <a:pt x="126373" y="1633"/>
                </a:lnTo>
                <a:lnTo>
                  <a:pt x="122172" y="0"/>
                </a:lnTo>
                <a:lnTo>
                  <a:pt x="116718" y="0"/>
                </a:lnTo>
                <a:lnTo>
                  <a:pt x="72220" y="17604"/>
                </a:lnTo>
                <a:lnTo>
                  <a:pt x="27172" y="46484"/>
                </a:lnTo>
                <a:lnTo>
                  <a:pt x="0" y="65446"/>
                </a:lnTo>
                <a:lnTo>
                  <a:pt x="5642" y="81244"/>
                </a:lnTo>
                <a:lnTo>
                  <a:pt x="26610" y="66434"/>
                </a:lnTo>
                <a:lnTo>
                  <a:pt x="43531" y="55855"/>
                </a:lnTo>
                <a:lnTo>
                  <a:pt x="56406" y="49508"/>
                </a:lnTo>
                <a:lnTo>
                  <a:pt x="65234" y="47392"/>
                </a:lnTo>
                <a:lnTo>
                  <a:pt x="68762" y="47392"/>
                </a:lnTo>
                <a:lnTo>
                  <a:pt x="71525" y="48620"/>
                </a:lnTo>
                <a:lnTo>
                  <a:pt x="75520" y="53534"/>
                </a:lnTo>
                <a:lnTo>
                  <a:pt x="76518" y="57230"/>
                </a:lnTo>
                <a:lnTo>
                  <a:pt x="76518" y="62167"/>
                </a:lnTo>
                <a:lnTo>
                  <a:pt x="68387" y="124403"/>
                </a:lnTo>
                <a:lnTo>
                  <a:pt x="52122" y="207620"/>
                </a:lnTo>
                <a:lnTo>
                  <a:pt x="41345" y="254647"/>
                </a:lnTo>
                <a:lnTo>
                  <a:pt x="29730" y="300043"/>
                </a:lnTo>
                <a:lnTo>
                  <a:pt x="17278" y="343808"/>
                </a:lnTo>
                <a:lnTo>
                  <a:pt x="22920" y="349803"/>
                </a:lnTo>
                <a:lnTo>
                  <a:pt x="37587" y="346116"/>
                </a:lnTo>
                <a:lnTo>
                  <a:pt x="50839" y="343129"/>
                </a:lnTo>
                <a:lnTo>
                  <a:pt x="62677" y="340844"/>
                </a:lnTo>
                <a:lnTo>
                  <a:pt x="73099" y="339260"/>
                </a:lnTo>
                <a:lnTo>
                  <a:pt x="82308" y="288910"/>
                </a:lnTo>
                <a:lnTo>
                  <a:pt x="93114" y="244637"/>
                </a:lnTo>
                <a:lnTo>
                  <a:pt x="105518" y="206440"/>
                </a:lnTo>
                <a:lnTo>
                  <a:pt x="135798" y="146256"/>
                </a:lnTo>
                <a:lnTo>
                  <a:pt x="177206" y="96245"/>
                </a:lnTo>
                <a:lnTo>
                  <a:pt x="219833" y="61539"/>
                </a:lnTo>
                <a:lnTo>
                  <a:pt x="260130" y="45135"/>
                </a:lnTo>
                <a:lnTo>
                  <a:pt x="264364" y="45135"/>
                </a:lnTo>
                <a:lnTo>
                  <a:pt x="267713" y="46481"/>
                </a:lnTo>
                <a:lnTo>
                  <a:pt x="272649" y="51865"/>
                </a:lnTo>
                <a:lnTo>
                  <a:pt x="273883" y="55667"/>
                </a:lnTo>
                <a:lnTo>
                  <a:pt x="273883" y="60580"/>
                </a:lnTo>
                <a:lnTo>
                  <a:pt x="271846" y="81114"/>
                </a:lnTo>
                <a:lnTo>
                  <a:pt x="265737" y="113553"/>
                </a:lnTo>
                <a:lnTo>
                  <a:pt x="255555" y="157898"/>
                </a:lnTo>
                <a:lnTo>
                  <a:pt x="231118" y="254336"/>
                </a:lnTo>
                <a:lnTo>
                  <a:pt x="223847" y="286004"/>
                </a:lnTo>
                <a:lnTo>
                  <a:pt x="219484" y="309151"/>
                </a:lnTo>
                <a:lnTo>
                  <a:pt x="218029" y="323778"/>
                </a:lnTo>
                <a:lnTo>
                  <a:pt x="218029" y="331984"/>
                </a:lnTo>
                <a:lnTo>
                  <a:pt x="220024" y="338372"/>
                </a:lnTo>
                <a:lnTo>
                  <a:pt x="228019" y="347516"/>
                </a:lnTo>
                <a:lnTo>
                  <a:pt x="233307" y="349803"/>
                </a:lnTo>
                <a:lnTo>
                  <a:pt x="239890" y="349803"/>
                </a:lnTo>
                <a:lnTo>
                  <a:pt x="257945" y="345713"/>
                </a:lnTo>
                <a:lnTo>
                  <a:pt x="283369" y="333441"/>
                </a:lnTo>
                <a:lnTo>
                  <a:pt x="316163" y="312989"/>
                </a:lnTo>
                <a:lnTo>
                  <a:pt x="356327" y="284355"/>
                </a:lnTo>
                <a:lnTo>
                  <a:pt x="349874" y="268558"/>
                </a:lnTo>
                <a:lnTo>
                  <a:pt x="313382" y="292806"/>
                </a:lnTo>
                <a:lnTo>
                  <a:pt x="301900" y="299395"/>
                </a:lnTo>
                <a:lnTo>
                  <a:pt x="292894" y="303348"/>
                </a:lnTo>
                <a:lnTo>
                  <a:pt x="286365" y="304666"/>
                </a:lnTo>
                <a:lnTo>
                  <a:pt x="279079" y="304666"/>
                </a:lnTo>
                <a:lnTo>
                  <a:pt x="275435" y="301152"/>
                </a:lnTo>
                <a:lnTo>
                  <a:pt x="275435" y="294124"/>
                </a:lnTo>
                <a:lnTo>
                  <a:pt x="276823" y="281618"/>
                </a:lnTo>
                <a:lnTo>
                  <a:pt x="280989" y="259584"/>
                </a:lnTo>
                <a:lnTo>
                  <a:pt x="287931" y="228020"/>
                </a:lnTo>
                <a:lnTo>
                  <a:pt x="310815" y="131489"/>
                </a:lnTo>
                <a:lnTo>
                  <a:pt x="327370" y="60153"/>
                </a:lnTo>
                <a:lnTo>
                  <a:pt x="332408" y="36520"/>
                </a:lnTo>
                <a:lnTo>
                  <a:pt x="333230" y="29373"/>
                </a:lnTo>
                <a:lnTo>
                  <a:pt x="333230" y="15549"/>
                </a:lnTo>
                <a:lnTo>
                  <a:pt x="331349" y="9931"/>
                </a:lnTo>
                <a:lnTo>
                  <a:pt x="323827" y="1986"/>
                </a:lnTo>
                <a:lnTo>
                  <a:pt x="31877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2519593" y="4038155"/>
            <a:ext cx="239395" cy="349885"/>
          </a:xfrm>
          <a:custGeom>
            <a:avLst/>
            <a:gdLst/>
            <a:ahLst/>
            <a:cxnLst/>
            <a:rect l="l" t="t" r="r" b="b"/>
            <a:pathLst>
              <a:path w="239394" h="349885">
                <a:moveTo>
                  <a:pt x="168095" y="0"/>
                </a:moveTo>
                <a:lnTo>
                  <a:pt x="118502" y="9838"/>
                </a:lnTo>
                <a:lnTo>
                  <a:pt x="82201" y="29821"/>
                </a:lnTo>
                <a:lnTo>
                  <a:pt x="51628" y="53887"/>
                </a:lnTo>
                <a:lnTo>
                  <a:pt x="29003" y="90079"/>
                </a:lnTo>
                <a:lnTo>
                  <a:pt x="24824" y="116895"/>
                </a:lnTo>
                <a:lnTo>
                  <a:pt x="26362" y="133991"/>
                </a:lnTo>
                <a:lnTo>
                  <a:pt x="49438" y="171869"/>
                </a:lnTo>
                <a:lnTo>
                  <a:pt x="102530" y="190197"/>
                </a:lnTo>
                <a:lnTo>
                  <a:pt x="131458" y="195355"/>
                </a:lnTo>
                <a:lnTo>
                  <a:pt x="147770" y="198504"/>
                </a:lnTo>
                <a:lnTo>
                  <a:pt x="183362" y="218133"/>
                </a:lnTo>
                <a:lnTo>
                  <a:pt x="189571" y="246378"/>
                </a:lnTo>
                <a:lnTo>
                  <a:pt x="188154" y="262058"/>
                </a:lnTo>
                <a:lnTo>
                  <a:pt x="166897" y="300912"/>
                </a:lnTo>
                <a:lnTo>
                  <a:pt x="126202" y="321359"/>
                </a:lnTo>
                <a:lnTo>
                  <a:pt x="109667" y="322722"/>
                </a:lnTo>
                <a:lnTo>
                  <a:pt x="99154" y="322293"/>
                </a:lnTo>
                <a:lnTo>
                  <a:pt x="59153" y="312005"/>
                </a:lnTo>
                <a:lnTo>
                  <a:pt x="31243" y="269229"/>
                </a:lnTo>
                <a:lnTo>
                  <a:pt x="31595" y="236152"/>
                </a:lnTo>
                <a:lnTo>
                  <a:pt x="15797" y="236152"/>
                </a:lnTo>
                <a:lnTo>
                  <a:pt x="12787" y="262154"/>
                </a:lnTo>
                <a:lnTo>
                  <a:pt x="9150" y="286525"/>
                </a:lnTo>
                <a:lnTo>
                  <a:pt x="4888" y="309265"/>
                </a:lnTo>
                <a:lnTo>
                  <a:pt x="0" y="330373"/>
                </a:lnTo>
                <a:lnTo>
                  <a:pt x="9390" y="334863"/>
                </a:lnTo>
                <a:lnTo>
                  <a:pt x="47171" y="347026"/>
                </a:lnTo>
                <a:lnTo>
                  <a:pt x="76061" y="349803"/>
                </a:lnTo>
                <a:lnTo>
                  <a:pt x="105244" y="347091"/>
                </a:lnTo>
                <a:lnTo>
                  <a:pt x="159293" y="325396"/>
                </a:lnTo>
                <a:lnTo>
                  <a:pt x="205286" y="284496"/>
                </a:lnTo>
                <a:lnTo>
                  <a:pt x="229432" y="239334"/>
                </a:lnTo>
                <a:lnTo>
                  <a:pt x="232450" y="216089"/>
                </a:lnTo>
                <a:lnTo>
                  <a:pt x="231097" y="200132"/>
                </a:lnTo>
                <a:lnTo>
                  <a:pt x="210799" y="165592"/>
                </a:lnTo>
                <a:lnTo>
                  <a:pt x="166652" y="149519"/>
                </a:lnTo>
                <a:lnTo>
                  <a:pt x="121563" y="140181"/>
                </a:lnTo>
                <a:lnTo>
                  <a:pt x="104712" y="135884"/>
                </a:lnTo>
                <a:lnTo>
                  <a:pt x="71750" y="113712"/>
                </a:lnTo>
                <a:lnTo>
                  <a:pt x="67703" y="93163"/>
                </a:lnTo>
                <a:lnTo>
                  <a:pt x="68940" y="79536"/>
                </a:lnTo>
                <a:lnTo>
                  <a:pt x="98410" y="39236"/>
                </a:lnTo>
                <a:lnTo>
                  <a:pt x="143588" y="29338"/>
                </a:lnTo>
                <a:lnTo>
                  <a:pt x="160788" y="30506"/>
                </a:lnTo>
                <a:lnTo>
                  <a:pt x="202759" y="48027"/>
                </a:lnTo>
                <a:lnTo>
                  <a:pt x="210235" y="59922"/>
                </a:lnTo>
                <a:lnTo>
                  <a:pt x="209882" y="96866"/>
                </a:lnTo>
                <a:lnTo>
                  <a:pt x="225680" y="96866"/>
                </a:lnTo>
                <a:lnTo>
                  <a:pt x="228364" y="73809"/>
                </a:lnTo>
                <a:lnTo>
                  <a:pt x="231516" y="52911"/>
                </a:lnTo>
                <a:lnTo>
                  <a:pt x="235135" y="34173"/>
                </a:lnTo>
                <a:lnTo>
                  <a:pt x="239221" y="17595"/>
                </a:lnTo>
                <a:lnTo>
                  <a:pt x="230024" y="13393"/>
                </a:lnTo>
                <a:lnTo>
                  <a:pt x="185343" y="1076"/>
                </a:lnTo>
                <a:lnTo>
                  <a:pt x="176674" y="269"/>
                </a:lnTo>
                <a:lnTo>
                  <a:pt x="16809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2810720" y="4320255"/>
            <a:ext cx="243840" cy="381635"/>
          </a:xfrm>
          <a:custGeom>
            <a:avLst/>
            <a:gdLst/>
            <a:ahLst/>
            <a:cxnLst/>
            <a:rect l="l" t="t" r="r" b="b"/>
            <a:pathLst>
              <a:path w="243839" h="381635">
                <a:moveTo>
                  <a:pt x="102673" y="31595"/>
                </a:moveTo>
                <a:lnTo>
                  <a:pt x="56983" y="31595"/>
                </a:lnTo>
                <a:lnTo>
                  <a:pt x="59000" y="32458"/>
                </a:lnTo>
                <a:lnTo>
                  <a:pt x="62127" y="35914"/>
                </a:lnTo>
                <a:lnTo>
                  <a:pt x="62908" y="38506"/>
                </a:lnTo>
                <a:lnTo>
                  <a:pt x="62908" y="41962"/>
                </a:lnTo>
                <a:lnTo>
                  <a:pt x="57076" y="88793"/>
                </a:lnTo>
                <a:lnTo>
                  <a:pt x="41604" y="176563"/>
                </a:lnTo>
                <a:lnTo>
                  <a:pt x="30881" y="233419"/>
                </a:lnTo>
                <a:lnTo>
                  <a:pt x="20373" y="286052"/>
                </a:lnTo>
                <a:lnTo>
                  <a:pt x="10079" y="334461"/>
                </a:lnTo>
                <a:lnTo>
                  <a:pt x="0" y="378647"/>
                </a:lnTo>
                <a:lnTo>
                  <a:pt x="3455" y="381398"/>
                </a:lnTo>
                <a:lnTo>
                  <a:pt x="11310" y="379269"/>
                </a:lnTo>
                <a:lnTo>
                  <a:pt x="20064" y="377361"/>
                </a:lnTo>
                <a:lnTo>
                  <a:pt x="29717" y="375673"/>
                </a:lnTo>
                <a:lnTo>
                  <a:pt x="40269" y="374205"/>
                </a:lnTo>
                <a:lnTo>
                  <a:pt x="44212" y="345812"/>
                </a:lnTo>
                <a:lnTo>
                  <a:pt x="49482" y="313950"/>
                </a:lnTo>
                <a:lnTo>
                  <a:pt x="56078" y="278619"/>
                </a:lnTo>
                <a:lnTo>
                  <a:pt x="64001" y="239820"/>
                </a:lnTo>
                <a:lnTo>
                  <a:pt x="123348" y="239820"/>
                </a:lnTo>
                <a:lnTo>
                  <a:pt x="131005" y="236678"/>
                </a:lnTo>
                <a:lnTo>
                  <a:pt x="144452" y="229435"/>
                </a:lnTo>
                <a:lnTo>
                  <a:pt x="146844" y="227937"/>
                </a:lnTo>
                <a:lnTo>
                  <a:pt x="113510" y="227937"/>
                </a:lnTo>
                <a:lnTo>
                  <a:pt x="102155" y="227066"/>
                </a:lnTo>
                <a:lnTo>
                  <a:pt x="90836" y="224454"/>
                </a:lnTo>
                <a:lnTo>
                  <a:pt x="79552" y="220101"/>
                </a:lnTo>
                <a:lnTo>
                  <a:pt x="68303" y="214007"/>
                </a:lnTo>
                <a:lnTo>
                  <a:pt x="71829" y="196129"/>
                </a:lnTo>
                <a:lnTo>
                  <a:pt x="82271" y="149001"/>
                </a:lnTo>
                <a:lnTo>
                  <a:pt x="101712" y="99201"/>
                </a:lnTo>
                <a:lnTo>
                  <a:pt x="105664" y="92881"/>
                </a:lnTo>
                <a:lnTo>
                  <a:pt x="90025" y="92881"/>
                </a:lnTo>
                <a:lnTo>
                  <a:pt x="96674" y="61949"/>
                </a:lnTo>
                <a:lnTo>
                  <a:pt x="101431" y="38506"/>
                </a:lnTo>
                <a:lnTo>
                  <a:pt x="102673" y="31595"/>
                </a:lnTo>
                <a:close/>
              </a:path>
              <a:path w="243839" h="381635">
                <a:moveTo>
                  <a:pt x="123348" y="239820"/>
                </a:moveTo>
                <a:lnTo>
                  <a:pt x="64001" y="239820"/>
                </a:lnTo>
                <a:lnTo>
                  <a:pt x="73136" y="242520"/>
                </a:lnTo>
                <a:lnTo>
                  <a:pt x="81464" y="244448"/>
                </a:lnTo>
                <a:lnTo>
                  <a:pt x="88986" y="245605"/>
                </a:lnTo>
                <a:lnTo>
                  <a:pt x="95702" y="245991"/>
                </a:lnTo>
                <a:lnTo>
                  <a:pt x="106630" y="244956"/>
                </a:lnTo>
                <a:lnTo>
                  <a:pt x="118397" y="241852"/>
                </a:lnTo>
                <a:lnTo>
                  <a:pt x="123348" y="239820"/>
                </a:lnTo>
                <a:close/>
              </a:path>
              <a:path w="243839" h="381635">
                <a:moveTo>
                  <a:pt x="241507" y="31595"/>
                </a:moveTo>
                <a:lnTo>
                  <a:pt x="193356" y="31595"/>
                </a:lnTo>
                <a:lnTo>
                  <a:pt x="197963" y="33663"/>
                </a:lnTo>
                <a:lnTo>
                  <a:pt x="203891" y="41962"/>
                </a:lnTo>
                <a:lnTo>
                  <a:pt x="205369" y="49049"/>
                </a:lnTo>
                <a:lnTo>
                  <a:pt x="205369" y="59135"/>
                </a:lnTo>
                <a:lnTo>
                  <a:pt x="200890" y="102336"/>
                </a:lnTo>
                <a:lnTo>
                  <a:pt x="187437" y="149045"/>
                </a:lnTo>
                <a:lnTo>
                  <a:pt x="169731" y="189117"/>
                </a:lnTo>
                <a:lnTo>
                  <a:pt x="143523" y="219347"/>
                </a:lnTo>
                <a:lnTo>
                  <a:pt x="113510" y="227937"/>
                </a:lnTo>
                <a:lnTo>
                  <a:pt x="146844" y="227937"/>
                </a:lnTo>
                <a:lnTo>
                  <a:pt x="181035" y="204056"/>
                </a:lnTo>
                <a:lnTo>
                  <a:pt x="209348" y="171622"/>
                </a:lnTo>
                <a:lnTo>
                  <a:pt x="226772" y="135478"/>
                </a:lnTo>
                <a:lnTo>
                  <a:pt x="239494" y="93648"/>
                </a:lnTo>
                <a:lnTo>
                  <a:pt x="243639" y="54674"/>
                </a:lnTo>
                <a:lnTo>
                  <a:pt x="243532" y="49049"/>
                </a:lnTo>
                <a:lnTo>
                  <a:pt x="243086" y="40655"/>
                </a:lnTo>
                <a:lnTo>
                  <a:pt x="241507" y="31595"/>
                </a:lnTo>
                <a:close/>
              </a:path>
              <a:path w="243839" h="381635">
                <a:moveTo>
                  <a:pt x="223081" y="0"/>
                </a:moveTo>
                <a:lnTo>
                  <a:pt x="215347" y="0"/>
                </a:lnTo>
                <a:lnTo>
                  <a:pt x="207441" y="686"/>
                </a:lnTo>
                <a:lnTo>
                  <a:pt x="163888" y="16971"/>
                </a:lnTo>
                <a:lnTo>
                  <a:pt x="130859" y="40869"/>
                </a:lnTo>
                <a:lnTo>
                  <a:pt x="100260" y="77214"/>
                </a:lnTo>
                <a:lnTo>
                  <a:pt x="90025" y="92881"/>
                </a:lnTo>
                <a:lnTo>
                  <a:pt x="105664" y="92881"/>
                </a:lnTo>
                <a:lnTo>
                  <a:pt x="112372" y="82157"/>
                </a:lnTo>
                <a:lnTo>
                  <a:pt x="124297" y="67315"/>
                </a:lnTo>
                <a:lnTo>
                  <a:pt x="163715" y="37365"/>
                </a:lnTo>
                <a:lnTo>
                  <a:pt x="187102" y="31595"/>
                </a:lnTo>
                <a:lnTo>
                  <a:pt x="241507" y="31595"/>
                </a:lnTo>
                <a:lnTo>
                  <a:pt x="241142" y="29505"/>
                </a:lnTo>
                <a:lnTo>
                  <a:pt x="237903" y="19409"/>
                </a:lnTo>
                <a:lnTo>
                  <a:pt x="233367" y="10367"/>
                </a:lnTo>
                <a:lnTo>
                  <a:pt x="229088" y="3455"/>
                </a:lnTo>
                <a:lnTo>
                  <a:pt x="223081" y="0"/>
                </a:lnTo>
                <a:close/>
              </a:path>
              <a:path w="243839" h="381635">
                <a:moveTo>
                  <a:pt x="96607" y="0"/>
                </a:moveTo>
                <a:lnTo>
                  <a:pt x="87744" y="0"/>
                </a:lnTo>
                <a:lnTo>
                  <a:pt x="80727" y="2033"/>
                </a:lnTo>
                <a:lnTo>
                  <a:pt x="46652" y="20002"/>
                </a:lnTo>
                <a:lnTo>
                  <a:pt x="6629" y="45135"/>
                </a:lnTo>
                <a:lnTo>
                  <a:pt x="12553" y="56419"/>
                </a:lnTo>
                <a:lnTo>
                  <a:pt x="27950" y="45559"/>
                </a:lnTo>
                <a:lnTo>
                  <a:pt x="40075" y="37801"/>
                </a:lnTo>
                <a:lnTo>
                  <a:pt x="48930" y="33146"/>
                </a:lnTo>
                <a:lnTo>
                  <a:pt x="54516" y="31595"/>
                </a:lnTo>
                <a:lnTo>
                  <a:pt x="102673" y="31595"/>
                </a:lnTo>
                <a:lnTo>
                  <a:pt x="104273" y="22684"/>
                </a:lnTo>
                <a:lnTo>
                  <a:pt x="105223" y="14352"/>
                </a:lnTo>
                <a:lnTo>
                  <a:pt x="105223" y="9744"/>
                </a:lnTo>
                <a:lnTo>
                  <a:pt x="104095" y="6200"/>
                </a:lnTo>
                <a:lnTo>
                  <a:pt x="99580" y="1239"/>
                </a:lnTo>
                <a:lnTo>
                  <a:pt x="96607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88616" y="889765"/>
            <a:ext cx="8227695" cy="1214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800" spc="35" dirty="0"/>
              <a:t>Hypothesis</a:t>
            </a:r>
            <a:r>
              <a:rPr sz="7800" spc="55" dirty="0"/>
              <a:t> </a:t>
            </a:r>
            <a:r>
              <a:rPr sz="7800" spc="50" dirty="0"/>
              <a:t>testing</a:t>
            </a:r>
            <a:endParaRPr sz="7800"/>
          </a:p>
        </p:txBody>
      </p:sp>
      <p:sp>
        <p:nvSpPr>
          <p:cNvPr id="3" name="object 3"/>
          <p:cNvSpPr txBox="1"/>
          <p:nvPr/>
        </p:nvSpPr>
        <p:spPr>
          <a:xfrm>
            <a:off x="952499" y="3187194"/>
            <a:ext cx="11042650" cy="5079365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445770" marR="1182370" indent="-395605">
              <a:lnSpc>
                <a:spcPct val="100699"/>
              </a:lnSpc>
              <a:spcBef>
                <a:spcPts val="60"/>
              </a:spcBef>
              <a:buSzPct val="75000"/>
              <a:buChar char="•"/>
              <a:tabLst>
                <a:tab pos="446405" algn="l"/>
              </a:tabLst>
            </a:pPr>
            <a:r>
              <a:rPr sz="4800" spc="30" dirty="0">
                <a:latin typeface="Microsoft Sans Serif"/>
                <a:cs typeface="Microsoft Sans Serif"/>
              </a:rPr>
              <a:t>t-distribution</a:t>
            </a:r>
            <a:r>
              <a:rPr sz="4800" spc="45" dirty="0">
                <a:latin typeface="Microsoft Sans Serif"/>
                <a:cs typeface="Microsoft Sans Serif"/>
              </a:rPr>
              <a:t> </a:t>
            </a:r>
            <a:r>
              <a:rPr sz="4800" spc="-10" dirty="0">
                <a:latin typeface="Microsoft Sans Serif"/>
                <a:cs typeface="Microsoft Sans Serif"/>
              </a:rPr>
              <a:t>with</a:t>
            </a:r>
            <a:r>
              <a:rPr sz="4800" spc="45" dirty="0">
                <a:latin typeface="Microsoft Sans Serif"/>
                <a:cs typeface="Microsoft Sans Serif"/>
              </a:rPr>
              <a:t> </a:t>
            </a:r>
            <a:r>
              <a:rPr sz="4800" spc="-5" dirty="0">
                <a:latin typeface="Microsoft Sans Serif"/>
                <a:cs typeface="Microsoft Sans Serif"/>
              </a:rPr>
              <a:t>same</a:t>
            </a:r>
            <a:r>
              <a:rPr sz="4800" spc="45" dirty="0">
                <a:latin typeface="Microsoft Sans Serif"/>
                <a:cs typeface="Microsoft Sans Serif"/>
              </a:rPr>
              <a:t> </a:t>
            </a:r>
            <a:r>
              <a:rPr sz="4800" spc="60" dirty="0">
                <a:latin typeface="Microsoft Sans Serif"/>
                <a:cs typeface="Microsoft Sans Serif"/>
              </a:rPr>
              <a:t>degrees</a:t>
            </a:r>
            <a:r>
              <a:rPr sz="4800" spc="45" dirty="0">
                <a:latin typeface="Microsoft Sans Serif"/>
                <a:cs typeface="Microsoft Sans Serif"/>
              </a:rPr>
              <a:t> </a:t>
            </a:r>
            <a:r>
              <a:rPr sz="4800" dirty="0">
                <a:latin typeface="Microsoft Sans Serif"/>
                <a:cs typeface="Microsoft Sans Serif"/>
              </a:rPr>
              <a:t>of </a:t>
            </a:r>
            <a:r>
              <a:rPr sz="4800" spc="-1260" dirty="0">
                <a:latin typeface="Microsoft Sans Serif"/>
                <a:cs typeface="Microsoft Sans Serif"/>
              </a:rPr>
              <a:t> </a:t>
            </a:r>
            <a:r>
              <a:rPr sz="4800" spc="20" dirty="0">
                <a:latin typeface="Microsoft Sans Serif"/>
                <a:cs typeface="Microsoft Sans Serif"/>
              </a:rPr>
              <a:t>freedom</a:t>
            </a:r>
            <a:r>
              <a:rPr sz="4800" spc="50" dirty="0">
                <a:latin typeface="Microsoft Sans Serif"/>
                <a:cs typeface="Microsoft Sans Serif"/>
              </a:rPr>
              <a:t> </a:t>
            </a:r>
            <a:r>
              <a:rPr sz="4800" spc="40" dirty="0">
                <a:latin typeface="Microsoft Sans Serif"/>
                <a:cs typeface="Microsoft Sans Serif"/>
              </a:rPr>
              <a:t>(n</a:t>
            </a:r>
            <a:r>
              <a:rPr sz="4800" spc="60" baseline="-20833" dirty="0">
                <a:latin typeface="Microsoft Sans Serif"/>
                <a:cs typeface="Microsoft Sans Serif"/>
              </a:rPr>
              <a:t>1</a:t>
            </a:r>
            <a:r>
              <a:rPr sz="4800" spc="40" dirty="0">
                <a:latin typeface="Microsoft Sans Serif"/>
                <a:cs typeface="Microsoft Sans Serif"/>
              </a:rPr>
              <a:t>+n</a:t>
            </a:r>
            <a:r>
              <a:rPr sz="4800" spc="60" baseline="-20833" dirty="0">
                <a:latin typeface="Microsoft Sans Serif"/>
                <a:cs typeface="Microsoft Sans Serif"/>
              </a:rPr>
              <a:t>2</a:t>
            </a:r>
            <a:r>
              <a:rPr sz="4800" spc="40" dirty="0">
                <a:latin typeface="Microsoft Sans Serif"/>
                <a:cs typeface="Microsoft Sans Serif"/>
              </a:rPr>
              <a:t>-2)</a:t>
            </a:r>
            <a:endParaRPr sz="4800">
              <a:latin typeface="Microsoft Sans Serif"/>
              <a:cs typeface="Microsoft Sans Serif"/>
            </a:endParaRPr>
          </a:p>
          <a:p>
            <a:pPr marL="445770" marR="17780" indent="-395605">
              <a:lnSpc>
                <a:spcPct val="100699"/>
              </a:lnSpc>
              <a:spcBef>
                <a:spcPts val="5030"/>
              </a:spcBef>
              <a:buSzPct val="75000"/>
              <a:buChar char="•"/>
              <a:tabLst>
                <a:tab pos="446405" algn="l"/>
              </a:tabLst>
            </a:pPr>
            <a:r>
              <a:rPr sz="4800" spc="-15" dirty="0">
                <a:latin typeface="Microsoft Sans Serif"/>
                <a:cs typeface="Microsoft Sans Serif"/>
              </a:rPr>
              <a:t>if</a:t>
            </a:r>
            <a:r>
              <a:rPr sz="4800" spc="50" dirty="0">
                <a:latin typeface="Microsoft Sans Serif"/>
                <a:cs typeface="Microsoft Sans Serif"/>
              </a:rPr>
              <a:t> </a:t>
            </a:r>
            <a:r>
              <a:rPr sz="4800" dirty="0">
                <a:latin typeface="Microsoft Sans Serif"/>
                <a:cs typeface="Microsoft Sans Serif"/>
              </a:rPr>
              <a:t>the</a:t>
            </a:r>
            <a:r>
              <a:rPr sz="4800" spc="50" dirty="0">
                <a:latin typeface="Microsoft Sans Serif"/>
                <a:cs typeface="Microsoft Sans Serif"/>
              </a:rPr>
              <a:t> </a:t>
            </a:r>
            <a:r>
              <a:rPr sz="4800" spc="65" dirty="0">
                <a:latin typeface="Microsoft Sans Serif"/>
                <a:cs typeface="Microsoft Sans Serif"/>
              </a:rPr>
              <a:t>observed</a:t>
            </a:r>
            <a:r>
              <a:rPr sz="4800" spc="50" dirty="0">
                <a:latin typeface="Microsoft Sans Serif"/>
                <a:cs typeface="Microsoft Sans Serif"/>
              </a:rPr>
              <a:t> </a:t>
            </a:r>
            <a:r>
              <a:rPr sz="4800" spc="-10" dirty="0">
                <a:latin typeface="Microsoft Sans Serif"/>
                <a:cs typeface="Microsoft Sans Serif"/>
              </a:rPr>
              <a:t>value</a:t>
            </a:r>
            <a:r>
              <a:rPr sz="4800" spc="50" dirty="0">
                <a:latin typeface="Microsoft Sans Serif"/>
                <a:cs typeface="Microsoft Sans Serif"/>
              </a:rPr>
              <a:t> </a:t>
            </a:r>
            <a:r>
              <a:rPr sz="4800" spc="-15" dirty="0">
                <a:latin typeface="Microsoft Sans Serif"/>
                <a:cs typeface="Microsoft Sans Serif"/>
              </a:rPr>
              <a:t>is</a:t>
            </a:r>
            <a:r>
              <a:rPr sz="4800" spc="50" dirty="0">
                <a:latin typeface="Microsoft Sans Serif"/>
                <a:cs typeface="Microsoft Sans Serif"/>
              </a:rPr>
              <a:t> </a:t>
            </a:r>
            <a:r>
              <a:rPr sz="4800" spc="35" dirty="0">
                <a:latin typeface="Microsoft Sans Serif"/>
                <a:cs typeface="Microsoft Sans Serif"/>
              </a:rPr>
              <a:t>higher</a:t>
            </a:r>
            <a:r>
              <a:rPr sz="4800" spc="50" dirty="0">
                <a:latin typeface="Microsoft Sans Serif"/>
                <a:cs typeface="Microsoft Sans Serif"/>
              </a:rPr>
              <a:t> </a:t>
            </a:r>
            <a:r>
              <a:rPr sz="4800" spc="-5" dirty="0">
                <a:latin typeface="Microsoft Sans Serif"/>
                <a:cs typeface="Microsoft Sans Serif"/>
              </a:rPr>
              <a:t>than</a:t>
            </a:r>
            <a:r>
              <a:rPr sz="4800" spc="50" dirty="0">
                <a:latin typeface="Microsoft Sans Serif"/>
                <a:cs typeface="Microsoft Sans Serif"/>
              </a:rPr>
              <a:t> </a:t>
            </a:r>
            <a:r>
              <a:rPr sz="4800" dirty="0">
                <a:latin typeface="Microsoft Sans Serif"/>
                <a:cs typeface="Microsoft Sans Serif"/>
              </a:rPr>
              <a:t>the </a:t>
            </a:r>
            <a:r>
              <a:rPr sz="4800" spc="-1260" dirty="0">
                <a:latin typeface="Microsoft Sans Serif"/>
                <a:cs typeface="Microsoft Sans Serif"/>
              </a:rPr>
              <a:t> </a:t>
            </a:r>
            <a:r>
              <a:rPr sz="4800" spc="55" dirty="0">
                <a:latin typeface="Microsoft Sans Serif"/>
                <a:cs typeface="Microsoft Sans Serif"/>
              </a:rPr>
              <a:t>critical</a:t>
            </a:r>
            <a:r>
              <a:rPr sz="4800" spc="45" dirty="0">
                <a:latin typeface="Microsoft Sans Serif"/>
                <a:cs typeface="Microsoft Sans Serif"/>
              </a:rPr>
              <a:t> </a:t>
            </a:r>
            <a:r>
              <a:rPr sz="4800" spc="-10" dirty="0">
                <a:latin typeface="Microsoft Sans Serif"/>
                <a:cs typeface="Microsoft Sans Serif"/>
              </a:rPr>
              <a:t>value</a:t>
            </a:r>
            <a:r>
              <a:rPr sz="4800" spc="50" dirty="0">
                <a:latin typeface="Microsoft Sans Serif"/>
                <a:cs typeface="Microsoft Sans Serif"/>
              </a:rPr>
              <a:t> </a:t>
            </a:r>
            <a:r>
              <a:rPr sz="4800" spc="-25" dirty="0">
                <a:latin typeface="Microsoft Sans Serif"/>
                <a:cs typeface="Microsoft Sans Serif"/>
              </a:rPr>
              <a:t>from</a:t>
            </a:r>
            <a:r>
              <a:rPr sz="4800" spc="50" dirty="0">
                <a:latin typeface="Microsoft Sans Serif"/>
                <a:cs typeface="Microsoft Sans Serif"/>
              </a:rPr>
              <a:t> </a:t>
            </a:r>
            <a:r>
              <a:rPr sz="4800" dirty="0">
                <a:latin typeface="Microsoft Sans Serif"/>
                <a:cs typeface="Microsoft Sans Serif"/>
              </a:rPr>
              <a:t>the</a:t>
            </a:r>
            <a:r>
              <a:rPr sz="4800" spc="50" dirty="0">
                <a:latin typeface="Microsoft Sans Serif"/>
                <a:cs typeface="Microsoft Sans Serif"/>
              </a:rPr>
              <a:t> </a:t>
            </a:r>
            <a:r>
              <a:rPr sz="4800" spc="30" dirty="0">
                <a:latin typeface="Microsoft Sans Serif"/>
                <a:cs typeface="Microsoft Sans Serif"/>
              </a:rPr>
              <a:t>t-distribution</a:t>
            </a:r>
            <a:r>
              <a:rPr sz="4800" spc="50" dirty="0">
                <a:latin typeface="Microsoft Sans Serif"/>
                <a:cs typeface="Microsoft Sans Serif"/>
              </a:rPr>
              <a:t> </a:t>
            </a:r>
            <a:r>
              <a:rPr sz="4800" dirty="0">
                <a:latin typeface="Microsoft Sans Serif"/>
                <a:cs typeface="Microsoft Sans Serif"/>
              </a:rPr>
              <a:t>at</a:t>
            </a:r>
            <a:r>
              <a:rPr sz="4800" spc="45" dirty="0">
                <a:latin typeface="Microsoft Sans Serif"/>
                <a:cs typeface="Microsoft Sans Serif"/>
              </a:rPr>
              <a:t> </a:t>
            </a:r>
            <a:r>
              <a:rPr sz="4800" spc="-5" dirty="0">
                <a:latin typeface="Microsoft Sans Serif"/>
                <a:cs typeface="Microsoft Sans Serif"/>
              </a:rPr>
              <a:t>a </a:t>
            </a:r>
            <a:r>
              <a:rPr sz="4800" spc="-1260" dirty="0">
                <a:latin typeface="Microsoft Sans Serif"/>
                <a:cs typeface="Microsoft Sans Serif"/>
              </a:rPr>
              <a:t> </a:t>
            </a:r>
            <a:r>
              <a:rPr sz="4800" spc="45" dirty="0">
                <a:latin typeface="Microsoft Sans Serif"/>
                <a:cs typeface="Microsoft Sans Serif"/>
              </a:rPr>
              <a:t>given</a:t>
            </a:r>
            <a:r>
              <a:rPr sz="4800" spc="190" dirty="0">
                <a:latin typeface="Microsoft Sans Serif"/>
                <a:cs typeface="Microsoft Sans Serif"/>
              </a:rPr>
              <a:t> </a:t>
            </a:r>
            <a:r>
              <a:rPr sz="4800" spc="-15" dirty="0">
                <a:latin typeface="Microsoft Sans Serif"/>
                <a:cs typeface="Microsoft Sans Serif"/>
              </a:rPr>
              <a:t>level</a:t>
            </a:r>
            <a:r>
              <a:rPr sz="4800" spc="190" dirty="0">
                <a:latin typeface="Microsoft Sans Serif"/>
                <a:cs typeface="Microsoft Sans Serif"/>
              </a:rPr>
              <a:t> </a:t>
            </a:r>
            <a:r>
              <a:rPr sz="4800" dirty="0">
                <a:latin typeface="Microsoft Sans Serif"/>
                <a:cs typeface="Microsoft Sans Serif"/>
              </a:rPr>
              <a:t>of</a:t>
            </a:r>
            <a:r>
              <a:rPr sz="4800" spc="190" dirty="0">
                <a:latin typeface="Microsoft Sans Serif"/>
                <a:cs typeface="Microsoft Sans Serif"/>
              </a:rPr>
              <a:t> </a:t>
            </a:r>
            <a:r>
              <a:rPr sz="4800" spc="55" dirty="0">
                <a:latin typeface="Microsoft Sans Serif"/>
                <a:cs typeface="Microsoft Sans Serif"/>
              </a:rPr>
              <a:t>significance</a:t>
            </a:r>
            <a:r>
              <a:rPr sz="4800" spc="190" dirty="0">
                <a:latin typeface="Microsoft Sans Serif"/>
                <a:cs typeface="Microsoft Sans Serif"/>
              </a:rPr>
              <a:t> </a:t>
            </a:r>
            <a:r>
              <a:rPr sz="4800" spc="50" dirty="0">
                <a:latin typeface="Microsoft Sans Serif"/>
                <a:cs typeface="Microsoft Sans Serif"/>
              </a:rPr>
              <a:t>(e.g.</a:t>
            </a:r>
            <a:r>
              <a:rPr sz="4800" spc="195" dirty="0">
                <a:latin typeface="Microsoft Sans Serif"/>
                <a:cs typeface="Microsoft Sans Serif"/>
              </a:rPr>
              <a:t> </a:t>
            </a:r>
            <a:r>
              <a:rPr sz="4800" spc="-5" dirty="0">
                <a:latin typeface="Microsoft Sans Serif"/>
                <a:cs typeface="Microsoft Sans Serif"/>
              </a:rPr>
              <a:t>5%) </a:t>
            </a:r>
            <a:r>
              <a:rPr sz="4800" dirty="0">
                <a:latin typeface="Microsoft Sans Serif"/>
                <a:cs typeface="Microsoft Sans Serif"/>
              </a:rPr>
              <a:t> </a:t>
            </a:r>
            <a:r>
              <a:rPr sz="4800" spc="-5" dirty="0">
                <a:latin typeface="Microsoft Sans Serif"/>
                <a:cs typeface="Microsoft Sans Serif"/>
              </a:rPr>
              <a:t>we</a:t>
            </a:r>
            <a:r>
              <a:rPr sz="4800" spc="50" dirty="0">
                <a:latin typeface="Microsoft Sans Serif"/>
                <a:cs typeface="Microsoft Sans Serif"/>
              </a:rPr>
              <a:t> </a:t>
            </a:r>
            <a:r>
              <a:rPr sz="4800" spc="20" dirty="0">
                <a:latin typeface="Microsoft Sans Serif"/>
                <a:cs typeface="Microsoft Sans Serif"/>
              </a:rPr>
              <a:t>reject</a:t>
            </a:r>
            <a:r>
              <a:rPr sz="4800" spc="55" dirty="0">
                <a:latin typeface="Microsoft Sans Serif"/>
                <a:cs typeface="Microsoft Sans Serif"/>
              </a:rPr>
              <a:t> </a:t>
            </a:r>
            <a:r>
              <a:rPr sz="4800" dirty="0">
                <a:latin typeface="Microsoft Sans Serif"/>
                <a:cs typeface="Microsoft Sans Serif"/>
              </a:rPr>
              <a:t>the</a:t>
            </a:r>
            <a:r>
              <a:rPr sz="4800" spc="55" dirty="0">
                <a:latin typeface="Microsoft Sans Serif"/>
                <a:cs typeface="Microsoft Sans Serif"/>
              </a:rPr>
              <a:t> </a:t>
            </a:r>
            <a:r>
              <a:rPr sz="4800" spc="-15" dirty="0">
                <a:latin typeface="Microsoft Sans Serif"/>
                <a:cs typeface="Microsoft Sans Serif"/>
              </a:rPr>
              <a:t>null</a:t>
            </a:r>
            <a:r>
              <a:rPr sz="4800" spc="50" dirty="0">
                <a:latin typeface="Microsoft Sans Serif"/>
                <a:cs typeface="Microsoft Sans Serif"/>
              </a:rPr>
              <a:t> </a:t>
            </a:r>
            <a:r>
              <a:rPr sz="4800" spc="20" dirty="0">
                <a:latin typeface="Microsoft Sans Serif"/>
                <a:cs typeface="Microsoft Sans Serif"/>
              </a:rPr>
              <a:t>hypothesis</a:t>
            </a:r>
            <a:endParaRPr sz="48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11682" y="889765"/>
            <a:ext cx="10981690" cy="1214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800" spc="30" dirty="0"/>
              <a:t>Assumptions</a:t>
            </a:r>
            <a:r>
              <a:rPr sz="7800" spc="75" dirty="0"/>
              <a:t> </a:t>
            </a:r>
            <a:r>
              <a:rPr sz="7800" dirty="0"/>
              <a:t>of</a:t>
            </a:r>
            <a:r>
              <a:rPr sz="7800" spc="80" dirty="0"/>
              <a:t> </a:t>
            </a:r>
            <a:r>
              <a:rPr sz="7800" dirty="0"/>
              <a:t>the</a:t>
            </a:r>
            <a:r>
              <a:rPr sz="7800" spc="80" dirty="0"/>
              <a:t> </a:t>
            </a:r>
            <a:r>
              <a:rPr sz="7800" dirty="0"/>
              <a:t>t-test</a:t>
            </a:r>
            <a:endParaRPr sz="7800"/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39370" rIns="0" bIns="0" rtlCol="0">
            <a:spAutoFit/>
          </a:bodyPr>
          <a:lstStyle/>
          <a:p>
            <a:pPr marL="280035" marR="618490" indent="-267970">
              <a:lnSpc>
                <a:spcPts val="3800"/>
              </a:lnSpc>
              <a:spcBef>
                <a:spcPts val="310"/>
              </a:spcBef>
              <a:buSzPct val="73846"/>
              <a:buChar char="•"/>
              <a:tabLst>
                <a:tab pos="280670" algn="l"/>
              </a:tabLst>
            </a:pPr>
            <a:r>
              <a:rPr sz="3250" spc="-60" dirty="0"/>
              <a:t>The</a:t>
            </a:r>
            <a:r>
              <a:rPr sz="3250" spc="35" dirty="0"/>
              <a:t> </a:t>
            </a:r>
            <a:r>
              <a:rPr sz="3250" b="1" spc="-5" dirty="0">
                <a:latin typeface="Arial"/>
                <a:cs typeface="Arial"/>
              </a:rPr>
              <a:t>independent </a:t>
            </a:r>
            <a:r>
              <a:rPr sz="3250" b="1" dirty="0">
                <a:latin typeface="Arial"/>
                <a:cs typeface="Arial"/>
              </a:rPr>
              <a:t>t-test</a:t>
            </a:r>
            <a:r>
              <a:rPr sz="3250" b="1" spc="-10" dirty="0">
                <a:latin typeface="Arial"/>
                <a:cs typeface="Arial"/>
              </a:rPr>
              <a:t> </a:t>
            </a:r>
            <a:r>
              <a:rPr sz="3250" spc="-10" dirty="0"/>
              <a:t>is</a:t>
            </a:r>
            <a:r>
              <a:rPr sz="3250" spc="40" dirty="0"/>
              <a:t> </a:t>
            </a:r>
            <a:r>
              <a:rPr sz="3250" spc="-5" dirty="0"/>
              <a:t>a</a:t>
            </a:r>
            <a:r>
              <a:rPr sz="3250" spc="35" dirty="0"/>
              <a:t> </a:t>
            </a:r>
            <a:r>
              <a:rPr sz="3250" spc="30" dirty="0"/>
              <a:t>parametric</a:t>
            </a:r>
            <a:r>
              <a:rPr sz="3250" spc="40" dirty="0"/>
              <a:t> </a:t>
            </a:r>
            <a:r>
              <a:rPr sz="3250" dirty="0"/>
              <a:t>tests</a:t>
            </a:r>
            <a:r>
              <a:rPr sz="3250" spc="35" dirty="0"/>
              <a:t> </a:t>
            </a:r>
            <a:r>
              <a:rPr sz="3250" spc="70" dirty="0"/>
              <a:t>based</a:t>
            </a:r>
            <a:r>
              <a:rPr sz="3250" spc="40" dirty="0"/>
              <a:t> </a:t>
            </a:r>
            <a:r>
              <a:rPr sz="3250" spc="-5" dirty="0"/>
              <a:t>on </a:t>
            </a:r>
            <a:r>
              <a:rPr sz="3250" spc="-850" dirty="0"/>
              <a:t> </a:t>
            </a:r>
            <a:r>
              <a:rPr sz="3250" spc="-5" dirty="0"/>
              <a:t>the</a:t>
            </a:r>
            <a:r>
              <a:rPr sz="3250" spc="35" dirty="0"/>
              <a:t> </a:t>
            </a:r>
            <a:r>
              <a:rPr sz="3250" spc="5" dirty="0"/>
              <a:t>normal</a:t>
            </a:r>
            <a:r>
              <a:rPr sz="3250" spc="40" dirty="0"/>
              <a:t> </a:t>
            </a:r>
            <a:r>
              <a:rPr sz="3250" spc="20" dirty="0"/>
              <a:t>distribution.</a:t>
            </a:r>
            <a:r>
              <a:rPr sz="3250" spc="40" dirty="0"/>
              <a:t> </a:t>
            </a:r>
            <a:r>
              <a:rPr sz="3250" spc="-30" dirty="0"/>
              <a:t>Therefore,</a:t>
            </a:r>
            <a:r>
              <a:rPr sz="3250" spc="40" dirty="0"/>
              <a:t> </a:t>
            </a:r>
            <a:r>
              <a:rPr sz="3250" spc="-10" dirty="0"/>
              <a:t>it</a:t>
            </a:r>
            <a:r>
              <a:rPr sz="3250" spc="40" dirty="0"/>
              <a:t> </a:t>
            </a:r>
            <a:r>
              <a:rPr sz="3250" spc="-5" dirty="0"/>
              <a:t>assumes</a:t>
            </a:r>
            <a:endParaRPr sz="3250">
              <a:latin typeface="Arial"/>
              <a:cs typeface="Arial"/>
            </a:endParaRPr>
          </a:p>
          <a:p>
            <a:pPr marL="280035" indent="-267970">
              <a:lnSpc>
                <a:spcPct val="100000"/>
              </a:lnSpc>
              <a:spcBef>
                <a:spcPts val="2520"/>
              </a:spcBef>
              <a:buSzPct val="73846"/>
              <a:buChar char="•"/>
              <a:tabLst>
                <a:tab pos="280670" algn="l"/>
              </a:tabLst>
            </a:pPr>
            <a:r>
              <a:rPr sz="3250" spc="-60" dirty="0"/>
              <a:t>The</a:t>
            </a:r>
            <a:r>
              <a:rPr sz="3250" spc="40" dirty="0"/>
              <a:t> </a:t>
            </a:r>
            <a:r>
              <a:rPr sz="3250" spc="35" dirty="0"/>
              <a:t>sampling</a:t>
            </a:r>
            <a:r>
              <a:rPr sz="3250" spc="45" dirty="0"/>
              <a:t> </a:t>
            </a:r>
            <a:r>
              <a:rPr sz="3250" spc="20" dirty="0"/>
              <a:t>distribution</a:t>
            </a:r>
            <a:r>
              <a:rPr sz="3250" spc="45" dirty="0"/>
              <a:t> </a:t>
            </a:r>
            <a:r>
              <a:rPr sz="3250" spc="-10" dirty="0"/>
              <a:t>is</a:t>
            </a:r>
            <a:r>
              <a:rPr sz="3250" spc="45" dirty="0"/>
              <a:t> </a:t>
            </a:r>
            <a:r>
              <a:rPr sz="3250" dirty="0"/>
              <a:t>normally</a:t>
            </a:r>
            <a:r>
              <a:rPr sz="3250" spc="45" dirty="0"/>
              <a:t> </a:t>
            </a:r>
            <a:r>
              <a:rPr sz="3250" spc="40" dirty="0"/>
              <a:t>distributed.</a:t>
            </a:r>
            <a:endParaRPr sz="3250"/>
          </a:p>
          <a:p>
            <a:pPr marL="280035" indent="-267970">
              <a:lnSpc>
                <a:spcPct val="100000"/>
              </a:lnSpc>
              <a:spcBef>
                <a:spcPts val="2630"/>
              </a:spcBef>
              <a:buSzPct val="73846"/>
              <a:buChar char="•"/>
              <a:tabLst>
                <a:tab pos="280670" algn="l"/>
              </a:tabLst>
            </a:pPr>
            <a:r>
              <a:rPr sz="3250" spc="-5" dirty="0"/>
              <a:t>Data</a:t>
            </a:r>
            <a:r>
              <a:rPr sz="3250" spc="35" dirty="0"/>
              <a:t> </a:t>
            </a:r>
            <a:r>
              <a:rPr sz="3250" spc="-25" dirty="0"/>
              <a:t>are</a:t>
            </a:r>
            <a:r>
              <a:rPr sz="3250" spc="40" dirty="0"/>
              <a:t> </a:t>
            </a:r>
            <a:r>
              <a:rPr sz="3250" spc="10" dirty="0"/>
              <a:t>measured</a:t>
            </a:r>
            <a:r>
              <a:rPr sz="3250" spc="40" dirty="0"/>
              <a:t> </a:t>
            </a:r>
            <a:r>
              <a:rPr sz="3250" dirty="0"/>
              <a:t>at</a:t>
            </a:r>
            <a:r>
              <a:rPr sz="3250" spc="40" dirty="0"/>
              <a:t> </a:t>
            </a:r>
            <a:r>
              <a:rPr sz="3250" spc="-5" dirty="0"/>
              <a:t>least</a:t>
            </a:r>
            <a:r>
              <a:rPr sz="3250" spc="40" dirty="0"/>
              <a:t> </a:t>
            </a:r>
            <a:r>
              <a:rPr sz="3250" dirty="0"/>
              <a:t>at</a:t>
            </a:r>
            <a:r>
              <a:rPr sz="3250" spc="40" dirty="0"/>
              <a:t> </a:t>
            </a:r>
            <a:r>
              <a:rPr sz="3250" dirty="0"/>
              <a:t>the</a:t>
            </a:r>
            <a:r>
              <a:rPr sz="3250" spc="40" dirty="0"/>
              <a:t> </a:t>
            </a:r>
            <a:r>
              <a:rPr sz="3250" spc="-5" dirty="0"/>
              <a:t>interval</a:t>
            </a:r>
            <a:r>
              <a:rPr sz="3250" spc="40" dirty="0"/>
              <a:t> </a:t>
            </a:r>
            <a:r>
              <a:rPr sz="3250" spc="-10" dirty="0"/>
              <a:t>level.</a:t>
            </a:r>
            <a:endParaRPr sz="3250"/>
          </a:p>
          <a:p>
            <a:pPr marL="280035" marR="753745" indent="-267970">
              <a:lnSpc>
                <a:spcPts val="3800"/>
              </a:lnSpc>
              <a:spcBef>
                <a:spcPts val="2840"/>
              </a:spcBef>
              <a:buSzPct val="73846"/>
              <a:buChar char="•"/>
              <a:tabLst>
                <a:tab pos="280670" algn="l"/>
              </a:tabLst>
            </a:pPr>
            <a:r>
              <a:rPr sz="3250" spc="25" dirty="0"/>
              <a:t>Because</a:t>
            </a:r>
            <a:r>
              <a:rPr sz="3250" spc="40" dirty="0"/>
              <a:t> </a:t>
            </a:r>
            <a:r>
              <a:rPr sz="3250" spc="-10" dirty="0"/>
              <a:t>it</a:t>
            </a:r>
            <a:r>
              <a:rPr sz="3250" spc="40" dirty="0"/>
              <a:t> </a:t>
            </a:r>
            <a:r>
              <a:rPr sz="3250" spc="-10" dirty="0"/>
              <a:t>is</a:t>
            </a:r>
            <a:r>
              <a:rPr sz="3250" spc="40" dirty="0"/>
              <a:t> used </a:t>
            </a:r>
            <a:r>
              <a:rPr sz="3250" dirty="0"/>
              <a:t>to</a:t>
            </a:r>
            <a:r>
              <a:rPr sz="3250" spc="45" dirty="0"/>
              <a:t> </a:t>
            </a:r>
            <a:r>
              <a:rPr sz="3250" dirty="0"/>
              <a:t>test</a:t>
            </a:r>
            <a:r>
              <a:rPr sz="3250" spc="40" dirty="0"/>
              <a:t> </a:t>
            </a:r>
            <a:r>
              <a:rPr sz="3250" dirty="0"/>
              <a:t>different</a:t>
            </a:r>
            <a:r>
              <a:rPr sz="3250" spc="40" dirty="0"/>
              <a:t> </a:t>
            </a:r>
            <a:r>
              <a:rPr sz="3250" spc="45" dirty="0"/>
              <a:t>groups</a:t>
            </a:r>
            <a:r>
              <a:rPr sz="3250" spc="40" dirty="0"/>
              <a:t> </a:t>
            </a:r>
            <a:r>
              <a:rPr sz="3250" dirty="0"/>
              <a:t>of</a:t>
            </a:r>
            <a:r>
              <a:rPr sz="3250" spc="40" dirty="0"/>
              <a:t> </a:t>
            </a:r>
            <a:r>
              <a:rPr sz="3250" spc="45" dirty="0"/>
              <a:t>people, </a:t>
            </a:r>
            <a:r>
              <a:rPr sz="3250" spc="-10" dirty="0"/>
              <a:t>it </a:t>
            </a:r>
            <a:r>
              <a:rPr sz="3250" spc="-850" dirty="0"/>
              <a:t> </a:t>
            </a:r>
            <a:r>
              <a:rPr sz="3250" spc="-5" dirty="0"/>
              <a:t>assumes:</a:t>
            </a:r>
            <a:endParaRPr sz="3250"/>
          </a:p>
          <a:p>
            <a:pPr marL="726440" marR="120650" lvl="1" indent="-269875">
              <a:lnSpc>
                <a:spcPts val="3200"/>
              </a:lnSpc>
              <a:spcBef>
                <a:spcPts val="1950"/>
              </a:spcBef>
              <a:buSzPct val="75925"/>
              <a:buChar char="-"/>
              <a:tabLst>
                <a:tab pos="726440" algn="l"/>
                <a:tab pos="727075" algn="l"/>
              </a:tabLst>
            </a:pPr>
            <a:r>
              <a:rPr sz="2700" spc="-5" dirty="0">
                <a:latin typeface="Microsoft Sans Serif"/>
                <a:cs typeface="Microsoft Sans Serif"/>
              </a:rPr>
              <a:t>Variances</a:t>
            </a:r>
            <a:r>
              <a:rPr sz="2700" spc="4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in</a:t>
            </a:r>
            <a:r>
              <a:rPr sz="2700" spc="40" dirty="0">
                <a:latin typeface="Microsoft Sans Serif"/>
                <a:cs typeface="Microsoft Sans Serif"/>
              </a:rPr>
              <a:t> </a:t>
            </a:r>
            <a:r>
              <a:rPr sz="2700" spc="10" dirty="0">
                <a:latin typeface="Microsoft Sans Serif"/>
                <a:cs typeface="Microsoft Sans Serif"/>
              </a:rPr>
              <a:t>these</a:t>
            </a:r>
            <a:r>
              <a:rPr sz="2700" spc="40" dirty="0">
                <a:latin typeface="Microsoft Sans Serif"/>
                <a:cs typeface="Microsoft Sans Serif"/>
              </a:rPr>
              <a:t> </a:t>
            </a:r>
            <a:r>
              <a:rPr sz="2700" spc="35" dirty="0">
                <a:latin typeface="Microsoft Sans Serif"/>
                <a:cs typeface="Microsoft Sans Serif"/>
              </a:rPr>
              <a:t>populations</a:t>
            </a:r>
            <a:r>
              <a:rPr sz="2700" spc="40" dirty="0">
                <a:latin typeface="Microsoft Sans Serif"/>
                <a:cs typeface="Microsoft Sans Serif"/>
              </a:rPr>
              <a:t> </a:t>
            </a:r>
            <a:r>
              <a:rPr sz="2700" spc="-5" dirty="0">
                <a:latin typeface="Microsoft Sans Serif"/>
                <a:cs typeface="Microsoft Sans Serif"/>
              </a:rPr>
              <a:t>are</a:t>
            </a:r>
            <a:r>
              <a:rPr sz="2700" spc="40" dirty="0">
                <a:latin typeface="Microsoft Sans Serif"/>
                <a:cs typeface="Microsoft Sans Serif"/>
              </a:rPr>
              <a:t> </a:t>
            </a:r>
            <a:r>
              <a:rPr sz="2700" spc="25" dirty="0">
                <a:latin typeface="Microsoft Sans Serif"/>
                <a:cs typeface="Microsoft Sans Serif"/>
              </a:rPr>
              <a:t>roughly</a:t>
            </a:r>
            <a:r>
              <a:rPr sz="2700" spc="40" dirty="0">
                <a:latin typeface="Microsoft Sans Serif"/>
                <a:cs typeface="Microsoft Sans Serif"/>
              </a:rPr>
              <a:t> equal </a:t>
            </a:r>
            <a:r>
              <a:rPr sz="2700" spc="25" dirty="0">
                <a:latin typeface="Microsoft Sans Serif"/>
                <a:cs typeface="Microsoft Sans Serif"/>
              </a:rPr>
              <a:t>(homogeneity</a:t>
            </a:r>
            <a:r>
              <a:rPr sz="2700" spc="45" dirty="0">
                <a:latin typeface="Microsoft Sans Serif"/>
                <a:cs typeface="Microsoft Sans Serif"/>
              </a:rPr>
              <a:t> </a:t>
            </a:r>
            <a:r>
              <a:rPr sz="2700" spc="10" dirty="0">
                <a:latin typeface="Microsoft Sans Serif"/>
                <a:cs typeface="Microsoft Sans Serif"/>
              </a:rPr>
              <a:t>of </a:t>
            </a:r>
            <a:r>
              <a:rPr sz="2700" spc="-705" dirty="0">
                <a:latin typeface="Microsoft Sans Serif"/>
                <a:cs typeface="Microsoft Sans Serif"/>
              </a:rPr>
              <a:t> </a:t>
            </a:r>
            <a:r>
              <a:rPr sz="2700" spc="25" dirty="0">
                <a:latin typeface="Microsoft Sans Serif"/>
                <a:cs typeface="Microsoft Sans Serif"/>
              </a:rPr>
              <a:t>variance).</a:t>
            </a:r>
            <a:endParaRPr sz="2700">
              <a:latin typeface="Microsoft Sans Serif"/>
              <a:cs typeface="Microsoft Sans Serif"/>
            </a:endParaRPr>
          </a:p>
          <a:p>
            <a:pPr marL="726440" marR="5080" lvl="1" indent="-269875">
              <a:lnSpc>
                <a:spcPts val="3200"/>
              </a:lnSpc>
              <a:spcBef>
                <a:spcPts val="1950"/>
              </a:spcBef>
              <a:buSzPct val="75925"/>
              <a:buChar char="-"/>
              <a:tabLst>
                <a:tab pos="726440" algn="l"/>
                <a:tab pos="727075" algn="l"/>
              </a:tabLst>
            </a:pPr>
            <a:r>
              <a:rPr sz="2700" spc="5" dirty="0">
                <a:latin typeface="Microsoft Sans Serif"/>
                <a:cs typeface="Microsoft Sans Serif"/>
              </a:rPr>
              <a:t>Scores</a:t>
            </a:r>
            <a:r>
              <a:rPr sz="2700" spc="4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in</a:t>
            </a:r>
            <a:r>
              <a:rPr sz="2700" spc="45" dirty="0">
                <a:latin typeface="Microsoft Sans Serif"/>
                <a:cs typeface="Microsoft Sans Serif"/>
              </a:rPr>
              <a:t> </a:t>
            </a:r>
            <a:r>
              <a:rPr sz="2700" spc="15" dirty="0">
                <a:latin typeface="Microsoft Sans Serif"/>
                <a:cs typeface="Microsoft Sans Serif"/>
              </a:rPr>
              <a:t>different</a:t>
            </a:r>
            <a:r>
              <a:rPr sz="2700" spc="45" dirty="0">
                <a:latin typeface="Microsoft Sans Serif"/>
                <a:cs typeface="Microsoft Sans Serif"/>
              </a:rPr>
              <a:t> </a:t>
            </a:r>
            <a:r>
              <a:rPr sz="2700" spc="5" dirty="0">
                <a:latin typeface="Microsoft Sans Serif"/>
                <a:cs typeface="Microsoft Sans Serif"/>
              </a:rPr>
              <a:t>treatment</a:t>
            </a:r>
            <a:r>
              <a:rPr sz="2700" spc="45" dirty="0">
                <a:latin typeface="Microsoft Sans Serif"/>
                <a:cs typeface="Microsoft Sans Serif"/>
              </a:rPr>
              <a:t> </a:t>
            </a:r>
            <a:r>
              <a:rPr sz="2700" spc="40" dirty="0">
                <a:latin typeface="Microsoft Sans Serif"/>
                <a:cs typeface="Microsoft Sans Serif"/>
              </a:rPr>
              <a:t>conditions</a:t>
            </a:r>
            <a:r>
              <a:rPr sz="2700" spc="45" dirty="0">
                <a:latin typeface="Microsoft Sans Serif"/>
                <a:cs typeface="Microsoft Sans Serif"/>
              </a:rPr>
              <a:t> </a:t>
            </a:r>
            <a:r>
              <a:rPr sz="2700" spc="-5" dirty="0">
                <a:latin typeface="Microsoft Sans Serif"/>
                <a:cs typeface="Microsoft Sans Serif"/>
              </a:rPr>
              <a:t>are</a:t>
            </a:r>
            <a:r>
              <a:rPr sz="2700" spc="45" dirty="0">
                <a:latin typeface="Microsoft Sans Serif"/>
                <a:cs typeface="Microsoft Sans Serif"/>
              </a:rPr>
              <a:t> </a:t>
            </a:r>
            <a:r>
              <a:rPr sz="2700" spc="50" dirty="0">
                <a:latin typeface="Microsoft Sans Serif"/>
                <a:cs typeface="Microsoft Sans Serif"/>
              </a:rPr>
              <a:t>independent</a:t>
            </a:r>
            <a:r>
              <a:rPr sz="2700" spc="45" dirty="0">
                <a:latin typeface="Microsoft Sans Serif"/>
                <a:cs typeface="Microsoft Sans Serif"/>
              </a:rPr>
              <a:t> </a:t>
            </a:r>
            <a:r>
              <a:rPr sz="2700" spc="50" dirty="0">
                <a:latin typeface="Microsoft Sans Serif"/>
                <a:cs typeface="Microsoft Sans Serif"/>
              </a:rPr>
              <a:t>(because </a:t>
            </a:r>
            <a:r>
              <a:rPr sz="2700" spc="-700" dirty="0">
                <a:latin typeface="Microsoft Sans Serif"/>
                <a:cs typeface="Microsoft Sans Serif"/>
              </a:rPr>
              <a:t> </a:t>
            </a:r>
            <a:r>
              <a:rPr sz="2700" spc="10" dirty="0">
                <a:latin typeface="Microsoft Sans Serif"/>
                <a:cs typeface="Microsoft Sans Serif"/>
              </a:rPr>
              <a:t>they</a:t>
            </a:r>
            <a:r>
              <a:rPr sz="2700" spc="35" dirty="0">
                <a:latin typeface="Microsoft Sans Serif"/>
                <a:cs typeface="Microsoft Sans Serif"/>
              </a:rPr>
              <a:t> </a:t>
            </a:r>
            <a:r>
              <a:rPr sz="2700" spc="55" dirty="0">
                <a:latin typeface="Microsoft Sans Serif"/>
                <a:cs typeface="Microsoft Sans Serif"/>
              </a:rPr>
              <a:t>come</a:t>
            </a:r>
            <a:r>
              <a:rPr sz="2700" spc="4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from</a:t>
            </a:r>
            <a:r>
              <a:rPr sz="2700" spc="40" dirty="0">
                <a:latin typeface="Microsoft Sans Serif"/>
                <a:cs typeface="Microsoft Sans Serif"/>
              </a:rPr>
              <a:t> </a:t>
            </a:r>
            <a:r>
              <a:rPr sz="2700" spc="15" dirty="0">
                <a:latin typeface="Microsoft Sans Serif"/>
                <a:cs typeface="Microsoft Sans Serif"/>
              </a:rPr>
              <a:t>different</a:t>
            </a:r>
            <a:r>
              <a:rPr sz="2700" spc="40" dirty="0">
                <a:latin typeface="Microsoft Sans Serif"/>
                <a:cs typeface="Microsoft Sans Serif"/>
              </a:rPr>
              <a:t> </a:t>
            </a:r>
            <a:r>
              <a:rPr sz="2700" spc="45" dirty="0">
                <a:latin typeface="Microsoft Sans Serif"/>
                <a:cs typeface="Microsoft Sans Serif"/>
              </a:rPr>
              <a:t>people).</a:t>
            </a:r>
            <a:endParaRPr sz="27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</TotalTime>
  <Words>3797</Words>
  <Application>Microsoft Office PowerPoint</Application>
  <PresentationFormat>Custom</PresentationFormat>
  <Paragraphs>789</Paragraphs>
  <Slides>72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72</vt:i4>
      </vt:variant>
    </vt:vector>
  </HeadingPairs>
  <TitlesOfParts>
    <vt:vector size="86" baseType="lpstr">
      <vt:lpstr>SimSun</vt:lpstr>
      <vt:lpstr>Arial</vt:lpstr>
      <vt:lpstr>Arial MT</vt:lpstr>
      <vt:lpstr>Calibri</vt:lpstr>
      <vt:lpstr>Cambria</vt:lpstr>
      <vt:lpstr>Century Gothic</vt:lpstr>
      <vt:lpstr>Comic Sans MS</vt:lpstr>
      <vt:lpstr>Lucida Sans Unicode</vt:lpstr>
      <vt:lpstr>Microsoft Sans Serif</vt:lpstr>
      <vt:lpstr>Symbol</vt:lpstr>
      <vt:lpstr>Tahoma</vt:lpstr>
      <vt:lpstr>Times New Roman</vt:lpstr>
      <vt:lpstr>Trebuchet MS</vt:lpstr>
      <vt:lpstr>Office Theme</vt:lpstr>
      <vt:lpstr>PowerPoint Presentation</vt:lpstr>
      <vt:lpstr>Today’s outline</vt:lpstr>
      <vt:lpstr>Fitting a statistical  model to the data</vt:lpstr>
      <vt:lpstr>Populations and samples</vt:lpstr>
      <vt:lpstr>PowerPoint Presentation</vt:lpstr>
      <vt:lpstr>Inferential statistics</vt:lpstr>
      <vt:lpstr>Principles of statistical  inference</vt:lpstr>
      <vt:lpstr>Three basic components</vt:lpstr>
      <vt:lpstr>Point estimate</vt:lpstr>
      <vt:lpstr>PowerPoint Presentation</vt:lpstr>
      <vt:lpstr>The mean as a statistical  model</vt:lpstr>
      <vt:lpstr>Measuring the ‘Fit’ of the  Model</vt:lpstr>
      <vt:lpstr>A perfect fit</vt:lpstr>
      <vt:lpstr>Calculating the ‘Error’</vt:lpstr>
      <vt:lpstr>Goodness of fit</vt:lpstr>
      <vt:lpstr>PowerPoint Presentation</vt:lpstr>
      <vt:lpstr>Sum of Squared Errors</vt:lpstr>
      <vt:lpstr>Mean Squared Error</vt:lpstr>
      <vt:lpstr>Estimating parameters</vt:lpstr>
      <vt:lpstr>Estimating the mean</vt:lpstr>
      <vt:lpstr>The standard error</vt:lpstr>
      <vt:lpstr>The magic of  probability theory</vt:lpstr>
      <vt:lpstr>Sampling distribution</vt:lpstr>
      <vt:lpstr>Standard error (SE)</vt:lpstr>
      <vt:lpstr>Central limit theorem</vt:lpstr>
      <vt:lpstr>Confidence intervals</vt:lpstr>
      <vt:lpstr>The dance of the mean</vt:lpstr>
      <vt:lpstr>The dance of the mean</vt:lpstr>
      <vt:lpstr>Mean heap</vt:lpstr>
      <vt:lpstr>Mean heap</vt:lpstr>
      <vt:lpstr>SD and SE</vt:lpstr>
      <vt:lpstr>Margin of Error (MOE)</vt:lpstr>
      <vt:lpstr>Critical values</vt:lpstr>
      <vt:lpstr>Problem</vt:lpstr>
      <vt:lpstr>Solution</vt:lpstr>
      <vt:lpstr>Confidence intervals</vt:lpstr>
      <vt:lpstr>Confidence intervals</vt:lpstr>
      <vt:lpstr>Dance of the mean and CI</vt:lpstr>
      <vt:lpstr>Interpretation</vt:lpstr>
      <vt:lpstr>Confidence intervals</vt:lpstr>
      <vt:lpstr>NHST: Null hypothesis  significance testing</vt:lpstr>
      <vt:lpstr>Hypothesis testing</vt:lpstr>
      <vt:lpstr>Hypothesis testing</vt:lpstr>
      <vt:lpstr>Type of hypothesis</vt:lpstr>
      <vt:lpstr>An example</vt:lpstr>
      <vt:lpstr>Basic principle of NHST</vt:lpstr>
      <vt:lpstr>The p value</vt:lpstr>
      <vt:lpstr>What p is and what it’s not</vt:lpstr>
      <vt:lpstr>Test Statistics</vt:lpstr>
      <vt:lpstr>Rejection area</vt:lpstr>
      <vt:lpstr>One- and Two-Tailed Tests</vt:lpstr>
      <vt:lpstr>Type of error</vt:lpstr>
      <vt:lpstr>Experimental setting</vt:lpstr>
      <vt:lpstr>PowerPoint Presentation</vt:lpstr>
      <vt:lpstr>Trade-off between beta and alpha</vt:lpstr>
      <vt:lpstr>Statistical Power</vt:lpstr>
      <vt:lpstr>Power and N</vt:lpstr>
      <vt:lpstr>Two key points about power</vt:lpstr>
      <vt:lpstr>t-test</vt:lpstr>
      <vt:lpstr>Comparing two means</vt:lpstr>
      <vt:lpstr>H0 : 1  2</vt:lpstr>
      <vt:lpstr>T-test</vt:lpstr>
      <vt:lpstr>Rational for the t-test</vt:lpstr>
      <vt:lpstr>The test statistic</vt:lpstr>
      <vt:lpstr>Fit a model to the data</vt:lpstr>
      <vt:lpstr>Under the null hypothesis</vt:lpstr>
      <vt:lpstr>Estimate of SE</vt:lpstr>
      <vt:lpstr>Independent t-test</vt:lpstr>
      <vt:lpstr>If sample sizes are different</vt:lpstr>
      <vt:lpstr>Pooled variance estimate</vt:lpstr>
      <vt:lpstr>Hypothesis testing</vt:lpstr>
      <vt:lpstr>Assumptions of the t-test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Day 3 Inferential statistics 2016-17</dc:title>
  <dc:creator>Stuart Milligan</dc:creator>
  <cp:lastModifiedBy>Stuart Milligan</cp:lastModifiedBy>
  <cp:revision>2</cp:revision>
  <dcterms:created xsi:type="dcterms:W3CDTF">2021-05-16T07:15:54Z</dcterms:created>
  <dcterms:modified xsi:type="dcterms:W3CDTF">2021-05-16T08:49:51Z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2016-11-28T00:00:00Z</vt:filetime>
  </property>
  <property fmtid="{D5CDD505-2E9C-101B-9397-08002B2CF9AE}" pid="3" name="Creator">
    <vt:lpwstr>Keynote</vt:lpwstr>
  </property>
  <property fmtid="{D5CDD505-2E9C-101B-9397-08002B2CF9AE}" pid="4" name="LastSaved">
    <vt:filetime>2021-05-16T00:00:00Z</vt:filetime>
  </property>
</Properties>
</file>