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9" r:id="rId4"/>
    <p:sldId id="260" r:id="rId5"/>
    <p:sldId id="261" r:id="rId6"/>
    <p:sldId id="262" r:id="rId7"/>
    <p:sldId id="266" r:id="rId8"/>
    <p:sldId id="267" r:id="rId9"/>
    <p:sldId id="268" r:id="rId10"/>
    <p:sldId id="263" r:id="rId11"/>
    <p:sldId id="269" r:id="rId12"/>
    <p:sldId id="270" r:id="rId13"/>
    <p:sldId id="264" r:id="rId14"/>
    <p:sldId id="272" r:id="rId15"/>
    <p:sldId id="274" r:id="rId16"/>
    <p:sldId id="27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6" autoAdjust="0"/>
    <p:restoredTop sz="94688" autoAdjust="0"/>
  </p:normalViewPr>
  <p:slideViewPr>
    <p:cSldViewPr snapToGrid="0" snapToObjects="1">
      <p:cViewPr varScale="1">
        <p:scale>
          <a:sx n="103" d="100"/>
          <a:sy n="103" d="100"/>
        </p:scale>
        <p:origin x="-104" y="-10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128"/>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CD2202-E349-A940-89BD-66A349FC666B}" type="datetimeFigureOut">
              <a:rPr lang="en-US" smtClean="0"/>
              <a:t>26/05/2020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9A950F-6809-F54D-8977-64822AADA00A}" type="slidenum">
              <a:rPr lang="en-US" smtClean="0"/>
              <a:t>‹#›</a:t>
            </a:fld>
            <a:endParaRPr lang="en-US"/>
          </a:p>
        </p:txBody>
      </p:sp>
    </p:spTree>
    <p:extLst>
      <p:ext uri="{BB962C8B-B14F-4D97-AF65-F5344CB8AC3E}">
        <p14:creationId xmlns:p14="http://schemas.microsoft.com/office/powerpoint/2010/main" val="125710495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1: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Introduce the topic of discussion, the decision making process</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1</a:t>
            </a:fld>
            <a:endParaRPr lang="en-US"/>
          </a:p>
        </p:txBody>
      </p:sp>
    </p:spTree>
    <p:extLst>
      <p:ext uri="{BB962C8B-B14F-4D97-AF65-F5344CB8AC3E}">
        <p14:creationId xmlns:p14="http://schemas.microsoft.com/office/powerpoint/2010/main" val="2656751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2:</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Outline the aim of the session to the group. The aim is to understand the ideate phase of the decision making process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2</a:t>
            </a:fld>
            <a:endParaRPr lang="en-US"/>
          </a:p>
        </p:txBody>
      </p:sp>
    </p:spTree>
    <p:extLst>
      <p:ext uri="{BB962C8B-B14F-4D97-AF65-F5344CB8AC3E}">
        <p14:creationId xmlns:p14="http://schemas.microsoft.com/office/powerpoint/2010/main" val="590945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3 and 4:</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State the </a:t>
            </a:r>
            <a:r>
              <a:rPr lang="en-US" sz="1200" kern="1200" dirty="0" err="1" smtClean="0">
                <a:solidFill>
                  <a:schemeClr val="tx1"/>
                </a:solidFill>
                <a:effectLst/>
                <a:latin typeface="+mn-lt"/>
                <a:ea typeface="+mn-ea"/>
                <a:cs typeface="+mn-cs"/>
              </a:rPr>
              <a:t>defition</a:t>
            </a:r>
            <a:r>
              <a:rPr lang="en-US" sz="1200" kern="1200" dirty="0" smtClean="0">
                <a:solidFill>
                  <a:schemeClr val="tx1"/>
                </a:solidFill>
                <a:effectLst/>
                <a:latin typeface="+mn-lt"/>
                <a:ea typeface="+mn-ea"/>
                <a:cs typeface="+mn-cs"/>
              </a:rPr>
              <a:t> of decision making; </a:t>
            </a:r>
            <a:r>
              <a:rPr lang="en-GB" sz="1200" kern="1200" dirty="0" smtClean="0">
                <a:solidFill>
                  <a:schemeClr val="tx1"/>
                </a:solidFill>
                <a:effectLst/>
                <a:latin typeface="+mn-lt"/>
                <a:ea typeface="+mn-ea"/>
                <a:cs typeface="+mn-cs"/>
              </a:rPr>
              <a:t>The selection of a particular choice over any of several alternatives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It should be explained that we are looking at decision making in business applicable in managerial decision or for consumer decision making</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Briefly explain the importance and relevance of looking into this topic, explaining that techniques are regularly updated and improved to deal with complexities.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39A950F-6809-F54D-8977-64822AADA00A}" type="slidenum">
              <a:rPr lang="en-US" smtClean="0"/>
              <a:t>3</a:t>
            </a:fld>
            <a:endParaRPr lang="en-US"/>
          </a:p>
        </p:txBody>
      </p:sp>
    </p:spTree>
    <p:extLst>
      <p:ext uri="{BB962C8B-B14F-4D97-AF65-F5344CB8AC3E}">
        <p14:creationId xmlns:p14="http://schemas.microsoft.com/office/powerpoint/2010/main" val="2997436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5 and 6: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Talk through the 5 steps of the decision making process;</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5</a:t>
            </a:fld>
            <a:endParaRPr lang="en-US"/>
          </a:p>
        </p:txBody>
      </p:sp>
    </p:spTree>
    <p:extLst>
      <p:ext uri="{BB962C8B-B14F-4D97-AF65-F5344CB8AC3E}">
        <p14:creationId xmlns:p14="http://schemas.microsoft.com/office/powerpoint/2010/main" val="1644145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7</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Step 1: Problem Recognition</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One of the most important things a director must understand is the issue of defining the problem with publications. Therefore, their nature, degree of severity, and importance must be determined for the purposes of knowing how to deal with them together.</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7</a:t>
            </a:fld>
            <a:endParaRPr lang="en-US"/>
          </a:p>
        </p:txBody>
      </p:sp>
    </p:spTree>
    <p:extLst>
      <p:ext uri="{BB962C8B-B14F-4D97-AF65-F5344CB8AC3E}">
        <p14:creationId xmlns:p14="http://schemas.microsoft.com/office/powerpoint/2010/main" val="2540936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8</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Step 2: Collecting data on the problem</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After determining the dimensions of the problem, the stage of attracting and collecting information comes from its sources. It is imperative that there are obligations that are closely related to the problem, more accurate, appropriate, and impartial. Then go to step-by-step suggesting the best options. Ways to obtain information about each option and </a:t>
            </a:r>
            <a:r>
              <a:rPr lang="en-US" sz="1200" kern="1200" dirty="0" err="1" smtClean="0">
                <a:solidFill>
                  <a:schemeClr val="tx1"/>
                </a:solidFill>
                <a:effectLst/>
                <a:latin typeface="+mn-lt"/>
                <a:ea typeface="+mn-ea"/>
                <a:cs typeface="+mn-cs"/>
              </a:rPr>
              <a:t>analyse</a:t>
            </a:r>
            <a:r>
              <a:rPr lang="en-US" sz="1200" kern="1200" dirty="0" smtClean="0">
                <a:solidFill>
                  <a:schemeClr val="tx1"/>
                </a:solidFill>
                <a:effectLst/>
                <a:latin typeface="+mn-lt"/>
                <a:ea typeface="+mn-ea"/>
                <a:cs typeface="+mn-cs"/>
              </a:rPr>
              <a:t> this information (Management Study Guide, 2020)</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8</a:t>
            </a:fld>
            <a:endParaRPr lang="en-US"/>
          </a:p>
        </p:txBody>
      </p:sp>
    </p:spTree>
    <p:extLst>
      <p:ext uri="{BB962C8B-B14F-4D97-AF65-F5344CB8AC3E}">
        <p14:creationId xmlns:p14="http://schemas.microsoft.com/office/powerpoint/2010/main" val="2973407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Step 3: Identify and evaluation available alternatives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available alternative solutions depend on the nature of the policies and philosophies of the organization and its financial capabilities and the available period by choosing the most appropriate alternative and many other alternatives</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9</a:t>
            </a:fld>
            <a:endParaRPr lang="en-US"/>
          </a:p>
        </p:txBody>
      </p:sp>
    </p:spTree>
    <p:extLst>
      <p:ext uri="{BB962C8B-B14F-4D97-AF65-F5344CB8AC3E}">
        <p14:creationId xmlns:p14="http://schemas.microsoft.com/office/powerpoint/2010/main" val="1373460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10</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Diamond Ranking exercise for students. The students should be divided into 3 groups of 3-4 people. The student should be asked in their groups to assess the different factors relating to the decision of whether to work remotely or not. </a:t>
            </a:r>
          </a:p>
          <a:p>
            <a:r>
              <a:rPr lang="en-GB" sz="1200" kern="1200" dirty="0" smtClean="0">
                <a:solidFill>
                  <a:schemeClr val="tx1"/>
                </a:solidFill>
                <a:effectLst/>
                <a:latin typeface="+mn-lt"/>
                <a:ea typeface="+mn-ea"/>
                <a:cs typeface="+mn-cs"/>
              </a:rPr>
              <a:t>Factors: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Increased opportunities for employers to attract talent</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Reduced work-related expenses for employees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The ability to work remotely in another city</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Reduced stress for employees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Employee isolation</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The suspicion of non-productivity</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The risk of distraction</a:t>
            </a:r>
          </a:p>
          <a:p>
            <a:r>
              <a:rPr lang="en-GB" sz="1200" kern="1200" dirty="0" smtClean="0">
                <a:solidFill>
                  <a:schemeClr val="tx1"/>
                </a:solidFill>
                <a:effectLst/>
                <a:latin typeface="+mn-lt"/>
                <a:ea typeface="+mn-ea"/>
                <a:cs typeface="+mn-cs"/>
              </a:rPr>
              <a:t>They are asked to arrange cards with these factors written on them into a diamond formation in order of importance. They will then be asked to explain their arrangements and explain why certain factors were more important than others. This entire process should take no longer than 5-10 minutes.</a:t>
            </a: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10</a:t>
            </a:fld>
            <a:endParaRPr lang="en-US"/>
          </a:p>
        </p:txBody>
      </p:sp>
    </p:spTree>
    <p:extLst>
      <p:ext uri="{BB962C8B-B14F-4D97-AF65-F5344CB8AC3E}">
        <p14:creationId xmlns:p14="http://schemas.microsoft.com/office/powerpoint/2010/main" val="2581373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11</a:t>
            </a:r>
            <a:endParaRPr lang="en-GB" sz="1200" kern="1200" dirty="0" smtClean="0">
              <a:solidFill>
                <a:schemeClr val="tx1"/>
              </a:solidFill>
              <a:effectLst/>
              <a:latin typeface="+mn-lt"/>
              <a:ea typeface="+mn-ea"/>
              <a:cs typeface="+mn-cs"/>
            </a:endParaRPr>
          </a:p>
          <a:p>
            <a:r>
              <a:rPr lang="en-US"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Step 4: Choose most suitable alternative</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After eliminating the issue of the trade-off between the available alternatives. And verification that there is a better alternative among them according to the criteria and objective considerations that the manager pursues during the test process. Finally, a final decision is settled to start applying it</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11</a:t>
            </a:fld>
            <a:endParaRPr lang="en-US"/>
          </a:p>
        </p:txBody>
      </p:sp>
    </p:spTree>
    <p:extLst>
      <p:ext uri="{BB962C8B-B14F-4D97-AF65-F5344CB8AC3E}">
        <p14:creationId xmlns:p14="http://schemas.microsoft.com/office/powerpoint/2010/main" val="1816592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12</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Step 5: Monitor and evaluate the implementation of the decision taken</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This stage comes for the purpose of announcing the selection of a final decision to solve the problem, which stood stuck in the face of the problem or some circumstance (Compass, 2020). If this decision is applied, the preliminary results start to appear first Powell. Hence, the manager's role begins in monitoring, evaluating and correcting mistakes, if there any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39A950F-6809-F54D-8977-64822AADA00A}" type="slidenum">
              <a:rPr lang="en-US" smtClean="0"/>
              <a:t>12</a:t>
            </a:fld>
            <a:endParaRPr lang="en-US"/>
          </a:p>
        </p:txBody>
      </p:sp>
    </p:spTree>
    <p:extLst>
      <p:ext uri="{BB962C8B-B14F-4D97-AF65-F5344CB8AC3E}">
        <p14:creationId xmlns:p14="http://schemas.microsoft.com/office/powerpoint/2010/main" val="1478961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Slide 13</a:t>
            </a:r>
            <a:endParaRPr lang="en-GB" sz="1200" kern="1200" dirty="0" smtClean="0">
              <a:solidFill>
                <a:schemeClr val="tx1"/>
              </a:solidFill>
              <a:effectLst/>
              <a:latin typeface="+mn-lt"/>
              <a:ea typeface="+mn-ea"/>
              <a:cs typeface="+mn-cs"/>
            </a:endParaRPr>
          </a:p>
          <a:p>
            <a:r>
              <a:rPr lang="en-US"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Explain the factors that can affect good decision making</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 Irrational thoughts</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Fake assumptions</a:t>
            </a:r>
          </a:p>
          <a:p>
            <a:pPr lvl="0"/>
            <a:r>
              <a:rPr lang="en-GB" sz="1200" kern="1200" dirty="0" smtClean="0">
                <a:solidFill>
                  <a:schemeClr val="tx1"/>
                </a:solidFill>
                <a:effectLst/>
                <a:latin typeface="+mn-lt"/>
                <a:ea typeface="+mn-ea"/>
                <a:cs typeface="+mn-cs"/>
              </a:rPr>
              <a:t>Fears</a:t>
            </a:r>
          </a:p>
          <a:p>
            <a:pPr lvl="0"/>
            <a:r>
              <a:rPr lang="en-GB" sz="1200" kern="1200" dirty="0" smtClean="0">
                <a:solidFill>
                  <a:schemeClr val="tx1"/>
                </a:solidFill>
                <a:effectLst/>
                <a:latin typeface="+mn-lt"/>
                <a:ea typeface="+mn-ea"/>
                <a:cs typeface="+mn-cs"/>
              </a:rPr>
              <a:t>Needs</a:t>
            </a:r>
          </a:p>
          <a:p>
            <a:pPr lvl="0"/>
            <a:r>
              <a:rPr lang="en-GB" sz="1200" kern="1200" dirty="0" smtClean="0">
                <a:solidFill>
                  <a:schemeClr val="tx1"/>
                </a:solidFill>
                <a:effectLst/>
                <a:latin typeface="+mn-lt"/>
                <a:ea typeface="+mn-ea"/>
                <a:cs typeface="+mn-cs"/>
              </a:rPr>
              <a:t>Other emotions</a:t>
            </a: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13</a:t>
            </a:fld>
            <a:endParaRPr lang="en-US"/>
          </a:p>
        </p:txBody>
      </p:sp>
    </p:spTree>
    <p:extLst>
      <p:ext uri="{BB962C8B-B14F-4D97-AF65-F5344CB8AC3E}">
        <p14:creationId xmlns:p14="http://schemas.microsoft.com/office/powerpoint/2010/main" val="502708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Slide 14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Group debate activity. The class should be split into two groups and assess the effects of “fears” on the decision making process.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One side will be asked to argue the case that fears do not affect the process or the effects are not significant, the other side should argue that fears have a big effect on decision making. Students should be given time to go to research arguments and then will be asked to debate their arguments after 5 minutes.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39A950F-6809-F54D-8977-64822AADA00A}" type="slidenum">
              <a:rPr lang="en-US" smtClean="0"/>
              <a:t>14</a:t>
            </a:fld>
            <a:endParaRPr lang="en-US"/>
          </a:p>
        </p:txBody>
      </p:sp>
    </p:spTree>
    <p:extLst>
      <p:ext uri="{BB962C8B-B14F-4D97-AF65-F5344CB8AC3E}">
        <p14:creationId xmlns:p14="http://schemas.microsoft.com/office/powerpoint/2010/main" val="3311065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Slide 15</a:t>
            </a:r>
            <a:endParaRPr lang="en-GB" sz="1200"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Recap the lesson aim and objectives</a:t>
            </a: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15</a:t>
            </a:fld>
            <a:endParaRPr lang="en-US"/>
          </a:p>
        </p:txBody>
      </p:sp>
    </p:spTree>
    <p:extLst>
      <p:ext uri="{BB962C8B-B14F-4D97-AF65-F5344CB8AC3E}">
        <p14:creationId xmlns:p14="http://schemas.microsoft.com/office/powerpoint/2010/main" val="36042434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Slide 16</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smtClean="0">
                <a:solidFill>
                  <a:schemeClr val="tx1"/>
                </a:solidFill>
                <a:effectLst/>
                <a:latin typeface="+mn-lt"/>
                <a:ea typeface="+mn-ea"/>
                <a:cs typeface="+mn-cs"/>
              </a:rPr>
              <a:t>Conclude and ”thank you”</a:t>
            </a:r>
          </a:p>
          <a:p>
            <a:endParaRPr lang="en-US" dirty="0"/>
          </a:p>
        </p:txBody>
      </p:sp>
      <p:sp>
        <p:nvSpPr>
          <p:cNvPr id="4" name="Slide Number Placeholder 3"/>
          <p:cNvSpPr>
            <a:spLocks noGrp="1"/>
          </p:cNvSpPr>
          <p:nvPr>
            <p:ph type="sldNum" sz="quarter" idx="10"/>
          </p:nvPr>
        </p:nvSpPr>
        <p:spPr/>
        <p:txBody>
          <a:bodyPr/>
          <a:lstStyle/>
          <a:p>
            <a:fld id="{239A950F-6809-F54D-8977-64822AADA00A}" type="slidenum">
              <a:rPr lang="en-US" smtClean="0"/>
              <a:t>16</a:t>
            </a:fld>
            <a:endParaRPr lang="en-US"/>
          </a:p>
        </p:txBody>
      </p:sp>
    </p:spTree>
    <p:extLst>
      <p:ext uri="{BB962C8B-B14F-4D97-AF65-F5344CB8AC3E}">
        <p14:creationId xmlns:p14="http://schemas.microsoft.com/office/powerpoint/2010/main" val="3818060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Same Side Corner Rectangle 6"/>
          <p:cNvSpPr/>
          <p:nvPr/>
        </p:nvSpPr>
        <p:spPr>
          <a:xfrm rot="16200000">
            <a:off x="1066801" y="1603786"/>
            <a:ext cx="3474720" cy="3474720"/>
          </a:xfrm>
          <a:prstGeom prst="round2SameRect">
            <a:avLst>
              <a:gd name="adj1" fmla="val 3122"/>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25"/>
          <p:cNvGrpSpPr>
            <a:grpSpLocks noChangeAspect="1"/>
          </p:cNvGrpSpPr>
          <p:nvPr/>
        </p:nvGrpSpPr>
        <p:grpSpPr>
          <a:xfrm>
            <a:off x="2071048" y="2502945"/>
            <a:ext cx="1466879" cy="1676400"/>
            <a:chOff x="1230573" y="1890215"/>
            <a:chExt cx="1444388" cy="1650696"/>
          </a:xfrm>
        </p:grpSpPr>
        <p:sp>
          <p:nvSpPr>
            <p:cNvPr id="9" name="Oval 8"/>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Oval 10"/>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Oval 11"/>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Date Placeholder 3"/>
          <p:cNvSpPr>
            <a:spLocks noGrp="1"/>
          </p:cNvSpPr>
          <p:nvPr>
            <p:ph type="dt" sz="half" idx="10"/>
          </p:nvPr>
        </p:nvSpPr>
        <p:spPr/>
        <p:txBody>
          <a:bodyPr/>
          <a:lstStyle/>
          <a:p>
            <a:fld id="{A2F0292D-1797-49A5-8D2D-8D50C72EF3CC}" type="datetimeFigureOut">
              <a:rPr lang="en-US" smtClean="0"/>
              <a:t>26/05/2020</a:t>
            </a:fld>
            <a:endParaRPr lang="en-US"/>
          </a:p>
        </p:txBody>
      </p:sp>
      <p:sp>
        <p:nvSpPr>
          <p:cNvPr id="5" name="Footer Placeholder 4"/>
          <p:cNvSpPr>
            <a:spLocks noGrp="1"/>
          </p:cNvSpPr>
          <p:nvPr>
            <p:ph type="ftr" sz="quarter" idx="11"/>
          </p:nvPr>
        </p:nvSpPr>
        <p:spPr>
          <a:xfrm>
            <a:off x="457200" y="6356350"/>
            <a:ext cx="2895600" cy="365125"/>
          </a:xfrm>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vert="horz" lIns="91440" tIns="45720" rIns="91440" bIns="45720" rtlCol="0" anchor="ctr"/>
          <a:lstStyle>
            <a:lvl1pPr marL="0" algn="ctr" defTabSz="914400" rtl="0" eaLnBrk="1" latinLnBrk="0" hangingPunct="1">
              <a:defRPr sz="900" b="1" kern="1200">
                <a:solidFill>
                  <a:schemeClr val="bg1">
                    <a:lumMod val="75000"/>
                  </a:schemeClr>
                </a:solidFill>
                <a:latin typeface="+mn-lt"/>
                <a:ea typeface="+mn-ea"/>
                <a:cs typeface="+mn-cs"/>
              </a:defRPr>
            </a:lvl1pPr>
          </a:lstStyle>
          <a:p>
            <a:fld id="{D6CC888B-D9F9-4E54-B722-F151A9F45E95}" type="slidenum">
              <a:rPr lang="en-US" smtClean="0"/>
              <a:t>‹#›</a:t>
            </a:fld>
            <a:endParaRPr lang="en-US"/>
          </a:p>
        </p:txBody>
      </p:sp>
      <p:sp>
        <p:nvSpPr>
          <p:cNvPr id="13" name="Round Same Side Corner Rectangle 12"/>
          <p:cNvSpPr/>
          <p:nvPr/>
        </p:nvSpPr>
        <p:spPr>
          <a:xfrm rot="5400000" flipH="1">
            <a:off x="4572000" y="1603786"/>
            <a:ext cx="3474720" cy="3474720"/>
          </a:xfrm>
          <a:prstGeom prst="round2SameRect">
            <a:avLst>
              <a:gd name="adj1" fmla="val 3122"/>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4651248" y="1680881"/>
            <a:ext cx="3273552" cy="1640541"/>
          </a:xfrm>
        </p:spPr>
        <p:txBody>
          <a:bodyPr vert="horz" lIns="91440" tIns="0" rIns="91440" bIns="0" rtlCol="0" anchor="b" anchorCtr="0">
            <a:noAutofit/>
          </a:bodyPr>
          <a:lstStyle>
            <a:lvl1pPr algn="ctr" defTabSz="914400" rtl="0" eaLnBrk="1" latinLnBrk="0" hangingPunct="1">
              <a:lnSpc>
                <a:spcPts val="4000"/>
              </a:lnSpc>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4651248" y="3384176"/>
            <a:ext cx="3273552" cy="530352"/>
          </a:xfrm>
        </p:spPr>
        <p:txBody>
          <a:bodyPr vert="horz" lIns="91440" tIns="0" rIns="91440" bIns="0" rtlCol="0">
            <a:normAutofit/>
          </a:bodyPr>
          <a:lstStyle>
            <a:lvl1pPr marL="0" indent="0" algn="ctr" defTabSz="914400" rtl="0" eaLnBrk="1" latinLnBrk="0" hangingPunct="1">
              <a:spcBef>
                <a:spcPts val="0"/>
              </a:spcBef>
              <a:buClr>
                <a:schemeClr val="accent1"/>
              </a:buClr>
              <a:buSzPct val="130000"/>
              <a:buFont typeface="Wingdings" pitchFamily="2" charset="2"/>
              <a:buNone/>
              <a:defRPr sz="1400" kern="1200">
                <a:solidFill>
                  <a:schemeClr val="bg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normAutofit/>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A2F0292D-1797-49A5-8D2D-8D50C72EF3CC}" type="datetimeFigureOut">
              <a:rPr lang="en-US" smtClean="0"/>
              <a:t>26/05/2020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2F0292D-1797-49A5-8D2D-8D50C72EF3CC}" type="datetimeFigureOut">
              <a:rPr lang="en-US" smtClean="0"/>
              <a:t>26/05/2020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a:lstStyle>
            <a:lvl1pPr algn="ctr">
              <a:defRPr sz="900">
                <a:solidFill>
                  <a:schemeClr val="bg1">
                    <a:lumMod val="75000"/>
                  </a:schemeClr>
                </a:solidFill>
              </a:defRPr>
            </a:lvl1pPr>
          </a:lstStyle>
          <a:p>
            <a:fld id="{D6CC888B-D9F9-4E54-B722-F151A9F45E95}" type="slidenum">
              <a:rPr lang="en-US" smtClean="0"/>
              <a:t>‹#›</a:t>
            </a:fld>
            <a:endParaRPr lang="en-US"/>
          </a:p>
        </p:txBody>
      </p:sp>
      <p:sp>
        <p:nvSpPr>
          <p:cNvPr id="7" name="Round Same Side Corner Rectangle 6"/>
          <p:cNvSpPr/>
          <p:nvPr/>
        </p:nvSpPr>
        <p:spPr>
          <a:xfrm rot="16200000">
            <a:off x="1066801" y="1603786"/>
            <a:ext cx="3474720" cy="3474720"/>
          </a:xfrm>
          <a:prstGeom prst="round2SameRect">
            <a:avLst>
              <a:gd name="adj1" fmla="val 3122"/>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Picture Placeholder 8"/>
          <p:cNvSpPr>
            <a:spLocks noGrp="1"/>
          </p:cNvSpPr>
          <p:nvPr>
            <p:ph type="pic" sz="quarter" idx="13"/>
          </p:nvPr>
        </p:nvSpPr>
        <p:spPr>
          <a:xfrm rot="5400000">
            <a:off x="4585448" y="1603786"/>
            <a:ext cx="3474720" cy="3474720"/>
          </a:xfrm>
          <a:prstGeom prst="round2SameRect">
            <a:avLst>
              <a:gd name="adj1" fmla="val 3096"/>
              <a:gd name="adj2" fmla="val 0"/>
            </a:avLst>
          </a:prstGeom>
          <a:blipFill dpi="0" rotWithShape="0">
            <a:blip r:embed="rId2" cstate="print"/>
            <a:srcRect/>
            <a:stretch>
              <a:fillRect/>
            </a:stretch>
          </a:blipFill>
          <a:ln>
            <a:noFill/>
          </a:ln>
        </p:spPr>
        <p:txBody>
          <a:bodyPr vert="vert270"/>
          <a:lstStyle>
            <a:lvl1pPr marL="0" indent="0">
              <a:buNone/>
              <a:defRPr/>
            </a:lvl1pPr>
          </a:lstStyle>
          <a:p>
            <a:r>
              <a:rPr lang="en-GB" smtClean="0"/>
              <a:t>Drag picture to placeholder or click icon to add</a:t>
            </a:r>
            <a:endParaRPr/>
          </a:p>
        </p:txBody>
      </p:sp>
      <p:grpSp>
        <p:nvGrpSpPr>
          <p:cNvPr id="8" name="Group 25"/>
          <p:cNvGrpSpPr>
            <a:grpSpLocks noChangeAspect="1"/>
          </p:cNvGrpSpPr>
          <p:nvPr/>
        </p:nvGrpSpPr>
        <p:grpSpPr>
          <a:xfrm>
            <a:off x="2071048" y="1842448"/>
            <a:ext cx="1466879" cy="1676400"/>
            <a:chOff x="1230573" y="1890215"/>
            <a:chExt cx="1444388" cy="1650696"/>
          </a:xfrm>
        </p:grpSpPr>
        <p:sp>
          <p:nvSpPr>
            <p:cNvPr id="27" name="Oval 26"/>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8" name="Oval 27"/>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9" name="Oval 28"/>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0" name="Oval 29"/>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1156447" y="3114115"/>
            <a:ext cx="3276600" cy="1162050"/>
          </a:xfrm>
        </p:spPr>
        <p:txBody>
          <a:bodyPr tIns="0" bIns="0" anchor="b" anchorCtr="0">
            <a:noAutofit/>
          </a:bodyPr>
          <a:lstStyle>
            <a:lvl1pPr algn="ctr">
              <a:lnSpc>
                <a:spcPts val="4000"/>
              </a:lnSpc>
              <a:defRPr sz="3600">
                <a:solidFill>
                  <a:schemeClr val="bg1"/>
                </a:solidFill>
              </a:defRPr>
            </a:lvl1pPr>
          </a:lstStyle>
          <a:p>
            <a:r>
              <a:rPr lang="en-GB" smtClean="0"/>
              <a:t>Click to edit Master title style</a:t>
            </a:r>
            <a:endParaRPr/>
          </a:p>
        </p:txBody>
      </p:sp>
      <p:sp>
        <p:nvSpPr>
          <p:cNvPr id="3" name="Subtitle 2"/>
          <p:cNvSpPr>
            <a:spLocks noGrp="1"/>
          </p:cNvSpPr>
          <p:nvPr>
            <p:ph type="subTitle" idx="1"/>
          </p:nvPr>
        </p:nvSpPr>
        <p:spPr>
          <a:xfrm>
            <a:off x="1156447" y="4343400"/>
            <a:ext cx="3276600" cy="533400"/>
          </a:xfrm>
        </p:spPr>
        <p:txBody>
          <a:bodyPr tIns="0" bIns="0">
            <a:normAutofit/>
          </a:bodyPr>
          <a:lstStyle>
            <a:lvl1pPr marL="0" indent="0" algn="ctr">
              <a:spcBef>
                <a:spcPct val="0"/>
              </a:spcBef>
              <a:buNone/>
              <a:defRPr sz="1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grpSp>
        <p:nvGrpSpPr>
          <p:cNvPr id="8" name="Group 16"/>
          <p:cNvGrpSpPr/>
          <p:nvPr/>
        </p:nvGrpSpPr>
        <p:grpSpPr>
          <a:xfrm>
            <a:off x="222912" y="1254456"/>
            <a:ext cx="7892388" cy="3918778"/>
            <a:chOff x="222912" y="1254456"/>
            <a:chExt cx="7892388" cy="3918778"/>
          </a:xfrm>
        </p:grpSpPr>
        <p:sp>
          <p:nvSpPr>
            <p:cNvPr id="7" name="Rounded Rectangle 6"/>
            <p:cNvSpPr/>
            <p:nvPr/>
          </p:nvSpPr>
          <p:spPr>
            <a:xfrm>
              <a:off x="1028700" y="1600200"/>
              <a:ext cx="7086600" cy="3474720"/>
            </a:xfrm>
            <a:prstGeom prst="roundRect">
              <a:avLst>
                <a:gd name="adj" fmla="val 3122"/>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9"/>
            <p:cNvGrpSpPr/>
            <p:nvPr/>
          </p:nvGrpSpPr>
          <p:grpSpPr>
            <a:xfrm>
              <a:off x="222912" y="1254456"/>
              <a:ext cx="3429000" cy="3918778"/>
              <a:chOff x="1230573" y="1890215"/>
              <a:chExt cx="1444388" cy="1650696"/>
            </a:xfrm>
          </p:grpSpPr>
          <p:sp>
            <p:nvSpPr>
              <p:cNvPr id="11" name="Oval 10"/>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Oval 15"/>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a:xfrm>
            <a:off x="3724182" y="2021541"/>
            <a:ext cx="4200618" cy="1362075"/>
          </a:xfrm>
        </p:spPr>
        <p:txBody>
          <a:bodyPr vert="horz" lIns="91440" tIns="0" rIns="91440" bIns="0" rtlCol="0" anchor="b" anchorCtr="0">
            <a:noAutofit/>
          </a:bodyPr>
          <a:lstStyle>
            <a:lvl1pPr algn="r" defTabSz="914400" rtl="0" eaLnBrk="1" latinLnBrk="0" hangingPunct="1">
              <a:lnSpc>
                <a:spcPts val="4000"/>
              </a:lnSpc>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3321424" y="3388659"/>
            <a:ext cx="4603376" cy="1083328"/>
          </a:xfrm>
        </p:spPr>
        <p:txBody>
          <a:bodyPr vert="horz" lIns="91440" tIns="0" rIns="91440" bIns="0" rtlCol="0">
            <a:normAutofit/>
          </a:bodyPr>
          <a:lstStyle>
            <a:lvl1pPr marL="0" indent="0" algn="r" defTabSz="914400" rtl="0" eaLnBrk="1" latinLnBrk="0" hangingPunct="1">
              <a:spcBef>
                <a:spcPts val="0"/>
              </a:spcBef>
              <a:buClr>
                <a:schemeClr val="accent1"/>
              </a:buClr>
              <a:buSzPct val="130000"/>
              <a:buFont typeface="Wingdings" pitchFamily="2" charset="2"/>
              <a:buNone/>
              <a:defRPr sz="1400" kern="1200">
                <a:solidFill>
                  <a:schemeClr val="bg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53200" y="6356350"/>
            <a:ext cx="2133600" cy="365125"/>
          </a:xfrm>
        </p:spPr>
        <p:txBody>
          <a:bodyPr/>
          <a:lstStyle/>
          <a:p>
            <a:fld id="{A2F0292D-1797-49A5-8D2D-8D50C72EF3CC}" type="datetimeFigureOut">
              <a:rPr lang="en-US" smtClean="0"/>
              <a:t>26/05/2020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vert="horz" lIns="91440" tIns="45720" rIns="91440" bIns="45720" rtlCol="0" anchor="ctr"/>
          <a:lstStyle>
            <a:lvl1pPr marL="0" algn="ctr" defTabSz="914400" rtl="0" eaLnBrk="1" latinLnBrk="0" hangingPunct="1">
              <a:defRPr sz="900" b="1" kern="1200">
                <a:solidFill>
                  <a:schemeClr val="bg1">
                    <a:lumMod val="75000"/>
                  </a:schemeClr>
                </a:solidFill>
                <a:latin typeface="+mn-lt"/>
                <a:ea typeface="+mn-ea"/>
                <a:cs typeface="+mn-cs"/>
              </a:defRPr>
            </a:lvl1pPr>
          </a:lstStyle>
          <a:p>
            <a:fld id="{D6CC888B-D9F9-4E54-B722-F151A9F45E9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grpSp>
        <p:nvGrpSpPr>
          <p:cNvPr id="8" name="Group 13"/>
          <p:cNvGrpSpPr/>
          <p:nvPr/>
        </p:nvGrpSpPr>
        <p:grpSpPr>
          <a:xfrm>
            <a:off x="7418696" y="457200"/>
            <a:ext cx="914400" cy="914400"/>
            <a:chOff x="842682" y="2971800"/>
            <a:chExt cx="914400" cy="914400"/>
          </a:xfrm>
        </p:grpSpPr>
        <p:sp>
          <p:nvSpPr>
            <p:cNvPr id="15" name="Rounded Rectangle 14"/>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10"/>
            <p:cNvGrpSpPr>
              <a:grpSpLocks noChangeAspect="1"/>
            </p:cNvGrpSpPr>
            <p:nvPr/>
          </p:nvGrpSpPr>
          <p:grpSpPr>
            <a:xfrm>
              <a:off x="948372" y="3034353"/>
              <a:ext cx="700732" cy="800823"/>
              <a:chOff x="1230573" y="1890215"/>
              <a:chExt cx="1444388" cy="1650696"/>
            </a:xfrm>
          </p:grpSpPr>
          <p:sp>
            <p:nvSpPr>
              <p:cNvPr id="17" name="Oval 16"/>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a:xfrm>
            <a:off x="744070" y="224118"/>
            <a:ext cx="4800600" cy="886968"/>
          </a:xfrm>
        </p:spPr>
        <p:txBody>
          <a:bodyPr lIns="45720"/>
          <a:lstStyle/>
          <a:p>
            <a:r>
              <a:rPr lang="en-GB" smtClean="0"/>
              <a:t>Click to edit Master title style</a:t>
            </a:r>
            <a:endParaRPr/>
          </a:p>
        </p:txBody>
      </p:sp>
      <p:sp>
        <p:nvSpPr>
          <p:cNvPr id="3" name="Content Placeholder 2"/>
          <p:cNvSpPr>
            <a:spLocks noGrp="1"/>
          </p:cNvSpPr>
          <p:nvPr>
            <p:ph sz="half" idx="1"/>
          </p:nvPr>
        </p:nvSpPr>
        <p:spPr>
          <a:xfrm>
            <a:off x="752474" y="1600200"/>
            <a:ext cx="3703320" cy="4525963"/>
          </a:xfrm>
        </p:spPr>
        <p:txBody>
          <a:bodyPr lIns="45720"/>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61647" y="1600200"/>
            <a:ext cx="3703320" cy="4525963"/>
          </a:xfrm>
        </p:spPr>
        <p:txBody>
          <a:bodyPr lIns="45720"/>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321040" y="363071"/>
            <a:ext cx="609600" cy="365125"/>
          </a:xfrm>
        </p:spPr>
        <p:txBody>
          <a:bodyPr/>
          <a:lstStyle/>
          <a:p>
            <a:fld id="{D6CC888B-D9F9-4E54-B722-F151A9F45E9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0664" y="228600"/>
            <a:ext cx="4800600" cy="886968"/>
          </a:xfrm>
        </p:spPr>
        <p:txBody>
          <a:bodyPr vert="horz" lIns="45720" tIns="45720" rIns="91440" bIns="45720" rtlCol="0" anchor="b" anchorCtr="0">
            <a:noAutofit/>
          </a:bodyPr>
          <a:lstStyle>
            <a:lvl1pPr algn="l" defTabSz="914400" rtl="0" eaLnBrk="1" latinLnBrk="0" hangingPunct="1">
              <a:spcBef>
                <a:spcPct val="0"/>
              </a:spcBef>
              <a:buNone/>
              <a:defRPr sz="2800" kern="1200">
                <a:solidFill>
                  <a:schemeClr val="accent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771212" y="1548761"/>
            <a:ext cx="3657600" cy="274320"/>
          </a:xfrm>
          <a:prstGeom prst="roundRect">
            <a:avLst>
              <a:gd name="adj" fmla="val 31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914400" rtl="0" eaLnBrk="1" latinLnBrk="0" hangingPunct="1">
              <a:spcBef>
                <a:spcPct val="0"/>
              </a:spcBef>
              <a:buNone/>
              <a:defRPr sz="1400" kern="1200">
                <a:solidFill>
                  <a:schemeClr val="l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48352" y="2021456"/>
            <a:ext cx="3703320" cy="4106294"/>
          </a:xfrm>
        </p:spPr>
        <p:txBody>
          <a:bodyPr lIns="45720"/>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681533" y="1548761"/>
            <a:ext cx="3657600" cy="274320"/>
          </a:xfrm>
          <a:prstGeom prst="roundRect">
            <a:avLst>
              <a:gd name="adj" fmla="val 34058"/>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914400" rtl="0" eaLnBrk="1" latinLnBrk="0" hangingPunct="1">
              <a:spcBef>
                <a:spcPct val="0"/>
              </a:spcBef>
              <a:buNone/>
              <a:defRPr sz="1400" kern="1200">
                <a:solidFill>
                  <a:schemeClr val="l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58673" y="2019869"/>
            <a:ext cx="3703320" cy="4106294"/>
          </a:xfrm>
        </p:spPr>
        <p:txBody>
          <a:bodyPr lIns="45720"/>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A2F0292D-1797-49A5-8D2D-8D50C72EF3CC}" type="datetimeFigureOut">
              <a:rPr lang="en-US" smtClean="0"/>
              <a:t>26/05/2020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321729" y="365760"/>
            <a:ext cx="609600" cy="365125"/>
          </a:xfrm>
        </p:spPr>
        <p:txBody>
          <a:bodyPr vert="horz" lIns="91440" tIns="45720" rIns="91440" bIns="45720" rtlCol="0" anchor="ctr"/>
          <a:lstStyle>
            <a:lvl1pPr marL="0" algn="l" defTabSz="914400" rtl="0" eaLnBrk="1" latinLnBrk="0" hangingPunct="1">
              <a:defRPr sz="1800" b="1" kern="1200">
                <a:solidFill>
                  <a:schemeClr val="accent1"/>
                </a:solidFill>
                <a:latin typeface="+mn-lt"/>
                <a:ea typeface="+mn-ea"/>
                <a:cs typeface="+mn-cs"/>
              </a:defRPr>
            </a:lvl1pPr>
          </a:lstStyle>
          <a:p>
            <a:fld id="{D6CC888B-D9F9-4E54-B722-F151A9F45E95}" type="slidenum">
              <a:rPr lang="en-US" smtClean="0"/>
              <a:t>‹#›</a:t>
            </a:fld>
            <a:endParaRPr lang="en-US"/>
          </a:p>
        </p:txBody>
      </p:sp>
      <p:grpSp>
        <p:nvGrpSpPr>
          <p:cNvPr id="10" name="Group 15"/>
          <p:cNvGrpSpPr/>
          <p:nvPr/>
        </p:nvGrpSpPr>
        <p:grpSpPr>
          <a:xfrm>
            <a:off x="7418696" y="457200"/>
            <a:ext cx="914400" cy="914400"/>
            <a:chOff x="842682" y="2971800"/>
            <a:chExt cx="914400" cy="914400"/>
          </a:xfrm>
        </p:grpSpPr>
        <p:sp>
          <p:nvSpPr>
            <p:cNvPr id="17" name="Rounded Rectangle 16"/>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a:grpSpLocks noChangeAspect="1"/>
            </p:cNvGrpSpPr>
            <p:nvPr/>
          </p:nvGrpSpPr>
          <p:grpSpPr>
            <a:xfrm>
              <a:off x="948372" y="3034353"/>
              <a:ext cx="700732" cy="800823"/>
              <a:chOff x="1230573" y="1890215"/>
              <a:chExt cx="1444388" cy="1650696"/>
            </a:xfrm>
          </p:grpSpPr>
          <p:sp>
            <p:nvSpPr>
              <p:cNvPr id="19" name="Oval 18"/>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1" name="Oval 20"/>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2" name="Oval 21"/>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0664" y="228600"/>
            <a:ext cx="4800600" cy="886968"/>
          </a:xfrm>
        </p:spPr>
        <p:txBody>
          <a:bodyPr vert="horz" lIns="45720" tIns="45720" rIns="91440" bIns="45720" rtlCol="0" anchor="b" anchorCtr="0">
            <a:noAutofit/>
          </a:bodyPr>
          <a:lstStyle>
            <a:lvl1pPr algn="l" defTabSz="914400" rtl="0" eaLnBrk="1" latinLnBrk="0" hangingPunct="1">
              <a:spcBef>
                <a:spcPct val="0"/>
              </a:spcBef>
              <a:buNone/>
              <a:defRPr sz="2800" kern="1200">
                <a:solidFill>
                  <a:schemeClr val="accent1"/>
                </a:solidFill>
                <a:latin typeface="+mj-lt"/>
                <a:ea typeface="+mj-ea"/>
                <a:cs typeface="+mj-cs"/>
              </a:defRPr>
            </a:lvl1pPr>
          </a:lstStyle>
          <a:p>
            <a:r>
              <a:rPr lang="en-GB" smtClean="0"/>
              <a:t>Click to edit Master title style</a:t>
            </a:r>
            <a:endParaRPr/>
          </a:p>
        </p:txBody>
      </p:sp>
      <p:sp>
        <p:nvSpPr>
          <p:cNvPr id="3" name="Date Placeholder 2"/>
          <p:cNvSpPr>
            <a:spLocks noGrp="1"/>
          </p:cNvSpPr>
          <p:nvPr>
            <p:ph type="dt" sz="half" idx="10"/>
          </p:nvPr>
        </p:nvSpPr>
        <p:spPr/>
        <p:txBody>
          <a:bodyPr/>
          <a:lstStyle/>
          <a:p>
            <a:fld id="{A2F0292D-1797-49A5-8D2D-8D50C72EF3CC}" type="datetimeFigureOut">
              <a:rPr lang="en-US" smtClean="0"/>
              <a:t>26/05/2020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8321040" y="365760"/>
            <a:ext cx="609600" cy="365125"/>
          </a:xfrm>
        </p:spPr>
        <p:txBody>
          <a:bodyPr/>
          <a:lstStyle/>
          <a:p>
            <a:fld id="{D6CC888B-D9F9-4E54-B722-F151A9F45E95}" type="slidenum">
              <a:rPr lang="en-US" smtClean="0"/>
              <a:t>‹#›</a:t>
            </a:fld>
            <a:endParaRPr lang="en-US"/>
          </a:p>
        </p:txBody>
      </p:sp>
      <p:grpSp>
        <p:nvGrpSpPr>
          <p:cNvPr id="6" name="Group 8"/>
          <p:cNvGrpSpPr/>
          <p:nvPr/>
        </p:nvGrpSpPr>
        <p:grpSpPr>
          <a:xfrm>
            <a:off x="7418696" y="457200"/>
            <a:ext cx="914400" cy="914400"/>
            <a:chOff x="842682" y="2971800"/>
            <a:chExt cx="914400" cy="914400"/>
          </a:xfrm>
        </p:grpSpPr>
        <p:sp>
          <p:nvSpPr>
            <p:cNvPr id="10" name="Rounded Rectangle 9"/>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7" name="Group 10"/>
            <p:cNvGrpSpPr>
              <a:grpSpLocks noChangeAspect="1"/>
            </p:cNvGrpSpPr>
            <p:nvPr/>
          </p:nvGrpSpPr>
          <p:grpSpPr>
            <a:xfrm>
              <a:off x="948372" y="3034353"/>
              <a:ext cx="700732" cy="800823"/>
              <a:chOff x="1230573" y="1890215"/>
              <a:chExt cx="1444388" cy="1650696"/>
            </a:xfrm>
          </p:grpSpPr>
          <p:sp>
            <p:nvSpPr>
              <p:cNvPr id="12" name="Oval 11"/>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0292D-1797-49A5-8D2D-8D50C72EF3CC}" type="datetimeFigureOut">
              <a:rPr lang="en-US" smtClean="0"/>
              <a:t>26/05/2020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8321040" y="365760"/>
            <a:ext cx="609600" cy="365125"/>
          </a:xfrm>
        </p:spPr>
        <p:txBody>
          <a:bodyPr/>
          <a:lstStyle/>
          <a:p>
            <a:fld id="{D6CC888B-D9F9-4E54-B722-F151A9F45E95}" type="slidenum">
              <a:rPr lang="en-US" smtClean="0"/>
              <a:t>‹#›</a:t>
            </a:fld>
            <a:endParaRPr lang="en-US"/>
          </a:p>
        </p:txBody>
      </p:sp>
      <p:grpSp>
        <p:nvGrpSpPr>
          <p:cNvPr id="5" name="Group 7"/>
          <p:cNvGrpSpPr/>
          <p:nvPr/>
        </p:nvGrpSpPr>
        <p:grpSpPr>
          <a:xfrm>
            <a:off x="7418696" y="457200"/>
            <a:ext cx="914400" cy="914400"/>
            <a:chOff x="842682" y="2971800"/>
            <a:chExt cx="914400" cy="914400"/>
          </a:xfrm>
        </p:grpSpPr>
        <p:sp>
          <p:nvSpPr>
            <p:cNvPr id="9" name="Rounded Rectangle 8"/>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6" name="Group 10"/>
            <p:cNvGrpSpPr>
              <a:grpSpLocks noChangeAspect="1"/>
            </p:cNvGrpSpPr>
            <p:nvPr/>
          </p:nvGrpSpPr>
          <p:grpSpPr>
            <a:xfrm>
              <a:off x="948372" y="3034353"/>
              <a:ext cx="700732" cy="800823"/>
              <a:chOff x="1230573" y="1890215"/>
              <a:chExt cx="1444388" cy="1650696"/>
            </a:xfrm>
          </p:grpSpPr>
          <p:sp>
            <p:nvSpPr>
              <p:cNvPr id="11" name="Oval 10"/>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Oval 11"/>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8999" y="304800"/>
            <a:ext cx="4948269" cy="719424"/>
          </a:xfrm>
        </p:spPr>
        <p:txBody>
          <a:bodyPr anchor="b"/>
          <a:lstStyle>
            <a:lvl1pPr algn="l">
              <a:defRPr sz="2200" b="0"/>
            </a:lvl1pPr>
          </a:lstStyle>
          <a:p>
            <a:r>
              <a:rPr lang="en-GB" smtClean="0"/>
              <a:t>Click to edit Master title style</a:t>
            </a:r>
            <a:endParaRPr/>
          </a:p>
        </p:txBody>
      </p:sp>
      <p:sp>
        <p:nvSpPr>
          <p:cNvPr id="3" name="Content Placeholder 2"/>
          <p:cNvSpPr>
            <a:spLocks noGrp="1"/>
          </p:cNvSpPr>
          <p:nvPr>
            <p:ph idx="1"/>
          </p:nvPr>
        </p:nvSpPr>
        <p:spPr>
          <a:xfrm>
            <a:off x="3418113" y="2292824"/>
            <a:ext cx="4959126" cy="3833339"/>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3429000" y="1160463"/>
            <a:ext cx="4948269" cy="9540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429001" y="450850"/>
            <a:ext cx="4922184" cy="4611688"/>
          </a:xfrm>
          <a:prstGeom prst="roundRect">
            <a:avLst>
              <a:gd name="adj" fmla="val 3826"/>
            </a:avLst>
          </a:prstGeom>
          <a:noFill/>
        </p:spPr>
        <p:txBody>
          <a:bodyPr/>
          <a:lstStyle>
            <a:lvl1pPr>
              <a:buNone/>
              <a:defRPr/>
            </a:lvl1pPr>
          </a:lstStyle>
          <a:p>
            <a:r>
              <a:rPr lang="en-GB" smtClean="0"/>
              <a:t>Drag picture to placeholder or click icon to add</a:t>
            </a:r>
            <a:endParaRPr/>
          </a:p>
        </p:txBody>
      </p:sp>
      <p:sp>
        <p:nvSpPr>
          <p:cNvPr id="2" name="Title 1"/>
          <p:cNvSpPr>
            <a:spLocks noGrp="1"/>
          </p:cNvSpPr>
          <p:nvPr>
            <p:ph type="title"/>
          </p:nvPr>
        </p:nvSpPr>
        <p:spPr>
          <a:xfrm>
            <a:off x="3426758" y="5069541"/>
            <a:ext cx="4924425" cy="662519"/>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3426759" y="5732060"/>
            <a:ext cx="4924425"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with Caption, Alt.">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021106" y="1609725"/>
            <a:ext cx="5343525" cy="2281238"/>
          </a:xfrm>
          <a:prstGeom prst="roundRect">
            <a:avLst>
              <a:gd name="adj" fmla="val 3826"/>
            </a:avLst>
          </a:prstGeom>
          <a:noFill/>
        </p:spPr>
        <p:txBody>
          <a:bodyPr/>
          <a:lstStyle>
            <a:lvl1pPr>
              <a:buNone/>
              <a:defRPr/>
            </a:lvl1pPr>
          </a:lstStyle>
          <a:p>
            <a:r>
              <a:rPr lang="en-GB" smtClean="0"/>
              <a:t>Drag picture to placeholder or click icon to add</a:t>
            </a:r>
            <a:endParaRPr/>
          </a:p>
        </p:txBody>
      </p:sp>
      <p:sp>
        <p:nvSpPr>
          <p:cNvPr id="2" name="Title 1"/>
          <p:cNvSpPr>
            <a:spLocks noGrp="1"/>
          </p:cNvSpPr>
          <p:nvPr>
            <p:ph type="title"/>
          </p:nvPr>
        </p:nvSpPr>
        <p:spPr>
          <a:xfrm>
            <a:off x="2948318" y="3904812"/>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4586704"/>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021106" y="443552"/>
            <a:ext cx="5343525" cy="2281238"/>
          </a:xfrm>
          <a:prstGeom prst="round2SameRect">
            <a:avLst>
              <a:gd name="adj1" fmla="val 5300"/>
              <a:gd name="adj2" fmla="val 0"/>
            </a:avLst>
          </a:prstGeom>
          <a:noFill/>
        </p:spPr>
        <p:txBody>
          <a:bodyPr/>
          <a:lstStyle>
            <a:lvl1pPr marL="0" indent="0">
              <a:buNone/>
              <a:defRPr/>
            </a:lvl1pPr>
          </a:lstStyle>
          <a:p>
            <a:r>
              <a:rPr lang="en-GB" smtClean="0"/>
              <a:t>Drag picture to placeholder or click icon to add</a:t>
            </a:r>
            <a:endParaRPr/>
          </a:p>
        </p:txBody>
      </p:sp>
      <p:sp>
        <p:nvSpPr>
          <p:cNvPr id="2" name="Title 1"/>
          <p:cNvSpPr>
            <a:spLocks noGrp="1"/>
          </p:cNvSpPr>
          <p:nvPr>
            <p:ph type="title"/>
          </p:nvPr>
        </p:nvSpPr>
        <p:spPr>
          <a:xfrm>
            <a:off x="2948318" y="5055855"/>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5737747"/>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
        <p:nvSpPr>
          <p:cNvPr id="13" name="Picture Placeholder 11"/>
          <p:cNvSpPr>
            <a:spLocks noGrp="1"/>
          </p:cNvSpPr>
          <p:nvPr>
            <p:ph type="pic" sz="quarter" idx="14"/>
          </p:nvPr>
        </p:nvSpPr>
        <p:spPr>
          <a:xfrm flipH="1" flipV="1">
            <a:off x="3021106" y="2756848"/>
            <a:ext cx="2642616" cy="2281238"/>
          </a:xfrm>
          <a:prstGeom prst="round1Rect">
            <a:avLst>
              <a:gd name="adj" fmla="val 9488"/>
            </a:avLst>
          </a:prstGeom>
          <a:blipFill dpi="0" rotWithShape="0">
            <a:blip r:embed="rId2" cstate="print"/>
            <a:srcRect/>
            <a:stretch>
              <a:fillRect/>
            </a:stretch>
          </a:blipFill>
        </p:spPr>
        <p:txBody>
          <a:bodyPr vert="horz" lIns="91440" tIns="45720" rIns="91440" bIns="45720" rtlCol="0" anchor="b" anchorCtr="1">
            <a:normAutofit/>
            <a:scene3d>
              <a:camera prst="orthographicFront">
                <a:rot lat="0" lon="0" rev="10800000"/>
              </a:camera>
              <a:lightRig rig="threePt" dir="t"/>
            </a:scene3d>
          </a:bodyPr>
          <a:lstStyle>
            <a:lvl1pPr marL="0" indent="0" algn="l" defTabSz="914400" rtl="0" eaLnBrk="1" latinLnBrk="0" hangingPunct="1">
              <a:spcBef>
                <a:spcPts val="1800"/>
              </a:spcBef>
              <a:buClr>
                <a:schemeClr val="accent1"/>
              </a:buClr>
              <a:buSzPct val="130000"/>
              <a:buFont typeface="Wingdings" pitchFamily="2" charset="2"/>
              <a:buNone/>
              <a:defRPr sz="1600" kern="1200">
                <a:solidFill>
                  <a:schemeClr val="tx1">
                    <a:lumMod val="75000"/>
                    <a:lumOff val="25000"/>
                  </a:schemeClr>
                </a:solidFill>
                <a:latin typeface="+mn-lt"/>
                <a:ea typeface="+mn-ea"/>
                <a:cs typeface="+mn-cs"/>
              </a:defRPr>
            </a:lvl1pPr>
          </a:lstStyle>
          <a:p>
            <a:r>
              <a:rPr lang="en-GB" smtClean="0"/>
              <a:t>Drag picture to placeholder or click icon to add</a:t>
            </a:r>
            <a:endParaRPr/>
          </a:p>
        </p:txBody>
      </p:sp>
      <p:sp>
        <p:nvSpPr>
          <p:cNvPr id="14" name="Picture Placeholder 11"/>
          <p:cNvSpPr>
            <a:spLocks noGrp="1"/>
          </p:cNvSpPr>
          <p:nvPr>
            <p:ph type="pic" sz="quarter" idx="15"/>
          </p:nvPr>
        </p:nvSpPr>
        <p:spPr>
          <a:xfrm flipV="1">
            <a:off x="5722015" y="2756848"/>
            <a:ext cx="2642616" cy="2281238"/>
          </a:xfrm>
          <a:prstGeom prst="round1Rect">
            <a:avLst>
              <a:gd name="adj" fmla="val 9488"/>
            </a:avLst>
          </a:prstGeom>
          <a:blipFill dpi="0" rotWithShape="0">
            <a:blip r:embed="rId2" cstate="print"/>
            <a:srcRect/>
            <a:stretch>
              <a:fillRect/>
            </a:stretch>
          </a:blipFill>
        </p:spPr>
        <p:txBody>
          <a:bodyPr vert="horz" lIns="91440" tIns="45720" rIns="91440" bIns="45720" rtlCol="0" anchor="b" anchorCtr="1">
            <a:normAutofit/>
            <a:scene3d>
              <a:camera prst="orthographicFront">
                <a:rot lat="0" lon="0" rev="10800000"/>
              </a:camera>
              <a:lightRig rig="threePt" dir="t"/>
            </a:scene3d>
          </a:bodyPr>
          <a:lstStyle>
            <a:lvl1pPr marL="0" indent="0" algn="l" defTabSz="914400" rtl="0" eaLnBrk="1" latinLnBrk="0" hangingPunct="1">
              <a:spcBef>
                <a:spcPts val="1800"/>
              </a:spcBef>
              <a:buClr>
                <a:schemeClr val="accent1"/>
              </a:buClr>
              <a:buSzPct val="130000"/>
              <a:buFont typeface="Wingdings" pitchFamily="2" charset="2"/>
              <a:buNone/>
              <a:defRPr sz="1600" kern="1200">
                <a:solidFill>
                  <a:schemeClr val="tx1">
                    <a:lumMod val="75000"/>
                    <a:lumOff val="25000"/>
                  </a:schemeClr>
                </a:solidFill>
                <a:latin typeface="+mn-lt"/>
                <a:ea typeface="+mn-ea"/>
                <a:cs typeface="+mn-cs"/>
              </a:defRPr>
            </a:lvl1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4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18" y="5055855"/>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5737747"/>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
        <p:nvSpPr>
          <p:cNvPr id="13" name="Picture Placeholder 11"/>
          <p:cNvSpPr>
            <a:spLocks noGrp="1"/>
          </p:cNvSpPr>
          <p:nvPr>
            <p:ph type="pic" sz="quarter" idx="14"/>
          </p:nvPr>
        </p:nvSpPr>
        <p:spPr>
          <a:xfrm flipH="1" flipV="1">
            <a:off x="3021106" y="2756848"/>
            <a:ext cx="2642616" cy="2281238"/>
          </a:xfrm>
          <a:prstGeom prst="round1Rect">
            <a:avLst>
              <a:gd name="adj" fmla="val 9488"/>
            </a:avLst>
          </a:prstGeom>
          <a:blipFill dpi="0" rotWithShape="0">
            <a:blip r:embed="rId2" cstate="print"/>
            <a:srcRect/>
            <a:stretch>
              <a:fillRect/>
            </a:stretch>
          </a:blipFill>
        </p:spPr>
        <p:txBody>
          <a:bodyPr vert="horz" anchor="b" anchorCtr="1">
            <a:normAutofit/>
            <a:scene3d>
              <a:camera prst="orthographicFront">
                <a:rot lat="0" lon="0" rev="10800000"/>
              </a:camera>
              <a:lightRig rig="threePt" dir="t"/>
            </a:scene3d>
          </a:bodyPr>
          <a:lstStyle>
            <a:lvl1pPr marL="0" indent="0">
              <a:buNone/>
              <a:defRPr sz="1600"/>
            </a:lvl1pPr>
          </a:lstStyle>
          <a:p>
            <a:r>
              <a:rPr lang="en-GB" smtClean="0"/>
              <a:t>Drag picture to placeholder or click icon to add</a:t>
            </a:r>
            <a:endParaRPr/>
          </a:p>
        </p:txBody>
      </p:sp>
      <p:sp>
        <p:nvSpPr>
          <p:cNvPr id="14" name="Picture Placeholder 11"/>
          <p:cNvSpPr>
            <a:spLocks noGrp="1"/>
          </p:cNvSpPr>
          <p:nvPr>
            <p:ph type="pic" sz="quarter" idx="15"/>
          </p:nvPr>
        </p:nvSpPr>
        <p:spPr>
          <a:xfrm flipV="1">
            <a:off x="5723362" y="2756848"/>
            <a:ext cx="2642616" cy="2281238"/>
          </a:xfrm>
          <a:prstGeom prst="round1Rect">
            <a:avLst>
              <a:gd name="adj" fmla="val 9488"/>
            </a:avLst>
          </a:prstGeom>
          <a:blipFill dpi="0" rotWithShape="0">
            <a:blip r:embed="rId2" cstate="print"/>
            <a:srcRect/>
            <a:stretch>
              <a:fillRect/>
            </a:stretch>
          </a:blipFill>
        </p:spPr>
        <p:txBody>
          <a:bodyPr vert="horz" anchor="b" anchorCtr="1">
            <a:normAutofit/>
            <a:scene3d>
              <a:camera prst="orthographicFront">
                <a:rot lat="0" lon="0" rev="10800000"/>
              </a:camera>
              <a:lightRig rig="threePt" dir="t"/>
            </a:scene3d>
          </a:bodyPr>
          <a:lstStyle>
            <a:lvl1pPr marL="0" indent="0">
              <a:buNone/>
              <a:defRPr sz="1600"/>
            </a:lvl1pPr>
          </a:lstStyle>
          <a:p>
            <a:r>
              <a:rPr lang="en-GB" smtClean="0"/>
              <a:t>Drag picture to placeholder or click icon to add</a:t>
            </a:r>
            <a:endParaRPr/>
          </a:p>
        </p:txBody>
      </p:sp>
      <p:sp>
        <p:nvSpPr>
          <p:cNvPr id="10" name="Picture Placeholder 11"/>
          <p:cNvSpPr>
            <a:spLocks noGrp="1"/>
          </p:cNvSpPr>
          <p:nvPr>
            <p:ph type="pic" sz="quarter" idx="16"/>
          </p:nvPr>
        </p:nvSpPr>
        <p:spPr>
          <a:xfrm flipH="1">
            <a:off x="3021106" y="437202"/>
            <a:ext cx="2642616" cy="2281238"/>
          </a:xfrm>
          <a:prstGeom prst="round1Rect">
            <a:avLst>
              <a:gd name="adj" fmla="val 9488"/>
            </a:avLst>
          </a:prstGeom>
          <a:blipFill dpi="0" rotWithShape="0">
            <a:blip r:embed="rId2" cstate="print"/>
            <a:srcRect/>
            <a:stretch>
              <a:fillRect/>
            </a:stretch>
          </a:blipFill>
        </p:spPr>
        <p:txBody>
          <a:bodyPr vert="horz" anchor="t" anchorCtr="1">
            <a:normAutofit/>
          </a:bodyPr>
          <a:lstStyle>
            <a:lvl1pPr marL="0" indent="0">
              <a:buNone/>
              <a:defRPr sz="1600"/>
            </a:lvl1pPr>
          </a:lstStyle>
          <a:p>
            <a:r>
              <a:rPr lang="en-GB" smtClean="0"/>
              <a:t>Drag picture to placeholder or click icon to add</a:t>
            </a:r>
            <a:endParaRPr/>
          </a:p>
        </p:txBody>
      </p:sp>
      <p:sp>
        <p:nvSpPr>
          <p:cNvPr id="11" name="Picture Placeholder 11"/>
          <p:cNvSpPr>
            <a:spLocks noGrp="1"/>
          </p:cNvSpPr>
          <p:nvPr>
            <p:ph type="pic" sz="quarter" idx="17"/>
          </p:nvPr>
        </p:nvSpPr>
        <p:spPr>
          <a:xfrm>
            <a:off x="5723362" y="437202"/>
            <a:ext cx="2642616" cy="2281238"/>
          </a:xfrm>
          <a:prstGeom prst="round1Rect">
            <a:avLst>
              <a:gd name="adj" fmla="val 9488"/>
            </a:avLst>
          </a:prstGeom>
          <a:blipFill dpi="0" rotWithShape="0">
            <a:blip r:embed="rId2" cstate="print"/>
            <a:srcRect/>
            <a:stretch>
              <a:fillRect/>
            </a:stretch>
          </a:blipFill>
        </p:spPr>
        <p:txBody>
          <a:bodyPr vert="horz" anchor="t" anchorCtr="1">
            <a:normAutofit/>
          </a:bodyPr>
          <a:lstStyle>
            <a:lvl1pPr marL="0" indent="0">
              <a:buNone/>
              <a:defRPr sz="1600"/>
            </a:lvl1pPr>
          </a:lstStyle>
          <a:p>
            <a:r>
              <a:rPr lang="en-GB" smtClean="0"/>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 Pictures, 2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840505" y="1112198"/>
            <a:ext cx="2524126" cy="1998756"/>
          </a:xfrm>
        </p:spPr>
        <p:txBody>
          <a:bodyPr/>
          <a:lstStyle>
            <a:lvl1pPr marL="0" indent="0">
              <a:spcBef>
                <a:spcPts val="60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
        <p:nvSpPr>
          <p:cNvPr id="12" name="Picture Placeholder 11"/>
          <p:cNvSpPr>
            <a:spLocks noGrp="1"/>
          </p:cNvSpPr>
          <p:nvPr>
            <p:ph type="pic" sz="quarter" idx="13"/>
          </p:nvPr>
        </p:nvSpPr>
        <p:spPr>
          <a:xfrm>
            <a:off x="3021107" y="443551"/>
            <a:ext cx="2743200" cy="2968389"/>
          </a:xfrm>
          <a:prstGeom prst="round2SameRect">
            <a:avLst>
              <a:gd name="adj1" fmla="val 5300"/>
              <a:gd name="adj2" fmla="val 0"/>
            </a:avLst>
          </a:prstGeom>
          <a:noFill/>
        </p:spPr>
        <p:txBody>
          <a:bodyPr anchor="t" anchorCtr="1">
            <a:normAutofit/>
          </a:bodyPr>
          <a:lstStyle>
            <a:lvl1pPr marL="0" indent="0">
              <a:buNone/>
              <a:defRPr sz="1600"/>
            </a:lvl1pPr>
          </a:lstStyle>
          <a:p>
            <a:r>
              <a:rPr lang="en-GB" smtClean="0"/>
              <a:t>Drag picture to placeholder or click icon to add</a:t>
            </a:r>
            <a:endParaRPr/>
          </a:p>
        </p:txBody>
      </p:sp>
      <p:sp>
        <p:nvSpPr>
          <p:cNvPr id="15" name="Picture Placeholder 11"/>
          <p:cNvSpPr>
            <a:spLocks noGrp="1"/>
          </p:cNvSpPr>
          <p:nvPr>
            <p:ph type="pic" sz="quarter" idx="14"/>
          </p:nvPr>
        </p:nvSpPr>
        <p:spPr>
          <a:xfrm flipV="1">
            <a:off x="3021107" y="3442648"/>
            <a:ext cx="2743200" cy="2968389"/>
          </a:xfrm>
          <a:prstGeom prst="round2SameRect">
            <a:avLst>
              <a:gd name="adj1" fmla="val 5300"/>
              <a:gd name="adj2" fmla="val 0"/>
            </a:avLst>
          </a:prstGeom>
          <a:blipFill dpi="0" rotWithShape="0">
            <a:blip r:embed="rId2" cstate="print"/>
            <a:srcRect/>
            <a:stretch>
              <a:fillRect/>
            </a:stretch>
          </a:blipFill>
        </p:spPr>
        <p:txBody>
          <a:bodyPr anchor="b" anchorCtr="1">
            <a:normAutofit/>
            <a:scene3d>
              <a:camera prst="orthographicFront">
                <a:rot lat="0" lon="0" rev="10800000"/>
              </a:camera>
              <a:lightRig rig="threePt" dir="t"/>
            </a:scene3d>
          </a:bodyPr>
          <a:lstStyle>
            <a:lvl1pPr marL="0" indent="0">
              <a:buNone/>
              <a:defRPr sz="1600"/>
            </a:lvl1pPr>
          </a:lstStyle>
          <a:p>
            <a:r>
              <a:rPr lang="en-GB" smtClean="0"/>
              <a:t>Drag picture to placeholder or click icon to add</a:t>
            </a:r>
            <a:endParaRPr/>
          </a:p>
        </p:txBody>
      </p:sp>
      <p:sp>
        <p:nvSpPr>
          <p:cNvPr id="17" name="Text Placeholder 3"/>
          <p:cNvSpPr>
            <a:spLocks noGrp="1"/>
          </p:cNvSpPr>
          <p:nvPr>
            <p:ph type="body" sz="half" idx="15"/>
          </p:nvPr>
        </p:nvSpPr>
        <p:spPr>
          <a:xfrm>
            <a:off x="5840505" y="4108759"/>
            <a:ext cx="2524126" cy="1998756"/>
          </a:xfrm>
        </p:spPr>
        <p:txBody>
          <a:bodyPr/>
          <a:lstStyle>
            <a:lvl1pPr marL="0" indent="0">
              <a:spcBef>
                <a:spcPts val="60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1" name="Text Placeholder 3"/>
          <p:cNvSpPr>
            <a:spLocks noGrp="1"/>
          </p:cNvSpPr>
          <p:nvPr>
            <p:ph type="body" sz="half" idx="16"/>
          </p:nvPr>
        </p:nvSpPr>
        <p:spPr>
          <a:xfrm>
            <a:off x="5840505" y="3442648"/>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3"/>
          <p:cNvSpPr>
            <a:spLocks noGrp="1"/>
          </p:cNvSpPr>
          <p:nvPr>
            <p:ph type="body" sz="half" idx="17"/>
          </p:nvPr>
        </p:nvSpPr>
        <p:spPr>
          <a:xfrm>
            <a:off x="5840505" y="443551"/>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s, 3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840505" y="1112198"/>
            <a:ext cx="2524126" cy="989959"/>
          </a:xfrm>
        </p:spPr>
        <p:txBody>
          <a:bodyPr/>
          <a:lstStyle>
            <a:lvl1pPr marL="0" indent="0">
              <a:spcBef>
                <a:spcPts val="30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2F0292D-1797-49A5-8D2D-8D50C72EF3CC}" type="datetimeFigureOut">
              <a:rPr lang="en-US" smtClean="0"/>
              <a:t>26/05/2020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CC888B-D9F9-4E54-B722-F151A9F45E95}" type="slidenum">
              <a:rPr lang="en-US" smtClean="0"/>
              <a:t>‹#›</a:t>
            </a:fld>
            <a:endParaRPr lang="en-US"/>
          </a:p>
        </p:txBody>
      </p:sp>
      <p:sp>
        <p:nvSpPr>
          <p:cNvPr id="12" name="Picture Placeholder 11"/>
          <p:cNvSpPr>
            <a:spLocks noGrp="1"/>
          </p:cNvSpPr>
          <p:nvPr>
            <p:ph type="pic" sz="quarter" idx="13"/>
          </p:nvPr>
        </p:nvSpPr>
        <p:spPr>
          <a:xfrm>
            <a:off x="3021107" y="443551"/>
            <a:ext cx="2743200" cy="1956816"/>
          </a:xfrm>
          <a:prstGeom prst="round2SameRect">
            <a:avLst>
              <a:gd name="adj1" fmla="val 5300"/>
              <a:gd name="adj2" fmla="val 0"/>
            </a:avLst>
          </a:prstGeom>
          <a:noFill/>
        </p:spPr>
        <p:txBody>
          <a:bodyPr anchor="t" anchorCtr="1">
            <a:normAutofit/>
          </a:bodyPr>
          <a:lstStyle>
            <a:lvl1pPr marL="0" indent="0">
              <a:buNone/>
              <a:defRPr sz="1600"/>
            </a:lvl1pPr>
          </a:lstStyle>
          <a:p>
            <a:r>
              <a:rPr lang="en-GB" smtClean="0"/>
              <a:t>Drag picture to placeholder or click icon to add</a:t>
            </a:r>
            <a:endParaRPr/>
          </a:p>
        </p:txBody>
      </p:sp>
      <p:sp>
        <p:nvSpPr>
          <p:cNvPr id="15" name="Picture Placeholder 11"/>
          <p:cNvSpPr>
            <a:spLocks noGrp="1"/>
          </p:cNvSpPr>
          <p:nvPr>
            <p:ph type="pic" sz="quarter" idx="14"/>
          </p:nvPr>
        </p:nvSpPr>
        <p:spPr>
          <a:xfrm flipV="1">
            <a:off x="3021107" y="4462815"/>
            <a:ext cx="2743200" cy="1956816"/>
          </a:xfrm>
          <a:prstGeom prst="round2SameRect">
            <a:avLst>
              <a:gd name="adj1" fmla="val 5300"/>
              <a:gd name="adj2" fmla="val 0"/>
            </a:avLst>
          </a:prstGeom>
          <a:blipFill dpi="0" rotWithShape="0">
            <a:blip r:embed="rId2" cstate="print"/>
            <a:srcRect/>
            <a:stretch>
              <a:fillRect/>
            </a:stretch>
          </a:blipFill>
        </p:spPr>
        <p:txBody>
          <a:bodyPr anchor="b" anchorCtr="1">
            <a:normAutofit/>
            <a:scene3d>
              <a:camera prst="orthographicFront">
                <a:rot lat="0" lon="0" rev="10800000"/>
              </a:camera>
              <a:lightRig rig="threePt" dir="t"/>
            </a:scene3d>
          </a:bodyPr>
          <a:lstStyle>
            <a:lvl1pPr marL="0" indent="0">
              <a:buNone/>
              <a:defRPr sz="1600"/>
            </a:lvl1pPr>
          </a:lstStyle>
          <a:p>
            <a:r>
              <a:rPr lang="en-GB" smtClean="0"/>
              <a:t>Drag picture to placeholder or click icon to add</a:t>
            </a:r>
            <a:endParaRPr/>
          </a:p>
        </p:txBody>
      </p:sp>
      <p:sp>
        <p:nvSpPr>
          <p:cNvPr id="22" name="Text Placeholder 3"/>
          <p:cNvSpPr>
            <a:spLocks noGrp="1"/>
          </p:cNvSpPr>
          <p:nvPr>
            <p:ph type="body" sz="half" idx="17"/>
          </p:nvPr>
        </p:nvSpPr>
        <p:spPr>
          <a:xfrm>
            <a:off x="5840505" y="443551"/>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Picture Placeholder 11"/>
          <p:cNvSpPr>
            <a:spLocks noGrp="1"/>
          </p:cNvSpPr>
          <p:nvPr>
            <p:ph type="pic" sz="quarter" idx="18"/>
          </p:nvPr>
        </p:nvSpPr>
        <p:spPr>
          <a:xfrm>
            <a:off x="3021107" y="2452048"/>
            <a:ext cx="2743200" cy="1956816"/>
          </a:xfrm>
          <a:prstGeom prst="rect">
            <a:avLst/>
          </a:prstGeom>
          <a:noFill/>
        </p:spPr>
        <p:txBody>
          <a:bodyPr anchor="t" anchorCtr="1">
            <a:normAutofit/>
          </a:bodyPr>
          <a:lstStyle>
            <a:lvl1pPr marL="0" indent="0">
              <a:buNone/>
              <a:defRPr sz="1600"/>
            </a:lvl1pPr>
          </a:lstStyle>
          <a:p>
            <a:r>
              <a:rPr lang="en-GB" smtClean="0"/>
              <a:t>Drag picture to placeholder or click icon to add</a:t>
            </a:r>
            <a:endParaRPr/>
          </a:p>
        </p:txBody>
      </p:sp>
      <p:sp>
        <p:nvSpPr>
          <p:cNvPr id="13" name="Text Placeholder 3"/>
          <p:cNvSpPr>
            <a:spLocks noGrp="1"/>
          </p:cNvSpPr>
          <p:nvPr>
            <p:ph type="body" sz="half" idx="19"/>
          </p:nvPr>
        </p:nvSpPr>
        <p:spPr>
          <a:xfrm>
            <a:off x="5840505" y="3133941"/>
            <a:ext cx="2524126" cy="989959"/>
          </a:xfrm>
        </p:spPr>
        <p:txBody>
          <a:bodyPr/>
          <a:lstStyle>
            <a:lvl1pPr marL="0" indent="0">
              <a:spcBef>
                <a:spcPts val="30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4" name="Text Placeholder 3"/>
          <p:cNvSpPr>
            <a:spLocks noGrp="1"/>
          </p:cNvSpPr>
          <p:nvPr>
            <p:ph type="body" sz="half" idx="20"/>
          </p:nvPr>
        </p:nvSpPr>
        <p:spPr>
          <a:xfrm>
            <a:off x="5840505" y="2452048"/>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6" name="Text Placeholder 3"/>
          <p:cNvSpPr>
            <a:spLocks noGrp="1"/>
          </p:cNvSpPr>
          <p:nvPr>
            <p:ph type="body" sz="half" idx="21"/>
          </p:nvPr>
        </p:nvSpPr>
        <p:spPr>
          <a:xfrm>
            <a:off x="5840505" y="5135813"/>
            <a:ext cx="2524126" cy="989959"/>
          </a:xfrm>
        </p:spPr>
        <p:txBody>
          <a:bodyPr/>
          <a:lstStyle>
            <a:lvl1pPr marL="0" indent="0">
              <a:spcBef>
                <a:spcPts val="30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8" name="Text Placeholder 3"/>
          <p:cNvSpPr>
            <a:spLocks noGrp="1"/>
          </p:cNvSpPr>
          <p:nvPr>
            <p:ph type="body" sz="half" idx="22"/>
          </p:nvPr>
        </p:nvSpPr>
        <p:spPr>
          <a:xfrm>
            <a:off x="5840505" y="4462815"/>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440206" y="685800"/>
            <a:ext cx="4924424" cy="886968"/>
          </a:xfrm>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3440206" y="2020888"/>
            <a:ext cx="4924425" cy="410686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A2F0292D-1797-49A5-8D2D-8D50C72EF3CC}" type="datetimeFigureOut">
              <a:rPr lang="en-US" smtClean="0"/>
              <a:t>26/05/2020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24800" y="750580"/>
            <a:ext cx="914400" cy="5381934"/>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3467100" y="749300"/>
            <a:ext cx="3924300" cy="5376863"/>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A2F0292D-1797-49A5-8D2D-8D50C72EF3CC}" type="datetimeFigureOut">
              <a:rPr lang="en-US" smtClean="0"/>
              <a:t>26/05/2020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553200" y="6356350"/>
            <a:ext cx="2133600" cy="365125"/>
          </a:xfrm>
          <a:prstGeom prst="rect">
            <a:avLst/>
          </a:prstGeom>
        </p:spPr>
        <p:txBody>
          <a:bodyPr vert="horz" lIns="91440" tIns="45720" rIns="91440" bIns="45720" rtlCol="0" anchor="ctr"/>
          <a:lstStyle>
            <a:lvl1pPr algn="r">
              <a:defRPr sz="900" b="1">
                <a:solidFill>
                  <a:schemeClr val="bg1">
                    <a:lumMod val="75000"/>
                  </a:schemeClr>
                </a:solidFill>
              </a:defRPr>
            </a:lvl1pPr>
          </a:lstStyle>
          <a:p>
            <a:fld id="{A2F0292D-1797-49A5-8D2D-8D50C72EF3CC}" type="datetimeFigureOut">
              <a:rPr lang="en-US" smtClean="0"/>
              <a:t>26/05/2020</a:t>
            </a:fld>
            <a:endParaRPr lang="en-US"/>
          </a:p>
        </p:txBody>
      </p:sp>
      <p:sp>
        <p:nvSpPr>
          <p:cNvPr id="2" name="Title Placeholder 1"/>
          <p:cNvSpPr>
            <a:spLocks noGrp="1"/>
          </p:cNvSpPr>
          <p:nvPr>
            <p:ph type="title"/>
          </p:nvPr>
        </p:nvSpPr>
        <p:spPr>
          <a:xfrm>
            <a:off x="3429000" y="685800"/>
            <a:ext cx="4948238" cy="88696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3429000" y="2020888"/>
            <a:ext cx="4946602" cy="410527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Footer Placeholder 4"/>
          <p:cNvSpPr>
            <a:spLocks noGrp="1"/>
          </p:cNvSpPr>
          <p:nvPr>
            <p:ph type="ftr" sz="quarter" idx="3"/>
          </p:nvPr>
        </p:nvSpPr>
        <p:spPr>
          <a:xfrm>
            <a:off x="457200" y="6356350"/>
            <a:ext cx="2895600" cy="365125"/>
          </a:xfrm>
          <a:prstGeom prst="rect">
            <a:avLst/>
          </a:prstGeom>
        </p:spPr>
        <p:txBody>
          <a:bodyPr vert="horz" lIns="91440" tIns="45720" rIns="91440" bIns="45720" rtlCol="0" anchor="ctr"/>
          <a:lstStyle>
            <a:lvl1pPr algn="l">
              <a:defRPr sz="900" b="1">
                <a:solidFill>
                  <a:schemeClr val="bg1">
                    <a:lumMod val="75000"/>
                  </a:schemeClr>
                </a:solidFill>
              </a:defRPr>
            </a:lvl1pPr>
          </a:lstStyle>
          <a:p>
            <a:endParaRPr lang="en-US"/>
          </a:p>
        </p:txBody>
      </p:sp>
      <p:sp>
        <p:nvSpPr>
          <p:cNvPr id="6" name="Slide Number Placeholder 5"/>
          <p:cNvSpPr>
            <a:spLocks noGrp="1"/>
          </p:cNvSpPr>
          <p:nvPr>
            <p:ph type="sldNum" sz="quarter" idx="4"/>
          </p:nvPr>
        </p:nvSpPr>
        <p:spPr>
          <a:xfrm>
            <a:off x="1752600" y="2877671"/>
            <a:ext cx="609600" cy="365125"/>
          </a:xfrm>
          <a:prstGeom prst="rect">
            <a:avLst/>
          </a:prstGeom>
        </p:spPr>
        <p:txBody>
          <a:bodyPr vert="horz" lIns="91440" tIns="45720" rIns="91440" bIns="45720" rtlCol="0" anchor="ctr"/>
          <a:lstStyle>
            <a:lvl1pPr algn="l">
              <a:defRPr sz="1800" b="1">
                <a:solidFill>
                  <a:schemeClr val="accent1"/>
                </a:solidFill>
              </a:defRPr>
            </a:lvl1pPr>
          </a:lstStyle>
          <a:p>
            <a:fld id="{D6CC888B-D9F9-4E54-B722-F151A9F45E95}" type="slidenum">
              <a:rPr lang="en-US" smtClean="0"/>
              <a:t>‹#›</a:t>
            </a:fld>
            <a:endParaRPr lang="en-US"/>
          </a:p>
        </p:txBody>
      </p:sp>
      <p:grpSp>
        <p:nvGrpSpPr>
          <p:cNvPr id="7" name="Group 18"/>
          <p:cNvGrpSpPr/>
          <p:nvPr/>
        </p:nvGrpSpPr>
        <p:grpSpPr>
          <a:xfrm>
            <a:off x="842682" y="2971800"/>
            <a:ext cx="914400" cy="914400"/>
            <a:chOff x="842682" y="2971800"/>
            <a:chExt cx="914400" cy="914400"/>
          </a:xfrm>
        </p:grpSpPr>
        <p:sp>
          <p:nvSpPr>
            <p:cNvPr id="8" name="Rounded Rectangle 7"/>
            <p:cNvSpPr/>
            <p:nvPr userDrawn="1"/>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10"/>
            <p:cNvGrpSpPr>
              <a:grpSpLocks noChangeAspect="1"/>
            </p:cNvGrpSpPr>
            <p:nvPr userDrawn="1"/>
          </p:nvGrpSpPr>
          <p:grpSpPr>
            <a:xfrm>
              <a:off x="948372" y="3034352"/>
              <a:ext cx="700732" cy="800822"/>
              <a:chOff x="1230573" y="1890215"/>
              <a:chExt cx="1444388" cy="1650696"/>
            </a:xfrm>
          </p:grpSpPr>
          <p:sp>
            <p:nvSpPr>
              <p:cNvPr id="12" name="Oval 11"/>
              <p:cNvSpPr/>
              <p:nvPr userDrawn="1"/>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userDrawn="1"/>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userDrawn="1"/>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userDrawn="1"/>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spcBef>
          <a:spcPct val="0"/>
        </a:spcBef>
        <a:buNone/>
        <a:defRPr sz="2800" kern="1200">
          <a:solidFill>
            <a:schemeClr val="accent1"/>
          </a:solidFill>
          <a:latin typeface="+mj-lt"/>
          <a:ea typeface="+mj-ea"/>
          <a:cs typeface="+mj-cs"/>
        </a:defRPr>
      </a:lvl1pPr>
    </p:titleStyle>
    <p:bodyStyle>
      <a:lvl1pPr marL="228600" indent="-228600" algn="l" defTabSz="914400" rtl="0" eaLnBrk="1" latinLnBrk="0" hangingPunct="1">
        <a:spcBef>
          <a:spcPts val="18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1pPr>
      <a:lvl2pPr marL="457200" indent="-228600" algn="l" defTabSz="914400" rtl="0" eaLnBrk="1" latinLnBrk="0" hangingPunct="1">
        <a:spcBef>
          <a:spcPts val="600"/>
        </a:spcBef>
        <a:buClr>
          <a:schemeClr val="accent2"/>
        </a:buClr>
        <a:buSzPct val="130000"/>
        <a:buFont typeface="Wingdings" pitchFamily="2" charset="2"/>
        <a:buChar char="§"/>
        <a:defRPr sz="1800" kern="1200">
          <a:solidFill>
            <a:schemeClr val="tx1">
              <a:lumMod val="75000"/>
              <a:lumOff val="25000"/>
            </a:schemeClr>
          </a:solidFill>
          <a:latin typeface="+mn-lt"/>
          <a:ea typeface="+mn-ea"/>
          <a:cs typeface="+mn-cs"/>
        </a:defRPr>
      </a:lvl2pPr>
      <a:lvl3pPr marL="685800" indent="-228600" algn="l" defTabSz="914400" rtl="0" eaLnBrk="1" latinLnBrk="0" hangingPunct="1">
        <a:spcBef>
          <a:spcPts val="6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3pPr>
      <a:lvl4pPr marL="914400" indent="-228600" algn="l" defTabSz="914400" rtl="0" eaLnBrk="1" latinLnBrk="0" hangingPunct="1">
        <a:spcBef>
          <a:spcPts val="600"/>
        </a:spcBef>
        <a:buClr>
          <a:schemeClr val="accent2"/>
        </a:buClr>
        <a:buSzPct val="130000"/>
        <a:buFont typeface="Wingdings" pitchFamily="2" charset="2"/>
        <a:buChar char="§"/>
        <a:defRPr sz="1800" kern="1200">
          <a:solidFill>
            <a:schemeClr val="tx1">
              <a:lumMod val="75000"/>
              <a:lumOff val="25000"/>
            </a:schemeClr>
          </a:solidFill>
          <a:latin typeface="+mn-lt"/>
          <a:ea typeface="+mn-ea"/>
          <a:cs typeface="+mn-cs"/>
        </a:defRPr>
      </a:lvl4pPr>
      <a:lvl5pPr marL="1143000" indent="-228600" algn="l" defTabSz="914400" rtl="0" eaLnBrk="1" latinLnBrk="0" hangingPunct="1">
        <a:spcBef>
          <a:spcPts val="6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5pPr>
      <a:lvl6pPr marL="1377950" indent="-228600" algn="l" defTabSz="914400" rtl="0" eaLnBrk="1" latinLnBrk="0" hangingPunct="1">
        <a:spcBef>
          <a:spcPct val="20000"/>
        </a:spcBef>
        <a:buClr>
          <a:schemeClr val="accent2"/>
        </a:buClr>
        <a:buSzPct val="130000"/>
        <a:buFont typeface="Wingdings" pitchFamily="2" charset="2"/>
        <a:buChar char="§"/>
        <a:defRPr lang="en-US" sz="1800" kern="1200" dirty="0" smtClean="0">
          <a:solidFill>
            <a:schemeClr val="tx1">
              <a:lumMod val="75000"/>
              <a:lumOff val="25000"/>
            </a:schemeClr>
          </a:solidFill>
          <a:latin typeface="+mn-lt"/>
          <a:ea typeface="+mn-ea"/>
          <a:cs typeface="+mn-cs"/>
        </a:defRPr>
      </a:lvl6pPr>
      <a:lvl7pPr marL="1603375" indent="-228600" algn="l" defTabSz="914400" rtl="0" eaLnBrk="1" latinLnBrk="0" hangingPunct="1">
        <a:spcBef>
          <a:spcPct val="20000"/>
        </a:spcBef>
        <a:buClr>
          <a:schemeClr val="accent1"/>
        </a:buClr>
        <a:buSzPct val="130000"/>
        <a:buFont typeface="Wingdings" pitchFamily="2" charset="2"/>
        <a:buChar char="§"/>
        <a:defRPr lang="en-US" sz="1800" kern="1200" dirty="0" smtClean="0">
          <a:solidFill>
            <a:schemeClr val="tx1">
              <a:lumMod val="75000"/>
              <a:lumOff val="25000"/>
            </a:schemeClr>
          </a:solidFill>
          <a:latin typeface="+mn-lt"/>
          <a:ea typeface="+mn-ea"/>
          <a:cs typeface="+mn-cs"/>
        </a:defRPr>
      </a:lvl7pPr>
      <a:lvl8pPr marL="1828800" indent="-227013" algn="l" defTabSz="914400" rtl="0" eaLnBrk="1" latinLnBrk="0" hangingPunct="1">
        <a:spcBef>
          <a:spcPct val="20000"/>
        </a:spcBef>
        <a:buClr>
          <a:schemeClr val="accent2"/>
        </a:buClr>
        <a:buSzPct val="130000"/>
        <a:buFont typeface="Wingdings" pitchFamily="2" charset="2"/>
        <a:buChar char="§"/>
        <a:defRPr lang="en-US" sz="1800" kern="1200" dirty="0" smtClean="0">
          <a:solidFill>
            <a:schemeClr val="tx1">
              <a:lumMod val="75000"/>
              <a:lumOff val="25000"/>
            </a:schemeClr>
          </a:solidFill>
          <a:latin typeface="+mn-lt"/>
          <a:ea typeface="+mn-ea"/>
          <a:cs typeface="+mn-cs"/>
        </a:defRPr>
      </a:lvl8pPr>
      <a:lvl9pPr marL="2055813" indent="-227013" algn="l" defTabSz="914400" rtl="0" eaLnBrk="1" latinLnBrk="0" hangingPunct="1">
        <a:spcBef>
          <a:spcPct val="20000"/>
        </a:spcBef>
        <a:buClr>
          <a:schemeClr val="accent1"/>
        </a:buClr>
        <a:buSzPct val="130000"/>
        <a:buFont typeface="Wingdings" pitchFamily="2"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g"/><Relationship Id="rId5" Type="http://schemas.openxmlformats.org/officeDocument/2006/relationships/image" Target="../media/image7.png"/><Relationship Id="rId1" Type="http://schemas.openxmlformats.org/officeDocument/2006/relationships/slideLayout" Target="../slideLayouts/slideLayout15.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8.png"/><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Decision Making Process</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239836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7364" y="242316"/>
            <a:ext cx="4948238" cy="886968"/>
          </a:xfrm>
        </p:spPr>
        <p:txBody>
          <a:bodyPr/>
          <a:lstStyle/>
          <a:p>
            <a:r>
              <a:rPr lang="en-US" dirty="0" smtClean="0"/>
              <a:t>Decision Making</a:t>
            </a:r>
            <a:endParaRPr lang="en-US" dirty="0"/>
          </a:p>
        </p:txBody>
      </p:sp>
      <p:sp>
        <p:nvSpPr>
          <p:cNvPr id="3" name="Content Placeholder 2"/>
          <p:cNvSpPr>
            <a:spLocks noGrp="1"/>
          </p:cNvSpPr>
          <p:nvPr>
            <p:ph idx="1"/>
          </p:nvPr>
        </p:nvSpPr>
        <p:spPr>
          <a:xfrm>
            <a:off x="3429000" y="1278778"/>
            <a:ext cx="4946602" cy="4847385"/>
          </a:xfrm>
        </p:spPr>
        <p:txBody>
          <a:bodyPr>
            <a:normAutofit/>
          </a:bodyPr>
          <a:lstStyle/>
          <a:p>
            <a:r>
              <a:rPr lang="en-US" dirty="0" smtClean="0"/>
              <a:t>Aim: </a:t>
            </a:r>
          </a:p>
          <a:p>
            <a:pPr marL="228600" lvl="1" indent="0">
              <a:buNone/>
            </a:pPr>
            <a:r>
              <a:rPr lang="en-GB" b="1" dirty="0" smtClean="0"/>
              <a:t>Understand the different steps involved in the decision making process through exploring various situations involved</a:t>
            </a:r>
            <a:endParaRPr lang="en-US" b="1" dirty="0" smtClean="0"/>
          </a:p>
          <a:p>
            <a:r>
              <a:rPr lang="en-US" dirty="0" smtClean="0"/>
              <a:t>Objectives</a:t>
            </a:r>
            <a:endParaRPr lang="en-US" dirty="0"/>
          </a:p>
          <a:p>
            <a:pPr lvl="0">
              <a:buFontTx/>
              <a:buChar char="-"/>
            </a:pPr>
            <a:r>
              <a:rPr lang="en-GB" dirty="0" smtClean="0"/>
              <a:t>Understanding </a:t>
            </a:r>
            <a:r>
              <a:rPr lang="en-GB" dirty="0"/>
              <a:t>the steps of decision-making </a:t>
            </a:r>
            <a:r>
              <a:rPr lang="en-GB" dirty="0" smtClean="0"/>
              <a:t>process</a:t>
            </a:r>
          </a:p>
          <a:p>
            <a:pPr lvl="0">
              <a:buFontTx/>
              <a:buChar char="-"/>
            </a:pPr>
            <a:r>
              <a:rPr lang="en-GB" dirty="0" smtClean="0"/>
              <a:t>Exploring </a:t>
            </a:r>
            <a:r>
              <a:rPr lang="en-GB" dirty="0"/>
              <a:t>process </a:t>
            </a:r>
            <a:r>
              <a:rPr lang="en-GB" dirty="0" smtClean="0"/>
              <a:t>of </a:t>
            </a:r>
            <a:r>
              <a:rPr lang="en-GB" dirty="0"/>
              <a:t>making value judgements, determining relevant information to </a:t>
            </a:r>
            <a:r>
              <a:rPr lang="en-GB" dirty="0" smtClean="0"/>
              <a:t>decisions</a:t>
            </a:r>
          </a:p>
          <a:p>
            <a:pPr lvl="0">
              <a:buFontTx/>
              <a:buChar char="-"/>
            </a:pPr>
            <a:r>
              <a:rPr lang="en-GB" dirty="0" smtClean="0"/>
              <a:t>Explore factors that may hinder good managerial </a:t>
            </a:r>
            <a:r>
              <a:rPr lang="en-GB" dirty="0"/>
              <a:t>decision-</a:t>
            </a:r>
            <a:r>
              <a:rPr lang="en-GB" dirty="0" smtClean="0"/>
              <a:t>making</a:t>
            </a:r>
            <a:endParaRPr lang="en-US" dirty="0" smtClean="0"/>
          </a:p>
          <a:p>
            <a:endParaRPr lang="en-US" dirty="0"/>
          </a:p>
        </p:txBody>
      </p:sp>
    </p:spTree>
    <p:extLst>
      <p:ext uri="{BB962C8B-B14F-4D97-AF65-F5344CB8AC3E}">
        <p14:creationId xmlns:p14="http://schemas.microsoft.com/office/powerpoint/2010/main" val="2724419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smtClean="0"/>
              <a:t>Decision Making </a:t>
            </a:r>
            <a:endParaRPr lang="en-US" dirty="0"/>
          </a:p>
        </p:txBody>
      </p:sp>
      <p:sp>
        <p:nvSpPr>
          <p:cNvPr id="4" name="Subtitle 3"/>
          <p:cNvSpPr>
            <a:spLocks noGrp="1"/>
          </p:cNvSpPr>
          <p:nvPr>
            <p:ph type="subTitle" idx="1"/>
          </p:nvPr>
        </p:nvSpPr>
        <p:spPr/>
        <p:txBody>
          <a:bodyPr>
            <a:normAutofit/>
          </a:bodyPr>
          <a:lstStyle/>
          <a:p>
            <a:r>
              <a:rPr lang="en-US" sz="1800" dirty="0" smtClean="0"/>
              <a:t>Definition:</a:t>
            </a:r>
          </a:p>
          <a:p>
            <a:r>
              <a:rPr lang="en-US" sz="1100" dirty="0" smtClean="0"/>
              <a:t>(</a:t>
            </a:r>
            <a:r>
              <a:rPr lang="en-US" sz="1100" dirty="0" err="1" smtClean="0"/>
              <a:t>Istrat</a:t>
            </a:r>
            <a:r>
              <a:rPr lang="en-US" sz="1100" dirty="0" smtClean="0"/>
              <a:t> 2017)</a:t>
            </a:r>
            <a:endParaRPr lang="en-US" sz="1100" dirty="0"/>
          </a:p>
        </p:txBody>
      </p:sp>
      <p:sp>
        <p:nvSpPr>
          <p:cNvPr id="5" name="TextBox 4"/>
          <p:cNvSpPr txBox="1"/>
          <p:nvPr/>
        </p:nvSpPr>
        <p:spPr>
          <a:xfrm>
            <a:off x="4553102" y="1603786"/>
            <a:ext cx="3291710" cy="3416320"/>
          </a:xfrm>
          <a:prstGeom prst="rect">
            <a:avLst/>
          </a:prstGeom>
          <a:noFill/>
        </p:spPr>
        <p:txBody>
          <a:bodyPr wrap="square" rtlCol="0">
            <a:spAutoFit/>
          </a:bodyPr>
          <a:lstStyle/>
          <a:p>
            <a:r>
              <a:rPr lang="en-US" sz="3600" b="1" dirty="0" smtClean="0"/>
              <a:t>The selection </a:t>
            </a:r>
            <a:r>
              <a:rPr lang="en-US" sz="3600" b="1" dirty="0"/>
              <a:t>of </a:t>
            </a:r>
            <a:r>
              <a:rPr lang="en-US" sz="3600" b="1" dirty="0" smtClean="0"/>
              <a:t>a particular </a:t>
            </a:r>
            <a:r>
              <a:rPr lang="en-US" sz="3600" b="1" dirty="0"/>
              <a:t>choice over any of several </a:t>
            </a:r>
            <a:r>
              <a:rPr lang="en-US" sz="3600" b="1" dirty="0" smtClean="0"/>
              <a:t>alternatives</a:t>
            </a:r>
          </a:p>
        </p:txBody>
      </p:sp>
    </p:spTree>
    <p:extLst>
      <p:ext uri="{BB962C8B-B14F-4D97-AF65-F5344CB8AC3E}">
        <p14:creationId xmlns:p14="http://schemas.microsoft.com/office/powerpoint/2010/main" val="831108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smtClean="0"/>
              <a:t>Decision Making </a:t>
            </a:r>
            <a:endParaRPr lang="en-US" dirty="0"/>
          </a:p>
        </p:txBody>
      </p:sp>
      <p:sp>
        <p:nvSpPr>
          <p:cNvPr id="4" name="Subtitle 3"/>
          <p:cNvSpPr>
            <a:spLocks noGrp="1"/>
          </p:cNvSpPr>
          <p:nvPr>
            <p:ph type="subTitle" idx="1"/>
          </p:nvPr>
        </p:nvSpPr>
        <p:spPr>
          <a:xfrm>
            <a:off x="1156447" y="4423045"/>
            <a:ext cx="3276600" cy="600635"/>
          </a:xfrm>
        </p:spPr>
        <p:txBody>
          <a:bodyPr>
            <a:noAutofit/>
          </a:bodyPr>
          <a:lstStyle/>
          <a:p>
            <a:r>
              <a:rPr lang="en-US" sz="1800" dirty="0" smtClean="0"/>
              <a:t>Why do we need to look at it?</a:t>
            </a:r>
            <a:endParaRPr lang="en-US" sz="1800" dirty="0"/>
          </a:p>
        </p:txBody>
      </p:sp>
      <p:sp>
        <p:nvSpPr>
          <p:cNvPr id="5" name="TextBox 4"/>
          <p:cNvSpPr txBox="1"/>
          <p:nvPr/>
        </p:nvSpPr>
        <p:spPr>
          <a:xfrm>
            <a:off x="4553102" y="1603786"/>
            <a:ext cx="3421304" cy="3647152"/>
          </a:xfrm>
          <a:prstGeom prst="rect">
            <a:avLst/>
          </a:prstGeom>
          <a:noFill/>
        </p:spPr>
        <p:txBody>
          <a:bodyPr wrap="square" rtlCol="0">
            <a:spAutoFit/>
          </a:bodyPr>
          <a:lstStyle/>
          <a:p>
            <a:r>
              <a:rPr lang="en-US" sz="2100" dirty="0" smtClean="0"/>
              <a:t>The selection </a:t>
            </a:r>
            <a:r>
              <a:rPr lang="en-US" sz="2100" dirty="0"/>
              <a:t>of </a:t>
            </a:r>
            <a:r>
              <a:rPr lang="en-US" sz="2100" dirty="0" smtClean="0"/>
              <a:t>a particular </a:t>
            </a:r>
            <a:r>
              <a:rPr lang="en-US" sz="2100" dirty="0"/>
              <a:t>choice over any of several </a:t>
            </a:r>
            <a:r>
              <a:rPr lang="en-US" sz="2100" dirty="0" smtClean="0"/>
              <a:t>alternatives</a:t>
            </a:r>
          </a:p>
          <a:p>
            <a:endParaRPr lang="en-US" sz="2100" dirty="0"/>
          </a:p>
          <a:p>
            <a:r>
              <a:rPr lang="en-US" sz="2100" b="1" dirty="0"/>
              <a:t>Because of the process complexity, its important to incorporate methods and techniques of modern decision making</a:t>
            </a:r>
          </a:p>
          <a:p>
            <a:endParaRPr lang="en-US" sz="2100" dirty="0" smtClean="0"/>
          </a:p>
        </p:txBody>
      </p:sp>
    </p:spTree>
    <p:extLst>
      <p:ext uri="{BB962C8B-B14F-4D97-AF65-F5344CB8AC3E}">
        <p14:creationId xmlns:p14="http://schemas.microsoft.com/office/powerpoint/2010/main" val="2745973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2"/>
          </p:nvPr>
        </p:nvSpPr>
        <p:spPr/>
        <p:txBody>
          <a:bodyPr/>
          <a:lstStyle/>
          <a:p>
            <a:pPr lvl="0"/>
            <a:r>
              <a:rPr lang="en-US" b="1" dirty="0"/>
              <a:t>Problem Recognition</a:t>
            </a:r>
            <a:endParaRPr lang="en-GB" dirty="0"/>
          </a:p>
          <a:p>
            <a:endParaRPr lang="en-US" dirty="0"/>
          </a:p>
        </p:txBody>
      </p:sp>
      <p:pic>
        <p:nvPicPr>
          <p:cNvPr id="11" name="Picture Placeholder 10" descr="problem-recognition-Graphics-3472607-1-1-580x436.jpg"/>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540" b="2540"/>
          <a:stretch>
            <a:fillRect/>
          </a:stretch>
        </p:blipFill>
        <p:spPr/>
      </p:pic>
      <p:pic>
        <p:nvPicPr>
          <p:cNvPr id="13" name="Picture Placeholder 12" descr="download.jpg"/>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3370" r="3370"/>
          <a:stretch>
            <a:fillRect/>
          </a:stretch>
        </p:blipFill>
        <p:spPr/>
      </p:pic>
      <p:sp>
        <p:nvSpPr>
          <p:cNvPr id="5" name="Text Placeholder 4"/>
          <p:cNvSpPr>
            <a:spLocks noGrp="1"/>
          </p:cNvSpPr>
          <p:nvPr>
            <p:ph type="body" sz="half" idx="17"/>
          </p:nvPr>
        </p:nvSpPr>
        <p:spPr/>
        <p:txBody>
          <a:bodyPr/>
          <a:lstStyle/>
          <a:p>
            <a:r>
              <a:rPr lang="en-US" dirty="0" smtClean="0"/>
              <a:t>Step 1</a:t>
            </a:r>
            <a:endParaRPr lang="en-US" dirty="0"/>
          </a:p>
        </p:txBody>
      </p:sp>
      <p:pic>
        <p:nvPicPr>
          <p:cNvPr id="12" name="Picture Placeholder 11" descr="GettyImages-667221538.png"/>
          <p:cNvPicPr>
            <a:picLocks noGrp="1" noChangeAspect="1"/>
          </p:cNvPicPr>
          <p:nvPr>
            <p:ph type="pic" sz="quarter" idx="18"/>
          </p:nvPr>
        </p:nvPicPr>
        <p:blipFill>
          <a:blip r:embed="rId5">
            <a:extLst>
              <a:ext uri="{28A0092B-C50C-407E-A947-70E740481C1C}">
                <a14:useLocalDpi xmlns:a14="http://schemas.microsoft.com/office/drawing/2010/main" val="0"/>
              </a:ext>
            </a:extLst>
          </a:blip>
          <a:srcRect l="10558" r="10558"/>
          <a:stretch>
            <a:fillRect/>
          </a:stretch>
        </p:blipFill>
        <p:spPr/>
      </p:pic>
      <p:sp>
        <p:nvSpPr>
          <p:cNvPr id="7" name="Text Placeholder 6"/>
          <p:cNvSpPr>
            <a:spLocks noGrp="1"/>
          </p:cNvSpPr>
          <p:nvPr>
            <p:ph type="body" sz="half" idx="19"/>
          </p:nvPr>
        </p:nvSpPr>
        <p:spPr/>
        <p:txBody>
          <a:bodyPr/>
          <a:lstStyle/>
          <a:p>
            <a:pPr lvl="0"/>
            <a:r>
              <a:rPr lang="en-US" b="1" dirty="0"/>
              <a:t>Collecting data on the problem</a:t>
            </a:r>
            <a:endParaRPr lang="en-GB" dirty="0"/>
          </a:p>
          <a:p>
            <a:endParaRPr lang="en-US" dirty="0"/>
          </a:p>
        </p:txBody>
      </p:sp>
      <p:sp>
        <p:nvSpPr>
          <p:cNvPr id="8" name="Text Placeholder 7"/>
          <p:cNvSpPr>
            <a:spLocks noGrp="1"/>
          </p:cNvSpPr>
          <p:nvPr>
            <p:ph type="body" sz="half" idx="20"/>
          </p:nvPr>
        </p:nvSpPr>
        <p:spPr/>
        <p:txBody>
          <a:bodyPr/>
          <a:lstStyle/>
          <a:p>
            <a:r>
              <a:rPr lang="en-US" dirty="0" smtClean="0"/>
              <a:t>Step 2</a:t>
            </a:r>
            <a:endParaRPr lang="en-US" dirty="0"/>
          </a:p>
        </p:txBody>
      </p:sp>
      <p:sp>
        <p:nvSpPr>
          <p:cNvPr id="9" name="Text Placeholder 8"/>
          <p:cNvSpPr>
            <a:spLocks noGrp="1"/>
          </p:cNvSpPr>
          <p:nvPr>
            <p:ph type="body" sz="half" idx="21"/>
          </p:nvPr>
        </p:nvSpPr>
        <p:spPr/>
        <p:txBody>
          <a:bodyPr/>
          <a:lstStyle/>
          <a:p>
            <a:pPr lvl="0"/>
            <a:r>
              <a:rPr lang="en-US" b="1" dirty="0"/>
              <a:t>Identify and evaluation available </a:t>
            </a:r>
            <a:r>
              <a:rPr lang="en-US" b="1" dirty="0" smtClean="0"/>
              <a:t>alternatives</a:t>
            </a:r>
            <a:endParaRPr lang="en-GB" dirty="0"/>
          </a:p>
          <a:p>
            <a:endParaRPr lang="en-US" dirty="0"/>
          </a:p>
        </p:txBody>
      </p:sp>
      <p:sp>
        <p:nvSpPr>
          <p:cNvPr id="10" name="Text Placeholder 9"/>
          <p:cNvSpPr>
            <a:spLocks noGrp="1"/>
          </p:cNvSpPr>
          <p:nvPr>
            <p:ph type="body" sz="half" idx="22"/>
          </p:nvPr>
        </p:nvSpPr>
        <p:spPr/>
        <p:txBody>
          <a:bodyPr/>
          <a:lstStyle/>
          <a:p>
            <a:r>
              <a:rPr lang="en-US" dirty="0" smtClean="0"/>
              <a:t>Step 3</a:t>
            </a:r>
            <a:endParaRPr lang="en-US" dirty="0"/>
          </a:p>
        </p:txBody>
      </p:sp>
    </p:spTree>
    <p:extLst>
      <p:ext uri="{BB962C8B-B14F-4D97-AF65-F5344CB8AC3E}">
        <p14:creationId xmlns:p14="http://schemas.microsoft.com/office/powerpoint/2010/main" val="4112047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2"/>
          </p:nvPr>
        </p:nvSpPr>
        <p:spPr/>
        <p:txBody>
          <a:bodyPr/>
          <a:lstStyle/>
          <a:p>
            <a:pPr lvl="0"/>
            <a:r>
              <a:rPr lang="en-US" b="1" dirty="0" smtClean="0"/>
              <a:t>Choose most </a:t>
            </a:r>
            <a:r>
              <a:rPr lang="en-US" b="1" dirty="0"/>
              <a:t>suitable alternative</a:t>
            </a:r>
            <a:endParaRPr lang="en-GB" dirty="0"/>
          </a:p>
          <a:p>
            <a:endParaRPr lang="en-US" dirty="0"/>
          </a:p>
        </p:txBody>
      </p:sp>
      <p:sp>
        <p:nvSpPr>
          <p:cNvPr id="5" name="Text Placeholder 4"/>
          <p:cNvSpPr>
            <a:spLocks noGrp="1"/>
          </p:cNvSpPr>
          <p:nvPr>
            <p:ph type="body" sz="half" idx="17"/>
          </p:nvPr>
        </p:nvSpPr>
        <p:spPr/>
        <p:txBody>
          <a:bodyPr/>
          <a:lstStyle/>
          <a:p>
            <a:r>
              <a:rPr lang="en-US" dirty="0" smtClean="0"/>
              <a:t>Step 4</a:t>
            </a:r>
            <a:endParaRPr lang="en-US" dirty="0"/>
          </a:p>
        </p:txBody>
      </p:sp>
      <p:sp>
        <p:nvSpPr>
          <p:cNvPr id="7" name="Text Placeholder 6"/>
          <p:cNvSpPr>
            <a:spLocks noGrp="1"/>
          </p:cNvSpPr>
          <p:nvPr>
            <p:ph type="body" sz="half" idx="19"/>
          </p:nvPr>
        </p:nvSpPr>
        <p:spPr/>
        <p:txBody>
          <a:bodyPr/>
          <a:lstStyle/>
          <a:p>
            <a:pPr lvl="0"/>
            <a:r>
              <a:rPr lang="en-US" b="1" dirty="0"/>
              <a:t>Monitor and evaluate the implementation of the decision taken</a:t>
            </a:r>
            <a:r>
              <a:rPr lang="en-GB" dirty="0"/>
              <a:t> </a:t>
            </a:r>
            <a:endParaRPr lang="en-US" dirty="0"/>
          </a:p>
        </p:txBody>
      </p:sp>
      <p:sp>
        <p:nvSpPr>
          <p:cNvPr id="8" name="Text Placeholder 7"/>
          <p:cNvSpPr>
            <a:spLocks noGrp="1"/>
          </p:cNvSpPr>
          <p:nvPr>
            <p:ph type="body" sz="half" idx="20"/>
          </p:nvPr>
        </p:nvSpPr>
        <p:spPr/>
        <p:txBody>
          <a:bodyPr/>
          <a:lstStyle/>
          <a:p>
            <a:r>
              <a:rPr lang="en-US" dirty="0" smtClean="0"/>
              <a:t>Step 5</a:t>
            </a:r>
            <a:endParaRPr lang="en-US" dirty="0"/>
          </a:p>
        </p:txBody>
      </p:sp>
      <p:pic>
        <p:nvPicPr>
          <p:cNvPr id="16" name="Picture Placeholder 15" descr="main.png"/>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48" r="248"/>
          <a:stretch>
            <a:fillRect/>
          </a:stretch>
        </p:blipFill>
        <p:spPr/>
      </p:pic>
      <p:pic>
        <p:nvPicPr>
          <p:cNvPr id="21" name="Picture Placeholder 20" descr="icon10_monitor-progress_chart.png"/>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l="10552" r="10552"/>
          <a:stretch>
            <a:fillRect/>
          </a:stretch>
        </p:blipFill>
        <p:spPr/>
      </p:pic>
    </p:spTree>
    <p:extLst>
      <p:ext uri="{BB962C8B-B14F-4D97-AF65-F5344CB8AC3E}">
        <p14:creationId xmlns:p14="http://schemas.microsoft.com/office/powerpoint/2010/main" val="4085062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Step 1: Problem Recognition</a:t>
            </a:r>
            <a:endParaRPr lang="en-US" dirty="0"/>
          </a:p>
        </p:txBody>
      </p:sp>
      <p:sp>
        <p:nvSpPr>
          <p:cNvPr id="9" name="Content Placeholder 8"/>
          <p:cNvSpPr>
            <a:spLocks noGrp="1"/>
          </p:cNvSpPr>
          <p:nvPr>
            <p:ph idx="1"/>
          </p:nvPr>
        </p:nvSpPr>
        <p:spPr/>
        <p:txBody>
          <a:bodyPr>
            <a:normAutofit/>
          </a:bodyPr>
          <a:lstStyle/>
          <a:p>
            <a:r>
              <a:rPr lang="en-GB" sz="2400" dirty="0"/>
              <a:t>One of the most important things a director must understand is the issue of defining the problem with publications. Therefore, their nature, degree of severity, and importance must be determined for the purposes of knowing how to deal with them </a:t>
            </a:r>
            <a:r>
              <a:rPr lang="en-GB" sz="2400" dirty="0" smtClean="0"/>
              <a:t>together</a:t>
            </a:r>
            <a:endParaRPr lang="en-GB" sz="2400" dirty="0"/>
          </a:p>
        </p:txBody>
      </p:sp>
    </p:spTree>
    <p:extLst>
      <p:ext uri="{BB962C8B-B14F-4D97-AF65-F5344CB8AC3E}">
        <p14:creationId xmlns:p14="http://schemas.microsoft.com/office/powerpoint/2010/main" val="1266605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Step 2: Collecting data on the problem</a:t>
            </a:r>
            <a:endParaRPr lang="en-US" dirty="0"/>
          </a:p>
        </p:txBody>
      </p:sp>
      <p:sp>
        <p:nvSpPr>
          <p:cNvPr id="9" name="Content Placeholder 8"/>
          <p:cNvSpPr>
            <a:spLocks noGrp="1"/>
          </p:cNvSpPr>
          <p:nvPr>
            <p:ph idx="1"/>
          </p:nvPr>
        </p:nvSpPr>
        <p:spPr/>
        <p:txBody>
          <a:bodyPr>
            <a:normAutofit fontScale="92500" lnSpcReduction="20000"/>
          </a:bodyPr>
          <a:lstStyle/>
          <a:p>
            <a:r>
              <a:rPr lang="en-GB" sz="2400" dirty="0"/>
              <a:t>After determining the dimensions of the problem, the stage of attracting and collecting information comes from its sources. It is imperative that there are obligations that are closely related to the problem, more accurate, appropriate, and impartial. Then go to step-by-step suggesting the best options. Ways to obtain information about each option and analyse this information (Management Study Guide, 2020</a:t>
            </a:r>
            <a:r>
              <a:rPr lang="en-GB" sz="2400" dirty="0" smtClean="0"/>
              <a:t>)</a:t>
            </a:r>
            <a:endParaRPr lang="en-GB" sz="2400" dirty="0"/>
          </a:p>
          <a:p>
            <a:endParaRPr lang="en-GB" sz="2400" dirty="0"/>
          </a:p>
        </p:txBody>
      </p:sp>
    </p:spTree>
    <p:extLst>
      <p:ext uri="{BB962C8B-B14F-4D97-AF65-F5344CB8AC3E}">
        <p14:creationId xmlns:p14="http://schemas.microsoft.com/office/powerpoint/2010/main" val="650453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429000" y="685800"/>
            <a:ext cx="5460322" cy="886968"/>
          </a:xfrm>
        </p:spPr>
        <p:txBody>
          <a:bodyPr/>
          <a:lstStyle/>
          <a:p>
            <a:r>
              <a:rPr lang="en-US" dirty="0" smtClean="0"/>
              <a:t>Step 3: Identify and evaluate available alternatives</a:t>
            </a:r>
            <a:endParaRPr lang="en-US" dirty="0"/>
          </a:p>
        </p:txBody>
      </p:sp>
      <p:sp>
        <p:nvSpPr>
          <p:cNvPr id="9" name="Content Placeholder 8"/>
          <p:cNvSpPr>
            <a:spLocks noGrp="1"/>
          </p:cNvSpPr>
          <p:nvPr>
            <p:ph idx="1"/>
          </p:nvPr>
        </p:nvSpPr>
        <p:spPr/>
        <p:txBody>
          <a:bodyPr>
            <a:normAutofit/>
          </a:bodyPr>
          <a:lstStyle/>
          <a:p>
            <a:r>
              <a:rPr lang="en-GB" sz="2400" dirty="0"/>
              <a:t> The available alternative solutions depend on the nature of the policies and philosophies of the organization and its financial capabilities and the available period by choosing the most appropriate alternative and many other </a:t>
            </a:r>
            <a:r>
              <a:rPr lang="en-GB" sz="2400" dirty="0" smtClean="0"/>
              <a:t>alternatives</a:t>
            </a:r>
            <a:endParaRPr lang="en-GB" sz="2400" dirty="0"/>
          </a:p>
        </p:txBody>
      </p:sp>
    </p:spTree>
    <p:extLst>
      <p:ext uri="{BB962C8B-B14F-4D97-AF65-F5344CB8AC3E}">
        <p14:creationId xmlns:p14="http://schemas.microsoft.com/office/powerpoint/2010/main" val="4019991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476959" y="242316"/>
            <a:ext cx="4924424" cy="886968"/>
          </a:xfrm>
        </p:spPr>
        <p:txBody>
          <a:bodyPr/>
          <a:lstStyle/>
          <a:p>
            <a:pPr algn="ctr"/>
            <a:r>
              <a:rPr lang="en-US" dirty="0" smtClean="0"/>
              <a:t>Diamond Ranking </a:t>
            </a:r>
            <a:endParaRPr lang="en-US" dirty="0"/>
          </a:p>
        </p:txBody>
      </p:sp>
      <p:sp>
        <p:nvSpPr>
          <p:cNvPr id="13" name="Vertical Text Placeholder 12"/>
          <p:cNvSpPr>
            <a:spLocks noGrp="1"/>
          </p:cNvSpPr>
          <p:nvPr>
            <p:ph type="body" orient="vert" idx="1"/>
          </p:nvPr>
        </p:nvSpPr>
        <p:spPr>
          <a:xfrm rot="16200000">
            <a:off x="1151336" y="2434951"/>
            <a:ext cx="4924425" cy="3278734"/>
          </a:xfrm>
        </p:spPr>
        <p:txBody>
          <a:bodyPr>
            <a:normAutofit/>
          </a:bodyPr>
          <a:lstStyle/>
          <a:p>
            <a:r>
              <a:rPr lang="en-US" b="1" dirty="0" smtClean="0"/>
              <a:t>Assessing Reasons for working remotely</a:t>
            </a:r>
          </a:p>
          <a:p>
            <a:r>
              <a:rPr lang="en-US" dirty="0" smtClean="0"/>
              <a:t>Arrange factors in order of importance: </a:t>
            </a:r>
          </a:p>
          <a:p>
            <a:pPr marL="342900" indent="-342900">
              <a:buFont typeface="+mj-lt"/>
              <a:buAutoNum type="arabicPeriod"/>
            </a:pPr>
            <a:r>
              <a:rPr lang="en-GB" sz="1200" dirty="0"/>
              <a:t>Increased opportunities </a:t>
            </a:r>
            <a:r>
              <a:rPr lang="en-GB" sz="1200" dirty="0" smtClean="0"/>
              <a:t>for employers </a:t>
            </a:r>
            <a:r>
              <a:rPr lang="en-GB" sz="1200" dirty="0"/>
              <a:t>to attract </a:t>
            </a:r>
            <a:r>
              <a:rPr lang="en-GB" sz="1200" dirty="0" smtClean="0"/>
              <a:t>talent</a:t>
            </a:r>
          </a:p>
          <a:p>
            <a:pPr marL="342900" indent="-342900">
              <a:buFont typeface="+mj-lt"/>
              <a:buAutoNum type="arabicPeriod"/>
            </a:pPr>
            <a:r>
              <a:rPr lang="en-GB" sz="1200" dirty="0" smtClean="0"/>
              <a:t>Reduced </a:t>
            </a:r>
            <a:r>
              <a:rPr lang="en-GB" sz="1200" dirty="0"/>
              <a:t>work-related expenses for </a:t>
            </a:r>
            <a:r>
              <a:rPr lang="en-GB" sz="1200" dirty="0" smtClean="0"/>
              <a:t>employees</a:t>
            </a:r>
            <a:endParaRPr lang="en-GB" sz="1200" dirty="0"/>
          </a:p>
          <a:p>
            <a:pPr marL="342900" indent="-342900">
              <a:buFont typeface="+mj-lt"/>
              <a:buAutoNum type="arabicPeriod"/>
            </a:pPr>
            <a:r>
              <a:rPr lang="en-GB" sz="1200" dirty="0" smtClean="0"/>
              <a:t>The </a:t>
            </a:r>
            <a:r>
              <a:rPr lang="en-GB" sz="1200" dirty="0"/>
              <a:t>ability to work remotely in another </a:t>
            </a:r>
            <a:r>
              <a:rPr lang="en-GB" sz="1200" dirty="0" smtClean="0"/>
              <a:t>city</a:t>
            </a:r>
          </a:p>
          <a:p>
            <a:pPr marL="342900" indent="-342900">
              <a:buFont typeface="+mj-lt"/>
              <a:buAutoNum type="arabicPeriod"/>
            </a:pPr>
            <a:r>
              <a:rPr lang="en-GB" sz="1200" dirty="0" smtClean="0"/>
              <a:t>Reduced </a:t>
            </a:r>
            <a:r>
              <a:rPr lang="en-GB" sz="1200" dirty="0"/>
              <a:t>stress for </a:t>
            </a:r>
            <a:r>
              <a:rPr lang="en-GB" sz="1200" dirty="0" smtClean="0"/>
              <a:t>employees</a:t>
            </a:r>
          </a:p>
          <a:p>
            <a:pPr marL="342900" indent="-342900">
              <a:buFont typeface="+mj-lt"/>
              <a:buAutoNum type="arabicPeriod"/>
            </a:pPr>
            <a:r>
              <a:rPr lang="en-GB" sz="1200" dirty="0" smtClean="0"/>
              <a:t>Employee isolation</a:t>
            </a:r>
          </a:p>
          <a:p>
            <a:pPr marL="342900" indent="-342900">
              <a:buFont typeface="+mj-lt"/>
              <a:buAutoNum type="arabicPeriod"/>
            </a:pPr>
            <a:r>
              <a:rPr lang="en-GB" sz="1200" dirty="0" smtClean="0"/>
              <a:t>The </a:t>
            </a:r>
            <a:r>
              <a:rPr lang="en-GB" sz="1200" dirty="0"/>
              <a:t>suspicion of non-productivity</a:t>
            </a:r>
            <a:br>
              <a:rPr lang="en-GB" sz="1200" dirty="0"/>
            </a:br>
            <a:r>
              <a:rPr lang="en-GB" sz="1200" dirty="0"/>
              <a:t>The risk of distraction</a:t>
            </a:r>
          </a:p>
          <a:p>
            <a:endParaRPr lang="en-US" dirty="0"/>
          </a:p>
        </p:txBody>
      </p:sp>
      <p:pic>
        <p:nvPicPr>
          <p:cNvPr id="15" name="Picture 14" descr="imag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01383" y="2289600"/>
            <a:ext cx="3650784" cy="2935230"/>
          </a:xfrm>
          <a:prstGeom prst="rect">
            <a:avLst/>
          </a:prstGeom>
        </p:spPr>
      </p:pic>
    </p:spTree>
    <p:extLst>
      <p:ext uri="{BB962C8B-B14F-4D97-AF65-F5344CB8AC3E}">
        <p14:creationId xmlns:p14="http://schemas.microsoft.com/office/powerpoint/2010/main" val="2908802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429000" y="685800"/>
            <a:ext cx="5460322" cy="886968"/>
          </a:xfrm>
        </p:spPr>
        <p:txBody>
          <a:bodyPr/>
          <a:lstStyle/>
          <a:p>
            <a:r>
              <a:rPr lang="en-US" dirty="0" smtClean="0"/>
              <a:t>Step 4: </a:t>
            </a:r>
            <a:r>
              <a:rPr lang="en-GB" dirty="0" smtClean="0"/>
              <a:t>Choose </a:t>
            </a:r>
            <a:r>
              <a:rPr lang="en-GB" dirty="0"/>
              <a:t>most suitable alternative </a:t>
            </a:r>
            <a:endParaRPr lang="en-US" dirty="0"/>
          </a:p>
        </p:txBody>
      </p:sp>
      <p:sp>
        <p:nvSpPr>
          <p:cNvPr id="9" name="Content Placeholder 8"/>
          <p:cNvSpPr>
            <a:spLocks noGrp="1"/>
          </p:cNvSpPr>
          <p:nvPr>
            <p:ph idx="1"/>
          </p:nvPr>
        </p:nvSpPr>
        <p:spPr/>
        <p:txBody>
          <a:bodyPr>
            <a:normAutofit lnSpcReduction="10000"/>
          </a:bodyPr>
          <a:lstStyle/>
          <a:p>
            <a:r>
              <a:rPr lang="en-GB" sz="2400" dirty="0"/>
              <a:t> After eliminating the issue of the trade-off between the available alternatives. And verification that there is a better alternative among them according to the criteria and objective considerations that the manager pursues during the test process. Finally, a final decision is settled to start applying </a:t>
            </a:r>
            <a:r>
              <a:rPr lang="en-GB" sz="2400" dirty="0" smtClean="0"/>
              <a:t>it</a:t>
            </a:r>
            <a:endParaRPr lang="en-GB" sz="2400" dirty="0"/>
          </a:p>
        </p:txBody>
      </p:sp>
    </p:spTree>
    <p:extLst>
      <p:ext uri="{BB962C8B-B14F-4D97-AF65-F5344CB8AC3E}">
        <p14:creationId xmlns:p14="http://schemas.microsoft.com/office/powerpoint/2010/main" val="3607533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429000" y="685800"/>
            <a:ext cx="5460322" cy="886968"/>
          </a:xfrm>
        </p:spPr>
        <p:txBody>
          <a:bodyPr/>
          <a:lstStyle/>
          <a:p>
            <a:r>
              <a:rPr lang="en-US" dirty="0" smtClean="0"/>
              <a:t>Step 5: </a:t>
            </a:r>
            <a:r>
              <a:rPr lang="en-GB" dirty="0" smtClean="0"/>
              <a:t>Monitor </a:t>
            </a:r>
            <a:r>
              <a:rPr lang="en-GB" dirty="0"/>
              <a:t>and evaluate the implementation of the decision </a:t>
            </a:r>
            <a:r>
              <a:rPr lang="en-GB" dirty="0" smtClean="0"/>
              <a:t>taken</a:t>
            </a:r>
            <a:endParaRPr lang="en-US" dirty="0"/>
          </a:p>
        </p:txBody>
      </p:sp>
      <p:sp>
        <p:nvSpPr>
          <p:cNvPr id="9" name="Content Placeholder 8"/>
          <p:cNvSpPr>
            <a:spLocks noGrp="1"/>
          </p:cNvSpPr>
          <p:nvPr>
            <p:ph idx="1"/>
          </p:nvPr>
        </p:nvSpPr>
        <p:spPr/>
        <p:txBody>
          <a:bodyPr>
            <a:normAutofit fontScale="92500" lnSpcReduction="10000"/>
          </a:bodyPr>
          <a:lstStyle/>
          <a:p>
            <a:r>
              <a:rPr lang="en-GB" sz="2400" dirty="0"/>
              <a:t> This stage comes for the purpose of announcing the selection of a final decision to solve the problem, which stood stuck in the face of the problem or some circumstance (Compass, 2020). If this decision is applied, the preliminary results start to appear first Powell. Hence, the manager's role begins in monitoring, evaluating and correcting mistakes, if </a:t>
            </a:r>
            <a:r>
              <a:rPr lang="en-GB" sz="2400" dirty="0" smtClean="0"/>
              <a:t>there are </a:t>
            </a:r>
            <a:r>
              <a:rPr lang="en-GB" sz="2400" dirty="0"/>
              <a:t>any </a:t>
            </a:r>
          </a:p>
        </p:txBody>
      </p:sp>
    </p:spTree>
    <p:extLst>
      <p:ext uri="{BB962C8B-B14F-4D97-AF65-F5344CB8AC3E}">
        <p14:creationId xmlns:p14="http://schemas.microsoft.com/office/powerpoint/2010/main" val="355747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Factors that can hinder good decision making</a:t>
            </a:r>
            <a:endParaRPr lang="en-US" dirty="0"/>
          </a:p>
        </p:txBody>
      </p:sp>
      <p:sp>
        <p:nvSpPr>
          <p:cNvPr id="3" name="Vertical Text Placeholder 2"/>
          <p:cNvSpPr>
            <a:spLocks noGrp="1"/>
          </p:cNvSpPr>
          <p:nvPr>
            <p:ph type="body" orient="vert" idx="1"/>
          </p:nvPr>
        </p:nvSpPr>
        <p:spPr>
          <a:xfrm rot="16200000">
            <a:off x="3847073" y="1533787"/>
            <a:ext cx="3293129" cy="4106862"/>
          </a:xfrm>
        </p:spPr>
        <p:txBody>
          <a:bodyPr/>
          <a:lstStyle/>
          <a:p>
            <a:r>
              <a:rPr lang="en-GB" dirty="0"/>
              <a:t>I</a:t>
            </a:r>
            <a:r>
              <a:rPr lang="en-GB" dirty="0" smtClean="0"/>
              <a:t>rrational thoughts</a:t>
            </a:r>
            <a:endParaRPr lang="en-GB" dirty="0"/>
          </a:p>
          <a:p>
            <a:r>
              <a:rPr lang="en-GB" dirty="0"/>
              <a:t>F</a:t>
            </a:r>
            <a:r>
              <a:rPr lang="en-GB" dirty="0" smtClean="0"/>
              <a:t>ake assumptions</a:t>
            </a:r>
            <a:endParaRPr lang="en-GB" dirty="0"/>
          </a:p>
          <a:p>
            <a:r>
              <a:rPr lang="en-GB" dirty="0"/>
              <a:t>F</a:t>
            </a:r>
            <a:r>
              <a:rPr lang="en-GB" dirty="0" smtClean="0"/>
              <a:t>ears</a:t>
            </a:r>
          </a:p>
          <a:p>
            <a:r>
              <a:rPr lang="en-GB" dirty="0"/>
              <a:t>N</a:t>
            </a:r>
            <a:r>
              <a:rPr lang="en-GB" dirty="0" smtClean="0"/>
              <a:t>eeds</a:t>
            </a:r>
            <a:endParaRPr lang="en-GB" dirty="0"/>
          </a:p>
          <a:p>
            <a:r>
              <a:rPr lang="en-GB" dirty="0"/>
              <a:t>O</a:t>
            </a:r>
            <a:r>
              <a:rPr lang="en-GB" dirty="0" smtClean="0"/>
              <a:t>ther emotions</a:t>
            </a:r>
            <a:endParaRPr lang="en-US" dirty="0"/>
          </a:p>
        </p:txBody>
      </p:sp>
    </p:spTree>
    <p:extLst>
      <p:ext uri="{BB962C8B-B14F-4D97-AF65-F5344CB8AC3E}">
        <p14:creationId xmlns:p14="http://schemas.microsoft.com/office/powerpoint/2010/main" val="163409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Activity</a:t>
            </a:r>
            <a:endParaRPr lang="en-US" dirty="0"/>
          </a:p>
        </p:txBody>
      </p:sp>
      <p:sp>
        <p:nvSpPr>
          <p:cNvPr id="3" name="Vertical Text Placeholder 2"/>
          <p:cNvSpPr>
            <a:spLocks noGrp="1"/>
          </p:cNvSpPr>
          <p:nvPr>
            <p:ph type="body" orient="vert" idx="1"/>
          </p:nvPr>
        </p:nvSpPr>
        <p:spPr>
          <a:xfrm rot="16200000">
            <a:off x="3847073" y="1533787"/>
            <a:ext cx="3293129" cy="4106862"/>
          </a:xfrm>
        </p:spPr>
        <p:txBody>
          <a:bodyPr/>
          <a:lstStyle/>
          <a:p>
            <a:r>
              <a:rPr lang="en-GB" dirty="0"/>
              <a:t>I</a:t>
            </a:r>
            <a:r>
              <a:rPr lang="en-GB" dirty="0" smtClean="0"/>
              <a:t>rrational thoughts</a:t>
            </a:r>
            <a:endParaRPr lang="en-GB" dirty="0"/>
          </a:p>
          <a:p>
            <a:r>
              <a:rPr lang="en-GB" dirty="0"/>
              <a:t>F</a:t>
            </a:r>
            <a:r>
              <a:rPr lang="en-GB" dirty="0" smtClean="0"/>
              <a:t>ake assumptions</a:t>
            </a:r>
            <a:endParaRPr lang="en-GB" dirty="0"/>
          </a:p>
          <a:p>
            <a:r>
              <a:rPr lang="en-GB" dirty="0"/>
              <a:t>F</a:t>
            </a:r>
            <a:r>
              <a:rPr lang="en-GB" dirty="0" smtClean="0"/>
              <a:t>ears</a:t>
            </a:r>
          </a:p>
          <a:p>
            <a:r>
              <a:rPr lang="en-GB" dirty="0"/>
              <a:t>N</a:t>
            </a:r>
            <a:r>
              <a:rPr lang="en-GB" dirty="0" smtClean="0"/>
              <a:t>eeds</a:t>
            </a:r>
            <a:endParaRPr lang="en-GB" dirty="0"/>
          </a:p>
          <a:p>
            <a:r>
              <a:rPr lang="en-GB" dirty="0"/>
              <a:t>O</a:t>
            </a:r>
            <a:r>
              <a:rPr lang="en-GB" dirty="0" smtClean="0"/>
              <a:t>ther emotions</a:t>
            </a:r>
            <a:endParaRPr lang="en-US" dirty="0"/>
          </a:p>
        </p:txBody>
      </p:sp>
    </p:spTree>
    <p:extLst>
      <p:ext uri="{BB962C8B-B14F-4D97-AF65-F5344CB8AC3E}">
        <p14:creationId xmlns:p14="http://schemas.microsoft.com/office/powerpoint/2010/main" val="281052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7364" y="242316"/>
            <a:ext cx="4948238" cy="886968"/>
          </a:xfrm>
        </p:spPr>
        <p:txBody>
          <a:bodyPr/>
          <a:lstStyle/>
          <a:p>
            <a:r>
              <a:rPr lang="en-US" dirty="0" smtClean="0"/>
              <a:t>Lesson Recap</a:t>
            </a:r>
            <a:endParaRPr lang="en-US" dirty="0"/>
          </a:p>
        </p:txBody>
      </p:sp>
      <p:sp>
        <p:nvSpPr>
          <p:cNvPr id="3" name="Content Placeholder 2"/>
          <p:cNvSpPr>
            <a:spLocks noGrp="1"/>
          </p:cNvSpPr>
          <p:nvPr>
            <p:ph idx="1"/>
          </p:nvPr>
        </p:nvSpPr>
        <p:spPr>
          <a:xfrm>
            <a:off x="3429000" y="1278778"/>
            <a:ext cx="4946602" cy="4847385"/>
          </a:xfrm>
        </p:spPr>
        <p:txBody>
          <a:bodyPr>
            <a:normAutofit/>
          </a:bodyPr>
          <a:lstStyle/>
          <a:p>
            <a:r>
              <a:rPr lang="en-US" dirty="0" smtClean="0"/>
              <a:t>Aim: </a:t>
            </a:r>
          </a:p>
          <a:p>
            <a:pPr marL="228600" lvl="1" indent="0">
              <a:buNone/>
            </a:pPr>
            <a:r>
              <a:rPr lang="en-GB" b="1" dirty="0" smtClean="0"/>
              <a:t>Understand the different steps involved in the decision making process through exploring various situations involved</a:t>
            </a:r>
            <a:endParaRPr lang="en-US" b="1" dirty="0" smtClean="0"/>
          </a:p>
          <a:p>
            <a:r>
              <a:rPr lang="en-US" dirty="0" smtClean="0"/>
              <a:t>Objectives</a:t>
            </a:r>
            <a:endParaRPr lang="en-US" dirty="0"/>
          </a:p>
          <a:p>
            <a:pPr lvl="0">
              <a:buFontTx/>
              <a:buChar char="-"/>
            </a:pPr>
            <a:r>
              <a:rPr lang="en-GB" dirty="0" smtClean="0"/>
              <a:t>Understanding </a:t>
            </a:r>
            <a:r>
              <a:rPr lang="en-GB" dirty="0"/>
              <a:t>the steps of decision-making </a:t>
            </a:r>
            <a:r>
              <a:rPr lang="en-GB" dirty="0" smtClean="0"/>
              <a:t>process</a:t>
            </a:r>
          </a:p>
          <a:p>
            <a:pPr lvl="0">
              <a:buFontTx/>
              <a:buChar char="-"/>
            </a:pPr>
            <a:r>
              <a:rPr lang="en-GB" dirty="0" smtClean="0"/>
              <a:t>Exploring </a:t>
            </a:r>
            <a:r>
              <a:rPr lang="en-GB" dirty="0"/>
              <a:t>process </a:t>
            </a:r>
            <a:r>
              <a:rPr lang="en-GB" dirty="0" smtClean="0"/>
              <a:t>of </a:t>
            </a:r>
            <a:r>
              <a:rPr lang="en-GB" dirty="0"/>
              <a:t>making value judgements, determining relevant information to </a:t>
            </a:r>
            <a:r>
              <a:rPr lang="en-GB" dirty="0" smtClean="0"/>
              <a:t>decisions</a:t>
            </a:r>
          </a:p>
          <a:p>
            <a:pPr lvl="0">
              <a:buFontTx/>
              <a:buChar char="-"/>
            </a:pPr>
            <a:r>
              <a:rPr lang="en-GB" dirty="0" smtClean="0"/>
              <a:t>Explore factors that may hinder good managerial </a:t>
            </a:r>
            <a:r>
              <a:rPr lang="en-GB" dirty="0"/>
              <a:t>decision-</a:t>
            </a:r>
            <a:r>
              <a:rPr lang="en-GB" dirty="0" smtClean="0"/>
              <a:t>making</a:t>
            </a:r>
            <a:endParaRPr lang="en-US" dirty="0" smtClean="0"/>
          </a:p>
          <a:p>
            <a:endParaRPr lang="en-US" dirty="0"/>
          </a:p>
        </p:txBody>
      </p:sp>
    </p:spTree>
    <p:extLst>
      <p:ext uri="{BB962C8B-B14F-4D97-AF65-F5344CB8AC3E}">
        <p14:creationId xmlns:p14="http://schemas.microsoft.com/office/powerpoint/2010/main" val="1615295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Thank You</a:t>
            </a:r>
            <a:endParaRPr lang="en-US" dirty="0"/>
          </a:p>
        </p:txBody>
      </p:sp>
      <p:sp>
        <p:nvSpPr>
          <p:cNvPr id="5" name="Text Placeholder 4"/>
          <p:cNvSpPr>
            <a:spLocks noGrp="1"/>
          </p:cNvSpPr>
          <p:nvPr>
            <p:ph type="body" idx="1"/>
          </p:nvPr>
        </p:nvSpPr>
        <p:spPr/>
        <p:txBody>
          <a:bodyPr/>
          <a:lstStyle/>
          <a:p>
            <a:r>
              <a:rPr lang="en-US" dirty="0" smtClean="0"/>
              <a:t>Syed, </a:t>
            </a:r>
            <a:r>
              <a:rPr lang="en-US" dirty="0" err="1" smtClean="0"/>
              <a:t>Haroon</a:t>
            </a:r>
            <a:r>
              <a:rPr lang="en-US" dirty="0" smtClean="0"/>
              <a:t>, </a:t>
            </a:r>
            <a:r>
              <a:rPr lang="en-US" dirty="0" err="1" smtClean="0"/>
              <a:t>Jiafeng</a:t>
            </a:r>
            <a:r>
              <a:rPr lang="en-US" dirty="0" smtClean="0"/>
              <a:t>, </a:t>
            </a:r>
            <a:r>
              <a:rPr lang="en-US" dirty="0" err="1" smtClean="0"/>
              <a:t>Wanzhen</a:t>
            </a:r>
            <a:endParaRPr lang="en-US" dirty="0"/>
          </a:p>
        </p:txBody>
      </p:sp>
    </p:spTree>
    <p:extLst>
      <p:ext uri="{BB962C8B-B14F-4D97-AF65-F5344CB8AC3E}">
        <p14:creationId xmlns:p14="http://schemas.microsoft.com/office/powerpoint/2010/main" val="3835432304"/>
      </p:ext>
    </p:extLst>
  </p:cSld>
  <p:clrMapOvr>
    <a:masterClrMapping/>
  </p:clrMapOvr>
</p:sld>
</file>

<file path=ppt/theme/theme1.xml><?xml version="1.0" encoding="utf-8"?>
<a:theme xmlns:a="http://schemas.openxmlformats.org/drawingml/2006/main" name="Inspiration">
  <a:themeElements>
    <a:clrScheme name="Inspiration">
      <a:dk1>
        <a:sysClr val="windowText" lastClr="000000"/>
      </a:dk1>
      <a:lt1>
        <a:sysClr val="window" lastClr="FFFFFF"/>
      </a:lt1>
      <a:dk2>
        <a:srgbClr val="2F2F26"/>
      </a:dk2>
      <a:lt2>
        <a:srgbClr val="9FA795"/>
      </a:lt2>
      <a:accent1>
        <a:srgbClr val="749805"/>
      </a:accent1>
      <a:accent2>
        <a:srgbClr val="BACC82"/>
      </a:accent2>
      <a:accent3>
        <a:srgbClr val="6E9EC2"/>
      </a:accent3>
      <a:accent4>
        <a:srgbClr val="2046A5"/>
      </a:accent4>
      <a:accent5>
        <a:srgbClr val="5039C6"/>
      </a:accent5>
      <a:accent6>
        <a:srgbClr val="7411D0"/>
      </a:accent6>
      <a:hlink>
        <a:srgbClr val="FFC000"/>
      </a:hlink>
      <a:folHlink>
        <a:srgbClr val="C0C000"/>
      </a:folHlink>
    </a:clrScheme>
    <a:fontScheme name="Inspiration">
      <a:majorFont>
        <a:latin typeface="News Gothic MT"/>
        <a:ea typeface=""/>
        <a:cs typeface=""/>
        <a:font script="Jpan" typeface="メイリオ"/>
        <a:font script="Hans" typeface="宋体"/>
        <a:font script="Hant" typeface="新細明體"/>
      </a:majorFont>
      <a:minorFont>
        <a:latin typeface="News Gothic MT"/>
        <a:ea typeface=""/>
        <a:cs typeface=""/>
        <a:font script="Jpan" typeface="メイリオ"/>
        <a:font script="Hans" typeface="宋体"/>
        <a:font script="Hant" typeface="新細明體"/>
      </a:minorFont>
    </a:fontScheme>
    <a:fmtScheme name="Inspiration">
      <a:fillStyleLst>
        <a:solidFill>
          <a:schemeClr val="phClr"/>
        </a:solidFill>
        <a:gradFill rotWithShape="1">
          <a:gsLst>
            <a:gs pos="25000">
              <a:schemeClr val="phClr">
                <a:tint val="90000"/>
                <a:shade val="100000"/>
                <a:alpha val="90000"/>
                <a:satMod val="150000"/>
              </a:schemeClr>
            </a:gs>
            <a:gs pos="100000">
              <a:schemeClr val="phClr">
                <a:tint val="100000"/>
                <a:shade val="60000"/>
                <a:satMod val="135000"/>
              </a:schemeClr>
            </a:gs>
          </a:gsLst>
          <a:path path="circle">
            <a:fillToRect l="50000" t="50000" r="50000" b="50000"/>
          </a:path>
        </a:gradFill>
        <a:gradFill rotWithShape="1">
          <a:gsLst>
            <a:gs pos="0">
              <a:schemeClr val="phClr">
                <a:tint val="90000"/>
                <a:shade val="100000"/>
                <a:alpha val="85000"/>
                <a:satMod val="150000"/>
              </a:schemeClr>
            </a:gs>
            <a:gs pos="33000">
              <a:schemeClr val="phClr">
                <a:tint val="90000"/>
                <a:shade val="100000"/>
                <a:alpha val="95000"/>
                <a:satMod val="130000"/>
              </a:schemeClr>
            </a:gs>
            <a:gs pos="67000">
              <a:schemeClr val="phClr">
                <a:shade val="70000"/>
                <a:satMod val="135000"/>
              </a:schemeClr>
            </a:gs>
            <a:gs pos="100000">
              <a:schemeClr val="phClr">
                <a:shade val="50000"/>
                <a:satMod val="135000"/>
              </a:schemeClr>
            </a:gs>
          </a:gsLst>
          <a:lin ang="13200000" scaled="1"/>
        </a:gradFill>
      </a:fillStyleLst>
      <a:lnStyleLst>
        <a:ln w="12700" cap="flat" cmpd="sng" algn="ctr">
          <a:solidFill>
            <a:schemeClr val="phClr">
              <a:shade val="95000"/>
              <a:satMod val="105000"/>
            </a:schemeClr>
          </a:solidFill>
          <a:prstDash val="solid"/>
        </a:ln>
        <a:ln w="38100" cap="flat" cmpd="thickThin" algn="ctr">
          <a:solidFill>
            <a:schemeClr val="phClr"/>
          </a:solidFill>
          <a:prstDash val="solid"/>
        </a:ln>
        <a:ln w="38100" cap="flat" cmpd="thinThick" algn="ctr">
          <a:solidFill>
            <a:schemeClr val="phClr"/>
          </a:solidFill>
          <a:prstDash val="solid"/>
        </a:ln>
      </a:lnStyleLst>
      <a:effectStyleLst>
        <a:effectStyle>
          <a:effectLst/>
        </a:effectStyle>
        <a:effectStyle>
          <a:effectLst/>
          <a:scene3d>
            <a:camera prst="orthographicFront">
              <a:rot lat="0" lon="0" rev="0"/>
            </a:camera>
            <a:lightRig rig="twoPt" dir="tl"/>
          </a:scene3d>
          <a:sp3d extrusionH="12700" prstMaterial="softEdge">
            <a:bevelT w="25400" h="50800"/>
          </a:sp3d>
        </a:effectStyle>
        <a:effectStyle>
          <a:effectLst>
            <a:innerShdw blurRad="50800" dist="25400" dir="2400000">
              <a:srgbClr val="808080">
                <a:alpha val="75000"/>
              </a:srgbClr>
            </a:innerShdw>
            <a:reflection blurRad="38100" stA="26000" endPos="35000" dist="12700" dir="5400000" fadeDir="4800000" sy="-100000" rotWithShape="0"/>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Inspiration.thmx</Template>
  <TotalTime>189</TotalTime>
  <Words>754</Words>
  <Application>Microsoft Macintosh PowerPoint</Application>
  <PresentationFormat>On-screen Show (4:3)</PresentationFormat>
  <Paragraphs>135</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Inspiration</vt:lpstr>
      <vt:lpstr>Decision Making Process</vt:lpstr>
      <vt:lpstr>Decision Making</vt:lpstr>
      <vt:lpstr>Decision Making </vt:lpstr>
      <vt:lpstr>Decision Making </vt:lpstr>
      <vt:lpstr>PowerPoint Presentation</vt:lpstr>
      <vt:lpstr>PowerPoint Presentation</vt:lpstr>
      <vt:lpstr>Step 1: Problem Recognition</vt:lpstr>
      <vt:lpstr>Step 2: Collecting data on the problem</vt:lpstr>
      <vt:lpstr>Step 3: Identify and evaluate available alternatives</vt:lpstr>
      <vt:lpstr>Diamond Ranking </vt:lpstr>
      <vt:lpstr>Step 4: Choose most suitable alternative </vt:lpstr>
      <vt:lpstr>Step 5: Monitor and evaluate the implementation of the decision taken</vt:lpstr>
      <vt:lpstr>Factors that can hinder good decision making</vt:lpstr>
      <vt:lpstr>Group Activity</vt:lpstr>
      <vt:lpstr>Lesson Recap</vt:lpstr>
      <vt:lpstr>Thank You</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Making Process</dc:title>
  <dc:creator>Naib Rahman</dc:creator>
  <cp:lastModifiedBy>Naib Rahman</cp:lastModifiedBy>
  <cp:revision>13</cp:revision>
  <dcterms:created xsi:type="dcterms:W3CDTF">2020-05-26T19:25:40Z</dcterms:created>
  <dcterms:modified xsi:type="dcterms:W3CDTF">2020-05-26T22:52:15Z</dcterms:modified>
</cp:coreProperties>
</file>