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a:defRPr lang="en-B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4686"/>
  </p:normalViewPr>
  <p:slideViewPr>
    <p:cSldViewPr snapToGrid="0">
      <p:cViewPr varScale="1">
        <p:scale>
          <a:sx n="78" d="100"/>
          <a:sy n="78" d="100"/>
        </p:scale>
        <p:origin x="773" y="2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451452-A7B9-9844-A541-7B6D8CF33E4F}" type="datetimeFigureOut">
              <a:rPr lang="en-GB" smtClean="0"/>
              <a:t>06/07/2025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BE2D13-9F5F-D047-BC70-1C61D2EA9E32}" type="slidenum">
              <a:rPr lang="en-GB" smtClean="0"/>
              <a:t>‹#›</a:t>
            </a:fld>
            <a:endParaRPr lang="en-GB"/>
          </a:p>
        </p:txBody>
      </p:sp>
    </p:spTree>
    <p:extLst>
      <p:ext uri="{BB962C8B-B14F-4D97-AF65-F5344CB8AC3E}">
        <p14:creationId xmlns:p14="http://schemas.microsoft.com/office/powerpoint/2010/main" val="3394776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BD"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given poster describes how to make a chart in Microsoft Word which is one of the key digital skills in the contemporary workplace. In the UK economy, online literacy is of paramount value in the various industries. Van Laar et al. (2017) provide the argument that these skills underlie the competencies of the 21 </a:t>
            </a:r>
            <a:r>
              <a:rPr lang="en-GB" sz="1200" kern="1200" dirty="0" err="1">
                <a:solidFill>
                  <a:schemeClr val="tx1"/>
                </a:solidFill>
                <a:effectLst/>
                <a:latin typeface="+mn-lt"/>
                <a:ea typeface="+mn-ea"/>
                <a:cs typeface="+mn-cs"/>
              </a:rPr>
              <a:t>st</a:t>
            </a:r>
            <a:r>
              <a:rPr lang="en-GB" sz="1200" kern="1200" dirty="0">
                <a:solidFill>
                  <a:schemeClr val="tx1"/>
                </a:solidFill>
                <a:effectLst/>
                <a:latin typeface="+mn-lt"/>
                <a:ea typeface="+mn-ea"/>
                <a:cs typeface="+mn-cs"/>
              </a:rPr>
              <a:t> century, which empower people to adequately process, present, and communicate information. The practical fact is that digital fluency promotes employability and productivity, particularly, in the position demands that include documentation-based reporting and communication (Haddon et al., 2020).</a:t>
            </a:r>
            <a:endParaRPr lang="en-BD"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BD"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Why Create a Chart in Word?</a:t>
            </a:r>
            <a:endParaRPr lang="en-BD"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Word makes it possible to illustrate the information by using visual means as professionals create a chart and help a person to visualize information which makes it easier to understand and read. This is especially important in the UK in all sectors where business, education and administration are concerned as the norm is to present data on the basis of evidence and report on the same. Better use of visual aids promotes increased interpretation and good decision making. </a:t>
            </a:r>
            <a:r>
              <a:rPr lang="en-GB" sz="1200" kern="1200" dirty="0" err="1">
                <a:solidFill>
                  <a:schemeClr val="tx1"/>
                </a:solidFill>
                <a:effectLst/>
                <a:latin typeface="+mn-lt"/>
                <a:ea typeface="+mn-ea"/>
                <a:cs typeface="+mn-cs"/>
              </a:rPr>
              <a:t>Bulganina</a:t>
            </a:r>
            <a:r>
              <a:rPr lang="en-GB" sz="1200" kern="1200" dirty="0">
                <a:solidFill>
                  <a:schemeClr val="tx1"/>
                </a:solidFill>
                <a:effectLst/>
                <a:latin typeface="+mn-lt"/>
                <a:ea typeface="+mn-ea"/>
                <a:cs typeface="+mn-cs"/>
              </a:rPr>
              <a:t> et al. (2021) mention that the skills of digital presentation, such as developing the charts, are required to meet the information requirements of the contemporary workplaces.</a:t>
            </a:r>
            <a:endParaRPr lang="en-BD"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BD"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Step-by-Step Process: How to Create a Chart in Word</a:t>
            </a:r>
            <a:endParaRPr lang="en-BD"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First of all, one will have to open a Word document and go to Insert tab where you should choose Chart. This will open a list of different options, including bar, line, pie, or column charts. Having selected a type of a chart, an Excel-like table of data is shown, and users can either enter or modify the required data. The chart also keeps on changing by the values that are inserted. The last alterations can be made in the distribution or scale of the chart in the paper. According to Van Deursen and Van Dijk (2014), these may include practical digital activities that are part of the information-processing as required in a digital society. Iordache et al. (2017) also underline the fact that these basic IT skills are in line with the expectations at the workplace in the digitalised economy national environments such as the UK.</a:t>
            </a:r>
            <a:endParaRPr lang="en-BD"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BD"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Importance of Digital Literacy and Skills</a:t>
            </a:r>
            <a:endParaRPr lang="en-BD"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Being digitally literate helps improve the employability as people are in a position to communicate, understand, and </a:t>
            </a:r>
            <a:r>
              <a:rPr lang="en-GB" sz="1200" kern="1200" dirty="0" err="1">
                <a:solidFill>
                  <a:schemeClr val="tx1"/>
                </a:solidFill>
                <a:effectLst/>
                <a:latin typeface="+mn-lt"/>
                <a:ea typeface="+mn-ea"/>
                <a:cs typeface="+mn-cs"/>
              </a:rPr>
              <a:t>maneuver</a:t>
            </a:r>
            <a:r>
              <a:rPr lang="en-GB" sz="1200" kern="1200" dirty="0">
                <a:solidFill>
                  <a:schemeClr val="tx1"/>
                </a:solidFill>
                <a:effectLst/>
                <a:latin typeface="+mn-lt"/>
                <a:ea typeface="+mn-ea"/>
                <a:cs typeface="+mn-cs"/>
              </a:rPr>
              <a:t> through digital information. According to Van Laar et al. (2020), this is important to workplace flexibility. With the development of the UK industries into the digitalization of the industries, it becomes a requirement to have such capabilities. </a:t>
            </a:r>
            <a:r>
              <a:rPr lang="en-GB" sz="1200" kern="1200" dirty="0" err="1">
                <a:solidFill>
                  <a:schemeClr val="tx1"/>
                </a:solidFill>
                <a:effectLst/>
                <a:latin typeface="+mn-lt"/>
                <a:ea typeface="+mn-ea"/>
                <a:cs typeface="+mn-cs"/>
              </a:rPr>
              <a:t>Viteziu</a:t>
            </a:r>
            <a:r>
              <a:rPr lang="en-GB" sz="1200" kern="1200" dirty="0">
                <a:solidFill>
                  <a:schemeClr val="tx1"/>
                </a:solidFill>
                <a:effectLst/>
                <a:latin typeface="+mn-lt"/>
                <a:ea typeface="+mn-ea"/>
                <a:cs typeface="+mn-cs"/>
              </a:rPr>
              <a:t> and Peric (2024) further aver that the digital prowess </a:t>
            </a:r>
            <a:r>
              <a:rPr lang="en-GB" sz="1200" kern="1200" dirty="0" err="1">
                <a:solidFill>
                  <a:schemeClr val="tx1"/>
                </a:solidFill>
                <a:effectLst/>
                <a:latin typeface="+mn-lt"/>
                <a:ea typeface="+mn-ea"/>
                <a:cs typeface="+mn-cs"/>
              </a:rPr>
              <a:t>favors</a:t>
            </a:r>
            <a:r>
              <a:rPr lang="en-GB" sz="1200" kern="1200" dirty="0">
                <a:solidFill>
                  <a:schemeClr val="tx1"/>
                </a:solidFill>
                <a:effectLst/>
                <a:latin typeface="+mn-lt"/>
                <a:ea typeface="+mn-ea"/>
                <a:cs typeface="+mn-cs"/>
              </a:rPr>
              <a:t> the embracement of emerging technologies making a company competitive.</a:t>
            </a:r>
            <a:endParaRPr lang="en-BD"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BD"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Conclusion</a:t>
            </a:r>
            <a:endParaRPr lang="en-BD"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aspect of mastering the art of chart making in word makes communication in the workplace much stronger. This is one of the IT skills that aid productivity, improves the quality of presentation, and that is much appreciated in the UK economy that relies heavily on data. Constant advancement of digital competence is thus an indispensable part of a future professional development.</a:t>
            </a:r>
            <a:endParaRPr lang="en-BD"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6BE2D13-9F5F-D047-BC70-1C61D2EA9E32}" type="slidenum">
              <a:rPr lang="en-GB" smtClean="0"/>
              <a:t>1</a:t>
            </a:fld>
            <a:endParaRPr lang="en-GB"/>
          </a:p>
        </p:txBody>
      </p:sp>
    </p:spTree>
    <p:extLst>
      <p:ext uri="{BB962C8B-B14F-4D97-AF65-F5344CB8AC3E}">
        <p14:creationId xmlns:p14="http://schemas.microsoft.com/office/powerpoint/2010/main" val="9069516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E1366-3DB4-1BAC-7DEE-5391DE20D9E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FE6ECF5-319C-878E-5B07-FA363B8F50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0CE366C-4726-DB7E-693E-5B00D5CC99A5}"/>
              </a:ext>
            </a:extLst>
          </p:cNvPr>
          <p:cNvSpPr>
            <a:spLocks noGrp="1"/>
          </p:cNvSpPr>
          <p:nvPr>
            <p:ph type="dt" sz="half" idx="10"/>
          </p:nvPr>
        </p:nvSpPr>
        <p:spPr/>
        <p:txBody>
          <a:bodyPr/>
          <a:lstStyle/>
          <a:p>
            <a:fld id="{0FFD9737-8C67-FF4E-A99A-F0F175F1C09E}" type="datetimeFigureOut">
              <a:rPr lang="en-GB" smtClean="0"/>
              <a:t>06/07/2025</a:t>
            </a:fld>
            <a:endParaRPr lang="en-GB"/>
          </a:p>
        </p:txBody>
      </p:sp>
      <p:sp>
        <p:nvSpPr>
          <p:cNvPr id="5" name="Footer Placeholder 4">
            <a:extLst>
              <a:ext uri="{FF2B5EF4-FFF2-40B4-BE49-F238E27FC236}">
                <a16:creationId xmlns:a16="http://schemas.microsoft.com/office/drawing/2014/main" id="{65F708AB-54D1-9E6F-B8D8-348C102D5C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B22FD7-5005-F95A-4B0E-1EC474B4CED5}"/>
              </a:ext>
            </a:extLst>
          </p:cNvPr>
          <p:cNvSpPr>
            <a:spLocks noGrp="1"/>
          </p:cNvSpPr>
          <p:nvPr>
            <p:ph type="sldNum" sz="quarter" idx="12"/>
          </p:nvPr>
        </p:nvSpPr>
        <p:spPr/>
        <p:txBody>
          <a:bodyPr/>
          <a:lstStyle/>
          <a:p>
            <a:fld id="{A0A85C70-798F-8A47-8CCB-88677475C155}" type="slidenum">
              <a:rPr lang="en-GB" smtClean="0"/>
              <a:t>‹#›</a:t>
            </a:fld>
            <a:endParaRPr lang="en-GB"/>
          </a:p>
        </p:txBody>
      </p:sp>
    </p:spTree>
    <p:extLst>
      <p:ext uri="{BB962C8B-B14F-4D97-AF65-F5344CB8AC3E}">
        <p14:creationId xmlns:p14="http://schemas.microsoft.com/office/powerpoint/2010/main" val="3542712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B6F32-D6AB-BCF7-03B3-5ADABDDDB29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3600B6C-7CAE-C937-8E97-BEB3901017A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A17EFEC-CA0D-CB6D-CC70-11AE6BAA2FFD}"/>
              </a:ext>
            </a:extLst>
          </p:cNvPr>
          <p:cNvSpPr>
            <a:spLocks noGrp="1"/>
          </p:cNvSpPr>
          <p:nvPr>
            <p:ph type="dt" sz="half" idx="10"/>
          </p:nvPr>
        </p:nvSpPr>
        <p:spPr/>
        <p:txBody>
          <a:bodyPr/>
          <a:lstStyle/>
          <a:p>
            <a:fld id="{0FFD9737-8C67-FF4E-A99A-F0F175F1C09E}" type="datetimeFigureOut">
              <a:rPr lang="en-GB" smtClean="0"/>
              <a:t>06/07/2025</a:t>
            </a:fld>
            <a:endParaRPr lang="en-GB"/>
          </a:p>
        </p:txBody>
      </p:sp>
      <p:sp>
        <p:nvSpPr>
          <p:cNvPr id="5" name="Footer Placeholder 4">
            <a:extLst>
              <a:ext uri="{FF2B5EF4-FFF2-40B4-BE49-F238E27FC236}">
                <a16:creationId xmlns:a16="http://schemas.microsoft.com/office/drawing/2014/main" id="{7D2DB33B-2015-9FCE-07D5-84EB3E5DF5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5946A7-C4E9-D8BC-BAE3-ACDA90BF10CB}"/>
              </a:ext>
            </a:extLst>
          </p:cNvPr>
          <p:cNvSpPr>
            <a:spLocks noGrp="1"/>
          </p:cNvSpPr>
          <p:nvPr>
            <p:ph type="sldNum" sz="quarter" idx="12"/>
          </p:nvPr>
        </p:nvSpPr>
        <p:spPr/>
        <p:txBody>
          <a:bodyPr/>
          <a:lstStyle/>
          <a:p>
            <a:fld id="{A0A85C70-798F-8A47-8CCB-88677475C155}" type="slidenum">
              <a:rPr lang="en-GB" smtClean="0"/>
              <a:t>‹#›</a:t>
            </a:fld>
            <a:endParaRPr lang="en-GB"/>
          </a:p>
        </p:txBody>
      </p:sp>
    </p:spTree>
    <p:extLst>
      <p:ext uri="{BB962C8B-B14F-4D97-AF65-F5344CB8AC3E}">
        <p14:creationId xmlns:p14="http://schemas.microsoft.com/office/powerpoint/2010/main" val="3086827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0C2A5-D3A8-5A4F-401B-651278439F8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6E18E5A-15A6-FA78-ADEB-4AF05748ED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2F80F7C-5214-7C8F-1C3B-1406382BAB08}"/>
              </a:ext>
            </a:extLst>
          </p:cNvPr>
          <p:cNvSpPr>
            <a:spLocks noGrp="1"/>
          </p:cNvSpPr>
          <p:nvPr>
            <p:ph type="dt" sz="half" idx="10"/>
          </p:nvPr>
        </p:nvSpPr>
        <p:spPr/>
        <p:txBody>
          <a:bodyPr/>
          <a:lstStyle/>
          <a:p>
            <a:fld id="{0FFD9737-8C67-FF4E-A99A-F0F175F1C09E}" type="datetimeFigureOut">
              <a:rPr lang="en-GB" smtClean="0"/>
              <a:t>06/07/2025</a:t>
            </a:fld>
            <a:endParaRPr lang="en-GB"/>
          </a:p>
        </p:txBody>
      </p:sp>
      <p:sp>
        <p:nvSpPr>
          <p:cNvPr id="5" name="Footer Placeholder 4">
            <a:extLst>
              <a:ext uri="{FF2B5EF4-FFF2-40B4-BE49-F238E27FC236}">
                <a16:creationId xmlns:a16="http://schemas.microsoft.com/office/drawing/2014/main" id="{27CB2321-0E24-1336-5EA5-7EC018AF84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614228-16A5-A3CA-A96C-069130A70439}"/>
              </a:ext>
            </a:extLst>
          </p:cNvPr>
          <p:cNvSpPr>
            <a:spLocks noGrp="1"/>
          </p:cNvSpPr>
          <p:nvPr>
            <p:ph type="sldNum" sz="quarter" idx="12"/>
          </p:nvPr>
        </p:nvSpPr>
        <p:spPr/>
        <p:txBody>
          <a:bodyPr/>
          <a:lstStyle/>
          <a:p>
            <a:fld id="{A0A85C70-798F-8A47-8CCB-88677475C155}" type="slidenum">
              <a:rPr lang="en-GB" smtClean="0"/>
              <a:t>‹#›</a:t>
            </a:fld>
            <a:endParaRPr lang="en-GB"/>
          </a:p>
        </p:txBody>
      </p:sp>
    </p:spTree>
    <p:extLst>
      <p:ext uri="{BB962C8B-B14F-4D97-AF65-F5344CB8AC3E}">
        <p14:creationId xmlns:p14="http://schemas.microsoft.com/office/powerpoint/2010/main" val="3264867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0DF1C-662D-B2EE-A540-3DB46E3B7E9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CD63347-FF02-31B2-1D7E-01A272E79CF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7B4EB8E-6D6D-1FC0-CA86-E48B2A44ED0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768F7F1-6944-668B-4700-6276EA22DC59}"/>
              </a:ext>
            </a:extLst>
          </p:cNvPr>
          <p:cNvSpPr>
            <a:spLocks noGrp="1"/>
          </p:cNvSpPr>
          <p:nvPr>
            <p:ph type="dt" sz="half" idx="10"/>
          </p:nvPr>
        </p:nvSpPr>
        <p:spPr/>
        <p:txBody>
          <a:bodyPr/>
          <a:lstStyle/>
          <a:p>
            <a:fld id="{0FFD9737-8C67-FF4E-A99A-F0F175F1C09E}" type="datetimeFigureOut">
              <a:rPr lang="en-GB" smtClean="0"/>
              <a:t>06/07/2025</a:t>
            </a:fld>
            <a:endParaRPr lang="en-GB"/>
          </a:p>
        </p:txBody>
      </p:sp>
      <p:sp>
        <p:nvSpPr>
          <p:cNvPr id="6" name="Footer Placeholder 5">
            <a:extLst>
              <a:ext uri="{FF2B5EF4-FFF2-40B4-BE49-F238E27FC236}">
                <a16:creationId xmlns:a16="http://schemas.microsoft.com/office/drawing/2014/main" id="{04C1F1C5-7A95-AC51-A7CB-3FC2A651E0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4DFEFB-D649-6F22-47D3-D8976239A581}"/>
              </a:ext>
            </a:extLst>
          </p:cNvPr>
          <p:cNvSpPr>
            <a:spLocks noGrp="1"/>
          </p:cNvSpPr>
          <p:nvPr>
            <p:ph type="sldNum" sz="quarter" idx="12"/>
          </p:nvPr>
        </p:nvSpPr>
        <p:spPr/>
        <p:txBody>
          <a:bodyPr/>
          <a:lstStyle/>
          <a:p>
            <a:fld id="{A0A85C70-798F-8A47-8CCB-88677475C155}" type="slidenum">
              <a:rPr lang="en-GB" smtClean="0"/>
              <a:t>‹#›</a:t>
            </a:fld>
            <a:endParaRPr lang="en-GB"/>
          </a:p>
        </p:txBody>
      </p:sp>
    </p:spTree>
    <p:extLst>
      <p:ext uri="{BB962C8B-B14F-4D97-AF65-F5344CB8AC3E}">
        <p14:creationId xmlns:p14="http://schemas.microsoft.com/office/powerpoint/2010/main" val="1528957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DE0C2-2F1E-F1AB-E79C-B09EF45CBC4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4252A1E-5A68-D95B-DAF9-3E84BEEDCC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741730C-DEBC-B543-BDF5-F11E60A2C1A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AB79A54-F0A0-A98D-49F2-FC25B471CF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C6A1DE8-A4BF-1A16-D6AB-441D84250B2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DF5FA2B-C4A5-474D-20A1-62BCC656CEFD}"/>
              </a:ext>
            </a:extLst>
          </p:cNvPr>
          <p:cNvSpPr>
            <a:spLocks noGrp="1"/>
          </p:cNvSpPr>
          <p:nvPr>
            <p:ph type="dt" sz="half" idx="10"/>
          </p:nvPr>
        </p:nvSpPr>
        <p:spPr/>
        <p:txBody>
          <a:bodyPr/>
          <a:lstStyle/>
          <a:p>
            <a:fld id="{0FFD9737-8C67-FF4E-A99A-F0F175F1C09E}" type="datetimeFigureOut">
              <a:rPr lang="en-GB" smtClean="0"/>
              <a:t>06/07/2025</a:t>
            </a:fld>
            <a:endParaRPr lang="en-GB"/>
          </a:p>
        </p:txBody>
      </p:sp>
      <p:sp>
        <p:nvSpPr>
          <p:cNvPr id="8" name="Footer Placeholder 7">
            <a:extLst>
              <a:ext uri="{FF2B5EF4-FFF2-40B4-BE49-F238E27FC236}">
                <a16:creationId xmlns:a16="http://schemas.microsoft.com/office/drawing/2014/main" id="{C09D774C-949A-9526-8F4C-8A4EC21751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BEF85B-DBA7-A5D2-0D24-06B48EAE6C56}"/>
              </a:ext>
            </a:extLst>
          </p:cNvPr>
          <p:cNvSpPr>
            <a:spLocks noGrp="1"/>
          </p:cNvSpPr>
          <p:nvPr>
            <p:ph type="sldNum" sz="quarter" idx="12"/>
          </p:nvPr>
        </p:nvSpPr>
        <p:spPr/>
        <p:txBody>
          <a:bodyPr/>
          <a:lstStyle/>
          <a:p>
            <a:fld id="{A0A85C70-798F-8A47-8CCB-88677475C155}" type="slidenum">
              <a:rPr lang="en-GB" smtClean="0"/>
              <a:t>‹#›</a:t>
            </a:fld>
            <a:endParaRPr lang="en-GB"/>
          </a:p>
        </p:txBody>
      </p:sp>
    </p:spTree>
    <p:extLst>
      <p:ext uri="{BB962C8B-B14F-4D97-AF65-F5344CB8AC3E}">
        <p14:creationId xmlns:p14="http://schemas.microsoft.com/office/powerpoint/2010/main" val="1350717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E676F-5D8D-98F4-8495-A14C7E7C2C1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4C979D7-B5EC-F336-4411-19AE5A008DC8}"/>
              </a:ext>
            </a:extLst>
          </p:cNvPr>
          <p:cNvSpPr>
            <a:spLocks noGrp="1"/>
          </p:cNvSpPr>
          <p:nvPr>
            <p:ph type="dt" sz="half" idx="10"/>
          </p:nvPr>
        </p:nvSpPr>
        <p:spPr/>
        <p:txBody>
          <a:bodyPr/>
          <a:lstStyle/>
          <a:p>
            <a:fld id="{0FFD9737-8C67-FF4E-A99A-F0F175F1C09E}" type="datetimeFigureOut">
              <a:rPr lang="en-GB" smtClean="0"/>
              <a:t>06/07/2025</a:t>
            </a:fld>
            <a:endParaRPr lang="en-GB"/>
          </a:p>
        </p:txBody>
      </p:sp>
      <p:sp>
        <p:nvSpPr>
          <p:cNvPr id="4" name="Footer Placeholder 3">
            <a:extLst>
              <a:ext uri="{FF2B5EF4-FFF2-40B4-BE49-F238E27FC236}">
                <a16:creationId xmlns:a16="http://schemas.microsoft.com/office/drawing/2014/main" id="{CBA33965-877D-7FC2-7BF2-AF418BB932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A32218-D1DC-D15C-2C82-EE2B491F2E51}"/>
              </a:ext>
            </a:extLst>
          </p:cNvPr>
          <p:cNvSpPr>
            <a:spLocks noGrp="1"/>
          </p:cNvSpPr>
          <p:nvPr>
            <p:ph type="sldNum" sz="quarter" idx="12"/>
          </p:nvPr>
        </p:nvSpPr>
        <p:spPr/>
        <p:txBody>
          <a:bodyPr/>
          <a:lstStyle/>
          <a:p>
            <a:fld id="{A0A85C70-798F-8A47-8CCB-88677475C155}" type="slidenum">
              <a:rPr lang="en-GB" smtClean="0"/>
              <a:t>‹#›</a:t>
            </a:fld>
            <a:endParaRPr lang="en-GB"/>
          </a:p>
        </p:txBody>
      </p:sp>
    </p:spTree>
    <p:extLst>
      <p:ext uri="{BB962C8B-B14F-4D97-AF65-F5344CB8AC3E}">
        <p14:creationId xmlns:p14="http://schemas.microsoft.com/office/powerpoint/2010/main" val="3269980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FB97E0-7931-DCC7-A22C-0AE6FF0547F3}"/>
              </a:ext>
            </a:extLst>
          </p:cNvPr>
          <p:cNvSpPr>
            <a:spLocks noGrp="1"/>
          </p:cNvSpPr>
          <p:nvPr>
            <p:ph type="dt" sz="half" idx="10"/>
          </p:nvPr>
        </p:nvSpPr>
        <p:spPr/>
        <p:txBody>
          <a:bodyPr/>
          <a:lstStyle/>
          <a:p>
            <a:fld id="{0FFD9737-8C67-FF4E-A99A-F0F175F1C09E}" type="datetimeFigureOut">
              <a:rPr lang="en-GB" smtClean="0"/>
              <a:t>06/07/2025</a:t>
            </a:fld>
            <a:endParaRPr lang="en-GB"/>
          </a:p>
        </p:txBody>
      </p:sp>
      <p:sp>
        <p:nvSpPr>
          <p:cNvPr id="3" name="Footer Placeholder 2">
            <a:extLst>
              <a:ext uri="{FF2B5EF4-FFF2-40B4-BE49-F238E27FC236}">
                <a16:creationId xmlns:a16="http://schemas.microsoft.com/office/drawing/2014/main" id="{CF380435-AC54-002D-A0BB-13FB1794982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E43C361-AB5A-5F40-E880-A0B7EA86D68C}"/>
              </a:ext>
            </a:extLst>
          </p:cNvPr>
          <p:cNvSpPr>
            <a:spLocks noGrp="1"/>
          </p:cNvSpPr>
          <p:nvPr>
            <p:ph type="sldNum" sz="quarter" idx="12"/>
          </p:nvPr>
        </p:nvSpPr>
        <p:spPr/>
        <p:txBody>
          <a:bodyPr/>
          <a:lstStyle/>
          <a:p>
            <a:fld id="{A0A85C70-798F-8A47-8CCB-88677475C155}" type="slidenum">
              <a:rPr lang="en-GB" smtClean="0"/>
              <a:t>‹#›</a:t>
            </a:fld>
            <a:endParaRPr lang="en-GB"/>
          </a:p>
        </p:txBody>
      </p:sp>
    </p:spTree>
    <p:extLst>
      <p:ext uri="{BB962C8B-B14F-4D97-AF65-F5344CB8AC3E}">
        <p14:creationId xmlns:p14="http://schemas.microsoft.com/office/powerpoint/2010/main" val="3330311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B52CF-C755-4B82-A6B6-E5C993CE42F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E01D17F-820E-A2D2-47A2-44B5C1F127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FA9C269-8B51-760A-9403-FBF34D3A0E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89B4B6-41D1-73A6-A002-02D4082606B7}"/>
              </a:ext>
            </a:extLst>
          </p:cNvPr>
          <p:cNvSpPr>
            <a:spLocks noGrp="1"/>
          </p:cNvSpPr>
          <p:nvPr>
            <p:ph type="dt" sz="half" idx="10"/>
          </p:nvPr>
        </p:nvSpPr>
        <p:spPr/>
        <p:txBody>
          <a:bodyPr/>
          <a:lstStyle/>
          <a:p>
            <a:fld id="{0FFD9737-8C67-FF4E-A99A-F0F175F1C09E}" type="datetimeFigureOut">
              <a:rPr lang="en-GB" smtClean="0"/>
              <a:t>06/07/2025</a:t>
            </a:fld>
            <a:endParaRPr lang="en-GB"/>
          </a:p>
        </p:txBody>
      </p:sp>
      <p:sp>
        <p:nvSpPr>
          <p:cNvPr id="6" name="Footer Placeholder 5">
            <a:extLst>
              <a:ext uri="{FF2B5EF4-FFF2-40B4-BE49-F238E27FC236}">
                <a16:creationId xmlns:a16="http://schemas.microsoft.com/office/drawing/2014/main" id="{747BD4FF-AD27-FA6C-8454-6959288063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BD8A11-3764-2167-94C7-C989AB94E336}"/>
              </a:ext>
            </a:extLst>
          </p:cNvPr>
          <p:cNvSpPr>
            <a:spLocks noGrp="1"/>
          </p:cNvSpPr>
          <p:nvPr>
            <p:ph type="sldNum" sz="quarter" idx="12"/>
          </p:nvPr>
        </p:nvSpPr>
        <p:spPr/>
        <p:txBody>
          <a:bodyPr/>
          <a:lstStyle/>
          <a:p>
            <a:fld id="{A0A85C70-798F-8A47-8CCB-88677475C155}" type="slidenum">
              <a:rPr lang="en-GB" smtClean="0"/>
              <a:t>‹#›</a:t>
            </a:fld>
            <a:endParaRPr lang="en-GB"/>
          </a:p>
        </p:txBody>
      </p:sp>
    </p:spTree>
    <p:extLst>
      <p:ext uri="{BB962C8B-B14F-4D97-AF65-F5344CB8AC3E}">
        <p14:creationId xmlns:p14="http://schemas.microsoft.com/office/powerpoint/2010/main" val="39725077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E4505-0D86-8B0A-0350-C8F58F67A37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882432A-AF5D-C6FD-85CA-287D2A6CCC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a:extLst>
              <a:ext uri="{FF2B5EF4-FFF2-40B4-BE49-F238E27FC236}">
                <a16:creationId xmlns:a16="http://schemas.microsoft.com/office/drawing/2014/main" id="{79375591-2600-3A34-CC94-A490BACA71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104717C-C385-511C-FB16-A757E6E29A31}"/>
              </a:ext>
            </a:extLst>
          </p:cNvPr>
          <p:cNvSpPr>
            <a:spLocks noGrp="1"/>
          </p:cNvSpPr>
          <p:nvPr>
            <p:ph type="dt" sz="half" idx="10"/>
          </p:nvPr>
        </p:nvSpPr>
        <p:spPr/>
        <p:txBody>
          <a:bodyPr/>
          <a:lstStyle/>
          <a:p>
            <a:fld id="{0FFD9737-8C67-FF4E-A99A-F0F175F1C09E}" type="datetimeFigureOut">
              <a:rPr lang="en-GB" smtClean="0"/>
              <a:t>06/07/2025</a:t>
            </a:fld>
            <a:endParaRPr lang="en-GB"/>
          </a:p>
        </p:txBody>
      </p:sp>
      <p:sp>
        <p:nvSpPr>
          <p:cNvPr id="6" name="Footer Placeholder 5">
            <a:extLst>
              <a:ext uri="{FF2B5EF4-FFF2-40B4-BE49-F238E27FC236}">
                <a16:creationId xmlns:a16="http://schemas.microsoft.com/office/drawing/2014/main" id="{D5FF34F9-1F18-8E9B-C2FF-C61251F87C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0F56BC-64EA-C881-2738-A2A0AA3104C9}"/>
              </a:ext>
            </a:extLst>
          </p:cNvPr>
          <p:cNvSpPr>
            <a:spLocks noGrp="1"/>
          </p:cNvSpPr>
          <p:nvPr>
            <p:ph type="sldNum" sz="quarter" idx="12"/>
          </p:nvPr>
        </p:nvSpPr>
        <p:spPr/>
        <p:txBody>
          <a:bodyPr/>
          <a:lstStyle/>
          <a:p>
            <a:fld id="{A0A85C70-798F-8A47-8CCB-88677475C155}" type="slidenum">
              <a:rPr lang="en-GB" smtClean="0"/>
              <a:t>‹#›</a:t>
            </a:fld>
            <a:endParaRPr lang="en-GB"/>
          </a:p>
        </p:txBody>
      </p:sp>
    </p:spTree>
    <p:extLst>
      <p:ext uri="{BB962C8B-B14F-4D97-AF65-F5344CB8AC3E}">
        <p14:creationId xmlns:p14="http://schemas.microsoft.com/office/powerpoint/2010/main" val="1573000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A58CE-7C39-515F-09EF-4F92D2E43AF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86675D9-B81F-1E4E-C5CE-84C733DA94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2DA8C98-61CB-8AFB-8FC9-BA575DD63032}"/>
              </a:ext>
            </a:extLst>
          </p:cNvPr>
          <p:cNvSpPr>
            <a:spLocks noGrp="1"/>
          </p:cNvSpPr>
          <p:nvPr>
            <p:ph type="dt" sz="half" idx="10"/>
          </p:nvPr>
        </p:nvSpPr>
        <p:spPr/>
        <p:txBody>
          <a:bodyPr/>
          <a:lstStyle/>
          <a:p>
            <a:fld id="{0FFD9737-8C67-FF4E-A99A-F0F175F1C09E}" type="datetimeFigureOut">
              <a:rPr lang="en-GB" smtClean="0"/>
              <a:t>06/07/2025</a:t>
            </a:fld>
            <a:endParaRPr lang="en-GB"/>
          </a:p>
        </p:txBody>
      </p:sp>
      <p:sp>
        <p:nvSpPr>
          <p:cNvPr id="5" name="Footer Placeholder 4">
            <a:extLst>
              <a:ext uri="{FF2B5EF4-FFF2-40B4-BE49-F238E27FC236}">
                <a16:creationId xmlns:a16="http://schemas.microsoft.com/office/drawing/2014/main" id="{831883EA-ADEC-E2BE-9E5B-F0AB375F0A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0BBBFC-A19E-4119-CEF2-804D3718715B}"/>
              </a:ext>
            </a:extLst>
          </p:cNvPr>
          <p:cNvSpPr>
            <a:spLocks noGrp="1"/>
          </p:cNvSpPr>
          <p:nvPr>
            <p:ph type="sldNum" sz="quarter" idx="12"/>
          </p:nvPr>
        </p:nvSpPr>
        <p:spPr/>
        <p:txBody>
          <a:bodyPr/>
          <a:lstStyle/>
          <a:p>
            <a:fld id="{A0A85C70-798F-8A47-8CCB-88677475C155}" type="slidenum">
              <a:rPr lang="en-GB" smtClean="0"/>
              <a:t>‹#›</a:t>
            </a:fld>
            <a:endParaRPr lang="en-GB"/>
          </a:p>
        </p:txBody>
      </p:sp>
    </p:spTree>
    <p:extLst>
      <p:ext uri="{BB962C8B-B14F-4D97-AF65-F5344CB8AC3E}">
        <p14:creationId xmlns:p14="http://schemas.microsoft.com/office/powerpoint/2010/main" val="3813758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7D15F6-96F6-1B37-27F6-D4DFB3A30B0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1205B46-386C-1AAD-E533-749C97CA918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00ED42B-55D7-8D37-376C-8705B157E0D2}"/>
              </a:ext>
            </a:extLst>
          </p:cNvPr>
          <p:cNvSpPr>
            <a:spLocks noGrp="1"/>
          </p:cNvSpPr>
          <p:nvPr>
            <p:ph type="dt" sz="half" idx="10"/>
          </p:nvPr>
        </p:nvSpPr>
        <p:spPr/>
        <p:txBody>
          <a:bodyPr/>
          <a:lstStyle/>
          <a:p>
            <a:fld id="{0FFD9737-8C67-FF4E-A99A-F0F175F1C09E}" type="datetimeFigureOut">
              <a:rPr lang="en-GB" smtClean="0"/>
              <a:t>06/07/2025</a:t>
            </a:fld>
            <a:endParaRPr lang="en-GB"/>
          </a:p>
        </p:txBody>
      </p:sp>
      <p:sp>
        <p:nvSpPr>
          <p:cNvPr id="5" name="Footer Placeholder 4">
            <a:extLst>
              <a:ext uri="{FF2B5EF4-FFF2-40B4-BE49-F238E27FC236}">
                <a16:creationId xmlns:a16="http://schemas.microsoft.com/office/drawing/2014/main" id="{121B3CC7-D4FD-F96B-6A5E-D7FC3227F4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6AD84D-FC96-E663-4C8B-C3C9978BB304}"/>
              </a:ext>
            </a:extLst>
          </p:cNvPr>
          <p:cNvSpPr>
            <a:spLocks noGrp="1"/>
          </p:cNvSpPr>
          <p:nvPr>
            <p:ph type="sldNum" sz="quarter" idx="12"/>
          </p:nvPr>
        </p:nvSpPr>
        <p:spPr/>
        <p:txBody>
          <a:bodyPr/>
          <a:lstStyle/>
          <a:p>
            <a:fld id="{A0A85C70-798F-8A47-8CCB-88677475C155}" type="slidenum">
              <a:rPr lang="en-GB" smtClean="0"/>
              <a:t>‹#›</a:t>
            </a:fld>
            <a:endParaRPr lang="en-GB"/>
          </a:p>
        </p:txBody>
      </p:sp>
    </p:spTree>
    <p:extLst>
      <p:ext uri="{BB962C8B-B14F-4D97-AF65-F5344CB8AC3E}">
        <p14:creationId xmlns:p14="http://schemas.microsoft.com/office/powerpoint/2010/main" val="681878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F4FEFE-09ED-7C1E-D3CC-CA9D35ECA7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D323506-A0FA-B42C-3193-F9C516B3B3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0D64FBA-D328-4C61-D3BC-2DFB3D1837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FFD9737-8C67-FF4E-A99A-F0F175F1C09E}" type="datetimeFigureOut">
              <a:rPr lang="en-GB" smtClean="0"/>
              <a:t>06/07/2025</a:t>
            </a:fld>
            <a:endParaRPr lang="en-GB"/>
          </a:p>
        </p:txBody>
      </p:sp>
      <p:sp>
        <p:nvSpPr>
          <p:cNvPr id="5" name="Footer Placeholder 4">
            <a:extLst>
              <a:ext uri="{FF2B5EF4-FFF2-40B4-BE49-F238E27FC236}">
                <a16:creationId xmlns:a16="http://schemas.microsoft.com/office/drawing/2014/main" id="{4C1D4F7B-9E15-7070-B971-70AE1B1009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0FCC8D8-65B4-563B-2AC2-94A55EFBAF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0A85C70-798F-8A47-8CCB-88677475C155}" type="slidenum">
              <a:rPr lang="en-GB" smtClean="0"/>
              <a:t>‹#›</a:t>
            </a:fld>
            <a:endParaRPr lang="en-GB"/>
          </a:p>
        </p:txBody>
      </p:sp>
    </p:spTree>
    <p:extLst>
      <p:ext uri="{BB962C8B-B14F-4D97-AF65-F5344CB8AC3E}">
        <p14:creationId xmlns:p14="http://schemas.microsoft.com/office/powerpoint/2010/main" val="26463945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B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FA8B62C-BF7A-E8C9-5E25-096949434FD9}"/>
              </a:ext>
            </a:extLst>
          </p:cNvPr>
          <p:cNvSpPr/>
          <p:nvPr/>
        </p:nvSpPr>
        <p:spPr>
          <a:xfrm>
            <a:off x="0" y="-412955"/>
            <a:ext cx="12192000" cy="1196727"/>
          </a:xfrm>
          <a:prstGeom prst="rect">
            <a:avLst/>
          </a:prstGeom>
          <a:solidFill>
            <a:schemeClr val="accent6">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latin typeface="Arial" panose="020B0604020202020204" pitchFamily="34" charset="0"/>
                <a:cs typeface="Arial" panose="020B0604020202020204" pitchFamily="34" charset="0"/>
              </a:rPr>
              <a:t>LCLM4002 Digital Skills </a:t>
            </a:r>
          </a:p>
          <a:p>
            <a:pPr algn="ctr"/>
            <a:r>
              <a:rPr lang="en-GB" sz="1600" b="1" dirty="0"/>
              <a:t>Caroline Walsh</a:t>
            </a:r>
          </a:p>
          <a:p>
            <a:pPr algn="ctr"/>
            <a:r>
              <a:rPr lang="en-GB" sz="1600" b="1" dirty="0">
                <a:latin typeface="Arial" panose="020B0604020202020204" pitchFamily="34" charset="0"/>
                <a:cs typeface="Arial" panose="020B0604020202020204" pitchFamily="34" charset="0"/>
              </a:rPr>
              <a:t>Elvis Gjini</a:t>
            </a:r>
          </a:p>
          <a:p>
            <a:pPr algn="ctr"/>
            <a:r>
              <a:rPr lang="en-GB" sz="1600" b="1">
                <a:latin typeface="Arial" panose="020B0604020202020204" pitchFamily="34" charset="0"/>
                <a:cs typeface="Arial" panose="020B0604020202020204" pitchFamily="34" charset="0"/>
              </a:rPr>
              <a:t>2434008</a:t>
            </a:r>
            <a:endParaRPr lang="en-GB" sz="1600" b="1" dirty="0">
              <a:latin typeface="Arial" panose="020B0604020202020204" pitchFamily="34" charset="0"/>
              <a:cs typeface="Arial" panose="020B0604020202020204" pitchFamily="34" charset="0"/>
            </a:endParaRPr>
          </a:p>
          <a:p>
            <a:pPr algn="ctr"/>
            <a:r>
              <a:rPr lang="en-GB" sz="1600" b="1" dirty="0">
                <a:latin typeface="Arial" panose="020B0604020202020204" pitchFamily="34" charset="0"/>
                <a:cs typeface="Arial" panose="020B0604020202020204" pitchFamily="34" charset="0"/>
              </a:rPr>
              <a:t>How to create a chart in a Word document.</a:t>
            </a:r>
          </a:p>
        </p:txBody>
      </p:sp>
      <p:sp>
        <p:nvSpPr>
          <p:cNvPr id="5" name="Rectangle 4">
            <a:extLst>
              <a:ext uri="{FF2B5EF4-FFF2-40B4-BE49-F238E27FC236}">
                <a16:creationId xmlns:a16="http://schemas.microsoft.com/office/drawing/2014/main" id="{F0B862A0-4F5E-B79D-5449-6514957D6686}"/>
              </a:ext>
            </a:extLst>
          </p:cNvPr>
          <p:cNvSpPr/>
          <p:nvPr/>
        </p:nvSpPr>
        <p:spPr>
          <a:xfrm>
            <a:off x="145143" y="914400"/>
            <a:ext cx="3149600" cy="1472339"/>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400" b="1" dirty="0">
                <a:solidFill>
                  <a:sysClr val="windowText" lastClr="000000"/>
                </a:solidFill>
                <a:latin typeface="Arial" panose="020B0604020202020204" pitchFamily="34" charset="0"/>
                <a:cs typeface="Arial" panose="020B0604020202020204" pitchFamily="34" charset="0"/>
              </a:rPr>
              <a:t>Introduction</a:t>
            </a:r>
            <a:endParaRPr lang="en-GB" sz="1200" b="1" dirty="0">
              <a:solidFill>
                <a:sysClr val="windowText" lastClr="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a:solidFill>
                  <a:sysClr val="windowText" lastClr="000000"/>
                </a:solidFill>
                <a:latin typeface="Arial" panose="020B0604020202020204" pitchFamily="34" charset="0"/>
                <a:cs typeface="Arial" panose="020B0604020202020204" pitchFamily="34" charset="0"/>
              </a:rPr>
              <a:t>Charts in Word are essential digital skills relevant in today’s UK workplace (Van Laar et al., 2017).</a:t>
            </a:r>
          </a:p>
          <a:p>
            <a:pPr marL="171450" indent="-171450" algn="just">
              <a:buFont typeface="Arial" panose="020B0604020202020204" pitchFamily="34" charset="0"/>
              <a:buChar char="•"/>
            </a:pPr>
            <a:endParaRPr lang="en-GB" sz="900" dirty="0">
              <a:solidFill>
                <a:sysClr val="windowText" lastClr="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a:solidFill>
                  <a:sysClr val="windowText" lastClr="000000"/>
                </a:solidFill>
                <a:latin typeface="Arial" panose="020B0604020202020204" pitchFamily="34" charset="0"/>
                <a:cs typeface="Arial" panose="020B0604020202020204" pitchFamily="34" charset="0"/>
              </a:rPr>
              <a:t>Digital fluency boosts communication, productivity, and employability (Haddon et al., 2020).</a:t>
            </a:r>
          </a:p>
          <a:p>
            <a:pPr marL="171450" indent="-171450" algn="just">
              <a:buFont typeface="Arial" panose="020B0604020202020204" pitchFamily="34" charset="0"/>
              <a:buChar char="•"/>
            </a:pPr>
            <a:endParaRPr lang="en-GB" sz="900" dirty="0">
              <a:solidFill>
                <a:sysClr val="windowText" lastClr="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a:solidFill>
                  <a:sysClr val="windowText" lastClr="000000"/>
                </a:solidFill>
                <a:latin typeface="Arial" panose="020B0604020202020204" pitchFamily="34" charset="0"/>
                <a:cs typeface="Arial" panose="020B0604020202020204" pitchFamily="34" charset="0"/>
              </a:rPr>
              <a:t>These skills support efficient information processing and presentation (Van Laar et al., 2017).</a:t>
            </a:r>
          </a:p>
        </p:txBody>
      </p:sp>
      <p:sp>
        <p:nvSpPr>
          <p:cNvPr id="2" name="Rectangle 1">
            <a:extLst>
              <a:ext uri="{FF2B5EF4-FFF2-40B4-BE49-F238E27FC236}">
                <a16:creationId xmlns:a16="http://schemas.microsoft.com/office/drawing/2014/main" id="{8B3582BC-E0E4-25F7-40E3-91FF832CB3A4}"/>
              </a:ext>
            </a:extLst>
          </p:cNvPr>
          <p:cNvSpPr/>
          <p:nvPr/>
        </p:nvSpPr>
        <p:spPr>
          <a:xfrm>
            <a:off x="145143" y="2517368"/>
            <a:ext cx="3149600" cy="1472339"/>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400" b="1" dirty="0">
                <a:solidFill>
                  <a:sysClr val="windowText" lastClr="000000"/>
                </a:solidFill>
                <a:latin typeface="Arial" panose="020B0604020202020204" pitchFamily="34" charset="0"/>
                <a:cs typeface="Arial" panose="020B0604020202020204" pitchFamily="34" charset="0"/>
              </a:rPr>
              <a:t>Why Create a Chart in Word?</a:t>
            </a:r>
            <a:endParaRPr lang="en-GB" sz="1200" b="1" dirty="0">
              <a:solidFill>
                <a:sysClr val="windowText" lastClr="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a:solidFill>
                  <a:sysClr val="windowText" lastClr="000000"/>
                </a:solidFill>
                <a:latin typeface="Arial" panose="020B0604020202020204" pitchFamily="34" charset="0"/>
                <a:cs typeface="Arial" panose="020B0604020202020204" pitchFamily="34" charset="0"/>
              </a:rPr>
              <a:t>Charts improve clarity by visualising complex data (</a:t>
            </a:r>
            <a:r>
              <a:rPr lang="en-GB" sz="900" dirty="0" err="1">
                <a:solidFill>
                  <a:sysClr val="windowText" lastClr="000000"/>
                </a:solidFill>
                <a:latin typeface="Arial" panose="020B0604020202020204" pitchFamily="34" charset="0"/>
                <a:cs typeface="Arial" panose="020B0604020202020204" pitchFamily="34" charset="0"/>
              </a:rPr>
              <a:t>Bulganina</a:t>
            </a:r>
            <a:r>
              <a:rPr lang="en-GB" sz="900" dirty="0">
                <a:solidFill>
                  <a:sysClr val="windowText" lastClr="000000"/>
                </a:solidFill>
                <a:latin typeface="Arial" panose="020B0604020202020204" pitchFamily="34" charset="0"/>
                <a:cs typeface="Arial" panose="020B0604020202020204" pitchFamily="34" charset="0"/>
              </a:rPr>
              <a:t> et al., 2021).</a:t>
            </a:r>
          </a:p>
          <a:p>
            <a:pPr marL="171450" indent="-171450" algn="just">
              <a:buFont typeface="Arial" panose="020B0604020202020204" pitchFamily="34" charset="0"/>
              <a:buChar char="•"/>
            </a:pPr>
            <a:endParaRPr lang="en-GB" sz="900" dirty="0">
              <a:solidFill>
                <a:sysClr val="windowText" lastClr="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a:solidFill>
                  <a:sysClr val="windowText" lastClr="000000"/>
                </a:solidFill>
                <a:latin typeface="Arial" panose="020B0604020202020204" pitchFamily="34" charset="0"/>
                <a:cs typeface="Arial" panose="020B0604020202020204" pitchFamily="34" charset="0"/>
              </a:rPr>
              <a:t>Common in UK business, education, and public administration settings.</a:t>
            </a:r>
          </a:p>
          <a:p>
            <a:pPr marL="171450" indent="-171450" algn="just">
              <a:buFont typeface="Arial" panose="020B0604020202020204" pitchFamily="34" charset="0"/>
              <a:buChar char="•"/>
            </a:pPr>
            <a:endParaRPr lang="en-GB" sz="900" dirty="0">
              <a:solidFill>
                <a:sysClr val="windowText" lastClr="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a:solidFill>
                  <a:sysClr val="windowText" lastClr="000000"/>
                </a:solidFill>
                <a:latin typeface="Arial" panose="020B0604020202020204" pitchFamily="34" charset="0"/>
                <a:cs typeface="Arial" panose="020B0604020202020204" pitchFamily="34" charset="0"/>
              </a:rPr>
              <a:t>Visual tools aid in better understanding and informed decision-making (</a:t>
            </a:r>
            <a:r>
              <a:rPr lang="en-GB" sz="900" dirty="0" err="1">
                <a:solidFill>
                  <a:sysClr val="windowText" lastClr="000000"/>
                </a:solidFill>
                <a:latin typeface="Arial" panose="020B0604020202020204" pitchFamily="34" charset="0"/>
                <a:cs typeface="Arial" panose="020B0604020202020204" pitchFamily="34" charset="0"/>
              </a:rPr>
              <a:t>Bulganina</a:t>
            </a:r>
            <a:r>
              <a:rPr lang="en-GB" sz="900" dirty="0">
                <a:solidFill>
                  <a:sysClr val="windowText" lastClr="000000"/>
                </a:solidFill>
                <a:latin typeface="Arial" panose="020B0604020202020204" pitchFamily="34" charset="0"/>
                <a:cs typeface="Arial" panose="020B0604020202020204" pitchFamily="34" charset="0"/>
              </a:rPr>
              <a:t> et al., 2021).</a:t>
            </a:r>
          </a:p>
          <a:p>
            <a:pPr marL="171450" indent="-171450" algn="just">
              <a:buFont typeface="Arial" panose="020B0604020202020204" pitchFamily="34" charset="0"/>
              <a:buChar char="•"/>
            </a:pPr>
            <a:endParaRPr lang="en-GB" sz="900" dirty="0">
              <a:solidFill>
                <a:sysClr val="windowText" lastClr="000000"/>
              </a:solidFill>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98F256C8-9F68-3900-DD58-D86FA60CDDC1}"/>
              </a:ext>
            </a:extLst>
          </p:cNvPr>
          <p:cNvSpPr/>
          <p:nvPr/>
        </p:nvSpPr>
        <p:spPr>
          <a:xfrm>
            <a:off x="145143" y="4120336"/>
            <a:ext cx="3149600" cy="1660532"/>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400" b="1" dirty="0">
                <a:solidFill>
                  <a:sysClr val="windowText" lastClr="000000"/>
                </a:solidFill>
                <a:latin typeface="Arial" panose="020B0604020202020204" pitchFamily="34" charset="0"/>
                <a:cs typeface="Arial" panose="020B0604020202020204" pitchFamily="34" charset="0"/>
              </a:rPr>
              <a:t>Step-by-Step Process: How to Create a Chart in Word</a:t>
            </a:r>
            <a:endParaRPr lang="en-GB" sz="1200" b="1" dirty="0">
              <a:solidFill>
                <a:sysClr val="windowText" lastClr="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a:solidFill>
                  <a:sysClr val="windowText" lastClr="000000"/>
                </a:solidFill>
                <a:latin typeface="Arial" panose="020B0604020202020204" pitchFamily="34" charset="0"/>
                <a:cs typeface="Arial" panose="020B0604020202020204" pitchFamily="34" charset="0"/>
              </a:rPr>
              <a:t>Open Word → Insert tab → Select “Chart” and choose type (e.g. bar, line, pie).</a:t>
            </a:r>
          </a:p>
          <a:p>
            <a:pPr marL="171450" indent="-171450" algn="just">
              <a:buFont typeface="Arial" panose="020B0604020202020204" pitchFamily="34" charset="0"/>
              <a:buChar char="•"/>
            </a:pPr>
            <a:endParaRPr lang="en-GB" sz="900" dirty="0">
              <a:solidFill>
                <a:sysClr val="windowText" lastClr="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a:solidFill>
                  <a:sysClr val="windowText" lastClr="000000"/>
                </a:solidFill>
                <a:latin typeface="Arial" panose="020B0604020202020204" pitchFamily="34" charset="0"/>
                <a:cs typeface="Arial" panose="020B0604020202020204" pitchFamily="34" charset="0"/>
              </a:rPr>
              <a:t>Enter/edit data in the Excel-style window; the chart updates automatically.</a:t>
            </a:r>
          </a:p>
          <a:p>
            <a:pPr marL="171450" indent="-171450" algn="just">
              <a:buFont typeface="Arial" panose="020B0604020202020204" pitchFamily="34" charset="0"/>
              <a:buChar char="•"/>
            </a:pPr>
            <a:endParaRPr lang="en-GB" sz="900" dirty="0">
              <a:solidFill>
                <a:sysClr val="windowText" lastClr="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a:solidFill>
                  <a:sysClr val="windowText" lastClr="000000"/>
                </a:solidFill>
                <a:latin typeface="Arial" panose="020B0604020202020204" pitchFamily="34" charset="0"/>
                <a:cs typeface="Arial" panose="020B0604020202020204" pitchFamily="34" charset="0"/>
              </a:rPr>
              <a:t>Customise design, scale, or labels to suit reporting needs (Van Deursen and Van Dijk, 2014).</a:t>
            </a:r>
          </a:p>
        </p:txBody>
      </p:sp>
      <p:sp>
        <p:nvSpPr>
          <p:cNvPr id="6" name="Rectangle 5">
            <a:extLst>
              <a:ext uri="{FF2B5EF4-FFF2-40B4-BE49-F238E27FC236}">
                <a16:creationId xmlns:a16="http://schemas.microsoft.com/office/drawing/2014/main" id="{E53682BE-4558-0F79-493B-F6A915AD0349}"/>
              </a:ext>
            </a:extLst>
          </p:cNvPr>
          <p:cNvSpPr/>
          <p:nvPr/>
        </p:nvSpPr>
        <p:spPr>
          <a:xfrm>
            <a:off x="8897257" y="914399"/>
            <a:ext cx="3149600" cy="1766808"/>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400" b="1" dirty="0">
                <a:solidFill>
                  <a:sysClr val="windowText" lastClr="000000"/>
                </a:solidFill>
                <a:latin typeface="Arial" panose="020B0604020202020204" pitchFamily="34" charset="0"/>
                <a:cs typeface="Arial" panose="020B0604020202020204" pitchFamily="34" charset="0"/>
              </a:rPr>
              <a:t>Importance of Digital Literacy and Skills</a:t>
            </a:r>
            <a:endParaRPr lang="en-GB" sz="1200" b="1" dirty="0">
              <a:solidFill>
                <a:sysClr val="windowText" lastClr="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a:solidFill>
                  <a:sysClr val="windowText" lastClr="000000"/>
                </a:solidFill>
                <a:latin typeface="Arial" panose="020B0604020202020204" pitchFamily="34" charset="0"/>
                <a:cs typeface="Arial" panose="020B0604020202020204" pitchFamily="34" charset="0"/>
              </a:rPr>
              <a:t>Digital skills enhance communication and adaptability in modern roles (Van Laar et al., 2020).</a:t>
            </a:r>
          </a:p>
          <a:p>
            <a:pPr marL="171450" indent="-171450" algn="just">
              <a:buFont typeface="Arial" panose="020B0604020202020204" pitchFamily="34" charset="0"/>
              <a:buChar char="•"/>
            </a:pPr>
            <a:endParaRPr lang="en-GB" sz="900" dirty="0">
              <a:solidFill>
                <a:sysClr val="windowText" lastClr="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a:solidFill>
                  <a:sysClr val="windowText" lastClr="000000"/>
                </a:solidFill>
                <a:latin typeface="Arial" panose="020B0604020202020204" pitchFamily="34" charset="0"/>
                <a:cs typeface="Arial" panose="020B0604020202020204" pitchFamily="34" charset="0"/>
              </a:rPr>
              <a:t>UK industries demand digital fluency amid technological transformation.</a:t>
            </a:r>
          </a:p>
          <a:p>
            <a:pPr marL="171450" indent="-171450" algn="just">
              <a:buFont typeface="Arial" panose="020B0604020202020204" pitchFamily="34" charset="0"/>
              <a:buChar char="•"/>
            </a:pPr>
            <a:endParaRPr lang="en-GB" sz="900" dirty="0">
              <a:solidFill>
                <a:sysClr val="windowText" lastClr="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a:solidFill>
                  <a:sysClr val="windowText" lastClr="000000"/>
                </a:solidFill>
                <a:latin typeface="Arial" panose="020B0604020202020204" pitchFamily="34" charset="0"/>
                <a:cs typeface="Arial" panose="020B0604020202020204" pitchFamily="34" charset="0"/>
              </a:rPr>
              <a:t>Embracing tech skills fosters competitiveness and innovation (</a:t>
            </a:r>
            <a:r>
              <a:rPr lang="en-GB" sz="900" dirty="0" err="1">
                <a:solidFill>
                  <a:sysClr val="windowText" lastClr="000000"/>
                </a:solidFill>
                <a:latin typeface="Arial" panose="020B0604020202020204" pitchFamily="34" charset="0"/>
                <a:cs typeface="Arial" panose="020B0604020202020204" pitchFamily="34" charset="0"/>
              </a:rPr>
              <a:t>Viteziu</a:t>
            </a:r>
            <a:r>
              <a:rPr lang="en-GB" sz="900" dirty="0">
                <a:solidFill>
                  <a:sysClr val="windowText" lastClr="000000"/>
                </a:solidFill>
                <a:latin typeface="Arial" panose="020B0604020202020204" pitchFamily="34" charset="0"/>
                <a:cs typeface="Arial" panose="020B0604020202020204" pitchFamily="34" charset="0"/>
              </a:rPr>
              <a:t> and Peric, 2024).</a:t>
            </a:r>
          </a:p>
          <a:p>
            <a:pPr marL="171450" indent="-171450" algn="just">
              <a:buFont typeface="Arial" panose="020B0604020202020204" pitchFamily="34" charset="0"/>
              <a:buChar char="•"/>
            </a:pPr>
            <a:endParaRPr lang="en-GB" sz="900" dirty="0">
              <a:solidFill>
                <a:sysClr val="windowText" lastClr="000000"/>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4AD42459-C25E-4CCD-F94A-10DF81D45A8E}"/>
              </a:ext>
            </a:extLst>
          </p:cNvPr>
          <p:cNvSpPr/>
          <p:nvPr/>
        </p:nvSpPr>
        <p:spPr>
          <a:xfrm>
            <a:off x="8897257" y="2811835"/>
            <a:ext cx="3149600" cy="1472339"/>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400" b="1" dirty="0">
                <a:solidFill>
                  <a:sysClr val="windowText" lastClr="000000"/>
                </a:solidFill>
                <a:latin typeface="Arial" panose="020B0604020202020204" pitchFamily="34" charset="0"/>
                <a:cs typeface="Arial" panose="020B0604020202020204" pitchFamily="34" charset="0"/>
              </a:rPr>
              <a:t>Conclusion</a:t>
            </a:r>
            <a:endParaRPr lang="en-GB" sz="1200" b="1" dirty="0">
              <a:solidFill>
                <a:sysClr val="windowText" lastClr="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a:solidFill>
                  <a:sysClr val="windowText" lastClr="000000"/>
                </a:solidFill>
                <a:latin typeface="Arial" panose="020B0604020202020204" pitchFamily="34" charset="0"/>
                <a:cs typeface="Arial" panose="020B0604020202020204" pitchFamily="34" charset="0"/>
              </a:rPr>
              <a:t>Chart-making improves workplace communication and data presentation.</a:t>
            </a:r>
          </a:p>
          <a:p>
            <a:pPr marL="171450" indent="-171450" algn="just">
              <a:buFont typeface="Arial" panose="020B0604020202020204" pitchFamily="34" charset="0"/>
              <a:buChar char="•"/>
            </a:pPr>
            <a:endParaRPr lang="en-GB" sz="900" dirty="0">
              <a:solidFill>
                <a:sysClr val="windowText" lastClr="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a:solidFill>
                  <a:sysClr val="windowText" lastClr="000000"/>
                </a:solidFill>
                <a:latin typeface="Arial" panose="020B0604020202020204" pitchFamily="34" charset="0"/>
                <a:cs typeface="Arial" panose="020B0604020202020204" pitchFamily="34" charset="0"/>
              </a:rPr>
              <a:t>Recognised as a key digital skill for UK employability and efficiency.</a:t>
            </a:r>
          </a:p>
          <a:p>
            <a:pPr marL="171450" indent="-171450" algn="just">
              <a:buFont typeface="Arial" panose="020B0604020202020204" pitchFamily="34" charset="0"/>
              <a:buChar char="•"/>
            </a:pPr>
            <a:endParaRPr lang="en-GB" sz="900" dirty="0">
              <a:solidFill>
                <a:sysClr val="windowText" lastClr="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a:solidFill>
                  <a:sysClr val="windowText" lastClr="000000"/>
                </a:solidFill>
                <a:latin typeface="Arial" panose="020B0604020202020204" pitchFamily="34" charset="0"/>
                <a:cs typeface="Arial" panose="020B0604020202020204" pitchFamily="34" charset="0"/>
              </a:rPr>
              <a:t>Ongoing digital skills development is vital for career growth.</a:t>
            </a:r>
          </a:p>
        </p:txBody>
      </p:sp>
      <p:sp>
        <p:nvSpPr>
          <p:cNvPr id="8" name="Rectangle 7">
            <a:extLst>
              <a:ext uri="{FF2B5EF4-FFF2-40B4-BE49-F238E27FC236}">
                <a16:creationId xmlns:a16="http://schemas.microsoft.com/office/drawing/2014/main" id="{0BABEBE6-92EC-200F-A81E-15EF7D36FF20}"/>
              </a:ext>
            </a:extLst>
          </p:cNvPr>
          <p:cNvSpPr/>
          <p:nvPr/>
        </p:nvSpPr>
        <p:spPr>
          <a:xfrm>
            <a:off x="8897257" y="4414802"/>
            <a:ext cx="3149600" cy="2443198"/>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400" b="1" dirty="0">
                <a:solidFill>
                  <a:sysClr val="windowText" lastClr="000000"/>
                </a:solidFill>
                <a:latin typeface="Arial" panose="020B0604020202020204" pitchFamily="34" charset="0"/>
                <a:cs typeface="Arial" panose="020B0604020202020204" pitchFamily="34" charset="0"/>
              </a:rPr>
              <a:t>References</a:t>
            </a:r>
            <a:endParaRPr lang="en-GB" sz="1050" b="1" dirty="0">
              <a:solidFill>
                <a:sysClr val="windowText" lastClr="000000"/>
              </a:solidFill>
              <a:latin typeface="Arial" panose="020B0604020202020204" pitchFamily="34" charset="0"/>
              <a:cs typeface="Arial" panose="020B0604020202020204" pitchFamily="34" charset="0"/>
            </a:endParaRPr>
          </a:p>
          <a:p>
            <a:pPr algn="just"/>
            <a:r>
              <a:rPr lang="en-GB" sz="650" dirty="0" err="1">
                <a:solidFill>
                  <a:sysClr val="windowText" lastClr="000000"/>
                </a:solidFill>
                <a:latin typeface="Arial" panose="020B0604020202020204" pitchFamily="34" charset="0"/>
                <a:cs typeface="Arial" panose="020B0604020202020204" pitchFamily="34" charset="0"/>
              </a:rPr>
              <a:t>Bulganina</a:t>
            </a:r>
            <a:r>
              <a:rPr lang="en-GB" sz="650" dirty="0">
                <a:solidFill>
                  <a:sysClr val="windowText" lastClr="000000"/>
                </a:solidFill>
                <a:latin typeface="Arial" panose="020B0604020202020204" pitchFamily="34" charset="0"/>
                <a:cs typeface="Arial" panose="020B0604020202020204" pitchFamily="34" charset="0"/>
              </a:rPr>
              <a:t>, S.V., Prokhorova, M.P., Lebedeva, T.E., </a:t>
            </a:r>
            <a:r>
              <a:rPr lang="en-GB" sz="650" dirty="0" err="1">
                <a:solidFill>
                  <a:sysClr val="windowText" lastClr="000000"/>
                </a:solidFill>
                <a:latin typeface="Arial" panose="020B0604020202020204" pitchFamily="34" charset="0"/>
                <a:cs typeface="Arial" panose="020B0604020202020204" pitchFamily="34" charset="0"/>
              </a:rPr>
              <a:t>Shkunova</a:t>
            </a:r>
            <a:r>
              <a:rPr lang="en-GB" sz="650" dirty="0">
                <a:solidFill>
                  <a:sysClr val="windowText" lastClr="000000"/>
                </a:solidFill>
                <a:latin typeface="Arial" panose="020B0604020202020204" pitchFamily="34" charset="0"/>
                <a:cs typeface="Arial" panose="020B0604020202020204" pitchFamily="34" charset="0"/>
              </a:rPr>
              <a:t>, A.A. and Mikhailov, M.S., 2021. Digital skills as a response to the challenges of the modern society. </a:t>
            </a:r>
            <a:r>
              <a:rPr lang="en-GB" sz="650" dirty="0" err="1">
                <a:solidFill>
                  <a:sysClr val="windowText" lastClr="000000"/>
                </a:solidFill>
                <a:latin typeface="Arial" panose="020B0604020202020204" pitchFamily="34" charset="0"/>
                <a:cs typeface="Arial" panose="020B0604020202020204" pitchFamily="34" charset="0"/>
              </a:rPr>
              <a:t>Revista</a:t>
            </a:r>
            <a:r>
              <a:rPr lang="en-GB" sz="650" dirty="0">
                <a:solidFill>
                  <a:sysClr val="windowText" lastClr="000000"/>
                </a:solidFill>
                <a:latin typeface="Arial" panose="020B0604020202020204" pitchFamily="34" charset="0"/>
                <a:cs typeface="Arial" panose="020B0604020202020204" pitchFamily="34" charset="0"/>
              </a:rPr>
              <a:t> Turismo </a:t>
            </a:r>
            <a:r>
              <a:rPr lang="en-GB" sz="650" dirty="0" err="1">
                <a:solidFill>
                  <a:sysClr val="windowText" lastClr="000000"/>
                </a:solidFill>
                <a:latin typeface="Arial" panose="020B0604020202020204" pitchFamily="34" charset="0"/>
                <a:cs typeface="Arial" panose="020B0604020202020204" pitchFamily="34" charset="0"/>
              </a:rPr>
              <a:t>Estudos</a:t>
            </a:r>
            <a:r>
              <a:rPr lang="en-GB" sz="650" dirty="0">
                <a:solidFill>
                  <a:sysClr val="windowText" lastClr="000000"/>
                </a:solidFill>
                <a:latin typeface="Arial" panose="020B0604020202020204" pitchFamily="34" charset="0"/>
                <a:cs typeface="Arial" panose="020B0604020202020204" pitchFamily="34" charset="0"/>
              </a:rPr>
              <a:t> e </a:t>
            </a:r>
            <a:r>
              <a:rPr lang="en-GB" sz="650" dirty="0" err="1">
                <a:solidFill>
                  <a:sysClr val="windowText" lastClr="000000"/>
                </a:solidFill>
                <a:latin typeface="Arial" panose="020B0604020202020204" pitchFamily="34" charset="0"/>
                <a:cs typeface="Arial" panose="020B0604020202020204" pitchFamily="34" charset="0"/>
              </a:rPr>
              <a:t>Práticas</a:t>
            </a:r>
            <a:r>
              <a:rPr lang="en-GB" sz="650" dirty="0">
                <a:solidFill>
                  <a:sysClr val="windowText" lastClr="000000"/>
                </a:solidFill>
                <a:latin typeface="Arial" panose="020B0604020202020204" pitchFamily="34" charset="0"/>
                <a:cs typeface="Arial" panose="020B0604020202020204" pitchFamily="34" charset="0"/>
              </a:rPr>
              <a:t>-RTEP/GEPLAT/UERN, (01), pp.1–7.</a:t>
            </a:r>
          </a:p>
          <a:p>
            <a:pPr algn="just"/>
            <a:r>
              <a:rPr lang="en-GB" sz="650" dirty="0">
                <a:solidFill>
                  <a:sysClr val="windowText" lastClr="000000"/>
                </a:solidFill>
                <a:latin typeface="Arial" panose="020B0604020202020204" pitchFamily="34" charset="0"/>
                <a:cs typeface="Arial" panose="020B0604020202020204" pitchFamily="34" charset="0"/>
              </a:rPr>
              <a:t>Haddon, L., Cino, D., Doyle, M.A., Livingstone, S., </a:t>
            </a:r>
            <a:r>
              <a:rPr lang="en-GB" sz="650" dirty="0" err="1">
                <a:solidFill>
                  <a:sysClr val="windowText" lastClr="000000"/>
                </a:solidFill>
                <a:latin typeface="Arial" panose="020B0604020202020204" pitchFamily="34" charset="0"/>
                <a:cs typeface="Arial" panose="020B0604020202020204" pitchFamily="34" charset="0"/>
              </a:rPr>
              <a:t>Mascheroni</a:t>
            </a:r>
            <a:r>
              <a:rPr lang="en-GB" sz="650" dirty="0">
                <a:solidFill>
                  <a:sysClr val="windowText" lastClr="000000"/>
                </a:solidFill>
                <a:latin typeface="Arial" panose="020B0604020202020204" pitchFamily="34" charset="0"/>
                <a:cs typeface="Arial" panose="020B0604020202020204" pitchFamily="34" charset="0"/>
              </a:rPr>
              <a:t>, G. and </a:t>
            </a:r>
            <a:r>
              <a:rPr lang="en-GB" sz="650" dirty="0" err="1">
                <a:solidFill>
                  <a:sysClr val="windowText" lastClr="000000"/>
                </a:solidFill>
                <a:latin typeface="Arial" panose="020B0604020202020204" pitchFamily="34" charset="0"/>
                <a:cs typeface="Arial" panose="020B0604020202020204" pitchFamily="34" charset="0"/>
              </a:rPr>
              <a:t>Stoilova</a:t>
            </a:r>
            <a:r>
              <a:rPr lang="en-GB" sz="650" dirty="0">
                <a:solidFill>
                  <a:sysClr val="windowText" lastClr="000000"/>
                </a:solidFill>
                <a:latin typeface="Arial" panose="020B0604020202020204" pitchFamily="34" charset="0"/>
                <a:cs typeface="Arial" panose="020B0604020202020204" pitchFamily="34" charset="0"/>
              </a:rPr>
              <a:t>, M., 2020. Children's and young people's digital skills: a systematic evidence review. </a:t>
            </a:r>
            <a:r>
              <a:rPr lang="en-GB" sz="650" dirty="0" err="1">
                <a:solidFill>
                  <a:sysClr val="windowText" lastClr="000000"/>
                </a:solidFill>
                <a:latin typeface="Arial" panose="020B0604020202020204" pitchFamily="34" charset="0"/>
                <a:cs typeface="Arial" panose="020B0604020202020204" pitchFamily="34" charset="0"/>
              </a:rPr>
              <a:t>ySKILLS</a:t>
            </a:r>
            <a:r>
              <a:rPr lang="en-GB" sz="650" dirty="0">
                <a:solidFill>
                  <a:sysClr val="windowText" lastClr="000000"/>
                </a:solidFill>
                <a:latin typeface="Arial" panose="020B0604020202020204" pitchFamily="34" charset="0"/>
                <a:cs typeface="Arial" panose="020B0604020202020204" pitchFamily="34" charset="0"/>
              </a:rPr>
              <a:t>–Youth Skills, (A), pp.1–152.</a:t>
            </a:r>
          </a:p>
          <a:p>
            <a:pPr algn="just"/>
            <a:r>
              <a:rPr lang="en-GB" sz="650" dirty="0">
                <a:solidFill>
                  <a:sysClr val="windowText" lastClr="000000"/>
                </a:solidFill>
                <a:latin typeface="Arial" panose="020B0604020202020204" pitchFamily="34" charset="0"/>
                <a:cs typeface="Arial" panose="020B0604020202020204" pitchFamily="34" charset="0"/>
              </a:rPr>
              <a:t>Iordache, C., Mariën, I. and </a:t>
            </a:r>
            <a:r>
              <a:rPr lang="en-GB" sz="650" dirty="0" err="1">
                <a:solidFill>
                  <a:sysClr val="windowText" lastClr="000000"/>
                </a:solidFill>
                <a:latin typeface="Arial" panose="020B0604020202020204" pitchFamily="34" charset="0"/>
                <a:cs typeface="Arial" panose="020B0604020202020204" pitchFamily="34" charset="0"/>
              </a:rPr>
              <a:t>Baelden</a:t>
            </a:r>
            <a:r>
              <a:rPr lang="en-GB" sz="650" dirty="0">
                <a:solidFill>
                  <a:sysClr val="windowText" lastClr="000000"/>
                </a:solidFill>
                <a:latin typeface="Arial" panose="020B0604020202020204" pitchFamily="34" charset="0"/>
                <a:cs typeface="Arial" panose="020B0604020202020204" pitchFamily="34" charset="0"/>
              </a:rPr>
              <a:t>, D., 2017. Developing digital skills and competences: A quick-scan analysis of 13 digital literacy models. Journal of Sociology of Education, 9(1), pp.6–30.</a:t>
            </a:r>
          </a:p>
          <a:p>
            <a:pPr algn="just"/>
            <a:r>
              <a:rPr lang="en-GB" sz="650" dirty="0">
                <a:solidFill>
                  <a:sysClr val="windowText" lastClr="000000"/>
                </a:solidFill>
                <a:latin typeface="Arial" panose="020B0604020202020204" pitchFamily="34" charset="0"/>
                <a:cs typeface="Arial" panose="020B0604020202020204" pitchFamily="34" charset="0"/>
              </a:rPr>
              <a:t>Van Deursen, A.J.A.M. and Van Dijk, J.A.G.M., 2014. Digital skills: Unlocking the information society. Dordrecht: Springer.</a:t>
            </a:r>
          </a:p>
          <a:p>
            <a:pPr algn="just"/>
            <a:r>
              <a:rPr lang="en-GB" sz="650" dirty="0">
                <a:solidFill>
                  <a:sysClr val="windowText" lastClr="000000"/>
                </a:solidFill>
                <a:latin typeface="Arial" panose="020B0604020202020204" pitchFamily="34" charset="0"/>
                <a:cs typeface="Arial" panose="020B0604020202020204" pitchFamily="34" charset="0"/>
              </a:rPr>
              <a:t>Van Laar, E., Van Deursen, A.J.A.M., Van Dijk, J.A.G.M. and De Haan, J., 2017. The relation between 21st-century skills and digital skills: A systematic literature review. Computers in Human </a:t>
            </a:r>
            <a:r>
              <a:rPr lang="en-GB" sz="650" dirty="0" err="1">
                <a:solidFill>
                  <a:sysClr val="windowText" lastClr="000000"/>
                </a:solidFill>
                <a:latin typeface="Arial" panose="020B0604020202020204" pitchFamily="34" charset="0"/>
                <a:cs typeface="Arial" panose="020B0604020202020204" pitchFamily="34" charset="0"/>
              </a:rPr>
              <a:t>Behavior</a:t>
            </a:r>
            <a:r>
              <a:rPr lang="en-GB" sz="650" dirty="0">
                <a:solidFill>
                  <a:sysClr val="windowText" lastClr="000000"/>
                </a:solidFill>
                <a:latin typeface="Arial" panose="020B0604020202020204" pitchFamily="34" charset="0"/>
                <a:cs typeface="Arial" panose="020B0604020202020204" pitchFamily="34" charset="0"/>
              </a:rPr>
              <a:t>, 72, pp.577–588.</a:t>
            </a:r>
          </a:p>
          <a:p>
            <a:pPr algn="just"/>
            <a:r>
              <a:rPr lang="en-GB" sz="650" dirty="0">
                <a:solidFill>
                  <a:sysClr val="windowText" lastClr="000000"/>
                </a:solidFill>
                <a:latin typeface="Arial" panose="020B0604020202020204" pitchFamily="34" charset="0"/>
                <a:cs typeface="Arial" panose="020B0604020202020204" pitchFamily="34" charset="0"/>
              </a:rPr>
              <a:t>Van Laar, E., Van Deursen, A.J.A.M., Van Dijk, J.A.G.M. and De Haan, J., 2020. Determinants of 21st-century skills and 21st-century digital skills for workers: A systematic literature review. SAGE Open, 10(1), pp.1–14.</a:t>
            </a:r>
          </a:p>
          <a:p>
            <a:pPr algn="just"/>
            <a:r>
              <a:rPr lang="en-GB" sz="650" dirty="0" err="1">
                <a:solidFill>
                  <a:sysClr val="windowText" lastClr="000000"/>
                </a:solidFill>
                <a:latin typeface="Arial" panose="020B0604020202020204" pitchFamily="34" charset="0"/>
                <a:cs typeface="Arial" panose="020B0604020202020204" pitchFamily="34" charset="0"/>
              </a:rPr>
              <a:t>Vitezić</a:t>
            </a:r>
            <a:r>
              <a:rPr lang="en-GB" sz="650" dirty="0">
                <a:solidFill>
                  <a:sysClr val="windowText" lastClr="000000"/>
                </a:solidFill>
                <a:latin typeface="Arial" panose="020B0604020202020204" pitchFamily="34" charset="0"/>
                <a:cs typeface="Arial" panose="020B0604020202020204" pitchFamily="34" charset="0"/>
              </a:rPr>
              <a:t>, V. and </a:t>
            </a:r>
            <a:r>
              <a:rPr lang="en-GB" sz="650" dirty="0" err="1">
                <a:solidFill>
                  <a:sysClr val="windowText" lastClr="000000"/>
                </a:solidFill>
                <a:latin typeface="Arial" panose="020B0604020202020204" pitchFamily="34" charset="0"/>
                <a:cs typeface="Arial" panose="020B0604020202020204" pitchFamily="34" charset="0"/>
              </a:rPr>
              <a:t>Perić</a:t>
            </a:r>
            <a:r>
              <a:rPr lang="en-GB" sz="650" dirty="0">
                <a:solidFill>
                  <a:sysClr val="windowText" lastClr="000000"/>
                </a:solidFill>
                <a:latin typeface="Arial" panose="020B0604020202020204" pitchFamily="34" charset="0"/>
                <a:cs typeface="Arial" panose="020B0604020202020204" pitchFamily="34" charset="0"/>
              </a:rPr>
              <a:t>, M., 2024. The role of digital skills in the acceptance of artificial intelligence. Journal of Business &amp; Industrial Marketing, 39(7), pp.1546–1566.</a:t>
            </a:r>
          </a:p>
          <a:p>
            <a:pPr algn="just"/>
            <a:endParaRPr lang="en-GB" sz="700" dirty="0">
              <a:solidFill>
                <a:sysClr val="windowText" lastClr="000000"/>
              </a:solidFill>
              <a:latin typeface="Arial" panose="020B0604020202020204" pitchFamily="34" charset="0"/>
              <a:cs typeface="Arial" panose="020B0604020202020204" pitchFamily="34" charset="0"/>
            </a:endParaRPr>
          </a:p>
        </p:txBody>
      </p:sp>
      <p:pic>
        <p:nvPicPr>
          <p:cNvPr id="1026" name="Picture 2" descr="How to Make a Graph in Word | CustomGuide">
            <a:extLst>
              <a:ext uri="{FF2B5EF4-FFF2-40B4-BE49-F238E27FC236}">
                <a16:creationId xmlns:a16="http://schemas.microsoft.com/office/drawing/2014/main" id="{2EC941A8-118D-C588-197B-4F452039D0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11104" y="914399"/>
            <a:ext cx="4990455" cy="221625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ow to Make A Graph In Word For Windows And Mac O.S - Excelchat | Excelchat">
            <a:extLst>
              <a:ext uri="{FF2B5EF4-FFF2-40B4-BE49-F238E27FC236}">
                <a16:creationId xmlns:a16="http://schemas.microsoft.com/office/drawing/2014/main" id="{C216E8EB-6DF1-7A1D-14B4-1F0791E160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11104" y="3261286"/>
            <a:ext cx="4990455" cy="251958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The Uses of Digital Literacy – Digital Literacies">
            <a:extLst>
              <a:ext uri="{FF2B5EF4-FFF2-40B4-BE49-F238E27FC236}">
                <a16:creationId xmlns:a16="http://schemas.microsoft.com/office/drawing/2014/main" id="{1837B36A-763E-CDAD-1256-4ADAFE2ACE0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5144" y="5911496"/>
            <a:ext cx="8456416" cy="946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3914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oster Template" id="{57FAE29A-633B-B14D-995B-CFFCF3E8D9F7}" vid="{174B2AD7-6A84-4F42-800B-35651E41A2B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6</TotalTime>
  <Words>1190</Words>
  <Application>Microsoft Office PowerPoint</Application>
  <PresentationFormat>Widescreen</PresentationFormat>
  <Paragraphs>58</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MyPC</dc:creator>
  <cp:lastModifiedBy>Dragos Nedelcu (2323249)</cp:lastModifiedBy>
  <cp:revision>3</cp:revision>
  <dcterms:created xsi:type="dcterms:W3CDTF">2025-06-28T11:52:16Z</dcterms:created>
  <dcterms:modified xsi:type="dcterms:W3CDTF">2025-07-06T14:53:04Z</dcterms:modified>
</cp:coreProperties>
</file>