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97" r:id="rId4"/>
  </p:sldMasterIdLst>
  <p:notesMasterIdLst>
    <p:notesMasterId r:id="rId53"/>
  </p:notesMasterIdLst>
  <p:sldIdLst>
    <p:sldId id="256" r:id="rId5"/>
    <p:sldId id="257" r:id="rId6"/>
    <p:sldId id="259" r:id="rId7"/>
    <p:sldId id="272" r:id="rId8"/>
    <p:sldId id="261" r:id="rId9"/>
    <p:sldId id="268" r:id="rId10"/>
    <p:sldId id="273" r:id="rId11"/>
    <p:sldId id="269" r:id="rId12"/>
    <p:sldId id="270" r:id="rId13"/>
    <p:sldId id="271" r:id="rId14"/>
    <p:sldId id="258" r:id="rId15"/>
    <p:sldId id="260" r:id="rId16"/>
    <p:sldId id="275" r:id="rId17"/>
    <p:sldId id="274" r:id="rId18"/>
    <p:sldId id="276" r:id="rId19"/>
    <p:sldId id="277" r:id="rId20"/>
    <p:sldId id="267" r:id="rId21"/>
    <p:sldId id="265" r:id="rId22"/>
    <p:sldId id="278" r:id="rId23"/>
    <p:sldId id="279" r:id="rId24"/>
    <p:sldId id="262" r:id="rId25"/>
    <p:sldId id="263" r:id="rId26"/>
    <p:sldId id="264" r:id="rId27"/>
    <p:sldId id="288" r:id="rId28"/>
    <p:sldId id="295" r:id="rId29"/>
    <p:sldId id="296" r:id="rId30"/>
    <p:sldId id="280" r:id="rId31"/>
    <p:sldId id="297" r:id="rId32"/>
    <p:sldId id="281" r:id="rId33"/>
    <p:sldId id="284" r:id="rId34"/>
    <p:sldId id="282" r:id="rId35"/>
    <p:sldId id="285" r:id="rId36"/>
    <p:sldId id="286" r:id="rId37"/>
    <p:sldId id="287" r:id="rId38"/>
    <p:sldId id="289" r:id="rId39"/>
    <p:sldId id="290" r:id="rId40"/>
    <p:sldId id="292" r:id="rId41"/>
    <p:sldId id="291" r:id="rId42"/>
    <p:sldId id="301" r:id="rId43"/>
    <p:sldId id="302" r:id="rId44"/>
    <p:sldId id="303" r:id="rId45"/>
    <p:sldId id="298" r:id="rId46"/>
    <p:sldId id="294" r:id="rId47"/>
    <p:sldId id="307" r:id="rId48"/>
    <p:sldId id="308" r:id="rId49"/>
    <p:sldId id="306" r:id="rId50"/>
    <p:sldId id="304" r:id="rId51"/>
    <p:sldId id="293" r:id="rId52"/>
  </p:sldIdLst>
  <p:sldSz cx="12192000" cy="6858000"/>
  <p:notesSz cx="6858000" cy="9144000"/>
  <p:embeddedFontLst>
    <p:embeddedFont>
      <p:font typeface="Avenir Next LT Pro" panose="020B0604020202020204" charset="0"/>
      <p:regular r:id="rId54"/>
      <p:bold r:id="rId55"/>
      <p:italic r:id="rId56"/>
      <p:boldItalic r:id="rId57"/>
    </p:embeddedFont>
    <p:embeddedFont>
      <p:font typeface="Modern Love" panose="020B0604020202020204" charset="0"/>
      <p:regular r:id="rId5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2BA9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587CFA-46C6-8CE5-933A-15CC4BFF6816}" v="5" dt="2024-10-14T08:26:07.069"/>
    <p1510:client id="{E6B36A1C-F736-407F-8175-993F5B1F84E5}" v="6" dt="2024-10-14T09:51:44.2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font" Target="fonts/font2.fntdata"/><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font" Target="fonts/font5.fntdata"/><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font" Target="fonts/font3.fntdata"/><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font" Target="fonts/font1.fntdata"/><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font" Target="fonts/font4.fntdata"/><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Coleman" userId="S::stacey.coleman@uwtsd.ac.uk::39388c8c-684c-4133-bd3c-08329177af5b" providerId="AD" clId="Web-{93587CFA-46C6-8CE5-933A-15CC4BFF6816}"/>
    <pc:docChg chg="modSld">
      <pc:chgData name="Stacey Coleman" userId="S::stacey.coleman@uwtsd.ac.uk::39388c8c-684c-4133-bd3c-08329177af5b" providerId="AD" clId="Web-{93587CFA-46C6-8CE5-933A-15CC4BFF6816}" dt="2024-10-14T08:26:07.069" v="4" actId="20577"/>
      <pc:docMkLst>
        <pc:docMk/>
      </pc:docMkLst>
      <pc:sldChg chg="mod modShow">
        <pc:chgData name="Stacey Coleman" userId="S::stacey.coleman@uwtsd.ac.uk::39388c8c-684c-4133-bd3c-08329177af5b" providerId="AD" clId="Web-{93587CFA-46C6-8CE5-933A-15CC4BFF6816}" dt="2024-10-14T08:25:46.662" v="1"/>
        <pc:sldMkLst>
          <pc:docMk/>
          <pc:sldMk cId="4210734385" sldId="269"/>
        </pc:sldMkLst>
      </pc:sldChg>
      <pc:sldChg chg="mod modShow">
        <pc:chgData name="Stacey Coleman" userId="S::stacey.coleman@uwtsd.ac.uk::39388c8c-684c-4133-bd3c-08329177af5b" providerId="AD" clId="Web-{93587CFA-46C6-8CE5-933A-15CC4BFF6816}" dt="2024-10-14T08:25:48.772" v="2"/>
        <pc:sldMkLst>
          <pc:docMk/>
          <pc:sldMk cId="435563290" sldId="270"/>
        </pc:sldMkLst>
      </pc:sldChg>
      <pc:sldChg chg="mod modShow">
        <pc:chgData name="Stacey Coleman" userId="S::stacey.coleman@uwtsd.ac.uk::39388c8c-684c-4133-bd3c-08329177af5b" providerId="AD" clId="Web-{93587CFA-46C6-8CE5-933A-15CC4BFF6816}" dt="2024-10-14T08:25:50.475" v="3"/>
        <pc:sldMkLst>
          <pc:docMk/>
          <pc:sldMk cId="2109987210" sldId="271"/>
        </pc:sldMkLst>
      </pc:sldChg>
      <pc:sldChg chg="modSp mod modShow">
        <pc:chgData name="Stacey Coleman" userId="S::stacey.coleman@uwtsd.ac.uk::39388c8c-684c-4133-bd3c-08329177af5b" providerId="AD" clId="Web-{93587CFA-46C6-8CE5-933A-15CC4BFF6816}" dt="2024-10-14T08:26:07.069" v="4" actId="20577"/>
        <pc:sldMkLst>
          <pc:docMk/>
          <pc:sldMk cId="921439639" sldId="273"/>
        </pc:sldMkLst>
        <pc:spChg chg="mod">
          <ac:chgData name="Stacey Coleman" userId="S::stacey.coleman@uwtsd.ac.uk::39388c8c-684c-4133-bd3c-08329177af5b" providerId="AD" clId="Web-{93587CFA-46C6-8CE5-933A-15CC4BFF6816}" dt="2024-10-14T08:26:07.069" v="4" actId="20577"/>
          <ac:spMkLst>
            <pc:docMk/>
            <pc:sldMk cId="921439639" sldId="273"/>
            <ac:spMk id="3" creationId="{7BCCBAEA-96C3-4ACD-8A97-41F033B5C56F}"/>
          </ac:spMkLst>
        </pc:spChg>
      </pc:sldChg>
    </pc:docChg>
  </pc:docChgLst>
  <pc:docChgLst>
    <pc:chgData name="Stacey Coleman" userId="39388c8c-684c-4133-bd3c-08329177af5b" providerId="ADAL" clId="{E6B36A1C-F736-407F-8175-993F5B1F84E5}"/>
    <pc:docChg chg="delSld modSld">
      <pc:chgData name="Stacey Coleman" userId="39388c8c-684c-4133-bd3c-08329177af5b" providerId="ADAL" clId="{E6B36A1C-F736-407F-8175-993F5B1F84E5}" dt="2024-10-14T09:51:44.211" v="85" actId="20577"/>
      <pc:docMkLst>
        <pc:docMk/>
      </pc:docMkLst>
      <pc:sldChg chg="mod modShow">
        <pc:chgData name="Stacey Coleman" userId="39388c8c-684c-4133-bd3c-08329177af5b" providerId="ADAL" clId="{E6B36A1C-F736-407F-8175-993F5B1F84E5}" dt="2024-10-11T11:14:28.675" v="74" actId="729"/>
        <pc:sldMkLst>
          <pc:docMk/>
          <pc:sldMk cId="4210734385" sldId="269"/>
        </pc:sldMkLst>
      </pc:sldChg>
      <pc:sldChg chg="mod modShow">
        <pc:chgData name="Stacey Coleman" userId="39388c8c-684c-4133-bd3c-08329177af5b" providerId="ADAL" clId="{E6B36A1C-F736-407F-8175-993F5B1F84E5}" dt="2024-10-11T11:14:33.324" v="75" actId="729"/>
        <pc:sldMkLst>
          <pc:docMk/>
          <pc:sldMk cId="435563290" sldId="270"/>
        </pc:sldMkLst>
      </pc:sldChg>
      <pc:sldChg chg="mod modShow">
        <pc:chgData name="Stacey Coleman" userId="39388c8c-684c-4133-bd3c-08329177af5b" providerId="ADAL" clId="{E6B36A1C-F736-407F-8175-993F5B1F84E5}" dt="2024-10-11T11:14:41.096" v="76" actId="729"/>
        <pc:sldMkLst>
          <pc:docMk/>
          <pc:sldMk cId="2109987210" sldId="271"/>
        </pc:sldMkLst>
      </pc:sldChg>
      <pc:sldChg chg="mod modShow">
        <pc:chgData name="Stacey Coleman" userId="39388c8c-684c-4133-bd3c-08329177af5b" providerId="ADAL" clId="{E6B36A1C-F736-407F-8175-993F5B1F84E5}" dt="2024-10-11T11:14:24.734" v="73" actId="729"/>
        <pc:sldMkLst>
          <pc:docMk/>
          <pc:sldMk cId="921439639" sldId="273"/>
        </pc:sldMkLst>
      </pc:sldChg>
      <pc:sldChg chg="mod modShow modNotesTx">
        <pc:chgData name="Stacey Coleman" userId="39388c8c-684c-4133-bd3c-08329177af5b" providerId="ADAL" clId="{E6B36A1C-F736-407F-8175-993F5B1F84E5}" dt="2024-10-14T09:51:44.211" v="85" actId="20577"/>
        <pc:sldMkLst>
          <pc:docMk/>
          <pc:sldMk cId="1981222313" sldId="274"/>
        </pc:sldMkLst>
      </pc:sldChg>
      <pc:sldChg chg="mod modShow">
        <pc:chgData name="Stacey Coleman" userId="39388c8c-684c-4133-bd3c-08329177af5b" providerId="ADAL" clId="{E6B36A1C-F736-407F-8175-993F5B1F84E5}" dt="2024-10-14T08:28:15.166" v="81" actId="729"/>
        <pc:sldMkLst>
          <pc:docMk/>
          <pc:sldMk cId="2061749562" sldId="276"/>
        </pc:sldMkLst>
      </pc:sldChg>
      <pc:sldChg chg="mod modShow">
        <pc:chgData name="Stacey Coleman" userId="39388c8c-684c-4133-bd3c-08329177af5b" providerId="ADAL" clId="{E6B36A1C-F736-407F-8175-993F5B1F84E5}" dt="2024-10-14T08:28:17.559" v="82" actId="729"/>
        <pc:sldMkLst>
          <pc:docMk/>
          <pc:sldMk cId="1042780779" sldId="277"/>
        </pc:sldMkLst>
      </pc:sldChg>
      <pc:sldChg chg="del">
        <pc:chgData name="Stacey Coleman" userId="39388c8c-684c-4133-bd3c-08329177af5b" providerId="ADAL" clId="{E6B36A1C-F736-407F-8175-993F5B1F84E5}" dt="2024-10-11T11:12:04.693" v="0" actId="47"/>
        <pc:sldMkLst>
          <pc:docMk/>
          <pc:sldMk cId="25207769" sldId="299"/>
        </pc:sldMkLst>
      </pc:sldChg>
      <pc:sldChg chg="del">
        <pc:chgData name="Stacey Coleman" userId="39388c8c-684c-4133-bd3c-08329177af5b" providerId="ADAL" clId="{E6B36A1C-F736-407F-8175-993F5B1F84E5}" dt="2024-10-11T11:12:08.106" v="1" actId="47"/>
        <pc:sldMkLst>
          <pc:docMk/>
          <pc:sldMk cId="3297834840" sldId="300"/>
        </pc:sldMkLst>
      </pc:sldChg>
      <pc:sldChg chg="del">
        <pc:chgData name="Stacey Coleman" userId="39388c8c-684c-4133-bd3c-08329177af5b" providerId="ADAL" clId="{E6B36A1C-F736-407F-8175-993F5B1F84E5}" dt="2024-10-11T11:12:23.540" v="2" actId="47"/>
        <pc:sldMkLst>
          <pc:docMk/>
          <pc:sldMk cId="2918541997" sldId="305"/>
        </pc:sldMkLst>
      </pc:sldChg>
      <pc:sldChg chg="modSp mod">
        <pc:chgData name="Stacey Coleman" userId="39388c8c-684c-4133-bd3c-08329177af5b" providerId="ADAL" clId="{E6B36A1C-F736-407F-8175-993F5B1F84E5}" dt="2024-10-11T11:12:57.355" v="72" actId="20577"/>
        <pc:sldMkLst>
          <pc:docMk/>
          <pc:sldMk cId="1917178384" sldId="307"/>
        </pc:sldMkLst>
        <pc:spChg chg="mod">
          <ac:chgData name="Stacey Coleman" userId="39388c8c-684c-4133-bd3c-08329177af5b" providerId="ADAL" clId="{E6B36A1C-F736-407F-8175-993F5B1F84E5}" dt="2024-10-11T11:12:57.355" v="72" actId="20577"/>
          <ac:spMkLst>
            <pc:docMk/>
            <pc:sldMk cId="1917178384" sldId="307"/>
            <ac:spMk id="2" creationId="{38F81334-2E07-42B2-BE4B-1D4323F371F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111CE7-AA00-4C55-BEEF-352316370D80}"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GB"/>
        </a:p>
      </dgm:t>
    </dgm:pt>
    <dgm:pt modelId="{C378CC3A-02C1-431A-85D5-1150437850B2}">
      <dgm:prSet phldrT="[Text]"/>
      <dgm:spPr/>
      <dgm:t>
        <a:bodyPr/>
        <a:lstStyle/>
        <a:p>
          <a:r>
            <a:rPr lang="en-GB"/>
            <a:t>High levels of energy</a:t>
          </a:r>
        </a:p>
      </dgm:t>
    </dgm:pt>
    <dgm:pt modelId="{A129EDF0-7E7E-47C7-A4D5-74A1F9281146}" type="parTrans" cxnId="{C99FB571-E19D-4569-8194-937B579150C3}">
      <dgm:prSet/>
      <dgm:spPr/>
      <dgm:t>
        <a:bodyPr/>
        <a:lstStyle/>
        <a:p>
          <a:endParaRPr lang="en-GB"/>
        </a:p>
      </dgm:t>
    </dgm:pt>
    <dgm:pt modelId="{239BA870-5691-441D-8B51-1AA7C092EB36}" type="sibTrans" cxnId="{C99FB571-E19D-4569-8194-937B579150C3}">
      <dgm:prSet/>
      <dgm:spPr/>
      <dgm:t>
        <a:bodyPr/>
        <a:lstStyle/>
        <a:p>
          <a:endParaRPr lang="en-GB"/>
        </a:p>
      </dgm:t>
    </dgm:pt>
    <dgm:pt modelId="{889ACAC5-06EA-4242-A4EB-78F676F92115}">
      <dgm:prSet phldrT="[Text]"/>
      <dgm:spPr/>
      <dgm:t>
        <a:bodyPr/>
        <a:lstStyle/>
        <a:p>
          <a:r>
            <a:rPr lang="en-GB"/>
            <a:t>Work hard</a:t>
          </a:r>
        </a:p>
      </dgm:t>
    </dgm:pt>
    <dgm:pt modelId="{3E8F9EB7-974D-496C-BFA8-9C0B38F2D76E}" type="parTrans" cxnId="{7AC72F15-542B-4339-AEDA-0A317B74E6C9}">
      <dgm:prSet/>
      <dgm:spPr/>
      <dgm:t>
        <a:bodyPr/>
        <a:lstStyle/>
        <a:p>
          <a:endParaRPr lang="en-GB"/>
        </a:p>
      </dgm:t>
    </dgm:pt>
    <dgm:pt modelId="{B65C9FD4-FA79-45AA-A8A1-D69A99FA8890}" type="sibTrans" cxnId="{7AC72F15-542B-4339-AEDA-0A317B74E6C9}">
      <dgm:prSet/>
      <dgm:spPr/>
      <dgm:t>
        <a:bodyPr/>
        <a:lstStyle/>
        <a:p>
          <a:endParaRPr lang="en-GB"/>
        </a:p>
      </dgm:t>
    </dgm:pt>
    <dgm:pt modelId="{BFB22671-E85A-43B0-A78A-ADB3E8949F4A}">
      <dgm:prSet phldrT="[Text]"/>
      <dgm:spPr/>
      <dgm:t>
        <a:bodyPr/>
        <a:lstStyle/>
        <a:p>
          <a:r>
            <a:rPr lang="en-GB"/>
            <a:t>Involved and happily absorbed in work</a:t>
          </a:r>
        </a:p>
      </dgm:t>
    </dgm:pt>
    <dgm:pt modelId="{1593D165-2137-42A4-A89D-D3111B53191F}" type="parTrans" cxnId="{16D088F3-E58A-4BDA-8FB1-6AB0FFFD04D7}">
      <dgm:prSet/>
      <dgm:spPr/>
      <dgm:t>
        <a:bodyPr/>
        <a:lstStyle/>
        <a:p>
          <a:endParaRPr lang="en-GB"/>
        </a:p>
      </dgm:t>
    </dgm:pt>
    <dgm:pt modelId="{07579237-B237-4D0B-8D52-214E94011D26}" type="sibTrans" cxnId="{16D088F3-E58A-4BDA-8FB1-6AB0FFFD04D7}">
      <dgm:prSet/>
      <dgm:spPr/>
      <dgm:t>
        <a:bodyPr/>
        <a:lstStyle/>
        <a:p>
          <a:endParaRPr lang="en-GB"/>
        </a:p>
      </dgm:t>
    </dgm:pt>
    <dgm:pt modelId="{34AF7CCC-4A9C-4673-9A57-82EA82689176}" type="pres">
      <dgm:prSet presAssocID="{57111CE7-AA00-4C55-BEEF-352316370D80}" presName="Name0" presStyleCnt="0">
        <dgm:presLayoutVars>
          <dgm:chMax val="7"/>
          <dgm:chPref val="7"/>
          <dgm:dir/>
        </dgm:presLayoutVars>
      </dgm:prSet>
      <dgm:spPr/>
    </dgm:pt>
    <dgm:pt modelId="{C1B36400-C7DE-457E-8063-DCFF7F03F0B5}" type="pres">
      <dgm:prSet presAssocID="{57111CE7-AA00-4C55-BEEF-352316370D80}" presName="Name1" presStyleCnt="0"/>
      <dgm:spPr/>
    </dgm:pt>
    <dgm:pt modelId="{95CF0C4F-6559-4BCA-BD83-9F5AA2DCF2EE}" type="pres">
      <dgm:prSet presAssocID="{57111CE7-AA00-4C55-BEEF-352316370D80}" presName="cycle" presStyleCnt="0"/>
      <dgm:spPr/>
    </dgm:pt>
    <dgm:pt modelId="{D40F59C3-9435-4A43-942E-E39CE001225F}" type="pres">
      <dgm:prSet presAssocID="{57111CE7-AA00-4C55-BEEF-352316370D80}" presName="srcNode" presStyleLbl="node1" presStyleIdx="0" presStyleCnt="3"/>
      <dgm:spPr/>
    </dgm:pt>
    <dgm:pt modelId="{CC8342C2-DF79-4720-9306-19D6F83884FC}" type="pres">
      <dgm:prSet presAssocID="{57111CE7-AA00-4C55-BEEF-352316370D80}" presName="conn" presStyleLbl="parChTrans1D2" presStyleIdx="0" presStyleCnt="1"/>
      <dgm:spPr/>
    </dgm:pt>
    <dgm:pt modelId="{EF657C45-742D-4FA3-A3BD-8E2F54F8220C}" type="pres">
      <dgm:prSet presAssocID="{57111CE7-AA00-4C55-BEEF-352316370D80}" presName="extraNode" presStyleLbl="node1" presStyleIdx="0" presStyleCnt="3"/>
      <dgm:spPr/>
    </dgm:pt>
    <dgm:pt modelId="{C930F547-D244-4B03-A896-7A64418EA4F9}" type="pres">
      <dgm:prSet presAssocID="{57111CE7-AA00-4C55-BEEF-352316370D80}" presName="dstNode" presStyleLbl="node1" presStyleIdx="0" presStyleCnt="3"/>
      <dgm:spPr/>
    </dgm:pt>
    <dgm:pt modelId="{136D0824-72A8-4CE1-BC0F-03399164F319}" type="pres">
      <dgm:prSet presAssocID="{C378CC3A-02C1-431A-85D5-1150437850B2}" presName="text_1" presStyleLbl="node1" presStyleIdx="0" presStyleCnt="3">
        <dgm:presLayoutVars>
          <dgm:bulletEnabled val="1"/>
        </dgm:presLayoutVars>
      </dgm:prSet>
      <dgm:spPr/>
    </dgm:pt>
    <dgm:pt modelId="{1C67DFB1-A107-4260-9058-D3812080F7CA}" type="pres">
      <dgm:prSet presAssocID="{C378CC3A-02C1-431A-85D5-1150437850B2}" presName="accent_1" presStyleCnt="0"/>
      <dgm:spPr/>
    </dgm:pt>
    <dgm:pt modelId="{99F07130-38CD-47D0-89AB-8A6C4F5FA95B}" type="pres">
      <dgm:prSet presAssocID="{C378CC3A-02C1-431A-85D5-1150437850B2}" presName="accentRepeatNode" presStyleLbl="solidFgAcc1" presStyleIdx="0" presStyleCnt="3"/>
      <dgm:spPr/>
    </dgm:pt>
    <dgm:pt modelId="{5D26ACDB-69C8-46A8-91EA-4E8DB28A9F87}" type="pres">
      <dgm:prSet presAssocID="{889ACAC5-06EA-4242-A4EB-78F676F92115}" presName="text_2" presStyleLbl="node1" presStyleIdx="1" presStyleCnt="3">
        <dgm:presLayoutVars>
          <dgm:bulletEnabled val="1"/>
        </dgm:presLayoutVars>
      </dgm:prSet>
      <dgm:spPr/>
    </dgm:pt>
    <dgm:pt modelId="{9A50D843-C245-4920-B2CE-B198F7145C90}" type="pres">
      <dgm:prSet presAssocID="{889ACAC5-06EA-4242-A4EB-78F676F92115}" presName="accent_2" presStyleCnt="0"/>
      <dgm:spPr/>
    </dgm:pt>
    <dgm:pt modelId="{22DC4C25-57AE-4D39-A917-2EBB62302087}" type="pres">
      <dgm:prSet presAssocID="{889ACAC5-06EA-4242-A4EB-78F676F92115}" presName="accentRepeatNode" presStyleLbl="solidFgAcc1" presStyleIdx="1" presStyleCnt="3"/>
      <dgm:spPr/>
    </dgm:pt>
    <dgm:pt modelId="{77198921-52D1-415D-82FE-2D49F375DC59}" type="pres">
      <dgm:prSet presAssocID="{BFB22671-E85A-43B0-A78A-ADB3E8949F4A}" presName="text_3" presStyleLbl="node1" presStyleIdx="2" presStyleCnt="3">
        <dgm:presLayoutVars>
          <dgm:bulletEnabled val="1"/>
        </dgm:presLayoutVars>
      </dgm:prSet>
      <dgm:spPr/>
    </dgm:pt>
    <dgm:pt modelId="{DA2CC3F3-BA2B-4A1A-98C2-159D9422CEBC}" type="pres">
      <dgm:prSet presAssocID="{BFB22671-E85A-43B0-A78A-ADB3E8949F4A}" presName="accent_3" presStyleCnt="0"/>
      <dgm:spPr/>
    </dgm:pt>
    <dgm:pt modelId="{1ACDEC08-CE20-4747-A277-A8747070E8C8}" type="pres">
      <dgm:prSet presAssocID="{BFB22671-E85A-43B0-A78A-ADB3E8949F4A}" presName="accentRepeatNode" presStyleLbl="solidFgAcc1" presStyleIdx="2" presStyleCnt="3"/>
      <dgm:spPr/>
    </dgm:pt>
  </dgm:ptLst>
  <dgm:cxnLst>
    <dgm:cxn modelId="{7AC72F15-542B-4339-AEDA-0A317B74E6C9}" srcId="{57111CE7-AA00-4C55-BEEF-352316370D80}" destId="{889ACAC5-06EA-4242-A4EB-78F676F92115}" srcOrd="1" destOrd="0" parTransId="{3E8F9EB7-974D-496C-BFA8-9C0B38F2D76E}" sibTransId="{B65C9FD4-FA79-45AA-A8A1-D69A99FA8890}"/>
    <dgm:cxn modelId="{35EB4B1A-2EF2-4759-AFA5-B0086A5C75E9}" type="presOf" srcId="{C378CC3A-02C1-431A-85D5-1150437850B2}" destId="{136D0824-72A8-4CE1-BC0F-03399164F319}" srcOrd="0" destOrd="0" presId="urn:microsoft.com/office/officeart/2008/layout/VerticalCurvedList"/>
    <dgm:cxn modelId="{3AE5ED20-3206-47D3-A1DA-6B4D0A61BF0E}" type="presOf" srcId="{239BA870-5691-441D-8B51-1AA7C092EB36}" destId="{CC8342C2-DF79-4720-9306-19D6F83884FC}" srcOrd="0" destOrd="0" presId="urn:microsoft.com/office/officeart/2008/layout/VerticalCurvedList"/>
    <dgm:cxn modelId="{C99FB571-E19D-4569-8194-937B579150C3}" srcId="{57111CE7-AA00-4C55-BEEF-352316370D80}" destId="{C378CC3A-02C1-431A-85D5-1150437850B2}" srcOrd="0" destOrd="0" parTransId="{A129EDF0-7E7E-47C7-A4D5-74A1F9281146}" sibTransId="{239BA870-5691-441D-8B51-1AA7C092EB36}"/>
    <dgm:cxn modelId="{2773A2A4-2E1C-48BF-8CD5-F12B340B93ED}" type="presOf" srcId="{BFB22671-E85A-43B0-A78A-ADB3E8949F4A}" destId="{77198921-52D1-415D-82FE-2D49F375DC59}" srcOrd="0" destOrd="0" presId="urn:microsoft.com/office/officeart/2008/layout/VerticalCurvedList"/>
    <dgm:cxn modelId="{FEE462B5-D592-41F3-8BA3-765FE0CC07C7}" type="presOf" srcId="{889ACAC5-06EA-4242-A4EB-78F676F92115}" destId="{5D26ACDB-69C8-46A8-91EA-4E8DB28A9F87}" srcOrd="0" destOrd="0" presId="urn:microsoft.com/office/officeart/2008/layout/VerticalCurvedList"/>
    <dgm:cxn modelId="{DCFD24D2-4768-44DF-8FDB-73F2F1E216AF}" type="presOf" srcId="{57111CE7-AA00-4C55-BEEF-352316370D80}" destId="{34AF7CCC-4A9C-4673-9A57-82EA82689176}" srcOrd="0" destOrd="0" presId="urn:microsoft.com/office/officeart/2008/layout/VerticalCurvedList"/>
    <dgm:cxn modelId="{16D088F3-E58A-4BDA-8FB1-6AB0FFFD04D7}" srcId="{57111CE7-AA00-4C55-BEEF-352316370D80}" destId="{BFB22671-E85A-43B0-A78A-ADB3E8949F4A}" srcOrd="2" destOrd="0" parTransId="{1593D165-2137-42A4-A89D-D3111B53191F}" sibTransId="{07579237-B237-4D0B-8D52-214E94011D26}"/>
    <dgm:cxn modelId="{F44DC195-28B7-4345-8B12-4D2DA6719474}" type="presParOf" srcId="{34AF7CCC-4A9C-4673-9A57-82EA82689176}" destId="{C1B36400-C7DE-457E-8063-DCFF7F03F0B5}" srcOrd="0" destOrd="0" presId="urn:microsoft.com/office/officeart/2008/layout/VerticalCurvedList"/>
    <dgm:cxn modelId="{6913AB15-DEEB-4F9D-B1D9-926B89C4B867}" type="presParOf" srcId="{C1B36400-C7DE-457E-8063-DCFF7F03F0B5}" destId="{95CF0C4F-6559-4BCA-BD83-9F5AA2DCF2EE}" srcOrd="0" destOrd="0" presId="urn:microsoft.com/office/officeart/2008/layout/VerticalCurvedList"/>
    <dgm:cxn modelId="{1EC2BD79-C1EB-41B8-BFC8-AC1F9860634C}" type="presParOf" srcId="{95CF0C4F-6559-4BCA-BD83-9F5AA2DCF2EE}" destId="{D40F59C3-9435-4A43-942E-E39CE001225F}" srcOrd="0" destOrd="0" presId="urn:microsoft.com/office/officeart/2008/layout/VerticalCurvedList"/>
    <dgm:cxn modelId="{B9B61A33-3031-44DB-B4E5-904737F1FA0D}" type="presParOf" srcId="{95CF0C4F-6559-4BCA-BD83-9F5AA2DCF2EE}" destId="{CC8342C2-DF79-4720-9306-19D6F83884FC}" srcOrd="1" destOrd="0" presId="urn:microsoft.com/office/officeart/2008/layout/VerticalCurvedList"/>
    <dgm:cxn modelId="{DE78BB2B-C14B-46A9-B4B2-CE1723402466}" type="presParOf" srcId="{95CF0C4F-6559-4BCA-BD83-9F5AA2DCF2EE}" destId="{EF657C45-742D-4FA3-A3BD-8E2F54F8220C}" srcOrd="2" destOrd="0" presId="urn:microsoft.com/office/officeart/2008/layout/VerticalCurvedList"/>
    <dgm:cxn modelId="{9F00E484-006E-45B4-9E10-4E13D639A3B2}" type="presParOf" srcId="{95CF0C4F-6559-4BCA-BD83-9F5AA2DCF2EE}" destId="{C930F547-D244-4B03-A896-7A64418EA4F9}" srcOrd="3" destOrd="0" presId="urn:microsoft.com/office/officeart/2008/layout/VerticalCurvedList"/>
    <dgm:cxn modelId="{9EC6274F-9756-4666-97C4-5E83E867D659}" type="presParOf" srcId="{C1B36400-C7DE-457E-8063-DCFF7F03F0B5}" destId="{136D0824-72A8-4CE1-BC0F-03399164F319}" srcOrd="1" destOrd="0" presId="urn:microsoft.com/office/officeart/2008/layout/VerticalCurvedList"/>
    <dgm:cxn modelId="{AC551700-0965-4745-92B1-10F1D9B17B1F}" type="presParOf" srcId="{C1B36400-C7DE-457E-8063-DCFF7F03F0B5}" destId="{1C67DFB1-A107-4260-9058-D3812080F7CA}" srcOrd="2" destOrd="0" presId="urn:microsoft.com/office/officeart/2008/layout/VerticalCurvedList"/>
    <dgm:cxn modelId="{6927A0E7-3A96-4854-9E62-E9E6DC2C9387}" type="presParOf" srcId="{1C67DFB1-A107-4260-9058-D3812080F7CA}" destId="{99F07130-38CD-47D0-89AB-8A6C4F5FA95B}" srcOrd="0" destOrd="0" presId="urn:microsoft.com/office/officeart/2008/layout/VerticalCurvedList"/>
    <dgm:cxn modelId="{781BFDBD-9069-47D7-9AB8-591EAB1B694C}" type="presParOf" srcId="{C1B36400-C7DE-457E-8063-DCFF7F03F0B5}" destId="{5D26ACDB-69C8-46A8-91EA-4E8DB28A9F87}" srcOrd="3" destOrd="0" presId="urn:microsoft.com/office/officeart/2008/layout/VerticalCurvedList"/>
    <dgm:cxn modelId="{1EAE902F-6768-4193-8057-4A4FDC0569BA}" type="presParOf" srcId="{C1B36400-C7DE-457E-8063-DCFF7F03F0B5}" destId="{9A50D843-C245-4920-B2CE-B198F7145C90}" srcOrd="4" destOrd="0" presId="urn:microsoft.com/office/officeart/2008/layout/VerticalCurvedList"/>
    <dgm:cxn modelId="{671F3D79-A3FC-400E-87BF-DE8C0CE519D3}" type="presParOf" srcId="{9A50D843-C245-4920-B2CE-B198F7145C90}" destId="{22DC4C25-57AE-4D39-A917-2EBB62302087}" srcOrd="0" destOrd="0" presId="urn:microsoft.com/office/officeart/2008/layout/VerticalCurvedList"/>
    <dgm:cxn modelId="{24E87872-ED28-412D-82A0-8522F33F63D0}" type="presParOf" srcId="{C1B36400-C7DE-457E-8063-DCFF7F03F0B5}" destId="{77198921-52D1-415D-82FE-2D49F375DC59}" srcOrd="5" destOrd="0" presId="urn:microsoft.com/office/officeart/2008/layout/VerticalCurvedList"/>
    <dgm:cxn modelId="{056FD9CC-8D22-4B1C-B3D8-15E0BF349C62}" type="presParOf" srcId="{C1B36400-C7DE-457E-8063-DCFF7F03F0B5}" destId="{DA2CC3F3-BA2B-4A1A-98C2-159D9422CEBC}" srcOrd="6" destOrd="0" presId="urn:microsoft.com/office/officeart/2008/layout/VerticalCurvedList"/>
    <dgm:cxn modelId="{C23882E4-05C7-4A04-94EE-298E56BB4C11}" type="presParOf" srcId="{DA2CC3F3-BA2B-4A1A-98C2-159D9422CEBC}" destId="{1ACDEC08-CE20-4747-A277-A8747070E8C8}"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B89386-BF91-49FB-A1D0-EC232F119353}" type="doc">
      <dgm:prSet loTypeId="urn:microsoft.com/office/officeart/2009/3/layout/PlusandMinus" loCatId="relationship" qsTypeId="urn:microsoft.com/office/officeart/2005/8/quickstyle/simple1" qsCatId="simple" csTypeId="urn:microsoft.com/office/officeart/2005/8/colors/colorful4" csCatId="colorful" phldr="1"/>
      <dgm:spPr/>
      <dgm:t>
        <a:bodyPr/>
        <a:lstStyle/>
        <a:p>
          <a:endParaRPr lang="en-GB"/>
        </a:p>
      </dgm:t>
    </dgm:pt>
    <dgm:pt modelId="{5FBA289A-D798-4484-9CA9-604FF3C86D18}">
      <dgm:prSet phldrT="[Text]"/>
      <dgm:spPr/>
      <dgm:t>
        <a:bodyPr/>
        <a:lstStyle/>
        <a:p>
          <a:r>
            <a:rPr lang="en-GB"/>
            <a:t>Increased job performance, job satisfaction and decrease in turnover intentions in employees</a:t>
          </a:r>
        </a:p>
      </dgm:t>
    </dgm:pt>
    <dgm:pt modelId="{7C99BD05-1CA5-4E47-93F0-B3441E201E29}" type="parTrans" cxnId="{E0708FEB-1FF7-4949-BCC7-80B3753AEA35}">
      <dgm:prSet/>
      <dgm:spPr/>
      <dgm:t>
        <a:bodyPr/>
        <a:lstStyle/>
        <a:p>
          <a:endParaRPr lang="en-GB"/>
        </a:p>
      </dgm:t>
    </dgm:pt>
    <dgm:pt modelId="{35A7D148-5F68-45FF-BA76-C1038B70A2EA}" type="sibTrans" cxnId="{E0708FEB-1FF7-4949-BCC7-80B3753AEA35}">
      <dgm:prSet/>
      <dgm:spPr/>
      <dgm:t>
        <a:bodyPr/>
        <a:lstStyle/>
        <a:p>
          <a:endParaRPr lang="en-GB"/>
        </a:p>
      </dgm:t>
    </dgm:pt>
    <dgm:pt modelId="{26435A81-7D41-4CD6-B667-9F74EF2A31B6}">
      <dgm:prSet phldrT="[Text]"/>
      <dgm:spPr/>
      <dgm:t>
        <a:bodyPr/>
        <a:lstStyle/>
        <a:p>
          <a:r>
            <a:rPr lang="en-GB"/>
            <a:t>Burnout, stress, work-life conflict, decrease in overall well-being</a:t>
          </a:r>
        </a:p>
      </dgm:t>
    </dgm:pt>
    <dgm:pt modelId="{53082541-9DCC-4D4B-8397-E4399882C1C5}" type="parTrans" cxnId="{213F75B6-C8E9-4DAA-915E-6EE1A20C23B4}">
      <dgm:prSet/>
      <dgm:spPr/>
      <dgm:t>
        <a:bodyPr/>
        <a:lstStyle/>
        <a:p>
          <a:endParaRPr lang="en-GB"/>
        </a:p>
      </dgm:t>
    </dgm:pt>
    <dgm:pt modelId="{C4A023EC-A7D4-407E-8AE4-E3158FA54ED4}" type="sibTrans" cxnId="{213F75B6-C8E9-4DAA-915E-6EE1A20C23B4}">
      <dgm:prSet/>
      <dgm:spPr/>
      <dgm:t>
        <a:bodyPr/>
        <a:lstStyle/>
        <a:p>
          <a:endParaRPr lang="en-GB"/>
        </a:p>
      </dgm:t>
    </dgm:pt>
    <dgm:pt modelId="{4447418A-9CAE-47AE-B818-B74733B4A203}" type="pres">
      <dgm:prSet presAssocID="{53B89386-BF91-49FB-A1D0-EC232F119353}" presName="Name0" presStyleCnt="0">
        <dgm:presLayoutVars>
          <dgm:chMax val="2"/>
          <dgm:chPref val="2"/>
          <dgm:dir/>
          <dgm:animOne/>
          <dgm:resizeHandles val="exact"/>
        </dgm:presLayoutVars>
      </dgm:prSet>
      <dgm:spPr/>
    </dgm:pt>
    <dgm:pt modelId="{B1F890E1-43D0-45E0-9B7C-2CB3EE79E1B2}" type="pres">
      <dgm:prSet presAssocID="{53B89386-BF91-49FB-A1D0-EC232F119353}" presName="Background" presStyleLbl="bgImgPlace1" presStyleIdx="0" presStyleCnt="1"/>
      <dgm:spPr/>
    </dgm:pt>
    <dgm:pt modelId="{1F33B5E1-8CD3-413F-B60F-EFFFD6D39E47}" type="pres">
      <dgm:prSet presAssocID="{53B89386-BF91-49FB-A1D0-EC232F119353}" presName="ParentText1" presStyleLbl="revTx" presStyleIdx="0" presStyleCnt="2">
        <dgm:presLayoutVars>
          <dgm:chMax val="0"/>
          <dgm:chPref val="0"/>
          <dgm:bulletEnabled val="1"/>
        </dgm:presLayoutVars>
      </dgm:prSet>
      <dgm:spPr/>
    </dgm:pt>
    <dgm:pt modelId="{4DBD8353-132D-4F39-BCBD-498EBA45E6C5}" type="pres">
      <dgm:prSet presAssocID="{53B89386-BF91-49FB-A1D0-EC232F119353}" presName="ParentText2" presStyleLbl="revTx" presStyleIdx="1" presStyleCnt="2">
        <dgm:presLayoutVars>
          <dgm:chMax val="0"/>
          <dgm:chPref val="0"/>
          <dgm:bulletEnabled val="1"/>
        </dgm:presLayoutVars>
      </dgm:prSet>
      <dgm:spPr/>
    </dgm:pt>
    <dgm:pt modelId="{D9F776FC-5B8B-4A4F-93E5-3C41F0B25294}" type="pres">
      <dgm:prSet presAssocID="{53B89386-BF91-49FB-A1D0-EC232F119353}" presName="Plus" presStyleLbl="alignNode1" presStyleIdx="0" presStyleCnt="2"/>
      <dgm:spPr/>
    </dgm:pt>
    <dgm:pt modelId="{0CCC4E78-CA35-4F4A-9C17-57979B970786}" type="pres">
      <dgm:prSet presAssocID="{53B89386-BF91-49FB-A1D0-EC232F119353}" presName="Minus" presStyleLbl="alignNode1" presStyleIdx="1" presStyleCnt="2"/>
      <dgm:spPr/>
    </dgm:pt>
    <dgm:pt modelId="{F88774B0-AF04-48A4-B1A9-3AB1C19FF2E0}" type="pres">
      <dgm:prSet presAssocID="{53B89386-BF91-49FB-A1D0-EC232F119353}" presName="Divider" presStyleLbl="parChTrans1D1" presStyleIdx="0" presStyleCnt="1"/>
      <dgm:spPr/>
    </dgm:pt>
  </dgm:ptLst>
  <dgm:cxnLst>
    <dgm:cxn modelId="{26E22E36-7875-45F6-940B-0B582C8A1970}" type="presOf" srcId="{53B89386-BF91-49FB-A1D0-EC232F119353}" destId="{4447418A-9CAE-47AE-B818-B74733B4A203}" srcOrd="0" destOrd="0" presId="urn:microsoft.com/office/officeart/2009/3/layout/PlusandMinus"/>
    <dgm:cxn modelId="{887D8AAB-CEEE-4452-9FBF-42601222001F}" type="presOf" srcId="{5FBA289A-D798-4484-9CA9-604FF3C86D18}" destId="{1F33B5E1-8CD3-413F-B60F-EFFFD6D39E47}" srcOrd="0" destOrd="0" presId="urn:microsoft.com/office/officeart/2009/3/layout/PlusandMinus"/>
    <dgm:cxn modelId="{7FECC5AF-0826-4958-9B7D-07D7ECB1DF0F}" type="presOf" srcId="{26435A81-7D41-4CD6-B667-9F74EF2A31B6}" destId="{4DBD8353-132D-4F39-BCBD-498EBA45E6C5}" srcOrd="0" destOrd="0" presId="urn:microsoft.com/office/officeart/2009/3/layout/PlusandMinus"/>
    <dgm:cxn modelId="{213F75B6-C8E9-4DAA-915E-6EE1A20C23B4}" srcId="{53B89386-BF91-49FB-A1D0-EC232F119353}" destId="{26435A81-7D41-4CD6-B667-9F74EF2A31B6}" srcOrd="1" destOrd="0" parTransId="{53082541-9DCC-4D4B-8397-E4399882C1C5}" sibTransId="{C4A023EC-A7D4-407E-8AE4-E3158FA54ED4}"/>
    <dgm:cxn modelId="{E0708FEB-1FF7-4949-BCC7-80B3753AEA35}" srcId="{53B89386-BF91-49FB-A1D0-EC232F119353}" destId="{5FBA289A-D798-4484-9CA9-604FF3C86D18}" srcOrd="0" destOrd="0" parTransId="{7C99BD05-1CA5-4E47-93F0-B3441E201E29}" sibTransId="{35A7D148-5F68-45FF-BA76-C1038B70A2EA}"/>
    <dgm:cxn modelId="{D96A82C9-AC4D-4F28-8E88-630535C31D75}" type="presParOf" srcId="{4447418A-9CAE-47AE-B818-B74733B4A203}" destId="{B1F890E1-43D0-45E0-9B7C-2CB3EE79E1B2}" srcOrd="0" destOrd="0" presId="urn:microsoft.com/office/officeart/2009/3/layout/PlusandMinus"/>
    <dgm:cxn modelId="{36C65837-2098-4261-80B0-BD2980820630}" type="presParOf" srcId="{4447418A-9CAE-47AE-B818-B74733B4A203}" destId="{1F33B5E1-8CD3-413F-B60F-EFFFD6D39E47}" srcOrd="1" destOrd="0" presId="urn:microsoft.com/office/officeart/2009/3/layout/PlusandMinus"/>
    <dgm:cxn modelId="{81A3E449-D104-4BEA-A001-6B95B9B7E01E}" type="presParOf" srcId="{4447418A-9CAE-47AE-B818-B74733B4A203}" destId="{4DBD8353-132D-4F39-BCBD-498EBA45E6C5}" srcOrd="2" destOrd="0" presId="urn:microsoft.com/office/officeart/2009/3/layout/PlusandMinus"/>
    <dgm:cxn modelId="{00070EEB-04EB-413A-BC46-6EF0965F0109}" type="presParOf" srcId="{4447418A-9CAE-47AE-B818-B74733B4A203}" destId="{D9F776FC-5B8B-4A4F-93E5-3C41F0B25294}" srcOrd="3" destOrd="0" presId="urn:microsoft.com/office/officeart/2009/3/layout/PlusandMinus"/>
    <dgm:cxn modelId="{3D2F1360-4804-4D33-9BD5-3402EAFD5DEC}" type="presParOf" srcId="{4447418A-9CAE-47AE-B818-B74733B4A203}" destId="{0CCC4E78-CA35-4F4A-9C17-57979B970786}" srcOrd="4" destOrd="0" presId="urn:microsoft.com/office/officeart/2009/3/layout/PlusandMinus"/>
    <dgm:cxn modelId="{6F292781-2522-4384-A093-E8BCC0B1FDD8}" type="presParOf" srcId="{4447418A-9CAE-47AE-B818-B74733B4A203}" destId="{F88774B0-AF04-48A4-B1A9-3AB1C19FF2E0}"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FC7F86-D148-42B8-8F94-9FFF1885FBAF}" type="doc">
      <dgm:prSet loTypeId="urn:microsoft.com/office/officeart/2005/8/layout/pyramid2" loCatId="pyramid" qsTypeId="urn:microsoft.com/office/officeart/2005/8/quickstyle/simple1" qsCatId="simple" csTypeId="urn:microsoft.com/office/officeart/2005/8/colors/accent1_2" csCatId="accent1" phldr="1"/>
      <dgm:spPr/>
    </dgm:pt>
    <dgm:pt modelId="{F2EBC000-50E6-41C5-B7B3-030CEA0A5EA2}">
      <dgm:prSet phldrT="[Text]"/>
      <dgm:spPr/>
      <dgm:t>
        <a:bodyPr/>
        <a:lstStyle/>
        <a:p>
          <a:r>
            <a:rPr lang="en-GB" b="1"/>
            <a:t>JOB DEMANDS</a:t>
          </a:r>
        </a:p>
      </dgm:t>
    </dgm:pt>
    <dgm:pt modelId="{699F98A3-9F61-4B28-B7BE-BF74921F3D8B}" type="parTrans" cxnId="{DFE7923D-5125-410F-B07E-59540F836903}">
      <dgm:prSet/>
      <dgm:spPr/>
      <dgm:t>
        <a:bodyPr/>
        <a:lstStyle/>
        <a:p>
          <a:endParaRPr lang="en-GB"/>
        </a:p>
      </dgm:t>
    </dgm:pt>
    <dgm:pt modelId="{29A6758C-F36E-4639-A671-AAA3EC218CC9}" type="sibTrans" cxnId="{DFE7923D-5125-410F-B07E-59540F836903}">
      <dgm:prSet/>
      <dgm:spPr/>
      <dgm:t>
        <a:bodyPr/>
        <a:lstStyle/>
        <a:p>
          <a:endParaRPr lang="en-GB"/>
        </a:p>
      </dgm:t>
    </dgm:pt>
    <dgm:pt modelId="{C065DBA0-A429-4172-8F37-E1455A71C60B}">
      <dgm:prSet phldrT="[Text]"/>
      <dgm:spPr/>
      <dgm:t>
        <a:bodyPr/>
        <a:lstStyle/>
        <a:p>
          <a:r>
            <a:rPr lang="en-GB"/>
            <a:t>Dimensions that carry personal costs </a:t>
          </a:r>
        </a:p>
      </dgm:t>
    </dgm:pt>
    <dgm:pt modelId="{2FE6DA5E-CC89-421B-BA2F-5BAD05C5332D}" type="parTrans" cxnId="{F908803C-65F2-4733-98E6-E9FB5E59F971}">
      <dgm:prSet/>
      <dgm:spPr/>
      <dgm:t>
        <a:bodyPr/>
        <a:lstStyle/>
        <a:p>
          <a:endParaRPr lang="en-GB"/>
        </a:p>
      </dgm:t>
    </dgm:pt>
    <dgm:pt modelId="{57923442-1844-41C0-A28E-A6745E39A0BB}" type="sibTrans" cxnId="{F908803C-65F2-4733-98E6-E9FB5E59F971}">
      <dgm:prSet/>
      <dgm:spPr/>
      <dgm:t>
        <a:bodyPr/>
        <a:lstStyle/>
        <a:p>
          <a:endParaRPr lang="en-GB"/>
        </a:p>
      </dgm:t>
    </dgm:pt>
    <dgm:pt modelId="{BD0388D1-39F4-4C02-B74B-DDF7E05AB31A}">
      <dgm:prSet phldrT="[Text]"/>
      <dgm:spPr/>
      <dgm:t>
        <a:bodyPr/>
        <a:lstStyle/>
        <a:p>
          <a:r>
            <a:rPr lang="en-GB"/>
            <a:t>May lead to negative outcomes such as burnout and emotional exhaustion</a:t>
          </a:r>
        </a:p>
      </dgm:t>
    </dgm:pt>
    <dgm:pt modelId="{2E654D67-2F94-484F-9C13-C6B95749643F}" type="parTrans" cxnId="{8D313186-F33C-4C70-A5B8-310D419E500D}">
      <dgm:prSet/>
      <dgm:spPr/>
      <dgm:t>
        <a:bodyPr/>
        <a:lstStyle/>
        <a:p>
          <a:endParaRPr lang="en-GB"/>
        </a:p>
      </dgm:t>
    </dgm:pt>
    <dgm:pt modelId="{88750360-8883-4E0B-B096-BF13A3395714}" type="sibTrans" cxnId="{8D313186-F33C-4C70-A5B8-310D419E500D}">
      <dgm:prSet/>
      <dgm:spPr/>
      <dgm:t>
        <a:bodyPr/>
        <a:lstStyle/>
        <a:p>
          <a:endParaRPr lang="en-GB"/>
        </a:p>
      </dgm:t>
    </dgm:pt>
    <dgm:pt modelId="{01D9EF2B-C305-47BE-A850-7FA9FA210419}" type="pres">
      <dgm:prSet presAssocID="{73FC7F86-D148-42B8-8F94-9FFF1885FBAF}" presName="compositeShape" presStyleCnt="0">
        <dgm:presLayoutVars>
          <dgm:dir/>
          <dgm:resizeHandles/>
        </dgm:presLayoutVars>
      </dgm:prSet>
      <dgm:spPr/>
    </dgm:pt>
    <dgm:pt modelId="{C08C2424-1B1B-4BED-9CE3-8920B47526D7}" type="pres">
      <dgm:prSet presAssocID="{73FC7F86-D148-42B8-8F94-9FFF1885FBAF}" presName="pyramid" presStyleLbl="node1" presStyleIdx="0" presStyleCnt="1"/>
      <dgm:spPr/>
    </dgm:pt>
    <dgm:pt modelId="{2B3F64B4-3C27-4F82-ABB4-3C3CC8D2789C}" type="pres">
      <dgm:prSet presAssocID="{73FC7F86-D148-42B8-8F94-9FFF1885FBAF}" presName="theList" presStyleCnt="0"/>
      <dgm:spPr/>
    </dgm:pt>
    <dgm:pt modelId="{177BF6D9-15F3-462A-9C97-DAE95966EB9B}" type="pres">
      <dgm:prSet presAssocID="{F2EBC000-50E6-41C5-B7B3-030CEA0A5EA2}" presName="aNode" presStyleLbl="fgAcc1" presStyleIdx="0" presStyleCnt="3" custScaleX="130348">
        <dgm:presLayoutVars>
          <dgm:bulletEnabled val="1"/>
        </dgm:presLayoutVars>
      </dgm:prSet>
      <dgm:spPr/>
    </dgm:pt>
    <dgm:pt modelId="{34180BC9-073B-4E1D-A148-00C968A1E971}" type="pres">
      <dgm:prSet presAssocID="{F2EBC000-50E6-41C5-B7B3-030CEA0A5EA2}" presName="aSpace" presStyleCnt="0"/>
      <dgm:spPr/>
    </dgm:pt>
    <dgm:pt modelId="{C2B27707-9DDC-4935-BCB8-F8A0DE51DA1B}" type="pres">
      <dgm:prSet presAssocID="{C065DBA0-A429-4172-8F37-E1455A71C60B}" presName="aNode" presStyleLbl="fgAcc1" presStyleIdx="1" presStyleCnt="3" custScaleX="135234">
        <dgm:presLayoutVars>
          <dgm:bulletEnabled val="1"/>
        </dgm:presLayoutVars>
      </dgm:prSet>
      <dgm:spPr/>
    </dgm:pt>
    <dgm:pt modelId="{A0A916A5-38DF-4548-8578-E29588D5E2B9}" type="pres">
      <dgm:prSet presAssocID="{C065DBA0-A429-4172-8F37-E1455A71C60B}" presName="aSpace" presStyleCnt="0"/>
      <dgm:spPr/>
    </dgm:pt>
    <dgm:pt modelId="{79D5C1E4-DAD1-465C-955B-88140CC153F1}" type="pres">
      <dgm:prSet presAssocID="{BD0388D1-39F4-4C02-B74B-DDF7E05AB31A}" presName="aNode" presStyleLbl="fgAcc1" presStyleIdx="2" presStyleCnt="3" custScaleX="132963">
        <dgm:presLayoutVars>
          <dgm:bulletEnabled val="1"/>
        </dgm:presLayoutVars>
      </dgm:prSet>
      <dgm:spPr/>
    </dgm:pt>
    <dgm:pt modelId="{32F90E42-74C1-44A3-9B6F-A19EE8743D14}" type="pres">
      <dgm:prSet presAssocID="{BD0388D1-39F4-4C02-B74B-DDF7E05AB31A}" presName="aSpace" presStyleCnt="0"/>
      <dgm:spPr/>
    </dgm:pt>
  </dgm:ptLst>
  <dgm:cxnLst>
    <dgm:cxn modelId="{B2C6BC1D-6AE1-431A-A559-009F0A5FEB6B}" type="presOf" srcId="{F2EBC000-50E6-41C5-B7B3-030CEA0A5EA2}" destId="{177BF6D9-15F3-462A-9C97-DAE95966EB9B}" srcOrd="0" destOrd="0" presId="urn:microsoft.com/office/officeart/2005/8/layout/pyramid2"/>
    <dgm:cxn modelId="{F908803C-65F2-4733-98E6-E9FB5E59F971}" srcId="{73FC7F86-D148-42B8-8F94-9FFF1885FBAF}" destId="{C065DBA0-A429-4172-8F37-E1455A71C60B}" srcOrd="1" destOrd="0" parTransId="{2FE6DA5E-CC89-421B-BA2F-5BAD05C5332D}" sibTransId="{57923442-1844-41C0-A28E-A6745E39A0BB}"/>
    <dgm:cxn modelId="{DFE7923D-5125-410F-B07E-59540F836903}" srcId="{73FC7F86-D148-42B8-8F94-9FFF1885FBAF}" destId="{F2EBC000-50E6-41C5-B7B3-030CEA0A5EA2}" srcOrd="0" destOrd="0" parTransId="{699F98A3-9F61-4B28-B7BE-BF74921F3D8B}" sibTransId="{29A6758C-F36E-4639-A671-AAA3EC218CC9}"/>
    <dgm:cxn modelId="{5A5F9457-7E63-4FC9-BCEE-B3DE0D682602}" type="presOf" srcId="{C065DBA0-A429-4172-8F37-E1455A71C60B}" destId="{C2B27707-9DDC-4935-BCB8-F8A0DE51DA1B}" srcOrd="0" destOrd="0" presId="urn:microsoft.com/office/officeart/2005/8/layout/pyramid2"/>
    <dgm:cxn modelId="{8D313186-F33C-4C70-A5B8-310D419E500D}" srcId="{73FC7F86-D148-42B8-8F94-9FFF1885FBAF}" destId="{BD0388D1-39F4-4C02-B74B-DDF7E05AB31A}" srcOrd="2" destOrd="0" parTransId="{2E654D67-2F94-484F-9C13-C6B95749643F}" sibTransId="{88750360-8883-4E0B-B096-BF13A3395714}"/>
    <dgm:cxn modelId="{4182FFB4-254D-4DBB-869B-F7F212D0225B}" type="presOf" srcId="{73FC7F86-D148-42B8-8F94-9FFF1885FBAF}" destId="{01D9EF2B-C305-47BE-A850-7FA9FA210419}" srcOrd="0" destOrd="0" presId="urn:microsoft.com/office/officeart/2005/8/layout/pyramid2"/>
    <dgm:cxn modelId="{0235FEC5-EC6D-49CA-8D6E-A4989D169AB9}" type="presOf" srcId="{BD0388D1-39F4-4C02-B74B-DDF7E05AB31A}" destId="{79D5C1E4-DAD1-465C-955B-88140CC153F1}" srcOrd="0" destOrd="0" presId="urn:microsoft.com/office/officeart/2005/8/layout/pyramid2"/>
    <dgm:cxn modelId="{F6D93022-C23B-40EF-9A0A-2363F04EAC1B}" type="presParOf" srcId="{01D9EF2B-C305-47BE-A850-7FA9FA210419}" destId="{C08C2424-1B1B-4BED-9CE3-8920B47526D7}" srcOrd="0" destOrd="0" presId="urn:microsoft.com/office/officeart/2005/8/layout/pyramid2"/>
    <dgm:cxn modelId="{89AF4289-C400-4870-88A1-C18179F31094}" type="presParOf" srcId="{01D9EF2B-C305-47BE-A850-7FA9FA210419}" destId="{2B3F64B4-3C27-4F82-ABB4-3C3CC8D2789C}" srcOrd="1" destOrd="0" presId="urn:microsoft.com/office/officeart/2005/8/layout/pyramid2"/>
    <dgm:cxn modelId="{A7D385E7-FC22-4E85-A1AC-3B9C76A1DF45}" type="presParOf" srcId="{2B3F64B4-3C27-4F82-ABB4-3C3CC8D2789C}" destId="{177BF6D9-15F3-462A-9C97-DAE95966EB9B}" srcOrd="0" destOrd="0" presId="urn:microsoft.com/office/officeart/2005/8/layout/pyramid2"/>
    <dgm:cxn modelId="{41A9879B-89DB-41E6-A05F-5CF96597E93A}" type="presParOf" srcId="{2B3F64B4-3C27-4F82-ABB4-3C3CC8D2789C}" destId="{34180BC9-073B-4E1D-A148-00C968A1E971}" srcOrd="1" destOrd="0" presId="urn:microsoft.com/office/officeart/2005/8/layout/pyramid2"/>
    <dgm:cxn modelId="{31848F8A-E721-4441-AC0F-6CDF63D5CAFE}" type="presParOf" srcId="{2B3F64B4-3C27-4F82-ABB4-3C3CC8D2789C}" destId="{C2B27707-9DDC-4935-BCB8-F8A0DE51DA1B}" srcOrd="2" destOrd="0" presId="urn:microsoft.com/office/officeart/2005/8/layout/pyramid2"/>
    <dgm:cxn modelId="{2D35DC4E-0B04-4A4F-B334-F1346363FD2E}" type="presParOf" srcId="{2B3F64B4-3C27-4F82-ABB4-3C3CC8D2789C}" destId="{A0A916A5-38DF-4548-8578-E29588D5E2B9}" srcOrd="3" destOrd="0" presId="urn:microsoft.com/office/officeart/2005/8/layout/pyramid2"/>
    <dgm:cxn modelId="{16F7F06D-C0A5-460B-8405-008780C05E43}" type="presParOf" srcId="{2B3F64B4-3C27-4F82-ABB4-3C3CC8D2789C}" destId="{79D5C1E4-DAD1-465C-955B-88140CC153F1}" srcOrd="4" destOrd="0" presId="urn:microsoft.com/office/officeart/2005/8/layout/pyramid2"/>
    <dgm:cxn modelId="{866214E2-6BCF-4F9C-AFB3-FDC386E6C7F4}" type="presParOf" srcId="{2B3F64B4-3C27-4F82-ABB4-3C3CC8D2789C}" destId="{32F90E42-74C1-44A3-9B6F-A19EE8743D14}"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FC7F86-D148-42B8-8F94-9FFF1885FBAF}" type="doc">
      <dgm:prSet loTypeId="urn:microsoft.com/office/officeart/2005/8/layout/pyramid2" loCatId="pyramid" qsTypeId="urn:microsoft.com/office/officeart/2005/8/quickstyle/simple1" qsCatId="simple" csTypeId="urn:microsoft.com/office/officeart/2005/8/colors/colorful5" csCatId="colorful" phldr="1"/>
      <dgm:spPr/>
    </dgm:pt>
    <dgm:pt modelId="{F2EBC000-50E6-41C5-B7B3-030CEA0A5EA2}">
      <dgm:prSet phldrT="[Text]"/>
      <dgm:spPr/>
      <dgm:t>
        <a:bodyPr/>
        <a:lstStyle/>
        <a:p>
          <a:r>
            <a:rPr lang="en-GB" b="1"/>
            <a:t>JOB RESOURCES</a:t>
          </a:r>
        </a:p>
      </dgm:t>
    </dgm:pt>
    <dgm:pt modelId="{699F98A3-9F61-4B28-B7BE-BF74921F3D8B}" type="parTrans" cxnId="{DFE7923D-5125-410F-B07E-59540F836903}">
      <dgm:prSet/>
      <dgm:spPr/>
      <dgm:t>
        <a:bodyPr/>
        <a:lstStyle/>
        <a:p>
          <a:endParaRPr lang="en-GB"/>
        </a:p>
      </dgm:t>
    </dgm:pt>
    <dgm:pt modelId="{29A6758C-F36E-4639-A671-AAA3EC218CC9}" type="sibTrans" cxnId="{DFE7923D-5125-410F-B07E-59540F836903}">
      <dgm:prSet/>
      <dgm:spPr/>
      <dgm:t>
        <a:bodyPr/>
        <a:lstStyle/>
        <a:p>
          <a:endParaRPr lang="en-GB"/>
        </a:p>
      </dgm:t>
    </dgm:pt>
    <dgm:pt modelId="{C065DBA0-A429-4172-8F37-E1455A71C60B}">
      <dgm:prSet phldrT="[Text]"/>
      <dgm:spPr/>
      <dgm:t>
        <a:bodyPr/>
        <a:lstStyle/>
        <a:p>
          <a:r>
            <a:rPr lang="en-GB"/>
            <a:t>Dimensions that may lead to positive outcomes</a:t>
          </a:r>
        </a:p>
      </dgm:t>
    </dgm:pt>
    <dgm:pt modelId="{2FE6DA5E-CC89-421B-BA2F-5BAD05C5332D}" type="parTrans" cxnId="{F908803C-65F2-4733-98E6-E9FB5E59F971}">
      <dgm:prSet/>
      <dgm:spPr/>
      <dgm:t>
        <a:bodyPr/>
        <a:lstStyle/>
        <a:p>
          <a:endParaRPr lang="en-GB"/>
        </a:p>
      </dgm:t>
    </dgm:pt>
    <dgm:pt modelId="{57923442-1844-41C0-A28E-A6745E39A0BB}" type="sibTrans" cxnId="{F908803C-65F2-4733-98E6-E9FB5E59F971}">
      <dgm:prSet/>
      <dgm:spPr/>
      <dgm:t>
        <a:bodyPr/>
        <a:lstStyle/>
        <a:p>
          <a:endParaRPr lang="en-GB"/>
        </a:p>
      </dgm:t>
    </dgm:pt>
    <dgm:pt modelId="{BD0388D1-39F4-4C02-B74B-DDF7E05AB31A}">
      <dgm:prSet phldrT="[Text]"/>
      <dgm:spPr/>
      <dgm:t>
        <a:bodyPr/>
        <a:lstStyle/>
        <a:p>
          <a:r>
            <a:rPr lang="en-GB"/>
            <a:t>Work engagement, goal accomplishment, personal/professional growth</a:t>
          </a:r>
        </a:p>
      </dgm:t>
    </dgm:pt>
    <dgm:pt modelId="{2E654D67-2F94-484F-9C13-C6B95749643F}" type="parTrans" cxnId="{8D313186-F33C-4C70-A5B8-310D419E500D}">
      <dgm:prSet/>
      <dgm:spPr/>
      <dgm:t>
        <a:bodyPr/>
        <a:lstStyle/>
        <a:p>
          <a:endParaRPr lang="en-GB"/>
        </a:p>
      </dgm:t>
    </dgm:pt>
    <dgm:pt modelId="{88750360-8883-4E0B-B096-BF13A3395714}" type="sibTrans" cxnId="{8D313186-F33C-4C70-A5B8-310D419E500D}">
      <dgm:prSet/>
      <dgm:spPr/>
      <dgm:t>
        <a:bodyPr/>
        <a:lstStyle/>
        <a:p>
          <a:endParaRPr lang="en-GB"/>
        </a:p>
      </dgm:t>
    </dgm:pt>
    <dgm:pt modelId="{01D9EF2B-C305-47BE-A850-7FA9FA210419}" type="pres">
      <dgm:prSet presAssocID="{73FC7F86-D148-42B8-8F94-9FFF1885FBAF}" presName="compositeShape" presStyleCnt="0">
        <dgm:presLayoutVars>
          <dgm:dir/>
          <dgm:resizeHandles/>
        </dgm:presLayoutVars>
      </dgm:prSet>
      <dgm:spPr/>
    </dgm:pt>
    <dgm:pt modelId="{C08C2424-1B1B-4BED-9CE3-8920B47526D7}" type="pres">
      <dgm:prSet presAssocID="{73FC7F86-D148-42B8-8F94-9FFF1885FBAF}" presName="pyramid" presStyleLbl="node1" presStyleIdx="0" presStyleCnt="1"/>
      <dgm:spPr/>
    </dgm:pt>
    <dgm:pt modelId="{2B3F64B4-3C27-4F82-ABB4-3C3CC8D2789C}" type="pres">
      <dgm:prSet presAssocID="{73FC7F86-D148-42B8-8F94-9FFF1885FBAF}" presName="theList" presStyleCnt="0"/>
      <dgm:spPr/>
    </dgm:pt>
    <dgm:pt modelId="{177BF6D9-15F3-462A-9C97-DAE95966EB9B}" type="pres">
      <dgm:prSet presAssocID="{F2EBC000-50E6-41C5-B7B3-030CEA0A5EA2}" presName="aNode" presStyleLbl="fgAcc1" presStyleIdx="0" presStyleCnt="3" custScaleX="130348">
        <dgm:presLayoutVars>
          <dgm:bulletEnabled val="1"/>
        </dgm:presLayoutVars>
      </dgm:prSet>
      <dgm:spPr/>
    </dgm:pt>
    <dgm:pt modelId="{34180BC9-073B-4E1D-A148-00C968A1E971}" type="pres">
      <dgm:prSet presAssocID="{F2EBC000-50E6-41C5-B7B3-030CEA0A5EA2}" presName="aSpace" presStyleCnt="0"/>
      <dgm:spPr/>
    </dgm:pt>
    <dgm:pt modelId="{C2B27707-9DDC-4935-BCB8-F8A0DE51DA1B}" type="pres">
      <dgm:prSet presAssocID="{C065DBA0-A429-4172-8F37-E1455A71C60B}" presName="aNode" presStyleLbl="fgAcc1" presStyleIdx="1" presStyleCnt="3" custScaleX="135234">
        <dgm:presLayoutVars>
          <dgm:bulletEnabled val="1"/>
        </dgm:presLayoutVars>
      </dgm:prSet>
      <dgm:spPr/>
    </dgm:pt>
    <dgm:pt modelId="{A0A916A5-38DF-4548-8578-E29588D5E2B9}" type="pres">
      <dgm:prSet presAssocID="{C065DBA0-A429-4172-8F37-E1455A71C60B}" presName="aSpace" presStyleCnt="0"/>
      <dgm:spPr/>
    </dgm:pt>
    <dgm:pt modelId="{79D5C1E4-DAD1-465C-955B-88140CC153F1}" type="pres">
      <dgm:prSet presAssocID="{BD0388D1-39F4-4C02-B74B-DDF7E05AB31A}" presName="aNode" presStyleLbl="fgAcc1" presStyleIdx="2" presStyleCnt="3" custScaleX="132963">
        <dgm:presLayoutVars>
          <dgm:bulletEnabled val="1"/>
        </dgm:presLayoutVars>
      </dgm:prSet>
      <dgm:spPr/>
    </dgm:pt>
    <dgm:pt modelId="{32F90E42-74C1-44A3-9B6F-A19EE8743D14}" type="pres">
      <dgm:prSet presAssocID="{BD0388D1-39F4-4C02-B74B-DDF7E05AB31A}" presName="aSpace" presStyleCnt="0"/>
      <dgm:spPr/>
    </dgm:pt>
  </dgm:ptLst>
  <dgm:cxnLst>
    <dgm:cxn modelId="{B2C6BC1D-6AE1-431A-A559-009F0A5FEB6B}" type="presOf" srcId="{F2EBC000-50E6-41C5-B7B3-030CEA0A5EA2}" destId="{177BF6D9-15F3-462A-9C97-DAE95966EB9B}" srcOrd="0" destOrd="0" presId="urn:microsoft.com/office/officeart/2005/8/layout/pyramid2"/>
    <dgm:cxn modelId="{F908803C-65F2-4733-98E6-E9FB5E59F971}" srcId="{73FC7F86-D148-42B8-8F94-9FFF1885FBAF}" destId="{C065DBA0-A429-4172-8F37-E1455A71C60B}" srcOrd="1" destOrd="0" parTransId="{2FE6DA5E-CC89-421B-BA2F-5BAD05C5332D}" sibTransId="{57923442-1844-41C0-A28E-A6745E39A0BB}"/>
    <dgm:cxn modelId="{DFE7923D-5125-410F-B07E-59540F836903}" srcId="{73FC7F86-D148-42B8-8F94-9FFF1885FBAF}" destId="{F2EBC000-50E6-41C5-B7B3-030CEA0A5EA2}" srcOrd="0" destOrd="0" parTransId="{699F98A3-9F61-4B28-B7BE-BF74921F3D8B}" sibTransId="{29A6758C-F36E-4639-A671-AAA3EC218CC9}"/>
    <dgm:cxn modelId="{5A5F9457-7E63-4FC9-BCEE-B3DE0D682602}" type="presOf" srcId="{C065DBA0-A429-4172-8F37-E1455A71C60B}" destId="{C2B27707-9DDC-4935-BCB8-F8A0DE51DA1B}" srcOrd="0" destOrd="0" presId="urn:microsoft.com/office/officeart/2005/8/layout/pyramid2"/>
    <dgm:cxn modelId="{8D313186-F33C-4C70-A5B8-310D419E500D}" srcId="{73FC7F86-D148-42B8-8F94-9FFF1885FBAF}" destId="{BD0388D1-39F4-4C02-B74B-DDF7E05AB31A}" srcOrd="2" destOrd="0" parTransId="{2E654D67-2F94-484F-9C13-C6B95749643F}" sibTransId="{88750360-8883-4E0B-B096-BF13A3395714}"/>
    <dgm:cxn modelId="{4182FFB4-254D-4DBB-869B-F7F212D0225B}" type="presOf" srcId="{73FC7F86-D148-42B8-8F94-9FFF1885FBAF}" destId="{01D9EF2B-C305-47BE-A850-7FA9FA210419}" srcOrd="0" destOrd="0" presId="urn:microsoft.com/office/officeart/2005/8/layout/pyramid2"/>
    <dgm:cxn modelId="{0235FEC5-EC6D-49CA-8D6E-A4989D169AB9}" type="presOf" srcId="{BD0388D1-39F4-4C02-B74B-DDF7E05AB31A}" destId="{79D5C1E4-DAD1-465C-955B-88140CC153F1}" srcOrd="0" destOrd="0" presId="urn:microsoft.com/office/officeart/2005/8/layout/pyramid2"/>
    <dgm:cxn modelId="{F6D93022-C23B-40EF-9A0A-2363F04EAC1B}" type="presParOf" srcId="{01D9EF2B-C305-47BE-A850-7FA9FA210419}" destId="{C08C2424-1B1B-4BED-9CE3-8920B47526D7}" srcOrd="0" destOrd="0" presId="urn:microsoft.com/office/officeart/2005/8/layout/pyramid2"/>
    <dgm:cxn modelId="{89AF4289-C400-4870-88A1-C18179F31094}" type="presParOf" srcId="{01D9EF2B-C305-47BE-A850-7FA9FA210419}" destId="{2B3F64B4-3C27-4F82-ABB4-3C3CC8D2789C}" srcOrd="1" destOrd="0" presId="urn:microsoft.com/office/officeart/2005/8/layout/pyramid2"/>
    <dgm:cxn modelId="{A7D385E7-FC22-4E85-A1AC-3B9C76A1DF45}" type="presParOf" srcId="{2B3F64B4-3C27-4F82-ABB4-3C3CC8D2789C}" destId="{177BF6D9-15F3-462A-9C97-DAE95966EB9B}" srcOrd="0" destOrd="0" presId="urn:microsoft.com/office/officeart/2005/8/layout/pyramid2"/>
    <dgm:cxn modelId="{41A9879B-89DB-41E6-A05F-5CF96597E93A}" type="presParOf" srcId="{2B3F64B4-3C27-4F82-ABB4-3C3CC8D2789C}" destId="{34180BC9-073B-4E1D-A148-00C968A1E971}" srcOrd="1" destOrd="0" presId="urn:microsoft.com/office/officeart/2005/8/layout/pyramid2"/>
    <dgm:cxn modelId="{31848F8A-E721-4441-AC0F-6CDF63D5CAFE}" type="presParOf" srcId="{2B3F64B4-3C27-4F82-ABB4-3C3CC8D2789C}" destId="{C2B27707-9DDC-4935-BCB8-F8A0DE51DA1B}" srcOrd="2" destOrd="0" presId="urn:microsoft.com/office/officeart/2005/8/layout/pyramid2"/>
    <dgm:cxn modelId="{2D35DC4E-0B04-4A4F-B334-F1346363FD2E}" type="presParOf" srcId="{2B3F64B4-3C27-4F82-ABB4-3C3CC8D2789C}" destId="{A0A916A5-38DF-4548-8578-E29588D5E2B9}" srcOrd="3" destOrd="0" presId="urn:microsoft.com/office/officeart/2005/8/layout/pyramid2"/>
    <dgm:cxn modelId="{16F7F06D-C0A5-460B-8405-008780C05E43}" type="presParOf" srcId="{2B3F64B4-3C27-4F82-ABB4-3C3CC8D2789C}" destId="{79D5C1E4-DAD1-465C-955B-88140CC153F1}" srcOrd="4" destOrd="0" presId="urn:microsoft.com/office/officeart/2005/8/layout/pyramid2"/>
    <dgm:cxn modelId="{866214E2-6BCF-4F9C-AFB3-FDC386E6C7F4}" type="presParOf" srcId="{2B3F64B4-3C27-4F82-ABB4-3C3CC8D2789C}" destId="{32F90E42-74C1-44A3-9B6F-A19EE8743D14}" srcOrd="5" destOrd="0" presId="urn:microsoft.com/office/officeart/2005/8/layout/pyramid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8992FDD-D843-423F-9715-C8302012B262}" type="doc">
      <dgm:prSet loTypeId="urn:microsoft.com/office/officeart/2005/8/layout/orgChart1" loCatId="hierarchy" qsTypeId="urn:microsoft.com/office/officeart/2005/8/quickstyle/simple1" qsCatId="simple" csTypeId="urn:microsoft.com/office/officeart/2005/8/colors/colorful4" csCatId="colorful" phldr="1"/>
      <dgm:spPr/>
      <dgm:t>
        <a:bodyPr/>
        <a:lstStyle/>
        <a:p>
          <a:endParaRPr lang="en-GB"/>
        </a:p>
      </dgm:t>
    </dgm:pt>
    <dgm:pt modelId="{216A8D1E-D3A4-49DE-AC35-6F7BCA8F8B01}">
      <dgm:prSet phldrT="[Text]"/>
      <dgm:spPr/>
      <dgm:t>
        <a:bodyPr/>
        <a:lstStyle/>
        <a:p>
          <a:r>
            <a:rPr lang="en-GB"/>
            <a:t>Situational HWI</a:t>
          </a:r>
        </a:p>
      </dgm:t>
    </dgm:pt>
    <dgm:pt modelId="{CD1FB445-2DE1-4356-9010-A5E9D22DE7C4}" type="parTrans" cxnId="{308CF9B0-0919-4C4B-9B2E-C9B9B451757B}">
      <dgm:prSet/>
      <dgm:spPr/>
      <dgm:t>
        <a:bodyPr/>
        <a:lstStyle/>
        <a:p>
          <a:endParaRPr lang="en-GB"/>
        </a:p>
      </dgm:t>
    </dgm:pt>
    <dgm:pt modelId="{D00F8DE3-7462-42FF-8155-6B6EC55BC0D4}" type="sibTrans" cxnId="{308CF9B0-0919-4C4B-9B2E-C9B9B451757B}">
      <dgm:prSet/>
      <dgm:spPr/>
      <dgm:t>
        <a:bodyPr/>
        <a:lstStyle/>
        <a:p>
          <a:endParaRPr lang="en-GB"/>
        </a:p>
      </dgm:t>
    </dgm:pt>
    <dgm:pt modelId="{8AAAE4E2-6240-40F6-A310-AFF7E0FDF7E7}">
      <dgm:prSet phldrT="[Text]"/>
      <dgm:spPr/>
      <dgm:t>
        <a:bodyPr/>
        <a:lstStyle/>
        <a:p>
          <a:r>
            <a:rPr lang="en-GB"/>
            <a:t>The Needy</a:t>
          </a:r>
        </a:p>
      </dgm:t>
    </dgm:pt>
    <dgm:pt modelId="{7C73A4F3-3338-4A49-BB01-4BB47179F97C}" type="parTrans" cxnId="{43B8D96F-98C1-4048-9A99-88FC021F233F}">
      <dgm:prSet/>
      <dgm:spPr/>
      <dgm:t>
        <a:bodyPr/>
        <a:lstStyle/>
        <a:p>
          <a:endParaRPr lang="en-GB"/>
        </a:p>
      </dgm:t>
    </dgm:pt>
    <dgm:pt modelId="{E36CEC7C-5172-4F21-A5BB-EA39557C8620}" type="sibTrans" cxnId="{43B8D96F-98C1-4048-9A99-88FC021F233F}">
      <dgm:prSet/>
      <dgm:spPr/>
      <dgm:t>
        <a:bodyPr/>
        <a:lstStyle/>
        <a:p>
          <a:endParaRPr lang="en-GB"/>
        </a:p>
      </dgm:t>
    </dgm:pt>
    <dgm:pt modelId="{C12EFF78-1DC1-4A0F-81EE-EB691F92CEF8}">
      <dgm:prSet phldrT="[Text]"/>
      <dgm:spPr/>
      <dgm:t>
        <a:bodyPr/>
        <a:lstStyle/>
        <a:p>
          <a:r>
            <a:rPr lang="en-GB"/>
            <a:t>The Employer-Directed</a:t>
          </a:r>
        </a:p>
      </dgm:t>
    </dgm:pt>
    <dgm:pt modelId="{7381BAAB-E908-40FC-B374-ED39E06E24A4}" type="parTrans" cxnId="{B5258072-7C28-47C1-AFD3-E02582979F06}">
      <dgm:prSet/>
      <dgm:spPr/>
      <dgm:t>
        <a:bodyPr/>
        <a:lstStyle/>
        <a:p>
          <a:endParaRPr lang="en-GB"/>
        </a:p>
      </dgm:t>
    </dgm:pt>
    <dgm:pt modelId="{1E019159-EBEF-48DC-9DB7-73FBD2916CDD}" type="sibTrans" cxnId="{B5258072-7C28-47C1-AFD3-E02582979F06}">
      <dgm:prSet/>
      <dgm:spPr/>
      <dgm:t>
        <a:bodyPr/>
        <a:lstStyle/>
        <a:p>
          <a:endParaRPr lang="en-GB"/>
        </a:p>
      </dgm:t>
    </dgm:pt>
    <dgm:pt modelId="{38A1F9E7-DA20-4740-949E-3E8BE7ABAF1D}" type="asst">
      <dgm:prSet phldrT="[Text]"/>
      <dgm:spPr/>
      <dgm:t>
        <a:bodyPr/>
        <a:lstStyle/>
        <a:p>
          <a:r>
            <a:rPr lang="en-GB"/>
            <a:t>External predictors</a:t>
          </a:r>
        </a:p>
      </dgm:t>
    </dgm:pt>
    <dgm:pt modelId="{F096F131-C423-451E-A795-EF3A39C82215}" type="sibTrans" cxnId="{BC0278EA-D341-45FA-89E5-5DEE47CBECA3}">
      <dgm:prSet/>
      <dgm:spPr/>
      <dgm:t>
        <a:bodyPr/>
        <a:lstStyle/>
        <a:p>
          <a:endParaRPr lang="en-GB"/>
        </a:p>
      </dgm:t>
    </dgm:pt>
    <dgm:pt modelId="{41355791-7395-4747-AA17-B643AB393445}" type="parTrans" cxnId="{BC0278EA-D341-45FA-89E5-5DEE47CBECA3}">
      <dgm:prSet/>
      <dgm:spPr/>
      <dgm:t>
        <a:bodyPr/>
        <a:lstStyle/>
        <a:p>
          <a:endParaRPr lang="en-GB"/>
        </a:p>
      </dgm:t>
    </dgm:pt>
    <dgm:pt modelId="{F2E562BD-E26D-42A8-ACEA-F300E39B889E}" type="pres">
      <dgm:prSet presAssocID="{C8992FDD-D843-423F-9715-C8302012B262}" presName="hierChild1" presStyleCnt="0">
        <dgm:presLayoutVars>
          <dgm:orgChart val="1"/>
          <dgm:chPref val="1"/>
          <dgm:dir/>
          <dgm:animOne val="branch"/>
          <dgm:animLvl val="lvl"/>
          <dgm:resizeHandles/>
        </dgm:presLayoutVars>
      </dgm:prSet>
      <dgm:spPr/>
    </dgm:pt>
    <dgm:pt modelId="{F71C9AB5-1EF5-47DF-891F-E6C323580BCB}" type="pres">
      <dgm:prSet presAssocID="{216A8D1E-D3A4-49DE-AC35-6F7BCA8F8B01}" presName="hierRoot1" presStyleCnt="0">
        <dgm:presLayoutVars>
          <dgm:hierBranch val="init"/>
        </dgm:presLayoutVars>
      </dgm:prSet>
      <dgm:spPr/>
    </dgm:pt>
    <dgm:pt modelId="{83C6DF62-FB5F-4B4B-8C1E-2D6CF822956C}" type="pres">
      <dgm:prSet presAssocID="{216A8D1E-D3A4-49DE-AC35-6F7BCA8F8B01}" presName="rootComposite1" presStyleCnt="0"/>
      <dgm:spPr/>
    </dgm:pt>
    <dgm:pt modelId="{7FFD7AA9-AE0B-4447-B195-06EEE15BFB32}" type="pres">
      <dgm:prSet presAssocID="{216A8D1E-D3A4-49DE-AC35-6F7BCA8F8B01}" presName="rootText1" presStyleLbl="node0" presStyleIdx="0" presStyleCnt="1">
        <dgm:presLayoutVars>
          <dgm:chPref val="3"/>
        </dgm:presLayoutVars>
      </dgm:prSet>
      <dgm:spPr/>
    </dgm:pt>
    <dgm:pt modelId="{9286F902-659D-4858-880D-60D7DCA9A6C6}" type="pres">
      <dgm:prSet presAssocID="{216A8D1E-D3A4-49DE-AC35-6F7BCA8F8B01}" presName="rootConnector1" presStyleLbl="node1" presStyleIdx="0" presStyleCnt="0"/>
      <dgm:spPr/>
    </dgm:pt>
    <dgm:pt modelId="{5D6D6EC2-7302-4A8A-8A18-3BDE2F93BA5B}" type="pres">
      <dgm:prSet presAssocID="{216A8D1E-D3A4-49DE-AC35-6F7BCA8F8B01}" presName="hierChild2" presStyleCnt="0"/>
      <dgm:spPr/>
    </dgm:pt>
    <dgm:pt modelId="{154D6B85-5DFF-4175-9161-B83724DD68CA}" type="pres">
      <dgm:prSet presAssocID="{7C73A4F3-3338-4A49-BB01-4BB47179F97C}" presName="Name37" presStyleLbl="parChTrans1D2" presStyleIdx="0" presStyleCnt="3"/>
      <dgm:spPr/>
    </dgm:pt>
    <dgm:pt modelId="{CB192A4C-A7B5-428B-A4B1-38BE3A0DCCEE}" type="pres">
      <dgm:prSet presAssocID="{8AAAE4E2-6240-40F6-A310-AFF7E0FDF7E7}" presName="hierRoot2" presStyleCnt="0">
        <dgm:presLayoutVars>
          <dgm:hierBranch val="init"/>
        </dgm:presLayoutVars>
      </dgm:prSet>
      <dgm:spPr/>
    </dgm:pt>
    <dgm:pt modelId="{5C98DC06-4B47-483F-892E-B0A829143CBA}" type="pres">
      <dgm:prSet presAssocID="{8AAAE4E2-6240-40F6-A310-AFF7E0FDF7E7}" presName="rootComposite" presStyleCnt="0"/>
      <dgm:spPr/>
    </dgm:pt>
    <dgm:pt modelId="{01148D27-30D7-49BA-AB63-E883A2560E83}" type="pres">
      <dgm:prSet presAssocID="{8AAAE4E2-6240-40F6-A310-AFF7E0FDF7E7}" presName="rootText" presStyleLbl="node2" presStyleIdx="0" presStyleCnt="2">
        <dgm:presLayoutVars>
          <dgm:chPref val="3"/>
        </dgm:presLayoutVars>
      </dgm:prSet>
      <dgm:spPr/>
    </dgm:pt>
    <dgm:pt modelId="{6B8E94A3-6D31-4340-965E-BADA5CED0146}" type="pres">
      <dgm:prSet presAssocID="{8AAAE4E2-6240-40F6-A310-AFF7E0FDF7E7}" presName="rootConnector" presStyleLbl="node2" presStyleIdx="0" presStyleCnt="2"/>
      <dgm:spPr/>
    </dgm:pt>
    <dgm:pt modelId="{16893E1F-C0F9-4299-9BB2-5F139280883E}" type="pres">
      <dgm:prSet presAssocID="{8AAAE4E2-6240-40F6-A310-AFF7E0FDF7E7}" presName="hierChild4" presStyleCnt="0"/>
      <dgm:spPr/>
    </dgm:pt>
    <dgm:pt modelId="{820229B7-7B33-4974-BFC6-E1A385C7DE6F}" type="pres">
      <dgm:prSet presAssocID="{8AAAE4E2-6240-40F6-A310-AFF7E0FDF7E7}" presName="hierChild5" presStyleCnt="0"/>
      <dgm:spPr/>
    </dgm:pt>
    <dgm:pt modelId="{42B713DC-2DFF-49D1-880B-D96A0C70F6EC}" type="pres">
      <dgm:prSet presAssocID="{7381BAAB-E908-40FC-B374-ED39E06E24A4}" presName="Name37" presStyleLbl="parChTrans1D2" presStyleIdx="1" presStyleCnt="3"/>
      <dgm:spPr/>
    </dgm:pt>
    <dgm:pt modelId="{745B6C75-0436-44F3-B109-1777AAA57B1E}" type="pres">
      <dgm:prSet presAssocID="{C12EFF78-1DC1-4A0F-81EE-EB691F92CEF8}" presName="hierRoot2" presStyleCnt="0">
        <dgm:presLayoutVars>
          <dgm:hierBranch val="init"/>
        </dgm:presLayoutVars>
      </dgm:prSet>
      <dgm:spPr/>
    </dgm:pt>
    <dgm:pt modelId="{5221FFE9-B8BE-4F8E-80B7-2FAAB9E4F469}" type="pres">
      <dgm:prSet presAssocID="{C12EFF78-1DC1-4A0F-81EE-EB691F92CEF8}" presName="rootComposite" presStyleCnt="0"/>
      <dgm:spPr/>
    </dgm:pt>
    <dgm:pt modelId="{AADE20B3-4242-4137-B7CA-AE2DC7774C14}" type="pres">
      <dgm:prSet presAssocID="{C12EFF78-1DC1-4A0F-81EE-EB691F92CEF8}" presName="rootText" presStyleLbl="node2" presStyleIdx="1" presStyleCnt="2">
        <dgm:presLayoutVars>
          <dgm:chPref val="3"/>
        </dgm:presLayoutVars>
      </dgm:prSet>
      <dgm:spPr/>
    </dgm:pt>
    <dgm:pt modelId="{8BCBC4DB-A7C4-44B7-AC1E-E3B9362960A6}" type="pres">
      <dgm:prSet presAssocID="{C12EFF78-1DC1-4A0F-81EE-EB691F92CEF8}" presName="rootConnector" presStyleLbl="node2" presStyleIdx="1" presStyleCnt="2"/>
      <dgm:spPr/>
    </dgm:pt>
    <dgm:pt modelId="{F62F24F7-7111-478A-8B12-0E169DE62FCE}" type="pres">
      <dgm:prSet presAssocID="{C12EFF78-1DC1-4A0F-81EE-EB691F92CEF8}" presName="hierChild4" presStyleCnt="0"/>
      <dgm:spPr/>
    </dgm:pt>
    <dgm:pt modelId="{4F073114-9EBD-4839-B89A-B38A0CE8486B}" type="pres">
      <dgm:prSet presAssocID="{C12EFF78-1DC1-4A0F-81EE-EB691F92CEF8}" presName="hierChild5" presStyleCnt="0"/>
      <dgm:spPr/>
    </dgm:pt>
    <dgm:pt modelId="{21AD3A20-3019-4433-A5CA-A92772C29D58}" type="pres">
      <dgm:prSet presAssocID="{216A8D1E-D3A4-49DE-AC35-6F7BCA8F8B01}" presName="hierChild3" presStyleCnt="0"/>
      <dgm:spPr/>
    </dgm:pt>
    <dgm:pt modelId="{1049D5C5-21C8-4EA5-B04B-B5BE1CA72C11}" type="pres">
      <dgm:prSet presAssocID="{41355791-7395-4747-AA17-B643AB393445}" presName="Name111" presStyleLbl="parChTrans1D2" presStyleIdx="2" presStyleCnt="3"/>
      <dgm:spPr/>
    </dgm:pt>
    <dgm:pt modelId="{D3DE8C69-38AA-4BF2-897B-2BF7041E976D}" type="pres">
      <dgm:prSet presAssocID="{38A1F9E7-DA20-4740-949E-3E8BE7ABAF1D}" presName="hierRoot3" presStyleCnt="0">
        <dgm:presLayoutVars>
          <dgm:hierBranch val="init"/>
        </dgm:presLayoutVars>
      </dgm:prSet>
      <dgm:spPr/>
    </dgm:pt>
    <dgm:pt modelId="{E14C64E2-70AC-4B37-A694-0D2620CA59E4}" type="pres">
      <dgm:prSet presAssocID="{38A1F9E7-DA20-4740-949E-3E8BE7ABAF1D}" presName="rootComposite3" presStyleCnt="0"/>
      <dgm:spPr/>
    </dgm:pt>
    <dgm:pt modelId="{6B9EA7E8-D093-4A06-B461-5E4EF3B849F3}" type="pres">
      <dgm:prSet presAssocID="{38A1F9E7-DA20-4740-949E-3E8BE7ABAF1D}" presName="rootText3" presStyleLbl="asst1" presStyleIdx="0" presStyleCnt="1">
        <dgm:presLayoutVars>
          <dgm:chPref val="3"/>
        </dgm:presLayoutVars>
      </dgm:prSet>
      <dgm:spPr/>
    </dgm:pt>
    <dgm:pt modelId="{EB0B520E-17DD-41B5-9552-1EBC4222E35B}" type="pres">
      <dgm:prSet presAssocID="{38A1F9E7-DA20-4740-949E-3E8BE7ABAF1D}" presName="rootConnector3" presStyleLbl="asst1" presStyleIdx="0" presStyleCnt="1"/>
      <dgm:spPr/>
    </dgm:pt>
    <dgm:pt modelId="{7CA667E6-8161-446C-9EB7-442B30721B3D}" type="pres">
      <dgm:prSet presAssocID="{38A1F9E7-DA20-4740-949E-3E8BE7ABAF1D}" presName="hierChild6" presStyleCnt="0"/>
      <dgm:spPr/>
    </dgm:pt>
    <dgm:pt modelId="{20686C8C-20BA-4187-95A1-5D8DBBC3E88B}" type="pres">
      <dgm:prSet presAssocID="{38A1F9E7-DA20-4740-949E-3E8BE7ABAF1D}" presName="hierChild7" presStyleCnt="0"/>
      <dgm:spPr/>
    </dgm:pt>
  </dgm:ptLst>
  <dgm:cxnLst>
    <dgm:cxn modelId="{CD3B2F0B-4D08-47B3-A9D1-5BE4899D31AE}" type="presOf" srcId="{C8992FDD-D843-423F-9715-C8302012B262}" destId="{F2E562BD-E26D-42A8-ACEA-F300E39B889E}" srcOrd="0" destOrd="0" presId="urn:microsoft.com/office/officeart/2005/8/layout/orgChart1"/>
    <dgm:cxn modelId="{730ECC16-43BA-4AE5-BADC-2AEE0CCB556D}" type="presOf" srcId="{216A8D1E-D3A4-49DE-AC35-6F7BCA8F8B01}" destId="{7FFD7AA9-AE0B-4447-B195-06EEE15BFB32}" srcOrd="0" destOrd="0" presId="urn:microsoft.com/office/officeart/2005/8/layout/orgChart1"/>
    <dgm:cxn modelId="{43B8D96F-98C1-4048-9A99-88FC021F233F}" srcId="{216A8D1E-D3A4-49DE-AC35-6F7BCA8F8B01}" destId="{8AAAE4E2-6240-40F6-A310-AFF7E0FDF7E7}" srcOrd="1" destOrd="0" parTransId="{7C73A4F3-3338-4A49-BB01-4BB47179F97C}" sibTransId="{E36CEC7C-5172-4F21-A5BB-EA39557C8620}"/>
    <dgm:cxn modelId="{B5258072-7C28-47C1-AFD3-E02582979F06}" srcId="{216A8D1E-D3A4-49DE-AC35-6F7BCA8F8B01}" destId="{C12EFF78-1DC1-4A0F-81EE-EB691F92CEF8}" srcOrd="2" destOrd="0" parTransId="{7381BAAB-E908-40FC-B374-ED39E06E24A4}" sibTransId="{1E019159-EBEF-48DC-9DB7-73FBD2916CDD}"/>
    <dgm:cxn modelId="{AA0A8154-3F0A-4CC7-AC79-602FBBFEC197}" type="presOf" srcId="{7C73A4F3-3338-4A49-BB01-4BB47179F97C}" destId="{154D6B85-5DFF-4175-9161-B83724DD68CA}" srcOrd="0" destOrd="0" presId="urn:microsoft.com/office/officeart/2005/8/layout/orgChart1"/>
    <dgm:cxn modelId="{94F13B7B-F46A-42C3-B73F-C86AA01E4F94}" type="presOf" srcId="{C12EFF78-1DC1-4A0F-81EE-EB691F92CEF8}" destId="{AADE20B3-4242-4137-B7CA-AE2DC7774C14}" srcOrd="0" destOrd="0" presId="urn:microsoft.com/office/officeart/2005/8/layout/orgChart1"/>
    <dgm:cxn modelId="{30FE8888-C16A-4510-9030-CCA11D8FAD93}" type="presOf" srcId="{8AAAE4E2-6240-40F6-A310-AFF7E0FDF7E7}" destId="{01148D27-30D7-49BA-AB63-E883A2560E83}" srcOrd="0" destOrd="0" presId="urn:microsoft.com/office/officeart/2005/8/layout/orgChart1"/>
    <dgm:cxn modelId="{ECEC938F-793E-4A35-ABB3-D6A0A724344D}" type="presOf" srcId="{38A1F9E7-DA20-4740-949E-3E8BE7ABAF1D}" destId="{EB0B520E-17DD-41B5-9552-1EBC4222E35B}" srcOrd="1" destOrd="0" presId="urn:microsoft.com/office/officeart/2005/8/layout/orgChart1"/>
    <dgm:cxn modelId="{8B27789E-C7D8-4D41-A5EF-599EF4F06E85}" type="presOf" srcId="{C12EFF78-1DC1-4A0F-81EE-EB691F92CEF8}" destId="{8BCBC4DB-A7C4-44B7-AC1E-E3B9362960A6}" srcOrd="1" destOrd="0" presId="urn:microsoft.com/office/officeart/2005/8/layout/orgChart1"/>
    <dgm:cxn modelId="{0618BCB0-9F7C-4743-B989-2B566EDF6B59}" type="presOf" srcId="{7381BAAB-E908-40FC-B374-ED39E06E24A4}" destId="{42B713DC-2DFF-49D1-880B-D96A0C70F6EC}" srcOrd="0" destOrd="0" presId="urn:microsoft.com/office/officeart/2005/8/layout/orgChart1"/>
    <dgm:cxn modelId="{308CF9B0-0919-4C4B-9B2E-C9B9B451757B}" srcId="{C8992FDD-D843-423F-9715-C8302012B262}" destId="{216A8D1E-D3A4-49DE-AC35-6F7BCA8F8B01}" srcOrd="0" destOrd="0" parTransId="{CD1FB445-2DE1-4356-9010-A5E9D22DE7C4}" sibTransId="{D00F8DE3-7462-42FF-8155-6B6EC55BC0D4}"/>
    <dgm:cxn modelId="{3B79C9B5-22F6-46A7-B857-1616FEF88997}" type="presOf" srcId="{216A8D1E-D3A4-49DE-AC35-6F7BCA8F8B01}" destId="{9286F902-659D-4858-880D-60D7DCA9A6C6}" srcOrd="1" destOrd="0" presId="urn:microsoft.com/office/officeart/2005/8/layout/orgChart1"/>
    <dgm:cxn modelId="{768FF2C7-6B50-4E39-8164-FEE61C61F8F9}" type="presOf" srcId="{41355791-7395-4747-AA17-B643AB393445}" destId="{1049D5C5-21C8-4EA5-B04B-B5BE1CA72C11}" srcOrd="0" destOrd="0" presId="urn:microsoft.com/office/officeart/2005/8/layout/orgChart1"/>
    <dgm:cxn modelId="{9AE441CB-2425-4822-9AAF-5EAE68BCDCF2}" type="presOf" srcId="{38A1F9E7-DA20-4740-949E-3E8BE7ABAF1D}" destId="{6B9EA7E8-D093-4A06-B461-5E4EF3B849F3}" srcOrd="0" destOrd="0" presId="urn:microsoft.com/office/officeart/2005/8/layout/orgChart1"/>
    <dgm:cxn modelId="{BC0278EA-D341-45FA-89E5-5DEE47CBECA3}" srcId="{216A8D1E-D3A4-49DE-AC35-6F7BCA8F8B01}" destId="{38A1F9E7-DA20-4740-949E-3E8BE7ABAF1D}" srcOrd="0" destOrd="0" parTransId="{41355791-7395-4747-AA17-B643AB393445}" sibTransId="{F096F131-C423-451E-A795-EF3A39C82215}"/>
    <dgm:cxn modelId="{C23552FB-436F-4580-89B1-C21AFEB75A77}" type="presOf" srcId="{8AAAE4E2-6240-40F6-A310-AFF7E0FDF7E7}" destId="{6B8E94A3-6D31-4340-965E-BADA5CED0146}" srcOrd="1" destOrd="0" presId="urn:microsoft.com/office/officeart/2005/8/layout/orgChart1"/>
    <dgm:cxn modelId="{C9B65B0B-EA7C-474C-AE2D-EC4517BAC21F}" type="presParOf" srcId="{F2E562BD-E26D-42A8-ACEA-F300E39B889E}" destId="{F71C9AB5-1EF5-47DF-891F-E6C323580BCB}" srcOrd="0" destOrd="0" presId="urn:microsoft.com/office/officeart/2005/8/layout/orgChart1"/>
    <dgm:cxn modelId="{356926B4-DA7F-4216-AF39-90B0AE58F637}" type="presParOf" srcId="{F71C9AB5-1EF5-47DF-891F-E6C323580BCB}" destId="{83C6DF62-FB5F-4B4B-8C1E-2D6CF822956C}" srcOrd="0" destOrd="0" presId="urn:microsoft.com/office/officeart/2005/8/layout/orgChart1"/>
    <dgm:cxn modelId="{2521DE8F-2096-44CD-9105-A5636AD73168}" type="presParOf" srcId="{83C6DF62-FB5F-4B4B-8C1E-2D6CF822956C}" destId="{7FFD7AA9-AE0B-4447-B195-06EEE15BFB32}" srcOrd="0" destOrd="0" presId="urn:microsoft.com/office/officeart/2005/8/layout/orgChart1"/>
    <dgm:cxn modelId="{192CC8AF-BD80-49A1-AD2E-68D61A22A2B1}" type="presParOf" srcId="{83C6DF62-FB5F-4B4B-8C1E-2D6CF822956C}" destId="{9286F902-659D-4858-880D-60D7DCA9A6C6}" srcOrd="1" destOrd="0" presId="urn:microsoft.com/office/officeart/2005/8/layout/orgChart1"/>
    <dgm:cxn modelId="{C3DF277F-BAA6-4CAC-A405-56EA40464511}" type="presParOf" srcId="{F71C9AB5-1EF5-47DF-891F-E6C323580BCB}" destId="{5D6D6EC2-7302-4A8A-8A18-3BDE2F93BA5B}" srcOrd="1" destOrd="0" presId="urn:microsoft.com/office/officeart/2005/8/layout/orgChart1"/>
    <dgm:cxn modelId="{5F64F5A0-B009-4BCA-84F7-1A5F7C4D37AB}" type="presParOf" srcId="{5D6D6EC2-7302-4A8A-8A18-3BDE2F93BA5B}" destId="{154D6B85-5DFF-4175-9161-B83724DD68CA}" srcOrd="0" destOrd="0" presId="urn:microsoft.com/office/officeart/2005/8/layout/orgChart1"/>
    <dgm:cxn modelId="{FF208D3B-44DB-4678-9BBD-B67D133C93CB}" type="presParOf" srcId="{5D6D6EC2-7302-4A8A-8A18-3BDE2F93BA5B}" destId="{CB192A4C-A7B5-428B-A4B1-38BE3A0DCCEE}" srcOrd="1" destOrd="0" presId="urn:microsoft.com/office/officeart/2005/8/layout/orgChart1"/>
    <dgm:cxn modelId="{58EC1C9F-72D8-452E-BFAF-F2E68AB29A44}" type="presParOf" srcId="{CB192A4C-A7B5-428B-A4B1-38BE3A0DCCEE}" destId="{5C98DC06-4B47-483F-892E-B0A829143CBA}" srcOrd="0" destOrd="0" presId="urn:microsoft.com/office/officeart/2005/8/layout/orgChart1"/>
    <dgm:cxn modelId="{BE2E672D-CE78-464E-930F-30740B31EA5D}" type="presParOf" srcId="{5C98DC06-4B47-483F-892E-B0A829143CBA}" destId="{01148D27-30D7-49BA-AB63-E883A2560E83}" srcOrd="0" destOrd="0" presId="urn:microsoft.com/office/officeart/2005/8/layout/orgChart1"/>
    <dgm:cxn modelId="{119D47C1-C6B8-4772-9386-7A3CC54E4393}" type="presParOf" srcId="{5C98DC06-4B47-483F-892E-B0A829143CBA}" destId="{6B8E94A3-6D31-4340-965E-BADA5CED0146}" srcOrd="1" destOrd="0" presId="urn:microsoft.com/office/officeart/2005/8/layout/orgChart1"/>
    <dgm:cxn modelId="{3601443C-1755-4A2A-8C71-7476644B149E}" type="presParOf" srcId="{CB192A4C-A7B5-428B-A4B1-38BE3A0DCCEE}" destId="{16893E1F-C0F9-4299-9BB2-5F139280883E}" srcOrd="1" destOrd="0" presId="urn:microsoft.com/office/officeart/2005/8/layout/orgChart1"/>
    <dgm:cxn modelId="{5E5BAF77-ABE6-4CB6-B5A5-F35B4F1F5EE7}" type="presParOf" srcId="{CB192A4C-A7B5-428B-A4B1-38BE3A0DCCEE}" destId="{820229B7-7B33-4974-BFC6-E1A385C7DE6F}" srcOrd="2" destOrd="0" presId="urn:microsoft.com/office/officeart/2005/8/layout/orgChart1"/>
    <dgm:cxn modelId="{18ED29FC-5C84-432D-A704-46945C7E702C}" type="presParOf" srcId="{5D6D6EC2-7302-4A8A-8A18-3BDE2F93BA5B}" destId="{42B713DC-2DFF-49D1-880B-D96A0C70F6EC}" srcOrd="2" destOrd="0" presId="urn:microsoft.com/office/officeart/2005/8/layout/orgChart1"/>
    <dgm:cxn modelId="{0F53EB84-4A5A-43E4-A013-AA3E6AE2BB75}" type="presParOf" srcId="{5D6D6EC2-7302-4A8A-8A18-3BDE2F93BA5B}" destId="{745B6C75-0436-44F3-B109-1777AAA57B1E}" srcOrd="3" destOrd="0" presId="urn:microsoft.com/office/officeart/2005/8/layout/orgChart1"/>
    <dgm:cxn modelId="{EE027C59-CA97-41B3-839D-81AF51FF2DF2}" type="presParOf" srcId="{745B6C75-0436-44F3-B109-1777AAA57B1E}" destId="{5221FFE9-B8BE-4F8E-80B7-2FAAB9E4F469}" srcOrd="0" destOrd="0" presId="urn:microsoft.com/office/officeart/2005/8/layout/orgChart1"/>
    <dgm:cxn modelId="{C10CEDF5-8B09-46AD-9627-B52B2E46CC04}" type="presParOf" srcId="{5221FFE9-B8BE-4F8E-80B7-2FAAB9E4F469}" destId="{AADE20B3-4242-4137-B7CA-AE2DC7774C14}" srcOrd="0" destOrd="0" presId="urn:microsoft.com/office/officeart/2005/8/layout/orgChart1"/>
    <dgm:cxn modelId="{E5A34145-726D-475A-AB94-664AEC245DFC}" type="presParOf" srcId="{5221FFE9-B8BE-4F8E-80B7-2FAAB9E4F469}" destId="{8BCBC4DB-A7C4-44B7-AC1E-E3B9362960A6}" srcOrd="1" destOrd="0" presId="urn:microsoft.com/office/officeart/2005/8/layout/orgChart1"/>
    <dgm:cxn modelId="{C648EB73-5D33-4D8B-AF77-46178465061C}" type="presParOf" srcId="{745B6C75-0436-44F3-B109-1777AAA57B1E}" destId="{F62F24F7-7111-478A-8B12-0E169DE62FCE}" srcOrd="1" destOrd="0" presId="urn:microsoft.com/office/officeart/2005/8/layout/orgChart1"/>
    <dgm:cxn modelId="{33D4E723-BD67-4D01-8753-0F191FBCB6A2}" type="presParOf" srcId="{745B6C75-0436-44F3-B109-1777AAA57B1E}" destId="{4F073114-9EBD-4839-B89A-B38A0CE8486B}" srcOrd="2" destOrd="0" presId="urn:microsoft.com/office/officeart/2005/8/layout/orgChart1"/>
    <dgm:cxn modelId="{3A5C64FA-4D04-4008-8E53-E9D67DAF951B}" type="presParOf" srcId="{F71C9AB5-1EF5-47DF-891F-E6C323580BCB}" destId="{21AD3A20-3019-4433-A5CA-A92772C29D58}" srcOrd="2" destOrd="0" presId="urn:microsoft.com/office/officeart/2005/8/layout/orgChart1"/>
    <dgm:cxn modelId="{E8247D46-2868-40AD-9466-7259D5A55FD4}" type="presParOf" srcId="{21AD3A20-3019-4433-A5CA-A92772C29D58}" destId="{1049D5C5-21C8-4EA5-B04B-B5BE1CA72C11}" srcOrd="0" destOrd="0" presId="urn:microsoft.com/office/officeart/2005/8/layout/orgChart1"/>
    <dgm:cxn modelId="{D72DFB5E-5FF8-454D-8C31-5C1766E21CFB}" type="presParOf" srcId="{21AD3A20-3019-4433-A5CA-A92772C29D58}" destId="{D3DE8C69-38AA-4BF2-897B-2BF7041E976D}" srcOrd="1" destOrd="0" presId="urn:microsoft.com/office/officeart/2005/8/layout/orgChart1"/>
    <dgm:cxn modelId="{76834135-E340-47DF-8991-C1D59CBE19E7}" type="presParOf" srcId="{D3DE8C69-38AA-4BF2-897B-2BF7041E976D}" destId="{E14C64E2-70AC-4B37-A694-0D2620CA59E4}" srcOrd="0" destOrd="0" presId="urn:microsoft.com/office/officeart/2005/8/layout/orgChart1"/>
    <dgm:cxn modelId="{D9799737-3FA9-4CD9-8853-5C07154F6B5E}" type="presParOf" srcId="{E14C64E2-70AC-4B37-A694-0D2620CA59E4}" destId="{6B9EA7E8-D093-4A06-B461-5E4EF3B849F3}" srcOrd="0" destOrd="0" presId="urn:microsoft.com/office/officeart/2005/8/layout/orgChart1"/>
    <dgm:cxn modelId="{4077DF6A-7765-40CB-8BF7-4672C9CEF8FD}" type="presParOf" srcId="{E14C64E2-70AC-4B37-A694-0D2620CA59E4}" destId="{EB0B520E-17DD-41B5-9552-1EBC4222E35B}" srcOrd="1" destOrd="0" presId="urn:microsoft.com/office/officeart/2005/8/layout/orgChart1"/>
    <dgm:cxn modelId="{3052CD77-0279-4F01-B60E-97E327D04FA0}" type="presParOf" srcId="{D3DE8C69-38AA-4BF2-897B-2BF7041E976D}" destId="{7CA667E6-8161-446C-9EB7-442B30721B3D}" srcOrd="1" destOrd="0" presId="urn:microsoft.com/office/officeart/2005/8/layout/orgChart1"/>
    <dgm:cxn modelId="{E041F969-1FBF-4486-9473-F3989D469DA1}" type="presParOf" srcId="{D3DE8C69-38AA-4BF2-897B-2BF7041E976D}" destId="{20686C8C-20BA-4187-95A1-5D8DBBC3E88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6.xml><?xml version="1.0" encoding="utf-8"?>
<dgm:dataModel xmlns:dgm="http://schemas.openxmlformats.org/drawingml/2006/diagram" xmlns:a="http://schemas.openxmlformats.org/drawingml/2006/main">
  <dgm:ptLst>
    <dgm:pt modelId="{C8992FDD-D843-423F-9715-C8302012B262}" type="doc">
      <dgm:prSet loTypeId="urn:microsoft.com/office/officeart/2005/8/layout/orgChart1" loCatId="hierarchy" qsTypeId="urn:microsoft.com/office/officeart/2005/8/quickstyle/simple1" qsCatId="simple" csTypeId="urn:microsoft.com/office/officeart/2005/8/colors/colorful4" csCatId="colorful" phldr="1"/>
      <dgm:spPr/>
      <dgm:t>
        <a:bodyPr/>
        <a:lstStyle/>
        <a:p>
          <a:endParaRPr lang="en-GB"/>
        </a:p>
      </dgm:t>
    </dgm:pt>
    <dgm:pt modelId="{216A8D1E-D3A4-49DE-AC35-6F7BCA8F8B01}">
      <dgm:prSet phldrT="[Text]"/>
      <dgm:spPr/>
      <dgm:t>
        <a:bodyPr/>
        <a:lstStyle/>
        <a:p>
          <a:r>
            <a:rPr lang="en-GB"/>
            <a:t>Dispositional HWI</a:t>
          </a:r>
        </a:p>
      </dgm:t>
    </dgm:pt>
    <dgm:pt modelId="{CD1FB445-2DE1-4356-9010-A5E9D22DE7C4}" type="parTrans" cxnId="{308CF9B0-0919-4C4B-9B2E-C9B9B451757B}">
      <dgm:prSet/>
      <dgm:spPr/>
      <dgm:t>
        <a:bodyPr/>
        <a:lstStyle/>
        <a:p>
          <a:endParaRPr lang="en-GB"/>
        </a:p>
      </dgm:t>
    </dgm:pt>
    <dgm:pt modelId="{D00F8DE3-7462-42FF-8155-6B6EC55BC0D4}" type="sibTrans" cxnId="{308CF9B0-0919-4C4B-9B2E-C9B9B451757B}">
      <dgm:prSet/>
      <dgm:spPr/>
      <dgm:t>
        <a:bodyPr/>
        <a:lstStyle/>
        <a:p>
          <a:endParaRPr lang="en-GB"/>
        </a:p>
      </dgm:t>
    </dgm:pt>
    <dgm:pt modelId="{8AAAE4E2-6240-40F6-A310-AFF7E0FDF7E7}">
      <dgm:prSet phldrT="[Text]"/>
      <dgm:spPr/>
      <dgm:t>
        <a:bodyPr/>
        <a:lstStyle/>
        <a:p>
          <a:r>
            <a:rPr lang="en-GB"/>
            <a:t>Workaholism</a:t>
          </a:r>
        </a:p>
      </dgm:t>
    </dgm:pt>
    <dgm:pt modelId="{7C73A4F3-3338-4A49-BB01-4BB47179F97C}" type="parTrans" cxnId="{43B8D96F-98C1-4048-9A99-88FC021F233F}">
      <dgm:prSet/>
      <dgm:spPr/>
      <dgm:t>
        <a:bodyPr/>
        <a:lstStyle/>
        <a:p>
          <a:endParaRPr lang="en-GB"/>
        </a:p>
      </dgm:t>
    </dgm:pt>
    <dgm:pt modelId="{E36CEC7C-5172-4F21-A5BB-EA39557C8620}" type="sibTrans" cxnId="{43B8D96F-98C1-4048-9A99-88FC021F233F}">
      <dgm:prSet/>
      <dgm:spPr/>
      <dgm:t>
        <a:bodyPr/>
        <a:lstStyle/>
        <a:p>
          <a:endParaRPr lang="en-GB"/>
        </a:p>
      </dgm:t>
    </dgm:pt>
    <dgm:pt modelId="{C12EFF78-1DC1-4A0F-81EE-EB691F92CEF8}">
      <dgm:prSet phldrT="[Text]"/>
      <dgm:spPr/>
      <dgm:t>
        <a:bodyPr/>
        <a:lstStyle/>
        <a:p>
          <a:r>
            <a:rPr lang="en-GB"/>
            <a:t>Work-devoted</a:t>
          </a:r>
        </a:p>
      </dgm:t>
    </dgm:pt>
    <dgm:pt modelId="{7381BAAB-E908-40FC-B374-ED39E06E24A4}" type="parTrans" cxnId="{B5258072-7C28-47C1-AFD3-E02582979F06}">
      <dgm:prSet/>
      <dgm:spPr/>
      <dgm:t>
        <a:bodyPr/>
        <a:lstStyle/>
        <a:p>
          <a:endParaRPr lang="en-GB"/>
        </a:p>
      </dgm:t>
    </dgm:pt>
    <dgm:pt modelId="{1E019159-EBEF-48DC-9DB7-73FBD2916CDD}" type="sibTrans" cxnId="{B5258072-7C28-47C1-AFD3-E02582979F06}">
      <dgm:prSet/>
      <dgm:spPr/>
      <dgm:t>
        <a:bodyPr/>
        <a:lstStyle/>
        <a:p>
          <a:endParaRPr lang="en-GB"/>
        </a:p>
      </dgm:t>
    </dgm:pt>
    <dgm:pt modelId="{38A1F9E7-DA20-4740-949E-3E8BE7ABAF1D}" type="asst">
      <dgm:prSet phldrT="[Text]"/>
      <dgm:spPr/>
      <dgm:t>
        <a:bodyPr/>
        <a:lstStyle/>
        <a:p>
          <a:r>
            <a:rPr lang="en-GB"/>
            <a:t>Internal predictors</a:t>
          </a:r>
        </a:p>
      </dgm:t>
    </dgm:pt>
    <dgm:pt modelId="{F096F131-C423-451E-A795-EF3A39C82215}" type="sibTrans" cxnId="{BC0278EA-D341-45FA-89E5-5DEE47CBECA3}">
      <dgm:prSet/>
      <dgm:spPr/>
      <dgm:t>
        <a:bodyPr/>
        <a:lstStyle/>
        <a:p>
          <a:endParaRPr lang="en-GB"/>
        </a:p>
      </dgm:t>
    </dgm:pt>
    <dgm:pt modelId="{41355791-7395-4747-AA17-B643AB393445}" type="parTrans" cxnId="{BC0278EA-D341-45FA-89E5-5DEE47CBECA3}">
      <dgm:prSet/>
      <dgm:spPr/>
      <dgm:t>
        <a:bodyPr/>
        <a:lstStyle/>
        <a:p>
          <a:endParaRPr lang="en-GB"/>
        </a:p>
      </dgm:t>
    </dgm:pt>
    <dgm:pt modelId="{8A901AF2-B22F-46C5-8FF5-C5A06CFF5FE1}">
      <dgm:prSet phldrT="[Text]"/>
      <dgm:spPr/>
      <dgm:t>
        <a:bodyPr/>
        <a:lstStyle/>
        <a:p>
          <a:r>
            <a:rPr lang="en-GB"/>
            <a:t>Intimacy avoiders</a:t>
          </a:r>
        </a:p>
      </dgm:t>
    </dgm:pt>
    <dgm:pt modelId="{565C7554-6FF5-469B-8919-53D824F42DCF}" type="parTrans" cxnId="{3B8EEBF6-F10D-428A-9F57-74494B74FFFD}">
      <dgm:prSet/>
      <dgm:spPr/>
      <dgm:t>
        <a:bodyPr/>
        <a:lstStyle/>
        <a:p>
          <a:endParaRPr lang="en-GB"/>
        </a:p>
      </dgm:t>
    </dgm:pt>
    <dgm:pt modelId="{A1AA32DF-A4E3-4E9D-AA7F-06F41B62FBEC}" type="sibTrans" cxnId="{3B8EEBF6-F10D-428A-9F57-74494B74FFFD}">
      <dgm:prSet/>
      <dgm:spPr/>
      <dgm:t>
        <a:bodyPr/>
        <a:lstStyle/>
        <a:p>
          <a:endParaRPr lang="en-GB"/>
        </a:p>
      </dgm:t>
    </dgm:pt>
    <dgm:pt modelId="{8494378B-245F-499C-A8BA-35801B6D391F}">
      <dgm:prSet phldrT="[Text]"/>
      <dgm:spPr/>
      <dgm:t>
        <a:bodyPr/>
        <a:lstStyle/>
        <a:p>
          <a:r>
            <a:rPr lang="en-GB"/>
            <a:t>Leisure-low-interested </a:t>
          </a:r>
        </a:p>
      </dgm:t>
    </dgm:pt>
    <dgm:pt modelId="{F40236A2-2580-402C-BFF1-47C9AAA24C94}" type="parTrans" cxnId="{D723331D-9096-4C58-AFA0-CC0365A21B1E}">
      <dgm:prSet/>
      <dgm:spPr/>
      <dgm:t>
        <a:bodyPr/>
        <a:lstStyle/>
        <a:p>
          <a:endParaRPr lang="en-GB"/>
        </a:p>
      </dgm:t>
    </dgm:pt>
    <dgm:pt modelId="{EA628A54-FCF8-4A23-9A3E-3DF57C8CD0E1}" type="sibTrans" cxnId="{D723331D-9096-4C58-AFA0-CC0365A21B1E}">
      <dgm:prSet/>
      <dgm:spPr/>
      <dgm:t>
        <a:bodyPr/>
        <a:lstStyle/>
        <a:p>
          <a:endParaRPr lang="en-GB"/>
        </a:p>
      </dgm:t>
    </dgm:pt>
    <dgm:pt modelId="{F2E562BD-E26D-42A8-ACEA-F300E39B889E}" type="pres">
      <dgm:prSet presAssocID="{C8992FDD-D843-423F-9715-C8302012B262}" presName="hierChild1" presStyleCnt="0">
        <dgm:presLayoutVars>
          <dgm:orgChart val="1"/>
          <dgm:chPref val="1"/>
          <dgm:dir/>
          <dgm:animOne val="branch"/>
          <dgm:animLvl val="lvl"/>
          <dgm:resizeHandles/>
        </dgm:presLayoutVars>
      </dgm:prSet>
      <dgm:spPr/>
    </dgm:pt>
    <dgm:pt modelId="{F71C9AB5-1EF5-47DF-891F-E6C323580BCB}" type="pres">
      <dgm:prSet presAssocID="{216A8D1E-D3A4-49DE-AC35-6F7BCA8F8B01}" presName="hierRoot1" presStyleCnt="0">
        <dgm:presLayoutVars>
          <dgm:hierBranch val="init"/>
        </dgm:presLayoutVars>
      </dgm:prSet>
      <dgm:spPr/>
    </dgm:pt>
    <dgm:pt modelId="{83C6DF62-FB5F-4B4B-8C1E-2D6CF822956C}" type="pres">
      <dgm:prSet presAssocID="{216A8D1E-D3A4-49DE-AC35-6F7BCA8F8B01}" presName="rootComposite1" presStyleCnt="0"/>
      <dgm:spPr/>
    </dgm:pt>
    <dgm:pt modelId="{7FFD7AA9-AE0B-4447-B195-06EEE15BFB32}" type="pres">
      <dgm:prSet presAssocID="{216A8D1E-D3A4-49DE-AC35-6F7BCA8F8B01}" presName="rootText1" presStyleLbl="node0" presStyleIdx="0" presStyleCnt="1">
        <dgm:presLayoutVars>
          <dgm:chPref val="3"/>
        </dgm:presLayoutVars>
      </dgm:prSet>
      <dgm:spPr/>
    </dgm:pt>
    <dgm:pt modelId="{9286F902-659D-4858-880D-60D7DCA9A6C6}" type="pres">
      <dgm:prSet presAssocID="{216A8D1E-D3A4-49DE-AC35-6F7BCA8F8B01}" presName="rootConnector1" presStyleLbl="node1" presStyleIdx="0" presStyleCnt="0"/>
      <dgm:spPr/>
    </dgm:pt>
    <dgm:pt modelId="{5D6D6EC2-7302-4A8A-8A18-3BDE2F93BA5B}" type="pres">
      <dgm:prSet presAssocID="{216A8D1E-D3A4-49DE-AC35-6F7BCA8F8B01}" presName="hierChild2" presStyleCnt="0"/>
      <dgm:spPr/>
    </dgm:pt>
    <dgm:pt modelId="{154D6B85-5DFF-4175-9161-B83724DD68CA}" type="pres">
      <dgm:prSet presAssocID="{7C73A4F3-3338-4A49-BB01-4BB47179F97C}" presName="Name37" presStyleLbl="parChTrans1D2" presStyleIdx="0" presStyleCnt="5"/>
      <dgm:spPr/>
    </dgm:pt>
    <dgm:pt modelId="{CB192A4C-A7B5-428B-A4B1-38BE3A0DCCEE}" type="pres">
      <dgm:prSet presAssocID="{8AAAE4E2-6240-40F6-A310-AFF7E0FDF7E7}" presName="hierRoot2" presStyleCnt="0">
        <dgm:presLayoutVars>
          <dgm:hierBranch val="init"/>
        </dgm:presLayoutVars>
      </dgm:prSet>
      <dgm:spPr/>
    </dgm:pt>
    <dgm:pt modelId="{5C98DC06-4B47-483F-892E-B0A829143CBA}" type="pres">
      <dgm:prSet presAssocID="{8AAAE4E2-6240-40F6-A310-AFF7E0FDF7E7}" presName="rootComposite" presStyleCnt="0"/>
      <dgm:spPr/>
    </dgm:pt>
    <dgm:pt modelId="{01148D27-30D7-49BA-AB63-E883A2560E83}" type="pres">
      <dgm:prSet presAssocID="{8AAAE4E2-6240-40F6-A310-AFF7E0FDF7E7}" presName="rootText" presStyleLbl="node2" presStyleIdx="0" presStyleCnt="4">
        <dgm:presLayoutVars>
          <dgm:chPref val="3"/>
        </dgm:presLayoutVars>
      </dgm:prSet>
      <dgm:spPr/>
    </dgm:pt>
    <dgm:pt modelId="{6B8E94A3-6D31-4340-965E-BADA5CED0146}" type="pres">
      <dgm:prSet presAssocID="{8AAAE4E2-6240-40F6-A310-AFF7E0FDF7E7}" presName="rootConnector" presStyleLbl="node2" presStyleIdx="0" presStyleCnt="4"/>
      <dgm:spPr/>
    </dgm:pt>
    <dgm:pt modelId="{16893E1F-C0F9-4299-9BB2-5F139280883E}" type="pres">
      <dgm:prSet presAssocID="{8AAAE4E2-6240-40F6-A310-AFF7E0FDF7E7}" presName="hierChild4" presStyleCnt="0"/>
      <dgm:spPr/>
    </dgm:pt>
    <dgm:pt modelId="{820229B7-7B33-4974-BFC6-E1A385C7DE6F}" type="pres">
      <dgm:prSet presAssocID="{8AAAE4E2-6240-40F6-A310-AFF7E0FDF7E7}" presName="hierChild5" presStyleCnt="0"/>
      <dgm:spPr/>
    </dgm:pt>
    <dgm:pt modelId="{42B713DC-2DFF-49D1-880B-D96A0C70F6EC}" type="pres">
      <dgm:prSet presAssocID="{7381BAAB-E908-40FC-B374-ED39E06E24A4}" presName="Name37" presStyleLbl="parChTrans1D2" presStyleIdx="1" presStyleCnt="5"/>
      <dgm:spPr/>
    </dgm:pt>
    <dgm:pt modelId="{745B6C75-0436-44F3-B109-1777AAA57B1E}" type="pres">
      <dgm:prSet presAssocID="{C12EFF78-1DC1-4A0F-81EE-EB691F92CEF8}" presName="hierRoot2" presStyleCnt="0">
        <dgm:presLayoutVars>
          <dgm:hierBranch val="init"/>
        </dgm:presLayoutVars>
      </dgm:prSet>
      <dgm:spPr/>
    </dgm:pt>
    <dgm:pt modelId="{5221FFE9-B8BE-4F8E-80B7-2FAAB9E4F469}" type="pres">
      <dgm:prSet presAssocID="{C12EFF78-1DC1-4A0F-81EE-EB691F92CEF8}" presName="rootComposite" presStyleCnt="0"/>
      <dgm:spPr/>
    </dgm:pt>
    <dgm:pt modelId="{AADE20B3-4242-4137-B7CA-AE2DC7774C14}" type="pres">
      <dgm:prSet presAssocID="{C12EFF78-1DC1-4A0F-81EE-EB691F92CEF8}" presName="rootText" presStyleLbl="node2" presStyleIdx="1" presStyleCnt="4">
        <dgm:presLayoutVars>
          <dgm:chPref val="3"/>
        </dgm:presLayoutVars>
      </dgm:prSet>
      <dgm:spPr/>
    </dgm:pt>
    <dgm:pt modelId="{8BCBC4DB-A7C4-44B7-AC1E-E3B9362960A6}" type="pres">
      <dgm:prSet presAssocID="{C12EFF78-1DC1-4A0F-81EE-EB691F92CEF8}" presName="rootConnector" presStyleLbl="node2" presStyleIdx="1" presStyleCnt="4"/>
      <dgm:spPr/>
    </dgm:pt>
    <dgm:pt modelId="{F62F24F7-7111-478A-8B12-0E169DE62FCE}" type="pres">
      <dgm:prSet presAssocID="{C12EFF78-1DC1-4A0F-81EE-EB691F92CEF8}" presName="hierChild4" presStyleCnt="0"/>
      <dgm:spPr/>
    </dgm:pt>
    <dgm:pt modelId="{4F073114-9EBD-4839-B89A-B38A0CE8486B}" type="pres">
      <dgm:prSet presAssocID="{C12EFF78-1DC1-4A0F-81EE-EB691F92CEF8}" presName="hierChild5" presStyleCnt="0"/>
      <dgm:spPr/>
    </dgm:pt>
    <dgm:pt modelId="{BDE7A764-E7D8-4B3D-8A7E-6FA0ED42C9DF}" type="pres">
      <dgm:prSet presAssocID="{565C7554-6FF5-469B-8919-53D824F42DCF}" presName="Name37" presStyleLbl="parChTrans1D2" presStyleIdx="2" presStyleCnt="5"/>
      <dgm:spPr/>
    </dgm:pt>
    <dgm:pt modelId="{C6DF6C5C-1977-4661-A091-EFBE15F69F97}" type="pres">
      <dgm:prSet presAssocID="{8A901AF2-B22F-46C5-8FF5-C5A06CFF5FE1}" presName="hierRoot2" presStyleCnt="0">
        <dgm:presLayoutVars>
          <dgm:hierBranch val="init"/>
        </dgm:presLayoutVars>
      </dgm:prSet>
      <dgm:spPr/>
    </dgm:pt>
    <dgm:pt modelId="{ADAA22C0-45C9-4F27-BDCE-929B2B318D41}" type="pres">
      <dgm:prSet presAssocID="{8A901AF2-B22F-46C5-8FF5-C5A06CFF5FE1}" presName="rootComposite" presStyleCnt="0"/>
      <dgm:spPr/>
    </dgm:pt>
    <dgm:pt modelId="{507E7635-E04B-4756-8474-7356A4C238EC}" type="pres">
      <dgm:prSet presAssocID="{8A901AF2-B22F-46C5-8FF5-C5A06CFF5FE1}" presName="rootText" presStyleLbl="node2" presStyleIdx="2" presStyleCnt="4">
        <dgm:presLayoutVars>
          <dgm:chPref val="3"/>
        </dgm:presLayoutVars>
      </dgm:prSet>
      <dgm:spPr/>
    </dgm:pt>
    <dgm:pt modelId="{1C27D186-E99F-4C53-BE48-49947B6367B1}" type="pres">
      <dgm:prSet presAssocID="{8A901AF2-B22F-46C5-8FF5-C5A06CFF5FE1}" presName="rootConnector" presStyleLbl="node2" presStyleIdx="2" presStyleCnt="4"/>
      <dgm:spPr/>
    </dgm:pt>
    <dgm:pt modelId="{FA165BF8-254E-4281-9922-9857259590D8}" type="pres">
      <dgm:prSet presAssocID="{8A901AF2-B22F-46C5-8FF5-C5A06CFF5FE1}" presName="hierChild4" presStyleCnt="0"/>
      <dgm:spPr/>
    </dgm:pt>
    <dgm:pt modelId="{FF65BD7A-B150-428A-839E-2FA1EC874A49}" type="pres">
      <dgm:prSet presAssocID="{8A901AF2-B22F-46C5-8FF5-C5A06CFF5FE1}" presName="hierChild5" presStyleCnt="0"/>
      <dgm:spPr/>
    </dgm:pt>
    <dgm:pt modelId="{CB44F3E0-2FAE-4ECB-A5E8-07B996D0AA3A}" type="pres">
      <dgm:prSet presAssocID="{F40236A2-2580-402C-BFF1-47C9AAA24C94}" presName="Name37" presStyleLbl="parChTrans1D2" presStyleIdx="3" presStyleCnt="5"/>
      <dgm:spPr/>
    </dgm:pt>
    <dgm:pt modelId="{BAFEC5BD-3AA2-47B1-8741-C0F3F6FD92E3}" type="pres">
      <dgm:prSet presAssocID="{8494378B-245F-499C-A8BA-35801B6D391F}" presName="hierRoot2" presStyleCnt="0">
        <dgm:presLayoutVars>
          <dgm:hierBranch val="init"/>
        </dgm:presLayoutVars>
      </dgm:prSet>
      <dgm:spPr/>
    </dgm:pt>
    <dgm:pt modelId="{D5BCBCBF-BBD7-41DA-8CD9-DF26BEB557B9}" type="pres">
      <dgm:prSet presAssocID="{8494378B-245F-499C-A8BA-35801B6D391F}" presName="rootComposite" presStyleCnt="0"/>
      <dgm:spPr/>
    </dgm:pt>
    <dgm:pt modelId="{0DA47883-A504-4C33-9999-EFCCABE4B418}" type="pres">
      <dgm:prSet presAssocID="{8494378B-245F-499C-A8BA-35801B6D391F}" presName="rootText" presStyleLbl="node2" presStyleIdx="3" presStyleCnt="4">
        <dgm:presLayoutVars>
          <dgm:chPref val="3"/>
        </dgm:presLayoutVars>
      </dgm:prSet>
      <dgm:spPr/>
    </dgm:pt>
    <dgm:pt modelId="{6182FBCB-9517-4F95-833B-799E446391A4}" type="pres">
      <dgm:prSet presAssocID="{8494378B-245F-499C-A8BA-35801B6D391F}" presName="rootConnector" presStyleLbl="node2" presStyleIdx="3" presStyleCnt="4"/>
      <dgm:spPr/>
    </dgm:pt>
    <dgm:pt modelId="{33FA2848-0A10-4374-AB2D-AE04E3D8B7AF}" type="pres">
      <dgm:prSet presAssocID="{8494378B-245F-499C-A8BA-35801B6D391F}" presName="hierChild4" presStyleCnt="0"/>
      <dgm:spPr/>
    </dgm:pt>
    <dgm:pt modelId="{CFFD6A2C-12AB-491A-B32C-CDB7B0602BB0}" type="pres">
      <dgm:prSet presAssocID="{8494378B-245F-499C-A8BA-35801B6D391F}" presName="hierChild5" presStyleCnt="0"/>
      <dgm:spPr/>
    </dgm:pt>
    <dgm:pt modelId="{21AD3A20-3019-4433-A5CA-A92772C29D58}" type="pres">
      <dgm:prSet presAssocID="{216A8D1E-D3A4-49DE-AC35-6F7BCA8F8B01}" presName="hierChild3" presStyleCnt="0"/>
      <dgm:spPr/>
    </dgm:pt>
    <dgm:pt modelId="{1049D5C5-21C8-4EA5-B04B-B5BE1CA72C11}" type="pres">
      <dgm:prSet presAssocID="{41355791-7395-4747-AA17-B643AB393445}" presName="Name111" presStyleLbl="parChTrans1D2" presStyleIdx="4" presStyleCnt="5"/>
      <dgm:spPr/>
    </dgm:pt>
    <dgm:pt modelId="{D3DE8C69-38AA-4BF2-897B-2BF7041E976D}" type="pres">
      <dgm:prSet presAssocID="{38A1F9E7-DA20-4740-949E-3E8BE7ABAF1D}" presName="hierRoot3" presStyleCnt="0">
        <dgm:presLayoutVars>
          <dgm:hierBranch val="init"/>
        </dgm:presLayoutVars>
      </dgm:prSet>
      <dgm:spPr/>
    </dgm:pt>
    <dgm:pt modelId="{E14C64E2-70AC-4B37-A694-0D2620CA59E4}" type="pres">
      <dgm:prSet presAssocID="{38A1F9E7-DA20-4740-949E-3E8BE7ABAF1D}" presName="rootComposite3" presStyleCnt="0"/>
      <dgm:spPr/>
    </dgm:pt>
    <dgm:pt modelId="{6B9EA7E8-D093-4A06-B461-5E4EF3B849F3}" type="pres">
      <dgm:prSet presAssocID="{38A1F9E7-DA20-4740-949E-3E8BE7ABAF1D}" presName="rootText3" presStyleLbl="asst1" presStyleIdx="0" presStyleCnt="1">
        <dgm:presLayoutVars>
          <dgm:chPref val="3"/>
        </dgm:presLayoutVars>
      </dgm:prSet>
      <dgm:spPr/>
    </dgm:pt>
    <dgm:pt modelId="{EB0B520E-17DD-41B5-9552-1EBC4222E35B}" type="pres">
      <dgm:prSet presAssocID="{38A1F9E7-DA20-4740-949E-3E8BE7ABAF1D}" presName="rootConnector3" presStyleLbl="asst1" presStyleIdx="0" presStyleCnt="1"/>
      <dgm:spPr/>
    </dgm:pt>
    <dgm:pt modelId="{7CA667E6-8161-446C-9EB7-442B30721B3D}" type="pres">
      <dgm:prSet presAssocID="{38A1F9E7-DA20-4740-949E-3E8BE7ABAF1D}" presName="hierChild6" presStyleCnt="0"/>
      <dgm:spPr/>
    </dgm:pt>
    <dgm:pt modelId="{20686C8C-20BA-4187-95A1-5D8DBBC3E88B}" type="pres">
      <dgm:prSet presAssocID="{38A1F9E7-DA20-4740-949E-3E8BE7ABAF1D}" presName="hierChild7" presStyleCnt="0"/>
      <dgm:spPr/>
    </dgm:pt>
  </dgm:ptLst>
  <dgm:cxnLst>
    <dgm:cxn modelId="{CD3B2F0B-4D08-47B3-A9D1-5BE4899D31AE}" type="presOf" srcId="{C8992FDD-D843-423F-9715-C8302012B262}" destId="{F2E562BD-E26D-42A8-ACEA-F300E39B889E}" srcOrd="0" destOrd="0" presId="urn:microsoft.com/office/officeart/2005/8/layout/orgChart1"/>
    <dgm:cxn modelId="{730ECC16-43BA-4AE5-BADC-2AEE0CCB556D}" type="presOf" srcId="{216A8D1E-D3A4-49DE-AC35-6F7BCA8F8B01}" destId="{7FFD7AA9-AE0B-4447-B195-06EEE15BFB32}" srcOrd="0" destOrd="0" presId="urn:microsoft.com/office/officeart/2005/8/layout/orgChart1"/>
    <dgm:cxn modelId="{D723331D-9096-4C58-AFA0-CC0365A21B1E}" srcId="{216A8D1E-D3A4-49DE-AC35-6F7BCA8F8B01}" destId="{8494378B-245F-499C-A8BA-35801B6D391F}" srcOrd="4" destOrd="0" parTransId="{F40236A2-2580-402C-BFF1-47C9AAA24C94}" sibTransId="{EA628A54-FCF8-4A23-9A3E-3DF57C8CD0E1}"/>
    <dgm:cxn modelId="{B22FA83A-2D4F-417B-8D40-61F7963A60FA}" type="presOf" srcId="{8494378B-245F-499C-A8BA-35801B6D391F}" destId="{6182FBCB-9517-4F95-833B-799E446391A4}" srcOrd="1" destOrd="0" presId="urn:microsoft.com/office/officeart/2005/8/layout/orgChart1"/>
    <dgm:cxn modelId="{4A6E3E49-0B7E-4019-9E96-FA30EA7218B6}" type="presOf" srcId="{565C7554-6FF5-469B-8919-53D824F42DCF}" destId="{BDE7A764-E7D8-4B3D-8A7E-6FA0ED42C9DF}" srcOrd="0" destOrd="0" presId="urn:microsoft.com/office/officeart/2005/8/layout/orgChart1"/>
    <dgm:cxn modelId="{B0C5EE6D-5ED3-48D1-9828-BA1445E5D085}" type="presOf" srcId="{8494378B-245F-499C-A8BA-35801B6D391F}" destId="{0DA47883-A504-4C33-9999-EFCCABE4B418}" srcOrd="0" destOrd="0" presId="urn:microsoft.com/office/officeart/2005/8/layout/orgChart1"/>
    <dgm:cxn modelId="{43B8D96F-98C1-4048-9A99-88FC021F233F}" srcId="{216A8D1E-D3A4-49DE-AC35-6F7BCA8F8B01}" destId="{8AAAE4E2-6240-40F6-A310-AFF7E0FDF7E7}" srcOrd="1" destOrd="0" parTransId="{7C73A4F3-3338-4A49-BB01-4BB47179F97C}" sibTransId="{E36CEC7C-5172-4F21-A5BB-EA39557C8620}"/>
    <dgm:cxn modelId="{B5258072-7C28-47C1-AFD3-E02582979F06}" srcId="{216A8D1E-D3A4-49DE-AC35-6F7BCA8F8B01}" destId="{C12EFF78-1DC1-4A0F-81EE-EB691F92CEF8}" srcOrd="2" destOrd="0" parTransId="{7381BAAB-E908-40FC-B374-ED39E06E24A4}" sibTransId="{1E019159-EBEF-48DC-9DB7-73FBD2916CDD}"/>
    <dgm:cxn modelId="{AA0A8154-3F0A-4CC7-AC79-602FBBFEC197}" type="presOf" srcId="{7C73A4F3-3338-4A49-BB01-4BB47179F97C}" destId="{154D6B85-5DFF-4175-9161-B83724DD68CA}" srcOrd="0" destOrd="0" presId="urn:microsoft.com/office/officeart/2005/8/layout/orgChart1"/>
    <dgm:cxn modelId="{F5BB9F7A-5E0D-40AB-B414-7E60A0F808AD}" type="presOf" srcId="{8A901AF2-B22F-46C5-8FF5-C5A06CFF5FE1}" destId="{1C27D186-E99F-4C53-BE48-49947B6367B1}" srcOrd="1" destOrd="0" presId="urn:microsoft.com/office/officeart/2005/8/layout/orgChart1"/>
    <dgm:cxn modelId="{94F13B7B-F46A-42C3-B73F-C86AA01E4F94}" type="presOf" srcId="{C12EFF78-1DC1-4A0F-81EE-EB691F92CEF8}" destId="{AADE20B3-4242-4137-B7CA-AE2DC7774C14}" srcOrd="0" destOrd="0" presId="urn:microsoft.com/office/officeart/2005/8/layout/orgChart1"/>
    <dgm:cxn modelId="{7DF42484-BA7F-49B8-8C9F-AB4283F40F8E}" type="presOf" srcId="{F40236A2-2580-402C-BFF1-47C9AAA24C94}" destId="{CB44F3E0-2FAE-4ECB-A5E8-07B996D0AA3A}" srcOrd="0" destOrd="0" presId="urn:microsoft.com/office/officeart/2005/8/layout/orgChart1"/>
    <dgm:cxn modelId="{30FE8888-C16A-4510-9030-CCA11D8FAD93}" type="presOf" srcId="{8AAAE4E2-6240-40F6-A310-AFF7E0FDF7E7}" destId="{01148D27-30D7-49BA-AB63-E883A2560E83}" srcOrd="0" destOrd="0" presId="urn:microsoft.com/office/officeart/2005/8/layout/orgChart1"/>
    <dgm:cxn modelId="{ECEC938F-793E-4A35-ABB3-D6A0A724344D}" type="presOf" srcId="{38A1F9E7-DA20-4740-949E-3E8BE7ABAF1D}" destId="{EB0B520E-17DD-41B5-9552-1EBC4222E35B}" srcOrd="1" destOrd="0" presId="urn:microsoft.com/office/officeart/2005/8/layout/orgChart1"/>
    <dgm:cxn modelId="{8B27789E-C7D8-4D41-A5EF-599EF4F06E85}" type="presOf" srcId="{C12EFF78-1DC1-4A0F-81EE-EB691F92CEF8}" destId="{8BCBC4DB-A7C4-44B7-AC1E-E3B9362960A6}" srcOrd="1" destOrd="0" presId="urn:microsoft.com/office/officeart/2005/8/layout/orgChart1"/>
    <dgm:cxn modelId="{0618BCB0-9F7C-4743-B989-2B566EDF6B59}" type="presOf" srcId="{7381BAAB-E908-40FC-B374-ED39E06E24A4}" destId="{42B713DC-2DFF-49D1-880B-D96A0C70F6EC}" srcOrd="0" destOrd="0" presId="urn:microsoft.com/office/officeart/2005/8/layout/orgChart1"/>
    <dgm:cxn modelId="{308CF9B0-0919-4C4B-9B2E-C9B9B451757B}" srcId="{C8992FDD-D843-423F-9715-C8302012B262}" destId="{216A8D1E-D3A4-49DE-AC35-6F7BCA8F8B01}" srcOrd="0" destOrd="0" parTransId="{CD1FB445-2DE1-4356-9010-A5E9D22DE7C4}" sibTransId="{D00F8DE3-7462-42FF-8155-6B6EC55BC0D4}"/>
    <dgm:cxn modelId="{3B79C9B5-22F6-46A7-B857-1616FEF88997}" type="presOf" srcId="{216A8D1E-D3A4-49DE-AC35-6F7BCA8F8B01}" destId="{9286F902-659D-4858-880D-60D7DCA9A6C6}" srcOrd="1" destOrd="0" presId="urn:microsoft.com/office/officeart/2005/8/layout/orgChart1"/>
    <dgm:cxn modelId="{768FF2C7-6B50-4E39-8164-FEE61C61F8F9}" type="presOf" srcId="{41355791-7395-4747-AA17-B643AB393445}" destId="{1049D5C5-21C8-4EA5-B04B-B5BE1CA72C11}" srcOrd="0" destOrd="0" presId="urn:microsoft.com/office/officeart/2005/8/layout/orgChart1"/>
    <dgm:cxn modelId="{9AE441CB-2425-4822-9AAF-5EAE68BCDCF2}" type="presOf" srcId="{38A1F9E7-DA20-4740-949E-3E8BE7ABAF1D}" destId="{6B9EA7E8-D093-4A06-B461-5E4EF3B849F3}" srcOrd="0" destOrd="0" presId="urn:microsoft.com/office/officeart/2005/8/layout/orgChart1"/>
    <dgm:cxn modelId="{C07085E4-9A91-4576-B371-DAC5C7499882}" type="presOf" srcId="{8A901AF2-B22F-46C5-8FF5-C5A06CFF5FE1}" destId="{507E7635-E04B-4756-8474-7356A4C238EC}" srcOrd="0" destOrd="0" presId="urn:microsoft.com/office/officeart/2005/8/layout/orgChart1"/>
    <dgm:cxn modelId="{BC0278EA-D341-45FA-89E5-5DEE47CBECA3}" srcId="{216A8D1E-D3A4-49DE-AC35-6F7BCA8F8B01}" destId="{38A1F9E7-DA20-4740-949E-3E8BE7ABAF1D}" srcOrd="0" destOrd="0" parTransId="{41355791-7395-4747-AA17-B643AB393445}" sibTransId="{F096F131-C423-451E-A795-EF3A39C82215}"/>
    <dgm:cxn modelId="{3B8EEBF6-F10D-428A-9F57-74494B74FFFD}" srcId="{216A8D1E-D3A4-49DE-AC35-6F7BCA8F8B01}" destId="{8A901AF2-B22F-46C5-8FF5-C5A06CFF5FE1}" srcOrd="3" destOrd="0" parTransId="{565C7554-6FF5-469B-8919-53D824F42DCF}" sibTransId="{A1AA32DF-A4E3-4E9D-AA7F-06F41B62FBEC}"/>
    <dgm:cxn modelId="{C23552FB-436F-4580-89B1-C21AFEB75A77}" type="presOf" srcId="{8AAAE4E2-6240-40F6-A310-AFF7E0FDF7E7}" destId="{6B8E94A3-6D31-4340-965E-BADA5CED0146}" srcOrd="1" destOrd="0" presId="urn:microsoft.com/office/officeart/2005/8/layout/orgChart1"/>
    <dgm:cxn modelId="{C9B65B0B-EA7C-474C-AE2D-EC4517BAC21F}" type="presParOf" srcId="{F2E562BD-E26D-42A8-ACEA-F300E39B889E}" destId="{F71C9AB5-1EF5-47DF-891F-E6C323580BCB}" srcOrd="0" destOrd="0" presId="urn:microsoft.com/office/officeart/2005/8/layout/orgChart1"/>
    <dgm:cxn modelId="{356926B4-DA7F-4216-AF39-90B0AE58F637}" type="presParOf" srcId="{F71C9AB5-1EF5-47DF-891F-E6C323580BCB}" destId="{83C6DF62-FB5F-4B4B-8C1E-2D6CF822956C}" srcOrd="0" destOrd="0" presId="urn:microsoft.com/office/officeart/2005/8/layout/orgChart1"/>
    <dgm:cxn modelId="{2521DE8F-2096-44CD-9105-A5636AD73168}" type="presParOf" srcId="{83C6DF62-FB5F-4B4B-8C1E-2D6CF822956C}" destId="{7FFD7AA9-AE0B-4447-B195-06EEE15BFB32}" srcOrd="0" destOrd="0" presId="urn:microsoft.com/office/officeart/2005/8/layout/orgChart1"/>
    <dgm:cxn modelId="{192CC8AF-BD80-49A1-AD2E-68D61A22A2B1}" type="presParOf" srcId="{83C6DF62-FB5F-4B4B-8C1E-2D6CF822956C}" destId="{9286F902-659D-4858-880D-60D7DCA9A6C6}" srcOrd="1" destOrd="0" presId="urn:microsoft.com/office/officeart/2005/8/layout/orgChart1"/>
    <dgm:cxn modelId="{C3DF277F-BAA6-4CAC-A405-56EA40464511}" type="presParOf" srcId="{F71C9AB5-1EF5-47DF-891F-E6C323580BCB}" destId="{5D6D6EC2-7302-4A8A-8A18-3BDE2F93BA5B}" srcOrd="1" destOrd="0" presId="urn:microsoft.com/office/officeart/2005/8/layout/orgChart1"/>
    <dgm:cxn modelId="{5F64F5A0-B009-4BCA-84F7-1A5F7C4D37AB}" type="presParOf" srcId="{5D6D6EC2-7302-4A8A-8A18-3BDE2F93BA5B}" destId="{154D6B85-5DFF-4175-9161-B83724DD68CA}" srcOrd="0" destOrd="0" presId="urn:microsoft.com/office/officeart/2005/8/layout/orgChart1"/>
    <dgm:cxn modelId="{FF208D3B-44DB-4678-9BBD-B67D133C93CB}" type="presParOf" srcId="{5D6D6EC2-7302-4A8A-8A18-3BDE2F93BA5B}" destId="{CB192A4C-A7B5-428B-A4B1-38BE3A0DCCEE}" srcOrd="1" destOrd="0" presId="urn:microsoft.com/office/officeart/2005/8/layout/orgChart1"/>
    <dgm:cxn modelId="{58EC1C9F-72D8-452E-BFAF-F2E68AB29A44}" type="presParOf" srcId="{CB192A4C-A7B5-428B-A4B1-38BE3A0DCCEE}" destId="{5C98DC06-4B47-483F-892E-B0A829143CBA}" srcOrd="0" destOrd="0" presId="urn:microsoft.com/office/officeart/2005/8/layout/orgChart1"/>
    <dgm:cxn modelId="{BE2E672D-CE78-464E-930F-30740B31EA5D}" type="presParOf" srcId="{5C98DC06-4B47-483F-892E-B0A829143CBA}" destId="{01148D27-30D7-49BA-AB63-E883A2560E83}" srcOrd="0" destOrd="0" presId="urn:microsoft.com/office/officeart/2005/8/layout/orgChart1"/>
    <dgm:cxn modelId="{119D47C1-C6B8-4772-9386-7A3CC54E4393}" type="presParOf" srcId="{5C98DC06-4B47-483F-892E-B0A829143CBA}" destId="{6B8E94A3-6D31-4340-965E-BADA5CED0146}" srcOrd="1" destOrd="0" presId="urn:microsoft.com/office/officeart/2005/8/layout/orgChart1"/>
    <dgm:cxn modelId="{3601443C-1755-4A2A-8C71-7476644B149E}" type="presParOf" srcId="{CB192A4C-A7B5-428B-A4B1-38BE3A0DCCEE}" destId="{16893E1F-C0F9-4299-9BB2-5F139280883E}" srcOrd="1" destOrd="0" presId="urn:microsoft.com/office/officeart/2005/8/layout/orgChart1"/>
    <dgm:cxn modelId="{5E5BAF77-ABE6-4CB6-B5A5-F35B4F1F5EE7}" type="presParOf" srcId="{CB192A4C-A7B5-428B-A4B1-38BE3A0DCCEE}" destId="{820229B7-7B33-4974-BFC6-E1A385C7DE6F}" srcOrd="2" destOrd="0" presId="urn:microsoft.com/office/officeart/2005/8/layout/orgChart1"/>
    <dgm:cxn modelId="{18ED29FC-5C84-432D-A704-46945C7E702C}" type="presParOf" srcId="{5D6D6EC2-7302-4A8A-8A18-3BDE2F93BA5B}" destId="{42B713DC-2DFF-49D1-880B-D96A0C70F6EC}" srcOrd="2" destOrd="0" presId="urn:microsoft.com/office/officeart/2005/8/layout/orgChart1"/>
    <dgm:cxn modelId="{0F53EB84-4A5A-43E4-A013-AA3E6AE2BB75}" type="presParOf" srcId="{5D6D6EC2-7302-4A8A-8A18-3BDE2F93BA5B}" destId="{745B6C75-0436-44F3-B109-1777AAA57B1E}" srcOrd="3" destOrd="0" presId="urn:microsoft.com/office/officeart/2005/8/layout/orgChart1"/>
    <dgm:cxn modelId="{EE027C59-CA97-41B3-839D-81AF51FF2DF2}" type="presParOf" srcId="{745B6C75-0436-44F3-B109-1777AAA57B1E}" destId="{5221FFE9-B8BE-4F8E-80B7-2FAAB9E4F469}" srcOrd="0" destOrd="0" presId="urn:microsoft.com/office/officeart/2005/8/layout/orgChart1"/>
    <dgm:cxn modelId="{C10CEDF5-8B09-46AD-9627-B52B2E46CC04}" type="presParOf" srcId="{5221FFE9-B8BE-4F8E-80B7-2FAAB9E4F469}" destId="{AADE20B3-4242-4137-B7CA-AE2DC7774C14}" srcOrd="0" destOrd="0" presId="urn:microsoft.com/office/officeart/2005/8/layout/orgChart1"/>
    <dgm:cxn modelId="{E5A34145-726D-475A-AB94-664AEC245DFC}" type="presParOf" srcId="{5221FFE9-B8BE-4F8E-80B7-2FAAB9E4F469}" destId="{8BCBC4DB-A7C4-44B7-AC1E-E3B9362960A6}" srcOrd="1" destOrd="0" presId="urn:microsoft.com/office/officeart/2005/8/layout/orgChart1"/>
    <dgm:cxn modelId="{C648EB73-5D33-4D8B-AF77-46178465061C}" type="presParOf" srcId="{745B6C75-0436-44F3-B109-1777AAA57B1E}" destId="{F62F24F7-7111-478A-8B12-0E169DE62FCE}" srcOrd="1" destOrd="0" presId="urn:microsoft.com/office/officeart/2005/8/layout/orgChart1"/>
    <dgm:cxn modelId="{33D4E723-BD67-4D01-8753-0F191FBCB6A2}" type="presParOf" srcId="{745B6C75-0436-44F3-B109-1777AAA57B1E}" destId="{4F073114-9EBD-4839-B89A-B38A0CE8486B}" srcOrd="2" destOrd="0" presId="urn:microsoft.com/office/officeart/2005/8/layout/orgChart1"/>
    <dgm:cxn modelId="{D2A9CC1A-B033-4927-88EB-94CF74783F07}" type="presParOf" srcId="{5D6D6EC2-7302-4A8A-8A18-3BDE2F93BA5B}" destId="{BDE7A764-E7D8-4B3D-8A7E-6FA0ED42C9DF}" srcOrd="4" destOrd="0" presId="urn:microsoft.com/office/officeart/2005/8/layout/orgChart1"/>
    <dgm:cxn modelId="{3C218E12-B693-4007-811A-6FFAF4969635}" type="presParOf" srcId="{5D6D6EC2-7302-4A8A-8A18-3BDE2F93BA5B}" destId="{C6DF6C5C-1977-4661-A091-EFBE15F69F97}" srcOrd="5" destOrd="0" presId="urn:microsoft.com/office/officeart/2005/8/layout/orgChart1"/>
    <dgm:cxn modelId="{A22CEFA3-3E5A-4BED-BB5B-AF71372A06D8}" type="presParOf" srcId="{C6DF6C5C-1977-4661-A091-EFBE15F69F97}" destId="{ADAA22C0-45C9-4F27-BDCE-929B2B318D41}" srcOrd="0" destOrd="0" presId="urn:microsoft.com/office/officeart/2005/8/layout/orgChart1"/>
    <dgm:cxn modelId="{C719E749-529C-4008-BFBE-B4E14A9C9258}" type="presParOf" srcId="{ADAA22C0-45C9-4F27-BDCE-929B2B318D41}" destId="{507E7635-E04B-4756-8474-7356A4C238EC}" srcOrd="0" destOrd="0" presId="urn:microsoft.com/office/officeart/2005/8/layout/orgChart1"/>
    <dgm:cxn modelId="{B2A58C02-0725-4B5D-9606-A78CFEE79A48}" type="presParOf" srcId="{ADAA22C0-45C9-4F27-BDCE-929B2B318D41}" destId="{1C27D186-E99F-4C53-BE48-49947B6367B1}" srcOrd="1" destOrd="0" presId="urn:microsoft.com/office/officeart/2005/8/layout/orgChart1"/>
    <dgm:cxn modelId="{B4F7A135-84F5-415C-A301-17329C2357D9}" type="presParOf" srcId="{C6DF6C5C-1977-4661-A091-EFBE15F69F97}" destId="{FA165BF8-254E-4281-9922-9857259590D8}" srcOrd="1" destOrd="0" presId="urn:microsoft.com/office/officeart/2005/8/layout/orgChart1"/>
    <dgm:cxn modelId="{A2BED05C-89C8-4B26-88F3-042A310CF6A9}" type="presParOf" srcId="{C6DF6C5C-1977-4661-A091-EFBE15F69F97}" destId="{FF65BD7A-B150-428A-839E-2FA1EC874A49}" srcOrd="2" destOrd="0" presId="urn:microsoft.com/office/officeart/2005/8/layout/orgChart1"/>
    <dgm:cxn modelId="{4C5D92EA-121A-49D2-B9DA-DF391E84A00A}" type="presParOf" srcId="{5D6D6EC2-7302-4A8A-8A18-3BDE2F93BA5B}" destId="{CB44F3E0-2FAE-4ECB-A5E8-07B996D0AA3A}" srcOrd="6" destOrd="0" presId="urn:microsoft.com/office/officeart/2005/8/layout/orgChart1"/>
    <dgm:cxn modelId="{20A3AA72-362A-41F0-A4FD-5EA2DDAD27BF}" type="presParOf" srcId="{5D6D6EC2-7302-4A8A-8A18-3BDE2F93BA5B}" destId="{BAFEC5BD-3AA2-47B1-8741-C0F3F6FD92E3}" srcOrd="7" destOrd="0" presId="urn:microsoft.com/office/officeart/2005/8/layout/orgChart1"/>
    <dgm:cxn modelId="{B5938230-7AF3-4DFE-B238-996134FA1ED8}" type="presParOf" srcId="{BAFEC5BD-3AA2-47B1-8741-C0F3F6FD92E3}" destId="{D5BCBCBF-BBD7-41DA-8CD9-DF26BEB557B9}" srcOrd="0" destOrd="0" presId="urn:microsoft.com/office/officeart/2005/8/layout/orgChart1"/>
    <dgm:cxn modelId="{F7FB3862-2C08-48EE-AACC-EBEE9E5FEB36}" type="presParOf" srcId="{D5BCBCBF-BBD7-41DA-8CD9-DF26BEB557B9}" destId="{0DA47883-A504-4C33-9999-EFCCABE4B418}" srcOrd="0" destOrd="0" presId="urn:microsoft.com/office/officeart/2005/8/layout/orgChart1"/>
    <dgm:cxn modelId="{630ED112-5DB0-4DD7-9C60-ACFE7F91C74C}" type="presParOf" srcId="{D5BCBCBF-BBD7-41DA-8CD9-DF26BEB557B9}" destId="{6182FBCB-9517-4F95-833B-799E446391A4}" srcOrd="1" destOrd="0" presId="urn:microsoft.com/office/officeart/2005/8/layout/orgChart1"/>
    <dgm:cxn modelId="{A8474E7E-5354-4C94-975E-8995728152CC}" type="presParOf" srcId="{BAFEC5BD-3AA2-47B1-8741-C0F3F6FD92E3}" destId="{33FA2848-0A10-4374-AB2D-AE04E3D8B7AF}" srcOrd="1" destOrd="0" presId="urn:microsoft.com/office/officeart/2005/8/layout/orgChart1"/>
    <dgm:cxn modelId="{D83E0EEA-9382-4E58-A699-B28E56FA7641}" type="presParOf" srcId="{BAFEC5BD-3AA2-47B1-8741-C0F3F6FD92E3}" destId="{CFFD6A2C-12AB-491A-B32C-CDB7B0602BB0}" srcOrd="2" destOrd="0" presId="urn:microsoft.com/office/officeart/2005/8/layout/orgChart1"/>
    <dgm:cxn modelId="{3A5C64FA-4D04-4008-8E53-E9D67DAF951B}" type="presParOf" srcId="{F71C9AB5-1EF5-47DF-891F-E6C323580BCB}" destId="{21AD3A20-3019-4433-A5CA-A92772C29D58}" srcOrd="2" destOrd="0" presId="urn:microsoft.com/office/officeart/2005/8/layout/orgChart1"/>
    <dgm:cxn modelId="{E8247D46-2868-40AD-9466-7259D5A55FD4}" type="presParOf" srcId="{21AD3A20-3019-4433-A5CA-A92772C29D58}" destId="{1049D5C5-21C8-4EA5-B04B-B5BE1CA72C11}" srcOrd="0" destOrd="0" presId="urn:microsoft.com/office/officeart/2005/8/layout/orgChart1"/>
    <dgm:cxn modelId="{D72DFB5E-5FF8-454D-8C31-5C1766E21CFB}" type="presParOf" srcId="{21AD3A20-3019-4433-A5CA-A92772C29D58}" destId="{D3DE8C69-38AA-4BF2-897B-2BF7041E976D}" srcOrd="1" destOrd="0" presId="urn:microsoft.com/office/officeart/2005/8/layout/orgChart1"/>
    <dgm:cxn modelId="{76834135-E340-47DF-8991-C1D59CBE19E7}" type="presParOf" srcId="{D3DE8C69-38AA-4BF2-897B-2BF7041E976D}" destId="{E14C64E2-70AC-4B37-A694-0D2620CA59E4}" srcOrd="0" destOrd="0" presId="urn:microsoft.com/office/officeart/2005/8/layout/orgChart1"/>
    <dgm:cxn modelId="{D9799737-3FA9-4CD9-8853-5C07154F6B5E}" type="presParOf" srcId="{E14C64E2-70AC-4B37-A694-0D2620CA59E4}" destId="{6B9EA7E8-D093-4A06-B461-5E4EF3B849F3}" srcOrd="0" destOrd="0" presId="urn:microsoft.com/office/officeart/2005/8/layout/orgChart1"/>
    <dgm:cxn modelId="{4077DF6A-7765-40CB-8BF7-4672C9CEF8FD}" type="presParOf" srcId="{E14C64E2-70AC-4B37-A694-0D2620CA59E4}" destId="{EB0B520E-17DD-41B5-9552-1EBC4222E35B}" srcOrd="1" destOrd="0" presId="urn:microsoft.com/office/officeart/2005/8/layout/orgChart1"/>
    <dgm:cxn modelId="{3052CD77-0279-4F01-B60E-97E327D04FA0}" type="presParOf" srcId="{D3DE8C69-38AA-4BF2-897B-2BF7041E976D}" destId="{7CA667E6-8161-446C-9EB7-442B30721B3D}" srcOrd="1" destOrd="0" presId="urn:microsoft.com/office/officeart/2005/8/layout/orgChart1"/>
    <dgm:cxn modelId="{E041F969-1FBF-4486-9473-F3989D469DA1}" type="presParOf" srcId="{D3DE8C69-38AA-4BF2-897B-2BF7041E976D}" destId="{20686C8C-20BA-4187-95A1-5D8DBBC3E88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8342C2-DF79-4720-9306-19D6F83884FC}">
      <dsp:nvSpPr>
        <dsp:cNvPr id="0" name=""/>
        <dsp:cNvSpPr/>
      </dsp:nvSpPr>
      <dsp:spPr>
        <a:xfrm>
          <a:off x="-4139244" y="-635222"/>
          <a:ext cx="4932200" cy="4932200"/>
        </a:xfrm>
        <a:prstGeom prst="blockArc">
          <a:avLst>
            <a:gd name="adj1" fmla="val 18900000"/>
            <a:gd name="adj2" fmla="val 2700000"/>
            <a:gd name="adj3" fmla="val 438"/>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6D0824-72A8-4CE1-BC0F-03399164F319}">
      <dsp:nvSpPr>
        <dsp:cNvPr id="0" name=""/>
        <dsp:cNvSpPr/>
      </dsp:nvSpPr>
      <dsp:spPr>
        <a:xfrm>
          <a:off x="509950" y="366175"/>
          <a:ext cx="4784453" cy="73235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1304" tIns="55880" rIns="55880" bIns="55880" numCol="1" spcCol="1270" anchor="ctr" anchorCtr="0">
          <a:noAutofit/>
        </a:bodyPr>
        <a:lstStyle/>
        <a:p>
          <a:pPr marL="0" lvl="0" indent="0" algn="l" defTabSz="977900">
            <a:lnSpc>
              <a:spcPct val="90000"/>
            </a:lnSpc>
            <a:spcBef>
              <a:spcPct val="0"/>
            </a:spcBef>
            <a:spcAft>
              <a:spcPct val="35000"/>
            </a:spcAft>
            <a:buNone/>
          </a:pPr>
          <a:r>
            <a:rPr lang="en-GB" sz="2200" kern="1200"/>
            <a:t>High levels of energy</a:t>
          </a:r>
        </a:p>
      </dsp:txBody>
      <dsp:txXfrm>
        <a:off x="509950" y="366175"/>
        <a:ext cx="4784453" cy="732351"/>
      </dsp:txXfrm>
    </dsp:sp>
    <dsp:sp modelId="{99F07130-38CD-47D0-89AB-8A6C4F5FA95B}">
      <dsp:nvSpPr>
        <dsp:cNvPr id="0" name=""/>
        <dsp:cNvSpPr/>
      </dsp:nvSpPr>
      <dsp:spPr>
        <a:xfrm>
          <a:off x="52230" y="274631"/>
          <a:ext cx="915439" cy="915439"/>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26ACDB-69C8-46A8-91EA-4E8DB28A9F87}">
      <dsp:nvSpPr>
        <dsp:cNvPr id="0" name=""/>
        <dsp:cNvSpPr/>
      </dsp:nvSpPr>
      <dsp:spPr>
        <a:xfrm>
          <a:off x="776160" y="1464702"/>
          <a:ext cx="4518243" cy="732351"/>
        </a:xfrm>
        <a:prstGeom prst="rect">
          <a:avLst/>
        </a:prstGeom>
        <a:solidFill>
          <a:schemeClr val="accent4">
            <a:hueOff val="4578826"/>
            <a:satOff val="-2597"/>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1304" tIns="55880" rIns="55880" bIns="55880" numCol="1" spcCol="1270" anchor="ctr" anchorCtr="0">
          <a:noAutofit/>
        </a:bodyPr>
        <a:lstStyle/>
        <a:p>
          <a:pPr marL="0" lvl="0" indent="0" algn="l" defTabSz="977900">
            <a:lnSpc>
              <a:spcPct val="90000"/>
            </a:lnSpc>
            <a:spcBef>
              <a:spcPct val="0"/>
            </a:spcBef>
            <a:spcAft>
              <a:spcPct val="35000"/>
            </a:spcAft>
            <a:buNone/>
          </a:pPr>
          <a:r>
            <a:rPr lang="en-GB" sz="2200" kern="1200"/>
            <a:t>Work hard</a:t>
          </a:r>
        </a:p>
      </dsp:txBody>
      <dsp:txXfrm>
        <a:off x="776160" y="1464702"/>
        <a:ext cx="4518243" cy="732351"/>
      </dsp:txXfrm>
    </dsp:sp>
    <dsp:sp modelId="{22DC4C25-57AE-4D39-A917-2EBB62302087}">
      <dsp:nvSpPr>
        <dsp:cNvPr id="0" name=""/>
        <dsp:cNvSpPr/>
      </dsp:nvSpPr>
      <dsp:spPr>
        <a:xfrm>
          <a:off x="318440" y="1373158"/>
          <a:ext cx="915439" cy="915439"/>
        </a:xfrm>
        <a:prstGeom prst="ellipse">
          <a:avLst/>
        </a:prstGeom>
        <a:solidFill>
          <a:schemeClr val="lt1">
            <a:hueOff val="0"/>
            <a:satOff val="0"/>
            <a:lumOff val="0"/>
            <a:alphaOff val="0"/>
          </a:schemeClr>
        </a:solidFill>
        <a:ln w="12700" cap="flat" cmpd="sng" algn="ctr">
          <a:solidFill>
            <a:schemeClr val="accent4">
              <a:hueOff val="4578826"/>
              <a:satOff val="-2597"/>
              <a:lumOff val="-8235"/>
              <a:alphaOff val="0"/>
            </a:schemeClr>
          </a:solidFill>
          <a:prstDash val="solid"/>
          <a:miter lim="800000"/>
        </a:ln>
        <a:effectLst/>
      </dsp:spPr>
      <dsp:style>
        <a:lnRef idx="2">
          <a:scrgbClr r="0" g="0" b="0"/>
        </a:lnRef>
        <a:fillRef idx="1">
          <a:scrgbClr r="0" g="0" b="0"/>
        </a:fillRef>
        <a:effectRef idx="0">
          <a:scrgbClr r="0" g="0" b="0"/>
        </a:effectRef>
        <a:fontRef idx="minor"/>
      </dsp:style>
    </dsp:sp>
    <dsp:sp modelId="{77198921-52D1-415D-82FE-2D49F375DC59}">
      <dsp:nvSpPr>
        <dsp:cNvPr id="0" name=""/>
        <dsp:cNvSpPr/>
      </dsp:nvSpPr>
      <dsp:spPr>
        <a:xfrm>
          <a:off x="509950" y="2563229"/>
          <a:ext cx="4784453" cy="732351"/>
        </a:xfrm>
        <a:prstGeom prst="rect">
          <a:avLst/>
        </a:prstGeom>
        <a:solidFill>
          <a:schemeClr val="accent4">
            <a:hueOff val="9157652"/>
            <a:satOff val="-5195"/>
            <a:lumOff val="-1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1304" tIns="55880" rIns="55880" bIns="55880" numCol="1" spcCol="1270" anchor="ctr" anchorCtr="0">
          <a:noAutofit/>
        </a:bodyPr>
        <a:lstStyle/>
        <a:p>
          <a:pPr marL="0" lvl="0" indent="0" algn="l" defTabSz="977900">
            <a:lnSpc>
              <a:spcPct val="90000"/>
            </a:lnSpc>
            <a:spcBef>
              <a:spcPct val="0"/>
            </a:spcBef>
            <a:spcAft>
              <a:spcPct val="35000"/>
            </a:spcAft>
            <a:buNone/>
          </a:pPr>
          <a:r>
            <a:rPr lang="en-GB" sz="2200" kern="1200"/>
            <a:t>Involved and happily absorbed in work</a:t>
          </a:r>
        </a:p>
      </dsp:txBody>
      <dsp:txXfrm>
        <a:off x="509950" y="2563229"/>
        <a:ext cx="4784453" cy="732351"/>
      </dsp:txXfrm>
    </dsp:sp>
    <dsp:sp modelId="{1ACDEC08-CE20-4747-A277-A8747070E8C8}">
      <dsp:nvSpPr>
        <dsp:cNvPr id="0" name=""/>
        <dsp:cNvSpPr/>
      </dsp:nvSpPr>
      <dsp:spPr>
        <a:xfrm>
          <a:off x="52230" y="2471685"/>
          <a:ext cx="915439" cy="915439"/>
        </a:xfrm>
        <a:prstGeom prst="ellipse">
          <a:avLst/>
        </a:prstGeom>
        <a:solidFill>
          <a:schemeClr val="lt1">
            <a:hueOff val="0"/>
            <a:satOff val="0"/>
            <a:lumOff val="0"/>
            <a:alphaOff val="0"/>
          </a:schemeClr>
        </a:solidFill>
        <a:ln w="12700" cap="flat" cmpd="sng" algn="ctr">
          <a:solidFill>
            <a:schemeClr val="accent4">
              <a:hueOff val="9157652"/>
              <a:satOff val="-5195"/>
              <a:lumOff val="-1647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890E1-43D0-45E0-9B7C-2CB3EE79E1B2}">
      <dsp:nvSpPr>
        <dsp:cNvPr id="0" name=""/>
        <dsp:cNvSpPr/>
      </dsp:nvSpPr>
      <dsp:spPr>
        <a:xfrm>
          <a:off x="1645290" y="618457"/>
          <a:ext cx="5703636" cy="2947604"/>
        </a:xfrm>
        <a:prstGeom prst="rect">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33B5E1-8CD3-413F-B60F-EFFFD6D39E47}">
      <dsp:nvSpPr>
        <dsp:cNvPr id="0" name=""/>
        <dsp:cNvSpPr/>
      </dsp:nvSpPr>
      <dsp:spPr>
        <a:xfrm>
          <a:off x="1815744" y="963183"/>
          <a:ext cx="2648585" cy="2521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625" tIns="47625" rIns="47625" bIns="47625" numCol="1" spcCol="1270" anchor="t" anchorCtr="0">
          <a:noAutofit/>
        </a:bodyPr>
        <a:lstStyle/>
        <a:p>
          <a:pPr marL="0" lvl="0" indent="0" algn="l" defTabSz="1111250">
            <a:lnSpc>
              <a:spcPct val="90000"/>
            </a:lnSpc>
            <a:spcBef>
              <a:spcPct val="0"/>
            </a:spcBef>
            <a:spcAft>
              <a:spcPct val="35000"/>
            </a:spcAft>
            <a:buNone/>
          </a:pPr>
          <a:r>
            <a:rPr lang="en-GB" sz="2500" kern="1200"/>
            <a:t>Increased job performance, job satisfaction and decrease in turnover intentions in employees</a:t>
          </a:r>
        </a:p>
      </dsp:txBody>
      <dsp:txXfrm>
        <a:off x="1815744" y="963183"/>
        <a:ext cx="2648585" cy="2521639"/>
      </dsp:txXfrm>
    </dsp:sp>
    <dsp:sp modelId="{4DBD8353-132D-4F39-BCBD-498EBA45E6C5}">
      <dsp:nvSpPr>
        <dsp:cNvPr id="0" name=""/>
        <dsp:cNvSpPr/>
      </dsp:nvSpPr>
      <dsp:spPr>
        <a:xfrm>
          <a:off x="4523332" y="963183"/>
          <a:ext cx="2648585" cy="2521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625" tIns="47625" rIns="47625" bIns="47625" numCol="1" spcCol="1270" anchor="t" anchorCtr="0">
          <a:noAutofit/>
        </a:bodyPr>
        <a:lstStyle/>
        <a:p>
          <a:pPr marL="0" lvl="0" indent="0" algn="l" defTabSz="1111250">
            <a:lnSpc>
              <a:spcPct val="90000"/>
            </a:lnSpc>
            <a:spcBef>
              <a:spcPct val="0"/>
            </a:spcBef>
            <a:spcAft>
              <a:spcPct val="35000"/>
            </a:spcAft>
            <a:buNone/>
          </a:pPr>
          <a:r>
            <a:rPr lang="en-GB" sz="2500" kern="1200"/>
            <a:t>Burnout, stress, work-life conflict, decrease in overall well-being</a:t>
          </a:r>
        </a:p>
      </dsp:txBody>
      <dsp:txXfrm>
        <a:off x="4523332" y="963183"/>
        <a:ext cx="2648585" cy="2521639"/>
      </dsp:txXfrm>
    </dsp:sp>
    <dsp:sp modelId="{D9F776FC-5B8B-4A4F-93E5-3C41F0B25294}">
      <dsp:nvSpPr>
        <dsp:cNvPr id="0" name=""/>
        <dsp:cNvSpPr/>
      </dsp:nvSpPr>
      <dsp:spPr>
        <a:xfrm>
          <a:off x="1055259" y="28577"/>
          <a:ext cx="1114503" cy="1114503"/>
        </a:xfrm>
        <a:prstGeom prst="plus">
          <a:avLst>
            <a:gd name="adj" fmla="val 3281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C4E78-CA35-4F4A-9C17-57979B970786}">
      <dsp:nvSpPr>
        <dsp:cNvPr id="0" name=""/>
        <dsp:cNvSpPr/>
      </dsp:nvSpPr>
      <dsp:spPr>
        <a:xfrm>
          <a:off x="6562219" y="429379"/>
          <a:ext cx="1048944" cy="359464"/>
        </a:xfrm>
        <a:prstGeom prst="rect">
          <a:avLst/>
        </a:prstGeom>
        <a:solidFill>
          <a:schemeClr val="accent4">
            <a:hueOff val="9157652"/>
            <a:satOff val="-5195"/>
            <a:lumOff val="-16470"/>
            <a:alphaOff val="0"/>
          </a:schemeClr>
        </a:solidFill>
        <a:ln w="12700" cap="flat" cmpd="sng" algn="ctr">
          <a:solidFill>
            <a:schemeClr val="accent4">
              <a:hueOff val="9157652"/>
              <a:satOff val="-5195"/>
              <a:lumOff val="-16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8774B0-AF04-48A4-B1A9-3AB1C19FF2E0}">
      <dsp:nvSpPr>
        <dsp:cNvPr id="0" name=""/>
        <dsp:cNvSpPr/>
      </dsp:nvSpPr>
      <dsp:spPr>
        <a:xfrm>
          <a:off x="4497109" y="968575"/>
          <a:ext cx="655" cy="2408408"/>
        </a:xfrm>
        <a:prstGeom prst="line">
          <a:avLst/>
        </a:pr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8C2424-1B1B-4BED-9CE3-8920B47526D7}">
      <dsp:nvSpPr>
        <dsp:cNvPr id="0" name=""/>
        <dsp:cNvSpPr/>
      </dsp:nvSpPr>
      <dsp:spPr>
        <a:xfrm>
          <a:off x="62862" y="0"/>
          <a:ext cx="4091782" cy="4091782"/>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7BF6D9-15F3-462A-9C97-DAE95966EB9B}">
      <dsp:nvSpPr>
        <dsp:cNvPr id="0" name=""/>
        <dsp:cNvSpPr/>
      </dsp:nvSpPr>
      <dsp:spPr>
        <a:xfrm>
          <a:off x="1705176" y="411375"/>
          <a:ext cx="3466811" cy="96860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JOB DEMANDS</a:t>
          </a:r>
        </a:p>
      </dsp:txBody>
      <dsp:txXfrm>
        <a:off x="1752459" y="458658"/>
        <a:ext cx="3372245" cy="874035"/>
      </dsp:txXfrm>
    </dsp:sp>
    <dsp:sp modelId="{C2B27707-9DDC-4935-BCB8-F8A0DE51DA1B}">
      <dsp:nvSpPr>
        <dsp:cNvPr id="0" name=""/>
        <dsp:cNvSpPr/>
      </dsp:nvSpPr>
      <dsp:spPr>
        <a:xfrm>
          <a:off x="1640201" y="1501052"/>
          <a:ext cx="3596762" cy="96860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Dimensions that carry personal costs </a:t>
          </a:r>
        </a:p>
      </dsp:txBody>
      <dsp:txXfrm>
        <a:off x="1687484" y="1548335"/>
        <a:ext cx="3502196" cy="874035"/>
      </dsp:txXfrm>
    </dsp:sp>
    <dsp:sp modelId="{79D5C1E4-DAD1-465C-955B-88140CC153F1}">
      <dsp:nvSpPr>
        <dsp:cNvPr id="0" name=""/>
        <dsp:cNvSpPr/>
      </dsp:nvSpPr>
      <dsp:spPr>
        <a:xfrm>
          <a:off x="1670401" y="2590729"/>
          <a:ext cx="3536361" cy="96860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May lead to negative outcomes such as burnout and emotional exhaustion</a:t>
          </a:r>
        </a:p>
      </dsp:txBody>
      <dsp:txXfrm>
        <a:off x="1717684" y="2638012"/>
        <a:ext cx="3441795" cy="8740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8C2424-1B1B-4BED-9CE3-8920B47526D7}">
      <dsp:nvSpPr>
        <dsp:cNvPr id="0" name=""/>
        <dsp:cNvSpPr/>
      </dsp:nvSpPr>
      <dsp:spPr>
        <a:xfrm>
          <a:off x="62862" y="0"/>
          <a:ext cx="4091782" cy="4091782"/>
        </a:xfrm>
        <a:prstGeom prst="triangl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7BF6D9-15F3-462A-9C97-DAE95966EB9B}">
      <dsp:nvSpPr>
        <dsp:cNvPr id="0" name=""/>
        <dsp:cNvSpPr/>
      </dsp:nvSpPr>
      <dsp:spPr>
        <a:xfrm>
          <a:off x="1705176" y="411375"/>
          <a:ext cx="3466811" cy="968601"/>
        </a:xfrm>
        <a:prstGeom prst="round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JOB RESOURCES</a:t>
          </a:r>
        </a:p>
      </dsp:txBody>
      <dsp:txXfrm>
        <a:off x="1752459" y="458658"/>
        <a:ext cx="3372245" cy="874035"/>
      </dsp:txXfrm>
    </dsp:sp>
    <dsp:sp modelId="{C2B27707-9DDC-4935-BCB8-F8A0DE51DA1B}">
      <dsp:nvSpPr>
        <dsp:cNvPr id="0" name=""/>
        <dsp:cNvSpPr/>
      </dsp:nvSpPr>
      <dsp:spPr>
        <a:xfrm>
          <a:off x="1640201" y="1501052"/>
          <a:ext cx="3596762" cy="968601"/>
        </a:xfrm>
        <a:prstGeom prst="roundRect">
          <a:avLst/>
        </a:prstGeom>
        <a:solidFill>
          <a:schemeClr val="lt1">
            <a:alpha val="90000"/>
            <a:hueOff val="0"/>
            <a:satOff val="0"/>
            <a:lumOff val="0"/>
            <a:alphaOff val="0"/>
          </a:schemeClr>
        </a:solidFill>
        <a:ln w="12700" cap="flat" cmpd="sng" algn="ctr">
          <a:solidFill>
            <a:schemeClr val="accent5">
              <a:hueOff val="-265126"/>
              <a:satOff val="-3598"/>
              <a:lumOff val="-274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Dimensions that may lead to positive outcomes</a:t>
          </a:r>
        </a:p>
      </dsp:txBody>
      <dsp:txXfrm>
        <a:off x="1687484" y="1548335"/>
        <a:ext cx="3502196" cy="874035"/>
      </dsp:txXfrm>
    </dsp:sp>
    <dsp:sp modelId="{79D5C1E4-DAD1-465C-955B-88140CC153F1}">
      <dsp:nvSpPr>
        <dsp:cNvPr id="0" name=""/>
        <dsp:cNvSpPr/>
      </dsp:nvSpPr>
      <dsp:spPr>
        <a:xfrm>
          <a:off x="1670401" y="2590729"/>
          <a:ext cx="3536361" cy="968601"/>
        </a:xfrm>
        <a:prstGeom prst="roundRect">
          <a:avLst/>
        </a:prstGeom>
        <a:solidFill>
          <a:schemeClr val="lt1">
            <a:alpha val="90000"/>
            <a:hueOff val="0"/>
            <a:satOff val="0"/>
            <a:lumOff val="0"/>
            <a:alphaOff val="0"/>
          </a:schemeClr>
        </a:solidFill>
        <a:ln w="12700" cap="flat" cmpd="sng" algn="ctr">
          <a:solidFill>
            <a:schemeClr val="accent5">
              <a:hueOff val="-530252"/>
              <a:satOff val="-7196"/>
              <a:lumOff val="-549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Work engagement, goal accomplishment, personal/professional growth</a:t>
          </a:r>
        </a:p>
      </dsp:txBody>
      <dsp:txXfrm>
        <a:off x="1717684" y="2638012"/>
        <a:ext cx="3441795" cy="8740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49D5C5-21C8-4EA5-B04B-B5BE1CA72C11}">
      <dsp:nvSpPr>
        <dsp:cNvPr id="0" name=""/>
        <dsp:cNvSpPr/>
      </dsp:nvSpPr>
      <dsp:spPr>
        <a:xfrm>
          <a:off x="3413764" y="1051648"/>
          <a:ext cx="220816" cy="967387"/>
        </a:xfrm>
        <a:custGeom>
          <a:avLst/>
          <a:gdLst/>
          <a:ahLst/>
          <a:cxnLst/>
          <a:rect l="0" t="0" r="0" b="0"/>
          <a:pathLst>
            <a:path>
              <a:moveTo>
                <a:pt x="220816" y="0"/>
              </a:moveTo>
              <a:lnTo>
                <a:pt x="220816" y="967387"/>
              </a:lnTo>
              <a:lnTo>
                <a:pt x="0" y="967387"/>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B713DC-2DFF-49D1-880B-D96A0C70F6EC}">
      <dsp:nvSpPr>
        <dsp:cNvPr id="0" name=""/>
        <dsp:cNvSpPr/>
      </dsp:nvSpPr>
      <dsp:spPr>
        <a:xfrm>
          <a:off x="3634581" y="1051648"/>
          <a:ext cx="1272325" cy="1934775"/>
        </a:xfrm>
        <a:custGeom>
          <a:avLst/>
          <a:gdLst/>
          <a:ahLst/>
          <a:cxnLst/>
          <a:rect l="0" t="0" r="0" b="0"/>
          <a:pathLst>
            <a:path>
              <a:moveTo>
                <a:pt x="0" y="0"/>
              </a:moveTo>
              <a:lnTo>
                <a:pt x="0" y="1713958"/>
              </a:lnTo>
              <a:lnTo>
                <a:pt x="1272325" y="1713958"/>
              </a:lnTo>
              <a:lnTo>
                <a:pt x="1272325" y="1934775"/>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4D6B85-5DFF-4175-9161-B83724DD68CA}">
      <dsp:nvSpPr>
        <dsp:cNvPr id="0" name=""/>
        <dsp:cNvSpPr/>
      </dsp:nvSpPr>
      <dsp:spPr>
        <a:xfrm>
          <a:off x="2362256" y="1051648"/>
          <a:ext cx="1272325" cy="1934775"/>
        </a:xfrm>
        <a:custGeom>
          <a:avLst/>
          <a:gdLst/>
          <a:ahLst/>
          <a:cxnLst/>
          <a:rect l="0" t="0" r="0" b="0"/>
          <a:pathLst>
            <a:path>
              <a:moveTo>
                <a:pt x="1272325" y="0"/>
              </a:moveTo>
              <a:lnTo>
                <a:pt x="1272325" y="1713958"/>
              </a:lnTo>
              <a:lnTo>
                <a:pt x="0" y="1713958"/>
              </a:lnTo>
              <a:lnTo>
                <a:pt x="0" y="1934775"/>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FD7AA9-AE0B-4447-B195-06EEE15BFB32}">
      <dsp:nvSpPr>
        <dsp:cNvPr id="0" name=""/>
        <dsp:cNvSpPr/>
      </dsp:nvSpPr>
      <dsp:spPr>
        <a:xfrm>
          <a:off x="2583072" y="139"/>
          <a:ext cx="2103017" cy="105150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Situational HWI</a:t>
          </a:r>
        </a:p>
      </dsp:txBody>
      <dsp:txXfrm>
        <a:off x="2583072" y="139"/>
        <a:ext cx="2103017" cy="1051508"/>
      </dsp:txXfrm>
    </dsp:sp>
    <dsp:sp modelId="{01148D27-30D7-49BA-AB63-E883A2560E83}">
      <dsp:nvSpPr>
        <dsp:cNvPr id="0" name=""/>
        <dsp:cNvSpPr/>
      </dsp:nvSpPr>
      <dsp:spPr>
        <a:xfrm>
          <a:off x="1310747" y="2986423"/>
          <a:ext cx="2103017" cy="105150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The Needy</a:t>
          </a:r>
        </a:p>
      </dsp:txBody>
      <dsp:txXfrm>
        <a:off x="1310747" y="2986423"/>
        <a:ext cx="2103017" cy="1051508"/>
      </dsp:txXfrm>
    </dsp:sp>
    <dsp:sp modelId="{AADE20B3-4242-4137-B7CA-AE2DC7774C14}">
      <dsp:nvSpPr>
        <dsp:cNvPr id="0" name=""/>
        <dsp:cNvSpPr/>
      </dsp:nvSpPr>
      <dsp:spPr>
        <a:xfrm>
          <a:off x="3855398" y="2986423"/>
          <a:ext cx="2103017" cy="105150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The Employer-Directed</a:t>
          </a:r>
        </a:p>
      </dsp:txBody>
      <dsp:txXfrm>
        <a:off x="3855398" y="2986423"/>
        <a:ext cx="2103017" cy="1051508"/>
      </dsp:txXfrm>
    </dsp:sp>
    <dsp:sp modelId="{6B9EA7E8-D093-4A06-B461-5E4EF3B849F3}">
      <dsp:nvSpPr>
        <dsp:cNvPr id="0" name=""/>
        <dsp:cNvSpPr/>
      </dsp:nvSpPr>
      <dsp:spPr>
        <a:xfrm>
          <a:off x="1310747" y="1493281"/>
          <a:ext cx="2103017" cy="1051508"/>
        </a:xfrm>
        <a:prstGeom prst="rect">
          <a:avLst/>
        </a:prstGeom>
        <a:solidFill>
          <a:schemeClr val="accent5">
            <a:hueOff val="0"/>
            <a:satOff val="0"/>
            <a:lumOff val="0"/>
            <a:alphaOff val="0"/>
          </a:schemeClr>
        </a:solidFill>
        <a:ln w="12700" cap="flat" cmpd="sng" algn="ctr">
          <a:solidFill>
            <a:schemeClr val="l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External predictors</a:t>
          </a:r>
        </a:p>
      </dsp:txBody>
      <dsp:txXfrm>
        <a:off x="1310747" y="1493281"/>
        <a:ext cx="2103017" cy="10515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49D5C5-21C8-4EA5-B04B-B5BE1CA72C11}">
      <dsp:nvSpPr>
        <dsp:cNvPr id="0" name=""/>
        <dsp:cNvSpPr/>
      </dsp:nvSpPr>
      <dsp:spPr>
        <a:xfrm>
          <a:off x="3469900" y="1297576"/>
          <a:ext cx="164680" cy="721459"/>
        </a:xfrm>
        <a:custGeom>
          <a:avLst/>
          <a:gdLst/>
          <a:ahLst/>
          <a:cxnLst/>
          <a:rect l="0" t="0" r="0" b="0"/>
          <a:pathLst>
            <a:path>
              <a:moveTo>
                <a:pt x="164680" y="0"/>
              </a:moveTo>
              <a:lnTo>
                <a:pt x="164680" y="721459"/>
              </a:lnTo>
              <a:lnTo>
                <a:pt x="0" y="721459"/>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B44F3E0-2FAE-4ECB-A5E8-07B996D0AA3A}">
      <dsp:nvSpPr>
        <dsp:cNvPr id="0" name=""/>
        <dsp:cNvSpPr/>
      </dsp:nvSpPr>
      <dsp:spPr>
        <a:xfrm>
          <a:off x="3634581" y="1297576"/>
          <a:ext cx="2846626" cy="1442918"/>
        </a:xfrm>
        <a:custGeom>
          <a:avLst/>
          <a:gdLst/>
          <a:ahLst/>
          <a:cxnLst/>
          <a:rect l="0" t="0" r="0" b="0"/>
          <a:pathLst>
            <a:path>
              <a:moveTo>
                <a:pt x="0" y="0"/>
              </a:moveTo>
              <a:lnTo>
                <a:pt x="0" y="1278237"/>
              </a:lnTo>
              <a:lnTo>
                <a:pt x="2846626" y="1278237"/>
              </a:lnTo>
              <a:lnTo>
                <a:pt x="2846626" y="1442918"/>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E7A764-E7D8-4B3D-8A7E-6FA0ED42C9DF}">
      <dsp:nvSpPr>
        <dsp:cNvPr id="0" name=""/>
        <dsp:cNvSpPr/>
      </dsp:nvSpPr>
      <dsp:spPr>
        <a:xfrm>
          <a:off x="3634581" y="1297576"/>
          <a:ext cx="948875" cy="1442918"/>
        </a:xfrm>
        <a:custGeom>
          <a:avLst/>
          <a:gdLst/>
          <a:ahLst/>
          <a:cxnLst/>
          <a:rect l="0" t="0" r="0" b="0"/>
          <a:pathLst>
            <a:path>
              <a:moveTo>
                <a:pt x="0" y="0"/>
              </a:moveTo>
              <a:lnTo>
                <a:pt x="0" y="1278237"/>
              </a:lnTo>
              <a:lnTo>
                <a:pt x="948875" y="1278237"/>
              </a:lnTo>
              <a:lnTo>
                <a:pt x="948875" y="1442918"/>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B713DC-2DFF-49D1-880B-D96A0C70F6EC}">
      <dsp:nvSpPr>
        <dsp:cNvPr id="0" name=""/>
        <dsp:cNvSpPr/>
      </dsp:nvSpPr>
      <dsp:spPr>
        <a:xfrm>
          <a:off x="2685705" y="1297576"/>
          <a:ext cx="948875" cy="1442918"/>
        </a:xfrm>
        <a:custGeom>
          <a:avLst/>
          <a:gdLst/>
          <a:ahLst/>
          <a:cxnLst/>
          <a:rect l="0" t="0" r="0" b="0"/>
          <a:pathLst>
            <a:path>
              <a:moveTo>
                <a:pt x="948875" y="0"/>
              </a:moveTo>
              <a:lnTo>
                <a:pt x="948875" y="1278237"/>
              </a:lnTo>
              <a:lnTo>
                <a:pt x="0" y="1278237"/>
              </a:lnTo>
              <a:lnTo>
                <a:pt x="0" y="1442918"/>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4D6B85-5DFF-4175-9161-B83724DD68CA}">
      <dsp:nvSpPr>
        <dsp:cNvPr id="0" name=""/>
        <dsp:cNvSpPr/>
      </dsp:nvSpPr>
      <dsp:spPr>
        <a:xfrm>
          <a:off x="787954" y="1297576"/>
          <a:ext cx="2846626" cy="1442918"/>
        </a:xfrm>
        <a:custGeom>
          <a:avLst/>
          <a:gdLst/>
          <a:ahLst/>
          <a:cxnLst/>
          <a:rect l="0" t="0" r="0" b="0"/>
          <a:pathLst>
            <a:path>
              <a:moveTo>
                <a:pt x="2846626" y="0"/>
              </a:moveTo>
              <a:lnTo>
                <a:pt x="2846626" y="1278237"/>
              </a:lnTo>
              <a:lnTo>
                <a:pt x="0" y="1278237"/>
              </a:lnTo>
              <a:lnTo>
                <a:pt x="0" y="1442918"/>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FD7AA9-AE0B-4447-B195-06EEE15BFB32}">
      <dsp:nvSpPr>
        <dsp:cNvPr id="0" name=""/>
        <dsp:cNvSpPr/>
      </dsp:nvSpPr>
      <dsp:spPr>
        <a:xfrm>
          <a:off x="2850386" y="513382"/>
          <a:ext cx="1568389" cy="78419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Dispositional HWI</a:t>
          </a:r>
        </a:p>
      </dsp:txBody>
      <dsp:txXfrm>
        <a:off x="2850386" y="513382"/>
        <a:ext cx="1568389" cy="784194"/>
      </dsp:txXfrm>
    </dsp:sp>
    <dsp:sp modelId="{01148D27-30D7-49BA-AB63-E883A2560E83}">
      <dsp:nvSpPr>
        <dsp:cNvPr id="0" name=""/>
        <dsp:cNvSpPr/>
      </dsp:nvSpPr>
      <dsp:spPr>
        <a:xfrm>
          <a:off x="3760" y="2740495"/>
          <a:ext cx="1568389" cy="7841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Workaholism</a:t>
          </a:r>
        </a:p>
      </dsp:txBody>
      <dsp:txXfrm>
        <a:off x="3760" y="2740495"/>
        <a:ext cx="1568389" cy="784194"/>
      </dsp:txXfrm>
    </dsp:sp>
    <dsp:sp modelId="{AADE20B3-4242-4137-B7CA-AE2DC7774C14}">
      <dsp:nvSpPr>
        <dsp:cNvPr id="0" name=""/>
        <dsp:cNvSpPr/>
      </dsp:nvSpPr>
      <dsp:spPr>
        <a:xfrm>
          <a:off x="1901511" y="2740495"/>
          <a:ext cx="1568389" cy="7841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Work-devoted</a:t>
          </a:r>
        </a:p>
      </dsp:txBody>
      <dsp:txXfrm>
        <a:off x="1901511" y="2740495"/>
        <a:ext cx="1568389" cy="784194"/>
      </dsp:txXfrm>
    </dsp:sp>
    <dsp:sp modelId="{507E7635-E04B-4756-8474-7356A4C238EC}">
      <dsp:nvSpPr>
        <dsp:cNvPr id="0" name=""/>
        <dsp:cNvSpPr/>
      </dsp:nvSpPr>
      <dsp:spPr>
        <a:xfrm>
          <a:off x="3799262" y="2740495"/>
          <a:ext cx="1568389" cy="7841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Intimacy avoiders</a:t>
          </a:r>
        </a:p>
      </dsp:txBody>
      <dsp:txXfrm>
        <a:off x="3799262" y="2740495"/>
        <a:ext cx="1568389" cy="784194"/>
      </dsp:txXfrm>
    </dsp:sp>
    <dsp:sp modelId="{0DA47883-A504-4C33-9999-EFCCABE4B418}">
      <dsp:nvSpPr>
        <dsp:cNvPr id="0" name=""/>
        <dsp:cNvSpPr/>
      </dsp:nvSpPr>
      <dsp:spPr>
        <a:xfrm>
          <a:off x="5697013" y="2740495"/>
          <a:ext cx="1568389" cy="7841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Leisure-low-interested </a:t>
          </a:r>
        </a:p>
      </dsp:txBody>
      <dsp:txXfrm>
        <a:off x="5697013" y="2740495"/>
        <a:ext cx="1568389" cy="784194"/>
      </dsp:txXfrm>
    </dsp:sp>
    <dsp:sp modelId="{6B9EA7E8-D093-4A06-B461-5E4EF3B849F3}">
      <dsp:nvSpPr>
        <dsp:cNvPr id="0" name=""/>
        <dsp:cNvSpPr/>
      </dsp:nvSpPr>
      <dsp:spPr>
        <a:xfrm>
          <a:off x="1901511" y="1626938"/>
          <a:ext cx="1568389" cy="784194"/>
        </a:xfrm>
        <a:prstGeom prst="rect">
          <a:avLst/>
        </a:prstGeom>
        <a:solidFill>
          <a:schemeClr val="accent5">
            <a:hueOff val="0"/>
            <a:satOff val="0"/>
            <a:lumOff val="0"/>
            <a:alphaOff val="0"/>
          </a:schemeClr>
        </a:solidFill>
        <a:ln w="12700" cap="flat" cmpd="sng" algn="ctr">
          <a:solidFill>
            <a:schemeClr val="l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Internal predictors</a:t>
          </a:r>
        </a:p>
      </dsp:txBody>
      <dsp:txXfrm>
        <a:off x="1901511" y="1626938"/>
        <a:ext cx="1568389" cy="784194"/>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C1C744-CEFE-4C79-8865-69815E298591}" type="datetimeFigureOut">
              <a:rPr lang="en-GB" smtClean="0"/>
              <a:t>14/10/2024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34B903-9F39-428E-B8CE-0D00547A85E7}" type="slidenum">
              <a:rPr lang="en-GB" smtClean="0"/>
              <a:t>‹#›</a:t>
            </a:fld>
            <a:endParaRPr lang="en-GB"/>
          </a:p>
        </p:txBody>
      </p:sp>
    </p:spTree>
    <p:extLst>
      <p:ext uri="{BB962C8B-B14F-4D97-AF65-F5344CB8AC3E}">
        <p14:creationId xmlns:p14="http://schemas.microsoft.com/office/powerpoint/2010/main" val="763256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4</a:t>
            </a:fld>
            <a:endParaRPr lang="en-GB"/>
          </a:p>
        </p:txBody>
      </p:sp>
    </p:spTree>
    <p:extLst>
      <p:ext uri="{BB962C8B-B14F-4D97-AF65-F5344CB8AC3E}">
        <p14:creationId xmlns:p14="http://schemas.microsoft.com/office/powerpoint/2010/main" val="1464358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5</a:t>
            </a:fld>
            <a:endParaRPr lang="en-GB"/>
          </a:p>
        </p:txBody>
      </p:sp>
    </p:spTree>
    <p:extLst>
      <p:ext uri="{BB962C8B-B14F-4D97-AF65-F5344CB8AC3E}">
        <p14:creationId xmlns:p14="http://schemas.microsoft.com/office/powerpoint/2010/main" val="4129919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6</a:t>
            </a:fld>
            <a:endParaRPr lang="en-GB"/>
          </a:p>
        </p:txBody>
      </p:sp>
    </p:spTree>
    <p:extLst>
      <p:ext uri="{BB962C8B-B14F-4D97-AF65-F5344CB8AC3E}">
        <p14:creationId xmlns:p14="http://schemas.microsoft.com/office/powerpoint/2010/main" val="2878177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7</a:t>
            </a:fld>
            <a:endParaRPr lang="en-GB"/>
          </a:p>
        </p:txBody>
      </p:sp>
    </p:spTree>
    <p:extLst>
      <p:ext uri="{BB962C8B-B14F-4D97-AF65-F5344CB8AC3E}">
        <p14:creationId xmlns:p14="http://schemas.microsoft.com/office/powerpoint/2010/main" val="2316033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9</a:t>
            </a:fld>
            <a:endParaRPr lang="en-GB"/>
          </a:p>
        </p:txBody>
      </p:sp>
    </p:spTree>
    <p:extLst>
      <p:ext uri="{BB962C8B-B14F-4D97-AF65-F5344CB8AC3E}">
        <p14:creationId xmlns:p14="http://schemas.microsoft.com/office/powerpoint/2010/main" val="16133780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the question then is – are these components present in individuals who are ‘addicted’ to work? Or – should we not be conceptualisation work addiction AS an ADDICTION and instead as . Something else. As simply – workaholism .. The generic term that largely has positive connotations and is suggested to be related to ‘very engaged workers’?</a:t>
            </a:r>
          </a:p>
        </p:txBody>
      </p:sp>
      <p:sp>
        <p:nvSpPr>
          <p:cNvPr id="4" name="Slide Number Placeholder 3"/>
          <p:cNvSpPr>
            <a:spLocks noGrp="1"/>
          </p:cNvSpPr>
          <p:nvPr>
            <p:ph type="sldNum" sz="quarter" idx="5"/>
          </p:nvPr>
        </p:nvSpPr>
        <p:spPr/>
        <p:txBody>
          <a:bodyPr/>
          <a:lstStyle/>
          <a:p>
            <a:fld id="{AD34B903-9F39-428E-B8CE-0D00547A85E7}" type="slidenum">
              <a:rPr lang="en-GB" smtClean="0"/>
              <a:t>10</a:t>
            </a:fld>
            <a:endParaRPr lang="en-GB"/>
          </a:p>
        </p:txBody>
      </p:sp>
    </p:spTree>
    <p:extLst>
      <p:ext uri="{BB962C8B-B14F-4D97-AF65-F5344CB8AC3E}">
        <p14:creationId xmlns:p14="http://schemas.microsoft.com/office/powerpoint/2010/main" val="11222944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000000"/>
                </a:solidFill>
                <a:effectLst/>
                <a:latin typeface="Times New Roman" panose="02020603050405020304" pitchFamily="18" charset="0"/>
                <a:ea typeface="Times New Roman" panose="02020603050405020304" pitchFamily="18" charset="0"/>
              </a:rPr>
              <a:t>Over the last 50 years the concept of workaholism has become prominent in psychological literature, with the construct of workaholism itself initially being coined by Oates (1971) as an “addiction to work, the compulsion or the uncontrollable need to work incessantly” (p. 11).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solidFill>
                <a:srgbClr val="000000"/>
              </a:solidFill>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000000"/>
                </a:solidFill>
                <a:effectLst/>
                <a:latin typeface="Times New Roman" panose="02020603050405020304" pitchFamily="18" charset="0"/>
                <a:ea typeface="Times New Roman" panose="02020603050405020304" pitchFamily="18" charset="0"/>
              </a:rPr>
              <a:t> Individuals who are considered to be workaholics, therefore, are said to work excessively hard and have a strong irresistible drive to work compulsively; potentially irrespective of satisfaction with their job (Schaufeli, Taris, &amp; Bakker, 2006; Schaufeli, Shimazu, &amp; Taris, 2009a).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solidFill>
                <a:srgbClr val="000000"/>
              </a:solidFill>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D34B903-9F39-428E-B8CE-0D00547A85E7}" type="slidenum">
              <a:rPr lang="en-GB" smtClean="0"/>
              <a:t>11</a:t>
            </a:fld>
            <a:endParaRPr lang="en-GB"/>
          </a:p>
        </p:txBody>
      </p:sp>
    </p:spTree>
    <p:extLst>
      <p:ext uri="{BB962C8B-B14F-4D97-AF65-F5344CB8AC3E}">
        <p14:creationId xmlns:p14="http://schemas.microsoft.com/office/powerpoint/2010/main" val="24588877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rgbClr val="000000"/>
                </a:solidFill>
                <a:effectLst/>
                <a:latin typeface="Times New Roman" panose="02020603050405020304" pitchFamily="18" charset="0"/>
                <a:ea typeface="Times New Roman" panose="02020603050405020304" pitchFamily="18" charset="0"/>
              </a:rPr>
              <a:t>Since the first introduction of the term ‘workaholism’ in psychological literature, many other definitions have been constructed which all appear to include both a behavioural component and an affective component; i.e., the characteristics of excessive and compulsive working, respectively (Ayesha &amp; </a:t>
            </a:r>
            <a:r>
              <a:rPr lang="en-GB" sz="1200" err="1">
                <a:solidFill>
                  <a:srgbClr val="000000"/>
                </a:solidFill>
                <a:effectLst/>
                <a:latin typeface="Times New Roman" panose="02020603050405020304" pitchFamily="18" charset="0"/>
                <a:ea typeface="Times New Roman" panose="02020603050405020304" pitchFamily="18" charset="0"/>
              </a:rPr>
              <a:t>Tasnuva</a:t>
            </a:r>
            <a:r>
              <a:rPr lang="en-GB" sz="1200">
                <a:solidFill>
                  <a:srgbClr val="000000"/>
                </a:solidFill>
                <a:effectLst/>
                <a:latin typeface="Times New Roman" panose="02020603050405020304" pitchFamily="18" charset="0"/>
                <a:ea typeface="Times New Roman" panose="02020603050405020304" pitchFamily="18" charset="0"/>
              </a:rPr>
              <a:t>, 2013; </a:t>
            </a:r>
            <a:r>
              <a:rPr lang="en-GB" sz="1200" err="1">
                <a:solidFill>
                  <a:srgbClr val="000000"/>
                </a:solidFill>
                <a:effectLst/>
                <a:latin typeface="Times New Roman" panose="02020603050405020304" pitchFamily="18" charset="0"/>
                <a:ea typeface="Times New Roman" panose="02020603050405020304" pitchFamily="18" charset="0"/>
              </a:rPr>
              <a:t>Mazzetti</a:t>
            </a:r>
            <a:r>
              <a:rPr lang="en-GB" sz="1200">
                <a:solidFill>
                  <a:srgbClr val="000000"/>
                </a:solidFill>
                <a:effectLst/>
                <a:latin typeface="Times New Roman" panose="02020603050405020304" pitchFamily="18" charset="0"/>
                <a:ea typeface="Times New Roman" panose="02020603050405020304" pitchFamily="18" charset="0"/>
              </a:rPr>
              <a:t>, Schaufeli, &amp; </a:t>
            </a:r>
            <a:r>
              <a:rPr lang="en-GB" sz="1200" err="1">
                <a:solidFill>
                  <a:srgbClr val="000000"/>
                </a:solidFill>
                <a:effectLst/>
                <a:latin typeface="Times New Roman" panose="02020603050405020304" pitchFamily="18" charset="0"/>
                <a:ea typeface="Times New Roman" panose="02020603050405020304" pitchFamily="18" charset="0"/>
              </a:rPr>
              <a:t>Guglielmi</a:t>
            </a:r>
            <a:r>
              <a:rPr lang="en-GB" sz="1200">
                <a:solidFill>
                  <a:srgbClr val="000000"/>
                </a:solidFill>
                <a:effectLst/>
                <a:latin typeface="Times New Roman" panose="02020603050405020304" pitchFamily="18" charset="0"/>
                <a:ea typeface="Times New Roman" panose="02020603050405020304" pitchFamily="18" charset="0"/>
              </a:rPr>
              <a:t>, 2014). Some of the definitions that have been proposed aren’t particularly helpful – especially when some conceptualise workaholism as an addiction whilst others refer to engagement at work. But, overall, it is these two things that are consistently emerging as being important in the characterisation of work addiction – individuals with an addiction to work exhibit behaviours of excessive working – i.e., being hardworking, spending a lot of time on work activities, neglecting other spheres of life etc and compulsive working – the cognitive component – being obsessed with work, thinking about work compulsively.</a:t>
            </a:r>
            <a:endParaRPr lang="en-GB" sz="1200">
              <a:solidFill>
                <a:srgbClr val="000000"/>
              </a:solidFill>
              <a:effectLst/>
              <a:latin typeface="Calibri" panose="020F0502020204030204" pitchFamily="34" charset="0"/>
              <a:ea typeface="Calibri" panose="020F0502020204030204" pitchFamily="34" charset="0"/>
            </a:endParaRP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rgbClr val="000000"/>
                </a:solidFill>
                <a:effectLst/>
                <a:latin typeface="Times New Roman" panose="02020603050405020304" pitchFamily="18" charset="0"/>
              </a:rPr>
              <a:t>Just to note here, however, that being a workaholic – even as understood from the previous initial definition provided by Oates – doesn’t simply imply working for an excessive time, or counting hours. A simple count of hours isn’t adequate to differentiate a workaholic from other workers. The core distinction is found in the attitude that individuals have towards they work, and workaholics feel more driven or compelled to work, not because of external demands or pleasure in work, but because of inner pressures that make the person feel distressed or guilty about not working.</a:t>
            </a:r>
            <a:endParaRPr lang="en-GB"/>
          </a:p>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12</a:t>
            </a:fld>
            <a:endParaRPr lang="en-GB"/>
          </a:p>
        </p:txBody>
      </p:sp>
    </p:spTree>
    <p:extLst>
      <p:ext uri="{BB962C8B-B14F-4D97-AF65-F5344CB8AC3E}">
        <p14:creationId xmlns:p14="http://schemas.microsoft.com/office/powerpoint/2010/main" val="36644707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Addiction</a:t>
            </a:r>
            <a:r>
              <a:rPr lang="en-GB" baseline="0"/>
              <a:t> in family members</a:t>
            </a:r>
          </a:p>
          <a:p>
            <a:r>
              <a:rPr lang="en-GB" baseline="0"/>
              <a:t>Presence of OCD – obsessive compulsions may predispose an individual to develop an addiction to work – OCD highlighted as having a genetic/neurochemical influence.</a:t>
            </a:r>
          </a:p>
          <a:p>
            <a:r>
              <a:rPr lang="en-GB" baseline="0"/>
              <a:t>Early tolerance – can also be psychological and social here, however – social learning theory AND experiences with family members</a:t>
            </a:r>
            <a:endParaRPr lang="en-GB"/>
          </a:p>
          <a:p>
            <a:endParaRPr lang="en-GB"/>
          </a:p>
          <a:p>
            <a:endParaRPr lang="en-GB"/>
          </a:p>
          <a:p>
            <a:r>
              <a:rPr lang="en-GB"/>
              <a:t>Social learning theory: if putting</a:t>
            </a:r>
            <a:r>
              <a:rPr lang="en-GB" baseline="0"/>
              <a:t> too much labour into something was praised and/or reinforced at home, school and/or work, its more likely that a child would learn to associate overwork with positive feedback.</a:t>
            </a:r>
          </a:p>
          <a:p>
            <a:r>
              <a:rPr lang="en-GB" baseline="0"/>
              <a:t>High levels of narcissism are associated with workaholic behaviours, as well as Type A behaviour patterns.</a:t>
            </a:r>
          </a:p>
          <a:p>
            <a:r>
              <a:rPr lang="en-GB" baseline="0"/>
              <a:t>Perfectionism positively linked to WH but conscientiousness is NEGATIVELY linked to WH – less conscientious people are more likely to develop WH behaviours</a:t>
            </a:r>
          </a:p>
          <a:p>
            <a:endParaRPr lang="en-GB" baseline="0"/>
          </a:p>
          <a:p>
            <a:r>
              <a:rPr lang="en-GB" baseline="0"/>
              <a:t>Neuroticism positively linked and self-esteem (performance based self esteem, in particular) also positively linked.</a:t>
            </a:r>
            <a:endParaRPr lang="en-GB"/>
          </a:p>
          <a:p>
            <a:endParaRPr lang="en-GB"/>
          </a:p>
          <a:p>
            <a:r>
              <a:rPr lang="en-GB"/>
              <a:t>Family upbringing, for</a:t>
            </a:r>
            <a:r>
              <a:rPr lang="en-GB" baseline="0"/>
              <a:t> example – parents and other family members may have modelled and emphasised excessive responsibility and over-achievement, or expect high achievements in children. (bio, psycho and social).</a:t>
            </a:r>
          </a:p>
          <a:p>
            <a:endParaRPr lang="en-GB" baseline="0"/>
          </a:p>
          <a:p>
            <a:r>
              <a:rPr lang="en-GB" baseline="0"/>
              <a:t>Org / culture: most organisations AND cultures value and encourage hard work, competence and financial success, and some workaholics may absorb that message to the extreme. Same with societal messages – the idea that working hard (or excessively) is a precursor to earning a good wage, career progression, etc.</a:t>
            </a:r>
          </a:p>
          <a:p>
            <a:endParaRPr lang="en-GB" baseline="0"/>
          </a:p>
          <a:p>
            <a:endParaRPr lang="en-GB" baseline="0"/>
          </a:p>
          <a:p>
            <a:endParaRPr lang="en-GB" baseline="0"/>
          </a:p>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14</a:t>
            </a:fld>
            <a:endParaRPr lang="en-GB"/>
          </a:p>
        </p:txBody>
      </p:sp>
    </p:spTree>
    <p:extLst>
      <p:ext uri="{BB962C8B-B14F-4D97-AF65-F5344CB8AC3E}">
        <p14:creationId xmlns:p14="http://schemas.microsoft.com/office/powerpoint/2010/main" val="342317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15</a:t>
            </a:fld>
            <a:endParaRPr lang="en-GB"/>
          </a:p>
        </p:txBody>
      </p:sp>
    </p:spTree>
    <p:extLst>
      <p:ext uri="{BB962C8B-B14F-4D97-AF65-F5344CB8AC3E}">
        <p14:creationId xmlns:p14="http://schemas.microsoft.com/office/powerpoint/2010/main" val="38264152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16</a:t>
            </a:fld>
            <a:endParaRPr lang="en-GB"/>
          </a:p>
        </p:txBody>
      </p:sp>
    </p:spTree>
    <p:extLst>
      <p:ext uri="{BB962C8B-B14F-4D97-AF65-F5344CB8AC3E}">
        <p14:creationId xmlns:p14="http://schemas.microsoft.com/office/powerpoint/2010/main" val="22222361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Work engagement is “a positive, fulfilling, work-related state of mind that is characterized by </a:t>
            </a:r>
            <a:r>
              <a:rPr lang="en-GB" err="1"/>
              <a:t>vigor</a:t>
            </a:r>
            <a:r>
              <a:rPr lang="en-GB"/>
              <a:t>, dedication, and absorption” (Schaufeli, Salanova, González-Roma, &amp; Bakker, 2002, p. 74). Engaged workers possess high levels of energy, work hard, and tend to be involved and happily absorbed in their work</a:t>
            </a:r>
          </a:p>
        </p:txBody>
      </p:sp>
      <p:sp>
        <p:nvSpPr>
          <p:cNvPr id="4" name="Slide Number Placeholder 3"/>
          <p:cNvSpPr>
            <a:spLocks noGrp="1"/>
          </p:cNvSpPr>
          <p:nvPr>
            <p:ph type="sldNum" sz="quarter" idx="5"/>
          </p:nvPr>
        </p:nvSpPr>
        <p:spPr/>
        <p:txBody>
          <a:bodyPr/>
          <a:lstStyle/>
          <a:p>
            <a:fld id="{AD34B903-9F39-428E-B8CE-0D00547A85E7}" type="slidenum">
              <a:rPr lang="en-GB" smtClean="0"/>
              <a:t>19</a:t>
            </a:fld>
            <a:endParaRPr lang="en-GB"/>
          </a:p>
        </p:txBody>
      </p:sp>
    </p:spTree>
    <p:extLst>
      <p:ext uri="{BB962C8B-B14F-4D97-AF65-F5344CB8AC3E}">
        <p14:creationId xmlns:p14="http://schemas.microsoft.com/office/powerpoint/2010/main" val="30584331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idea of WH and WE Interacting leads nicely, then, into the introduction of heavy work investment</a:t>
            </a:r>
          </a:p>
        </p:txBody>
      </p:sp>
      <p:sp>
        <p:nvSpPr>
          <p:cNvPr id="4" name="Slide Number Placeholder 3"/>
          <p:cNvSpPr>
            <a:spLocks noGrp="1"/>
          </p:cNvSpPr>
          <p:nvPr>
            <p:ph type="sldNum" sz="quarter" idx="5"/>
          </p:nvPr>
        </p:nvSpPr>
        <p:spPr/>
        <p:txBody>
          <a:bodyPr/>
          <a:lstStyle/>
          <a:p>
            <a:fld id="{AD34B903-9F39-428E-B8CE-0D00547A85E7}" type="slidenum">
              <a:rPr lang="en-GB" smtClean="0"/>
              <a:t>20</a:t>
            </a:fld>
            <a:endParaRPr lang="en-GB"/>
          </a:p>
        </p:txBody>
      </p:sp>
    </p:spTree>
    <p:extLst>
      <p:ext uri="{BB962C8B-B14F-4D97-AF65-F5344CB8AC3E}">
        <p14:creationId xmlns:p14="http://schemas.microsoft.com/office/powerpoint/2010/main" val="13195526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21</a:t>
            </a:fld>
            <a:endParaRPr lang="en-GB"/>
          </a:p>
        </p:txBody>
      </p:sp>
    </p:spTree>
    <p:extLst>
      <p:ext uri="{BB962C8B-B14F-4D97-AF65-F5344CB8AC3E}">
        <p14:creationId xmlns:p14="http://schemas.microsoft.com/office/powerpoint/2010/main" val="15958896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HWI refers to the extra amount of time and energy an employee allocates to his or her work. As an umbrella construct, HWI consists of two main dimensions: time commitment, as in working long hours, and work intensity, as in putting significant mental and physical effort into work. HWI also encompasses two well-known sub-constructs, namely, workaholism and job engagement. We’ll go on to discuss this a bit more shortly but for now just to note that the time commitment element of HWI is suggested to be an integral part of workaholism, whilst intensity is subsumed under the work engagement concept.</a:t>
            </a:r>
          </a:p>
          <a:p>
            <a:endParaRPr lang="en-GB"/>
          </a:p>
          <a:p>
            <a:r>
              <a:rPr lang="en-GB"/>
              <a:t>So before I go into the finer definitions and details of workaholism and job engagement, next I'm going to explain the theoretical underpinning of HWI.</a:t>
            </a:r>
          </a:p>
        </p:txBody>
      </p:sp>
      <p:sp>
        <p:nvSpPr>
          <p:cNvPr id="4" name="Slide Number Placeholder 3"/>
          <p:cNvSpPr>
            <a:spLocks noGrp="1"/>
          </p:cNvSpPr>
          <p:nvPr>
            <p:ph type="sldNum" sz="quarter" idx="5"/>
          </p:nvPr>
        </p:nvSpPr>
        <p:spPr/>
        <p:txBody>
          <a:bodyPr/>
          <a:lstStyle/>
          <a:p>
            <a:fld id="{AD34B903-9F39-428E-B8CE-0D00547A85E7}" type="slidenum">
              <a:rPr lang="en-GB" smtClean="0"/>
              <a:t>22</a:t>
            </a:fld>
            <a:endParaRPr lang="en-GB"/>
          </a:p>
        </p:txBody>
      </p:sp>
    </p:spTree>
    <p:extLst>
      <p:ext uri="{BB962C8B-B14F-4D97-AF65-F5344CB8AC3E}">
        <p14:creationId xmlns:p14="http://schemas.microsoft.com/office/powerpoint/2010/main" val="11789494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proposed framework of HWI uses the Job Demands–Resources (JD-R) model and views the perceived organizational context and individual personality (dispositional) differences as either job resources or job demands that may impact individual </a:t>
            </a:r>
            <a:r>
              <a:rPr lang="en-GB" err="1"/>
              <a:t>behavior</a:t>
            </a:r>
            <a:r>
              <a:rPr lang="en-GB"/>
              <a:t> of heavy work investment. We are going to be exploring the JDR model in a LOT more detail when we move on to occupational stress, so for today this is just going to be a very basic introduction to the model and how it relates to HWI.</a:t>
            </a:r>
          </a:p>
          <a:p>
            <a:endParaRPr lang="en-GB"/>
          </a:p>
          <a:p>
            <a:r>
              <a:rPr lang="en-GB"/>
              <a:t>The JD-R model groups job characteristics into two categories: job demands and job resources. Job demands describe the job dimensions that carry significant personal costs with them that may lead to negative outcomes such as burnout and emotional exhaustion. Job resources describe the job dimensions that may lead to work engagement, goal accomplishment, or personal and professional growth.</a:t>
            </a:r>
          </a:p>
          <a:p>
            <a:endParaRPr lang="en-GB"/>
          </a:p>
          <a:p>
            <a:r>
              <a:rPr lang="en-GB"/>
              <a:t>While job demands initiate a health impairment process due to prolonged experience of stress and emotional exhaustion, job resources create a motivational process where employees wish to be further engaged and stay engaged with their work. The HWI framework developed here focuses on both the health impairment and the motivational processes described in the JD-R model and views HWI on a continuum. </a:t>
            </a:r>
          </a:p>
        </p:txBody>
      </p:sp>
      <p:sp>
        <p:nvSpPr>
          <p:cNvPr id="4" name="Slide Number Placeholder 3"/>
          <p:cNvSpPr>
            <a:spLocks noGrp="1"/>
          </p:cNvSpPr>
          <p:nvPr>
            <p:ph type="sldNum" sz="quarter" idx="5"/>
          </p:nvPr>
        </p:nvSpPr>
        <p:spPr/>
        <p:txBody>
          <a:bodyPr/>
          <a:lstStyle/>
          <a:p>
            <a:fld id="{AD34B903-9F39-428E-B8CE-0D00547A85E7}" type="slidenum">
              <a:rPr lang="en-GB" smtClean="0"/>
              <a:t>23</a:t>
            </a:fld>
            <a:endParaRPr lang="en-GB"/>
          </a:p>
        </p:txBody>
      </p:sp>
    </p:spTree>
    <p:extLst>
      <p:ext uri="{BB962C8B-B14F-4D97-AF65-F5344CB8AC3E}">
        <p14:creationId xmlns:p14="http://schemas.microsoft.com/office/powerpoint/2010/main" val="8256735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24</a:t>
            </a:fld>
            <a:endParaRPr lang="en-GB"/>
          </a:p>
        </p:txBody>
      </p:sp>
    </p:spTree>
    <p:extLst>
      <p:ext uri="{BB962C8B-B14F-4D97-AF65-F5344CB8AC3E}">
        <p14:creationId xmlns:p14="http://schemas.microsoft.com/office/powerpoint/2010/main" val="40171344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Mentioned this briefly but </a:t>
            </a:r>
            <a:r>
              <a:rPr lang="en-GB" err="1"/>
              <a:t>Snir</a:t>
            </a:r>
            <a:r>
              <a:rPr lang="en-GB"/>
              <a:t> and </a:t>
            </a:r>
            <a:r>
              <a:rPr lang="en-GB" err="1"/>
              <a:t>harpaz</a:t>
            </a:r>
            <a:r>
              <a:rPr lang="en-GB"/>
              <a:t> in 2012 explored this interaction between workaholism and work engagement in some significant depth. The state that workaholism is, in fact, only ONE of the sub-types of heavy work investment and that there are five other types that we should also be considering.</a:t>
            </a:r>
          </a:p>
          <a:p>
            <a:endParaRPr lang="en-GB"/>
          </a:p>
          <a:p>
            <a:r>
              <a:rPr lang="en-GB"/>
              <a:t>So to begin with, they propose that there are two major types of HWI – the first is situational HWI and the second is dispositional HWI.</a:t>
            </a:r>
          </a:p>
          <a:p>
            <a:endParaRPr lang="en-GB"/>
          </a:p>
          <a:p>
            <a:r>
              <a:rPr lang="en-GB"/>
              <a:t>Situational HWI is considered to stem from external predictors – or those that are external to the person. This can be things such as financial needs, job demands, organisational culture, etc. under this type of HWI there are two sub-types; 1. the needy heavy work investor and 2. the employer-directed heavy work investor.</a:t>
            </a:r>
          </a:p>
          <a:p>
            <a:endParaRPr lang="en-GB"/>
          </a:p>
          <a:p>
            <a:r>
              <a:rPr lang="en-GB"/>
              <a:t>The needy are those who have to support a family, pay debt etc and the employer directed are those who tend to be in jobs that are technology or medical/physician based. Each of these subtypes are considered to be external, uncontrollable and largely stable (can be variable in some cases but overall tend to be stable in that there is always going to be a level of HWI involved for one of two reasons; finances or demands of the job. </a:t>
            </a:r>
          </a:p>
          <a:p>
            <a:endParaRPr lang="en-GB"/>
          </a:p>
          <a:p>
            <a:r>
              <a:rPr lang="en-GB"/>
              <a:t>I suppose it is also important to note here that even common full-time workers will sometimes be required to invest heavily in their work due to a temporary high workload – an external, uncontrollable and variable predictor. But when these occasions are exceptional – and not the rule – they are not considered situational heavy work investors.</a:t>
            </a:r>
          </a:p>
          <a:p>
            <a:endParaRPr lang="en-GB"/>
          </a:p>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25</a:t>
            </a:fld>
            <a:endParaRPr lang="en-GB"/>
          </a:p>
        </p:txBody>
      </p:sp>
    </p:spTree>
    <p:extLst>
      <p:ext uri="{BB962C8B-B14F-4D97-AF65-F5344CB8AC3E}">
        <p14:creationId xmlns:p14="http://schemas.microsoft.com/office/powerpoint/2010/main" val="33024680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next major type then is dispositional HWI which stems from internal predictors. There are four sub-types underneath this major terminology and each of these can, again – similar to situational – be distinguished in terms of locus, control and stability.</a:t>
            </a:r>
          </a:p>
          <a:p>
            <a:endParaRPr lang="en-GB"/>
          </a:p>
          <a:p>
            <a:r>
              <a:rPr lang="en-GB"/>
              <a:t>The four sub-types here are workaholism, work devoted, intimacy avoiders and leisure-low-interested. Workaholics are those who are considered to be addicted to work – the definition of workaholism here fits with the general idea of workaholism – workaholic behaviour does not stem from external predictors or from a passion for work, but from an addiction to work. with those classified as work devoted being distinguished as having a high passion to work – but not excessively or compulsively. These two types of dispositional HWI are related TO work – they are derived and defined in terms in which the individuals engage in work itself. In terms of describing the locus, control and stability, however they are slightly different. Workaholism is an internal, stable yet uncontrollable predictor, whilst work-devotion is based on an internal, stable, and controllable predictor.</a:t>
            </a:r>
          </a:p>
          <a:p>
            <a:endParaRPr lang="en-GB"/>
          </a:p>
          <a:p>
            <a:r>
              <a:rPr lang="en-GB"/>
              <a:t>The other two types stem almost from non-work avoidance. Intimacy avoiders are those who see work as an escape from relationship and leisure low interested refer to those who see work as an alternative to tedious leisure time. Locus, stability and control of these types are as follows; intimacy avoiders – internal, uncontrollable and stable and leisure-low-interested – internal, controllable and stable.</a:t>
            </a:r>
          </a:p>
        </p:txBody>
      </p:sp>
      <p:sp>
        <p:nvSpPr>
          <p:cNvPr id="4" name="Slide Number Placeholder 3"/>
          <p:cNvSpPr>
            <a:spLocks noGrp="1"/>
          </p:cNvSpPr>
          <p:nvPr>
            <p:ph type="sldNum" sz="quarter" idx="5"/>
          </p:nvPr>
        </p:nvSpPr>
        <p:spPr/>
        <p:txBody>
          <a:bodyPr/>
          <a:lstStyle/>
          <a:p>
            <a:fld id="{AD34B903-9F39-428E-B8CE-0D00547A85E7}" type="slidenum">
              <a:rPr lang="en-GB" smtClean="0"/>
              <a:t>26</a:t>
            </a:fld>
            <a:endParaRPr lang="en-GB"/>
          </a:p>
        </p:txBody>
      </p:sp>
    </p:spTree>
    <p:extLst>
      <p:ext uri="{BB962C8B-B14F-4D97-AF65-F5344CB8AC3E}">
        <p14:creationId xmlns:p14="http://schemas.microsoft.com/office/powerpoint/2010/main" val="3856551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27</a:t>
            </a:fld>
            <a:endParaRPr lang="en-GB"/>
          </a:p>
        </p:txBody>
      </p:sp>
    </p:spTree>
    <p:extLst>
      <p:ext uri="{BB962C8B-B14F-4D97-AF65-F5344CB8AC3E}">
        <p14:creationId xmlns:p14="http://schemas.microsoft.com/office/powerpoint/2010/main" val="1205963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Personality differences may create tendencies for individuals to prefer to invest heavily in work or not. Both the individual dispositions and the socio-cultural experiences as well as behavioural reinforcements such as rewards may influence dimensions of workaholism. Dispositional traits, such as personality, are associated with “motivational systems [that have an] affective core” [29] (p. 525). Often discussed in terms of behaviour, cognition, and affect, traits influence an individual’s perceptions and attitudes about work. For example, each of the Big Five traits may have different degrees of association with </a:t>
            </a:r>
            <a:r>
              <a:rPr lang="en-GB" err="1"/>
              <a:t>behavioral</a:t>
            </a:r>
            <a:r>
              <a:rPr lang="en-GB"/>
              <a:t>, affective, and cognitive dispositions.</a:t>
            </a:r>
          </a:p>
          <a:p>
            <a:endParaRPr lang="en-GB"/>
          </a:p>
          <a:p>
            <a:r>
              <a:rPr lang="en-GB"/>
              <a:t>To begin with looking at personality traits and HWI – </a:t>
            </a:r>
            <a:r>
              <a:rPr lang="en-GB" err="1"/>
              <a:t>makikangas</a:t>
            </a:r>
            <a:r>
              <a:rPr lang="en-GB"/>
              <a:t> et al determined that neuroticism is positively related to workaholism as employees perceive demands to outweigh the resources available to them, and the other 4 traits (OCEA) are positively related to WE as individuals high in these traits perceive resources to outweigh demands.</a:t>
            </a:r>
          </a:p>
        </p:txBody>
      </p:sp>
      <p:sp>
        <p:nvSpPr>
          <p:cNvPr id="4" name="Slide Number Placeholder 3"/>
          <p:cNvSpPr>
            <a:spLocks noGrp="1"/>
          </p:cNvSpPr>
          <p:nvPr>
            <p:ph type="sldNum" sz="quarter" idx="5"/>
          </p:nvPr>
        </p:nvSpPr>
        <p:spPr/>
        <p:txBody>
          <a:bodyPr/>
          <a:lstStyle/>
          <a:p>
            <a:fld id="{AD34B903-9F39-428E-B8CE-0D00547A85E7}" type="slidenum">
              <a:rPr lang="en-GB" smtClean="0"/>
              <a:t>28</a:t>
            </a:fld>
            <a:endParaRPr lang="en-GB"/>
          </a:p>
        </p:txBody>
      </p:sp>
    </p:spTree>
    <p:extLst>
      <p:ext uri="{BB962C8B-B14F-4D97-AF65-F5344CB8AC3E}">
        <p14:creationId xmlns:p14="http://schemas.microsoft.com/office/powerpoint/2010/main" val="14704366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Tabak et al add to this and suggest very similar ideas but view traits AS the demands and resources, rather than being responsible for the perception of demands and resources in the workplace.</a:t>
            </a:r>
          </a:p>
          <a:p>
            <a:endParaRPr lang="en-GB"/>
          </a:p>
          <a:p>
            <a:r>
              <a:rPr lang="en-GB"/>
              <a:t>OCEA are regarded as positive – i.e., job resources.</a:t>
            </a:r>
          </a:p>
          <a:p>
            <a:endParaRPr lang="en-GB"/>
          </a:p>
          <a:p>
            <a:r>
              <a:rPr lang="en-GB"/>
              <a:t>N is regarded as negative – i.e., a job demand.</a:t>
            </a:r>
          </a:p>
        </p:txBody>
      </p:sp>
      <p:sp>
        <p:nvSpPr>
          <p:cNvPr id="4" name="Slide Number Placeholder 3"/>
          <p:cNvSpPr>
            <a:spLocks noGrp="1"/>
          </p:cNvSpPr>
          <p:nvPr>
            <p:ph type="sldNum" sz="quarter" idx="5"/>
          </p:nvPr>
        </p:nvSpPr>
        <p:spPr/>
        <p:txBody>
          <a:bodyPr/>
          <a:lstStyle/>
          <a:p>
            <a:fld id="{AD34B903-9F39-428E-B8CE-0D00547A85E7}" type="slidenum">
              <a:rPr lang="en-GB" smtClean="0"/>
              <a:t>29</a:t>
            </a:fld>
            <a:endParaRPr lang="en-GB"/>
          </a:p>
        </p:txBody>
      </p:sp>
    </p:spTree>
    <p:extLst>
      <p:ext uri="{BB962C8B-B14F-4D97-AF65-F5344CB8AC3E}">
        <p14:creationId xmlns:p14="http://schemas.microsoft.com/office/powerpoint/2010/main" val="23080349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Those with openness to experience as their dominant personality trait tend to be highly flexible, independent-minded, with an ability to think critically in exploring new directions and ideas. They tend to become absorbed in finding new avenues. Interestingly, strong openness to experience in individuals tends to reflect a more cognitive disposition than affective or behavioural. </a:t>
            </a:r>
          </a:p>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30</a:t>
            </a:fld>
            <a:endParaRPr lang="en-GB"/>
          </a:p>
        </p:txBody>
      </p:sp>
    </p:spTree>
    <p:extLst>
      <p:ext uri="{BB962C8B-B14F-4D97-AF65-F5344CB8AC3E}">
        <p14:creationId xmlns:p14="http://schemas.microsoft.com/office/powerpoint/2010/main" val="12761046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Those with high conscientiousness are characterized by dependability, motivation to achieve, and commitment to success. They tend to be ethical and have high integrity in their work. Highly conscientious employees tend to have a high need for achievement with an internal locus of control. They want to be successful in accomplishing their goals but still take calculated risks. </a:t>
            </a:r>
          </a:p>
          <a:p>
            <a:endParaRPr lang="en-GB"/>
          </a:p>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31</a:t>
            </a:fld>
            <a:endParaRPr lang="en-GB"/>
          </a:p>
        </p:txBody>
      </p:sp>
    </p:spTree>
    <p:extLst>
      <p:ext uri="{BB962C8B-B14F-4D97-AF65-F5344CB8AC3E}">
        <p14:creationId xmlns:p14="http://schemas.microsoft.com/office/powerpoint/2010/main" val="20697467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 individual rated high in extraversion exhibits dominant, assertive, and persistence behaviour. They tend to want to be in charge and are motivated to pursue positions of authority in which they have control over others. Competition motivates them. They like meeting new people and tend to be sociable. With a strong drive, extraverts tend to function well in highly stressful environments. </a:t>
            </a:r>
          </a:p>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32</a:t>
            </a:fld>
            <a:endParaRPr lang="en-GB"/>
          </a:p>
        </p:txBody>
      </p:sp>
    </p:spTree>
    <p:extLst>
      <p:ext uri="{BB962C8B-B14F-4D97-AF65-F5344CB8AC3E}">
        <p14:creationId xmlns:p14="http://schemas.microsoft.com/office/powerpoint/2010/main" val="37485757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Those dominant in agreeableness have high levels of emotional intelligence and value positive relationships with others. They tend to have empathy that influences high sensitivity to others, putting their own needs behind those of others. With a high emotional intelligence, individuals high in agreeableness are able to work well with others. They manage their own emotions and are able to not allow negative emotions to get in their way. </a:t>
            </a:r>
          </a:p>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33</a:t>
            </a:fld>
            <a:endParaRPr lang="en-GB"/>
          </a:p>
        </p:txBody>
      </p:sp>
    </p:spTree>
    <p:extLst>
      <p:ext uri="{BB962C8B-B14F-4D97-AF65-F5344CB8AC3E}">
        <p14:creationId xmlns:p14="http://schemas.microsoft.com/office/powerpoint/2010/main" val="3013283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Neuroticism is opposite of emotional stability and indicates a stress and anxiety-prone personality. Neuroticism points to insecurity and low self-confidence. </a:t>
            </a:r>
          </a:p>
          <a:p>
            <a:r>
              <a:rPr lang="en-GB"/>
              <a:t>While extraversion, agreeableness, openness to experience, and conscientiousness can be perceived as personal resources depending on the context or situation in which they may surface, neuroticism surely creates a challenge for employees in the workplace and hence can be viewed as a job demand. Neuroticism as the tendency to feel and show emotional instability, stress, worry, and anxiety, may be related to workaholism as it is more likely to create a compulsive need or addiction to work. </a:t>
            </a:r>
          </a:p>
          <a:p>
            <a:endParaRPr lang="en-GB"/>
          </a:p>
          <a:p>
            <a:r>
              <a:rPr lang="en-GB"/>
              <a:t>Workaholic employees are dedicated to their work, and researchers have asserted that the drive behind this dedication is the employee’s need to validate his or her feelings of self-worth. In describing workaholism, employees are driven to work from pressures beyond what is normally expected, resulting in a significant investment in time and energy. As job demands exceed job resources when neuroticism is the dominant dispositional trait, HWI is likely to shift toward the workaholism end of the continuum.</a:t>
            </a:r>
          </a:p>
        </p:txBody>
      </p:sp>
      <p:sp>
        <p:nvSpPr>
          <p:cNvPr id="4" name="Slide Number Placeholder 3"/>
          <p:cNvSpPr>
            <a:spLocks noGrp="1"/>
          </p:cNvSpPr>
          <p:nvPr>
            <p:ph type="sldNum" sz="quarter" idx="5"/>
          </p:nvPr>
        </p:nvSpPr>
        <p:spPr/>
        <p:txBody>
          <a:bodyPr/>
          <a:lstStyle/>
          <a:p>
            <a:fld id="{AD34B903-9F39-428E-B8CE-0D00547A85E7}" type="slidenum">
              <a:rPr lang="en-GB" smtClean="0"/>
              <a:t>34</a:t>
            </a:fld>
            <a:endParaRPr lang="en-GB"/>
          </a:p>
        </p:txBody>
      </p:sp>
    </p:spTree>
    <p:extLst>
      <p:ext uri="{BB962C8B-B14F-4D97-AF65-F5344CB8AC3E}">
        <p14:creationId xmlns:p14="http://schemas.microsoft.com/office/powerpoint/2010/main" val="15608572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So now we’re moving into the more ‘situational’ aspects of what </a:t>
            </a:r>
            <a:r>
              <a:rPr lang="en-GB" err="1"/>
              <a:t>snir</a:t>
            </a:r>
            <a:r>
              <a:rPr lang="en-GB"/>
              <a:t> and </a:t>
            </a:r>
            <a:r>
              <a:rPr lang="en-GB" err="1"/>
              <a:t>harpaz</a:t>
            </a:r>
            <a:r>
              <a:rPr lang="en-GB"/>
              <a:t> proposed re: the type of HWI.</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Organisational culture is defined as “The collection of values, expectations and practices that guide and inform the actions of all team members”. Think of it as the collection of traits that make a company what it is. Culture is created through consistent and authentic behaviours from employees and, ultimately, gives workers an idea of the ‘proper way’ to behave within the organisation.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Org culture can differ greatly between organisations, and even within organisations (think different teams, departments, etc).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Employees who feel or perceive that their organisation cares about them, values and supports them, is generally concerned about their wellbeing etc are more likely to be committed to and psychological invested in the organization.  This then feeds back into organisational culture – a potential for employees to go along with the general culture of an organisation IF they perceive they have that support from the organisation.</a:t>
            </a:r>
          </a:p>
        </p:txBody>
      </p:sp>
      <p:sp>
        <p:nvSpPr>
          <p:cNvPr id="4" name="Slide Number Placeholder 3"/>
          <p:cNvSpPr>
            <a:spLocks noGrp="1"/>
          </p:cNvSpPr>
          <p:nvPr>
            <p:ph type="sldNum" sz="quarter" idx="5"/>
          </p:nvPr>
        </p:nvSpPr>
        <p:spPr/>
        <p:txBody>
          <a:bodyPr/>
          <a:lstStyle/>
          <a:p>
            <a:fld id="{AD34B903-9F39-428E-B8CE-0D00547A85E7}" type="slidenum">
              <a:rPr lang="en-GB" smtClean="0"/>
              <a:t>35</a:t>
            </a:fld>
            <a:endParaRPr lang="en-GB"/>
          </a:p>
        </p:txBody>
      </p:sp>
    </p:spTree>
    <p:extLst>
      <p:ext uri="{BB962C8B-B14F-4D97-AF65-F5344CB8AC3E}">
        <p14:creationId xmlns:p14="http://schemas.microsoft.com/office/powerpoint/2010/main" val="29882882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err="1"/>
              <a:t>Makikangas</a:t>
            </a:r>
            <a:r>
              <a:rPr lang="en-GB" sz="1400" b="0"/>
              <a:t> and colleagues proposed that an employees </a:t>
            </a:r>
            <a:r>
              <a:rPr lang="en-GB" sz="1400"/>
              <a:t>perceived work environment (organisational culture), independent of any other dispositional characteristics such as personality traits, can differentiate between workaholism and work engagement; namely, workaholism is related to an overwork climate whilst work engagement is related to a positive employee growth climate.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err="1"/>
              <a:t>Mazzetti</a:t>
            </a:r>
            <a:r>
              <a:rPr lang="en-GB" sz="1400" b="0"/>
              <a:t> et al in 2014 looked further at overwork climate and it was suggested that this can be define as encouragement from an organisation to engage in overtime (either paid OR unpaid), and the general expectation that employees do so. And it is this expectation element that is important here as this, largely, then feeds into the organisational culture – overworking is seen as expected and therefore all team members should be engaging in these overwork behaviours. This also conveys the message that excessive working is desirable, and thus fosters workaholic behaviours even further.  But – it may be possible that s</a:t>
            </a:r>
            <a:r>
              <a:rPr lang="en-GB" sz="2000"/>
              <a:t>ome individuals are attracted to certain occupations BECAUSE they are workaholics and can foster their compulsions effectively – and so the engagement in overwork climate may actually STEM from these individuals.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a:p>
        </p:txBody>
      </p:sp>
      <p:sp>
        <p:nvSpPr>
          <p:cNvPr id="4" name="Slide Number Placeholder 3"/>
          <p:cNvSpPr>
            <a:spLocks noGrp="1"/>
          </p:cNvSpPr>
          <p:nvPr>
            <p:ph type="sldNum" sz="quarter" idx="5"/>
          </p:nvPr>
        </p:nvSpPr>
        <p:spPr/>
        <p:txBody>
          <a:bodyPr/>
          <a:lstStyle/>
          <a:p>
            <a:fld id="{AD34B903-9F39-428E-B8CE-0D00547A85E7}" type="slidenum">
              <a:rPr lang="en-GB" smtClean="0"/>
              <a:t>36</a:t>
            </a:fld>
            <a:endParaRPr lang="en-GB"/>
          </a:p>
        </p:txBody>
      </p:sp>
    </p:spTree>
    <p:extLst>
      <p:ext uri="{BB962C8B-B14F-4D97-AF65-F5344CB8AC3E}">
        <p14:creationId xmlns:p14="http://schemas.microsoft.com/office/powerpoint/2010/main" val="39576183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37</a:t>
            </a:fld>
            <a:endParaRPr lang="en-GB"/>
          </a:p>
        </p:txBody>
      </p:sp>
    </p:spTree>
    <p:extLst>
      <p:ext uri="{BB962C8B-B14F-4D97-AF65-F5344CB8AC3E}">
        <p14:creationId xmlns:p14="http://schemas.microsoft.com/office/powerpoint/2010/main" val="6832400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HWI can result in positive outcomes for both the employer and the employee. This isn’t unexpected when you think about it – the more time or effect that a person put into work, the more likely they are to develop higher self-esteem, sense of identity at work, etc. and employers are getting a highly engaged and committed employee. </a:t>
            </a:r>
          </a:p>
        </p:txBody>
      </p:sp>
      <p:sp>
        <p:nvSpPr>
          <p:cNvPr id="4" name="Slide Number Placeholder 3"/>
          <p:cNvSpPr>
            <a:spLocks noGrp="1"/>
          </p:cNvSpPr>
          <p:nvPr>
            <p:ph type="sldNum" sz="quarter" idx="5"/>
          </p:nvPr>
        </p:nvSpPr>
        <p:spPr/>
        <p:txBody>
          <a:bodyPr/>
          <a:lstStyle/>
          <a:p>
            <a:fld id="{AD34B903-9F39-428E-B8CE-0D00547A85E7}" type="slidenum">
              <a:rPr lang="en-GB" smtClean="0"/>
              <a:t>38</a:t>
            </a:fld>
            <a:endParaRPr lang="en-GB"/>
          </a:p>
        </p:txBody>
      </p:sp>
    </p:spTree>
    <p:extLst>
      <p:ext uri="{BB962C8B-B14F-4D97-AF65-F5344CB8AC3E}">
        <p14:creationId xmlns:p14="http://schemas.microsoft.com/office/powerpoint/2010/main" val="344687848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Bakker and Oerlemans 2011 and </a:t>
            </a:r>
            <a:r>
              <a:rPr lang="en-GB" err="1"/>
              <a:t>innanen</a:t>
            </a:r>
            <a:r>
              <a:rPr lang="en-GB"/>
              <a:t> et al 2014 </a:t>
            </a:r>
          </a:p>
          <a:p>
            <a:endParaRPr lang="en-GB"/>
          </a:p>
          <a:p>
            <a:r>
              <a:rPr lang="en-GB"/>
              <a:t>Ok so this diagram depicts the facets associated with subjective well-being at work and also shows what could arise as a negative indicator of subjective well-being – namely, burnout and workaholism </a:t>
            </a:r>
          </a:p>
          <a:p>
            <a:endParaRPr lang="en-GB"/>
          </a:p>
          <a:p>
            <a:r>
              <a:rPr lang="en-GB"/>
              <a:t>Work engagement here is considered to be a positive form of subjective wellbeing at work and is the polar opposite of burnout</a:t>
            </a:r>
          </a:p>
          <a:p>
            <a:r>
              <a:rPr lang="en-GB"/>
              <a:t>OR! It could be considered to be a conceptual opposite – it could be an individual positive construct that is negatively RELATED to burnout (Schaufeli et al. 2002).</a:t>
            </a:r>
          </a:p>
        </p:txBody>
      </p:sp>
      <p:sp>
        <p:nvSpPr>
          <p:cNvPr id="4" name="Slide Number Placeholder 3"/>
          <p:cNvSpPr>
            <a:spLocks noGrp="1"/>
          </p:cNvSpPr>
          <p:nvPr>
            <p:ph type="sldNum" sz="quarter" idx="5"/>
          </p:nvPr>
        </p:nvSpPr>
        <p:spPr/>
        <p:txBody>
          <a:bodyPr/>
          <a:lstStyle/>
          <a:p>
            <a:fld id="{AD34B903-9F39-428E-B8CE-0D00547A85E7}" type="slidenum">
              <a:rPr lang="en-GB" smtClean="0"/>
              <a:t>39</a:t>
            </a:fld>
            <a:endParaRPr lang="en-GB"/>
          </a:p>
        </p:txBody>
      </p:sp>
    </p:spTree>
    <p:extLst>
      <p:ext uri="{BB962C8B-B14F-4D97-AF65-F5344CB8AC3E}">
        <p14:creationId xmlns:p14="http://schemas.microsoft.com/office/powerpoint/2010/main" val="15263183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34B903-9F39-428E-B8CE-0D00547A85E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58728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reorganization of work often requires employees to be active not only in regular working time, but also during off-time (in the evening/at night or the weekend and during holidays). Arrangements that include non-standard working hours can potentially encroach on highly important family, social, and leisure time. For some workers, this was unavoidable. Either due to the nature of the job they were working in or the fact that they were spending time with family at home and had to work unusual hours to fit in with their home life.</a:t>
            </a:r>
          </a:p>
          <a:p>
            <a:endParaRPr lang="en-GB"/>
          </a:p>
          <a:p>
            <a:r>
              <a:rPr lang="en-GB" err="1"/>
              <a:t>Loscalzo</a:t>
            </a:r>
            <a:r>
              <a:rPr lang="en-GB"/>
              <a:t> 2021 also found that, when it comes to teachers – the act of reorganising teaching activities to be carried out online or via distance learning – was significant in its relationship to work-life conflict and negative affect. </a:t>
            </a:r>
          </a:p>
          <a:p>
            <a:endParaRPr lang="en-GB"/>
          </a:p>
          <a:p>
            <a:r>
              <a:rPr lang="en-GB"/>
              <a:t>It was also suggested that teachers who exhibited workaholic behaviours prior to the pandemic (self-report measures) experience a higher impact on their work and life – and this experience was negative in terms of negative affect and WFC.</a:t>
            </a:r>
          </a:p>
          <a:p>
            <a:endParaRPr lang="en-GB"/>
          </a:p>
          <a:p>
            <a:r>
              <a:rPr lang="en-GB"/>
              <a:t>Finally – and this time related to work engagement – the perceived positive of HWI – WE positively predicted perceived </a:t>
            </a:r>
            <a:r>
              <a:rPr lang="en-GB" err="1"/>
              <a:t>effeicacy</a:t>
            </a:r>
            <a:r>
              <a:rPr lang="en-GB"/>
              <a:t> 0 </a:t>
            </a:r>
            <a:r>
              <a:rPr lang="en-GB" err="1"/>
              <a:t>I,e</a:t>
            </a:r>
            <a:r>
              <a:rPr lang="en-GB"/>
              <a:t>, teachers who were high in levels of WE perceived that they were going to be able to adapt to distance learning, and WE negatively predicted NA and WLC – i.e., as WE levels increase, negative affect decrease, and WLC decrease.</a:t>
            </a:r>
          </a:p>
        </p:txBody>
      </p:sp>
      <p:sp>
        <p:nvSpPr>
          <p:cNvPr id="4" name="Slide Number Placeholder 3"/>
          <p:cNvSpPr>
            <a:spLocks noGrp="1"/>
          </p:cNvSpPr>
          <p:nvPr>
            <p:ph type="sldNum" sz="quarter" idx="5"/>
          </p:nvPr>
        </p:nvSpPr>
        <p:spPr/>
        <p:txBody>
          <a:bodyPr/>
          <a:lstStyle/>
          <a:p>
            <a:fld id="{AD34B903-9F39-428E-B8CE-0D00547A85E7}" type="slidenum">
              <a:rPr lang="en-GB" smtClean="0"/>
              <a:t>43</a:t>
            </a:fld>
            <a:endParaRPr lang="en-GB"/>
          </a:p>
        </p:txBody>
      </p:sp>
    </p:spTree>
    <p:extLst>
      <p:ext uri="{BB962C8B-B14F-4D97-AF65-F5344CB8AC3E}">
        <p14:creationId xmlns:p14="http://schemas.microsoft.com/office/powerpoint/2010/main" val="328253369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44</a:t>
            </a:fld>
            <a:endParaRPr lang="en-GB"/>
          </a:p>
        </p:txBody>
      </p:sp>
    </p:spTree>
    <p:extLst>
      <p:ext uri="{BB962C8B-B14F-4D97-AF65-F5344CB8AC3E}">
        <p14:creationId xmlns:p14="http://schemas.microsoft.com/office/powerpoint/2010/main" val="369838569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45</a:t>
            </a:fld>
            <a:endParaRPr lang="en-GB"/>
          </a:p>
        </p:txBody>
      </p:sp>
    </p:spTree>
    <p:extLst>
      <p:ext uri="{BB962C8B-B14F-4D97-AF65-F5344CB8AC3E}">
        <p14:creationId xmlns:p14="http://schemas.microsoft.com/office/powerpoint/2010/main" val="14553989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46</a:t>
            </a:fld>
            <a:endParaRPr lang="en-GB"/>
          </a:p>
        </p:txBody>
      </p:sp>
    </p:spTree>
    <p:extLst>
      <p:ext uri="{BB962C8B-B14F-4D97-AF65-F5344CB8AC3E}">
        <p14:creationId xmlns:p14="http://schemas.microsoft.com/office/powerpoint/2010/main" val="1245044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47</a:t>
            </a:fld>
            <a:endParaRPr lang="en-GB"/>
          </a:p>
        </p:txBody>
      </p:sp>
    </p:spTree>
    <p:extLst>
      <p:ext uri="{BB962C8B-B14F-4D97-AF65-F5344CB8AC3E}">
        <p14:creationId xmlns:p14="http://schemas.microsoft.com/office/powerpoint/2010/main" val="40791700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34B903-9F39-428E-B8CE-0D00547A85E7}" type="slidenum">
              <a:rPr lang="en-GB" smtClean="0"/>
              <a:t>48</a:t>
            </a:fld>
            <a:endParaRPr lang="en-GB"/>
          </a:p>
        </p:txBody>
      </p:sp>
    </p:spTree>
    <p:extLst>
      <p:ext uri="{BB962C8B-B14F-4D97-AF65-F5344CB8AC3E}">
        <p14:creationId xmlns:p14="http://schemas.microsoft.com/office/powerpoint/2010/main" val="750511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10/14/2024</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650514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10/14/2024</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888845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10/14/2024</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005661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10/14/2024</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246553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10/14/2024</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641345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10/14/2024</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095360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10/14/2024</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632517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10/14/2024</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98115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10/14/2024</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866440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10/14/2024</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618219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10/14/2024</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40610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10/14/2024</a:t>
            </a:fld>
            <a:endParaRPr lang="en-US"/>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1218590006"/>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orking space background">
            <a:extLst>
              <a:ext uri="{FF2B5EF4-FFF2-40B4-BE49-F238E27FC236}">
                <a16:creationId xmlns:a16="http://schemas.microsoft.com/office/drawing/2014/main" id="{9A5CBC2B-302F-4270-B0E0-B7C78878B254}"/>
              </a:ext>
            </a:extLst>
          </p:cNvPr>
          <p:cNvPicPr>
            <a:picLocks noChangeAspect="1"/>
          </p:cNvPicPr>
          <p:nvPr/>
        </p:nvPicPr>
        <p:blipFill rotWithShape="1">
          <a:blip r:embed="rId2"/>
          <a:srcRect t="4197" b="11533"/>
          <a:stretch/>
        </p:blipFill>
        <p:spPr>
          <a:xfrm>
            <a:off x="9" y="-1119"/>
            <a:ext cx="12191982" cy="6859119"/>
          </a:xfrm>
          <a:prstGeom prst="rect">
            <a:avLst/>
          </a:prstGeom>
        </p:spPr>
      </p:pic>
      <p:sp>
        <p:nvSpPr>
          <p:cNvPr id="39" name="Rectangle 38">
            <a:extLst>
              <a:ext uri="{FF2B5EF4-FFF2-40B4-BE49-F238E27FC236}">
                <a16:creationId xmlns:a16="http://schemas.microsoft.com/office/drawing/2014/main" id="{B7E0C296-2B1B-4589-84EA-239D87849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175" y="2279176"/>
            <a:ext cx="5199894" cy="258567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B14895-0A68-4843-B2C5-007F3871B1E0}"/>
              </a:ext>
            </a:extLst>
          </p:cNvPr>
          <p:cNvSpPr>
            <a:spLocks noGrp="1"/>
          </p:cNvSpPr>
          <p:nvPr>
            <p:ph type="ctrTitle"/>
          </p:nvPr>
        </p:nvSpPr>
        <p:spPr>
          <a:xfrm>
            <a:off x="3814837" y="2523722"/>
            <a:ext cx="4606621" cy="1408998"/>
          </a:xfrm>
        </p:spPr>
        <p:txBody>
          <a:bodyPr>
            <a:normAutofit/>
          </a:bodyPr>
          <a:lstStyle/>
          <a:p>
            <a:r>
              <a:rPr lang="en-GB" sz="4000">
                <a:latin typeface="+mn-lt"/>
              </a:rPr>
              <a:t>Workaholism and </a:t>
            </a:r>
            <a:br>
              <a:rPr lang="en-GB" sz="4000">
                <a:latin typeface="+mn-lt"/>
              </a:rPr>
            </a:br>
            <a:r>
              <a:rPr lang="en-GB" sz="4000">
                <a:latin typeface="+mn-lt"/>
              </a:rPr>
              <a:t>Well-Being</a:t>
            </a:r>
          </a:p>
        </p:txBody>
      </p:sp>
      <p:sp>
        <p:nvSpPr>
          <p:cNvPr id="3" name="Subtitle 2">
            <a:extLst>
              <a:ext uri="{FF2B5EF4-FFF2-40B4-BE49-F238E27FC236}">
                <a16:creationId xmlns:a16="http://schemas.microsoft.com/office/drawing/2014/main" id="{561E42B6-1DBF-4308-A8FB-079F3159F36F}"/>
              </a:ext>
            </a:extLst>
          </p:cNvPr>
          <p:cNvSpPr>
            <a:spLocks noGrp="1"/>
          </p:cNvSpPr>
          <p:nvPr>
            <p:ph type="subTitle" idx="1"/>
          </p:nvPr>
        </p:nvSpPr>
        <p:spPr>
          <a:xfrm>
            <a:off x="3848670" y="4159045"/>
            <a:ext cx="4490112" cy="549434"/>
          </a:xfrm>
        </p:spPr>
        <p:txBody>
          <a:bodyPr>
            <a:noAutofit/>
          </a:bodyPr>
          <a:lstStyle/>
          <a:p>
            <a:pPr>
              <a:lnSpc>
                <a:spcPct val="140000"/>
              </a:lnSpc>
            </a:pPr>
            <a:r>
              <a:rPr lang="en-GB"/>
              <a:t>Stacey Coleman</a:t>
            </a:r>
          </a:p>
        </p:txBody>
      </p:sp>
      <p:grpSp>
        <p:nvGrpSpPr>
          <p:cNvPr id="41" name="Group 40">
            <a:extLst>
              <a:ext uri="{FF2B5EF4-FFF2-40B4-BE49-F238E27FC236}">
                <a16:creationId xmlns:a16="http://schemas.microsoft.com/office/drawing/2014/main" id="{3CDD339A-0D5C-435F-B70C-6498DB974B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552" y="3022005"/>
            <a:ext cx="12161561" cy="1033163"/>
            <a:chOff x="23552" y="3022005"/>
            <a:chExt cx="12161561" cy="1033163"/>
          </a:xfrm>
        </p:grpSpPr>
        <p:sp>
          <p:nvSpPr>
            <p:cNvPr id="42" name="Freeform 6">
              <a:extLst>
                <a:ext uri="{FF2B5EF4-FFF2-40B4-BE49-F238E27FC236}">
                  <a16:creationId xmlns:a16="http://schemas.microsoft.com/office/drawing/2014/main" id="{21D7864D-9CC0-4345-A8ED-01EEC9C57B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33426" y="3820899"/>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63">
              <a:extLst>
                <a:ext uri="{FF2B5EF4-FFF2-40B4-BE49-F238E27FC236}">
                  <a16:creationId xmlns:a16="http://schemas.microsoft.com/office/drawing/2014/main" id="{F9F23CAB-0676-4AC7-8CA8-7B5BF73E2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12632" y="3146103"/>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65">
              <a:extLst>
                <a:ext uri="{FF2B5EF4-FFF2-40B4-BE49-F238E27FC236}">
                  <a16:creationId xmlns:a16="http://schemas.microsoft.com/office/drawing/2014/main" id="{EB1A7EF0-FD1E-4431-AA12-061658B276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58308" y="3186235"/>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66">
              <a:extLst>
                <a:ext uri="{FF2B5EF4-FFF2-40B4-BE49-F238E27FC236}">
                  <a16:creationId xmlns:a16="http://schemas.microsoft.com/office/drawing/2014/main" id="{AAA8D351-4D5D-43CA-9EA3-3A209DBA7B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19141" y="3199239"/>
              <a:ext cx="155267" cy="132351"/>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67">
              <a:extLst>
                <a:ext uri="{FF2B5EF4-FFF2-40B4-BE49-F238E27FC236}">
                  <a16:creationId xmlns:a16="http://schemas.microsoft.com/office/drawing/2014/main" id="{AEB482CE-8502-400F-A587-CEA8BF6680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79147" y="3203103"/>
              <a:ext cx="186739" cy="140079"/>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69">
              <a:extLst>
                <a:ext uri="{FF2B5EF4-FFF2-40B4-BE49-F238E27FC236}">
                  <a16:creationId xmlns:a16="http://schemas.microsoft.com/office/drawing/2014/main" id="{B86FDE7E-057E-44EF-9209-38C5CD45C1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45413" y="3206968"/>
              <a:ext cx="171003" cy="132351"/>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70">
              <a:extLst>
                <a:ext uri="{FF2B5EF4-FFF2-40B4-BE49-F238E27FC236}">
                  <a16:creationId xmlns:a16="http://schemas.microsoft.com/office/drawing/2014/main" id="{9DAEC7B8-1258-418C-8918-40304A03F2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32571" y="3278457"/>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71">
              <a:extLst>
                <a:ext uri="{FF2B5EF4-FFF2-40B4-BE49-F238E27FC236}">
                  <a16:creationId xmlns:a16="http://schemas.microsoft.com/office/drawing/2014/main" id="{7B3E59D7-9F28-4FEB-8725-3474C434C1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24344" y="3213730"/>
              <a:ext cx="155267" cy="107233"/>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72">
              <a:extLst>
                <a:ext uri="{FF2B5EF4-FFF2-40B4-BE49-F238E27FC236}">
                  <a16:creationId xmlns:a16="http://schemas.microsoft.com/office/drawing/2014/main" id="{FB6EF793-0487-49E6-ACD6-A61029C0A8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55774" y="3217593"/>
              <a:ext cx="155267" cy="107233"/>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73">
              <a:extLst>
                <a:ext uri="{FF2B5EF4-FFF2-40B4-BE49-F238E27FC236}">
                  <a16:creationId xmlns:a16="http://schemas.microsoft.com/office/drawing/2014/main" id="{98ABF759-8FA6-48D5-B872-D9CEECD39B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66180" y="3221457"/>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74">
              <a:extLst>
                <a:ext uri="{FF2B5EF4-FFF2-40B4-BE49-F238E27FC236}">
                  <a16:creationId xmlns:a16="http://schemas.microsoft.com/office/drawing/2014/main" id="{DDB8BBFA-C9D7-4F60-A252-7ED1743E47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9313" y="3228221"/>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85">
              <a:extLst>
                <a:ext uri="{FF2B5EF4-FFF2-40B4-BE49-F238E27FC236}">
                  <a16:creationId xmlns:a16="http://schemas.microsoft.com/office/drawing/2014/main" id="{A0FF6E41-0C56-4070-B2E2-2B584C5785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69669" y="3263964"/>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87">
              <a:extLst>
                <a:ext uri="{FF2B5EF4-FFF2-40B4-BE49-F238E27FC236}">
                  <a16:creationId xmlns:a16="http://schemas.microsoft.com/office/drawing/2014/main" id="{BF2AC548-3795-4AF1-B887-1983F7F8A9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25650" y="3278455"/>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88">
              <a:extLst>
                <a:ext uri="{FF2B5EF4-FFF2-40B4-BE49-F238E27FC236}">
                  <a16:creationId xmlns:a16="http://schemas.microsoft.com/office/drawing/2014/main" id="{2BDFC7FA-5D85-4F31-B712-6E0C0D7B04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23043" y="3285217"/>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94">
              <a:extLst>
                <a:ext uri="{FF2B5EF4-FFF2-40B4-BE49-F238E27FC236}">
                  <a16:creationId xmlns:a16="http://schemas.microsoft.com/office/drawing/2014/main" id="{DD1464FA-ADAE-4DB6-A9A6-A809763A36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0139" y="358038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97">
              <a:extLst>
                <a:ext uri="{FF2B5EF4-FFF2-40B4-BE49-F238E27FC236}">
                  <a16:creationId xmlns:a16="http://schemas.microsoft.com/office/drawing/2014/main" id="{A247191C-2FEA-4AA3-9B1B-4F1602D26A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5064" y="3539291"/>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98">
              <a:extLst>
                <a:ext uri="{FF2B5EF4-FFF2-40B4-BE49-F238E27FC236}">
                  <a16:creationId xmlns:a16="http://schemas.microsoft.com/office/drawing/2014/main" id="{92676367-B42C-46BC-BF52-A543723C22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91835" y="3539292"/>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99">
              <a:extLst>
                <a:ext uri="{FF2B5EF4-FFF2-40B4-BE49-F238E27FC236}">
                  <a16:creationId xmlns:a16="http://schemas.microsoft.com/office/drawing/2014/main" id="{F96083BD-2E2F-43C1-B5B8-90A19ECB2F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20539" y="3539289"/>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00">
              <a:extLst>
                <a:ext uri="{FF2B5EF4-FFF2-40B4-BE49-F238E27FC236}">
                  <a16:creationId xmlns:a16="http://schemas.microsoft.com/office/drawing/2014/main" id="{36D49EC8-F959-4206-9496-81C1FCE95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59800" y="3539291"/>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01">
              <a:extLst>
                <a:ext uri="{FF2B5EF4-FFF2-40B4-BE49-F238E27FC236}">
                  <a16:creationId xmlns:a16="http://schemas.microsoft.com/office/drawing/2014/main" id="{0D1F9B54-5650-4ADE-8769-818D5AD39D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04341" y="3569721"/>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02">
              <a:extLst>
                <a:ext uri="{FF2B5EF4-FFF2-40B4-BE49-F238E27FC236}">
                  <a16:creationId xmlns:a16="http://schemas.microsoft.com/office/drawing/2014/main" id="{1208F64B-D1E2-4308-A921-2791E4D902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59349" y="3594839"/>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03">
              <a:extLst>
                <a:ext uri="{FF2B5EF4-FFF2-40B4-BE49-F238E27FC236}">
                  <a16:creationId xmlns:a16="http://schemas.microsoft.com/office/drawing/2014/main" id="{DD5592E3-A816-49FE-824E-AF5845C511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71682" y="3557646"/>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13">
              <a:extLst>
                <a:ext uri="{FF2B5EF4-FFF2-40B4-BE49-F238E27FC236}">
                  <a16:creationId xmlns:a16="http://schemas.microsoft.com/office/drawing/2014/main" id="{048AF30C-3E40-4065-A7E2-A78D26B059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3811" y="3611744"/>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15">
              <a:extLst>
                <a:ext uri="{FF2B5EF4-FFF2-40B4-BE49-F238E27FC236}">
                  <a16:creationId xmlns:a16="http://schemas.microsoft.com/office/drawing/2014/main" id="{F6E9CB87-8280-47D0-88C8-BAC285D5DE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8190" y="3618509"/>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17">
              <a:extLst>
                <a:ext uri="{FF2B5EF4-FFF2-40B4-BE49-F238E27FC236}">
                  <a16:creationId xmlns:a16="http://schemas.microsoft.com/office/drawing/2014/main" id="{C126D247-0C11-4EAB-BE52-A4D807955C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5118" y="3633000"/>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118">
              <a:extLst>
                <a:ext uri="{FF2B5EF4-FFF2-40B4-BE49-F238E27FC236}">
                  <a16:creationId xmlns:a16="http://schemas.microsoft.com/office/drawing/2014/main" id="{A15D480B-DA3E-4F00-BDEA-52E018D2CE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09199" y="3636863"/>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119">
              <a:extLst>
                <a:ext uri="{FF2B5EF4-FFF2-40B4-BE49-F238E27FC236}">
                  <a16:creationId xmlns:a16="http://schemas.microsoft.com/office/drawing/2014/main" id="{171F133F-A692-4513-A861-47BDCCC8F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25942" y="3622374"/>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20">
              <a:extLst>
                <a:ext uri="{FF2B5EF4-FFF2-40B4-BE49-F238E27FC236}">
                  <a16:creationId xmlns:a16="http://schemas.microsoft.com/office/drawing/2014/main" id="{38207A8D-8E7E-463D-9992-9844A78082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06294" y="3832973"/>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27">
              <a:extLst>
                <a:ext uri="{FF2B5EF4-FFF2-40B4-BE49-F238E27FC236}">
                  <a16:creationId xmlns:a16="http://schemas.microsoft.com/office/drawing/2014/main" id="{7BA77B91-9626-4DFA-A5D2-86BE3EAC8F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72096" y="3868719"/>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9">
              <a:extLst>
                <a:ext uri="{FF2B5EF4-FFF2-40B4-BE49-F238E27FC236}">
                  <a16:creationId xmlns:a16="http://schemas.microsoft.com/office/drawing/2014/main" id="{E160D945-C924-441B-827A-C27206D18F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34415" y="3872581"/>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33">
              <a:extLst>
                <a:ext uri="{FF2B5EF4-FFF2-40B4-BE49-F238E27FC236}">
                  <a16:creationId xmlns:a16="http://schemas.microsoft.com/office/drawing/2014/main" id="{034D50E5-CC96-47EA-909D-9CC6ABA24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05710" y="3883209"/>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36">
              <a:extLst>
                <a:ext uri="{FF2B5EF4-FFF2-40B4-BE49-F238E27FC236}">
                  <a16:creationId xmlns:a16="http://schemas.microsoft.com/office/drawing/2014/main" id="{CE529D6B-DA12-4C21-8816-B7C0655DCA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33368" y="395837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37">
              <a:extLst>
                <a:ext uri="{FF2B5EF4-FFF2-40B4-BE49-F238E27FC236}">
                  <a16:creationId xmlns:a16="http://schemas.microsoft.com/office/drawing/2014/main" id="{8BD20D1C-AFD2-46C5-B874-E1E6575AB6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06887" y="3901564"/>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38">
              <a:extLst>
                <a:ext uri="{FF2B5EF4-FFF2-40B4-BE49-F238E27FC236}">
                  <a16:creationId xmlns:a16="http://schemas.microsoft.com/office/drawing/2014/main" id="{1553F3A5-DAE1-4BE4-A62C-DC0B2B0765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07894" y="3904464"/>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39">
              <a:extLst>
                <a:ext uri="{FF2B5EF4-FFF2-40B4-BE49-F238E27FC236}">
                  <a16:creationId xmlns:a16="http://schemas.microsoft.com/office/drawing/2014/main" id="{7248432C-E709-4AB9-B196-B17BABF546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09199" y="3912191"/>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42">
              <a:extLst>
                <a:ext uri="{FF2B5EF4-FFF2-40B4-BE49-F238E27FC236}">
                  <a16:creationId xmlns:a16="http://schemas.microsoft.com/office/drawing/2014/main" id="{87579DF1-0CD1-48D7-9B6C-2B437C7B00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2046" y="3947935"/>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43">
              <a:extLst>
                <a:ext uri="{FF2B5EF4-FFF2-40B4-BE49-F238E27FC236}">
                  <a16:creationId xmlns:a16="http://schemas.microsoft.com/office/drawing/2014/main" id="{51C5165A-A8BD-4E8A-BB51-96ADB4E0CF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7955" y="3951797"/>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44">
              <a:extLst>
                <a:ext uri="{FF2B5EF4-FFF2-40B4-BE49-F238E27FC236}">
                  <a16:creationId xmlns:a16="http://schemas.microsoft.com/office/drawing/2014/main" id="{3318A639-15FE-47E4-883D-24F0DAF6B4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45833" y="3947935"/>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45">
              <a:extLst>
                <a:ext uri="{FF2B5EF4-FFF2-40B4-BE49-F238E27FC236}">
                  <a16:creationId xmlns:a16="http://schemas.microsoft.com/office/drawing/2014/main" id="{B03EC112-0D5C-48DA-93EE-940B74A624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94469" y="3954698"/>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0">
              <a:extLst>
                <a:ext uri="{FF2B5EF4-FFF2-40B4-BE49-F238E27FC236}">
                  <a16:creationId xmlns:a16="http://schemas.microsoft.com/office/drawing/2014/main" id="{982DB46C-F13E-4ED7-90F3-47B25A0858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8264" y="3024903"/>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5">
              <a:extLst>
                <a:ext uri="{FF2B5EF4-FFF2-40B4-BE49-F238E27FC236}">
                  <a16:creationId xmlns:a16="http://schemas.microsoft.com/office/drawing/2014/main" id="{FF698AC9-5CD1-4A7F-8D25-5787F7E8E3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7792" y="3039394"/>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8">
              <a:extLst>
                <a:ext uri="{FF2B5EF4-FFF2-40B4-BE49-F238E27FC236}">
                  <a16:creationId xmlns:a16="http://schemas.microsoft.com/office/drawing/2014/main" id="{580965AB-01A6-476C-8F50-ED23508207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7259" y="3022005"/>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9">
              <a:extLst>
                <a:ext uri="{FF2B5EF4-FFF2-40B4-BE49-F238E27FC236}">
                  <a16:creationId xmlns:a16="http://schemas.microsoft.com/office/drawing/2014/main" id="{E3C0DF2F-3170-4A79-ADAA-4BC015B241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56843" y="3047122"/>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20">
              <a:extLst>
                <a:ext uri="{FF2B5EF4-FFF2-40B4-BE49-F238E27FC236}">
                  <a16:creationId xmlns:a16="http://schemas.microsoft.com/office/drawing/2014/main" id="{69010010-E67A-4065-8312-BE392BB1C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3941" y="3057748"/>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22">
              <a:extLst>
                <a:ext uri="{FF2B5EF4-FFF2-40B4-BE49-F238E27FC236}">
                  <a16:creationId xmlns:a16="http://schemas.microsoft.com/office/drawing/2014/main" id="{631A2BD3-8DA4-49DA-961C-2A84252DDF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8079" y="3068377"/>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23">
              <a:extLst>
                <a:ext uri="{FF2B5EF4-FFF2-40B4-BE49-F238E27FC236}">
                  <a16:creationId xmlns:a16="http://schemas.microsoft.com/office/drawing/2014/main" id="{B3462A74-8748-4CC2-A7DC-0F765B7342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247" y="3072240"/>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26">
              <a:extLst>
                <a:ext uri="{FF2B5EF4-FFF2-40B4-BE49-F238E27FC236}">
                  <a16:creationId xmlns:a16="http://schemas.microsoft.com/office/drawing/2014/main" id="{3FD72CB2-5280-4C42-ABD9-AC2202E756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30154" y="3093493"/>
              <a:ext cx="151070" cy="92743"/>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27">
              <a:extLst>
                <a:ext uri="{FF2B5EF4-FFF2-40B4-BE49-F238E27FC236}">
                  <a16:creationId xmlns:a16="http://schemas.microsoft.com/office/drawing/2014/main" id="{7BB6BA01-F7D6-431B-97F7-2DAD44DF93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54702" y="3093493"/>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28">
              <a:extLst>
                <a:ext uri="{FF2B5EF4-FFF2-40B4-BE49-F238E27FC236}">
                  <a16:creationId xmlns:a16="http://schemas.microsoft.com/office/drawing/2014/main" id="{6CBFA44B-13FA-4E01-8EC8-3C2E03DC7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78791" y="3125373"/>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30">
              <a:extLst>
                <a:ext uri="{FF2B5EF4-FFF2-40B4-BE49-F238E27FC236}">
                  <a16:creationId xmlns:a16="http://schemas.microsoft.com/office/drawing/2014/main" id="{0B5F8AEE-90EF-4529-B573-77F764D89A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9975" y="3143729"/>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43">
              <a:extLst>
                <a:ext uri="{FF2B5EF4-FFF2-40B4-BE49-F238E27FC236}">
                  <a16:creationId xmlns:a16="http://schemas.microsoft.com/office/drawing/2014/main" id="{56BAE621-EB8E-4E88-9B1A-F840BFE658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6006" y="3362058"/>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51">
              <a:extLst>
                <a:ext uri="{FF2B5EF4-FFF2-40B4-BE49-F238E27FC236}">
                  <a16:creationId xmlns:a16="http://schemas.microsoft.com/office/drawing/2014/main" id="{14B4DED6-A4BF-4F3B-B1FC-82825676BD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4777" y="3401668"/>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52">
              <a:extLst>
                <a:ext uri="{FF2B5EF4-FFF2-40B4-BE49-F238E27FC236}">
                  <a16:creationId xmlns:a16="http://schemas.microsoft.com/office/drawing/2014/main" id="{E93A246E-C93F-4DCB-8EB4-8AE46BC81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156" y="3408428"/>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53">
              <a:extLst>
                <a:ext uri="{FF2B5EF4-FFF2-40B4-BE49-F238E27FC236}">
                  <a16:creationId xmlns:a16="http://schemas.microsoft.com/office/drawing/2014/main" id="{2D8ABAA9-E978-42EE-9895-4A97F33EAF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3345" y="3415192"/>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54">
              <a:extLst>
                <a:ext uri="{FF2B5EF4-FFF2-40B4-BE49-F238E27FC236}">
                  <a16:creationId xmlns:a16="http://schemas.microsoft.com/office/drawing/2014/main" id="{1BDBC350-8F9F-44B7-8860-EE05E45569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17434" y="3412293"/>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55">
              <a:extLst>
                <a:ext uri="{FF2B5EF4-FFF2-40B4-BE49-F238E27FC236}">
                  <a16:creationId xmlns:a16="http://schemas.microsoft.com/office/drawing/2014/main" id="{8CC1825B-07E8-4D9A-99FC-AF22F9D705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03589" y="3419055"/>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56">
              <a:extLst>
                <a:ext uri="{FF2B5EF4-FFF2-40B4-BE49-F238E27FC236}">
                  <a16:creationId xmlns:a16="http://schemas.microsoft.com/office/drawing/2014/main" id="{E208343E-229A-4E39-AF3B-DAE8625D5E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67596" y="3450937"/>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57">
              <a:extLst>
                <a:ext uri="{FF2B5EF4-FFF2-40B4-BE49-F238E27FC236}">
                  <a16:creationId xmlns:a16="http://schemas.microsoft.com/office/drawing/2014/main" id="{C48670A5-7175-4E13-BCF9-70B92BFB75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60620" y="3415192"/>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59">
              <a:extLst>
                <a:ext uri="{FF2B5EF4-FFF2-40B4-BE49-F238E27FC236}">
                  <a16:creationId xmlns:a16="http://schemas.microsoft.com/office/drawing/2014/main" id="{F4203D1F-0C38-4CC7-9667-06D91693C8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3108" y="3458664"/>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60">
              <a:extLst>
                <a:ext uri="{FF2B5EF4-FFF2-40B4-BE49-F238E27FC236}">
                  <a16:creationId xmlns:a16="http://schemas.microsoft.com/office/drawing/2014/main" id="{7C6039CA-A1B7-4086-B035-CF1A0B147A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23943" y="3465427"/>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61">
              <a:extLst>
                <a:ext uri="{FF2B5EF4-FFF2-40B4-BE49-F238E27FC236}">
                  <a16:creationId xmlns:a16="http://schemas.microsoft.com/office/drawing/2014/main" id="{BCF25F37-4F50-4174-88D1-A3A43F614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5592" y="3483783"/>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78">
              <a:extLst>
                <a:ext uri="{FF2B5EF4-FFF2-40B4-BE49-F238E27FC236}">
                  <a16:creationId xmlns:a16="http://schemas.microsoft.com/office/drawing/2014/main" id="{F076F369-289A-4E93-BF39-B4C99E16B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49" y="3705975"/>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79">
              <a:extLst>
                <a:ext uri="{FF2B5EF4-FFF2-40B4-BE49-F238E27FC236}">
                  <a16:creationId xmlns:a16="http://schemas.microsoft.com/office/drawing/2014/main" id="{F014AE29-4A4C-418D-8D72-233AECCE70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456" y="3708874"/>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80">
              <a:extLst>
                <a:ext uri="{FF2B5EF4-FFF2-40B4-BE49-F238E27FC236}">
                  <a16:creationId xmlns:a16="http://schemas.microsoft.com/office/drawing/2014/main" id="{169B666F-51A1-4D47-851D-BF226C5366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81515" y="3716603"/>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81">
              <a:extLst>
                <a:ext uri="{FF2B5EF4-FFF2-40B4-BE49-F238E27FC236}">
                  <a16:creationId xmlns:a16="http://schemas.microsoft.com/office/drawing/2014/main" id="{1D47E7BB-91A2-4C01-848C-7528FB8DC8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85883" y="3712738"/>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82">
              <a:extLst>
                <a:ext uri="{FF2B5EF4-FFF2-40B4-BE49-F238E27FC236}">
                  <a16:creationId xmlns:a16="http://schemas.microsoft.com/office/drawing/2014/main" id="{E8C443E6-6590-4FA5-9143-C734D59DCF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7313" y="3723363"/>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83">
              <a:extLst>
                <a:ext uri="{FF2B5EF4-FFF2-40B4-BE49-F238E27FC236}">
                  <a16:creationId xmlns:a16="http://schemas.microsoft.com/office/drawing/2014/main" id="{8AE369CB-90BC-49E0-84E4-E46339759E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95241" y="3702111"/>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84">
              <a:extLst>
                <a:ext uri="{FF2B5EF4-FFF2-40B4-BE49-F238E27FC236}">
                  <a16:creationId xmlns:a16="http://schemas.microsoft.com/office/drawing/2014/main" id="{DC1D6E23-7CDE-45A3-B8E0-2C5D1BDE76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3642" y="3730128"/>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86">
              <a:extLst>
                <a:ext uri="{FF2B5EF4-FFF2-40B4-BE49-F238E27FC236}">
                  <a16:creationId xmlns:a16="http://schemas.microsoft.com/office/drawing/2014/main" id="{AF542CA1-45D2-4197-B34E-0A63A758B2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730" y="3737922"/>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89">
              <a:extLst>
                <a:ext uri="{FF2B5EF4-FFF2-40B4-BE49-F238E27FC236}">
                  <a16:creationId xmlns:a16="http://schemas.microsoft.com/office/drawing/2014/main" id="{5ED5642D-E343-41C8-8FF3-3368A86601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01490" y="3709999"/>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90">
              <a:extLst>
                <a:ext uri="{FF2B5EF4-FFF2-40B4-BE49-F238E27FC236}">
                  <a16:creationId xmlns:a16="http://schemas.microsoft.com/office/drawing/2014/main" id="{BDD03E24-B855-4A54-9C06-9665F8E964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9434" y="3802579"/>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5">
              <a:extLst>
                <a:ext uri="{FF2B5EF4-FFF2-40B4-BE49-F238E27FC236}">
                  <a16:creationId xmlns:a16="http://schemas.microsoft.com/office/drawing/2014/main" id="{92A5ABF9-C9AB-440A-9046-57769BAA7F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7751" y="3076723"/>
              <a:ext cx="143728" cy="96607"/>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7">
              <a:extLst>
                <a:ext uri="{FF2B5EF4-FFF2-40B4-BE49-F238E27FC236}">
                  <a16:creationId xmlns:a16="http://schemas.microsoft.com/office/drawing/2014/main" id="{20CCFA26-8B22-4B64-A21B-01B13BE5B9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19939" y="3091214"/>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40">
              <a:extLst>
                <a:ext uri="{FF2B5EF4-FFF2-40B4-BE49-F238E27FC236}">
                  <a16:creationId xmlns:a16="http://schemas.microsoft.com/office/drawing/2014/main" id="{7034E999-C5DC-41C3-93CF-5AA4288924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52129" y="3460249"/>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46">
              <a:extLst>
                <a:ext uri="{FF2B5EF4-FFF2-40B4-BE49-F238E27FC236}">
                  <a16:creationId xmlns:a16="http://schemas.microsoft.com/office/drawing/2014/main" id="{1A197C36-622D-4B69-91BB-4C6D3D209E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35385" y="3453485"/>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64">
              <a:extLst>
                <a:ext uri="{FF2B5EF4-FFF2-40B4-BE49-F238E27FC236}">
                  <a16:creationId xmlns:a16="http://schemas.microsoft.com/office/drawing/2014/main" id="{2B41BCF4-897C-4C73-A9C9-92A909F18A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05696" y="37156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75">
              <a:extLst>
                <a:ext uri="{FF2B5EF4-FFF2-40B4-BE49-F238E27FC236}">
                  <a16:creationId xmlns:a16="http://schemas.microsoft.com/office/drawing/2014/main" id="{406FB574-90F0-417D-ABCD-95DDE91A29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69586" y="3718188"/>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8">
              <a:extLst>
                <a:ext uri="{FF2B5EF4-FFF2-40B4-BE49-F238E27FC236}">
                  <a16:creationId xmlns:a16="http://schemas.microsoft.com/office/drawing/2014/main" id="{4B98C702-29E3-4C5E-AA82-64BAC1F2A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552" y="342354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136">
              <a:extLst>
                <a:ext uri="{FF2B5EF4-FFF2-40B4-BE49-F238E27FC236}">
                  <a16:creationId xmlns:a16="http://schemas.microsoft.com/office/drawing/2014/main" id="{943DBA82-CBF2-40C6-A535-C02BA2F1E7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7107" y="358421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64">
              <a:extLst>
                <a:ext uri="{FF2B5EF4-FFF2-40B4-BE49-F238E27FC236}">
                  <a16:creationId xmlns:a16="http://schemas.microsoft.com/office/drawing/2014/main" id="{5A1CC399-638B-44DB-80A7-401D797A9A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8048" y="369386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309782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06FD0-B510-429A-8342-E8CFAAC1A152}"/>
              </a:ext>
            </a:extLst>
          </p:cNvPr>
          <p:cNvSpPr>
            <a:spLocks noGrp="1"/>
          </p:cNvSpPr>
          <p:nvPr>
            <p:ph type="title"/>
          </p:nvPr>
        </p:nvSpPr>
        <p:spPr/>
        <p:txBody>
          <a:bodyPr/>
          <a:lstStyle/>
          <a:p>
            <a:r>
              <a:rPr lang="en-GB" b="1">
                <a:solidFill>
                  <a:schemeClr val="bg1"/>
                </a:solidFill>
                <a:highlight>
                  <a:srgbClr val="008080"/>
                </a:highlight>
                <a:latin typeface="+mn-lt"/>
              </a:rPr>
              <a:t>Lecture Outline</a:t>
            </a:r>
          </a:p>
        </p:txBody>
      </p:sp>
      <p:sp>
        <p:nvSpPr>
          <p:cNvPr id="3" name="Content Placeholder 2">
            <a:extLst>
              <a:ext uri="{FF2B5EF4-FFF2-40B4-BE49-F238E27FC236}">
                <a16:creationId xmlns:a16="http://schemas.microsoft.com/office/drawing/2014/main" id="{6286AAAD-2DB3-4B6A-BA9B-CE9C8688A35F}"/>
              </a:ext>
            </a:extLst>
          </p:cNvPr>
          <p:cNvSpPr>
            <a:spLocks noGrp="1"/>
          </p:cNvSpPr>
          <p:nvPr>
            <p:ph idx="1"/>
          </p:nvPr>
        </p:nvSpPr>
        <p:spPr/>
        <p:txBody>
          <a:bodyPr>
            <a:normAutofit/>
          </a:bodyPr>
          <a:lstStyle/>
          <a:p>
            <a:r>
              <a:rPr lang="en-GB" sz="2400"/>
              <a:t>Discuss definitions of workaholism (WH) / work addiction</a:t>
            </a:r>
          </a:p>
          <a:p>
            <a:r>
              <a:rPr lang="en-GB" sz="2400"/>
              <a:t>Explore factors that are implicated in the development of work addiction</a:t>
            </a:r>
          </a:p>
          <a:p>
            <a:r>
              <a:rPr lang="en-GB" sz="2400"/>
              <a:t>Introduce definitions of work engagement (WE)</a:t>
            </a:r>
          </a:p>
          <a:p>
            <a:r>
              <a:rPr lang="en-GB" sz="2400"/>
              <a:t>Introduce the umbrella concept of Heavy Work Investment (HWI) and link to WH and WE</a:t>
            </a:r>
          </a:p>
          <a:p>
            <a:endParaRPr lang="en-GB" sz="2400"/>
          </a:p>
          <a:p>
            <a:pPr marL="0" indent="0">
              <a:buNone/>
            </a:pPr>
            <a:endParaRPr lang="en-GB" sz="2400"/>
          </a:p>
        </p:txBody>
      </p:sp>
    </p:spTree>
    <p:extLst>
      <p:ext uri="{BB962C8B-B14F-4D97-AF65-F5344CB8AC3E}">
        <p14:creationId xmlns:p14="http://schemas.microsoft.com/office/powerpoint/2010/main" val="2382612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9"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grpSp>
        <p:nvGrpSpPr>
          <p:cNvPr id="67" name="Group 66">
            <a:extLst>
              <a:ext uri="{FF2B5EF4-FFF2-40B4-BE49-F238E27FC236}">
                <a16:creationId xmlns:a16="http://schemas.microsoft.com/office/drawing/2014/main" id="{A1B0DAD3-DAD3-4D41-8EF0-B03422E473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solidFill>
        </p:grpSpPr>
        <p:sp>
          <p:nvSpPr>
            <p:cNvPr id="68" name="Freeform 8">
              <a:extLst>
                <a:ext uri="{FF2B5EF4-FFF2-40B4-BE49-F238E27FC236}">
                  <a16:creationId xmlns:a16="http://schemas.microsoft.com/office/drawing/2014/main" id="{729F7DF5-CF56-4F67-9883-903E49BE1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10">
              <a:extLst>
                <a:ext uri="{FF2B5EF4-FFF2-40B4-BE49-F238E27FC236}">
                  <a16:creationId xmlns:a16="http://schemas.microsoft.com/office/drawing/2014/main" id="{B7E65000-B427-4CEF-B2A9-ECA839855F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5">
              <a:extLst>
                <a:ext uri="{FF2B5EF4-FFF2-40B4-BE49-F238E27FC236}">
                  <a16:creationId xmlns:a16="http://schemas.microsoft.com/office/drawing/2014/main" id="{1D82BADA-E191-4C51-A377-7D1EA989D4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1" name="Freeform 18">
              <a:extLst>
                <a:ext uri="{FF2B5EF4-FFF2-40B4-BE49-F238E27FC236}">
                  <a16:creationId xmlns:a16="http://schemas.microsoft.com/office/drawing/2014/main" id="{C074E073-07CB-4DD6-BFC8-E9FD63D4AC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2" name="Freeform 19">
              <a:extLst>
                <a:ext uri="{FF2B5EF4-FFF2-40B4-BE49-F238E27FC236}">
                  <a16:creationId xmlns:a16="http://schemas.microsoft.com/office/drawing/2014/main" id="{211152B9-90BD-4804-BCC5-4B0FEEF372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3" name="Freeform 20">
              <a:extLst>
                <a:ext uri="{FF2B5EF4-FFF2-40B4-BE49-F238E27FC236}">
                  <a16:creationId xmlns:a16="http://schemas.microsoft.com/office/drawing/2014/main" id="{941B26CC-1C9B-4149-9647-3A0E0C9D20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4" name="Freeform 22">
              <a:extLst>
                <a:ext uri="{FF2B5EF4-FFF2-40B4-BE49-F238E27FC236}">
                  <a16:creationId xmlns:a16="http://schemas.microsoft.com/office/drawing/2014/main" id="{7576EDD8-60BD-4230-9FE5-5302F91208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5" name="Freeform 23">
              <a:extLst>
                <a:ext uri="{FF2B5EF4-FFF2-40B4-BE49-F238E27FC236}">
                  <a16:creationId xmlns:a16="http://schemas.microsoft.com/office/drawing/2014/main" id="{F68478BC-1899-4718-B999-C7EE2F6F5B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6" name="Freeform 26">
              <a:extLst>
                <a:ext uri="{FF2B5EF4-FFF2-40B4-BE49-F238E27FC236}">
                  <a16:creationId xmlns:a16="http://schemas.microsoft.com/office/drawing/2014/main" id="{B02BAA58-19A0-4BE5-8596-7AF02A91C9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7" name="Freeform 27">
              <a:extLst>
                <a:ext uri="{FF2B5EF4-FFF2-40B4-BE49-F238E27FC236}">
                  <a16:creationId xmlns:a16="http://schemas.microsoft.com/office/drawing/2014/main" id="{ED0FD3ED-A6B2-480A-8B6C-36B4921644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8" name="Freeform 28">
              <a:extLst>
                <a:ext uri="{FF2B5EF4-FFF2-40B4-BE49-F238E27FC236}">
                  <a16:creationId xmlns:a16="http://schemas.microsoft.com/office/drawing/2014/main" id="{46C958D0-B4D1-4E20-87DA-CDF757B56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9" name="Freeform 30">
              <a:extLst>
                <a:ext uri="{FF2B5EF4-FFF2-40B4-BE49-F238E27FC236}">
                  <a16:creationId xmlns:a16="http://schemas.microsoft.com/office/drawing/2014/main" id="{3E2B5B4A-13C5-4187-BF16-1B0C4EC6D1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0" name="Freeform 43">
              <a:extLst>
                <a:ext uri="{FF2B5EF4-FFF2-40B4-BE49-F238E27FC236}">
                  <a16:creationId xmlns:a16="http://schemas.microsoft.com/office/drawing/2014/main" id="{8B7A471E-57F9-4AC4-B3DE-6A75C2A490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1" name="Freeform 51">
              <a:extLst>
                <a:ext uri="{FF2B5EF4-FFF2-40B4-BE49-F238E27FC236}">
                  <a16:creationId xmlns:a16="http://schemas.microsoft.com/office/drawing/2014/main" id="{01E6B5E8-B33D-4D70-B30A-823D655388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2" name="Freeform 52">
              <a:extLst>
                <a:ext uri="{FF2B5EF4-FFF2-40B4-BE49-F238E27FC236}">
                  <a16:creationId xmlns:a16="http://schemas.microsoft.com/office/drawing/2014/main" id="{04BD65AE-3613-409E-859A-F5E47E7ED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3" name="Freeform 53">
              <a:extLst>
                <a:ext uri="{FF2B5EF4-FFF2-40B4-BE49-F238E27FC236}">
                  <a16:creationId xmlns:a16="http://schemas.microsoft.com/office/drawing/2014/main" id="{6AC52B47-CF30-4905-A913-8016FD7DF8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4" name="Freeform 54">
              <a:extLst>
                <a:ext uri="{FF2B5EF4-FFF2-40B4-BE49-F238E27FC236}">
                  <a16:creationId xmlns:a16="http://schemas.microsoft.com/office/drawing/2014/main" id="{945DD375-89B4-4594-879C-C88E3E07E4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5" name="Freeform 55">
              <a:extLst>
                <a:ext uri="{FF2B5EF4-FFF2-40B4-BE49-F238E27FC236}">
                  <a16:creationId xmlns:a16="http://schemas.microsoft.com/office/drawing/2014/main" id="{4EF2ED92-CD73-4432-B715-54794B6CC8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6" name="Freeform 56">
              <a:extLst>
                <a:ext uri="{FF2B5EF4-FFF2-40B4-BE49-F238E27FC236}">
                  <a16:creationId xmlns:a16="http://schemas.microsoft.com/office/drawing/2014/main" id="{4C080334-01D5-4AEE-B802-115F8FF429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7" name="Freeform 57">
              <a:extLst>
                <a:ext uri="{FF2B5EF4-FFF2-40B4-BE49-F238E27FC236}">
                  <a16:creationId xmlns:a16="http://schemas.microsoft.com/office/drawing/2014/main" id="{5B2CD9BC-4DF9-4317-9F4F-168D1E48FF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8" name="Freeform 59">
              <a:extLst>
                <a:ext uri="{FF2B5EF4-FFF2-40B4-BE49-F238E27FC236}">
                  <a16:creationId xmlns:a16="http://schemas.microsoft.com/office/drawing/2014/main" id="{9ED340BE-C2EA-4C3D-9E5F-49D0601E22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9" name="Freeform 60">
              <a:extLst>
                <a:ext uri="{FF2B5EF4-FFF2-40B4-BE49-F238E27FC236}">
                  <a16:creationId xmlns:a16="http://schemas.microsoft.com/office/drawing/2014/main" id="{F83C564A-309A-4BE2-A1B7-CB9000A40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0" name="Freeform 61">
              <a:extLst>
                <a:ext uri="{FF2B5EF4-FFF2-40B4-BE49-F238E27FC236}">
                  <a16:creationId xmlns:a16="http://schemas.microsoft.com/office/drawing/2014/main" id="{6DB3A353-2237-4080-B766-F62A628B38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1" name="Freeform 5">
              <a:extLst>
                <a:ext uri="{FF2B5EF4-FFF2-40B4-BE49-F238E27FC236}">
                  <a16:creationId xmlns:a16="http://schemas.microsoft.com/office/drawing/2014/main" id="{F97333D1-A657-49E4-BCD3-47476A14CA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2" name="Freeform 6">
              <a:extLst>
                <a:ext uri="{FF2B5EF4-FFF2-40B4-BE49-F238E27FC236}">
                  <a16:creationId xmlns:a16="http://schemas.microsoft.com/office/drawing/2014/main" id="{D848B0DC-182E-4466-BC72-7D1D16380F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3" name="Freeform 7">
              <a:extLst>
                <a:ext uri="{FF2B5EF4-FFF2-40B4-BE49-F238E27FC236}">
                  <a16:creationId xmlns:a16="http://schemas.microsoft.com/office/drawing/2014/main" id="{60CE5FE2-5C67-4168-A845-1851C07B74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4" name="Freeform 8">
              <a:extLst>
                <a:ext uri="{FF2B5EF4-FFF2-40B4-BE49-F238E27FC236}">
                  <a16:creationId xmlns:a16="http://schemas.microsoft.com/office/drawing/2014/main" id="{FFD9F71E-ACAB-4435-8558-5C891704E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5" name="Freeform 9">
              <a:extLst>
                <a:ext uri="{FF2B5EF4-FFF2-40B4-BE49-F238E27FC236}">
                  <a16:creationId xmlns:a16="http://schemas.microsoft.com/office/drawing/2014/main" id="{D8F3C4EF-CAB3-477F-9BE6-7AE0EE0861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6" name="Freeform 11">
              <a:extLst>
                <a:ext uri="{FF2B5EF4-FFF2-40B4-BE49-F238E27FC236}">
                  <a16:creationId xmlns:a16="http://schemas.microsoft.com/office/drawing/2014/main" id="{99F3B109-2DD1-4023-AB8C-C4CFFBC1EE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7" name="Freeform 12">
              <a:extLst>
                <a:ext uri="{FF2B5EF4-FFF2-40B4-BE49-F238E27FC236}">
                  <a16:creationId xmlns:a16="http://schemas.microsoft.com/office/drawing/2014/main" id="{AEE61596-3CEF-4CF6-A4FA-2262654387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8" name="Freeform 13">
              <a:extLst>
                <a:ext uri="{FF2B5EF4-FFF2-40B4-BE49-F238E27FC236}">
                  <a16:creationId xmlns:a16="http://schemas.microsoft.com/office/drawing/2014/main" id="{ACA5CDA1-D484-482B-924A-C21EFFB26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9" name="Freeform 14">
              <a:extLst>
                <a:ext uri="{FF2B5EF4-FFF2-40B4-BE49-F238E27FC236}">
                  <a16:creationId xmlns:a16="http://schemas.microsoft.com/office/drawing/2014/main" id="{8BAD048C-9E22-4DAB-BB3C-8978DFC799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0" name="Freeform 16">
              <a:extLst>
                <a:ext uri="{FF2B5EF4-FFF2-40B4-BE49-F238E27FC236}">
                  <a16:creationId xmlns:a16="http://schemas.microsoft.com/office/drawing/2014/main" id="{1A2637B3-8C74-4B55-872D-CFE1F1929A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1" name="Freeform 17">
              <a:extLst>
                <a:ext uri="{FF2B5EF4-FFF2-40B4-BE49-F238E27FC236}">
                  <a16:creationId xmlns:a16="http://schemas.microsoft.com/office/drawing/2014/main" id="{C73B0390-BD3E-4AFB-ADF3-676ECF8900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2" name="Freeform 21">
              <a:extLst>
                <a:ext uri="{FF2B5EF4-FFF2-40B4-BE49-F238E27FC236}">
                  <a16:creationId xmlns:a16="http://schemas.microsoft.com/office/drawing/2014/main" id="{35236E6F-9C25-49CE-9078-306D3A5FA0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3" name="Freeform 25">
              <a:extLst>
                <a:ext uri="{FF2B5EF4-FFF2-40B4-BE49-F238E27FC236}">
                  <a16:creationId xmlns:a16="http://schemas.microsoft.com/office/drawing/2014/main" id="{46D4BFF5-1B3A-44D0-9720-143617E009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4" name="Freeform 29">
              <a:extLst>
                <a:ext uri="{FF2B5EF4-FFF2-40B4-BE49-F238E27FC236}">
                  <a16:creationId xmlns:a16="http://schemas.microsoft.com/office/drawing/2014/main" id="{77FD726E-2EB9-4305-BEE5-7C48D51C9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5" name="Freeform 31">
              <a:extLst>
                <a:ext uri="{FF2B5EF4-FFF2-40B4-BE49-F238E27FC236}">
                  <a16:creationId xmlns:a16="http://schemas.microsoft.com/office/drawing/2014/main" id="{25E6083A-3C52-4763-92A2-1B88843EF3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6" name="Freeform 32">
              <a:extLst>
                <a:ext uri="{FF2B5EF4-FFF2-40B4-BE49-F238E27FC236}">
                  <a16:creationId xmlns:a16="http://schemas.microsoft.com/office/drawing/2014/main" id="{CA90BF22-94F7-4D52-8725-FDCE69CE6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7" name="Freeform 33">
              <a:extLst>
                <a:ext uri="{FF2B5EF4-FFF2-40B4-BE49-F238E27FC236}">
                  <a16:creationId xmlns:a16="http://schemas.microsoft.com/office/drawing/2014/main" id="{998A2F47-3F4E-4065-86CF-B49B258FF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8" name="Freeform 34">
              <a:extLst>
                <a:ext uri="{FF2B5EF4-FFF2-40B4-BE49-F238E27FC236}">
                  <a16:creationId xmlns:a16="http://schemas.microsoft.com/office/drawing/2014/main" id="{65AF8C00-7E07-4E42-A41A-08417BB0E5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9" name="Freeform 35">
              <a:extLst>
                <a:ext uri="{FF2B5EF4-FFF2-40B4-BE49-F238E27FC236}">
                  <a16:creationId xmlns:a16="http://schemas.microsoft.com/office/drawing/2014/main" id="{E0C04B54-4EF5-4B04-A708-8339062DA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0" name="Freeform 36">
              <a:extLst>
                <a:ext uri="{FF2B5EF4-FFF2-40B4-BE49-F238E27FC236}">
                  <a16:creationId xmlns:a16="http://schemas.microsoft.com/office/drawing/2014/main" id="{C16D1625-1345-49A9-9FAE-3600E0D116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1" name="Freeform 37">
              <a:extLst>
                <a:ext uri="{FF2B5EF4-FFF2-40B4-BE49-F238E27FC236}">
                  <a16:creationId xmlns:a16="http://schemas.microsoft.com/office/drawing/2014/main" id="{B8817E5F-6964-4B89-9CD1-CD4621B6EC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2" name="Freeform 38">
              <a:extLst>
                <a:ext uri="{FF2B5EF4-FFF2-40B4-BE49-F238E27FC236}">
                  <a16:creationId xmlns:a16="http://schemas.microsoft.com/office/drawing/2014/main" id="{952E3586-DC86-4B27-AAC4-D005819D2C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3" name="Freeform 39">
              <a:extLst>
                <a:ext uri="{FF2B5EF4-FFF2-40B4-BE49-F238E27FC236}">
                  <a16:creationId xmlns:a16="http://schemas.microsoft.com/office/drawing/2014/main" id="{22CB13D9-EA0B-45B8-8E8F-3AABBE9D79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4" name="Freeform 40">
              <a:extLst>
                <a:ext uri="{FF2B5EF4-FFF2-40B4-BE49-F238E27FC236}">
                  <a16:creationId xmlns:a16="http://schemas.microsoft.com/office/drawing/2014/main" id="{3755BB78-63DB-4A8C-A113-795862B375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5" name="Freeform 41">
              <a:extLst>
                <a:ext uri="{FF2B5EF4-FFF2-40B4-BE49-F238E27FC236}">
                  <a16:creationId xmlns:a16="http://schemas.microsoft.com/office/drawing/2014/main" id="{68D97FB6-919C-4D25-A4CE-65C0BB8B41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6" name="Freeform 42">
              <a:extLst>
                <a:ext uri="{FF2B5EF4-FFF2-40B4-BE49-F238E27FC236}">
                  <a16:creationId xmlns:a16="http://schemas.microsoft.com/office/drawing/2014/main" id="{B7FB8601-BFD8-42A2-BFC8-826DA5679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7" name="Freeform 44">
              <a:extLst>
                <a:ext uri="{FF2B5EF4-FFF2-40B4-BE49-F238E27FC236}">
                  <a16:creationId xmlns:a16="http://schemas.microsoft.com/office/drawing/2014/main" id="{E66A3773-870D-43D8-97C8-9210A0288C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8" name="Freeform 45">
              <a:extLst>
                <a:ext uri="{FF2B5EF4-FFF2-40B4-BE49-F238E27FC236}">
                  <a16:creationId xmlns:a16="http://schemas.microsoft.com/office/drawing/2014/main" id="{08736EF7-6BB0-4CA8-B063-CD217FF9BF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9" name="Freeform 46">
              <a:extLst>
                <a:ext uri="{FF2B5EF4-FFF2-40B4-BE49-F238E27FC236}">
                  <a16:creationId xmlns:a16="http://schemas.microsoft.com/office/drawing/2014/main" id="{57EBF709-9E0F-48A1-BCDD-F3C74F1D49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0" name="Freeform 47">
              <a:extLst>
                <a:ext uri="{FF2B5EF4-FFF2-40B4-BE49-F238E27FC236}">
                  <a16:creationId xmlns:a16="http://schemas.microsoft.com/office/drawing/2014/main" id="{251EC588-C357-470F-A194-F4A0C32B7F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1" name="Freeform 48">
              <a:extLst>
                <a:ext uri="{FF2B5EF4-FFF2-40B4-BE49-F238E27FC236}">
                  <a16:creationId xmlns:a16="http://schemas.microsoft.com/office/drawing/2014/main" id="{02592C96-1066-4F6E-9353-4FF1D5ED98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2" name="Freeform 49">
              <a:extLst>
                <a:ext uri="{FF2B5EF4-FFF2-40B4-BE49-F238E27FC236}">
                  <a16:creationId xmlns:a16="http://schemas.microsoft.com/office/drawing/2014/main" id="{B5016669-96C5-4574-B536-65060BCE97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3" name="Freeform 8">
              <a:extLst>
                <a:ext uri="{FF2B5EF4-FFF2-40B4-BE49-F238E27FC236}">
                  <a16:creationId xmlns:a16="http://schemas.microsoft.com/office/drawing/2014/main" id="{5C697245-37CA-4D12-9F8C-308595014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4" name="Freeform 106">
              <a:extLst>
                <a:ext uri="{FF2B5EF4-FFF2-40B4-BE49-F238E27FC236}">
                  <a16:creationId xmlns:a16="http://schemas.microsoft.com/office/drawing/2014/main" id="{3776B83C-39DC-4C02-B33B-848604D0A9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126" name="Rectangle 125">
            <a:extLst>
              <a:ext uri="{FF2B5EF4-FFF2-40B4-BE49-F238E27FC236}">
                <a16:creationId xmlns:a16="http://schemas.microsoft.com/office/drawing/2014/main" id="{8B7AD46D-E72A-4FA9-A503-9BBF703CB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D5A33662-C2EA-4FEB-B1D3-625DFCFE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55580" y="1482696"/>
            <a:ext cx="7880841" cy="36412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7F66C7-8A27-4BE9-AE6F-61C27876A500}"/>
              </a:ext>
            </a:extLst>
          </p:cNvPr>
          <p:cNvSpPr>
            <a:spLocks noGrp="1"/>
          </p:cNvSpPr>
          <p:nvPr>
            <p:ph type="title"/>
          </p:nvPr>
        </p:nvSpPr>
        <p:spPr>
          <a:xfrm>
            <a:off x="2766738" y="2019869"/>
            <a:ext cx="6658524" cy="1817045"/>
          </a:xfrm>
        </p:spPr>
        <p:txBody>
          <a:bodyPr vert="horz" lIns="91440" tIns="45720" rIns="91440" bIns="45720" rtlCol="0" anchor="b">
            <a:normAutofit/>
          </a:bodyPr>
          <a:lstStyle/>
          <a:p>
            <a:pPr algn="ctr"/>
            <a:r>
              <a:rPr lang="en-US" sz="4800" b="1">
                <a:latin typeface="+mn-lt"/>
              </a:rPr>
              <a:t>Workaholism and Work Engagement</a:t>
            </a:r>
          </a:p>
        </p:txBody>
      </p:sp>
      <p:sp>
        <p:nvSpPr>
          <p:cNvPr id="3" name="Text Placeholder 2">
            <a:extLst>
              <a:ext uri="{FF2B5EF4-FFF2-40B4-BE49-F238E27FC236}">
                <a16:creationId xmlns:a16="http://schemas.microsoft.com/office/drawing/2014/main" id="{F47FB57A-251D-4070-AAE4-5C8288B62617}"/>
              </a:ext>
            </a:extLst>
          </p:cNvPr>
          <p:cNvSpPr>
            <a:spLocks noGrp="1"/>
          </p:cNvSpPr>
          <p:nvPr>
            <p:ph type="body" idx="1"/>
          </p:nvPr>
        </p:nvSpPr>
        <p:spPr>
          <a:xfrm>
            <a:off x="3301642" y="4195620"/>
            <a:ext cx="5587493" cy="592640"/>
          </a:xfrm>
        </p:spPr>
        <p:txBody>
          <a:bodyPr vert="horz" lIns="91440" tIns="45720" rIns="91440" bIns="45720" rtlCol="0" anchor="t">
            <a:normAutofit/>
          </a:bodyPr>
          <a:lstStyle/>
          <a:p>
            <a:pPr algn="ctr"/>
            <a:r>
              <a:rPr lang="en-US" cap="all" spc="600">
                <a:solidFill>
                  <a:schemeClr val="tx2"/>
                </a:solidFill>
              </a:rPr>
              <a:t>1. WORKAHOLISM</a:t>
            </a:r>
          </a:p>
        </p:txBody>
      </p:sp>
      <p:grpSp>
        <p:nvGrpSpPr>
          <p:cNvPr id="130" name="Group 129">
            <a:extLst>
              <a:ext uri="{FF2B5EF4-FFF2-40B4-BE49-F238E27FC236}">
                <a16:creationId xmlns:a16="http://schemas.microsoft.com/office/drawing/2014/main" id="{FBD7D0E7-4363-4739-978A-4F6670CCBF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013" y="4672191"/>
            <a:ext cx="12132040" cy="1227764"/>
            <a:chOff x="16013" y="4672191"/>
            <a:chExt cx="12132040" cy="1227764"/>
          </a:xfrm>
        </p:grpSpPr>
        <p:sp>
          <p:nvSpPr>
            <p:cNvPr id="131" name="Freeform 6">
              <a:extLst>
                <a:ext uri="{FF2B5EF4-FFF2-40B4-BE49-F238E27FC236}">
                  <a16:creationId xmlns:a16="http://schemas.microsoft.com/office/drawing/2014/main" id="{BB31E6EC-F425-492F-962D-444E7A6046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08065" y="5686940"/>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79">
              <a:extLst>
                <a:ext uri="{FF2B5EF4-FFF2-40B4-BE49-F238E27FC236}">
                  <a16:creationId xmlns:a16="http://schemas.microsoft.com/office/drawing/2014/main" id="{A237B1DA-F954-43AD-BDCE-8D75C10114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3186" y="4743883"/>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82">
              <a:extLst>
                <a:ext uri="{FF2B5EF4-FFF2-40B4-BE49-F238E27FC236}">
                  <a16:creationId xmlns:a16="http://schemas.microsoft.com/office/drawing/2014/main" id="{426A3F5E-710F-4787-BC42-3BA6AB09DD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09989" y="5352857"/>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90">
              <a:extLst>
                <a:ext uri="{FF2B5EF4-FFF2-40B4-BE49-F238E27FC236}">
                  <a16:creationId xmlns:a16="http://schemas.microsoft.com/office/drawing/2014/main" id="{CBADC17B-6F69-4C87-970E-D3773B2824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6420" y="5096537"/>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05">
              <a:extLst>
                <a:ext uri="{FF2B5EF4-FFF2-40B4-BE49-F238E27FC236}">
                  <a16:creationId xmlns:a16="http://schemas.microsoft.com/office/drawing/2014/main" id="{25F6D281-A258-4D9C-BBB9-709C435378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62693" y="5304243"/>
              <a:ext cx="166807" cy="110131"/>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06">
              <a:extLst>
                <a:ext uri="{FF2B5EF4-FFF2-40B4-BE49-F238E27FC236}">
                  <a16:creationId xmlns:a16="http://schemas.microsoft.com/office/drawing/2014/main" id="{7F4B1C8E-AAC9-425C-A1B7-2EFBA4AD4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19802" y="5317769"/>
              <a:ext cx="159463" cy="114961"/>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07">
              <a:extLst>
                <a:ext uri="{FF2B5EF4-FFF2-40B4-BE49-F238E27FC236}">
                  <a16:creationId xmlns:a16="http://schemas.microsoft.com/office/drawing/2014/main" id="{7B086E82-0730-4326-BD8F-E06A58E13A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87915" y="5332258"/>
              <a:ext cx="182543" cy="96607"/>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08">
              <a:extLst>
                <a:ext uri="{FF2B5EF4-FFF2-40B4-BE49-F238E27FC236}">
                  <a16:creationId xmlns:a16="http://schemas.microsoft.com/office/drawing/2014/main" id="{64B1063F-FCAC-443E-9442-B10A8F022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99462" y="5346751"/>
              <a:ext cx="143728" cy="107233"/>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09">
              <a:extLst>
                <a:ext uri="{FF2B5EF4-FFF2-40B4-BE49-F238E27FC236}">
                  <a16:creationId xmlns:a16="http://schemas.microsoft.com/office/drawing/2014/main" id="{44AC27C3-9E2B-487C-BF08-F8EC5E2378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55943" y="5336292"/>
              <a:ext cx="182543" cy="100470"/>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10">
              <a:extLst>
                <a:ext uri="{FF2B5EF4-FFF2-40B4-BE49-F238E27FC236}">
                  <a16:creationId xmlns:a16="http://schemas.microsoft.com/office/drawing/2014/main" id="{15443CD9-CB35-4F3A-A1F8-71D324683A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40740" y="5338193"/>
              <a:ext cx="151070" cy="135248"/>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11">
              <a:extLst>
                <a:ext uri="{FF2B5EF4-FFF2-40B4-BE49-F238E27FC236}">
                  <a16:creationId xmlns:a16="http://schemas.microsoft.com/office/drawing/2014/main" id="{DFCD4A4A-922D-4904-9584-802D6C8FCD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62512" y="5362259"/>
              <a:ext cx="155267" cy="103369"/>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12">
              <a:extLst>
                <a:ext uri="{FF2B5EF4-FFF2-40B4-BE49-F238E27FC236}">
                  <a16:creationId xmlns:a16="http://schemas.microsoft.com/office/drawing/2014/main" id="{692F8B88-1FF7-4D72-8372-6D832B1808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0625" y="5350614"/>
              <a:ext cx="139530" cy="96607"/>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22">
              <a:extLst>
                <a:ext uri="{FF2B5EF4-FFF2-40B4-BE49-F238E27FC236}">
                  <a16:creationId xmlns:a16="http://schemas.microsoft.com/office/drawing/2014/main" id="{40B313D2-1D8C-402C-AD02-2683BEE11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54594" y="5625939"/>
              <a:ext cx="151070" cy="96607"/>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23">
              <a:extLst>
                <a:ext uri="{FF2B5EF4-FFF2-40B4-BE49-F238E27FC236}">
                  <a16:creationId xmlns:a16="http://schemas.microsoft.com/office/drawing/2014/main" id="{003688F3-6F0C-490D-AD70-776D6CC142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69738" y="5600823"/>
              <a:ext cx="166807" cy="111097"/>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30">
              <a:extLst>
                <a:ext uri="{FF2B5EF4-FFF2-40B4-BE49-F238E27FC236}">
                  <a16:creationId xmlns:a16="http://schemas.microsoft.com/office/drawing/2014/main" id="{C784FEC2-80B3-48A7-AC45-0D76A5487F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4958" y="5629805"/>
              <a:ext cx="186739" cy="96607"/>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31">
              <a:extLst>
                <a:ext uri="{FF2B5EF4-FFF2-40B4-BE49-F238E27FC236}">
                  <a16:creationId xmlns:a16="http://schemas.microsoft.com/office/drawing/2014/main" id="{51C6AA50-F19B-4542-BECE-F5178D77F5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78972" y="5633670"/>
              <a:ext cx="139530" cy="103369"/>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32">
              <a:extLst>
                <a:ext uri="{FF2B5EF4-FFF2-40B4-BE49-F238E27FC236}">
                  <a16:creationId xmlns:a16="http://schemas.microsoft.com/office/drawing/2014/main" id="{26C65E8D-05F5-4663-BB38-E5D2150DC4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03943" y="5636568"/>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34">
              <a:extLst>
                <a:ext uri="{FF2B5EF4-FFF2-40B4-BE49-F238E27FC236}">
                  <a16:creationId xmlns:a16="http://schemas.microsoft.com/office/drawing/2014/main" id="{F27B3A01-521C-4182-AB61-55BE0930EA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0682" y="5633669"/>
              <a:ext cx="146874" cy="139112"/>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35">
              <a:extLst>
                <a:ext uri="{FF2B5EF4-FFF2-40B4-BE49-F238E27FC236}">
                  <a16:creationId xmlns:a16="http://schemas.microsoft.com/office/drawing/2014/main" id="{3234CE80-3683-4934-8741-9C98BE2C84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8862" y="5644296"/>
              <a:ext cx="152120" cy="99505"/>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41">
              <a:extLst>
                <a:ext uri="{FF2B5EF4-FFF2-40B4-BE49-F238E27FC236}">
                  <a16:creationId xmlns:a16="http://schemas.microsoft.com/office/drawing/2014/main" id="{4499DED1-5430-4904-B36E-2D6D26DA15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73769" y="5665549"/>
              <a:ext cx="194084" cy="193212"/>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63">
              <a:extLst>
                <a:ext uri="{FF2B5EF4-FFF2-40B4-BE49-F238E27FC236}">
                  <a16:creationId xmlns:a16="http://schemas.microsoft.com/office/drawing/2014/main" id="{EF4E027B-3566-409B-B9B5-F16D1448C7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41723" y="4784940"/>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65">
              <a:extLst>
                <a:ext uri="{FF2B5EF4-FFF2-40B4-BE49-F238E27FC236}">
                  <a16:creationId xmlns:a16="http://schemas.microsoft.com/office/drawing/2014/main" id="{72553221-A7FE-4D68-8485-7FFFF7ED43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63712" y="4802638"/>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70">
              <a:extLst>
                <a:ext uri="{FF2B5EF4-FFF2-40B4-BE49-F238E27FC236}">
                  <a16:creationId xmlns:a16="http://schemas.microsoft.com/office/drawing/2014/main" id="{C0CD157A-95BD-4967-887B-27E8080306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81709" y="5144498"/>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73">
              <a:extLst>
                <a:ext uri="{FF2B5EF4-FFF2-40B4-BE49-F238E27FC236}">
                  <a16:creationId xmlns:a16="http://schemas.microsoft.com/office/drawing/2014/main" id="{02B9397E-F107-4BC0-9731-A272E0ED91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48229" y="4776245"/>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74">
              <a:extLst>
                <a:ext uri="{FF2B5EF4-FFF2-40B4-BE49-F238E27FC236}">
                  <a16:creationId xmlns:a16="http://schemas.microsoft.com/office/drawing/2014/main" id="{8C701451-F060-41D8-B0F5-9A15754B70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98451" y="5094262"/>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77">
              <a:extLst>
                <a:ext uri="{FF2B5EF4-FFF2-40B4-BE49-F238E27FC236}">
                  <a16:creationId xmlns:a16="http://schemas.microsoft.com/office/drawing/2014/main" id="{A11EFB12-CE1C-4164-AEF2-1F75134501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99025" y="4813378"/>
              <a:ext cx="179397" cy="88879"/>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85">
              <a:extLst>
                <a:ext uri="{FF2B5EF4-FFF2-40B4-BE49-F238E27FC236}">
                  <a16:creationId xmlns:a16="http://schemas.microsoft.com/office/drawing/2014/main" id="{54CC6DB4-7797-481F-B489-36FD8198F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18807" y="5130005"/>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87">
              <a:extLst>
                <a:ext uri="{FF2B5EF4-FFF2-40B4-BE49-F238E27FC236}">
                  <a16:creationId xmlns:a16="http://schemas.microsoft.com/office/drawing/2014/main" id="{45A55FA5-1F4E-4B0A-8D1C-A74C9D4111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89107" y="5144498"/>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88">
              <a:extLst>
                <a:ext uri="{FF2B5EF4-FFF2-40B4-BE49-F238E27FC236}">
                  <a16:creationId xmlns:a16="http://schemas.microsoft.com/office/drawing/2014/main" id="{FED92530-3B86-4EE5-9112-A4B22DB375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72181" y="5151258"/>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91">
              <a:extLst>
                <a:ext uri="{FF2B5EF4-FFF2-40B4-BE49-F238E27FC236}">
                  <a16:creationId xmlns:a16="http://schemas.microsoft.com/office/drawing/2014/main" id="{7E5DA643-D271-4BD3-BE37-7B70D3C80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4990" y="5349193"/>
              <a:ext cx="140580" cy="96607"/>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92">
              <a:extLst>
                <a:ext uri="{FF2B5EF4-FFF2-40B4-BE49-F238E27FC236}">
                  <a16:creationId xmlns:a16="http://schemas.microsoft.com/office/drawing/2014/main" id="{2483CD6E-CD32-414F-ABEB-38A860B2DC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87687" y="5348334"/>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93">
              <a:extLst>
                <a:ext uri="{FF2B5EF4-FFF2-40B4-BE49-F238E27FC236}">
                  <a16:creationId xmlns:a16="http://schemas.microsoft.com/office/drawing/2014/main" id="{D07D67C7-3737-46B2-A818-4041167562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05314" y="5358963"/>
              <a:ext cx="151070" cy="93707"/>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94">
              <a:extLst>
                <a:ext uri="{FF2B5EF4-FFF2-40B4-BE49-F238E27FC236}">
                  <a16:creationId xmlns:a16="http://schemas.microsoft.com/office/drawing/2014/main" id="{537E8027-0A3D-40E2-BE05-5B3C1F5EE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88399" y="539180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95">
              <a:extLst>
                <a:ext uri="{FF2B5EF4-FFF2-40B4-BE49-F238E27FC236}">
                  <a16:creationId xmlns:a16="http://schemas.microsoft.com/office/drawing/2014/main" id="{81DBF15F-E31D-4645-8837-2C4C9A5A42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0940" y="5394706"/>
              <a:ext cx="139530" cy="96607"/>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96">
              <a:extLst>
                <a:ext uri="{FF2B5EF4-FFF2-40B4-BE49-F238E27FC236}">
                  <a16:creationId xmlns:a16="http://schemas.microsoft.com/office/drawing/2014/main" id="{5B8CDE73-F3DC-4AC9-9297-EB4E2A576E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4663" y="5402434"/>
              <a:ext cx="174151" cy="128486"/>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97">
              <a:extLst>
                <a:ext uri="{FF2B5EF4-FFF2-40B4-BE49-F238E27FC236}">
                  <a16:creationId xmlns:a16="http://schemas.microsoft.com/office/drawing/2014/main" id="{F0376FDA-A4AF-45A1-8F87-FA4B02F22C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78160" y="5405332"/>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98">
              <a:extLst>
                <a:ext uri="{FF2B5EF4-FFF2-40B4-BE49-F238E27FC236}">
                  <a16:creationId xmlns:a16="http://schemas.microsoft.com/office/drawing/2014/main" id="{2FCD6E4E-8DEF-4CF5-BD6B-94763A5F36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54079" y="5405333"/>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99">
              <a:extLst>
                <a:ext uri="{FF2B5EF4-FFF2-40B4-BE49-F238E27FC236}">
                  <a16:creationId xmlns:a16="http://schemas.microsoft.com/office/drawing/2014/main" id="{3C67A02A-2727-4748-AA3F-BE1E430E15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82783" y="5405330"/>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00">
              <a:extLst>
                <a:ext uri="{FF2B5EF4-FFF2-40B4-BE49-F238E27FC236}">
                  <a16:creationId xmlns:a16="http://schemas.microsoft.com/office/drawing/2014/main" id="{3FBBF2DA-87EB-4F70-9B79-6C81721C9B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34439" y="5405332"/>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101">
              <a:extLst>
                <a:ext uri="{FF2B5EF4-FFF2-40B4-BE49-F238E27FC236}">
                  <a16:creationId xmlns:a16="http://schemas.microsoft.com/office/drawing/2014/main" id="{BCEB5F06-BFA8-4814-9E4C-76DCAD1211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62131" y="5413062"/>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02">
              <a:extLst>
                <a:ext uri="{FF2B5EF4-FFF2-40B4-BE49-F238E27FC236}">
                  <a16:creationId xmlns:a16="http://schemas.microsoft.com/office/drawing/2014/main" id="{18CCA59A-7924-4538-BFC4-0CB7F1E4E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46142" y="5416926"/>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103">
              <a:extLst>
                <a:ext uri="{FF2B5EF4-FFF2-40B4-BE49-F238E27FC236}">
                  <a16:creationId xmlns:a16="http://schemas.microsoft.com/office/drawing/2014/main" id="{A0A93E30-463F-4F62-A384-056F7CDE6F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56678" y="5423687"/>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04">
              <a:extLst>
                <a:ext uri="{FF2B5EF4-FFF2-40B4-BE49-F238E27FC236}">
                  <a16:creationId xmlns:a16="http://schemas.microsoft.com/office/drawing/2014/main" id="{59F75A4E-692F-4BAA-BE1F-ACE3640FA8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161124" y="5423687"/>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113">
              <a:extLst>
                <a:ext uri="{FF2B5EF4-FFF2-40B4-BE49-F238E27FC236}">
                  <a16:creationId xmlns:a16="http://schemas.microsoft.com/office/drawing/2014/main" id="{406CF913-2FAD-4D42-9157-2899C41EEA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98807" y="5477785"/>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14">
              <a:extLst>
                <a:ext uri="{FF2B5EF4-FFF2-40B4-BE49-F238E27FC236}">
                  <a16:creationId xmlns:a16="http://schemas.microsoft.com/office/drawing/2014/main" id="{76306C74-917D-43D4-B6E5-6B4C4A540B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28101" y="5477787"/>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115">
              <a:extLst>
                <a:ext uri="{FF2B5EF4-FFF2-40B4-BE49-F238E27FC236}">
                  <a16:creationId xmlns:a16="http://schemas.microsoft.com/office/drawing/2014/main" id="{80F8F223-CC1A-4E1A-80E7-A4A3E52CF3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12829" y="5484550"/>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117">
              <a:extLst>
                <a:ext uri="{FF2B5EF4-FFF2-40B4-BE49-F238E27FC236}">
                  <a16:creationId xmlns:a16="http://schemas.microsoft.com/office/drawing/2014/main" id="{92D47487-B5D3-4C4B-AF8B-486D7E963F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30114" y="5499041"/>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118">
              <a:extLst>
                <a:ext uri="{FF2B5EF4-FFF2-40B4-BE49-F238E27FC236}">
                  <a16:creationId xmlns:a16="http://schemas.microsoft.com/office/drawing/2014/main" id="{E60E8C17-5F97-46EF-9891-75B625EFC8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42458" y="5440169"/>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119">
              <a:extLst>
                <a:ext uri="{FF2B5EF4-FFF2-40B4-BE49-F238E27FC236}">
                  <a16:creationId xmlns:a16="http://schemas.microsoft.com/office/drawing/2014/main" id="{DBB99CEB-E543-43DF-B31F-18AC8BB7FD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0221" y="5425337"/>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120">
              <a:extLst>
                <a:ext uri="{FF2B5EF4-FFF2-40B4-BE49-F238E27FC236}">
                  <a16:creationId xmlns:a16="http://schemas.microsoft.com/office/drawing/2014/main" id="{3D6FE725-2751-43F4-B9FC-DAB446B358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80933" y="5699014"/>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121">
              <a:extLst>
                <a:ext uri="{FF2B5EF4-FFF2-40B4-BE49-F238E27FC236}">
                  <a16:creationId xmlns:a16="http://schemas.microsoft.com/office/drawing/2014/main" id="{417E512D-7D83-498E-AB2F-4E1719AA42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20758" y="5706744"/>
              <a:ext cx="158415" cy="100470"/>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125">
              <a:extLst>
                <a:ext uri="{FF2B5EF4-FFF2-40B4-BE49-F238E27FC236}">
                  <a16:creationId xmlns:a16="http://schemas.microsoft.com/office/drawing/2014/main" id="{CCC352A1-A818-43E3-B2B6-3659C06AA5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86192" y="5711091"/>
              <a:ext cx="175200" cy="93707"/>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126">
              <a:extLst>
                <a:ext uri="{FF2B5EF4-FFF2-40B4-BE49-F238E27FC236}">
                  <a16:creationId xmlns:a16="http://schemas.microsoft.com/office/drawing/2014/main" id="{B6290974-ACC6-4D67-8719-DEB0CF60CA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92724" y="5734760"/>
              <a:ext cx="179397" cy="93707"/>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127">
              <a:extLst>
                <a:ext uri="{FF2B5EF4-FFF2-40B4-BE49-F238E27FC236}">
                  <a16:creationId xmlns:a16="http://schemas.microsoft.com/office/drawing/2014/main" id="{0CBDF33A-236E-480A-91D2-7918A8BCD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46735" y="5734760"/>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128">
              <a:extLst>
                <a:ext uri="{FF2B5EF4-FFF2-40B4-BE49-F238E27FC236}">
                  <a16:creationId xmlns:a16="http://schemas.microsoft.com/office/drawing/2014/main" id="{52AEEED2-755A-4DFD-8742-9D0D2184F7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03130" y="5738622"/>
              <a:ext cx="155267" cy="92743"/>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129">
              <a:extLst>
                <a:ext uri="{FF2B5EF4-FFF2-40B4-BE49-F238E27FC236}">
                  <a16:creationId xmlns:a16="http://schemas.microsoft.com/office/drawing/2014/main" id="{7ACDEC4F-0513-41C4-B4E8-FF1FD9F22A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09054" y="5738622"/>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133">
              <a:extLst>
                <a:ext uri="{FF2B5EF4-FFF2-40B4-BE49-F238E27FC236}">
                  <a16:creationId xmlns:a16="http://schemas.microsoft.com/office/drawing/2014/main" id="{428F7B69-9ADC-451F-93EE-EE4FD32CC0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80349" y="574925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136">
              <a:extLst>
                <a:ext uri="{FF2B5EF4-FFF2-40B4-BE49-F238E27FC236}">
                  <a16:creationId xmlns:a16="http://schemas.microsoft.com/office/drawing/2014/main" id="{7C5B8578-66EF-4F86-94E8-17B14E7CD4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53769" y="5762290"/>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137">
              <a:extLst>
                <a:ext uri="{FF2B5EF4-FFF2-40B4-BE49-F238E27FC236}">
                  <a16:creationId xmlns:a16="http://schemas.microsoft.com/office/drawing/2014/main" id="{A4F67E73-C46B-40ED-9E3D-0649DAF175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81526" y="5767605"/>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138">
              <a:extLst>
                <a:ext uri="{FF2B5EF4-FFF2-40B4-BE49-F238E27FC236}">
                  <a16:creationId xmlns:a16="http://schemas.microsoft.com/office/drawing/2014/main" id="{FFE7AB6C-54A1-4F65-9ACF-E5413181F0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2533" y="5770505"/>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139">
              <a:extLst>
                <a:ext uri="{FF2B5EF4-FFF2-40B4-BE49-F238E27FC236}">
                  <a16:creationId xmlns:a16="http://schemas.microsoft.com/office/drawing/2014/main" id="{3EDD83D5-0515-4C55-9801-059EFEA541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83838" y="5778232"/>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140">
              <a:extLst>
                <a:ext uri="{FF2B5EF4-FFF2-40B4-BE49-F238E27FC236}">
                  <a16:creationId xmlns:a16="http://schemas.microsoft.com/office/drawing/2014/main" id="{B7F53F4D-406A-4567-9069-1BA2036691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790584" y="5782096"/>
              <a:ext cx="162611" cy="113994"/>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142">
              <a:extLst>
                <a:ext uri="{FF2B5EF4-FFF2-40B4-BE49-F238E27FC236}">
                  <a16:creationId xmlns:a16="http://schemas.microsoft.com/office/drawing/2014/main" id="{B20A98BB-1F55-46AA-9FA5-C282E25327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86685" y="5813976"/>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143">
              <a:extLst>
                <a:ext uri="{FF2B5EF4-FFF2-40B4-BE49-F238E27FC236}">
                  <a16:creationId xmlns:a16="http://schemas.microsoft.com/office/drawing/2014/main" id="{238B452B-9549-4291-9F8D-23D2F36EED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76365" y="5767604"/>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144">
              <a:extLst>
                <a:ext uri="{FF2B5EF4-FFF2-40B4-BE49-F238E27FC236}">
                  <a16:creationId xmlns:a16="http://schemas.microsoft.com/office/drawing/2014/main" id="{E0BBF55D-713C-4AB7-AA88-924BA5FC1A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45732" y="5762520"/>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145">
              <a:extLst>
                <a:ext uri="{FF2B5EF4-FFF2-40B4-BE49-F238E27FC236}">
                  <a16:creationId xmlns:a16="http://schemas.microsoft.com/office/drawing/2014/main" id="{E63429DA-81CB-4D2B-A0AB-4635078C47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69108" y="5820739"/>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8">
              <a:extLst>
                <a:ext uri="{FF2B5EF4-FFF2-40B4-BE49-F238E27FC236}">
                  <a16:creationId xmlns:a16="http://schemas.microsoft.com/office/drawing/2014/main" id="{371746A6-2F81-42FB-B148-E901528EEB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92786" y="5468528"/>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8">
              <a:extLst>
                <a:ext uri="{FF2B5EF4-FFF2-40B4-BE49-F238E27FC236}">
                  <a16:creationId xmlns:a16="http://schemas.microsoft.com/office/drawing/2014/main" id="{27FDEB1E-2A09-43E6-A2A8-C87B604857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334177" y="530922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106">
              <a:extLst>
                <a:ext uri="{FF2B5EF4-FFF2-40B4-BE49-F238E27FC236}">
                  <a16:creationId xmlns:a16="http://schemas.microsoft.com/office/drawing/2014/main" id="{C7789A38-CEEA-4306-9AAB-3C243A73A5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44182" y="5563147"/>
              <a:ext cx="159463" cy="114961"/>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10">
              <a:extLst>
                <a:ext uri="{FF2B5EF4-FFF2-40B4-BE49-F238E27FC236}">
                  <a16:creationId xmlns:a16="http://schemas.microsoft.com/office/drawing/2014/main" id="{D4FCE247-95C5-49B0-BD80-F8F32E5626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528" y="4985840"/>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15">
              <a:extLst>
                <a:ext uri="{FF2B5EF4-FFF2-40B4-BE49-F238E27FC236}">
                  <a16:creationId xmlns:a16="http://schemas.microsoft.com/office/drawing/2014/main" id="{F39222FF-A4BB-4C84-8BFA-83870C6A3C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70567" y="4966780"/>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2" name="Freeform 18">
              <a:extLst>
                <a:ext uri="{FF2B5EF4-FFF2-40B4-BE49-F238E27FC236}">
                  <a16:creationId xmlns:a16="http://schemas.microsoft.com/office/drawing/2014/main" id="{4BBEE2B2-F42E-4733-AE29-579F6F4A30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068" y="4995442"/>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19">
              <a:extLst>
                <a:ext uri="{FF2B5EF4-FFF2-40B4-BE49-F238E27FC236}">
                  <a16:creationId xmlns:a16="http://schemas.microsoft.com/office/drawing/2014/main" id="{D90F45F4-4F12-450D-8E3A-DDCE8F5723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8652" y="4675775"/>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 name="Freeform 20">
              <a:extLst>
                <a:ext uri="{FF2B5EF4-FFF2-40B4-BE49-F238E27FC236}">
                  <a16:creationId xmlns:a16="http://schemas.microsoft.com/office/drawing/2014/main" id="{7BA42DCB-AC30-4712-9B9A-840C27DE74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1898" y="4682756"/>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22">
              <a:extLst>
                <a:ext uri="{FF2B5EF4-FFF2-40B4-BE49-F238E27FC236}">
                  <a16:creationId xmlns:a16="http://schemas.microsoft.com/office/drawing/2014/main" id="{612EE244-7483-443D-A61E-A1181946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013" y="5601966"/>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6" name="Freeform 23">
              <a:extLst>
                <a:ext uri="{FF2B5EF4-FFF2-40B4-BE49-F238E27FC236}">
                  <a16:creationId xmlns:a16="http://schemas.microsoft.com/office/drawing/2014/main" id="{3C1575BB-FFFB-4B90-9E24-6CA7E85EE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0597" y="4997655"/>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27">
              <a:extLst>
                <a:ext uri="{FF2B5EF4-FFF2-40B4-BE49-F238E27FC236}">
                  <a16:creationId xmlns:a16="http://schemas.microsoft.com/office/drawing/2014/main" id="{214D2F75-52F5-4584-8485-6E8144C82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9028" y="4675775"/>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 name="Freeform 30">
              <a:extLst>
                <a:ext uri="{FF2B5EF4-FFF2-40B4-BE49-F238E27FC236}">
                  <a16:creationId xmlns:a16="http://schemas.microsoft.com/office/drawing/2014/main" id="{FF701E98-7F94-4BB8-8030-F3826701E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44614" y="5009770"/>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43">
              <a:extLst>
                <a:ext uri="{FF2B5EF4-FFF2-40B4-BE49-F238E27FC236}">
                  <a16:creationId xmlns:a16="http://schemas.microsoft.com/office/drawing/2014/main" id="{0A653647-A061-4D85-83B2-0C7F6C37DA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0181" y="5278332"/>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0" name="Freeform 51">
              <a:extLst>
                <a:ext uri="{FF2B5EF4-FFF2-40B4-BE49-F238E27FC236}">
                  <a16:creationId xmlns:a16="http://schemas.microsoft.com/office/drawing/2014/main" id="{9FCF7254-A4AB-4B8D-BB02-E7A34CFBA3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23500" y="4970162"/>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52">
              <a:extLst>
                <a:ext uri="{FF2B5EF4-FFF2-40B4-BE49-F238E27FC236}">
                  <a16:creationId xmlns:a16="http://schemas.microsoft.com/office/drawing/2014/main" id="{C68C42B0-A7DB-42EC-9EB6-A6D121C56D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3795" y="5274469"/>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2" name="Freeform 53">
              <a:extLst>
                <a:ext uri="{FF2B5EF4-FFF2-40B4-BE49-F238E27FC236}">
                  <a16:creationId xmlns:a16="http://schemas.microsoft.com/office/drawing/2014/main" id="{8448C9F7-5297-496D-BC93-DFE082FEFA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37984" y="5281233"/>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54">
              <a:extLst>
                <a:ext uri="{FF2B5EF4-FFF2-40B4-BE49-F238E27FC236}">
                  <a16:creationId xmlns:a16="http://schemas.microsoft.com/office/drawing/2014/main" id="{D19FF980-A005-43B0-87C9-50B8E505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73" y="5278334"/>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4" name="Freeform 55">
              <a:extLst>
                <a:ext uri="{FF2B5EF4-FFF2-40B4-BE49-F238E27FC236}">
                  <a16:creationId xmlns:a16="http://schemas.microsoft.com/office/drawing/2014/main" id="{E14C8988-ADBF-47EE-B659-04FA258444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78228" y="5285096"/>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56">
              <a:extLst>
                <a:ext uri="{FF2B5EF4-FFF2-40B4-BE49-F238E27FC236}">
                  <a16:creationId xmlns:a16="http://schemas.microsoft.com/office/drawing/2014/main" id="{063998C3-740F-4834-BD97-377E501100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24259" y="5322718"/>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6" name="Freeform 57">
              <a:extLst>
                <a:ext uri="{FF2B5EF4-FFF2-40B4-BE49-F238E27FC236}">
                  <a16:creationId xmlns:a16="http://schemas.microsoft.com/office/drawing/2014/main" id="{280651D9-CD8B-4D7E-AE4D-34327E6C0F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35259" y="5281233"/>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59">
              <a:extLst>
                <a:ext uri="{FF2B5EF4-FFF2-40B4-BE49-F238E27FC236}">
                  <a16:creationId xmlns:a16="http://schemas.microsoft.com/office/drawing/2014/main" id="{BCD90D50-5156-49FC-BC6E-D6C41AAF96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7747" y="5324705"/>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8" name="Freeform 60">
              <a:extLst>
                <a:ext uri="{FF2B5EF4-FFF2-40B4-BE49-F238E27FC236}">
                  <a16:creationId xmlns:a16="http://schemas.microsoft.com/office/drawing/2014/main" id="{141388CF-0E8C-476E-8E8A-911436B092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98582" y="5331468"/>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61">
              <a:extLst>
                <a:ext uri="{FF2B5EF4-FFF2-40B4-BE49-F238E27FC236}">
                  <a16:creationId xmlns:a16="http://schemas.microsoft.com/office/drawing/2014/main" id="{ED6CA826-3C3C-40B5-A409-5E528A77C9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90231" y="5349824"/>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0" name="Freeform 78">
              <a:extLst>
                <a:ext uri="{FF2B5EF4-FFF2-40B4-BE49-F238E27FC236}">
                  <a16:creationId xmlns:a16="http://schemas.microsoft.com/office/drawing/2014/main" id="{C7F84BE3-F05F-4A09-A75E-827F5F99B8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2788" y="5572016"/>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79">
              <a:extLst>
                <a:ext uri="{FF2B5EF4-FFF2-40B4-BE49-F238E27FC236}">
                  <a16:creationId xmlns:a16="http://schemas.microsoft.com/office/drawing/2014/main" id="{F023CCF7-170C-4C99-8B0C-06AE111428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7095" y="5574915"/>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2" name="Freeform 80">
              <a:extLst>
                <a:ext uri="{FF2B5EF4-FFF2-40B4-BE49-F238E27FC236}">
                  <a16:creationId xmlns:a16="http://schemas.microsoft.com/office/drawing/2014/main" id="{9F3688B3-3806-4D81-BDE2-C7F940DEA3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56154" y="5582644"/>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3" name="Freeform 81">
              <a:extLst>
                <a:ext uri="{FF2B5EF4-FFF2-40B4-BE49-F238E27FC236}">
                  <a16:creationId xmlns:a16="http://schemas.microsoft.com/office/drawing/2014/main" id="{88BEDD69-B41B-4240-A962-05A51B72AF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60522" y="5578779"/>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4" name="Freeform 82">
              <a:extLst>
                <a:ext uri="{FF2B5EF4-FFF2-40B4-BE49-F238E27FC236}">
                  <a16:creationId xmlns:a16="http://schemas.microsoft.com/office/drawing/2014/main" id="{DD4885F3-3A11-4C4C-A957-7914A9BDA9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91952" y="5589404"/>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5" name="Freeform 83">
              <a:extLst>
                <a:ext uri="{FF2B5EF4-FFF2-40B4-BE49-F238E27FC236}">
                  <a16:creationId xmlns:a16="http://schemas.microsoft.com/office/drawing/2014/main" id="{C0B1280F-8A5C-45C5-B0AC-32873353FD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69880" y="5568152"/>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6" name="Freeform 84">
              <a:extLst>
                <a:ext uri="{FF2B5EF4-FFF2-40B4-BE49-F238E27FC236}">
                  <a16:creationId xmlns:a16="http://schemas.microsoft.com/office/drawing/2014/main" id="{D9893454-ADA4-4FBE-99C7-4DE71F3A81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281" y="5596169"/>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7" name="Freeform 86">
              <a:extLst>
                <a:ext uri="{FF2B5EF4-FFF2-40B4-BE49-F238E27FC236}">
                  <a16:creationId xmlns:a16="http://schemas.microsoft.com/office/drawing/2014/main" id="{13BBDA86-4629-40D2-A355-CC4AC6D8AC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6777" y="5582838"/>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8" name="Freeform 89">
              <a:extLst>
                <a:ext uri="{FF2B5EF4-FFF2-40B4-BE49-F238E27FC236}">
                  <a16:creationId xmlns:a16="http://schemas.microsoft.com/office/drawing/2014/main" id="{4B6E067D-6CC3-43E0-8C2A-16BA578FA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78228" y="5632878"/>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9" name="Freeform 90">
              <a:extLst>
                <a:ext uri="{FF2B5EF4-FFF2-40B4-BE49-F238E27FC236}">
                  <a16:creationId xmlns:a16="http://schemas.microsoft.com/office/drawing/2014/main" id="{4B7F3C12-F3AD-436D-974D-504D6D8657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44073" y="5668620"/>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0" name="Freeform 7">
              <a:extLst>
                <a:ext uri="{FF2B5EF4-FFF2-40B4-BE49-F238E27FC236}">
                  <a16:creationId xmlns:a16="http://schemas.microsoft.com/office/drawing/2014/main" id="{97444C0B-8604-4B2F-851C-8436248400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4682" y="4693473"/>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1" name="Freeform 13">
              <a:extLst>
                <a:ext uri="{FF2B5EF4-FFF2-40B4-BE49-F238E27FC236}">
                  <a16:creationId xmlns:a16="http://schemas.microsoft.com/office/drawing/2014/main" id="{8DA541A2-82D2-4FD7-A25D-103155F606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228" y="4702825"/>
              <a:ext cx="147925" cy="82115"/>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2" name="Freeform 32">
              <a:extLst>
                <a:ext uri="{FF2B5EF4-FFF2-40B4-BE49-F238E27FC236}">
                  <a16:creationId xmlns:a16="http://schemas.microsoft.com/office/drawing/2014/main" id="{08D63E44-6FDA-4B88-9A8D-722E37864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61851" y="5315665"/>
              <a:ext cx="171003" cy="125588"/>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3" name="Freeform 37">
              <a:extLst>
                <a:ext uri="{FF2B5EF4-FFF2-40B4-BE49-F238E27FC236}">
                  <a16:creationId xmlns:a16="http://schemas.microsoft.com/office/drawing/2014/main" id="{36F11BC1-4AA7-49EE-B6D9-EAA019FFBD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9018" y="5307935"/>
              <a:ext cx="136383" cy="143944"/>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4" name="Freeform 40">
              <a:extLst>
                <a:ext uri="{FF2B5EF4-FFF2-40B4-BE49-F238E27FC236}">
                  <a16:creationId xmlns:a16="http://schemas.microsoft.com/office/drawing/2014/main" id="{7E80B3FA-E704-425C-A636-0A15FC4C5C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26768" y="5326290"/>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 name="Freeform 46">
              <a:extLst>
                <a:ext uri="{FF2B5EF4-FFF2-40B4-BE49-F238E27FC236}">
                  <a16:creationId xmlns:a16="http://schemas.microsoft.com/office/drawing/2014/main" id="{865CF4A4-DABF-417B-AF8A-8679539E62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0024" y="5319526"/>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6" name="Freeform 62">
              <a:extLst>
                <a:ext uri="{FF2B5EF4-FFF2-40B4-BE49-F238E27FC236}">
                  <a16:creationId xmlns:a16="http://schemas.microsoft.com/office/drawing/2014/main" id="{20712703-E6D6-4B20-810D-520D613CB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0671" y="5609346"/>
              <a:ext cx="178347" cy="88879"/>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7" name="Freeform 64">
              <a:extLst>
                <a:ext uri="{FF2B5EF4-FFF2-40B4-BE49-F238E27FC236}">
                  <a16:creationId xmlns:a16="http://schemas.microsoft.com/office/drawing/2014/main" id="{023F44A2-99D4-4CB4-AC2B-EB4D1DFB0C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35873" y="56267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8" name="Freeform 68">
              <a:extLst>
                <a:ext uri="{FF2B5EF4-FFF2-40B4-BE49-F238E27FC236}">
                  <a16:creationId xmlns:a16="http://schemas.microsoft.com/office/drawing/2014/main" id="{46A5B51B-7598-4E55-B491-6A9DEAD1E0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30378" y="5630599"/>
              <a:ext cx="136383" cy="146842"/>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9" name="Freeform 75">
              <a:extLst>
                <a:ext uri="{FF2B5EF4-FFF2-40B4-BE49-F238E27FC236}">
                  <a16:creationId xmlns:a16="http://schemas.microsoft.com/office/drawing/2014/main" id="{29677179-8E06-47D7-B638-4B8E2DD6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44225" y="5584229"/>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0" name="Freeform 8">
              <a:extLst>
                <a:ext uri="{FF2B5EF4-FFF2-40B4-BE49-F238E27FC236}">
                  <a16:creationId xmlns:a16="http://schemas.microsoft.com/office/drawing/2014/main" id="{57B1A6FA-56F9-40CE-9BA0-9865F65409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91" y="5289581"/>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1" name="Freeform 8">
              <a:extLst>
                <a:ext uri="{FF2B5EF4-FFF2-40B4-BE49-F238E27FC236}">
                  <a16:creationId xmlns:a16="http://schemas.microsoft.com/office/drawing/2014/main" id="{CA94A32D-9D7D-488E-A538-C8E0EF4A21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77489" y="509495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2" name="Freeform 131">
              <a:extLst>
                <a:ext uri="{FF2B5EF4-FFF2-40B4-BE49-F238E27FC236}">
                  <a16:creationId xmlns:a16="http://schemas.microsoft.com/office/drawing/2014/main" id="{F8E8C51E-F6BF-4014-88A7-7F071EB8FB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39102" y="5296998"/>
              <a:ext cx="139530" cy="103369"/>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3" name="Freeform 131">
              <a:extLst>
                <a:ext uri="{FF2B5EF4-FFF2-40B4-BE49-F238E27FC236}">
                  <a16:creationId xmlns:a16="http://schemas.microsoft.com/office/drawing/2014/main" id="{A19DC4F3-0CEC-4012-AC71-B42D37FC64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66574" y="4806132"/>
              <a:ext cx="139530" cy="103369"/>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4" name="Freeform 70">
              <a:extLst>
                <a:ext uri="{FF2B5EF4-FFF2-40B4-BE49-F238E27FC236}">
                  <a16:creationId xmlns:a16="http://schemas.microsoft.com/office/drawing/2014/main" id="{05658760-791B-476C-B6BB-B2A0C4AC49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51489" y="4770546"/>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 name="Freeform 85">
              <a:extLst>
                <a:ext uri="{FF2B5EF4-FFF2-40B4-BE49-F238E27FC236}">
                  <a16:creationId xmlns:a16="http://schemas.microsoft.com/office/drawing/2014/main" id="{E0F7D9D9-7F3C-4DD8-A6B2-37C03ACBA7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63543" y="4805211"/>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6" name="Freeform 87">
              <a:extLst>
                <a:ext uri="{FF2B5EF4-FFF2-40B4-BE49-F238E27FC236}">
                  <a16:creationId xmlns:a16="http://schemas.microsoft.com/office/drawing/2014/main" id="{1865DC3B-FB26-40A1-BD75-CAE2188A7B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82239" y="4808811"/>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7" name="Freeform 118">
              <a:extLst>
                <a:ext uri="{FF2B5EF4-FFF2-40B4-BE49-F238E27FC236}">
                  <a16:creationId xmlns:a16="http://schemas.microsoft.com/office/drawing/2014/main" id="{93BF91C1-F8F3-4A58-A79A-A2827268A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05705" y="5090751"/>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8" name="Freeform 119">
              <a:extLst>
                <a:ext uri="{FF2B5EF4-FFF2-40B4-BE49-F238E27FC236}">
                  <a16:creationId xmlns:a16="http://schemas.microsoft.com/office/drawing/2014/main" id="{B744D406-1012-44B3-97CB-CAFDFE4B03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74880" y="5125521"/>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9" name="Freeform 8">
              <a:extLst>
                <a:ext uri="{FF2B5EF4-FFF2-40B4-BE49-F238E27FC236}">
                  <a16:creationId xmlns:a16="http://schemas.microsoft.com/office/drawing/2014/main" id="{F17A6E8D-EB47-41D0-B03C-BDFE17B82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56033" y="511911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0" name="Freeform 70">
              <a:extLst>
                <a:ext uri="{FF2B5EF4-FFF2-40B4-BE49-F238E27FC236}">
                  <a16:creationId xmlns:a16="http://schemas.microsoft.com/office/drawing/2014/main" id="{75E13D45-6A6F-48DE-ADCD-E4B9C749E5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50492" y="4686684"/>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1" name="Freeform 85">
              <a:extLst>
                <a:ext uri="{FF2B5EF4-FFF2-40B4-BE49-F238E27FC236}">
                  <a16:creationId xmlns:a16="http://schemas.microsoft.com/office/drawing/2014/main" id="{DEAEF3F9-4993-4792-9B8D-53B14BF52F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87590" y="4672191"/>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2" name="Freeform 87">
              <a:extLst>
                <a:ext uri="{FF2B5EF4-FFF2-40B4-BE49-F238E27FC236}">
                  <a16:creationId xmlns:a16="http://schemas.microsoft.com/office/drawing/2014/main" id="{C102EB83-B0D1-4BF3-B2FF-05B21AD760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57890" y="4686684"/>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3" name="Freeform 118">
              <a:extLst>
                <a:ext uri="{FF2B5EF4-FFF2-40B4-BE49-F238E27FC236}">
                  <a16:creationId xmlns:a16="http://schemas.microsoft.com/office/drawing/2014/main" id="{63EBD56E-54F0-4963-8A17-E0D0D39C93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0884" y="4982355"/>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4" name="Freeform 119">
              <a:extLst>
                <a:ext uri="{FF2B5EF4-FFF2-40B4-BE49-F238E27FC236}">
                  <a16:creationId xmlns:a16="http://schemas.microsoft.com/office/drawing/2014/main" id="{7BC3EE2E-E90B-4EC3-A131-B51AFFF293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68647" y="4967523"/>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645199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B85FF-AC64-4F9A-85D5-855D80472AC0}"/>
              </a:ext>
            </a:extLst>
          </p:cNvPr>
          <p:cNvSpPr>
            <a:spLocks noGrp="1"/>
          </p:cNvSpPr>
          <p:nvPr>
            <p:ph type="title"/>
          </p:nvPr>
        </p:nvSpPr>
        <p:spPr/>
        <p:txBody>
          <a:bodyPr/>
          <a:lstStyle/>
          <a:p>
            <a:r>
              <a:rPr lang="en-GB" b="1">
                <a:solidFill>
                  <a:schemeClr val="bg1"/>
                </a:solidFill>
                <a:highlight>
                  <a:srgbClr val="008080"/>
                </a:highlight>
                <a:latin typeface="+mn-lt"/>
              </a:rPr>
              <a:t>Work Addiction or Workaholism?</a:t>
            </a:r>
          </a:p>
        </p:txBody>
      </p:sp>
      <p:sp>
        <p:nvSpPr>
          <p:cNvPr id="3" name="Content Placeholder 2">
            <a:extLst>
              <a:ext uri="{FF2B5EF4-FFF2-40B4-BE49-F238E27FC236}">
                <a16:creationId xmlns:a16="http://schemas.microsoft.com/office/drawing/2014/main" id="{62D8FC75-60CD-4BE5-A88D-03453C0DE98C}"/>
              </a:ext>
            </a:extLst>
          </p:cNvPr>
          <p:cNvSpPr>
            <a:spLocks noGrp="1"/>
          </p:cNvSpPr>
          <p:nvPr>
            <p:ph idx="1"/>
          </p:nvPr>
        </p:nvSpPr>
        <p:spPr/>
        <p:txBody>
          <a:bodyPr>
            <a:normAutofit/>
          </a:bodyPr>
          <a:lstStyle/>
          <a:p>
            <a:r>
              <a:rPr lang="en-GB" sz="2800" b="1" u="sng">
                <a:solidFill>
                  <a:srgbClr val="42BA97"/>
                </a:solidFill>
              </a:rPr>
              <a:t>Work Addiction: (psychological construct)</a:t>
            </a:r>
          </a:p>
          <a:p>
            <a:pPr lvl="2"/>
            <a:r>
              <a:rPr lang="en-GB" sz="2000" b="0"/>
              <a:t>Negative</a:t>
            </a:r>
          </a:p>
          <a:p>
            <a:pPr lvl="2"/>
            <a:r>
              <a:rPr lang="en-GB" sz="2000" b="0"/>
              <a:t>Rooted in core addiction literature</a:t>
            </a:r>
          </a:p>
          <a:p>
            <a:pPr lvl="2"/>
            <a:r>
              <a:rPr lang="en-GB" sz="2000" b="0"/>
              <a:t>Characterised by a compulsive use of work and a work persona to fulfil potential needs of intimacy, power, and success</a:t>
            </a:r>
          </a:p>
          <a:p>
            <a:pPr lvl="2"/>
            <a:r>
              <a:rPr lang="en-GB" sz="2000" b="0"/>
              <a:t>Is a major source of marital discord and breakdown</a:t>
            </a:r>
          </a:p>
          <a:p>
            <a:pPr lvl="2"/>
            <a:r>
              <a:rPr lang="en-GB" sz="2000" b="0"/>
              <a:t>Often affects those who come from alcoholic or dysfunctional homes</a:t>
            </a:r>
          </a:p>
          <a:p>
            <a:pPr lvl="2"/>
            <a:endParaRPr lang="en-GB" sz="2000" b="0"/>
          </a:p>
          <a:p>
            <a:endParaRPr lang="en-GB" sz="2800"/>
          </a:p>
          <a:p>
            <a:endParaRPr lang="en-GB" sz="2800"/>
          </a:p>
        </p:txBody>
      </p:sp>
    </p:spTree>
    <p:extLst>
      <p:ext uri="{BB962C8B-B14F-4D97-AF65-F5344CB8AC3E}">
        <p14:creationId xmlns:p14="http://schemas.microsoft.com/office/powerpoint/2010/main" val="240938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B85FF-AC64-4F9A-85D5-855D80472AC0}"/>
              </a:ext>
            </a:extLst>
          </p:cNvPr>
          <p:cNvSpPr>
            <a:spLocks noGrp="1"/>
          </p:cNvSpPr>
          <p:nvPr>
            <p:ph type="title"/>
          </p:nvPr>
        </p:nvSpPr>
        <p:spPr/>
        <p:txBody>
          <a:bodyPr/>
          <a:lstStyle/>
          <a:p>
            <a:r>
              <a:rPr lang="en-GB" b="1">
                <a:solidFill>
                  <a:schemeClr val="bg1"/>
                </a:solidFill>
                <a:highlight>
                  <a:srgbClr val="008080"/>
                </a:highlight>
                <a:latin typeface="+mn-lt"/>
              </a:rPr>
              <a:t>Work Addiction or Workaholism?</a:t>
            </a:r>
          </a:p>
        </p:txBody>
      </p:sp>
      <p:sp>
        <p:nvSpPr>
          <p:cNvPr id="3" name="Content Placeholder 2">
            <a:extLst>
              <a:ext uri="{FF2B5EF4-FFF2-40B4-BE49-F238E27FC236}">
                <a16:creationId xmlns:a16="http://schemas.microsoft.com/office/drawing/2014/main" id="{62D8FC75-60CD-4BE5-A88D-03453C0DE98C}"/>
              </a:ext>
            </a:extLst>
          </p:cNvPr>
          <p:cNvSpPr>
            <a:spLocks noGrp="1"/>
          </p:cNvSpPr>
          <p:nvPr>
            <p:ph idx="1"/>
          </p:nvPr>
        </p:nvSpPr>
        <p:spPr/>
        <p:txBody>
          <a:bodyPr>
            <a:normAutofit/>
          </a:bodyPr>
          <a:lstStyle/>
          <a:p>
            <a:r>
              <a:rPr lang="en-GB" sz="2800" b="1" u="sng">
                <a:solidFill>
                  <a:srgbClr val="42BA97"/>
                </a:solidFill>
              </a:rPr>
              <a:t>Workaholism: (generic term)</a:t>
            </a:r>
          </a:p>
          <a:p>
            <a:endParaRPr lang="en-GB" sz="2800" b="1" u="sng">
              <a:solidFill>
                <a:srgbClr val="42BA97"/>
              </a:solidFill>
            </a:endParaRPr>
          </a:p>
          <a:p>
            <a:pPr lvl="2"/>
            <a:r>
              <a:rPr lang="en-GB" sz="2000" b="0"/>
              <a:t>Generally includes a wider range of theoretical underpinnings</a:t>
            </a:r>
          </a:p>
          <a:p>
            <a:pPr lvl="2"/>
            <a:r>
              <a:rPr lang="en-GB" sz="2000" b="0"/>
              <a:t>Construct seen as something positive rather than negative</a:t>
            </a:r>
          </a:p>
          <a:p>
            <a:pPr lvl="2"/>
            <a:r>
              <a:rPr lang="en-GB" sz="2000" b="0"/>
              <a:t>Workaholism in everyday language used to describe very engaged workers, thus adding confusion to these two terms</a:t>
            </a:r>
          </a:p>
          <a:p>
            <a:endParaRPr lang="en-GB" sz="2800"/>
          </a:p>
        </p:txBody>
      </p:sp>
    </p:spTree>
    <p:extLst>
      <p:ext uri="{BB962C8B-B14F-4D97-AF65-F5344CB8AC3E}">
        <p14:creationId xmlns:p14="http://schemas.microsoft.com/office/powerpoint/2010/main" val="3862789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B85FF-AC64-4F9A-85D5-855D80472AC0}"/>
              </a:ext>
            </a:extLst>
          </p:cNvPr>
          <p:cNvSpPr>
            <a:spLocks noGrp="1"/>
          </p:cNvSpPr>
          <p:nvPr>
            <p:ph type="title"/>
          </p:nvPr>
        </p:nvSpPr>
        <p:spPr/>
        <p:txBody>
          <a:bodyPr/>
          <a:lstStyle/>
          <a:p>
            <a:r>
              <a:rPr lang="en-GB" b="1">
                <a:solidFill>
                  <a:schemeClr val="bg1"/>
                </a:solidFill>
                <a:highlight>
                  <a:srgbClr val="008080"/>
                </a:highlight>
                <a:latin typeface="+mn-lt"/>
              </a:rPr>
              <a:t>Work Addiction or Workaholism?</a:t>
            </a:r>
          </a:p>
        </p:txBody>
      </p:sp>
      <p:sp>
        <p:nvSpPr>
          <p:cNvPr id="3" name="Content Placeholder 2">
            <a:extLst>
              <a:ext uri="{FF2B5EF4-FFF2-40B4-BE49-F238E27FC236}">
                <a16:creationId xmlns:a16="http://schemas.microsoft.com/office/drawing/2014/main" id="{62D8FC75-60CD-4BE5-A88D-03453C0DE98C}"/>
              </a:ext>
            </a:extLst>
          </p:cNvPr>
          <p:cNvSpPr>
            <a:spLocks noGrp="1"/>
          </p:cNvSpPr>
          <p:nvPr>
            <p:ph idx="1"/>
          </p:nvPr>
        </p:nvSpPr>
        <p:spPr/>
        <p:txBody>
          <a:bodyPr>
            <a:normAutofit lnSpcReduction="10000"/>
          </a:bodyPr>
          <a:lstStyle/>
          <a:p>
            <a:r>
              <a:rPr lang="en-GB">
                <a:solidFill>
                  <a:schemeClr val="tx1">
                    <a:lumMod val="75000"/>
                    <a:lumOff val="25000"/>
                  </a:schemeClr>
                </a:solidFill>
              </a:rPr>
              <a:t>Ongoing debate about the definition of work addiction or ‘workaholism’</a:t>
            </a:r>
          </a:p>
          <a:p>
            <a:r>
              <a:rPr lang="en-GB">
                <a:solidFill>
                  <a:schemeClr val="tx1">
                    <a:lumMod val="75000"/>
                    <a:lumOff val="25000"/>
                  </a:schemeClr>
                </a:solidFill>
              </a:rPr>
              <a:t>Consistent evidence re: characteristics associated with workaholics</a:t>
            </a:r>
          </a:p>
          <a:p>
            <a:pPr marL="742938" lvl="1" indent="-285750" algn="l">
              <a:buFont typeface="Arial" panose="020B0604020202020204" pitchFamily="34" charset="0"/>
              <a:buChar char="•"/>
            </a:pPr>
            <a:r>
              <a:rPr lang="en-GB">
                <a:solidFill>
                  <a:schemeClr val="tx1">
                    <a:lumMod val="75000"/>
                    <a:lumOff val="25000"/>
                  </a:schemeClr>
                </a:solidFill>
              </a:rPr>
              <a:t>Personality factors</a:t>
            </a:r>
          </a:p>
          <a:p>
            <a:pPr marL="742938" lvl="1" indent="-285750" algn="l">
              <a:buFont typeface="Arial" panose="020B0604020202020204" pitchFamily="34" charset="0"/>
              <a:buChar char="•"/>
            </a:pPr>
            <a:r>
              <a:rPr lang="en-GB">
                <a:solidFill>
                  <a:schemeClr val="tx1">
                    <a:lumMod val="75000"/>
                    <a:lumOff val="25000"/>
                  </a:schemeClr>
                </a:solidFill>
              </a:rPr>
              <a:t>Perfectionism</a:t>
            </a:r>
          </a:p>
          <a:p>
            <a:r>
              <a:rPr lang="en-GB">
                <a:solidFill>
                  <a:schemeClr val="tx1">
                    <a:lumMod val="75000"/>
                    <a:lumOff val="25000"/>
                  </a:schemeClr>
                </a:solidFill>
              </a:rPr>
              <a:t>As well as consequences for the individual as a result of workaholism</a:t>
            </a:r>
          </a:p>
          <a:p>
            <a:pPr marL="742938" lvl="1" indent="-285750">
              <a:buFont typeface="Arial" panose="020B0604020202020204" pitchFamily="34" charset="0"/>
              <a:buChar char="•"/>
            </a:pPr>
            <a:r>
              <a:rPr lang="en-GB">
                <a:solidFill>
                  <a:schemeClr val="tx1">
                    <a:lumMod val="75000"/>
                    <a:lumOff val="25000"/>
                  </a:schemeClr>
                </a:solidFill>
              </a:rPr>
              <a:t>Work-life imbalance </a:t>
            </a:r>
            <a:r>
              <a:rPr lang="en-GB" sz="1800"/>
              <a:t>(</a:t>
            </a:r>
            <a:r>
              <a:rPr lang="en-GB" sz="1800" err="1"/>
              <a:t>Avanzi</a:t>
            </a:r>
            <a:r>
              <a:rPr lang="en-GB" sz="1800"/>
              <a:t> et al., 2012)</a:t>
            </a:r>
            <a:endParaRPr lang="en-GB">
              <a:solidFill>
                <a:schemeClr val="tx1">
                  <a:lumMod val="75000"/>
                  <a:lumOff val="25000"/>
                </a:schemeClr>
              </a:solidFill>
            </a:endParaRPr>
          </a:p>
          <a:p>
            <a:pPr marL="742938" lvl="1" indent="-285750">
              <a:buFont typeface="Arial" panose="020B0604020202020204" pitchFamily="34" charset="0"/>
              <a:buChar char="•"/>
            </a:pPr>
            <a:r>
              <a:rPr lang="en-GB">
                <a:solidFill>
                  <a:schemeClr val="tx1">
                    <a:lumMod val="75000"/>
                    <a:lumOff val="25000"/>
                  </a:schemeClr>
                </a:solidFill>
              </a:rPr>
              <a:t>Decreased satisfaction at work and lower general life satisfaction </a:t>
            </a:r>
            <a:r>
              <a:rPr lang="en-GB" sz="1800"/>
              <a:t>(Shimazu et al., 2015)</a:t>
            </a:r>
            <a:endParaRPr lang="en-GB">
              <a:solidFill>
                <a:schemeClr val="tx1">
                  <a:lumMod val="75000"/>
                  <a:lumOff val="25000"/>
                </a:schemeClr>
              </a:solidFill>
            </a:endParaRPr>
          </a:p>
          <a:p>
            <a:pPr marL="742938" lvl="1" indent="-285750" algn="l">
              <a:buFont typeface="Arial" panose="020B0604020202020204" pitchFamily="34" charset="0"/>
              <a:buChar char="•"/>
            </a:pPr>
            <a:r>
              <a:rPr lang="en-GB">
                <a:solidFill>
                  <a:schemeClr val="tx1">
                    <a:lumMod val="75000"/>
                    <a:lumOff val="25000"/>
                  </a:schemeClr>
                </a:solidFill>
              </a:rPr>
              <a:t>Decreased motivation to work</a:t>
            </a:r>
          </a:p>
          <a:p>
            <a:endParaRPr lang="en-GB"/>
          </a:p>
          <a:p>
            <a:endParaRPr lang="en-GB"/>
          </a:p>
        </p:txBody>
      </p:sp>
    </p:spTree>
    <p:extLst>
      <p:ext uri="{BB962C8B-B14F-4D97-AF65-F5344CB8AC3E}">
        <p14:creationId xmlns:p14="http://schemas.microsoft.com/office/powerpoint/2010/main" val="4008031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71857-3977-44EA-B527-1D536504B2D9}"/>
              </a:ext>
            </a:extLst>
          </p:cNvPr>
          <p:cNvSpPr>
            <a:spLocks noGrp="1"/>
          </p:cNvSpPr>
          <p:nvPr>
            <p:ph type="title"/>
          </p:nvPr>
        </p:nvSpPr>
        <p:spPr/>
        <p:txBody>
          <a:bodyPr/>
          <a:lstStyle/>
          <a:p>
            <a:r>
              <a:rPr lang="en-GB" b="1">
                <a:solidFill>
                  <a:schemeClr val="bg1"/>
                </a:solidFill>
                <a:highlight>
                  <a:srgbClr val="008080"/>
                </a:highlight>
                <a:latin typeface="+mn-lt"/>
              </a:rPr>
              <a:t>Work Addiction or Workaholism?</a:t>
            </a:r>
          </a:p>
        </p:txBody>
      </p:sp>
      <p:sp>
        <p:nvSpPr>
          <p:cNvPr id="3" name="Content Placeholder 2">
            <a:extLst>
              <a:ext uri="{FF2B5EF4-FFF2-40B4-BE49-F238E27FC236}">
                <a16:creationId xmlns:a16="http://schemas.microsoft.com/office/drawing/2014/main" id="{7BCCBAEA-96C3-4ACD-8A97-41F033B5C56F}"/>
              </a:ext>
            </a:extLst>
          </p:cNvPr>
          <p:cNvSpPr>
            <a:spLocks noGrp="1"/>
          </p:cNvSpPr>
          <p:nvPr>
            <p:ph idx="1"/>
          </p:nvPr>
        </p:nvSpPr>
        <p:spPr/>
        <p:txBody>
          <a:bodyPr vert="horz" lIns="91440" tIns="45720" rIns="91440" bIns="45720" rtlCol="0" anchor="t">
            <a:normAutofit/>
          </a:bodyPr>
          <a:lstStyle/>
          <a:p>
            <a:r>
              <a:rPr lang="en-GB" sz="2400"/>
              <a:t>Gibb, Ferguson and Horwood (2012):</a:t>
            </a:r>
          </a:p>
          <a:p>
            <a:pPr lvl="2"/>
            <a:r>
              <a:rPr lang="en-GB" sz="1800" b="0"/>
              <a:t>The behaviours exhibited and consequences that arise as a result of workaholic behaviours mirror those displayed by individuals with other addictive disorders such as alcoholism and substance abuse.</a:t>
            </a:r>
          </a:p>
          <a:p>
            <a:endParaRPr lang="en-GB" sz="2400"/>
          </a:p>
          <a:p>
            <a:r>
              <a:rPr lang="en-GB" sz="2400"/>
              <a:t>Griffiths (2005): six core addiction components</a:t>
            </a:r>
          </a:p>
          <a:p>
            <a:pPr lvl="2"/>
            <a:endParaRPr lang="en-GB" sz="1800" b="0"/>
          </a:p>
          <a:p>
            <a:endParaRPr lang="en-GB" sz="2400"/>
          </a:p>
        </p:txBody>
      </p:sp>
    </p:spTree>
    <p:extLst>
      <p:ext uri="{BB962C8B-B14F-4D97-AF65-F5344CB8AC3E}">
        <p14:creationId xmlns:p14="http://schemas.microsoft.com/office/powerpoint/2010/main" val="921439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E2DE3-118D-4ADA-A2D9-6F009256C141}"/>
              </a:ext>
            </a:extLst>
          </p:cNvPr>
          <p:cNvSpPr>
            <a:spLocks noGrp="1"/>
          </p:cNvSpPr>
          <p:nvPr>
            <p:ph type="title"/>
          </p:nvPr>
        </p:nvSpPr>
        <p:spPr/>
        <p:txBody>
          <a:bodyPr/>
          <a:lstStyle/>
          <a:p>
            <a:r>
              <a:rPr lang="en-GB" b="1">
                <a:solidFill>
                  <a:schemeClr val="bg1"/>
                </a:solidFill>
                <a:highlight>
                  <a:srgbClr val="008080"/>
                </a:highlight>
                <a:latin typeface="+mn-lt"/>
              </a:rPr>
              <a:t>Core Components of Addictions</a:t>
            </a:r>
          </a:p>
        </p:txBody>
      </p:sp>
      <p:sp>
        <p:nvSpPr>
          <p:cNvPr id="3" name="Content Placeholder 2">
            <a:extLst>
              <a:ext uri="{FF2B5EF4-FFF2-40B4-BE49-F238E27FC236}">
                <a16:creationId xmlns:a16="http://schemas.microsoft.com/office/drawing/2014/main" id="{A1499A76-0605-4DAD-8690-CC2D5085BCA0}"/>
              </a:ext>
            </a:extLst>
          </p:cNvPr>
          <p:cNvSpPr>
            <a:spLocks noGrp="1"/>
          </p:cNvSpPr>
          <p:nvPr>
            <p:ph idx="1"/>
          </p:nvPr>
        </p:nvSpPr>
        <p:spPr/>
        <p:txBody>
          <a:bodyPr>
            <a:normAutofit/>
          </a:bodyPr>
          <a:lstStyle/>
          <a:p>
            <a:pPr marL="0" indent="0" algn="ctr">
              <a:buNone/>
            </a:pPr>
            <a:r>
              <a:rPr lang="en-GB" sz="2400" b="1" u="sng">
                <a:solidFill>
                  <a:srgbClr val="42BA97"/>
                </a:solidFill>
              </a:rPr>
              <a:t>Salience: </a:t>
            </a:r>
          </a:p>
          <a:p>
            <a:pPr marL="0" indent="0" algn="ctr">
              <a:buNone/>
            </a:pPr>
            <a:r>
              <a:rPr lang="en-GB" sz="2400">
                <a:solidFill>
                  <a:schemeClr val="tx1">
                    <a:lumMod val="85000"/>
                    <a:lumOff val="15000"/>
                  </a:schemeClr>
                </a:solidFill>
              </a:rPr>
              <a:t>The activity has a high level of important in everyday life.</a:t>
            </a:r>
          </a:p>
          <a:p>
            <a:pPr marL="0" indent="0" algn="ctr">
              <a:lnSpc>
                <a:spcPct val="100000"/>
              </a:lnSpc>
              <a:spcBef>
                <a:spcPct val="20000"/>
              </a:spcBef>
              <a:buClr>
                <a:srgbClr val="AD0101"/>
              </a:buClr>
              <a:buNone/>
            </a:pPr>
            <a:br>
              <a:rPr lang="en-GB" sz="2400" b="1" u="sng">
                <a:solidFill>
                  <a:srgbClr val="42BA97"/>
                </a:solidFill>
              </a:rPr>
            </a:br>
            <a:r>
              <a:rPr lang="en-GB" sz="2400" b="1" u="sng">
                <a:solidFill>
                  <a:srgbClr val="42BA97"/>
                </a:solidFill>
              </a:rPr>
              <a:t>Mood modification:</a:t>
            </a:r>
            <a:r>
              <a:rPr lang="en-GB" sz="2400" b="1" u="sng">
                <a:solidFill>
                  <a:srgbClr val="00B0F0"/>
                </a:solidFill>
              </a:rPr>
              <a:t> </a:t>
            </a:r>
          </a:p>
          <a:p>
            <a:pPr marL="0" indent="0" algn="ctr">
              <a:lnSpc>
                <a:spcPct val="100000"/>
              </a:lnSpc>
              <a:spcBef>
                <a:spcPct val="20000"/>
              </a:spcBef>
              <a:buClr>
                <a:srgbClr val="AD0101"/>
              </a:buClr>
              <a:buNone/>
            </a:pPr>
            <a:r>
              <a:rPr lang="en-GB" sz="2400">
                <a:solidFill>
                  <a:schemeClr val="tx1">
                    <a:lumMod val="85000"/>
                    <a:lumOff val="15000"/>
                  </a:schemeClr>
                </a:solidFill>
              </a:rPr>
              <a:t>A change in subjective experiences. People may feel a ‘high’ or a ‘buzz’.</a:t>
            </a:r>
          </a:p>
          <a:p>
            <a:pPr marL="274313" indent="-274313" algn="ctr">
              <a:lnSpc>
                <a:spcPct val="100000"/>
              </a:lnSpc>
              <a:spcBef>
                <a:spcPct val="20000"/>
              </a:spcBef>
              <a:buClr>
                <a:srgbClr val="AD0101"/>
              </a:buClr>
            </a:pPr>
            <a:endParaRPr lang="en-GB" sz="2400" b="1" u="sng">
              <a:solidFill>
                <a:srgbClr val="00B0F0"/>
              </a:solidFill>
            </a:endParaRPr>
          </a:p>
          <a:p>
            <a:pPr marL="0" indent="0" algn="ctr">
              <a:lnSpc>
                <a:spcPct val="100000"/>
              </a:lnSpc>
              <a:spcBef>
                <a:spcPct val="20000"/>
              </a:spcBef>
              <a:buClr>
                <a:srgbClr val="AD0101"/>
              </a:buClr>
              <a:buNone/>
            </a:pPr>
            <a:r>
              <a:rPr lang="en-GB" sz="2400" b="1" u="sng">
                <a:solidFill>
                  <a:srgbClr val="42BA97"/>
                </a:solidFill>
              </a:rPr>
              <a:t>Tolerance: </a:t>
            </a:r>
          </a:p>
          <a:p>
            <a:pPr marL="0" indent="0" algn="ctr">
              <a:lnSpc>
                <a:spcPct val="100000"/>
              </a:lnSpc>
              <a:spcBef>
                <a:spcPct val="20000"/>
              </a:spcBef>
              <a:buClr>
                <a:srgbClr val="AD0101"/>
              </a:buClr>
              <a:buNone/>
            </a:pPr>
            <a:r>
              <a:rPr lang="en-GB" sz="2400">
                <a:solidFill>
                  <a:schemeClr val="tx1">
                    <a:lumMod val="85000"/>
                    <a:lumOff val="15000"/>
                  </a:schemeClr>
                </a:solidFill>
              </a:rPr>
              <a:t>Decreased sensitivity to the activity over time. </a:t>
            </a:r>
          </a:p>
          <a:p>
            <a:pPr algn="ctr"/>
            <a:endParaRPr lang="en-GB" sz="2400"/>
          </a:p>
        </p:txBody>
      </p:sp>
    </p:spTree>
    <p:extLst>
      <p:ext uri="{BB962C8B-B14F-4D97-AF65-F5344CB8AC3E}">
        <p14:creationId xmlns:p14="http://schemas.microsoft.com/office/powerpoint/2010/main" val="4210734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E2DE3-118D-4ADA-A2D9-6F009256C141}"/>
              </a:ext>
            </a:extLst>
          </p:cNvPr>
          <p:cNvSpPr>
            <a:spLocks noGrp="1"/>
          </p:cNvSpPr>
          <p:nvPr>
            <p:ph type="title"/>
          </p:nvPr>
        </p:nvSpPr>
        <p:spPr/>
        <p:txBody>
          <a:bodyPr/>
          <a:lstStyle/>
          <a:p>
            <a:r>
              <a:rPr lang="en-GB" b="1">
                <a:solidFill>
                  <a:schemeClr val="bg1"/>
                </a:solidFill>
                <a:highlight>
                  <a:srgbClr val="008080"/>
                </a:highlight>
                <a:latin typeface="+mn-lt"/>
              </a:rPr>
              <a:t>Core Components of Addictions</a:t>
            </a:r>
          </a:p>
        </p:txBody>
      </p:sp>
      <p:sp>
        <p:nvSpPr>
          <p:cNvPr id="3" name="Content Placeholder 2">
            <a:extLst>
              <a:ext uri="{FF2B5EF4-FFF2-40B4-BE49-F238E27FC236}">
                <a16:creationId xmlns:a16="http://schemas.microsoft.com/office/drawing/2014/main" id="{A1499A76-0605-4DAD-8690-CC2D5085BCA0}"/>
              </a:ext>
            </a:extLst>
          </p:cNvPr>
          <p:cNvSpPr>
            <a:spLocks noGrp="1"/>
          </p:cNvSpPr>
          <p:nvPr>
            <p:ph idx="1"/>
          </p:nvPr>
        </p:nvSpPr>
        <p:spPr/>
        <p:txBody>
          <a:bodyPr>
            <a:normAutofit fontScale="92500" lnSpcReduction="10000"/>
          </a:bodyPr>
          <a:lstStyle/>
          <a:p>
            <a:pPr marL="0" indent="0" algn="ctr">
              <a:buNone/>
            </a:pPr>
            <a:r>
              <a:rPr lang="en-GB" sz="2400" b="1" u="sng">
                <a:solidFill>
                  <a:srgbClr val="42BA97"/>
                </a:solidFill>
              </a:rPr>
              <a:t>Withdrawal: </a:t>
            </a:r>
          </a:p>
          <a:p>
            <a:pPr marL="0" indent="0" algn="ctr">
              <a:buNone/>
            </a:pPr>
            <a:r>
              <a:rPr lang="en-GB" sz="2400">
                <a:solidFill>
                  <a:schemeClr val="tx1">
                    <a:lumMod val="85000"/>
                    <a:lumOff val="15000"/>
                  </a:schemeClr>
                </a:solidFill>
                <a:cs typeface="Arial" panose="020B0604020202020204" pitchFamily="34" charset="0"/>
              </a:rPr>
              <a:t>Unpleasant physical/ psychological symptoms when the activity is reduced</a:t>
            </a:r>
          </a:p>
          <a:p>
            <a:pPr marL="0" indent="0" algn="ctr">
              <a:lnSpc>
                <a:spcPct val="100000"/>
              </a:lnSpc>
              <a:spcBef>
                <a:spcPct val="20000"/>
              </a:spcBef>
              <a:buClr>
                <a:srgbClr val="AD0101"/>
              </a:buClr>
              <a:buNone/>
            </a:pPr>
            <a:br>
              <a:rPr lang="en-GB" sz="2400" b="1" u="sng">
                <a:solidFill>
                  <a:srgbClr val="42BA97"/>
                </a:solidFill>
              </a:rPr>
            </a:br>
            <a:r>
              <a:rPr lang="en-GB" sz="2400" b="1" u="sng">
                <a:solidFill>
                  <a:srgbClr val="42BA97"/>
                </a:solidFill>
              </a:rPr>
              <a:t>Conflict: </a:t>
            </a:r>
          </a:p>
          <a:p>
            <a:pPr marL="0" indent="0" algn="ctr">
              <a:buNone/>
            </a:pPr>
            <a:r>
              <a:rPr lang="en-GB" sz="2400">
                <a:solidFill>
                  <a:schemeClr val="tx1">
                    <a:lumMod val="85000"/>
                    <a:lumOff val="15000"/>
                  </a:schemeClr>
                </a:solidFill>
                <a:cs typeface="Arial" panose="020B0604020202020204" pitchFamily="34" charset="0"/>
              </a:rPr>
              <a:t>These can be intrapersonal or interpersonal.</a:t>
            </a:r>
          </a:p>
          <a:p>
            <a:pPr marL="0" indent="0" algn="ctr">
              <a:lnSpc>
                <a:spcPct val="100000"/>
              </a:lnSpc>
              <a:spcBef>
                <a:spcPct val="20000"/>
              </a:spcBef>
              <a:buClr>
                <a:srgbClr val="AD0101"/>
              </a:buClr>
              <a:buNone/>
            </a:pPr>
            <a:br>
              <a:rPr lang="en-GB" sz="2400" b="1" u="sng">
                <a:solidFill>
                  <a:srgbClr val="42BA97"/>
                </a:solidFill>
              </a:rPr>
            </a:br>
            <a:r>
              <a:rPr lang="en-GB" sz="2400" b="1" u="sng">
                <a:solidFill>
                  <a:srgbClr val="42BA97"/>
                </a:solidFill>
              </a:rPr>
              <a:t>Relapse: </a:t>
            </a:r>
          </a:p>
          <a:p>
            <a:pPr marL="0" indent="0" algn="ctr">
              <a:buNone/>
            </a:pPr>
            <a:r>
              <a:rPr lang="en-GB" sz="2400">
                <a:solidFill>
                  <a:schemeClr val="tx1">
                    <a:lumMod val="85000"/>
                    <a:lumOff val="15000"/>
                  </a:schemeClr>
                </a:solidFill>
                <a:cs typeface="Arial" panose="020B0604020202020204" pitchFamily="34" charset="0"/>
              </a:rPr>
              <a:t>After a period of control the addictive behaviours can manifest again.</a:t>
            </a:r>
          </a:p>
          <a:p>
            <a:pPr algn="ctr"/>
            <a:endParaRPr lang="en-GB" sz="2400"/>
          </a:p>
        </p:txBody>
      </p:sp>
    </p:spTree>
    <p:extLst>
      <p:ext uri="{BB962C8B-B14F-4D97-AF65-F5344CB8AC3E}">
        <p14:creationId xmlns:p14="http://schemas.microsoft.com/office/powerpoint/2010/main" val="435563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243B1-3A34-4BB8-B89E-56C3E13EAD24}"/>
              </a:ext>
            </a:extLst>
          </p:cNvPr>
          <p:cNvSpPr>
            <a:spLocks noGrp="1"/>
          </p:cNvSpPr>
          <p:nvPr>
            <p:ph type="ctrTitle"/>
          </p:nvPr>
        </p:nvSpPr>
        <p:spPr/>
        <p:txBody>
          <a:bodyPr>
            <a:normAutofit fontScale="90000"/>
          </a:bodyPr>
          <a:lstStyle/>
          <a:p>
            <a:r>
              <a:rPr lang="en-GB" b="1">
                <a:latin typeface="+mn-lt"/>
              </a:rPr>
              <a:t>Are these components present in individuals with an addiction to work?</a:t>
            </a:r>
          </a:p>
        </p:txBody>
      </p:sp>
      <p:sp>
        <p:nvSpPr>
          <p:cNvPr id="3" name="Subtitle 2">
            <a:extLst>
              <a:ext uri="{FF2B5EF4-FFF2-40B4-BE49-F238E27FC236}">
                <a16:creationId xmlns:a16="http://schemas.microsoft.com/office/drawing/2014/main" id="{C3F97901-04C6-49F8-8498-26EB6123D9F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09987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9" name="Rectangle 8">
            <a:extLst>
              <a:ext uri="{FF2B5EF4-FFF2-40B4-BE49-F238E27FC236}">
                <a16:creationId xmlns:a16="http://schemas.microsoft.com/office/drawing/2014/main" id="{95697D25-3D98-4690-9E3D-C65732E5D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Rectangle 10">
            <a:extLst>
              <a:ext uri="{FF2B5EF4-FFF2-40B4-BE49-F238E27FC236}">
                <a16:creationId xmlns:a16="http://schemas.microsoft.com/office/drawing/2014/main" id="{56C634FA-4936-4EA7-9BFB-F34843C0F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83"/>
            <a:ext cx="12192000" cy="186409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8B912-0F15-4F8E-A941-18902A9B3313}"/>
              </a:ext>
            </a:extLst>
          </p:cNvPr>
          <p:cNvSpPr>
            <a:spLocks noGrp="1"/>
          </p:cNvSpPr>
          <p:nvPr>
            <p:ph type="title"/>
          </p:nvPr>
        </p:nvSpPr>
        <p:spPr>
          <a:xfrm>
            <a:off x="1073811" y="648757"/>
            <a:ext cx="10492667" cy="1065321"/>
          </a:xfrm>
        </p:spPr>
        <p:txBody>
          <a:bodyPr>
            <a:normAutofit/>
          </a:bodyPr>
          <a:lstStyle/>
          <a:p>
            <a:r>
              <a:rPr lang="en-GB" b="1">
                <a:solidFill>
                  <a:schemeClr val="bg1"/>
                </a:solidFill>
                <a:highlight>
                  <a:srgbClr val="008080"/>
                </a:highlight>
                <a:latin typeface="+mn-lt"/>
              </a:rPr>
              <a:t>Workaholism</a:t>
            </a:r>
          </a:p>
        </p:txBody>
      </p:sp>
      <p:sp>
        <p:nvSpPr>
          <p:cNvPr id="3" name="Content Placeholder 2">
            <a:extLst>
              <a:ext uri="{FF2B5EF4-FFF2-40B4-BE49-F238E27FC236}">
                <a16:creationId xmlns:a16="http://schemas.microsoft.com/office/drawing/2014/main" id="{0513EC20-C4AD-46F0-B516-CECEE9971184}"/>
              </a:ext>
            </a:extLst>
          </p:cNvPr>
          <p:cNvSpPr>
            <a:spLocks noGrp="1"/>
          </p:cNvSpPr>
          <p:nvPr>
            <p:ph idx="1"/>
          </p:nvPr>
        </p:nvSpPr>
        <p:spPr>
          <a:xfrm>
            <a:off x="503527" y="1984917"/>
            <a:ext cx="11174447" cy="3667070"/>
          </a:xfrm>
        </p:spPr>
        <p:txBody>
          <a:bodyPr>
            <a:normAutofit/>
          </a:bodyPr>
          <a:lstStyle/>
          <a:p>
            <a:r>
              <a:rPr lang="en-GB" sz="2800"/>
              <a:t>Oates (1971): </a:t>
            </a:r>
          </a:p>
          <a:p>
            <a:pPr lvl="1"/>
            <a:r>
              <a:rPr lang="en-GB" sz="2400"/>
              <a:t>Workaholism is “an addiction to work, the compulsion or the uncontrollable need to work incessantly” (p.11)</a:t>
            </a:r>
          </a:p>
          <a:p>
            <a:pPr lvl="1"/>
            <a:endParaRPr lang="en-GB" sz="2400"/>
          </a:p>
          <a:p>
            <a:pPr marL="514350" indent="-285750"/>
            <a:endParaRPr lang="en-GB" sz="2800"/>
          </a:p>
        </p:txBody>
      </p:sp>
      <p:pic>
        <p:nvPicPr>
          <p:cNvPr id="4" name="Picture 3">
            <a:extLst>
              <a:ext uri="{FF2B5EF4-FFF2-40B4-BE49-F238E27FC236}">
                <a16:creationId xmlns:a16="http://schemas.microsoft.com/office/drawing/2014/main" id="{B9B1998C-55FC-4183-BC37-57C6D3958E6E}"/>
              </a:ext>
            </a:extLst>
          </p:cNvPr>
          <p:cNvPicPr>
            <a:picLocks noChangeAspect="1"/>
          </p:cNvPicPr>
          <p:nvPr/>
        </p:nvPicPr>
        <p:blipFill>
          <a:blip r:embed="rId3"/>
          <a:stretch>
            <a:fillRect/>
          </a:stretch>
        </p:blipFill>
        <p:spPr>
          <a:xfrm>
            <a:off x="7155250" y="4253850"/>
            <a:ext cx="5040657" cy="2658987"/>
          </a:xfrm>
          <a:prstGeom prst="rect">
            <a:avLst/>
          </a:prstGeom>
        </p:spPr>
      </p:pic>
      <p:grpSp>
        <p:nvGrpSpPr>
          <p:cNvPr id="181" name="Group 12">
            <a:extLst>
              <a:ext uri="{FF2B5EF4-FFF2-40B4-BE49-F238E27FC236}">
                <a16:creationId xmlns:a16="http://schemas.microsoft.com/office/drawing/2014/main" id="{A9A3B735-54E2-4D95-A245-5BA856818C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951" y="5916267"/>
            <a:ext cx="12062645" cy="539682"/>
            <a:chOff x="50951" y="5916267"/>
            <a:chExt cx="12062645" cy="539682"/>
          </a:xfrm>
        </p:grpSpPr>
        <p:sp>
          <p:nvSpPr>
            <p:cNvPr id="182" name="Freeform 6">
              <a:extLst>
                <a:ext uri="{FF2B5EF4-FFF2-40B4-BE49-F238E27FC236}">
                  <a16:creationId xmlns:a16="http://schemas.microsoft.com/office/drawing/2014/main" id="{0AA7D8B6-D845-468C-AEEA-041E24C002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4587" y="6001132"/>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22">
              <a:extLst>
                <a:ext uri="{FF2B5EF4-FFF2-40B4-BE49-F238E27FC236}">
                  <a16:creationId xmlns:a16="http://schemas.microsoft.com/office/drawing/2014/main" id="{11769E07-4D97-44F0-925C-A14602491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29334" y="596493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27">
              <a:extLst>
                <a:ext uri="{FF2B5EF4-FFF2-40B4-BE49-F238E27FC236}">
                  <a16:creationId xmlns:a16="http://schemas.microsoft.com/office/drawing/2014/main" id="{E4A2189D-5B4E-42D2-B6E0-2A2CFBDA11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59830" y="6286449"/>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79">
              <a:extLst>
                <a:ext uri="{FF2B5EF4-FFF2-40B4-BE49-F238E27FC236}">
                  <a16:creationId xmlns:a16="http://schemas.microsoft.com/office/drawing/2014/main" id="{66FD54A5-B674-4D17-A65B-944971C786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9871" y="6206364"/>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80">
              <a:extLst>
                <a:ext uri="{FF2B5EF4-FFF2-40B4-BE49-F238E27FC236}">
                  <a16:creationId xmlns:a16="http://schemas.microsoft.com/office/drawing/2014/main" id="{B54F4C78-F4CD-4D0F-B253-88D228F6A7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3557" y="5938924"/>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81">
              <a:extLst>
                <a:ext uri="{FF2B5EF4-FFF2-40B4-BE49-F238E27FC236}">
                  <a16:creationId xmlns:a16="http://schemas.microsoft.com/office/drawing/2014/main" id="{FFFF9C25-70A8-42C2-A7DE-574D066DF5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64487" y="592524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82">
              <a:extLst>
                <a:ext uri="{FF2B5EF4-FFF2-40B4-BE49-F238E27FC236}">
                  <a16:creationId xmlns:a16="http://schemas.microsoft.com/office/drawing/2014/main" id="{E98277E5-59FD-41F1-82B6-91AE3F11CC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37629" y="5934219"/>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83">
              <a:extLst>
                <a:ext uri="{FF2B5EF4-FFF2-40B4-BE49-F238E27FC236}">
                  <a16:creationId xmlns:a16="http://schemas.microsoft.com/office/drawing/2014/main" id="{14EBCE55-C6D3-4D3C-9F20-C4BD18A1C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5577" y="5916267"/>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89">
              <a:extLst>
                <a:ext uri="{FF2B5EF4-FFF2-40B4-BE49-F238E27FC236}">
                  <a16:creationId xmlns:a16="http://schemas.microsoft.com/office/drawing/2014/main" id="{5D5866ED-D858-4C92-BA1D-48FAF78338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2839" y="5933571"/>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90">
              <a:extLst>
                <a:ext uri="{FF2B5EF4-FFF2-40B4-BE49-F238E27FC236}">
                  <a16:creationId xmlns:a16="http://schemas.microsoft.com/office/drawing/2014/main" id="{E87100F3-948D-4243-84CB-29EF2A39B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6124" y="600113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105">
              <a:extLst>
                <a:ext uri="{FF2B5EF4-FFF2-40B4-BE49-F238E27FC236}">
                  <a16:creationId xmlns:a16="http://schemas.microsoft.com/office/drawing/2014/main" id="{D6649540-9040-4EEE-A0C4-572615E2A8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97089" y="617657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107">
              <a:extLst>
                <a:ext uri="{FF2B5EF4-FFF2-40B4-BE49-F238E27FC236}">
                  <a16:creationId xmlns:a16="http://schemas.microsoft.com/office/drawing/2014/main" id="{3A896369-1B66-4309-8586-65CA1CD103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1801" y="620024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108">
              <a:extLst>
                <a:ext uri="{FF2B5EF4-FFF2-40B4-BE49-F238E27FC236}">
                  <a16:creationId xmlns:a16="http://schemas.microsoft.com/office/drawing/2014/main" id="{496CEF3A-A9D0-4437-A1DB-411327542F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3527" y="620024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109">
              <a:extLst>
                <a:ext uri="{FF2B5EF4-FFF2-40B4-BE49-F238E27FC236}">
                  <a16:creationId xmlns:a16="http://schemas.microsoft.com/office/drawing/2014/main" id="{34CCF3A1-3274-4DB2-B7EF-219D0A5C87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4654" y="620350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111">
              <a:extLst>
                <a:ext uri="{FF2B5EF4-FFF2-40B4-BE49-F238E27FC236}">
                  <a16:creationId xmlns:a16="http://schemas.microsoft.com/office/drawing/2014/main" id="{9A605FE2-6A58-494D-927A-B82AEC891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5893" y="621574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112">
              <a:extLst>
                <a:ext uri="{FF2B5EF4-FFF2-40B4-BE49-F238E27FC236}">
                  <a16:creationId xmlns:a16="http://schemas.microsoft.com/office/drawing/2014/main" id="{E1B36634-086A-4A82-8CAF-8110ECE649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5065" y="59661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122">
              <a:extLst>
                <a:ext uri="{FF2B5EF4-FFF2-40B4-BE49-F238E27FC236}">
                  <a16:creationId xmlns:a16="http://schemas.microsoft.com/office/drawing/2014/main" id="{543B9DA6-0A96-4903-B621-2407440363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05488" y="6316001"/>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62">
              <a:extLst>
                <a:ext uri="{FF2B5EF4-FFF2-40B4-BE49-F238E27FC236}">
                  <a16:creationId xmlns:a16="http://schemas.microsoft.com/office/drawing/2014/main" id="{42763548-E8B0-4544-84B5-7B889ED774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99497" y="59510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63">
              <a:extLst>
                <a:ext uri="{FF2B5EF4-FFF2-40B4-BE49-F238E27FC236}">
                  <a16:creationId xmlns:a16="http://schemas.microsoft.com/office/drawing/2014/main" id="{1A45674C-6A86-4F7E-AE7E-6E5B851EAA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10552" y="597271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64">
              <a:extLst>
                <a:ext uri="{FF2B5EF4-FFF2-40B4-BE49-F238E27FC236}">
                  <a16:creationId xmlns:a16="http://schemas.microsoft.com/office/drawing/2014/main" id="{242E34B3-4E6E-4B6D-BBF4-4ECFB6D2EE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50483" y="596575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2" name="Freeform 65">
              <a:extLst>
                <a:ext uri="{FF2B5EF4-FFF2-40B4-BE49-F238E27FC236}">
                  <a16:creationId xmlns:a16="http://schemas.microsoft.com/office/drawing/2014/main" id="{8F84DCA9-8C6F-4F39-8103-2B8FA8EE3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91864" y="598370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66">
              <a:extLst>
                <a:ext uri="{FF2B5EF4-FFF2-40B4-BE49-F238E27FC236}">
                  <a16:creationId xmlns:a16="http://schemas.microsoft.com/office/drawing/2014/main" id="{54980C00-FBE5-4175-B3B9-6087A03AE2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49748" y="5974729"/>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 name="Freeform 67">
              <a:extLst>
                <a:ext uri="{FF2B5EF4-FFF2-40B4-BE49-F238E27FC236}">
                  <a16:creationId xmlns:a16="http://schemas.microsoft.com/office/drawing/2014/main" id="{056A1AA1-39CA-4F27-90E5-6C61700B80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55742" y="5977993"/>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68">
              <a:extLst>
                <a:ext uri="{FF2B5EF4-FFF2-40B4-BE49-F238E27FC236}">
                  <a16:creationId xmlns:a16="http://schemas.microsoft.com/office/drawing/2014/main" id="{FBAB5483-5590-4051-98D4-6AE210CF25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37125" y="596901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6" name="Freeform 69">
              <a:extLst>
                <a:ext uri="{FF2B5EF4-FFF2-40B4-BE49-F238E27FC236}">
                  <a16:creationId xmlns:a16="http://schemas.microsoft.com/office/drawing/2014/main" id="{66DCC39E-7F5C-4041-BDE1-D661699B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25347" y="598125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70">
              <a:extLst>
                <a:ext uri="{FF2B5EF4-FFF2-40B4-BE49-F238E27FC236}">
                  <a16:creationId xmlns:a16="http://schemas.microsoft.com/office/drawing/2014/main" id="{FAD30A9E-4601-4025-9567-23015EF0F6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05784" y="6041644"/>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 name="Freeform 71">
              <a:extLst>
                <a:ext uri="{FF2B5EF4-FFF2-40B4-BE49-F238E27FC236}">
                  <a16:creationId xmlns:a16="http://schemas.microsoft.com/office/drawing/2014/main" id="{BD8A0A08-4CB0-45A8-A312-F69FED6A4D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0734" y="598696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72">
              <a:extLst>
                <a:ext uri="{FF2B5EF4-FFF2-40B4-BE49-F238E27FC236}">
                  <a16:creationId xmlns:a16="http://schemas.microsoft.com/office/drawing/2014/main" id="{D56B6120-B694-4D67-AE19-BFD713EAE8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73875" y="5990232"/>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0" name="Freeform 73">
              <a:extLst>
                <a:ext uri="{FF2B5EF4-FFF2-40B4-BE49-F238E27FC236}">
                  <a16:creationId xmlns:a16="http://schemas.microsoft.com/office/drawing/2014/main" id="{5FC2F0B0-76D3-4103-A460-73572B5DC9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75850" y="5993497"/>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74">
              <a:extLst>
                <a:ext uri="{FF2B5EF4-FFF2-40B4-BE49-F238E27FC236}">
                  <a16:creationId xmlns:a16="http://schemas.microsoft.com/office/drawing/2014/main" id="{9F31AF69-9EF8-4598-AC0D-40824CAEDE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66519" y="599921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2" name="Freeform 75">
              <a:extLst>
                <a:ext uri="{FF2B5EF4-FFF2-40B4-BE49-F238E27FC236}">
                  <a16:creationId xmlns:a16="http://schemas.microsoft.com/office/drawing/2014/main" id="{BABFA31C-08A2-4A84-BC24-57620041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4129" y="5929847"/>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77">
              <a:extLst>
                <a:ext uri="{FF2B5EF4-FFF2-40B4-BE49-F238E27FC236}">
                  <a16:creationId xmlns:a16="http://schemas.microsoft.com/office/drawing/2014/main" id="{2E14A454-CFDC-469D-AAC8-0AECD34369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55260" y="601471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4" name="Freeform 85">
              <a:extLst>
                <a:ext uri="{FF2B5EF4-FFF2-40B4-BE49-F238E27FC236}">
                  <a16:creationId xmlns:a16="http://schemas.microsoft.com/office/drawing/2014/main" id="{4F28944F-2222-438F-B8BF-289400FA48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06059" y="6029402"/>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87">
              <a:extLst>
                <a:ext uri="{FF2B5EF4-FFF2-40B4-BE49-F238E27FC236}">
                  <a16:creationId xmlns:a16="http://schemas.microsoft.com/office/drawing/2014/main" id="{10583A59-F6FC-4383-951E-4DEA803E3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22284" y="6041642"/>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6" name="Freeform 88">
              <a:extLst>
                <a:ext uri="{FF2B5EF4-FFF2-40B4-BE49-F238E27FC236}">
                  <a16:creationId xmlns:a16="http://schemas.microsoft.com/office/drawing/2014/main" id="{01E36E36-80DB-4588-B48C-C10A2CC640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90921" y="6047354"/>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91">
              <a:extLst>
                <a:ext uri="{FF2B5EF4-FFF2-40B4-BE49-F238E27FC236}">
                  <a16:creationId xmlns:a16="http://schemas.microsoft.com/office/drawing/2014/main" id="{82340FC1-013D-48B7-B3F7-917F649FA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84593" y="6214548"/>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8" name="Freeform 92">
              <a:extLst>
                <a:ext uri="{FF2B5EF4-FFF2-40B4-BE49-F238E27FC236}">
                  <a16:creationId xmlns:a16="http://schemas.microsoft.com/office/drawing/2014/main" id="{2A4816D6-34F0-433A-9ACB-C1D2A52C00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88834" y="622280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93">
              <a:extLst>
                <a:ext uri="{FF2B5EF4-FFF2-40B4-BE49-F238E27FC236}">
                  <a16:creationId xmlns:a16="http://schemas.microsoft.com/office/drawing/2014/main" id="{67942CD3-43C9-4530-9C50-47E288DB54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00129" y="622280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0" name="Freeform 94">
              <a:extLst>
                <a:ext uri="{FF2B5EF4-FFF2-40B4-BE49-F238E27FC236}">
                  <a16:creationId xmlns:a16="http://schemas.microsoft.com/office/drawing/2014/main" id="{11861164-AD4A-41ED-AF99-4972D60EAB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88824" y="6250545"/>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95">
              <a:extLst>
                <a:ext uri="{FF2B5EF4-FFF2-40B4-BE49-F238E27FC236}">
                  <a16:creationId xmlns:a16="http://schemas.microsoft.com/office/drawing/2014/main" id="{E2B208F9-EDC1-4C32-9D59-30C273C08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38524" y="624564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2" name="Freeform 96">
              <a:extLst>
                <a:ext uri="{FF2B5EF4-FFF2-40B4-BE49-F238E27FC236}">
                  <a16:creationId xmlns:a16="http://schemas.microsoft.com/office/drawing/2014/main" id="{7A7C7DA6-7A32-4CCE-AB8E-59036A6C50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95222" y="625952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3" name="Freeform 97">
              <a:extLst>
                <a:ext uri="{FF2B5EF4-FFF2-40B4-BE49-F238E27FC236}">
                  <a16:creationId xmlns:a16="http://schemas.microsoft.com/office/drawing/2014/main" id="{510879FA-373B-43C3-9332-BBE87A6FC6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88890" y="6261969"/>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4" name="Freeform 98">
              <a:extLst>
                <a:ext uri="{FF2B5EF4-FFF2-40B4-BE49-F238E27FC236}">
                  <a16:creationId xmlns:a16="http://schemas.microsoft.com/office/drawing/2014/main" id="{66AFA0BE-4521-4076-A5AD-FC70317490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70482" y="6261969"/>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5" name="Freeform 99">
              <a:extLst>
                <a:ext uri="{FF2B5EF4-FFF2-40B4-BE49-F238E27FC236}">
                  <a16:creationId xmlns:a16="http://schemas.microsoft.com/office/drawing/2014/main" id="{0598DD74-9791-420B-B5ED-355B654B17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39874" y="62607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6" name="Freeform 100">
              <a:extLst>
                <a:ext uri="{FF2B5EF4-FFF2-40B4-BE49-F238E27FC236}">
                  <a16:creationId xmlns:a16="http://schemas.microsoft.com/office/drawing/2014/main" id="{038F7AA7-B635-4496-AD3E-A234340BD6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16015" y="626196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7" name="Freeform 101">
              <a:extLst>
                <a:ext uri="{FF2B5EF4-FFF2-40B4-BE49-F238E27FC236}">
                  <a16:creationId xmlns:a16="http://schemas.microsoft.com/office/drawing/2014/main" id="{5E017948-9D66-4417-8B88-4BD1532ACF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13228" y="6268498"/>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8" name="Freeform 102">
              <a:extLst>
                <a:ext uri="{FF2B5EF4-FFF2-40B4-BE49-F238E27FC236}">
                  <a16:creationId xmlns:a16="http://schemas.microsoft.com/office/drawing/2014/main" id="{AB333295-A36E-46DB-82A5-E78E0498D4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91006" y="6271761"/>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9" name="Freeform 103">
              <a:extLst>
                <a:ext uri="{FF2B5EF4-FFF2-40B4-BE49-F238E27FC236}">
                  <a16:creationId xmlns:a16="http://schemas.microsoft.com/office/drawing/2014/main" id="{D10C99A3-BB78-4269-87D4-8287B83637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3313" y="627747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0" name="Freeform 104">
              <a:extLst>
                <a:ext uri="{FF2B5EF4-FFF2-40B4-BE49-F238E27FC236}">
                  <a16:creationId xmlns:a16="http://schemas.microsoft.com/office/drawing/2014/main" id="{856A8AAC-D0EA-4685-9283-E8A01ED70B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2579" y="627747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1" name="Freeform 113">
              <a:extLst>
                <a:ext uri="{FF2B5EF4-FFF2-40B4-BE49-F238E27FC236}">
                  <a16:creationId xmlns:a16="http://schemas.microsoft.com/office/drawing/2014/main" id="{EE545004-D464-4D04-B11F-4759090429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90800" y="632317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2" name="Freeform 114">
              <a:extLst>
                <a:ext uri="{FF2B5EF4-FFF2-40B4-BE49-F238E27FC236}">
                  <a16:creationId xmlns:a16="http://schemas.microsoft.com/office/drawing/2014/main" id="{50289B97-B071-455F-8540-982742C43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57254" y="632317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3" name="Freeform 115">
              <a:extLst>
                <a:ext uri="{FF2B5EF4-FFF2-40B4-BE49-F238E27FC236}">
                  <a16:creationId xmlns:a16="http://schemas.microsoft.com/office/drawing/2014/main" id="{CEF2EFFE-7947-4C37-8ABD-398F392C07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20108" y="6328883"/>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4" name="Freeform 117">
              <a:extLst>
                <a:ext uri="{FF2B5EF4-FFF2-40B4-BE49-F238E27FC236}">
                  <a16:creationId xmlns:a16="http://schemas.microsoft.com/office/drawing/2014/main" id="{E8391CC5-D4B9-4E26-ABCD-D6C4BC235F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15345" y="634112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 name="Freeform 118">
              <a:extLst>
                <a:ext uri="{FF2B5EF4-FFF2-40B4-BE49-F238E27FC236}">
                  <a16:creationId xmlns:a16="http://schemas.microsoft.com/office/drawing/2014/main" id="{71A5B932-E608-49E3-8ED1-4DBAAE919F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05534" y="627747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6" name="Freeform 119">
              <a:extLst>
                <a:ext uri="{FF2B5EF4-FFF2-40B4-BE49-F238E27FC236}">
                  <a16:creationId xmlns:a16="http://schemas.microsoft.com/office/drawing/2014/main" id="{EAA3BF46-C387-4232-844F-B2D45C1D29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10731" y="6246640"/>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7" name="Freeform 100">
              <a:extLst>
                <a:ext uri="{FF2B5EF4-FFF2-40B4-BE49-F238E27FC236}">
                  <a16:creationId xmlns:a16="http://schemas.microsoft.com/office/drawing/2014/main" id="{AB415331-61BA-49F4-9FFD-39B6284819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67614" y="6261967"/>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8" name="Freeform 79">
              <a:extLst>
                <a:ext uri="{FF2B5EF4-FFF2-40B4-BE49-F238E27FC236}">
                  <a16:creationId xmlns:a16="http://schemas.microsoft.com/office/drawing/2014/main" id="{8FF6D6DA-64DD-4D39-931B-9B97E01A3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76945" y="627875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9" name="Freeform 80">
              <a:extLst>
                <a:ext uri="{FF2B5EF4-FFF2-40B4-BE49-F238E27FC236}">
                  <a16:creationId xmlns:a16="http://schemas.microsoft.com/office/drawing/2014/main" id="{2CEBA427-3E6A-48B0-9040-931C62AAC3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70631" y="6011316"/>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0" name="Freeform 81">
              <a:extLst>
                <a:ext uri="{FF2B5EF4-FFF2-40B4-BE49-F238E27FC236}">
                  <a16:creationId xmlns:a16="http://schemas.microsoft.com/office/drawing/2014/main" id="{65D81449-8208-4635-9339-4C8FE89BB6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61561" y="599763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1" name="Freeform 82">
              <a:extLst>
                <a:ext uri="{FF2B5EF4-FFF2-40B4-BE49-F238E27FC236}">
                  <a16:creationId xmlns:a16="http://schemas.microsoft.com/office/drawing/2014/main" id="{954A6F89-BF29-464D-9561-97822F0997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34703" y="600661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2" name="Freeform 83">
              <a:extLst>
                <a:ext uri="{FF2B5EF4-FFF2-40B4-BE49-F238E27FC236}">
                  <a16:creationId xmlns:a16="http://schemas.microsoft.com/office/drawing/2014/main" id="{67C81528-252F-43EA-BAC6-ED0A11863B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2651" y="5988659"/>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89">
              <a:extLst>
                <a:ext uri="{FF2B5EF4-FFF2-40B4-BE49-F238E27FC236}">
                  <a16:creationId xmlns:a16="http://schemas.microsoft.com/office/drawing/2014/main" id="{D4AAA683-AC21-4857-A7D8-552A3DC9BA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49913" y="600596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90">
              <a:extLst>
                <a:ext uri="{FF2B5EF4-FFF2-40B4-BE49-F238E27FC236}">
                  <a16:creationId xmlns:a16="http://schemas.microsoft.com/office/drawing/2014/main" id="{BFD93668-5C98-45C9-BA73-EBDE215100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63198" y="6073524"/>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05">
              <a:extLst>
                <a:ext uri="{FF2B5EF4-FFF2-40B4-BE49-F238E27FC236}">
                  <a16:creationId xmlns:a16="http://schemas.microsoft.com/office/drawing/2014/main" id="{76866F09-A7B0-420E-A8F1-CC0C5CC240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94163" y="6248971"/>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07">
              <a:extLst>
                <a:ext uri="{FF2B5EF4-FFF2-40B4-BE49-F238E27FC236}">
                  <a16:creationId xmlns:a16="http://schemas.microsoft.com/office/drawing/2014/main" id="{9D2D6D19-1C81-46DC-B49C-E7AA081792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68875" y="6272635"/>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08">
              <a:extLst>
                <a:ext uri="{FF2B5EF4-FFF2-40B4-BE49-F238E27FC236}">
                  <a16:creationId xmlns:a16="http://schemas.microsoft.com/office/drawing/2014/main" id="{4AF7B011-7C75-48AD-BBBF-4FE1834A6E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00601" y="627263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09">
              <a:extLst>
                <a:ext uri="{FF2B5EF4-FFF2-40B4-BE49-F238E27FC236}">
                  <a16:creationId xmlns:a16="http://schemas.microsoft.com/office/drawing/2014/main" id="{305124B5-EFC4-4F14-9182-23A3280AE5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01728" y="6275901"/>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11">
              <a:extLst>
                <a:ext uri="{FF2B5EF4-FFF2-40B4-BE49-F238E27FC236}">
                  <a16:creationId xmlns:a16="http://schemas.microsoft.com/office/drawing/2014/main" id="{45166B1B-FC43-48DA-A810-13BADEF816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42967" y="6288141"/>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12">
              <a:extLst>
                <a:ext uri="{FF2B5EF4-FFF2-40B4-BE49-F238E27FC236}">
                  <a16:creationId xmlns:a16="http://schemas.microsoft.com/office/drawing/2014/main" id="{15846AE5-CF5B-452A-BDBB-ABC69690D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25342" y="599314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62">
              <a:extLst>
                <a:ext uri="{FF2B5EF4-FFF2-40B4-BE49-F238E27FC236}">
                  <a16:creationId xmlns:a16="http://schemas.microsoft.com/office/drawing/2014/main" id="{3DB2496D-CE28-4700-AA6B-FA4E60A94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96571" y="6023456"/>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63">
              <a:extLst>
                <a:ext uri="{FF2B5EF4-FFF2-40B4-BE49-F238E27FC236}">
                  <a16:creationId xmlns:a16="http://schemas.microsoft.com/office/drawing/2014/main" id="{561D8232-C449-46E2-BB87-922BD4DAE8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07626" y="6045105"/>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64">
              <a:extLst>
                <a:ext uri="{FF2B5EF4-FFF2-40B4-BE49-F238E27FC236}">
                  <a16:creationId xmlns:a16="http://schemas.microsoft.com/office/drawing/2014/main" id="{C0352A08-1998-4E8B-9E16-ABE077AF06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47557" y="6038145"/>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65">
              <a:extLst>
                <a:ext uri="{FF2B5EF4-FFF2-40B4-BE49-F238E27FC236}">
                  <a16:creationId xmlns:a16="http://schemas.microsoft.com/office/drawing/2014/main" id="{9FD7260F-CF29-4931-A348-235EFAFB65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88938" y="605609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66">
              <a:extLst>
                <a:ext uri="{FF2B5EF4-FFF2-40B4-BE49-F238E27FC236}">
                  <a16:creationId xmlns:a16="http://schemas.microsoft.com/office/drawing/2014/main" id="{CCF55F8B-03C0-4AA3-B4A7-2F6C21D344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46822" y="6047121"/>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67">
              <a:extLst>
                <a:ext uri="{FF2B5EF4-FFF2-40B4-BE49-F238E27FC236}">
                  <a16:creationId xmlns:a16="http://schemas.microsoft.com/office/drawing/2014/main" id="{2157B0E0-DFE1-40C8-93E2-25059E010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52816" y="605038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68">
              <a:extLst>
                <a:ext uri="{FF2B5EF4-FFF2-40B4-BE49-F238E27FC236}">
                  <a16:creationId xmlns:a16="http://schemas.microsoft.com/office/drawing/2014/main" id="{90A4BF9D-CDDE-435D-BB05-D240632FED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34199" y="6041408"/>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69">
              <a:extLst>
                <a:ext uri="{FF2B5EF4-FFF2-40B4-BE49-F238E27FC236}">
                  <a16:creationId xmlns:a16="http://schemas.microsoft.com/office/drawing/2014/main" id="{9BDEA0B2-531B-48B0-AB13-4B34515683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22421" y="6053650"/>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71">
              <a:extLst>
                <a:ext uri="{FF2B5EF4-FFF2-40B4-BE49-F238E27FC236}">
                  <a16:creationId xmlns:a16="http://schemas.microsoft.com/office/drawing/2014/main" id="{A8BFB17A-EAE6-4C93-885B-6299466A29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7808" y="6059361"/>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72">
              <a:extLst>
                <a:ext uri="{FF2B5EF4-FFF2-40B4-BE49-F238E27FC236}">
                  <a16:creationId xmlns:a16="http://schemas.microsoft.com/office/drawing/2014/main" id="{07A67F34-97BE-480B-A85B-DEAEEB45BB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70949" y="6062624"/>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73">
              <a:extLst>
                <a:ext uri="{FF2B5EF4-FFF2-40B4-BE49-F238E27FC236}">
                  <a16:creationId xmlns:a16="http://schemas.microsoft.com/office/drawing/2014/main" id="{6C4408FA-D405-4819-A9B5-7E4137AEB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72924" y="6065889"/>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74">
              <a:extLst>
                <a:ext uri="{FF2B5EF4-FFF2-40B4-BE49-F238E27FC236}">
                  <a16:creationId xmlns:a16="http://schemas.microsoft.com/office/drawing/2014/main" id="{83277647-FA05-4345-8145-D5ED7903A2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951" y="594780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75">
              <a:extLst>
                <a:ext uri="{FF2B5EF4-FFF2-40B4-BE49-F238E27FC236}">
                  <a16:creationId xmlns:a16="http://schemas.microsoft.com/office/drawing/2014/main" id="{4386FD15-4921-4493-A215-FEA31801B3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601203" y="6002239"/>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77">
              <a:extLst>
                <a:ext uri="{FF2B5EF4-FFF2-40B4-BE49-F238E27FC236}">
                  <a16:creationId xmlns:a16="http://schemas.microsoft.com/office/drawing/2014/main" id="{625D89BA-3D96-4949-8D68-AD594D3229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2334" y="608710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88">
              <a:extLst>
                <a:ext uri="{FF2B5EF4-FFF2-40B4-BE49-F238E27FC236}">
                  <a16:creationId xmlns:a16="http://schemas.microsoft.com/office/drawing/2014/main" id="{58041442-9F1D-4E5E-A088-6727B2CF8D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87995" y="611974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91">
              <a:extLst>
                <a:ext uri="{FF2B5EF4-FFF2-40B4-BE49-F238E27FC236}">
                  <a16:creationId xmlns:a16="http://schemas.microsoft.com/office/drawing/2014/main" id="{E732CC8A-1A71-462B-8562-DA75D35B5D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81667" y="628694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92">
              <a:extLst>
                <a:ext uri="{FF2B5EF4-FFF2-40B4-BE49-F238E27FC236}">
                  <a16:creationId xmlns:a16="http://schemas.microsoft.com/office/drawing/2014/main" id="{603E6FD8-AE4D-479C-92F3-A08E54E461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85908" y="629519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93">
              <a:extLst>
                <a:ext uri="{FF2B5EF4-FFF2-40B4-BE49-F238E27FC236}">
                  <a16:creationId xmlns:a16="http://schemas.microsoft.com/office/drawing/2014/main" id="{61C5ED2E-B41D-4C39-88BE-D67806E6B8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97203" y="629519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94">
              <a:extLst>
                <a:ext uri="{FF2B5EF4-FFF2-40B4-BE49-F238E27FC236}">
                  <a16:creationId xmlns:a16="http://schemas.microsoft.com/office/drawing/2014/main" id="{474F444C-C4D9-489A-B836-F83ED8070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85898" y="63229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95">
              <a:extLst>
                <a:ext uri="{FF2B5EF4-FFF2-40B4-BE49-F238E27FC236}">
                  <a16:creationId xmlns:a16="http://schemas.microsoft.com/office/drawing/2014/main" id="{FF589F3A-B301-484D-B5EF-D9E96DE835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35598" y="63180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96">
              <a:extLst>
                <a:ext uri="{FF2B5EF4-FFF2-40B4-BE49-F238E27FC236}">
                  <a16:creationId xmlns:a16="http://schemas.microsoft.com/office/drawing/2014/main" id="{97E0AEB5-AD04-4BE2-924F-FA1BB8BD61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2296" y="633191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97">
              <a:extLst>
                <a:ext uri="{FF2B5EF4-FFF2-40B4-BE49-F238E27FC236}">
                  <a16:creationId xmlns:a16="http://schemas.microsoft.com/office/drawing/2014/main" id="{CE0B2D17-C3F7-4A41-BA4C-1FC311B9DC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964" y="6334361"/>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98">
              <a:extLst>
                <a:ext uri="{FF2B5EF4-FFF2-40B4-BE49-F238E27FC236}">
                  <a16:creationId xmlns:a16="http://schemas.microsoft.com/office/drawing/2014/main" id="{F15034BD-6C17-469B-85AF-148EA0F74F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67556" y="6334361"/>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99">
              <a:extLst>
                <a:ext uri="{FF2B5EF4-FFF2-40B4-BE49-F238E27FC236}">
                  <a16:creationId xmlns:a16="http://schemas.microsoft.com/office/drawing/2014/main" id="{7B6742E3-DB37-4077-8690-AC1A02780B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4758" y="633313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00">
              <a:extLst>
                <a:ext uri="{FF2B5EF4-FFF2-40B4-BE49-F238E27FC236}">
                  <a16:creationId xmlns:a16="http://schemas.microsoft.com/office/drawing/2014/main" id="{745F2439-5B8E-4E05-866E-896C0F5BE7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3089" y="6334360"/>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01">
              <a:extLst>
                <a:ext uri="{FF2B5EF4-FFF2-40B4-BE49-F238E27FC236}">
                  <a16:creationId xmlns:a16="http://schemas.microsoft.com/office/drawing/2014/main" id="{4CD231E8-DFF5-4403-AFD6-EDB105AF2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8469" y="6340890"/>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02">
              <a:extLst>
                <a:ext uri="{FF2B5EF4-FFF2-40B4-BE49-F238E27FC236}">
                  <a16:creationId xmlns:a16="http://schemas.microsoft.com/office/drawing/2014/main" id="{186F08A0-4B07-4ED4-AA2E-F53E61E77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88080" y="6344153"/>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03">
              <a:extLst>
                <a:ext uri="{FF2B5EF4-FFF2-40B4-BE49-F238E27FC236}">
                  <a16:creationId xmlns:a16="http://schemas.microsoft.com/office/drawing/2014/main" id="{143F4736-A980-42E1-B7AA-4154BD0FA9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72695" y="630205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04">
              <a:extLst>
                <a:ext uri="{FF2B5EF4-FFF2-40B4-BE49-F238E27FC236}">
                  <a16:creationId xmlns:a16="http://schemas.microsoft.com/office/drawing/2014/main" id="{2B7EF984-B6CC-4990-B9D8-E999A41F97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99653" y="634986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13">
              <a:extLst>
                <a:ext uri="{FF2B5EF4-FFF2-40B4-BE49-F238E27FC236}">
                  <a16:creationId xmlns:a16="http://schemas.microsoft.com/office/drawing/2014/main" id="{701390DA-498F-40EE-B86D-9C1288CCDD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7874" y="6395562"/>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14">
              <a:extLst>
                <a:ext uri="{FF2B5EF4-FFF2-40B4-BE49-F238E27FC236}">
                  <a16:creationId xmlns:a16="http://schemas.microsoft.com/office/drawing/2014/main" id="{8349FDB4-AF3A-4F35-82C0-1D40929655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4328" y="6395562"/>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15">
              <a:extLst>
                <a:ext uri="{FF2B5EF4-FFF2-40B4-BE49-F238E27FC236}">
                  <a16:creationId xmlns:a16="http://schemas.microsoft.com/office/drawing/2014/main" id="{96A26B04-1F0B-4D75-8922-93B734D75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17182" y="6401275"/>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17">
              <a:extLst>
                <a:ext uri="{FF2B5EF4-FFF2-40B4-BE49-F238E27FC236}">
                  <a16:creationId xmlns:a16="http://schemas.microsoft.com/office/drawing/2014/main" id="{C6200836-2571-4275-B8D2-450E99ED2A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70586" y="6413516"/>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43" name="TextBox 242">
            <a:extLst>
              <a:ext uri="{FF2B5EF4-FFF2-40B4-BE49-F238E27FC236}">
                <a16:creationId xmlns:a16="http://schemas.microsoft.com/office/drawing/2014/main" id="{A632F2E7-ED07-4BF0-B44B-8FD26278125A}"/>
              </a:ext>
            </a:extLst>
          </p:cNvPr>
          <p:cNvSpPr txBox="1"/>
          <p:nvPr/>
        </p:nvSpPr>
        <p:spPr>
          <a:xfrm>
            <a:off x="493629" y="4453899"/>
            <a:ext cx="6655131" cy="1886991"/>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514350" indent="-285750">
              <a:lnSpc>
                <a:spcPct val="150000"/>
              </a:lnSpc>
            </a:pPr>
            <a:r>
              <a:rPr lang="en-GB" sz="2000">
                <a:solidFill>
                  <a:schemeClr val="tx2"/>
                </a:solidFill>
              </a:rPr>
              <a:t>Individuals who work excessively hard and have a strong irresistible drive to work compulsively, potentially irrespective of satisfaction with their job (Schaufeli, Shimazu, &amp; Taris, 2009)</a:t>
            </a:r>
          </a:p>
        </p:txBody>
      </p:sp>
    </p:spTree>
    <p:extLst>
      <p:ext uri="{BB962C8B-B14F-4D97-AF65-F5344CB8AC3E}">
        <p14:creationId xmlns:p14="http://schemas.microsoft.com/office/powerpoint/2010/main" val="1610325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E7E9-54A7-4885-8901-57E29C373560}"/>
              </a:ext>
            </a:extLst>
          </p:cNvPr>
          <p:cNvSpPr>
            <a:spLocks noGrp="1"/>
          </p:cNvSpPr>
          <p:nvPr>
            <p:ph type="title"/>
          </p:nvPr>
        </p:nvSpPr>
        <p:spPr/>
        <p:txBody>
          <a:bodyPr/>
          <a:lstStyle/>
          <a:p>
            <a:r>
              <a:rPr lang="en-GB" b="1">
                <a:solidFill>
                  <a:schemeClr val="bg1"/>
                </a:solidFill>
                <a:highlight>
                  <a:srgbClr val="008080"/>
                </a:highlight>
                <a:latin typeface="+mn-lt"/>
              </a:rPr>
              <a:t>Workaholism</a:t>
            </a:r>
          </a:p>
        </p:txBody>
      </p:sp>
      <p:sp>
        <p:nvSpPr>
          <p:cNvPr id="3" name="Content Placeholder 2">
            <a:extLst>
              <a:ext uri="{FF2B5EF4-FFF2-40B4-BE49-F238E27FC236}">
                <a16:creationId xmlns:a16="http://schemas.microsoft.com/office/drawing/2014/main" id="{D6E04339-71DE-4806-A5AE-F0E653B81DE2}"/>
              </a:ext>
            </a:extLst>
          </p:cNvPr>
          <p:cNvSpPr>
            <a:spLocks noGrp="1"/>
          </p:cNvSpPr>
          <p:nvPr>
            <p:ph idx="1"/>
          </p:nvPr>
        </p:nvSpPr>
        <p:spPr/>
        <p:txBody>
          <a:bodyPr/>
          <a:lstStyle/>
          <a:p>
            <a:r>
              <a:rPr lang="en-GB"/>
              <a:t>Many definitions have been constructed to describe workaholism</a:t>
            </a:r>
          </a:p>
          <a:p>
            <a:pPr marL="834390" lvl="2"/>
            <a:r>
              <a:rPr lang="en-GB" b="0"/>
              <a:t>Often not helpful when components of addiction and/or engagement are included</a:t>
            </a:r>
          </a:p>
          <a:p>
            <a:r>
              <a:rPr lang="en-GB"/>
              <a:t>All appear to include:</a:t>
            </a:r>
          </a:p>
          <a:p>
            <a:pPr lvl="1"/>
            <a:r>
              <a:rPr lang="en-GB" b="1">
                <a:solidFill>
                  <a:srgbClr val="42BA97"/>
                </a:solidFill>
              </a:rPr>
              <a:t>	</a:t>
            </a:r>
            <a:r>
              <a:rPr lang="en-GB" sz="2400" b="1">
                <a:solidFill>
                  <a:srgbClr val="42BA97"/>
                </a:solidFill>
              </a:rPr>
              <a:t>a behavioural component</a:t>
            </a:r>
            <a:r>
              <a:rPr lang="en-GB" sz="2400"/>
              <a:t> and an </a:t>
            </a:r>
            <a:r>
              <a:rPr lang="en-GB" sz="2400" b="1">
                <a:solidFill>
                  <a:srgbClr val="42BA97"/>
                </a:solidFill>
              </a:rPr>
              <a:t>affective component</a:t>
            </a:r>
            <a:endParaRPr lang="en-GB" b="1">
              <a:solidFill>
                <a:srgbClr val="42BA97"/>
              </a:solidFill>
            </a:endParaRPr>
          </a:p>
          <a:p>
            <a:endParaRPr lang="en-GB"/>
          </a:p>
          <a:p>
            <a:endParaRPr lang="en-GB"/>
          </a:p>
        </p:txBody>
      </p:sp>
      <p:sp>
        <p:nvSpPr>
          <p:cNvPr id="4" name="Callout: Up Arrow 3">
            <a:extLst>
              <a:ext uri="{FF2B5EF4-FFF2-40B4-BE49-F238E27FC236}">
                <a16:creationId xmlns:a16="http://schemas.microsoft.com/office/drawing/2014/main" id="{A8E1F247-E5A9-4EAD-8FC0-D6C32A4AE393}"/>
              </a:ext>
            </a:extLst>
          </p:cNvPr>
          <p:cNvSpPr/>
          <p:nvPr/>
        </p:nvSpPr>
        <p:spPr>
          <a:xfrm>
            <a:off x="2774197" y="4212709"/>
            <a:ext cx="2572718" cy="1325563"/>
          </a:xfrm>
          <a:prstGeom prst="upArrowCallout">
            <a:avLst/>
          </a:prstGeom>
          <a:solidFill>
            <a:srgbClr val="42BA97">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solidFill>
                  <a:schemeClr val="accent6">
                    <a:lumMod val="50000"/>
                  </a:schemeClr>
                </a:solidFill>
              </a:rPr>
              <a:t>Working excessively</a:t>
            </a:r>
          </a:p>
        </p:txBody>
      </p:sp>
      <p:sp>
        <p:nvSpPr>
          <p:cNvPr id="5" name="Callout: Up Arrow 4">
            <a:extLst>
              <a:ext uri="{FF2B5EF4-FFF2-40B4-BE49-F238E27FC236}">
                <a16:creationId xmlns:a16="http://schemas.microsoft.com/office/drawing/2014/main" id="{95157C4F-10FE-43C0-99B4-6D05B8308B4D}"/>
              </a:ext>
            </a:extLst>
          </p:cNvPr>
          <p:cNvSpPr/>
          <p:nvPr/>
        </p:nvSpPr>
        <p:spPr>
          <a:xfrm>
            <a:off x="7219627" y="4212709"/>
            <a:ext cx="2572718" cy="1325563"/>
          </a:xfrm>
          <a:prstGeom prst="upArrowCallout">
            <a:avLst/>
          </a:prstGeom>
          <a:solidFill>
            <a:srgbClr val="42BA97">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solidFill>
                  <a:schemeClr val="accent6">
                    <a:lumMod val="50000"/>
                  </a:schemeClr>
                </a:solidFill>
              </a:rPr>
              <a:t>Working compulsively</a:t>
            </a:r>
          </a:p>
        </p:txBody>
      </p:sp>
      <p:sp>
        <p:nvSpPr>
          <p:cNvPr id="7" name="TextBox 6">
            <a:extLst>
              <a:ext uri="{FF2B5EF4-FFF2-40B4-BE49-F238E27FC236}">
                <a16:creationId xmlns:a16="http://schemas.microsoft.com/office/drawing/2014/main" id="{7D5B56B9-5304-4AB3-B089-0656DB1530F1}"/>
              </a:ext>
            </a:extLst>
          </p:cNvPr>
          <p:cNvSpPr txBox="1"/>
          <p:nvPr/>
        </p:nvSpPr>
        <p:spPr>
          <a:xfrm>
            <a:off x="6743054" y="6225858"/>
            <a:ext cx="6098582" cy="369332"/>
          </a:xfrm>
          <a:prstGeom prst="rect">
            <a:avLst/>
          </a:prstGeom>
          <a:noFill/>
        </p:spPr>
        <p:txBody>
          <a:bodyPr wrap="square">
            <a:spAutoFit/>
          </a:bodyPr>
          <a:lstStyle/>
          <a:p>
            <a:r>
              <a:rPr lang="en-GB" sz="1800">
                <a:solidFill>
                  <a:srgbClr val="000000"/>
                </a:solidFill>
                <a:effectLst/>
                <a:ea typeface="Times New Roman" panose="02020603050405020304" pitchFamily="18" charset="0"/>
              </a:rPr>
              <a:t>(</a:t>
            </a:r>
            <a:r>
              <a:rPr lang="en-GB" sz="1800" err="1">
                <a:solidFill>
                  <a:srgbClr val="000000"/>
                </a:solidFill>
                <a:effectLst/>
                <a:ea typeface="Times New Roman" panose="02020603050405020304" pitchFamily="18" charset="0"/>
              </a:rPr>
              <a:t>Mazzetti</a:t>
            </a:r>
            <a:r>
              <a:rPr lang="en-GB" sz="1800">
                <a:solidFill>
                  <a:srgbClr val="000000"/>
                </a:solidFill>
                <a:effectLst/>
                <a:ea typeface="Times New Roman" panose="02020603050405020304" pitchFamily="18" charset="0"/>
              </a:rPr>
              <a:t>, Schaufeli, &amp; </a:t>
            </a:r>
            <a:r>
              <a:rPr lang="en-GB" sz="1800" err="1">
                <a:solidFill>
                  <a:srgbClr val="000000"/>
                </a:solidFill>
                <a:effectLst/>
                <a:ea typeface="Times New Roman" panose="02020603050405020304" pitchFamily="18" charset="0"/>
              </a:rPr>
              <a:t>Guglielmi</a:t>
            </a:r>
            <a:r>
              <a:rPr lang="en-GB" sz="1800">
                <a:solidFill>
                  <a:srgbClr val="000000"/>
                </a:solidFill>
                <a:effectLst/>
                <a:ea typeface="Times New Roman" panose="02020603050405020304" pitchFamily="18" charset="0"/>
              </a:rPr>
              <a:t>, 2014).</a:t>
            </a:r>
            <a:endParaRPr lang="en-GB"/>
          </a:p>
        </p:txBody>
      </p:sp>
    </p:spTree>
    <p:extLst>
      <p:ext uri="{BB962C8B-B14F-4D97-AF65-F5344CB8AC3E}">
        <p14:creationId xmlns:p14="http://schemas.microsoft.com/office/powerpoint/2010/main" val="1441574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9"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grpSp>
        <p:nvGrpSpPr>
          <p:cNvPr id="67" name="Group 66">
            <a:extLst>
              <a:ext uri="{FF2B5EF4-FFF2-40B4-BE49-F238E27FC236}">
                <a16:creationId xmlns:a16="http://schemas.microsoft.com/office/drawing/2014/main" id="{A1B0DAD3-DAD3-4D41-8EF0-B03422E473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solidFill>
        </p:grpSpPr>
        <p:sp>
          <p:nvSpPr>
            <p:cNvPr id="68" name="Freeform 8">
              <a:extLst>
                <a:ext uri="{FF2B5EF4-FFF2-40B4-BE49-F238E27FC236}">
                  <a16:creationId xmlns:a16="http://schemas.microsoft.com/office/drawing/2014/main" id="{729F7DF5-CF56-4F67-9883-903E49BE1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10">
              <a:extLst>
                <a:ext uri="{FF2B5EF4-FFF2-40B4-BE49-F238E27FC236}">
                  <a16:creationId xmlns:a16="http://schemas.microsoft.com/office/drawing/2014/main" id="{B7E65000-B427-4CEF-B2A9-ECA839855F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5">
              <a:extLst>
                <a:ext uri="{FF2B5EF4-FFF2-40B4-BE49-F238E27FC236}">
                  <a16:creationId xmlns:a16="http://schemas.microsoft.com/office/drawing/2014/main" id="{1D82BADA-E191-4C51-A377-7D1EA989D4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1" name="Freeform 18">
              <a:extLst>
                <a:ext uri="{FF2B5EF4-FFF2-40B4-BE49-F238E27FC236}">
                  <a16:creationId xmlns:a16="http://schemas.microsoft.com/office/drawing/2014/main" id="{C074E073-07CB-4DD6-BFC8-E9FD63D4AC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2" name="Freeform 19">
              <a:extLst>
                <a:ext uri="{FF2B5EF4-FFF2-40B4-BE49-F238E27FC236}">
                  <a16:creationId xmlns:a16="http://schemas.microsoft.com/office/drawing/2014/main" id="{211152B9-90BD-4804-BCC5-4B0FEEF372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3" name="Freeform 20">
              <a:extLst>
                <a:ext uri="{FF2B5EF4-FFF2-40B4-BE49-F238E27FC236}">
                  <a16:creationId xmlns:a16="http://schemas.microsoft.com/office/drawing/2014/main" id="{941B26CC-1C9B-4149-9647-3A0E0C9D20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4" name="Freeform 22">
              <a:extLst>
                <a:ext uri="{FF2B5EF4-FFF2-40B4-BE49-F238E27FC236}">
                  <a16:creationId xmlns:a16="http://schemas.microsoft.com/office/drawing/2014/main" id="{7576EDD8-60BD-4230-9FE5-5302F91208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5" name="Freeform 23">
              <a:extLst>
                <a:ext uri="{FF2B5EF4-FFF2-40B4-BE49-F238E27FC236}">
                  <a16:creationId xmlns:a16="http://schemas.microsoft.com/office/drawing/2014/main" id="{F68478BC-1899-4718-B999-C7EE2F6F5B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6" name="Freeform 26">
              <a:extLst>
                <a:ext uri="{FF2B5EF4-FFF2-40B4-BE49-F238E27FC236}">
                  <a16:creationId xmlns:a16="http://schemas.microsoft.com/office/drawing/2014/main" id="{B02BAA58-19A0-4BE5-8596-7AF02A91C9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7" name="Freeform 27">
              <a:extLst>
                <a:ext uri="{FF2B5EF4-FFF2-40B4-BE49-F238E27FC236}">
                  <a16:creationId xmlns:a16="http://schemas.microsoft.com/office/drawing/2014/main" id="{ED0FD3ED-A6B2-480A-8B6C-36B4921644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8" name="Freeform 28">
              <a:extLst>
                <a:ext uri="{FF2B5EF4-FFF2-40B4-BE49-F238E27FC236}">
                  <a16:creationId xmlns:a16="http://schemas.microsoft.com/office/drawing/2014/main" id="{46C958D0-B4D1-4E20-87DA-CDF757B56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9" name="Freeform 30">
              <a:extLst>
                <a:ext uri="{FF2B5EF4-FFF2-40B4-BE49-F238E27FC236}">
                  <a16:creationId xmlns:a16="http://schemas.microsoft.com/office/drawing/2014/main" id="{3E2B5B4A-13C5-4187-BF16-1B0C4EC6D1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0" name="Freeform 43">
              <a:extLst>
                <a:ext uri="{FF2B5EF4-FFF2-40B4-BE49-F238E27FC236}">
                  <a16:creationId xmlns:a16="http://schemas.microsoft.com/office/drawing/2014/main" id="{8B7A471E-57F9-4AC4-B3DE-6A75C2A490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1" name="Freeform 51">
              <a:extLst>
                <a:ext uri="{FF2B5EF4-FFF2-40B4-BE49-F238E27FC236}">
                  <a16:creationId xmlns:a16="http://schemas.microsoft.com/office/drawing/2014/main" id="{01E6B5E8-B33D-4D70-B30A-823D655388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2" name="Freeform 52">
              <a:extLst>
                <a:ext uri="{FF2B5EF4-FFF2-40B4-BE49-F238E27FC236}">
                  <a16:creationId xmlns:a16="http://schemas.microsoft.com/office/drawing/2014/main" id="{04BD65AE-3613-409E-859A-F5E47E7ED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3" name="Freeform 53">
              <a:extLst>
                <a:ext uri="{FF2B5EF4-FFF2-40B4-BE49-F238E27FC236}">
                  <a16:creationId xmlns:a16="http://schemas.microsoft.com/office/drawing/2014/main" id="{6AC52B47-CF30-4905-A913-8016FD7DF8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4" name="Freeform 54">
              <a:extLst>
                <a:ext uri="{FF2B5EF4-FFF2-40B4-BE49-F238E27FC236}">
                  <a16:creationId xmlns:a16="http://schemas.microsoft.com/office/drawing/2014/main" id="{945DD375-89B4-4594-879C-C88E3E07E4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5" name="Freeform 55">
              <a:extLst>
                <a:ext uri="{FF2B5EF4-FFF2-40B4-BE49-F238E27FC236}">
                  <a16:creationId xmlns:a16="http://schemas.microsoft.com/office/drawing/2014/main" id="{4EF2ED92-CD73-4432-B715-54794B6CC8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6" name="Freeform 56">
              <a:extLst>
                <a:ext uri="{FF2B5EF4-FFF2-40B4-BE49-F238E27FC236}">
                  <a16:creationId xmlns:a16="http://schemas.microsoft.com/office/drawing/2014/main" id="{4C080334-01D5-4AEE-B802-115F8FF429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7" name="Freeform 57">
              <a:extLst>
                <a:ext uri="{FF2B5EF4-FFF2-40B4-BE49-F238E27FC236}">
                  <a16:creationId xmlns:a16="http://schemas.microsoft.com/office/drawing/2014/main" id="{5B2CD9BC-4DF9-4317-9F4F-168D1E48FF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8" name="Freeform 59">
              <a:extLst>
                <a:ext uri="{FF2B5EF4-FFF2-40B4-BE49-F238E27FC236}">
                  <a16:creationId xmlns:a16="http://schemas.microsoft.com/office/drawing/2014/main" id="{9ED340BE-C2EA-4C3D-9E5F-49D0601E22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9" name="Freeform 60">
              <a:extLst>
                <a:ext uri="{FF2B5EF4-FFF2-40B4-BE49-F238E27FC236}">
                  <a16:creationId xmlns:a16="http://schemas.microsoft.com/office/drawing/2014/main" id="{F83C564A-309A-4BE2-A1B7-CB9000A40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0" name="Freeform 61">
              <a:extLst>
                <a:ext uri="{FF2B5EF4-FFF2-40B4-BE49-F238E27FC236}">
                  <a16:creationId xmlns:a16="http://schemas.microsoft.com/office/drawing/2014/main" id="{6DB3A353-2237-4080-B766-F62A628B38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1" name="Freeform 5">
              <a:extLst>
                <a:ext uri="{FF2B5EF4-FFF2-40B4-BE49-F238E27FC236}">
                  <a16:creationId xmlns:a16="http://schemas.microsoft.com/office/drawing/2014/main" id="{F97333D1-A657-49E4-BCD3-47476A14CA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2" name="Freeform 6">
              <a:extLst>
                <a:ext uri="{FF2B5EF4-FFF2-40B4-BE49-F238E27FC236}">
                  <a16:creationId xmlns:a16="http://schemas.microsoft.com/office/drawing/2014/main" id="{D848B0DC-182E-4466-BC72-7D1D16380F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3" name="Freeform 7">
              <a:extLst>
                <a:ext uri="{FF2B5EF4-FFF2-40B4-BE49-F238E27FC236}">
                  <a16:creationId xmlns:a16="http://schemas.microsoft.com/office/drawing/2014/main" id="{60CE5FE2-5C67-4168-A845-1851C07B74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4" name="Freeform 8">
              <a:extLst>
                <a:ext uri="{FF2B5EF4-FFF2-40B4-BE49-F238E27FC236}">
                  <a16:creationId xmlns:a16="http://schemas.microsoft.com/office/drawing/2014/main" id="{FFD9F71E-ACAB-4435-8558-5C891704E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5" name="Freeform 9">
              <a:extLst>
                <a:ext uri="{FF2B5EF4-FFF2-40B4-BE49-F238E27FC236}">
                  <a16:creationId xmlns:a16="http://schemas.microsoft.com/office/drawing/2014/main" id="{D8F3C4EF-CAB3-477F-9BE6-7AE0EE0861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6" name="Freeform 11">
              <a:extLst>
                <a:ext uri="{FF2B5EF4-FFF2-40B4-BE49-F238E27FC236}">
                  <a16:creationId xmlns:a16="http://schemas.microsoft.com/office/drawing/2014/main" id="{99F3B109-2DD1-4023-AB8C-C4CFFBC1EE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7" name="Freeform 12">
              <a:extLst>
                <a:ext uri="{FF2B5EF4-FFF2-40B4-BE49-F238E27FC236}">
                  <a16:creationId xmlns:a16="http://schemas.microsoft.com/office/drawing/2014/main" id="{AEE61596-3CEF-4CF6-A4FA-2262654387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8" name="Freeform 13">
              <a:extLst>
                <a:ext uri="{FF2B5EF4-FFF2-40B4-BE49-F238E27FC236}">
                  <a16:creationId xmlns:a16="http://schemas.microsoft.com/office/drawing/2014/main" id="{ACA5CDA1-D484-482B-924A-C21EFFB26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9" name="Freeform 14">
              <a:extLst>
                <a:ext uri="{FF2B5EF4-FFF2-40B4-BE49-F238E27FC236}">
                  <a16:creationId xmlns:a16="http://schemas.microsoft.com/office/drawing/2014/main" id="{8BAD048C-9E22-4DAB-BB3C-8978DFC799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0" name="Freeform 16">
              <a:extLst>
                <a:ext uri="{FF2B5EF4-FFF2-40B4-BE49-F238E27FC236}">
                  <a16:creationId xmlns:a16="http://schemas.microsoft.com/office/drawing/2014/main" id="{1A2637B3-8C74-4B55-872D-CFE1F1929A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1" name="Freeform 17">
              <a:extLst>
                <a:ext uri="{FF2B5EF4-FFF2-40B4-BE49-F238E27FC236}">
                  <a16:creationId xmlns:a16="http://schemas.microsoft.com/office/drawing/2014/main" id="{C73B0390-BD3E-4AFB-ADF3-676ECF8900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2" name="Freeform 21">
              <a:extLst>
                <a:ext uri="{FF2B5EF4-FFF2-40B4-BE49-F238E27FC236}">
                  <a16:creationId xmlns:a16="http://schemas.microsoft.com/office/drawing/2014/main" id="{35236E6F-9C25-49CE-9078-306D3A5FA0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3" name="Freeform 25">
              <a:extLst>
                <a:ext uri="{FF2B5EF4-FFF2-40B4-BE49-F238E27FC236}">
                  <a16:creationId xmlns:a16="http://schemas.microsoft.com/office/drawing/2014/main" id="{46D4BFF5-1B3A-44D0-9720-143617E009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4" name="Freeform 29">
              <a:extLst>
                <a:ext uri="{FF2B5EF4-FFF2-40B4-BE49-F238E27FC236}">
                  <a16:creationId xmlns:a16="http://schemas.microsoft.com/office/drawing/2014/main" id="{77FD726E-2EB9-4305-BEE5-7C48D51C9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5" name="Freeform 31">
              <a:extLst>
                <a:ext uri="{FF2B5EF4-FFF2-40B4-BE49-F238E27FC236}">
                  <a16:creationId xmlns:a16="http://schemas.microsoft.com/office/drawing/2014/main" id="{25E6083A-3C52-4763-92A2-1B88843EF3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6" name="Freeform 32">
              <a:extLst>
                <a:ext uri="{FF2B5EF4-FFF2-40B4-BE49-F238E27FC236}">
                  <a16:creationId xmlns:a16="http://schemas.microsoft.com/office/drawing/2014/main" id="{CA90BF22-94F7-4D52-8725-FDCE69CE6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7" name="Freeform 33">
              <a:extLst>
                <a:ext uri="{FF2B5EF4-FFF2-40B4-BE49-F238E27FC236}">
                  <a16:creationId xmlns:a16="http://schemas.microsoft.com/office/drawing/2014/main" id="{998A2F47-3F4E-4065-86CF-B49B258FF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8" name="Freeform 34">
              <a:extLst>
                <a:ext uri="{FF2B5EF4-FFF2-40B4-BE49-F238E27FC236}">
                  <a16:creationId xmlns:a16="http://schemas.microsoft.com/office/drawing/2014/main" id="{65AF8C00-7E07-4E42-A41A-08417BB0E5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9" name="Freeform 35">
              <a:extLst>
                <a:ext uri="{FF2B5EF4-FFF2-40B4-BE49-F238E27FC236}">
                  <a16:creationId xmlns:a16="http://schemas.microsoft.com/office/drawing/2014/main" id="{E0C04B54-4EF5-4B04-A708-8339062DA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0" name="Freeform 36">
              <a:extLst>
                <a:ext uri="{FF2B5EF4-FFF2-40B4-BE49-F238E27FC236}">
                  <a16:creationId xmlns:a16="http://schemas.microsoft.com/office/drawing/2014/main" id="{C16D1625-1345-49A9-9FAE-3600E0D116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1" name="Freeform 37">
              <a:extLst>
                <a:ext uri="{FF2B5EF4-FFF2-40B4-BE49-F238E27FC236}">
                  <a16:creationId xmlns:a16="http://schemas.microsoft.com/office/drawing/2014/main" id="{B8817E5F-6964-4B89-9CD1-CD4621B6EC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2" name="Freeform 38">
              <a:extLst>
                <a:ext uri="{FF2B5EF4-FFF2-40B4-BE49-F238E27FC236}">
                  <a16:creationId xmlns:a16="http://schemas.microsoft.com/office/drawing/2014/main" id="{952E3586-DC86-4B27-AAC4-D005819D2C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3" name="Freeform 39">
              <a:extLst>
                <a:ext uri="{FF2B5EF4-FFF2-40B4-BE49-F238E27FC236}">
                  <a16:creationId xmlns:a16="http://schemas.microsoft.com/office/drawing/2014/main" id="{22CB13D9-EA0B-45B8-8E8F-3AABBE9D79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4" name="Freeform 40">
              <a:extLst>
                <a:ext uri="{FF2B5EF4-FFF2-40B4-BE49-F238E27FC236}">
                  <a16:creationId xmlns:a16="http://schemas.microsoft.com/office/drawing/2014/main" id="{3755BB78-63DB-4A8C-A113-795862B375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5" name="Freeform 41">
              <a:extLst>
                <a:ext uri="{FF2B5EF4-FFF2-40B4-BE49-F238E27FC236}">
                  <a16:creationId xmlns:a16="http://schemas.microsoft.com/office/drawing/2014/main" id="{68D97FB6-919C-4D25-A4CE-65C0BB8B41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6" name="Freeform 42">
              <a:extLst>
                <a:ext uri="{FF2B5EF4-FFF2-40B4-BE49-F238E27FC236}">
                  <a16:creationId xmlns:a16="http://schemas.microsoft.com/office/drawing/2014/main" id="{B7FB8601-BFD8-42A2-BFC8-826DA5679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7" name="Freeform 44">
              <a:extLst>
                <a:ext uri="{FF2B5EF4-FFF2-40B4-BE49-F238E27FC236}">
                  <a16:creationId xmlns:a16="http://schemas.microsoft.com/office/drawing/2014/main" id="{E66A3773-870D-43D8-97C8-9210A0288C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8" name="Freeform 45">
              <a:extLst>
                <a:ext uri="{FF2B5EF4-FFF2-40B4-BE49-F238E27FC236}">
                  <a16:creationId xmlns:a16="http://schemas.microsoft.com/office/drawing/2014/main" id="{08736EF7-6BB0-4CA8-B063-CD217FF9BF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9" name="Freeform 46">
              <a:extLst>
                <a:ext uri="{FF2B5EF4-FFF2-40B4-BE49-F238E27FC236}">
                  <a16:creationId xmlns:a16="http://schemas.microsoft.com/office/drawing/2014/main" id="{57EBF709-9E0F-48A1-BCDD-F3C74F1D49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0" name="Freeform 47">
              <a:extLst>
                <a:ext uri="{FF2B5EF4-FFF2-40B4-BE49-F238E27FC236}">
                  <a16:creationId xmlns:a16="http://schemas.microsoft.com/office/drawing/2014/main" id="{251EC588-C357-470F-A194-F4A0C32B7F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1" name="Freeform 48">
              <a:extLst>
                <a:ext uri="{FF2B5EF4-FFF2-40B4-BE49-F238E27FC236}">
                  <a16:creationId xmlns:a16="http://schemas.microsoft.com/office/drawing/2014/main" id="{02592C96-1066-4F6E-9353-4FF1D5ED98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2" name="Freeform 49">
              <a:extLst>
                <a:ext uri="{FF2B5EF4-FFF2-40B4-BE49-F238E27FC236}">
                  <a16:creationId xmlns:a16="http://schemas.microsoft.com/office/drawing/2014/main" id="{B5016669-96C5-4574-B536-65060BCE97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3" name="Freeform 8">
              <a:extLst>
                <a:ext uri="{FF2B5EF4-FFF2-40B4-BE49-F238E27FC236}">
                  <a16:creationId xmlns:a16="http://schemas.microsoft.com/office/drawing/2014/main" id="{5C697245-37CA-4D12-9F8C-308595014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4" name="Freeform 106">
              <a:extLst>
                <a:ext uri="{FF2B5EF4-FFF2-40B4-BE49-F238E27FC236}">
                  <a16:creationId xmlns:a16="http://schemas.microsoft.com/office/drawing/2014/main" id="{3776B83C-39DC-4C02-B33B-848604D0A9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126" name="Rectangle 125">
            <a:extLst>
              <a:ext uri="{FF2B5EF4-FFF2-40B4-BE49-F238E27FC236}">
                <a16:creationId xmlns:a16="http://schemas.microsoft.com/office/drawing/2014/main" id="{8B7AD46D-E72A-4FA9-A503-9BBF703CB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D5A33662-C2EA-4FEB-B1D3-625DFCFE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55580" y="1482696"/>
            <a:ext cx="7880841" cy="36412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FDBEC3-A3BB-4903-B569-09F14ABE0022}"/>
              </a:ext>
            </a:extLst>
          </p:cNvPr>
          <p:cNvSpPr>
            <a:spLocks noGrp="1"/>
          </p:cNvSpPr>
          <p:nvPr>
            <p:ph type="title"/>
          </p:nvPr>
        </p:nvSpPr>
        <p:spPr>
          <a:xfrm>
            <a:off x="2766738" y="2019869"/>
            <a:ext cx="6658524" cy="1817045"/>
          </a:xfrm>
        </p:spPr>
        <p:txBody>
          <a:bodyPr vert="horz" lIns="91440" tIns="45720" rIns="91440" bIns="45720" rtlCol="0" anchor="b">
            <a:normAutofit/>
          </a:bodyPr>
          <a:lstStyle/>
          <a:p>
            <a:pPr algn="ctr">
              <a:lnSpc>
                <a:spcPct val="90000"/>
              </a:lnSpc>
            </a:pPr>
            <a:r>
              <a:rPr lang="en-US" sz="4100" b="1">
                <a:latin typeface="+mn-lt"/>
              </a:rPr>
              <a:t>What contributes to the development of workaholism?</a:t>
            </a:r>
          </a:p>
        </p:txBody>
      </p:sp>
      <p:sp>
        <p:nvSpPr>
          <p:cNvPr id="3" name="Text Placeholder 2">
            <a:extLst>
              <a:ext uri="{FF2B5EF4-FFF2-40B4-BE49-F238E27FC236}">
                <a16:creationId xmlns:a16="http://schemas.microsoft.com/office/drawing/2014/main" id="{5EDDE84B-6505-4A14-B29E-016BF15BF9F9}"/>
              </a:ext>
            </a:extLst>
          </p:cNvPr>
          <p:cNvSpPr>
            <a:spLocks noGrp="1"/>
          </p:cNvSpPr>
          <p:nvPr>
            <p:ph type="body" idx="1"/>
          </p:nvPr>
        </p:nvSpPr>
        <p:spPr>
          <a:xfrm>
            <a:off x="3301642" y="4195620"/>
            <a:ext cx="5587493" cy="592640"/>
          </a:xfrm>
        </p:spPr>
        <p:txBody>
          <a:bodyPr vert="horz" lIns="91440" tIns="45720" rIns="91440" bIns="45720" rtlCol="0" anchor="t">
            <a:normAutofit/>
          </a:bodyPr>
          <a:lstStyle/>
          <a:p>
            <a:pPr algn="ctr"/>
            <a:endParaRPr lang="en-US" sz="1400" cap="all" spc="600">
              <a:solidFill>
                <a:schemeClr val="tx2"/>
              </a:solidFill>
            </a:endParaRPr>
          </a:p>
        </p:txBody>
      </p:sp>
      <p:grpSp>
        <p:nvGrpSpPr>
          <p:cNvPr id="130" name="Group 129">
            <a:extLst>
              <a:ext uri="{FF2B5EF4-FFF2-40B4-BE49-F238E27FC236}">
                <a16:creationId xmlns:a16="http://schemas.microsoft.com/office/drawing/2014/main" id="{FBD7D0E7-4363-4739-978A-4F6670CCBF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013" y="4672191"/>
            <a:ext cx="12132040" cy="1227764"/>
            <a:chOff x="16013" y="4672191"/>
            <a:chExt cx="12132040" cy="1227764"/>
          </a:xfrm>
        </p:grpSpPr>
        <p:sp>
          <p:nvSpPr>
            <p:cNvPr id="131" name="Freeform 6">
              <a:extLst>
                <a:ext uri="{FF2B5EF4-FFF2-40B4-BE49-F238E27FC236}">
                  <a16:creationId xmlns:a16="http://schemas.microsoft.com/office/drawing/2014/main" id="{BB31E6EC-F425-492F-962D-444E7A6046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08065" y="5686940"/>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79">
              <a:extLst>
                <a:ext uri="{FF2B5EF4-FFF2-40B4-BE49-F238E27FC236}">
                  <a16:creationId xmlns:a16="http://schemas.microsoft.com/office/drawing/2014/main" id="{A237B1DA-F954-43AD-BDCE-8D75C10114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3186" y="4743883"/>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82">
              <a:extLst>
                <a:ext uri="{FF2B5EF4-FFF2-40B4-BE49-F238E27FC236}">
                  <a16:creationId xmlns:a16="http://schemas.microsoft.com/office/drawing/2014/main" id="{426A3F5E-710F-4787-BC42-3BA6AB09DD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09989" y="5352857"/>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90">
              <a:extLst>
                <a:ext uri="{FF2B5EF4-FFF2-40B4-BE49-F238E27FC236}">
                  <a16:creationId xmlns:a16="http://schemas.microsoft.com/office/drawing/2014/main" id="{CBADC17B-6F69-4C87-970E-D3773B2824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6420" y="5096537"/>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05">
              <a:extLst>
                <a:ext uri="{FF2B5EF4-FFF2-40B4-BE49-F238E27FC236}">
                  <a16:creationId xmlns:a16="http://schemas.microsoft.com/office/drawing/2014/main" id="{25F6D281-A258-4D9C-BBB9-709C435378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62693" y="5304243"/>
              <a:ext cx="166807" cy="110131"/>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06">
              <a:extLst>
                <a:ext uri="{FF2B5EF4-FFF2-40B4-BE49-F238E27FC236}">
                  <a16:creationId xmlns:a16="http://schemas.microsoft.com/office/drawing/2014/main" id="{7F4B1C8E-AAC9-425C-A1B7-2EFBA4AD4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19802" y="5317769"/>
              <a:ext cx="159463" cy="114961"/>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07">
              <a:extLst>
                <a:ext uri="{FF2B5EF4-FFF2-40B4-BE49-F238E27FC236}">
                  <a16:creationId xmlns:a16="http://schemas.microsoft.com/office/drawing/2014/main" id="{7B086E82-0730-4326-BD8F-E06A58E13A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87915" y="5332258"/>
              <a:ext cx="182543" cy="96607"/>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08">
              <a:extLst>
                <a:ext uri="{FF2B5EF4-FFF2-40B4-BE49-F238E27FC236}">
                  <a16:creationId xmlns:a16="http://schemas.microsoft.com/office/drawing/2014/main" id="{64B1063F-FCAC-443E-9442-B10A8F022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99462" y="5346751"/>
              <a:ext cx="143728" cy="107233"/>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09">
              <a:extLst>
                <a:ext uri="{FF2B5EF4-FFF2-40B4-BE49-F238E27FC236}">
                  <a16:creationId xmlns:a16="http://schemas.microsoft.com/office/drawing/2014/main" id="{44AC27C3-9E2B-487C-BF08-F8EC5E2378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55943" y="5336292"/>
              <a:ext cx="182543" cy="100470"/>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10">
              <a:extLst>
                <a:ext uri="{FF2B5EF4-FFF2-40B4-BE49-F238E27FC236}">
                  <a16:creationId xmlns:a16="http://schemas.microsoft.com/office/drawing/2014/main" id="{15443CD9-CB35-4F3A-A1F8-71D324683A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40740" y="5338193"/>
              <a:ext cx="151070" cy="135248"/>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11">
              <a:extLst>
                <a:ext uri="{FF2B5EF4-FFF2-40B4-BE49-F238E27FC236}">
                  <a16:creationId xmlns:a16="http://schemas.microsoft.com/office/drawing/2014/main" id="{DFCD4A4A-922D-4904-9584-802D6C8FCD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62512" y="5362259"/>
              <a:ext cx="155267" cy="103369"/>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12">
              <a:extLst>
                <a:ext uri="{FF2B5EF4-FFF2-40B4-BE49-F238E27FC236}">
                  <a16:creationId xmlns:a16="http://schemas.microsoft.com/office/drawing/2014/main" id="{692F8B88-1FF7-4D72-8372-6D832B1808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0625" y="5350614"/>
              <a:ext cx="139530" cy="96607"/>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22">
              <a:extLst>
                <a:ext uri="{FF2B5EF4-FFF2-40B4-BE49-F238E27FC236}">
                  <a16:creationId xmlns:a16="http://schemas.microsoft.com/office/drawing/2014/main" id="{40B313D2-1D8C-402C-AD02-2683BEE11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54594" y="5625939"/>
              <a:ext cx="151070" cy="96607"/>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23">
              <a:extLst>
                <a:ext uri="{FF2B5EF4-FFF2-40B4-BE49-F238E27FC236}">
                  <a16:creationId xmlns:a16="http://schemas.microsoft.com/office/drawing/2014/main" id="{003688F3-6F0C-490D-AD70-776D6CC142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69738" y="5600823"/>
              <a:ext cx="166807" cy="111097"/>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30">
              <a:extLst>
                <a:ext uri="{FF2B5EF4-FFF2-40B4-BE49-F238E27FC236}">
                  <a16:creationId xmlns:a16="http://schemas.microsoft.com/office/drawing/2014/main" id="{C784FEC2-80B3-48A7-AC45-0D76A5487F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4958" y="5629805"/>
              <a:ext cx="186739" cy="96607"/>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31">
              <a:extLst>
                <a:ext uri="{FF2B5EF4-FFF2-40B4-BE49-F238E27FC236}">
                  <a16:creationId xmlns:a16="http://schemas.microsoft.com/office/drawing/2014/main" id="{51C6AA50-F19B-4542-BECE-F5178D77F5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78972" y="5633670"/>
              <a:ext cx="139530" cy="103369"/>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32">
              <a:extLst>
                <a:ext uri="{FF2B5EF4-FFF2-40B4-BE49-F238E27FC236}">
                  <a16:creationId xmlns:a16="http://schemas.microsoft.com/office/drawing/2014/main" id="{26C65E8D-05F5-4663-BB38-E5D2150DC4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03943" y="5636568"/>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34">
              <a:extLst>
                <a:ext uri="{FF2B5EF4-FFF2-40B4-BE49-F238E27FC236}">
                  <a16:creationId xmlns:a16="http://schemas.microsoft.com/office/drawing/2014/main" id="{F27B3A01-521C-4182-AB61-55BE0930EA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0682" y="5633669"/>
              <a:ext cx="146874" cy="139112"/>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35">
              <a:extLst>
                <a:ext uri="{FF2B5EF4-FFF2-40B4-BE49-F238E27FC236}">
                  <a16:creationId xmlns:a16="http://schemas.microsoft.com/office/drawing/2014/main" id="{3234CE80-3683-4934-8741-9C98BE2C84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8862" y="5644296"/>
              <a:ext cx="152120" cy="99505"/>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41">
              <a:extLst>
                <a:ext uri="{FF2B5EF4-FFF2-40B4-BE49-F238E27FC236}">
                  <a16:creationId xmlns:a16="http://schemas.microsoft.com/office/drawing/2014/main" id="{4499DED1-5430-4904-B36E-2D6D26DA15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73769" y="5665549"/>
              <a:ext cx="194084" cy="193212"/>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63">
              <a:extLst>
                <a:ext uri="{FF2B5EF4-FFF2-40B4-BE49-F238E27FC236}">
                  <a16:creationId xmlns:a16="http://schemas.microsoft.com/office/drawing/2014/main" id="{EF4E027B-3566-409B-B9B5-F16D1448C7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41723" y="4784940"/>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65">
              <a:extLst>
                <a:ext uri="{FF2B5EF4-FFF2-40B4-BE49-F238E27FC236}">
                  <a16:creationId xmlns:a16="http://schemas.microsoft.com/office/drawing/2014/main" id="{72553221-A7FE-4D68-8485-7FFFF7ED43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63712" y="4802638"/>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70">
              <a:extLst>
                <a:ext uri="{FF2B5EF4-FFF2-40B4-BE49-F238E27FC236}">
                  <a16:creationId xmlns:a16="http://schemas.microsoft.com/office/drawing/2014/main" id="{C0CD157A-95BD-4967-887B-27E8080306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81709" y="5144498"/>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73">
              <a:extLst>
                <a:ext uri="{FF2B5EF4-FFF2-40B4-BE49-F238E27FC236}">
                  <a16:creationId xmlns:a16="http://schemas.microsoft.com/office/drawing/2014/main" id="{02B9397E-F107-4BC0-9731-A272E0ED91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48229" y="4776245"/>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74">
              <a:extLst>
                <a:ext uri="{FF2B5EF4-FFF2-40B4-BE49-F238E27FC236}">
                  <a16:creationId xmlns:a16="http://schemas.microsoft.com/office/drawing/2014/main" id="{8C701451-F060-41D8-B0F5-9A15754B70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98451" y="5094262"/>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77">
              <a:extLst>
                <a:ext uri="{FF2B5EF4-FFF2-40B4-BE49-F238E27FC236}">
                  <a16:creationId xmlns:a16="http://schemas.microsoft.com/office/drawing/2014/main" id="{A11EFB12-CE1C-4164-AEF2-1F75134501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99025" y="4813378"/>
              <a:ext cx="179397" cy="88879"/>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85">
              <a:extLst>
                <a:ext uri="{FF2B5EF4-FFF2-40B4-BE49-F238E27FC236}">
                  <a16:creationId xmlns:a16="http://schemas.microsoft.com/office/drawing/2014/main" id="{54CC6DB4-7797-481F-B489-36FD8198F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18807" y="5130005"/>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87">
              <a:extLst>
                <a:ext uri="{FF2B5EF4-FFF2-40B4-BE49-F238E27FC236}">
                  <a16:creationId xmlns:a16="http://schemas.microsoft.com/office/drawing/2014/main" id="{45A55FA5-1F4E-4B0A-8D1C-A74C9D4111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89107" y="5144498"/>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88">
              <a:extLst>
                <a:ext uri="{FF2B5EF4-FFF2-40B4-BE49-F238E27FC236}">
                  <a16:creationId xmlns:a16="http://schemas.microsoft.com/office/drawing/2014/main" id="{FED92530-3B86-4EE5-9112-A4B22DB375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72181" y="5151258"/>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91">
              <a:extLst>
                <a:ext uri="{FF2B5EF4-FFF2-40B4-BE49-F238E27FC236}">
                  <a16:creationId xmlns:a16="http://schemas.microsoft.com/office/drawing/2014/main" id="{7E5DA643-D271-4BD3-BE37-7B70D3C80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4990" y="5349193"/>
              <a:ext cx="140580" cy="96607"/>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92">
              <a:extLst>
                <a:ext uri="{FF2B5EF4-FFF2-40B4-BE49-F238E27FC236}">
                  <a16:creationId xmlns:a16="http://schemas.microsoft.com/office/drawing/2014/main" id="{2483CD6E-CD32-414F-ABEB-38A860B2DC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87687" y="5348334"/>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93">
              <a:extLst>
                <a:ext uri="{FF2B5EF4-FFF2-40B4-BE49-F238E27FC236}">
                  <a16:creationId xmlns:a16="http://schemas.microsoft.com/office/drawing/2014/main" id="{D07D67C7-3737-46B2-A818-4041167562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05314" y="5358963"/>
              <a:ext cx="151070" cy="93707"/>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94">
              <a:extLst>
                <a:ext uri="{FF2B5EF4-FFF2-40B4-BE49-F238E27FC236}">
                  <a16:creationId xmlns:a16="http://schemas.microsoft.com/office/drawing/2014/main" id="{537E8027-0A3D-40E2-BE05-5B3C1F5EE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88399" y="539180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95">
              <a:extLst>
                <a:ext uri="{FF2B5EF4-FFF2-40B4-BE49-F238E27FC236}">
                  <a16:creationId xmlns:a16="http://schemas.microsoft.com/office/drawing/2014/main" id="{81DBF15F-E31D-4645-8837-2C4C9A5A42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0940" y="5394706"/>
              <a:ext cx="139530" cy="96607"/>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96">
              <a:extLst>
                <a:ext uri="{FF2B5EF4-FFF2-40B4-BE49-F238E27FC236}">
                  <a16:creationId xmlns:a16="http://schemas.microsoft.com/office/drawing/2014/main" id="{5B8CDE73-F3DC-4AC9-9297-EB4E2A576E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4663" y="5402434"/>
              <a:ext cx="174151" cy="128486"/>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97">
              <a:extLst>
                <a:ext uri="{FF2B5EF4-FFF2-40B4-BE49-F238E27FC236}">
                  <a16:creationId xmlns:a16="http://schemas.microsoft.com/office/drawing/2014/main" id="{F0376FDA-A4AF-45A1-8F87-FA4B02F22C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78160" y="5405332"/>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98">
              <a:extLst>
                <a:ext uri="{FF2B5EF4-FFF2-40B4-BE49-F238E27FC236}">
                  <a16:creationId xmlns:a16="http://schemas.microsoft.com/office/drawing/2014/main" id="{2FCD6E4E-8DEF-4CF5-BD6B-94763A5F36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54079" y="5405333"/>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99">
              <a:extLst>
                <a:ext uri="{FF2B5EF4-FFF2-40B4-BE49-F238E27FC236}">
                  <a16:creationId xmlns:a16="http://schemas.microsoft.com/office/drawing/2014/main" id="{3C67A02A-2727-4748-AA3F-BE1E430E15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82783" y="5405330"/>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00">
              <a:extLst>
                <a:ext uri="{FF2B5EF4-FFF2-40B4-BE49-F238E27FC236}">
                  <a16:creationId xmlns:a16="http://schemas.microsoft.com/office/drawing/2014/main" id="{3FBBF2DA-87EB-4F70-9B79-6C81721C9B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34439" y="5405332"/>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101">
              <a:extLst>
                <a:ext uri="{FF2B5EF4-FFF2-40B4-BE49-F238E27FC236}">
                  <a16:creationId xmlns:a16="http://schemas.microsoft.com/office/drawing/2014/main" id="{BCEB5F06-BFA8-4814-9E4C-76DCAD1211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62131" y="5413062"/>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02">
              <a:extLst>
                <a:ext uri="{FF2B5EF4-FFF2-40B4-BE49-F238E27FC236}">
                  <a16:creationId xmlns:a16="http://schemas.microsoft.com/office/drawing/2014/main" id="{18CCA59A-7924-4538-BFC4-0CB7F1E4E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46142" y="5416926"/>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103">
              <a:extLst>
                <a:ext uri="{FF2B5EF4-FFF2-40B4-BE49-F238E27FC236}">
                  <a16:creationId xmlns:a16="http://schemas.microsoft.com/office/drawing/2014/main" id="{A0A93E30-463F-4F62-A384-056F7CDE6F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56678" y="5423687"/>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04">
              <a:extLst>
                <a:ext uri="{FF2B5EF4-FFF2-40B4-BE49-F238E27FC236}">
                  <a16:creationId xmlns:a16="http://schemas.microsoft.com/office/drawing/2014/main" id="{59F75A4E-692F-4BAA-BE1F-ACE3640FA8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161124" y="5423687"/>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113">
              <a:extLst>
                <a:ext uri="{FF2B5EF4-FFF2-40B4-BE49-F238E27FC236}">
                  <a16:creationId xmlns:a16="http://schemas.microsoft.com/office/drawing/2014/main" id="{406CF913-2FAD-4D42-9157-2899C41EEA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98807" y="5477785"/>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14">
              <a:extLst>
                <a:ext uri="{FF2B5EF4-FFF2-40B4-BE49-F238E27FC236}">
                  <a16:creationId xmlns:a16="http://schemas.microsoft.com/office/drawing/2014/main" id="{76306C74-917D-43D4-B6E5-6B4C4A540B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28101" y="5477787"/>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115">
              <a:extLst>
                <a:ext uri="{FF2B5EF4-FFF2-40B4-BE49-F238E27FC236}">
                  <a16:creationId xmlns:a16="http://schemas.microsoft.com/office/drawing/2014/main" id="{80F8F223-CC1A-4E1A-80E7-A4A3E52CF3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12829" y="5484550"/>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117">
              <a:extLst>
                <a:ext uri="{FF2B5EF4-FFF2-40B4-BE49-F238E27FC236}">
                  <a16:creationId xmlns:a16="http://schemas.microsoft.com/office/drawing/2014/main" id="{92D47487-B5D3-4C4B-AF8B-486D7E963F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30114" y="5499041"/>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118">
              <a:extLst>
                <a:ext uri="{FF2B5EF4-FFF2-40B4-BE49-F238E27FC236}">
                  <a16:creationId xmlns:a16="http://schemas.microsoft.com/office/drawing/2014/main" id="{E60E8C17-5F97-46EF-9891-75B625EFC8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42458" y="5440169"/>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119">
              <a:extLst>
                <a:ext uri="{FF2B5EF4-FFF2-40B4-BE49-F238E27FC236}">
                  <a16:creationId xmlns:a16="http://schemas.microsoft.com/office/drawing/2014/main" id="{DBB99CEB-E543-43DF-B31F-18AC8BB7FD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0221" y="5425337"/>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120">
              <a:extLst>
                <a:ext uri="{FF2B5EF4-FFF2-40B4-BE49-F238E27FC236}">
                  <a16:creationId xmlns:a16="http://schemas.microsoft.com/office/drawing/2014/main" id="{3D6FE725-2751-43F4-B9FC-DAB446B358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80933" y="5699014"/>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121">
              <a:extLst>
                <a:ext uri="{FF2B5EF4-FFF2-40B4-BE49-F238E27FC236}">
                  <a16:creationId xmlns:a16="http://schemas.microsoft.com/office/drawing/2014/main" id="{417E512D-7D83-498E-AB2F-4E1719AA42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20758" y="5706744"/>
              <a:ext cx="158415" cy="100470"/>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125">
              <a:extLst>
                <a:ext uri="{FF2B5EF4-FFF2-40B4-BE49-F238E27FC236}">
                  <a16:creationId xmlns:a16="http://schemas.microsoft.com/office/drawing/2014/main" id="{CCC352A1-A818-43E3-B2B6-3659C06AA5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86192" y="5711091"/>
              <a:ext cx="175200" cy="93707"/>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126">
              <a:extLst>
                <a:ext uri="{FF2B5EF4-FFF2-40B4-BE49-F238E27FC236}">
                  <a16:creationId xmlns:a16="http://schemas.microsoft.com/office/drawing/2014/main" id="{B6290974-ACC6-4D67-8719-DEB0CF60CA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92724" y="5734760"/>
              <a:ext cx="179397" cy="93707"/>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127">
              <a:extLst>
                <a:ext uri="{FF2B5EF4-FFF2-40B4-BE49-F238E27FC236}">
                  <a16:creationId xmlns:a16="http://schemas.microsoft.com/office/drawing/2014/main" id="{0CBDF33A-236E-480A-91D2-7918A8BCD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46735" y="5734760"/>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128">
              <a:extLst>
                <a:ext uri="{FF2B5EF4-FFF2-40B4-BE49-F238E27FC236}">
                  <a16:creationId xmlns:a16="http://schemas.microsoft.com/office/drawing/2014/main" id="{52AEEED2-755A-4DFD-8742-9D0D2184F7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03130" y="5738622"/>
              <a:ext cx="155267" cy="92743"/>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129">
              <a:extLst>
                <a:ext uri="{FF2B5EF4-FFF2-40B4-BE49-F238E27FC236}">
                  <a16:creationId xmlns:a16="http://schemas.microsoft.com/office/drawing/2014/main" id="{7ACDEC4F-0513-41C4-B4E8-FF1FD9F22A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09054" y="5738622"/>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133">
              <a:extLst>
                <a:ext uri="{FF2B5EF4-FFF2-40B4-BE49-F238E27FC236}">
                  <a16:creationId xmlns:a16="http://schemas.microsoft.com/office/drawing/2014/main" id="{428F7B69-9ADC-451F-93EE-EE4FD32CC0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80349" y="574925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136">
              <a:extLst>
                <a:ext uri="{FF2B5EF4-FFF2-40B4-BE49-F238E27FC236}">
                  <a16:creationId xmlns:a16="http://schemas.microsoft.com/office/drawing/2014/main" id="{7C5B8578-66EF-4F86-94E8-17B14E7CD4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53769" y="5762290"/>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137">
              <a:extLst>
                <a:ext uri="{FF2B5EF4-FFF2-40B4-BE49-F238E27FC236}">
                  <a16:creationId xmlns:a16="http://schemas.microsoft.com/office/drawing/2014/main" id="{A4F67E73-C46B-40ED-9E3D-0649DAF175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81526" y="5767605"/>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138">
              <a:extLst>
                <a:ext uri="{FF2B5EF4-FFF2-40B4-BE49-F238E27FC236}">
                  <a16:creationId xmlns:a16="http://schemas.microsoft.com/office/drawing/2014/main" id="{FFE7AB6C-54A1-4F65-9ACF-E5413181F0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2533" y="5770505"/>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139">
              <a:extLst>
                <a:ext uri="{FF2B5EF4-FFF2-40B4-BE49-F238E27FC236}">
                  <a16:creationId xmlns:a16="http://schemas.microsoft.com/office/drawing/2014/main" id="{3EDD83D5-0515-4C55-9801-059EFEA541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83838" y="5778232"/>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140">
              <a:extLst>
                <a:ext uri="{FF2B5EF4-FFF2-40B4-BE49-F238E27FC236}">
                  <a16:creationId xmlns:a16="http://schemas.microsoft.com/office/drawing/2014/main" id="{B7F53F4D-406A-4567-9069-1BA2036691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790584" y="5782096"/>
              <a:ext cx="162611" cy="113994"/>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142">
              <a:extLst>
                <a:ext uri="{FF2B5EF4-FFF2-40B4-BE49-F238E27FC236}">
                  <a16:creationId xmlns:a16="http://schemas.microsoft.com/office/drawing/2014/main" id="{B20A98BB-1F55-46AA-9FA5-C282E25327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86685" y="5813976"/>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143">
              <a:extLst>
                <a:ext uri="{FF2B5EF4-FFF2-40B4-BE49-F238E27FC236}">
                  <a16:creationId xmlns:a16="http://schemas.microsoft.com/office/drawing/2014/main" id="{238B452B-9549-4291-9F8D-23D2F36EED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76365" y="5767604"/>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144">
              <a:extLst>
                <a:ext uri="{FF2B5EF4-FFF2-40B4-BE49-F238E27FC236}">
                  <a16:creationId xmlns:a16="http://schemas.microsoft.com/office/drawing/2014/main" id="{E0BBF55D-713C-4AB7-AA88-924BA5FC1A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45732" y="5762520"/>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145">
              <a:extLst>
                <a:ext uri="{FF2B5EF4-FFF2-40B4-BE49-F238E27FC236}">
                  <a16:creationId xmlns:a16="http://schemas.microsoft.com/office/drawing/2014/main" id="{E63429DA-81CB-4D2B-A0AB-4635078C47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69108" y="5820739"/>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8">
              <a:extLst>
                <a:ext uri="{FF2B5EF4-FFF2-40B4-BE49-F238E27FC236}">
                  <a16:creationId xmlns:a16="http://schemas.microsoft.com/office/drawing/2014/main" id="{371746A6-2F81-42FB-B148-E901528EEB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92786" y="5468528"/>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8">
              <a:extLst>
                <a:ext uri="{FF2B5EF4-FFF2-40B4-BE49-F238E27FC236}">
                  <a16:creationId xmlns:a16="http://schemas.microsoft.com/office/drawing/2014/main" id="{27FDEB1E-2A09-43E6-A2A8-C87B604857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334177" y="530922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106">
              <a:extLst>
                <a:ext uri="{FF2B5EF4-FFF2-40B4-BE49-F238E27FC236}">
                  <a16:creationId xmlns:a16="http://schemas.microsoft.com/office/drawing/2014/main" id="{C7789A38-CEEA-4306-9AAB-3C243A73A5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44182" y="5563147"/>
              <a:ext cx="159463" cy="114961"/>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10">
              <a:extLst>
                <a:ext uri="{FF2B5EF4-FFF2-40B4-BE49-F238E27FC236}">
                  <a16:creationId xmlns:a16="http://schemas.microsoft.com/office/drawing/2014/main" id="{D4FCE247-95C5-49B0-BD80-F8F32E5626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528" y="4985840"/>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15">
              <a:extLst>
                <a:ext uri="{FF2B5EF4-FFF2-40B4-BE49-F238E27FC236}">
                  <a16:creationId xmlns:a16="http://schemas.microsoft.com/office/drawing/2014/main" id="{F39222FF-A4BB-4C84-8BFA-83870C6A3C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70567" y="4966780"/>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2" name="Freeform 18">
              <a:extLst>
                <a:ext uri="{FF2B5EF4-FFF2-40B4-BE49-F238E27FC236}">
                  <a16:creationId xmlns:a16="http://schemas.microsoft.com/office/drawing/2014/main" id="{4BBEE2B2-F42E-4733-AE29-579F6F4A30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068" y="4995442"/>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19">
              <a:extLst>
                <a:ext uri="{FF2B5EF4-FFF2-40B4-BE49-F238E27FC236}">
                  <a16:creationId xmlns:a16="http://schemas.microsoft.com/office/drawing/2014/main" id="{D90F45F4-4F12-450D-8E3A-DDCE8F5723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8652" y="4675775"/>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 name="Freeform 20">
              <a:extLst>
                <a:ext uri="{FF2B5EF4-FFF2-40B4-BE49-F238E27FC236}">
                  <a16:creationId xmlns:a16="http://schemas.microsoft.com/office/drawing/2014/main" id="{7BA42DCB-AC30-4712-9B9A-840C27DE74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1898" y="4682756"/>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22">
              <a:extLst>
                <a:ext uri="{FF2B5EF4-FFF2-40B4-BE49-F238E27FC236}">
                  <a16:creationId xmlns:a16="http://schemas.microsoft.com/office/drawing/2014/main" id="{612EE244-7483-443D-A61E-A1181946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013" y="5601966"/>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6" name="Freeform 23">
              <a:extLst>
                <a:ext uri="{FF2B5EF4-FFF2-40B4-BE49-F238E27FC236}">
                  <a16:creationId xmlns:a16="http://schemas.microsoft.com/office/drawing/2014/main" id="{3C1575BB-FFFB-4B90-9E24-6CA7E85EE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0597" y="4997655"/>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27">
              <a:extLst>
                <a:ext uri="{FF2B5EF4-FFF2-40B4-BE49-F238E27FC236}">
                  <a16:creationId xmlns:a16="http://schemas.microsoft.com/office/drawing/2014/main" id="{214D2F75-52F5-4584-8485-6E8144C82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9028" y="4675775"/>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 name="Freeform 30">
              <a:extLst>
                <a:ext uri="{FF2B5EF4-FFF2-40B4-BE49-F238E27FC236}">
                  <a16:creationId xmlns:a16="http://schemas.microsoft.com/office/drawing/2014/main" id="{FF701E98-7F94-4BB8-8030-F3826701E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44614" y="5009770"/>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43">
              <a:extLst>
                <a:ext uri="{FF2B5EF4-FFF2-40B4-BE49-F238E27FC236}">
                  <a16:creationId xmlns:a16="http://schemas.microsoft.com/office/drawing/2014/main" id="{0A653647-A061-4D85-83B2-0C7F6C37DA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0181" y="5278332"/>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0" name="Freeform 51">
              <a:extLst>
                <a:ext uri="{FF2B5EF4-FFF2-40B4-BE49-F238E27FC236}">
                  <a16:creationId xmlns:a16="http://schemas.microsoft.com/office/drawing/2014/main" id="{9FCF7254-A4AB-4B8D-BB02-E7A34CFBA3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23500" y="4970162"/>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52">
              <a:extLst>
                <a:ext uri="{FF2B5EF4-FFF2-40B4-BE49-F238E27FC236}">
                  <a16:creationId xmlns:a16="http://schemas.microsoft.com/office/drawing/2014/main" id="{C68C42B0-A7DB-42EC-9EB6-A6D121C56D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3795" y="5274469"/>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2" name="Freeform 53">
              <a:extLst>
                <a:ext uri="{FF2B5EF4-FFF2-40B4-BE49-F238E27FC236}">
                  <a16:creationId xmlns:a16="http://schemas.microsoft.com/office/drawing/2014/main" id="{8448C9F7-5297-496D-BC93-DFE082FEFA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37984" y="5281233"/>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54">
              <a:extLst>
                <a:ext uri="{FF2B5EF4-FFF2-40B4-BE49-F238E27FC236}">
                  <a16:creationId xmlns:a16="http://schemas.microsoft.com/office/drawing/2014/main" id="{D19FF980-A005-43B0-87C9-50B8E505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73" y="5278334"/>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4" name="Freeform 55">
              <a:extLst>
                <a:ext uri="{FF2B5EF4-FFF2-40B4-BE49-F238E27FC236}">
                  <a16:creationId xmlns:a16="http://schemas.microsoft.com/office/drawing/2014/main" id="{E14C8988-ADBF-47EE-B659-04FA258444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78228" y="5285096"/>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56">
              <a:extLst>
                <a:ext uri="{FF2B5EF4-FFF2-40B4-BE49-F238E27FC236}">
                  <a16:creationId xmlns:a16="http://schemas.microsoft.com/office/drawing/2014/main" id="{063998C3-740F-4834-BD97-377E501100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24259" y="5322718"/>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6" name="Freeform 57">
              <a:extLst>
                <a:ext uri="{FF2B5EF4-FFF2-40B4-BE49-F238E27FC236}">
                  <a16:creationId xmlns:a16="http://schemas.microsoft.com/office/drawing/2014/main" id="{280651D9-CD8B-4D7E-AE4D-34327E6C0F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35259" y="5281233"/>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59">
              <a:extLst>
                <a:ext uri="{FF2B5EF4-FFF2-40B4-BE49-F238E27FC236}">
                  <a16:creationId xmlns:a16="http://schemas.microsoft.com/office/drawing/2014/main" id="{BCD90D50-5156-49FC-BC6E-D6C41AAF96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7747" y="5324705"/>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8" name="Freeform 60">
              <a:extLst>
                <a:ext uri="{FF2B5EF4-FFF2-40B4-BE49-F238E27FC236}">
                  <a16:creationId xmlns:a16="http://schemas.microsoft.com/office/drawing/2014/main" id="{141388CF-0E8C-476E-8E8A-911436B092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98582" y="5331468"/>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61">
              <a:extLst>
                <a:ext uri="{FF2B5EF4-FFF2-40B4-BE49-F238E27FC236}">
                  <a16:creationId xmlns:a16="http://schemas.microsoft.com/office/drawing/2014/main" id="{ED6CA826-3C3C-40B5-A409-5E528A77C9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90231" y="5349824"/>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0" name="Freeform 78">
              <a:extLst>
                <a:ext uri="{FF2B5EF4-FFF2-40B4-BE49-F238E27FC236}">
                  <a16:creationId xmlns:a16="http://schemas.microsoft.com/office/drawing/2014/main" id="{C7F84BE3-F05F-4A09-A75E-827F5F99B8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2788" y="5572016"/>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79">
              <a:extLst>
                <a:ext uri="{FF2B5EF4-FFF2-40B4-BE49-F238E27FC236}">
                  <a16:creationId xmlns:a16="http://schemas.microsoft.com/office/drawing/2014/main" id="{F023CCF7-170C-4C99-8B0C-06AE111428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7095" y="5574915"/>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2" name="Freeform 80">
              <a:extLst>
                <a:ext uri="{FF2B5EF4-FFF2-40B4-BE49-F238E27FC236}">
                  <a16:creationId xmlns:a16="http://schemas.microsoft.com/office/drawing/2014/main" id="{9F3688B3-3806-4D81-BDE2-C7F940DEA3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56154" y="5582644"/>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3" name="Freeform 81">
              <a:extLst>
                <a:ext uri="{FF2B5EF4-FFF2-40B4-BE49-F238E27FC236}">
                  <a16:creationId xmlns:a16="http://schemas.microsoft.com/office/drawing/2014/main" id="{88BEDD69-B41B-4240-A962-05A51B72AF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60522" y="5578779"/>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4" name="Freeform 82">
              <a:extLst>
                <a:ext uri="{FF2B5EF4-FFF2-40B4-BE49-F238E27FC236}">
                  <a16:creationId xmlns:a16="http://schemas.microsoft.com/office/drawing/2014/main" id="{DD4885F3-3A11-4C4C-A957-7914A9BDA9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91952" y="5589404"/>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5" name="Freeform 83">
              <a:extLst>
                <a:ext uri="{FF2B5EF4-FFF2-40B4-BE49-F238E27FC236}">
                  <a16:creationId xmlns:a16="http://schemas.microsoft.com/office/drawing/2014/main" id="{C0B1280F-8A5C-45C5-B0AC-32873353FD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69880" y="5568152"/>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6" name="Freeform 84">
              <a:extLst>
                <a:ext uri="{FF2B5EF4-FFF2-40B4-BE49-F238E27FC236}">
                  <a16:creationId xmlns:a16="http://schemas.microsoft.com/office/drawing/2014/main" id="{D9893454-ADA4-4FBE-99C7-4DE71F3A81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281" y="5596169"/>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7" name="Freeform 86">
              <a:extLst>
                <a:ext uri="{FF2B5EF4-FFF2-40B4-BE49-F238E27FC236}">
                  <a16:creationId xmlns:a16="http://schemas.microsoft.com/office/drawing/2014/main" id="{13BBDA86-4629-40D2-A355-CC4AC6D8AC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6777" y="5582838"/>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8" name="Freeform 89">
              <a:extLst>
                <a:ext uri="{FF2B5EF4-FFF2-40B4-BE49-F238E27FC236}">
                  <a16:creationId xmlns:a16="http://schemas.microsoft.com/office/drawing/2014/main" id="{4B6E067D-6CC3-43E0-8C2A-16BA578FA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78228" y="5632878"/>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9" name="Freeform 90">
              <a:extLst>
                <a:ext uri="{FF2B5EF4-FFF2-40B4-BE49-F238E27FC236}">
                  <a16:creationId xmlns:a16="http://schemas.microsoft.com/office/drawing/2014/main" id="{4B7F3C12-F3AD-436D-974D-504D6D8657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44073" y="5668620"/>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0" name="Freeform 7">
              <a:extLst>
                <a:ext uri="{FF2B5EF4-FFF2-40B4-BE49-F238E27FC236}">
                  <a16:creationId xmlns:a16="http://schemas.microsoft.com/office/drawing/2014/main" id="{97444C0B-8604-4B2F-851C-8436248400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4682" y="4693473"/>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1" name="Freeform 13">
              <a:extLst>
                <a:ext uri="{FF2B5EF4-FFF2-40B4-BE49-F238E27FC236}">
                  <a16:creationId xmlns:a16="http://schemas.microsoft.com/office/drawing/2014/main" id="{8DA541A2-82D2-4FD7-A25D-103155F606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228" y="4702825"/>
              <a:ext cx="147925" cy="82115"/>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2" name="Freeform 32">
              <a:extLst>
                <a:ext uri="{FF2B5EF4-FFF2-40B4-BE49-F238E27FC236}">
                  <a16:creationId xmlns:a16="http://schemas.microsoft.com/office/drawing/2014/main" id="{08D63E44-6FDA-4B88-9A8D-722E37864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61851" y="5315665"/>
              <a:ext cx="171003" cy="125588"/>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3" name="Freeform 37">
              <a:extLst>
                <a:ext uri="{FF2B5EF4-FFF2-40B4-BE49-F238E27FC236}">
                  <a16:creationId xmlns:a16="http://schemas.microsoft.com/office/drawing/2014/main" id="{36F11BC1-4AA7-49EE-B6D9-EAA019FFBD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9018" y="5307935"/>
              <a:ext cx="136383" cy="143944"/>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4" name="Freeform 40">
              <a:extLst>
                <a:ext uri="{FF2B5EF4-FFF2-40B4-BE49-F238E27FC236}">
                  <a16:creationId xmlns:a16="http://schemas.microsoft.com/office/drawing/2014/main" id="{7E80B3FA-E704-425C-A636-0A15FC4C5C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26768" y="5326290"/>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 name="Freeform 46">
              <a:extLst>
                <a:ext uri="{FF2B5EF4-FFF2-40B4-BE49-F238E27FC236}">
                  <a16:creationId xmlns:a16="http://schemas.microsoft.com/office/drawing/2014/main" id="{865CF4A4-DABF-417B-AF8A-8679539E62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0024" y="5319526"/>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6" name="Freeform 62">
              <a:extLst>
                <a:ext uri="{FF2B5EF4-FFF2-40B4-BE49-F238E27FC236}">
                  <a16:creationId xmlns:a16="http://schemas.microsoft.com/office/drawing/2014/main" id="{20712703-E6D6-4B20-810D-520D613CB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0671" y="5609346"/>
              <a:ext cx="178347" cy="88879"/>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7" name="Freeform 64">
              <a:extLst>
                <a:ext uri="{FF2B5EF4-FFF2-40B4-BE49-F238E27FC236}">
                  <a16:creationId xmlns:a16="http://schemas.microsoft.com/office/drawing/2014/main" id="{023F44A2-99D4-4CB4-AC2B-EB4D1DFB0C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35873" y="56267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8" name="Freeform 68">
              <a:extLst>
                <a:ext uri="{FF2B5EF4-FFF2-40B4-BE49-F238E27FC236}">
                  <a16:creationId xmlns:a16="http://schemas.microsoft.com/office/drawing/2014/main" id="{46A5B51B-7598-4E55-B491-6A9DEAD1E0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30378" y="5630599"/>
              <a:ext cx="136383" cy="146842"/>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9" name="Freeform 75">
              <a:extLst>
                <a:ext uri="{FF2B5EF4-FFF2-40B4-BE49-F238E27FC236}">
                  <a16:creationId xmlns:a16="http://schemas.microsoft.com/office/drawing/2014/main" id="{29677179-8E06-47D7-B638-4B8E2DD6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44225" y="5584229"/>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0" name="Freeform 8">
              <a:extLst>
                <a:ext uri="{FF2B5EF4-FFF2-40B4-BE49-F238E27FC236}">
                  <a16:creationId xmlns:a16="http://schemas.microsoft.com/office/drawing/2014/main" id="{57B1A6FA-56F9-40CE-9BA0-9865F65409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91" y="5289581"/>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1" name="Freeform 8">
              <a:extLst>
                <a:ext uri="{FF2B5EF4-FFF2-40B4-BE49-F238E27FC236}">
                  <a16:creationId xmlns:a16="http://schemas.microsoft.com/office/drawing/2014/main" id="{CA94A32D-9D7D-488E-A538-C8E0EF4A21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77489" y="509495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2" name="Freeform 131">
              <a:extLst>
                <a:ext uri="{FF2B5EF4-FFF2-40B4-BE49-F238E27FC236}">
                  <a16:creationId xmlns:a16="http://schemas.microsoft.com/office/drawing/2014/main" id="{F8E8C51E-F6BF-4014-88A7-7F071EB8FB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39102" y="5296998"/>
              <a:ext cx="139530" cy="103369"/>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3" name="Freeform 131">
              <a:extLst>
                <a:ext uri="{FF2B5EF4-FFF2-40B4-BE49-F238E27FC236}">
                  <a16:creationId xmlns:a16="http://schemas.microsoft.com/office/drawing/2014/main" id="{A19DC4F3-0CEC-4012-AC71-B42D37FC64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66574" y="4806132"/>
              <a:ext cx="139530" cy="103369"/>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4" name="Freeform 70">
              <a:extLst>
                <a:ext uri="{FF2B5EF4-FFF2-40B4-BE49-F238E27FC236}">
                  <a16:creationId xmlns:a16="http://schemas.microsoft.com/office/drawing/2014/main" id="{05658760-791B-476C-B6BB-B2A0C4AC49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51489" y="4770546"/>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 name="Freeform 85">
              <a:extLst>
                <a:ext uri="{FF2B5EF4-FFF2-40B4-BE49-F238E27FC236}">
                  <a16:creationId xmlns:a16="http://schemas.microsoft.com/office/drawing/2014/main" id="{E0F7D9D9-7F3C-4DD8-A6B2-37C03ACBA7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63543" y="4805211"/>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6" name="Freeform 87">
              <a:extLst>
                <a:ext uri="{FF2B5EF4-FFF2-40B4-BE49-F238E27FC236}">
                  <a16:creationId xmlns:a16="http://schemas.microsoft.com/office/drawing/2014/main" id="{1865DC3B-FB26-40A1-BD75-CAE2188A7B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82239" y="4808811"/>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7" name="Freeform 118">
              <a:extLst>
                <a:ext uri="{FF2B5EF4-FFF2-40B4-BE49-F238E27FC236}">
                  <a16:creationId xmlns:a16="http://schemas.microsoft.com/office/drawing/2014/main" id="{93BF91C1-F8F3-4A58-A79A-A2827268A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05705" y="5090751"/>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8" name="Freeform 119">
              <a:extLst>
                <a:ext uri="{FF2B5EF4-FFF2-40B4-BE49-F238E27FC236}">
                  <a16:creationId xmlns:a16="http://schemas.microsoft.com/office/drawing/2014/main" id="{B744D406-1012-44B3-97CB-CAFDFE4B03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74880" y="5125521"/>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9" name="Freeform 8">
              <a:extLst>
                <a:ext uri="{FF2B5EF4-FFF2-40B4-BE49-F238E27FC236}">
                  <a16:creationId xmlns:a16="http://schemas.microsoft.com/office/drawing/2014/main" id="{F17A6E8D-EB47-41D0-B03C-BDFE17B82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56033" y="511911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0" name="Freeform 70">
              <a:extLst>
                <a:ext uri="{FF2B5EF4-FFF2-40B4-BE49-F238E27FC236}">
                  <a16:creationId xmlns:a16="http://schemas.microsoft.com/office/drawing/2014/main" id="{75E13D45-6A6F-48DE-ADCD-E4B9C749E5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50492" y="4686684"/>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1" name="Freeform 85">
              <a:extLst>
                <a:ext uri="{FF2B5EF4-FFF2-40B4-BE49-F238E27FC236}">
                  <a16:creationId xmlns:a16="http://schemas.microsoft.com/office/drawing/2014/main" id="{DEAEF3F9-4993-4792-9B8D-53B14BF52F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87590" y="4672191"/>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2" name="Freeform 87">
              <a:extLst>
                <a:ext uri="{FF2B5EF4-FFF2-40B4-BE49-F238E27FC236}">
                  <a16:creationId xmlns:a16="http://schemas.microsoft.com/office/drawing/2014/main" id="{C102EB83-B0D1-4BF3-B2FF-05B21AD760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57890" y="4686684"/>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3" name="Freeform 118">
              <a:extLst>
                <a:ext uri="{FF2B5EF4-FFF2-40B4-BE49-F238E27FC236}">
                  <a16:creationId xmlns:a16="http://schemas.microsoft.com/office/drawing/2014/main" id="{63EBD56E-54F0-4963-8A17-E0D0D39C93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0884" y="4982355"/>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4" name="Freeform 119">
              <a:extLst>
                <a:ext uri="{FF2B5EF4-FFF2-40B4-BE49-F238E27FC236}">
                  <a16:creationId xmlns:a16="http://schemas.microsoft.com/office/drawing/2014/main" id="{7BC3EE2E-E90B-4EC3-A131-B51AFFF293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68647" y="4967523"/>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961624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C1BEA-5468-4850-B2D1-78488E3A2136}"/>
              </a:ext>
            </a:extLst>
          </p:cNvPr>
          <p:cNvSpPr>
            <a:spLocks noGrp="1"/>
          </p:cNvSpPr>
          <p:nvPr>
            <p:ph type="title"/>
          </p:nvPr>
        </p:nvSpPr>
        <p:spPr/>
        <p:txBody>
          <a:bodyPr/>
          <a:lstStyle/>
          <a:p>
            <a:r>
              <a:rPr lang="en-GB" b="1">
                <a:solidFill>
                  <a:schemeClr val="bg1"/>
                </a:solidFill>
                <a:highlight>
                  <a:srgbClr val="008080"/>
                </a:highlight>
                <a:latin typeface="+mn-lt"/>
              </a:rPr>
              <a:t>Development of Workaholism</a:t>
            </a:r>
          </a:p>
        </p:txBody>
      </p:sp>
      <p:sp>
        <p:nvSpPr>
          <p:cNvPr id="3" name="Content Placeholder 2">
            <a:extLst>
              <a:ext uri="{FF2B5EF4-FFF2-40B4-BE49-F238E27FC236}">
                <a16:creationId xmlns:a16="http://schemas.microsoft.com/office/drawing/2014/main" id="{DE4CAC1A-4C80-4A6F-B865-25838C40E09C}"/>
              </a:ext>
            </a:extLst>
          </p:cNvPr>
          <p:cNvSpPr>
            <a:spLocks noGrp="1"/>
          </p:cNvSpPr>
          <p:nvPr>
            <p:ph idx="1"/>
          </p:nvPr>
        </p:nvSpPr>
        <p:spPr>
          <a:xfrm>
            <a:off x="1069848" y="1627322"/>
            <a:ext cx="9634011" cy="4598536"/>
          </a:xfrm>
        </p:spPr>
        <p:txBody>
          <a:bodyPr/>
          <a:lstStyle/>
          <a:p>
            <a:r>
              <a:rPr lang="en-GB"/>
              <a:t>A variety of biopsychosocial factors..</a:t>
            </a:r>
          </a:p>
          <a:p>
            <a:endParaRPr lang="en-GB"/>
          </a:p>
          <a:p>
            <a:endParaRPr lang="en-GB"/>
          </a:p>
        </p:txBody>
      </p:sp>
      <p:graphicFrame>
        <p:nvGraphicFramePr>
          <p:cNvPr id="4" name="Table 4">
            <a:extLst>
              <a:ext uri="{FF2B5EF4-FFF2-40B4-BE49-F238E27FC236}">
                <a16:creationId xmlns:a16="http://schemas.microsoft.com/office/drawing/2014/main" id="{C4947A77-3BD7-4C38-90DE-F31AAD13415D}"/>
              </a:ext>
            </a:extLst>
          </p:cNvPr>
          <p:cNvGraphicFramePr>
            <a:graphicFrameLocks noGrp="1"/>
          </p:cNvGraphicFramePr>
          <p:nvPr>
            <p:extLst>
              <p:ext uri="{D42A27DB-BD31-4B8C-83A1-F6EECF244321}">
                <p14:modId xmlns:p14="http://schemas.microsoft.com/office/powerpoint/2010/main" val="887425163"/>
              </p:ext>
            </p:extLst>
          </p:nvPr>
        </p:nvGraphicFramePr>
        <p:xfrm>
          <a:off x="1304130" y="2467927"/>
          <a:ext cx="9017742" cy="3887153"/>
        </p:xfrm>
        <a:graphic>
          <a:graphicData uri="http://schemas.openxmlformats.org/drawingml/2006/table">
            <a:tbl>
              <a:tblPr firstRow="1" bandRow="1">
                <a:tableStyleId>{F5AB1C69-6EDB-4FF4-983F-18BD219EF322}</a:tableStyleId>
              </a:tblPr>
              <a:tblGrid>
                <a:gridCol w="3005914">
                  <a:extLst>
                    <a:ext uri="{9D8B030D-6E8A-4147-A177-3AD203B41FA5}">
                      <a16:colId xmlns:a16="http://schemas.microsoft.com/office/drawing/2014/main" val="3574122250"/>
                    </a:ext>
                  </a:extLst>
                </a:gridCol>
                <a:gridCol w="3005914">
                  <a:extLst>
                    <a:ext uri="{9D8B030D-6E8A-4147-A177-3AD203B41FA5}">
                      <a16:colId xmlns:a16="http://schemas.microsoft.com/office/drawing/2014/main" val="2219527373"/>
                    </a:ext>
                  </a:extLst>
                </a:gridCol>
                <a:gridCol w="3005914">
                  <a:extLst>
                    <a:ext uri="{9D8B030D-6E8A-4147-A177-3AD203B41FA5}">
                      <a16:colId xmlns:a16="http://schemas.microsoft.com/office/drawing/2014/main" val="580426412"/>
                    </a:ext>
                  </a:extLst>
                </a:gridCol>
              </a:tblGrid>
              <a:tr h="383981">
                <a:tc>
                  <a:txBody>
                    <a:bodyPr/>
                    <a:lstStyle/>
                    <a:p>
                      <a:pPr algn="ctr"/>
                      <a:r>
                        <a:rPr lang="en-GB"/>
                        <a:t>Biological</a:t>
                      </a:r>
                    </a:p>
                  </a:txBody>
                  <a:tcPr anchor="ctr"/>
                </a:tc>
                <a:tc>
                  <a:txBody>
                    <a:bodyPr/>
                    <a:lstStyle/>
                    <a:p>
                      <a:pPr algn="ctr"/>
                      <a:r>
                        <a:rPr lang="en-GB"/>
                        <a:t>Psychological</a:t>
                      </a:r>
                    </a:p>
                  </a:txBody>
                  <a:tcPr anchor="ctr"/>
                </a:tc>
                <a:tc>
                  <a:txBody>
                    <a:bodyPr/>
                    <a:lstStyle/>
                    <a:p>
                      <a:pPr algn="ctr"/>
                      <a:r>
                        <a:rPr lang="en-GB"/>
                        <a:t>Social</a:t>
                      </a:r>
                    </a:p>
                  </a:txBody>
                  <a:tcPr anchor="ctr"/>
                </a:tc>
                <a:extLst>
                  <a:ext uri="{0D108BD9-81ED-4DB2-BD59-A6C34878D82A}">
                    <a16:rowId xmlns:a16="http://schemas.microsoft.com/office/drawing/2014/main" val="1239174655"/>
                  </a:ext>
                </a:extLst>
              </a:tr>
              <a:tr h="946803">
                <a:tc>
                  <a:txBody>
                    <a:bodyPr/>
                    <a:lstStyle/>
                    <a:p>
                      <a:r>
                        <a:rPr lang="en-GB"/>
                        <a:t>Addictions among biological family members (alcoholism)</a:t>
                      </a:r>
                    </a:p>
                  </a:txBody>
                  <a:tcPr/>
                </a:tc>
                <a:tc>
                  <a:txBody>
                    <a:bodyPr/>
                    <a:lstStyle/>
                    <a:p>
                      <a:r>
                        <a:rPr lang="en-GB"/>
                        <a:t>Social learning</a:t>
                      </a:r>
                    </a:p>
                  </a:txBody>
                  <a:tcPr/>
                </a:tc>
                <a:tc>
                  <a:txBody>
                    <a:bodyPr/>
                    <a:lstStyle/>
                    <a:p>
                      <a:r>
                        <a:rPr lang="en-GB"/>
                        <a:t>Peer norms</a:t>
                      </a:r>
                    </a:p>
                  </a:txBody>
                  <a:tcPr/>
                </a:tc>
                <a:extLst>
                  <a:ext uri="{0D108BD9-81ED-4DB2-BD59-A6C34878D82A}">
                    <a16:rowId xmlns:a16="http://schemas.microsoft.com/office/drawing/2014/main" val="335286835"/>
                  </a:ext>
                </a:extLst>
              </a:tr>
              <a:tr h="662762">
                <a:tc>
                  <a:txBody>
                    <a:bodyPr/>
                    <a:lstStyle/>
                    <a:p>
                      <a:r>
                        <a:rPr lang="en-GB"/>
                        <a:t>OCD</a:t>
                      </a:r>
                    </a:p>
                  </a:txBody>
                  <a:tcPr/>
                </a:tc>
                <a:tc>
                  <a:txBody>
                    <a:bodyPr/>
                    <a:lstStyle/>
                    <a:p>
                      <a:r>
                        <a:rPr lang="en-GB"/>
                        <a:t>Narcissism and Type A behaviour</a:t>
                      </a:r>
                    </a:p>
                  </a:txBody>
                  <a:tcPr/>
                </a:tc>
                <a:tc>
                  <a:txBody>
                    <a:bodyPr/>
                    <a:lstStyle/>
                    <a:p>
                      <a:r>
                        <a:rPr lang="en-GB"/>
                        <a:t>Organisational or cultural expectations</a:t>
                      </a:r>
                    </a:p>
                  </a:txBody>
                  <a:tcPr/>
                </a:tc>
                <a:extLst>
                  <a:ext uri="{0D108BD9-81ED-4DB2-BD59-A6C34878D82A}">
                    <a16:rowId xmlns:a16="http://schemas.microsoft.com/office/drawing/2014/main" val="2953872022"/>
                  </a:ext>
                </a:extLst>
              </a:tr>
              <a:tr h="1230845">
                <a:tc>
                  <a:txBody>
                    <a:bodyPr/>
                    <a:lstStyle/>
                    <a:p>
                      <a:r>
                        <a:rPr lang="en-GB"/>
                        <a:t>Unusual early response to experience (e.g., early tolerance development)</a:t>
                      </a:r>
                    </a:p>
                  </a:txBody>
                  <a:tcPr/>
                </a:tc>
                <a:tc>
                  <a:txBody>
                    <a:bodyPr/>
                    <a:lstStyle/>
                    <a:p>
                      <a:r>
                        <a:rPr lang="en-GB"/>
                        <a:t>Perfectionism and conscientiousness</a:t>
                      </a:r>
                    </a:p>
                  </a:txBody>
                  <a:tcPr/>
                </a:tc>
                <a:tc>
                  <a:txBody>
                    <a:bodyPr/>
                    <a:lstStyle/>
                    <a:p>
                      <a:r>
                        <a:rPr lang="en-GB"/>
                        <a:t>Societal messages and attitudes</a:t>
                      </a:r>
                    </a:p>
                  </a:txBody>
                  <a:tcPr/>
                </a:tc>
                <a:extLst>
                  <a:ext uri="{0D108BD9-81ED-4DB2-BD59-A6C34878D82A}">
                    <a16:rowId xmlns:a16="http://schemas.microsoft.com/office/drawing/2014/main" val="2743609441"/>
                  </a:ext>
                </a:extLst>
              </a:tr>
              <a:tr h="662762">
                <a:tc>
                  <a:txBody>
                    <a:bodyPr/>
                    <a:lstStyle/>
                    <a:p>
                      <a:endParaRPr lang="en-GB"/>
                    </a:p>
                  </a:txBody>
                  <a:tcPr/>
                </a:tc>
                <a:tc>
                  <a:txBody>
                    <a:bodyPr/>
                    <a:lstStyle/>
                    <a:p>
                      <a:r>
                        <a:rPr lang="en-GB"/>
                        <a:t>Neuroticism and self-esteem</a:t>
                      </a:r>
                    </a:p>
                  </a:txBody>
                  <a:tcPr/>
                </a:tc>
                <a:tc>
                  <a:txBody>
                    <a:bodyPr/>
                    <a:lstStyle/>
                    <a:p>
                      <a:endParaRPr lang="en-GB"/>
                    </a:p>
                  </a:txBody>
                  <a:tcPr/>
                </a:tc>
                <a:extLst>
                  <a:ext uri="{0D108BD9-81ED-4DB2-BD59-A6C34878D82A}">
                    <a16:rowId xmlns:a16="http://schemas.microsoft.com/office/drawing/2014/main" val="2844602688"/>
                  </a:ext>
                </a:extLst>
              </a:tr>
            </a:tbl>
          </a:graphicData>
        </a:graphic>
      </p:graphicFrame>
    </p:spTree>
    <p:extLst>
      <p:ext uri="{BB962C8B-B14F-4D97-AF65-F5344CB8AC3E}">
        <p14:creationId xmlns:p14="http://schemas.microsoft.com/office/powerpoint/2010/main" val="19812223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C1BEA-5468-4850-B2D1-78488E3A2136}"/>
              </a:ext>
            </a:extLst>
          </p:cNvPr>
          <p:cNvSpPr>
            <a:spLocks noGrp="1"/>
          </p:cNvSpPr>
          <p:nvPr>
            <p:ph type="title"/>
          </p:nvPr>
        </p:nvSpPr>
        <p:spPr/>
        <p:txBody>
          <a:bodyPr/>
          <a:lstStyle/>
          <a:p>
            <a:r>
              <a:rPr lang="en-GB" b="1">
                <a:solidFill>
                  <a:schemeClr val="bg1"/>
                </a:solidFill>
                <a:highlight>
                  <a:srgbClr val="008080"/>
                </a:highlight>
                <a:latin typeface="+mn-lt"/>
              </a:rPr>
              <a:t>Development of Workaholism</a:t>
            </a:r>
          </a:p>
        </p:txBody>
      </p:sp>
      <p:sp>
        <p:nvSpPr>
          <p:cNvPr id="3" name="Content Placeholder 2">
            <a:extLst>
              <a:ext uri="{FF2B5EF4-FFF2-40B4-BE49-F238E27FC236}">
                <a16:creationId xmlns:a16="http://schemas.microsoft.com/office/drawing/2014/main" id="{DE4CAC1A-4C80-4A6F-B865-25838C40E09C}"/>
              </a:ext>
            </a:extLst>
          </p:cNvPr>
          <p:cNvSpPr>
            <a:spLocks noGrp="1"/>
          </p:cNvSpPr>
          <p:nvPr>
            <p:ph idx="1"/>
          </p:nvPr>
        </p:nvSpPr>
        <p:spPr>
          <a:xfrm>
            <a:off x="1069848" y="1627322"/>
            <a:ext cx="9634011" cy="5098942"/>
          </a:xfrm>
        </p:spPr>
        <p:txBody>
          <a:bodyPr>
            <a:normAutofit fontScale="92500" lnSpcReduction="10000"/>
          </a:bodyPr>
          <a:lstStyle/>
          <a:p>
            <a:r>
              <a:rPr lang="en-GB" sz="2600" b="1">
                <a:solidFill>
                  <a:srgbClr val="42BA97"/>
                </a:solidFill>
              </a:rPr>
              <a:t>Escape or control mechanism</a:t>
            </a:r>
          </a:p>
          <a:p>
            <a:pPr lvl="2"/>
            <a:r>
              <a:rPr lang="en-GB" sz="1900" b="0"/>
              <a:t>Individuals attempt to escape ‘real life’ by engaging in excessive and compulsive work</a:t>
            </a:r>
          </a:p>
          <a:p>
            <a:pPr lvl="2"/>
            <a:r>
              <a:rPr lang="en-GB" sz="1900" b="0"/>
              <a:t>Issue of control is important to workaholics – unable to delegate responsibilities and tasks to others</a:t>
            </a:r>
          </a:p>
          <a:p>
            <a:pPr lvl="3"/>
            <a:r>
              <a:rPr lang="en-GB" sz="1700"/>
              <a:t>Andreassen and Pallesen (2010)</a:t>
            </a:r>
          </a:p>
          <a:p>
            <a:r>
              <a:rPr lang="en-GB" sz="2400" b="1">
                <a:solidFill>
                  <a:srgbClr val="42BA97"/>
                </a:solidFill>
              </a:rPr>
              <a:t>Self-esteem / competition with self and others</a:t>
            </a:r>
          </a:p>
          <a:p>
            <a:pPr lvl="2"/>
            <a:r>
              <a:rPr lang="en-GB" sz="1900" b="0"/>
              <a:t>Competition in today’s society for (high profile) jobs – particularly prevalent in female workaholics</a:t>
            </a:r>
          </a:p>
          <a:p>
            <a:pPr lvl="2"/>
            <a:r>
              <a:rPr lang="en-GB" sz="1900" b="0"/>
              <a:t>‘performance-based’ self-esteem</a:t>
            </a:r>
          </a:p>
          <a:p>
            <a:pPr lvl="2"/>
            <a:r>
              <a:rPr lang="en-GB" sz="1900" b="0"/>
              <a:t>Gain or maintain feelings of self-worth through good performances at work</a:t>
            </a:r>
          </a:p>
          <a:p>
            <a:endParaRPr lang="en-GB"/>
          </a:p>
        </p:txBody>
      </p:sp>
    </p:spTree>
    <p:extLst>
      <p:ext uri="{BB962C8B-B14F-4D97-AF65-F5344CB8AC3E}">
        <p14:creationId xmlns:p14="http://schemas.microsoft.com/office/powerpoint/2010/main" val="20617495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C1BEA-5468-4850-B2D1-78488E3A2136}"/>
              </a:ext>
            </a:extLst>
          </p:cNvPr>
          <p:cNvSpPr>
            <a:spLocks noGrp="1"/>
          </p:cNvSpPr>
          <p:nvPr>
            <p:ph type="title"/>
          </p:nvPr>
        </p:nvSpPr>
        <p:spPr/>
        <p:txBody>
          <a:bodyPr/>
          <a:lstStyle/>
          <a:p>
            <a:r>
              <a:rPr lang="en-GB" b="1">
                <a:solidFill>
                  <a:schemeClr val="bg1"/>
                </a:solidFill>
                <a:highlight>
                  <a:srgbClr val="008080"/>
                </a:highlight>
                <a:latin typeface="+mn-lt"/>
              </a:rPr>
              <a:t>Development of Workaholism</a:t>
            </a:r>
          </a:p>
        </p:txBody>
      </p:sp>
      <p:sp>
        <p:nvSpPr>
          <p:cNvPr id="3" name="Content Placeholder 2">
            <a:extLst>
              <a:ext uri="{FF2B5EF4-FFF2-40B4-BE49-F238E27FC236}">
                <a16:creationId xmlns:a16="http://schemas.microsoft.com/office/drawing/2014/main" id="{DE4CAC1A-4C80-4A6F-B865-25838C40E09C}"/>
              </a:ext>
            </a:extLst>
          </p:cNvPr>
          <p:cNvSpPr>
            <a:spLocks noGrp="1"/>
          </p:cNvSpPr>
          <p:nvPr>
            <p:ph idx="1"/>
          </p:nvPr>
        </p:nvSpPr>
        <p:spPr>
          <a:xfrm>
            <a:off x="1069848" y="1627322"/>
            <a:ext cx="9634011" cy="5098942"/>
          </a:xfrm>
        </p:spPr>
        <p:txBody>
          <a:bodyPr>
            <a:normAutofit fontScale="92500" lnSpcReduction="20000"/>
          </a:bodyPr>
          <a:lstStyle/>
          <a:p>
            <a:r>
              <a:rPr lang="en-GB" sz="2400" b="1">
                <a:solidFill>
                  <a:srgbClr val="42BA97"/>
                </a:solidFill>
              </a:rPr>
              <a:t>Type A and OCD traits</a:t>
            </a:r>
          </a:p>
          <a:p>
            <a:pPr marL="742938" lvl="1" indent="-285750" algn="l">
              <a:buFont typeface="Arial" panose="020B0604020202020204" pitchFamily="34" charset="0"/>
              <a:buChar char="•"/>
            </a:pPr>
            <a:r>
              <a:rPr lang="en-GB" sz="2000"/>
              <a:t>May play a part in initial behavioural manifestations of workaholism</a:t>
            </a:r>
          </a:p>
          <a:p>
            <a:pPr marL="742938" lvl="1" indent="-285750" algn="l">
              <a:buFont typeface="Arial" panose="020B0604020202020204" pitchFamily="34" charset="0"/>
              <a:buChar char="•"/>
            </a:pPr>
            <a:r>
              <a:rPr lang="en-GB" sz="2000"/>
              <a:t>Type A behaviour pattern corresponds quite closely to that of the obsessive-compulsive, and probably to workaholics</a:t>
            </a:r>
          </a:p>
          <a:p>
            <a:pPr marL="742938" lvl="1" indent="-285750" algn="l">
              <a:buFont typeface="Arial" panose="020B0604020202020204" pitchFamily="34" charset="0"/>
              <a:buChar char="•"/>
            </a:pPr>
            <a:r>
              <a:rPr lang="en-GB" sz="2000"/>
              <a:t>Are workaholics simply obsessive individuals who are using work as an avenue to act these compulsions out?</a:t>
            </a:r>
          </a:p>
          <a:p>
            <a:pPr marL="742938" lvl="1" indent="-285750" algn="l">
              <a:buFont typeface="Arial" panose="020B0604020202020204" pitchFamily="34" charset="0"/>
              <a:buChar char="•"/>
            </a:pPr>
            <a:r>
              <a:rPr lang="en-GB" sz="2000"/>
              <a:t>Are they drawn to certain types of work because of this?</a:t>
            </a:r>
          </a:p>
          <a:p>
            <a:r>
              <a:rPr lang="en-GB" sz="2400" b="1">
                <a:solidFill>
                  <a:srgbClr val="42BA97"/>
                </a:solidFill>
              </a:rPr>
              <a:t>Career- or achievement-oriented</a:t>
            </a:r>
          </a:p>
          <a:p>
            <a:pPr marL="742938" lvl="1" indent="-285750" algn="l">
              <a:buFont typeface="Arial" panose="020B0604020202020204" pitchFamily="34" charset="0"/>
              <a:buChar char="•"/>
            </a:pPr>
            <a:r>
              <a:rPr lang="en-GB" sz="2000"/>
              <a:t>Also linked to Type A behaviour</a:t>
            </a:r>
          </a:p>
          <a:p>
            <a:pPr marL="742938" lvl="1" indent="-285750" algn="l">
              <a:buFont typeface="Arial" panose="020B0604020202020204" pitchFamily="34" charset="0"/>
              <a:buChar char="•"/>
            </a:pPr>
            <a:r>
              <a:rPr lang="en-GB" sz="2000"/>
              <a:t>Work longer hours, recommend work to others, invest in the organisation and sacrifice non-work activities for work</a:t>
            </a:r>
          </a:p>
          <a:p>
            <a:pPr marL="742938" lvl="1" indent="-285750" algn="l">
              <a:buFont typeface="Arial" panose="020B0604020202020204" pitchFamily="34" charset="0"/>
              <a:buChar char="•"/>
            </a:pPr>
            <a:endParaRPr lang="en-GB" sz="2000"/>
          </a:p>
          <a:p>
            <a:endParaRPr lang="en-GB" sz="2400"/>
          </a:p>
          <a:p>
            <a:endParaRPr lang="en-GB" sz="2400"/>
          </a:p>
        </p:txBody>
      </p:sp>
    </p:spTree>
    <p:extLst>
      <p:ext uri="{BB962C8B-B14F-4D97-AF65-F5344CB8AC3E}">
        <p14:creationId xmlns:p14="http://schemas.microsoft.com/office/powerpoint/2010/main" val="10427807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9"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2"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3"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4"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5"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6"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7"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8"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9"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0"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1"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2"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3"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4"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5"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6"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7"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8"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9"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0"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1"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2"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3"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4"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5"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6"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7"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8"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9"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0"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1"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2"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3"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4"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5"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6"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7"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8"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9"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0"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1"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2"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3"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4"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5"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6"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7"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8"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9"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60"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61"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62"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63"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64"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65"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grpSp>
      <p:grpSp>
        <p:nvGrpSpPr>
          <p:cNvPr id="67" name="Group 66">
            <a:extLst>
              <a:ext uri="{FF2B5EF4-FFF2-40B4-BE49-F238E27FC236}">
                <a16:creationId xmlns:a16="http://schemas.microsoft.com/office/drawing/2014/main" id="{A1B0DAD3-DAD3-4D41-8EF0-B03422E473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solidFill>
        </p:grpSpPr>
        <p:sp>
          <p:nvSpPr>
            <p:cNvPr id="68" name="Freeform 8">
              <a:extLst>
                <a:ext uri="{FF2B5EF4-FFF2-40B4-BE49-F238E27FC236}">
                  <a16:creationId xmlns:a16="http://schemas.microsoft.com/office/drawing/2014/main" id="{729F7DF5-CF56-4F67-9883-903E49BE1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69" name="Freeform 10">
              <a:extLst>
                <a:ext uri="{FF2B5EF4-FFF2-40B4-BE49-F238E27FC236}">
                  <a16:creationId xmlns:a16="http://schemas.microsoft.com/office/drawing/2014/main" id="{B7E65000-B427-4CEF-B2A9-ECA839855F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0" name="Freeform 15">
              <a:extLst>
                <a:ext uri="{FF2B5EF4-FFF2-40B4-BE49-F238E27FC236}">
                  <a16:creationId xmlns:a16="http://schemas.microsoft.com/office/drawing/2014/main" id="{1D82BADA-E191-4C51-A377-7D1EA989D4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1" name="Freeform 18">
              <a:extLst>
                <a:ext uri="{FF2B5EF4-FFF2-40B4-BE49-F238E27FC236}">
                  <a16:creationId xmlns:a16="http://schemas.microsoft.com/office/drawing/2014/main" id="{C074E073-07CB-4DD6-BFC8-E9FD63D4AC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2" name="Freeform 19">
              <a:extLst>
                <a:ext uri="{FF2B5EF4-FFF2-40B4-BE49-F238E27FC236}">
                  <a16:creationId xmlns:a16="http://schemas.microsoft.com/office/drawing/2014/main" id="{211152B9-90BD-4804-BCC5-4B0FEEF372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3" name="Freeform 20">
              <a:extLst>
                <a:ext uri="{FF2B5EF4-FFF2-40B4-BE49-F238E27FC236}">
                  <a16:creationId xmlns:a16="http://schemas.microsoft.com/office/drawing/2014/main" id="{941B26CC-1C9B-4149-9647-3A0E0C9D20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4" name="Freeform 22">
              <a:extLst>
                <a:ext uri="{FF2B5EF4-FFF2-40B4-BE49-F238E27FC236}">
                  <a16:creationId xmlns:a16="http://schemas.microsoft.com/office/drawing/2014/main" id="{7576EDD8-60BD-4230-9FE5-5302F91208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5" name="Freeform 23">
              <a:extLst>
                <a:ext uri="{FF2B5EF4-FFF2-40B4-BE49-F238E27FC236}">
                  <a16:creationId xmlns:a16="http://schemas.microsoft.com/office/drawing/2014/main" id="{F68478BC-1899-4718-B999-C7EE2F6F5B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6" name="Freeform 26">
              <a:extLst>
                <a:ext uri="{FF2B5EF4-FFF2-40B4-BE49-F238E27FC236}">
                  <a16:creationId xmlns:a16="http://schemas.microsoft.com/office/drawing/2014/main" id="{B02BAA58-19A0-4BE5-8596-7AF02A91C9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7" name="Freeform 27">
              <a:extLst>
                <a:ext uri="{FF2B5EF4-FFF2-40B4-BE49-F238E27FC236}">
                  <a16:creationId xmlns:a16="http://schemas.microsoft.com/office/drawing/2014/main" id="{ED0FD3ED-A6B2-480A-8B6C-36B4921644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8" name="Freeform 28">
              <a:extLst>
                <a:ext uri="{FF2B5EF4-FFF2-40B4-BE49-F238E27FC236}">
                  <a16:creationId xmlns:a16="http://schemas.microsoft.com/office/drawing/2014/main" id="{46C958D0-B4D1-4E20-87DA-CDF757B56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9" name="Freeform 30">
              <a:extLst>
                <a:ext uri="{FF2B5EF4-FFF2-40B4-BE49-F238E27FC236}">
                  <a16:creationId xmlns:a16="http://schemas.microsoft.com/office/drawing/2014/main" id="{3E2B5B4A-13C5-4187-BF16-1B0C4EC6D1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0" name="Freeform 43">
              <a:extLst>
                <a:ext uri="{FF2B5EF4-FFF2-40B4-BE49-F238E27FC236}">
                  <a16:creationId xmlns:a16="http://schemas.microsoft.com/office/drawing/2014/main" id="{8B7A471E-57F9-4AC4-B3DE-6A75C2A490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1" name="Freeform 51">
              <a:extLst>
                <a:ext uri="{FF2B5EF4-FFF2-40B4-BE49-F238E27FC236}">
                  <a16:creationId xmlns:a16="http://schemas.microsoft.com/office/drawing/2014/main" id="{01E6B5E8-B33D-4D70-B30A-823D655388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2" name="Freeform 52">
              <a:extLst>
                <a:ext uri="{FF2B5EF4-FFF2-40B4-BE49-F238E27FC236}">
                  <a16:creationId xmlns:a16="http://schemas.microsoft.com/office/drawing/2014/main" id="{04BD65AE-3613-409E-859A-F5E47E7ED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3" name="Freeform 53">
              <a:extLst>
                <a:ext uri="{FF2B5EF4-FFF2-40B4-BE49-F238E27FC236}">
                  <a16:creationId xmlns:a16="http://schemas.microsoft.com/office/drawing/2014/main" id="{6AC52B47-CF30-4905-A913-8016FD7DF8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4" name="Freeform 54">
              <a:extLst>
                <a:ext uri="{FF2B5EF4-FFF2-40B4-BE49-F238E27FC236}">
                  <a16:creationId xmlns:a16="http://schemas.microsoft.com/office/drawing/2014/main" id="{945DD375-89B4-4594-879C-C88E3E07E4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5" name="Freeform 55">
              <a:extLst>
                <a:ext uri="{FF2B5EF4-FFF2-40B4-BE49-F238E27FC236}">
                  <a16:creationId xmlns:a16="http://schemas.microsoft.com/office/drawing/2014/main" id="{4EF2ED92-CD73-4432-B715-54794B6CC8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6" name="Freeform 56">
              <a:extLst>
                <a:ext uri="{FF2B5EF4-FFF2-40B4-BE49-F238E27FC236}">
                  <a16:creationId xmlns:a16="http://schemas.microsoft.com/office/drawing/2014/main" id="{4C080334-01D5-4AEE-B802-115F8FF429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7" name="Freeform 57">
              <a:extLst>
                <a:ext uri="{FF2B5EF4-FFF2-40B4-BE49-F238E27FC236}">
                  <a16:creationId xmlns:a16="http://schemas.microsoft.com/office/drawing/2014/main" id="{5B2CD9BC-4DF9-4317-9F4F-168D1E48FF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8" name="Freeform 59">
              <a:extLst>
                <a:ext uri="{FF2B5EF4-FFF2-40B4-BE49-F238E27FC236}">
                  <a16:creationId xmlns:a16="http://schemas.microsoft.com/office/drawing/2014/main" id="{9ED340BE-C2EA-4C3D-9E5F-49D0601E22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9" name="Freeform 60">
              <a:extLst>
                <a:ext uri="{FF2B5EF4-FFF2-40B4-BE49-F238E27FC236}">
                  <a16:creationId xmlns:a16="http://schemas.microsoft.com/office/drawing/2014/main" id="{F83C564A-309A-4BE2-A1B7-CB9000A40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0" name="Freeform 61">
              <a:extLst>
                <a:ext uri="{FF2B5EF4-FFF2-40B4-BE49-F238E27FC236}">
                  <a16:creationId xmlns:a16="http://schemas.microsoft.com/office/drawing/2014/main" id="{6DB3A353-2237-4080-B766-F62A628B38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1" name="Freeform 5">
              <a:extLst>
                <a:ext uri="{FF2B5EF4-FFF2-40B4-BE49-F238E27FC236}">
                  <a16:creationId xmlns:a16="http://schemas.microsoft.com/office/drawing/2014/main" id="{F97333D1-A657-49E4-BCD3-47476A14CA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2" name="Freeform 6">
              <a:extLst>
                <a:ext uri="{FF2B5EF4-FFF2-40B4-BE49-F238E27FC236}">
                  <a16:creationId xmlns:a16="http://schemas.microsoft.com/office/drawing/2014/main" id="{D848B0DC-182E-4466-BC72-7D1D16380F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3" name="Freeform 7">
              <a:extLst>
                <a:ext uri="{FF2B5EF4-FFF2-40B4-BE49-F238E27FC236}">
                  <a16:creationId xmlns:a16="http://schemas.microsoft.com/office/drawing/2014/main" id="{60CE5FE2-5C67-4168-A845-1851C07B74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4" name="Freeform 8">
              <a:extLst>
                <a:ext uri="{FF2B5EF4-FFF2-40B4-BE49-F238E27FC236}">
                  <a16:creationId xmlns:a16="http://schemas.microsoft.com/office/drawing/2014/main" id="{FFD9F71E-ACAB-4435-8558-5C891704E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5" name="Freeform 9">
              <a:extLst>
                <a:ext uri="{FF2B5EF4-FFF2-40B4-BE49-F238E27FC236}">
                  <a16:creationId xmlns:a16="http://schemas.microsoft.com/office/drawing/2014/main" id="{D8F3C4EF-CAB3-477F-9BE6-7AE0EE0861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6" name="Freeform 11">
              <a:extLst>
                <a:ext uri="{FF2B5EF4-FFF2-40B4-BE49-F238E27FC236}">
                  <a16:creationId xmlns:a16="http://schemas.microsoft.com/office/drawing/2014/main" id="{99F3B109-2DD1-4023-AB8C-C4CFFBC1EE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7" name="Freeform 12">
              <a:extLst>
                <a:ext uri="{FF2B5EF4-FFF2-40B4-BE49-F238E27FC236}">
                  <a16:creationId xmlns:a16="http://schemas.microsoft.com/office/drawing/2014/main" id="{AEE61596-3CEF-4CF6-A4FA-2262654387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8" name="Freeform 13">
              <a:extLst>
                <a:ext uri="{FF2B5EF4-FFF2-40B4-BE49-F238E27FC236}">
                  <a16:creationId xmlns:a16="http://schemas.microsoft.com/office/drawing/2014/main" id="{ACA5CDA1-D484-482B-924A-C21EFFB26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9" name="Freeform 14">
              <a:extLst>
                <a:ext uri="{FF2B5EF4-FFF2-40B4-BE49-F238E27FC236}">
                  <a16:creationId xmlns:a16="http://schemas.microsoft.com/office/drawing/2014/main" id="{8BAD048C-9E22-4DAB-BB3C-8978DFC799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0" name="Freeform 16">
              <a:extLst>
                <a:ext uri="{FF2B5EF4-FFF2-40B4-BE49-F238E27FC236}">
                  <a16:creationId xmlns:a16="http://schemas.microsoft.com/office/drawing/2014/main" id="{1A2637B3-8C74-4B55-872D-CFE1F1929A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1" name="Freeform 17">
              <a:extLst>
                <a:ext uri="{FF2B5EF4-FFF2-40B4-BE49-F238E27FC236}">
                  <a16:creationId xmlns:a16="http://schemas.microsoft.com/office/drawing/2014/main" id="{C73B0390-BD3E-4AFB-ADF3-676ECF8900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2" name="Freeform 21">
              <a:extLst>
                <a:ext uri="{FF2B5EF4-FFF2-40B4-BE49-F238E27FC236}">
                  <a16:creationId xmlns:a16="http://schemas.microsoft.com/office/drawing/2014/main" id="{35236E6F-9C25-49CE-9078-306D3A5FA0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3" name="Freeform 25">
              <a:extLst>
                <a:ext uri="{FF2B5EF4-FFF2-40B4-BE49-F238E27FC236}">
                  <a16:creationId xmlns:a16="http://schemas.microsoft.com/office/drawing/2014/main" id="{46D4BFF5-1B3A-44D0-9720-143617E009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4" name="Freeform 29">
              <a:extLst>
                <a:ext uri="{FF2B5EF4-FFF2-40B4-BE49-F238E27FC236}">
                  <a16:creationId xmlns:a16="http://schemas.microsoft.com/office/drawing/2014/main" id="{77FD726E-2EB9-4305-BEE5-7C48D51C9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5" name="Freeform 31">
              <a:extLst>
                <a:ext uri="{FF2B5EF4-FFF2-40B4-BE49-F238E27FC236}">
                  <a16:creationId xmlns:a16="http://schemas.microsoft.com/office/drawing/2014/main" id="{25E6083A-3C52-4763-92A2-1B88843EF3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6" name="Freeform 32">
              <a:extLst>
                <a:ext uri="{FF2B5EF4-FFF2-40B4-BE49-F238E27FC236}">
                  <a16:creationId xmlns:a16="http://schemas.microsoft.com/office/drawing/2014/main" id="{CA90BF22-94F7-4D52-8725-FDCE69CE6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7" name="Freeform 33">
              <a:extLst>
                <a:ext uri="{FF2B5EF4-FFF2-40B4-BE49-F238E27FC236}">
                  <a16:creationId xmlns:a16="http://schemas.microsoft.com/office/drawing/2014/main" id="{998A2F47-3F4E-4065-86CF-B49B258FF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8" name="Freeform 34">
              <a:extLst>
                <a:ext uri="{FF2B5EF4-FFF2-40B4-BE49-F238E27FC236}">
                  <a16:creationId xmlns:a16="http://schemas.microsoft.com/office/drawing/2014/main" id="{65AF8C00-7E07-4E42-A41A-08417BB0E5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9" name="Freeform 35">
              <a:extLst>
                <a:ext uri="{FF2B5EF4-FFF2-40B4-BE49-F238E27FC236}">
                  <a16:creationId xmlns:a16="http://schemas.microsoft.com/office/drawing/2014/main" id="{E0C04B54-4EF5-4B04-A708-8339062DA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0" name="Freeform 36">
              <a:extLst>
                <a:ext uri="{FF2B5EF4-FFF2-40B4-BE49-F238E27FC236}">
                  <a16:creationId xmlns:a16="http://schemas.microsoft.com/office/drawing/2014/main" id="{C16D1625-1345-49A9-9FAE-3600E0D116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1" name="Freeform 37">
              <a:extLst>
                <a:ext uri="{FF2B5EF4-FFF2-40B4-BE49-F238E27FC236}">
                  <a16:creationId xmlns:a16="http://schemas.microsoft.com/office/drawing/2014/main" id="{B8817E5F-6964-4B89-9CD1-CD4621B6EC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2" name="Freeform 38">
              <a:extLst>
                <a:ext uri="{FF2B5EF4-FFF2-40B4-BE49-F238E27FC236}">
                  <a16:creationId xmlns:a16="http://schemas.microsoft.com/office/drawing/2014/main" id="{952E3586-DC86-4B27-AAC4-D005819D2C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3" name="Freeform 39">
              <a:extLst>
                <a:ext uri="{FF2B5EF4-FFF2-40B4-BE49-F238E27FC236}">
                  <a16:creationId xmlns:a16="http://schemas.microsoft.com/office/drawing/2014/main" id="{22CB13D9-EA0B-45B8-8E8F-3AABBE9D79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4" name="Freeform 40">
              <a:extLst>
                <a:ext uri="{FF2B5EF4-FFF2-40B4-BE49-F238E27FC236}">
                  <a16:creationId xmlns:a16="http://schemas.microsoft.com/office/drawing/2014/main" id="{3755BB78-63DB-4A8C-A113-795862B375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5" name="Freeform 41">
              <a:extLst>
                <a:ext uri="{FF2B5EF4-FFF2-40B4-BE49-F238E27FC236}">
                  <a16:creationId xmlns:a16="http://schemas.microsoft.com/office/drawing/2014/main" id="{68D97FB6-919C-4D25-A4CE-65C0BB8B41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6" name="Freeform 42">
              <a:extLst>
                <a:ext uri="{FF2B5EF4-FFF2-40B4-BE49-F238E27FC236}">
                  <a16:creationId xmlns:a16="http://schemas.microsoft.com/office/drawing/2014/main" id="{B7FB8601-BFD8-42A2-BFC8-826DA5679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7" name="Freeform 44">
              <a:extLst>
                <a:ext uri="{FF2B5EF4-FFF2-40B4-BE49-F238E27FC236}">
                  <a16:creationId xmlns:a16="http://schemas.microsoft.com/office/drawing/2014/main" id="{E66A3773-870D-43D8-97C8-9210A0288C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8" name="Freeform 45">
              <a:extLst>
                <a:ext uri="{FF2B5EF4-FFF2-40B4-BE49-F238E27FC236}">
                  <a16:creationId xmlns:a16="http://schemas.microsoft.com/office/drawing/2014/main" id="{08736EF7-6BB0-4CA8-B063-CD217FF9BF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9" name="Freeform 46">
              <a:extLst>
                <a:ext uri="{FF2B5EF4-FFF2-40B4-BE49-F238E27FC236}">
                  <a16:creationId xmlns:a16="http://schemas.microsoft.com/office/drawing/2014/main" id="{57EBF709-9E0F-48A1-BCDD-F3C74F1D49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20" name="Freeform 47">
              <a:extLst>
                <a:ext uri="{FF2B5EF4-FFF2-40B4-BE49-F238E27FC236}">
                  <a16:creationId xmlns:a16="http://schemas.microsoft.com/office/drawing/2014/main" id="{251EC588-C357-470F-A194-F4A0C32B7F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21" name="Freeform 48">
              <a:extLst>
                <a:ext uri="{FF2B5EF4-FFF2-40B4-BE49-F238E27FC236}">
                  <a16:creationId xmlns:a16="http://schemas.microsoft.com/office/drawing/2014/main" id="{02592C96-1066-4F6E-9353-4FF1D5ED98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22" name="Freeform 49">
              <a:extLst>
                <a:ext uri="{FF2B5EF4-FFF2-40B4-BE49-F238E27FC236}">
                  <a16:creationId xmlns:a16="http://schemas.microsoft.com/office/drawing/2014/main" id="{B5016669-96C5-4574-B536-65060BCE97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23" name="Freeform 8">
              <a:extLst>
                <a:ext uri="{FF2B5EF4-FFF2-40B4-BE49-F238E27FC236}">
                  <a16:creationId xmlns:a16="http://schemas.microsoft.com/office/drawing/2014/main" id="{5C697245-37CA-4D12-9F8C-308595014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24" name="Freeform 106">
              <a:extLst>
                <a:ext uri="{FF2B5EF4-FFF2-40B4-BE49-F238E27FC236}">
                  <a16:creationId xmlns:a16="http://schemas.microsoft.com/office/drawing/2014/main" id="{3776B83C-39DC-4C02-B33B-848604D0A9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grpSp>
      <p:sp>
        <p:nvSpPr>
          <p:cNvPr id="126" name="Rectangle 125">
            <a:extLst>
              <a:ext uri="{FF2B5EF4-FFF2-40B4-BE49-F238E27FC236}">
                <a16:creationId xmlns:a16="http://schemas.microsoft.com/office/drawing/2014/main" id="{8B7AD46D-E72A-4FA9-A503-9BBF703CB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28" name="Rectangle 127">
            <a:extLst>
              <a:ext uri="{FF2B5EF4-FFF2-40B4-BE49-F238E27FC236}">
                <a16:creationId xmlns:a16="http://schemas.microsoft.com/office/drawing/2014/main" id="{D5A33662-C2EA-4FEB-B1D3-625DFCFE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55580" y="1482696"/>
            <a:ext cx="7880841" cy="36412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A87F66C7-8A27-4BE9-AE6F-61C27876A500}"/>
              </a:ext>
            </a:extLst>
          </p:cNvPr>
          <p:cNvSpPr>
            <a:spLocks noGrp="1"/>
          </p:cNvSpPr>
          <p:nvPr>
            <p:ph type="title"/>
          </p:nvPr>
        </p:nvSpPr>
        <p:spPr>
          <a:xfrm>
            <a:off x="2766738" y="2019869"/>
            <a:ext cx="6658524" cy="1817045"/>
          </a:xfrm>
        </p:spPr>
        <p:txBody>
          <a:bodyPr vert="horz" lIns="91440" tIns="45720" rIns="91440" bIns="45720" rtlCol="0" anchor="b">
            <a:normAutofit/>
          </a:bodyPr>
          <a:lstStyle/>
          <a:p>
            <a:pPr algn="ctr"/>
            <a:r>
              <a:rPr lang="en-US" sz="4800">
                <a:latin typeface="+mn-lt"/>
              </a:rPr>
              <a:t>Workaholism and Work Engagement</a:t>
            </a:r>
          </a:p>
        </p:txBody>
      </p:sp>
      <p:sp>
        <p:nvSpPr>
          <p:cNvPr id="3" name="Text Placeholder 2">
            <a:extLst>
              <a:ext uri="{FF2B5EF4-FFF2-40B4-BE49-F238E27FC236}">
                <a16:creationId xmlns:a16="http://schemas.microsoft.com/office/drawing/2014/main" id="{F47FB57A-251D-4070-AAE4-5C8288B62617}"/>
              </a:ext>
            </a:extLst>
          </p:cNvPr>
          <p:cNvSpPr>
            <a:spLocks noGrp="1"/>
          </p:cNvSpPr>
          <p:nvPr>
            <p:ph type="body" idx="1"/>
          </p:nvPr>
        </p:nvSpPr>
        <p:spPr>
          <a:xfrm>
            <a:off x="3301642" y="4195620"/>
            <a:ext cx="5587493" cy="592640"/>
          </a:xfrm>
        </p:spPr>
        <p:txBody>
          <a:bodyPr vert="horz" lIns="91440" tIns="45720" rIns="91440" bIns="45720" rtlCol="0" anchor="t">
            <a:normAutofit/>
          </a:bodyPr>
          <a:lstStyle/>
          <a:p>
            <a:pPr algn="ctr"/>
            <a:r>
              <a:rPr lang="en-US" cap="all" spc="600">
                <a:solidFill>
                  <a:schemeClr val="tx2"/>
                </a:solidFill>
              </a:rPr>
              <a:t>2. Work engagement</a:t>
            </a:r>
          </a:p>
        </p:txBody>
      </p:sp>
      <p:grpSp>
        <p:nvGrpSpPr>
          <p:cNvPr id="130" name="Group 129">
            <a:extLst>
              <a:ext uri="{FF2B5EF4-FFF2-40B4-BE49-F238E27FC236}">
                <a16:creationId xmlns:a16="http://schemas.microsoft.com/office/drawing/2014/main" id="{FBD7D0E7-4363-4739-978A-4F6670CCBF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013" y="4672191"/>
            <a:ext cx="12132040" cy="1227764"/>
            <a:chOff x="16013" y="4672191"/>
            <a:chExt cx="12132040" cy="1227764"/>
          </a:xfrm>
        </p:grpSpPr>
        <p:sp>
          <p:nvSpPr>
            <p:cNvPr id="131" name="Freeform 6">
              <a:extLst>
                <a:ext uri="{FF2B5EF4-FFF2-40B4-BE49-F238E27FC236}">
                  <a16:creationId xmlns:a16="http://schemas.microsoft.com/office/drawing/2014/main" id="{BB31E6EC-F425-492F-962D-444E7A6046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08065" y="5686940"/>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2" name="Freeform 79">
              <a:extLst>
                <a:ext uri="{FF2B5EF4-FFF2-40B4-BE49-F238E27FC236}">
                  <a16:creationId xmlns:a16="http://schemas.microsoft.com/office/drawing/2014/main" id="{A237B1DA-F954-43AD-BDCE-8D75C10114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3186" y="4743883"/>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3" name="Freeform 82">
              <a:extLst>
                <a:ext uri="{FF2B5EF4-FFF2-40B4-BE49-F238E27FC236}">
                  <a16:creationId xmlns:a16="http://schemas.microsoft.com/office/drawing/2014/main" id="{426A3F5E-710F-4787-BC42-3BA6AB09DD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09989" y="5352857"/>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4" name="Freeform 90">
              <a:extLst>
                <a:ext uri="{FF2B5EF4-FFF2-40B4-BE49-F238E27FC236}">
                  <a16:creationId xmlns:a16="http://schemas.microsoft.com/office/drawing/2014/main" id="{CBADC17B-6F69-4C87-970E-D3773B2824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6420" y="5096537"/>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5" name="Freeform 105">
              <a:extLst>
                <a:ext uri="{FF2B5EF4-FFF2-40B4-BE49-F238E27FC236}">
                  <a16:creationId xmlns:a16="http://schemas.microsoft.com/office/drawing/2014/main" id="{25F6D281-A258-4D9C-BBB9-709C435378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62693" y="5304243"/>
              <a:ext cx="166807" cy="110131"/>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6" name="Freeform 106">
              <a:extLst>
                <a:ext uri="{FF2B5EF4-FFF2-40B4-BE49-F238E27FC236}">
                  <a16:creationId xmlns:a16="http://schemas.microsoft.com/office/drawing/2014/main" id="{7F4B1C8E-AAC9-425C-A1B7-2EFBA4AD4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19802" y="5317769"/>
              <a:ext cx="159463" cy="114961"/>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7" name="Freeform 107">
              <a:extLst>
                <a:ext uri="{FF2B5EF4-FFF2-40B4-BE49-F238E27FC236}">
                  <a16:creationId xmlns:a16="http://schemas.microsoft.com/office/drawing/2014/main" id="{7B086E82-0730-4326-BD8F-E06A58E13A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87915" y="5332258"/>
              <a:ext cx="182543" cy="96607"/>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8" name="Freeform 108">
              <a:extLst>
                <a:ext uri="{FF2B5EF4-FFF2-40B4-BE49-F238E27FC236}">
                  <a16:creationId xmlns:a16="http://schemas.microsoft.com/office/drawing/2014/main" id="{64B1063F-FCAC-443E-9442-B10A8F022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99462" y="5346751"/>
              <a:ext cx="143728" cy="107233"/>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9" name="Freeform 109">
              <a:extLst>
                <a:ext uri="{FF2B5EF4-FFF2-40B4-BE49-F238E27FC236}">
                  <a16:creationId xmlns:a16="http://schemas.microsoft.com/office/drawing/2014/main" id="{44AC27C3-9E2B-487C-BF08-F8EC5E2378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55943" y="5336292"/>
              <a:ext cx="182543" cy="100470"/>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0" name="Freeform 110">
              <a:extLst>
                <a:ext uri="{FF2B5EF4-FFF2-40B4-BE49-F238E27FC236}">
                  <a16:creationId xmlns:a16="http://schemas.microsoft.com/office/drawing/2014/main" id="{15443CD9-CB35-4F3A-A1F8-71D324683A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40740" y="5338193"/>
              <a:ext cx="151070" cy="135248"/>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1" name="Freeform 111">
              <a:extLst>
                <a:ext uri="{FF2B5EF4-FFF2-40B4-BE49-F238E27FC236}">
                  <a16:creationId xmlns:a16="http://schemas.microsoft.com/office/drawing/2014/main" id="{DFCD4A4A-922D-4904-9584-802D6C8FCD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62512" y="5362259"/>
              <a:ext cx="155267" cy="103369"/>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2" name="Freeform 112">
              <a:extLst>
                <a:ext uri="{FF2B5EF4-FFF2-40B4-BE49-F238E27FC236}">
                  <a16:creationId xmlns:a16="http://schemas.microsoft.com/office/drawing/2014/main" id="{692F8B88-1FF7-4D72-8372-6D832B1808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0625" y="5350614"/>
              <a:ext cx="139530" cy="96607"/>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3" name="Freeform 122">
              <a:extLst>
                <a:ext uri="{FF2B5EF4-FFF2-40B4-BE49-F238E27FC236}">
                  <a16:creationId xmlns:a16="http://schemas.microsoft.com/office/drawing/2014/main" id="{40B313D2-1D8C-402C-AD02-2683BEE11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54594" y="5625939"/>
              <a:ext cx="151070" cy="96607"/>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4" name="Freeform 123">
              <a:extLst>
                <a:ext uri="{FF2B5EF4-FFF2-40B4-BE49-F238E27FC236}">
                  <a16:creationId xmlns:a16="http://schemas.microsoft.com/office/drawing/2014/main" id="{003688F3-6F0C-490D-AD70-776D6CC142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69738" y="5600823"/>
              <a:ext cx="166807" cy="111097"/>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5" name="Freeform 130">
              <a:extLst>
                <a:ext uri="{FF2B5EF4-FFF2-40B4-BE49-F238E27FC236}">
                  <a16:creationId xmlns:a16="http://schemas.microsoft.com/office/drawing/2014/main" id="{C784FEC2-80B3-48A7-AC45-0D76A5487F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4958" y="5629805"/>
              <a:ext cx="186739" cy="96607"/>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6" name="Freeform 131">
              <a:extLst>
                <a:ext uri="{FF2B5EF4-FFF2-40B4-BE49-F238E27FC236}">
                  <a16:creationId xmlns:a16="http://schemas.microsoft.com/office/drawing/2014/main" id="{51C6AA50-F19B-4542-BECE-F5178D77F5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78972" y="5633670"/>
              <a:ext cx="139530" cy="103369"/>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7" name="Freeform 132">
              <a:extLst>
                <a:ext uri="{FF2B5EF4-FFF2-40B4-BE49-F238E27FC236}">
                  <a16:creationId xmlns:a16="http://schemas.microsoft.com/office/drawing/2014/main" id="{26C65E8D-05F5-4663-BB38-E5D2150DC4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03943" y="5636568"/>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8" name="Freeform 134">
              <a:extLst>
                <a:ext uri="{FF2B5EF4-FFF2-40B4-BE49-F238E27FC236}">
                  <a16:creationId xmlns:a16="http://schemas.microsoft.com/office/drawing/2014/main" id="{F27B3A01-521C-4182-AB61-55BE0930EA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0682" y="5633669"/>
              <a:ext cx="146874" cy="139112"/>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9" name="Freeform 135">
              <a:extLst>
                <a:ext uri="{FF2B5EF4-FFF2-40B4-BE49-F238E27FC236}">
                  <a16:creationId xmlns:a16="http://schemas.microsoft.com/office/drawing/2014/main" id="{3234CE80-3683-4934-8741-9C98BE2C84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8862" y="5644296"/>
              <a:ext cx="152120" cy="99505"/>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0" name="Freeform 141">
              <a:extLst>
                <a:ext uri="{FF2B5EF4-FFF2-40B4-BE49-F238E27FC236}">
                  <a16:creationId xmlns:a16="http://schemas.microsoft.com/office/drawing/2014/main" id="{4499DED1-5430-4904-B36E-2D6D26DA15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73769" y="5665549"/>
              <a:ext cx="194084" cy="193212"/>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1" name="Freeform 63">
              <a:extLst>
                <a:ext uri="{FF2B5EF4-FFF2-40B4-BE49-F238E27FC236}">
                  <a16:creationId xmlns:a16="http://schemas.microsoft.com/office/drawing/2014/main" id="{EF4E027B-3566-409B-B9B5-F16D1448C7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41723" y="4784940"/>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2" name="Freeform 65">
              <a:extLst>
                <a:ext uri="{FF2B5EF4-FFF2-40B4-BE49-F238E27FC236}">
                  <a16:creationId xmlns:a16="http://schemas.microsoft.com/office/drawing/2014/main" id="{72553221-A7FE-4D68-8485-7FFFF7ED43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63712" y="4802638"/>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3" name="Freeform 70">
              <a:extLst>
                <a:ext uri="{FF2B5EF4-FFF2-40B4-BE49-F238E27FC236}">
                  <a16:creationId xmlns:a16="http://schemas.microsoft.com/office/drawing/2014/main" id="{C0CD157A-95BD-4967-887B-27E8080306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81709" y="5144498"/>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4" name="Freeform 73">
              <a:extLst>
                <a:ext uri="{FF2B5EF4-FFF2-40B4-BE49-F238E27FC236}">
                  <a16:creationId xmlns:a16="http://schemas.microsoft.com/office/drawing/2014/main" id="{02B9397E-F107-4BC0-9731-A272E0ED91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48229" y="4776245"/>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5" name="Freeform 74">
              <a:extLst>
                <a:ext uri="{FF2B5EF4-FFF2-40B4-BE49-F238E27FC236}">
                  <a16:creationId xmlns:a16="http://schemas.microsoft.com/office/drawing/2014/main" id="{8C701451-F060-41D8-B0F5-9A15754B70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98451" y="5094262"/>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6" name="Freeform 77">
              <a:extLst>
                <a:ext uri="{FF2B5EF4-FFF2-40B4-BE49-F238E27FC236}">
                  <a16:creationId xmlns:a16="http://schemas.microsoft.com/office/drawing/2014/main" id="{A11EFB12-CE1C-4164-AEF2-1F75134501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99025" y="4813378"/>
              <a:ext cx="179397" cy="88879"/>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7" name="Freeform 85">
              <a:extLst>
                <a:ext uri="{FF2B5EF4-FFF2-40B4-BE49-F238E27FC236}">
                  <a16:creationId xmlns:a16="http://schemas.microsoft.com/office/drawing/2014/main" id="{54CC6DB4-7797-481F-B489-36FD8198F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18807" y="5130005"/>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8" name="Freeform 87">
              <a:extLst>
                <a:ext uri="{FF2B5EF4-FFF2-40B4-BE49-F238E27FC236}">
                  <a16:creationId xmlns:a16="http://schemas.microsoft.com/office/drawing/2014/main" id="{45A55FA5-1F4E-4B0A-8D1C-A74C9D4111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89107" y="5144498"/>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9" name="Freeform 88">
              <a:extLst>
                <a:ext uri="{FF2B5EF4-FFF2-40B4-BE49-F238E27FC236}">
                  <a16:creationId xmlns:a16="http://schemas.microsoft.com/office/drawing/2014/main" id="{FED92530-3B86-4EE5-9112-A4B22DB375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72181" y="5151258"/>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0" name="Freeform 91">
              <a:extLst>
                <a:ext uri="{FF2B5EF4-FFF2-40B4-BE49-F238E27FC236}">
                  <a16:creationId xmlns:a16="http://schemas.microsoft.com/office/drawing/2014/main" id="{7E5DA643-D271-4BD3-BE37-7B70D3C80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4990" y="5349193"/>
              <a:ext cx="140580" cy="96607"/>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1" name="Freeform 92">
              <a:extLst>
                <a:ext uri="{FF2B5EF4-FFF2-40B4-BE49-F238E27FC236}">
                  <a16:creationId xmlns:a16="http://schemas.microsoft.com/office/drawing/2014/main" id="{2483CD6E-CD32-414F-ABEB-38A860B2DC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87687" y="5348334"/>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2" name="Freeform 93">
              <a:extLst>
                <a:ext uri="{FF2B5EF4-FFF2-40B4-BE49-F238E27FC236}">
                  <a16:creationId xmlns:a16="http://schemas.microsoft.com/office/drawing/2014/main" id="{D07D67C7-3737-46B2-A818-4041167562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05314" y="5358963"/>
              <a:ext cx="151070" cy="93707"/>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3" name="Freeform 94">
              <a:extLst>
                <a:ext uri="{FF2B5EF4-FFF2-40B4-BE49-F238E27FC236}">
                  <a16:creationId xmlns:a16="http://schemas.microsoft.com/office/drawing/2014/main" id="{537E8027-0A3D-40E2-BE05-5B3C1F5EE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88399" y="539180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4" name="Freeform 95">
              <a:extLst>
                <a:ext uri="{FF2B5EF4-FFF2-40B4-BE49-F238E27FC236}">
                  <a16:creationId xmlns:a16="http://schemas.microsoft.com/office/drawing/2014/main" id="{81DBF15F-E31D-4645-8837-2C4C9A5A42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0940" y="5394706"/>
              <a:ext cx="139530" cy="96607"/>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5" name="Freeform 96">
              <a:extLst>
                <a:ext uri="{FF2B5EF4-FFF2-40B4-BE49-F238E27FC236}">
                  <a16:creationId xmlns:a16="http://schemas.microsoft.com/office/drawing/2014/main" id="{5B8CDE73-F3DC-4AC9-9297-EB4E2A576E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4663" y="5402434"/>
              <a:ext cx="174151" cy="128486"/>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6" name="Freeform 97">
              <a:extLst>
                <a:ext uri="{FF2B5EF4-FFF2-40B4-BE49-F238E27FC236}">
                  <a16:creationId xmlns:a16="http://schemas.microsoft.com/office/drawing/2014/main" id="{F0376FDA-A4AF-45A1-8F87-FA4B02F22C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78160" y="5405332"/>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7" name="Freeform 98">
              <a:extLst>
                <a:ext uri="{FF2B5EF4-FFF2-40B4-BE49-F238E27FC236}">
                  <a16:creationId xmlns:a16="http://schemas.microsoft.com/office/drawing/2014/main" id="{2FCD6E4E-8DEF-4CF5-BD6B-94763A5F36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54079" y="5405333"/>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8" name="Freeform 99">
              <a:extLst>
                <a:ext uri="{FF2B5EF4-FFF2-40B4-BE49-F238E27FC236}">
                  <a16:creationId xmlns:a16="http://schemas.microsoft.com/office/drawing/2014/main" id="{3C67A02A-2727-4748-AA3F-BE1E430E15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82783" y="5405330"/>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9" name="Freeform 100">
              <a:extLst>
                <a:ext uri="{FF2B5EF4-FFF2-40B4-BE49-F238E27FC236}">
                  <a16:creationId xmlns:a16="http://schemas.microsoft.com/office/drawing/2014/main" id="{3FBBF2DA-87EB-4F70-9B79-6C81721C9B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34439" y="5405332"/>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0" name="Freeform 101">
              <a:extLst>
                <a:ext uri="{FF2B5EF4-FFF2-40B4-BE49-F238E27FC236}">
                  <a16:creationId xmlns:a16="http://schemas.microsoft.com/office/drawing/2014/main" id="{BCEB5F06-BFA8-4814-9E4C-76DCAD1211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62131" y="5413062"/>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1" name="Freeform 102">
              <a:extLst>
                <a:ext uri="{FF2B5EF4-FFF2-40B4-BE49-F238E27FC236}">
                  <a16:creationId xmlns:a16="http://schemas.microsoft.com/office/drawing/2014/main" id="{18CCA59A-7924-4538-BFC4-0CB7F1E4E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46142" y="5416926"/>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2" name="Freeform 103">
              <a:extLst>
                <a:ext uri="{FF2B5EF4-FFF2-40B4-BE49-F238E27FC236}">
                  <a16:creationId xmlns:a16="http://schemas.microsoft.com/office/drawing/2014/main" id="{A0A93E30-463F-4F62-A384-056F7CDE6F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56678" y="5423687"/>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3" name="Freeform 104">
              <a:extLst>
                <a:ext uri="{FF2B5EF4-FFF2-40B4-BE49-F238E27FC236}">
                  <a16:creationId xmlns:a16="http://schemas.microsoft.com/office/drawing/2014/main" id="{59F75A4E-692F-4BAA-BE1F-ACE3640FA8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161124" y="5423687"/>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4" name="Freeform 113">
              <a:extLst>
                <a:ext uri="{FF2B5EF4-FFF2-40B4-BE49-F238E27FC236}">
                  <a16:creationId xmlns:a16="http://schemas.microsoft.com/office/drawing/2014/main" id="{406CF913-2FAD-4D42-9157-2899C41EEA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98807" y="5477785"/>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5" name="Freeform 114">
              <a:extLst>
                <a:ext uri="{FF2B5EF4-FFF2-40B4-BE49-F238E27FC236}">
                  <a16:creationId xmlns:a16="http://schemas.microsoft.com/office/drawing/2014/main" id="{76306C74-917D-43D4-B6E5-6B4C4A540B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28101" y="5477787"/>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6" name="Freeform 115">
              <a:extLst>
                <a:ext uri="{FF2B5EF4-FFF2-40B4-BE49-F238E27FC236}">
                  <a16:creationId xmlns:a16="http://schemas.microsoft.com/office/drawing/2014/main" id="{80F8F223-CC1A-4E1A-80E7-A4A3E52CF3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12829" y="5484550"/>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7" name="Freeform 117">
              <a:extLst>
                <a:ext uri="{FF2B5EF4-FFF2-40B4-BE49-F238E27FC236}">
                  <a16:creationId xmlns:a16="http://schemas.microsoft.com/office/drawing/2014/main" id="{92D47487-B5D3-4C4B-AF8B-486D7E963F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30114" y="5499041"/>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8" name="Freeform 118">
              <a:extLst>
                <a:ext uri="{FF2B5EF4-FFF2-40B4-BE49-F238E27FC236}">
                  <a16:creationId xmlns:a16="http://schemas.microsoft.com/office/drawing/2014/main" id="{E60E8C17-5F97-46EF-9891-75B625EFC8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42458" y="5440169"/>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9" name="Freeform 119">
              <a:extLst>
                <a:ext uri="{FF2B5EF4-FFF2-40B4-BE49-F238E27FC236}">
                  <a16:creationId xmlns:a16="http://schemas.microsoft.com/office/drawing/2014/main" id="{DBB99CEB-E543-43DF-B31F-18AC8BB7FD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0221" y="5425337"/>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0" name="Freeform 120">
              <a:extLst>
                <a:ext uri="{FF2B5EF4-FFF2-40B4-BE49-F238E27FC236}">
                  <a16:creationId xmlns:a16="http://schemas.microsoft.com/office/drawing/2014/main" id="{3D6FE725-2751-43F4-B9FC-DAB446B358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80933" y="5699014"/>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1" name="Freeform 121">
              <a:extLst>
                <a:ext uri="{FF2B5EF4-FFF2-40B4-BE49-F238E27FC236}">
                  <a16:creationId xmlns:a16="http://schemas.microsoft.com/office/drawing/2014/main" id="{417E512D-7D83-498E-AB2F-4E1719AA42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20758" y="5706744"/>
              <a:ext cx="158415" cy="100470"/>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2" name="Freeform 125">
              <a:extLst>
                <a:ext uri="{FF2B5EF4-FFF2-40B4-BE49-F238E27FC236}">
                  <a16:creationId xmlns:a16="http://schemas.microsoft.com/office/drawing/2014/main" id="{CCC352A1-A818-43E3-B2B6-3659C06AA5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86192" y="5711091"/>
              <a:ext cx="175200" cy="93707"/>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3" name="Freeform 126">
              <a:extLst>
                <a:ext uri="{FF2B5EF4-FFF2-40B4-BE49-F238E27FC236}">
                  <a16:creationId xmlns:a16="http://schemas.microsoft.com/office/drawing/2014/main" id="{B6290974-ACC6-4D67-8719-DEB0CF60CA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92724" y="5734760"/>
              <a:ext cx="179397" cy="93707"/>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4" name="Freeform 127">
              <a:extLst>
                <a:ext uri="{FF2B5EF4-FFF2-40B4-BE49-F238E27FC236}">
                  <a16:creationId xmlns:a16="http://schemas.microsoft.com/office/drawing/2014/main" id="{0CBDF33A-236E-480A-91D2-7918A8BCD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46735" y="5734760"/>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5" name="Freeform 128">
              <a:extLst>
                <a:ext uri="{FF2B5EF4-FFF2-40B4-BE49-F238E27FC236}">
                  <a16:creationId xmlns:a16="http://schemas.microsoft.com/office/drawing/2014/main" id="{52AEEED2-755A-4DFD-8742-9D0D2184F7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03130" y="5738622"/>
              <a:ext cx="155267" cy="92743"/>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6" name="Freeform 129">
              <a:extLst>
                <a:ext uri="{FF2B5EF4-FFF2-40B4-BE49-F238E27FC236}">
                  <a16:creationId xmlns:a16="http://schemas.microsoft.com/office/drawing/2014/main" id="{7ACDEC4F-0513-41C4-B4E8-FF1FD9F22A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09054" y="5738622"/>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7" name="Freeform 133">
              <a:extLst>
                <a:ext uri="{FF2B5EF4-FFF2-40B4-BE49-F238E27FC236}">
                  <a16:creationId xmlns:a16="http://schemas.microsoft.com/office/drawing/2014/main" id="{428F7B69-9ADC-451F-93EE-EE4FD32CC0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80349" y="574925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8" name="Freeform 136">
              <a:extLst>
                <a:ext uri="{FF2B5EF4-FFF2-40B4-BE49-F238E27FC236}">
                  <a16:creationId xmlns:a16="http://schemas.microsoft.com/office/drawing/2014/main" id="{7C5B8578-66EF-4F86-94E8-17B14E7CD4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53769" y="5762290"/>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9" name="Freeform 137">
              <a:extLst>
                <a:ext uri="{FF2B5EF4-FFF2-40B4-BE49-F238E27FC236}">
                  <a16:creationId xmlns:a16="http://schemas.microsoft.com/office/drawing/2014/main" id="{A4F67E73-C46B-40ED-9E3D-0649DAF175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81526" y="5767605"/>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0" name="Freeform 138">
              <a:extLst>
                <a:ext uri="{FF2B5EF4-FFF2-40B4-BE49-F238E27FC236}">
                  <a16:creationId xmlns:a16="http://schemas.microsoft.com/office/drawing/2014/main" id="{FFE7AB6C-54A1-4F65-9ACF-E5413181F0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2533" y="5770505"/>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1" name="Freeform 139">
              <a:extLst>
                <a:ext uri="{FF2B5EF4-FFF2-40B4-BE49-F238E27FC236}">
                  <a16:creationId xmlns:a16="http://schemas.microsoft.com/office/drawing/2014/main" id="{3EDD83D5-0515-4C55-9801-059EFEA541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83838" y="5778232"/>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2" name="Freeform 140">
              <a:extLst>
                <a:ext uri="{FF2B5EF4-FFF2-40B4-BE49-F238E27FC236}">
                  <a16:creationId xmlns:a16="http://schemas.microsoft.com/office/drawing/2014/main" id="{B7F53F4D-406A-4567-9069-1BA2036691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790584" y="5782096"/>
              <a:ext cx="162611" cy="113994"/>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3" name="Freeform 142">
              <a:extLst>
                <a:ext uri="{FF2B5EF4-FFF2-40B4-BE49-F238E27FC236}">
                  <a16:creationId xmlns:a16="http://schemas.microsoft.com/office/drawing/2014/main" id="{B20A98BB-1F55-46AA-9FA5-C282E25327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86685" y="5813976"/>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4" name="Freeform 143">
              <a:extLst>
                <a:ext uri="{FF2B5EF4-FFF2-40B4-BE49-F238E27FC236}">
                  <a16:creationId xmlns:a16="http://schemas.microsoft.com/office/drawing/2014/main" id="{238B452B-9549-4291-9F8D-23D2F36EED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76365" y="5767604"/>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5" name="Freeform 144">
              <a:extLst>
                <a:ext uri="{FF2B5EF4-FFF2-40B4-BE49-F238E27FC236}">
                  <a16:creationId xmlns:a16="http://schemas.microsoft.com/office/drawing/2014/main" id="{E0BBF55D-713C-4AB7-AA88-924BA5FC1A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45732" y="5762520"/>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6" name="Freeform 145">
              <a:extLst>
                <a:ext uri="{FF2B5EF4-FFF2-40B4-BE49-F238E27FC236}">
                  <a16:creationId xmlns:a16="http://schemas.microsoft.com/office/drawing/2014/main" id="{E63429DA-81CB-4D2B-A0AB-4635078C47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69108" y="5820739"/>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7" name="Freeform 8">
              <a:extLst>
                <a:ext uri="{FF2B5EF4-FFF2-40B4-BE49-F238E27FC236}">
                  <a16:creationId xmlns:a16="http://schemas.microsoft.com/office/drawing/2014/main" id="{371746A6-2F81-42FB-B148-E901528EEB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92786" y="5468528"/>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8" name="Freeform 8">
              <a:extLst>
                <a:ext uri="{FF2B5EF4-FFF2-40B4-BE49-F238E27FC236}">
                  <a16:creationId xmlns:a16="http://schemas.microsoft.com/office/drawing/2014/main" id="{27FDEB1E-2A09-43E6-A2A8-C87B604857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334177" y="530922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9" name="Freeform 106">
              <a:extLst>
                <a:ext uri="{FF2B5EF4-FFF2-40B4-BE49-F238E27FC236}">
                  <a16:creationId xmlns:a16="http://schemas.microsoft.com/office/drawing/2014/main" id="{C7789A38-CEEA-4306-9AAB-3C243A73A5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44182" y="5563147"/>
              <a:ext cx="159463" cy="114961"/>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0" name="Freeform 10">
              <a:extLst>
                <a:ext uri="{FF2B5EF4-FFF2-40B4-BE49-F238E27FC236}">
                  <a16:creationId xmlns:a16="http://schemas.microsoft.com/office/drawing/2014/main" id="{D4FCE247-95C5-49B0-BD80-F8F32E5626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528" y="4985840"/>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1" name="Freeform 15">
              <a:extLst>
                <a:ext uri="{FF2B5EF4-FFF2-40B4-BE49-F238E27FC236}">
                  <a16:creationId xmlns:a16="http://schemas.microsoft.com/office/drawing/2014/main" id="{F39222FF-A4BB-4C84-8BFA-83870C6A3C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70567" y="4966780"/>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2" name="Freeform 18">
              <a:extLst>
                <a:ext uri="{FF2B5EF4-FFF2-40B4-BE49-F238E27FC236}">
                  <a16:creationId xmlns:a16="http://schemas.microsoft.com/office/drawing/2014/main" id="{4BBEE2B2-F42E-4733-AE29-579F6F4A30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068" y="4995442"/>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3" name="Freeform 19">
              <a:extLst>
                <a:ext uri="{FF2B5EF4-FFF2-40B4-BE49-F238E27FC236}">
                  <a16:creationId xmlns:a16="http://schemas.microsoft.com/office/drawing/2014/main" id="{D90F45F4-4F12-450D-8E3A-DDCE8F5723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8652" y="4675775"/>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4" name="Freeform 20">
              <a:extLst>
                <a:ext uri="{FF2B5EF4-FFF2-40B4-BE49-F238E27FC236}">
                  <a16:creationId xmlns:a16="http://schemas.microsoft.com/office/drawing/2014/main" id="{7BA42DCB-AC30-4712-9B9A-840C27DE74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1898" y="4682756"/>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5" name="Freeform 22">
              <a:extLst>
                <a:ext uri="{FF2B5EF4-FFF2-40B4-BE49-F238E27FC236}">
                  <a16:creationId xmlns:a16="http://schemas.microsoft.com/office/drawing/2014/main" id="{612EE244-7483-443D-A61E-A1181946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013" y="5601966"/>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6" name="Freeform 23">
              <a:extLst>
                <a:ext uri="{FF2B5EF4-FFF2-40B4-BE49-F238E27FC236}">
                  <a16:creationId xmlns:a16="http://schemas.microsoft.com/office/drawing/2014/main" id="{3C1575BB-FFFB-4B90-9E24-6CA7E85EE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0597" y="4997655"/>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7" name="Freeform 27">
              <a:extLst>
                <a:ext uri="{FF2B5EF4-FFF2-40B4-BE49-F238E27FC236}">
                  <a16:creationId xmlns:a16="http://schemas.microsoft.com/office/drawing/2014/main" id="{214D2F75-52F5-4584-8485-6E8144C82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9028" y="4675775"/>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8" name="Freeform 30">
              <a:extLst>
                <a:ext uri="{FF2B5EF4-FFF2-40B4-BE49-F238E27FC236}">
                  <a16:creationId xmlns:a16="http://schemas.microsoft.com/office/drawing/2014/main" id="{FF701E98-7F94-4BB8-8030-F3826701E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44614" y="5009770"/>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9" name="Freeform 43">
              <a:extLst>
                <a:ext uri="{FF2B5EF4-FFF2-40B4-BE49-F238E27FC236}">
                  <a16:creationId xmlns:a16="http://schemas.microsoft.com/office/drawing/2014/main" id="{0A653647-A061-4D85-83B2-0C7F6C37DA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0181" y="5278332"/>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0" name="Freeform 51">
              <a:extLst>
                <a:ext uri="{FF2B5EF4-FFF2-40B4-BE49-F238E27FC236}">
                  <a16:creationId xmlns:a16="http://schemas.microsoft.com/office/drawing/2014/main" id="{9FCF7254-A4AB-4B8D-BB02-E7A34CFBA3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23500" y="4970162"/>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1" name="Freeform 52">
              <a:extLst>
                <a:ext uri="{FF2B5EF4-FFF2-40B4-BE49-F238E27FC236}">
                  <a16:creationId xmlns:a16="http://schemas.microsoft.com/office/drawing/2014/main" id="{C68C42B0-A7DB-42EC-9EB6-A6D121C56D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3795" y="5274469"/>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2" name="Freeform 53">
              <a:extLst>
                <a:ext uri="{FF2B5EF4-FFF2-40B4-BE49-F238E27FC236}">
                  <a16:creationId xmlns:a16="http://schemas.microsoft.com/office/drawing/2014/main" id="{8448C9F7-5297-496D-BC93-DFE082FEFA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37984" y="5281233"/>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3" name="Freeform 54">
              <a:extLst>
                <a:ext uri="{FF2B5EF4-FFF2-40B4-BE49-F238E27FC236}">
                  <a16:creationId xmlns:a16="http://schemas.microsoft.com/office/drawing/2014/main" id="{D19FF980-A005-43B0-87C9-50B8E505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73" y="5278334"/>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4" name="Freeform 55">
              <a:extLst>
                <a:ext uri="{FF2B5EF4-FFF2-40B4-BE49-F238E27FC236}">
                  <a16:creationId xmlns:a16="http://schemas.microsoft.com/office/drawing/2014/main" id="{E14C8988-ADBF-47EE-B659-04FA258444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78228" y="5285096"/>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5" name="Freeform 56">
              <a:extLst>
                <a:ext uri="{FF2B5EF4-FFF2-40B4-BE49-F238E27FC236}">
                  <a16:creationId xmlns:a16="http://schemas.microsoft.com/office/drawing/2014/main" id="{063998C3-740F-4834-BD97-377E501100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24259" y="5322718"/>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6" name="Freeform 57">
              <a:extLst>
                <a:ext uri="{FF2B5EF4-FFF2-40B4-BE49-F238E27FC236}">
                  <a16:creationId xmlns:a16="http://schemas.microsoft.com/office/drawing/2014/main" id="{280651D9-CD8B-4D7E-AE4D-34327E6C0F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35259" y="5281233"/>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7" name="Freeform 59">
              <a:extLst>
                <a:ext uri="{FF2B5EF4-FFF2-40B4-BE49-F238E27FC236}">
                  <a16:creationId xmlns:a16="http://schemas.microsoft.com/office/drawing/2014/main" id="{BCD90D50-5156-49FC-BC6E-D6C41AAF96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7747" y="5324705"/>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8" name="Freeform 60">
              <a:extLst>
                <a:ext uri="{FF2B5EF4-FFF2-40B4-BE49-F238E27FC236}">
                  <a16:creationId xmlns:a16="http://schemas.microsoft.com/office/drawing/2014/main" id="{141388CF-0E8C-476E-8E8A-911436B092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98582" y="5331468"/>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9" name="Freeform 61">
              <a:extLst>
                <a:ext uri="{FF2B5EF4-FFF2-40B4-BE49-F238E27FC236}">
                  <a16:creationId xmlns:a16="http://schemas.microsoft.com/office/drawing/2014/main" id="{ED6CA826-3C3C-40B5-A409-5E528A77C9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90231" y="5349824"/>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0" name="Freeform 78">
              <a:extLst>
                <a:ext uri="{FF2B5EF4-FFF2-40B4-BE49-F238E27FC236}">
                  <a16:creationId xmlns:a16="http://schemas.microsoft.com/office/drawing/2014/main" id="{C7F84BE3-F05F-4A09-A75E-827F5F99B8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2788" y="5572016"/>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1" name="Freeform 79">
              <a:extLst>
                <a:ext uri="{FF2B5EF4-FFF2-40B4-BE49-F238E27FC236}">
                  <a16:creationId xmlns:a16="http://schemas.microsoft.com/office/drawing/2014/main" id="{F023CCF7-170C-4C99-8B0C-06AE111428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7095" y="5574915"/>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2" name="Freeform 80">
              <a:extLst>
                <a:ext uri="{FF2B5EF4-FFF2-40B4-BE49-F238E27FC236}">
                  <a16:creationId xmlns:a16="http://schemas.microsoft.com/office/drawing/2014/main" id="{9F3688B3-3806-4D81-BDE2-C7F940DEA3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56154" y="5582644"/>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3" name="Freeform 81">
              <a:extLst>
                <a:ext uri="{FF2B5EF4-FFF2-40B4-BE49-F238E27FC236}">
                  <a16:creationId xmlns:a16="http://schemas.microsoft.com/office/drawing/2014/main" id="{88BEDD69-B41B-4240-A962-05A51B72AF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60522" y="5578779"/>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4" name="Freeform 82">
              <a:extLst>
                <a:ext uri="{FF2B5EF4-FFF2-40B4-BE49-F238E27FC236}">
                  <a16:creationId xmlns:a16="http://schemas.microsoft.com/office/drawing/2014/main" id="{DD4885F3-3A11-4C4C-A957-7914A9BDA9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91952" y="5589404"/>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5" name="Freeform 83">
              <a:extLst>
                <a:ext uri="{FF2B5EF4-FFF2-40B4-BE49-F238E27FC236}">
                  <a16:creationId xmlns:a16="http://schemas.microsoft.com/office/drawing/2014/main" id="{C0B1280F-8A5C-45C5-B0AC-32873353FD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69880" y="5568152"/>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6" name="Freeform 84">
              <a:extLst>
                <a:ext uri="{FF2B5EF4-FFF2-40B4-BE49-F238E27FC236}">
                  <a16:creationId xmlns:a16="http://schemas.microsoft.com/office/drawing/2014/main" id="{D9893454-ADA4-4FBE-99C7-4DE71F3A81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281" y="5596169"/>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7" name="Freeform 86">
              <a:extLst>
                <a:ext uri="{FF2B5EF4-FFF2-40B4-BE49-F238E27FC236}">
                  <a16:creationId xmlns:a16="http://schemas.microsoft.com/office/drawing/2014/main" id="{13BBDA86-4629-40D2-A355-CC4AC6D8AC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6777" y="5582838"/>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8" name="Freeform 89">
              <a:extLst>
                <a:ext uri="{FF2B5EF4-FFF2-40B4-BE49-F238E27FC236}">
                  <a16:creationId xmlns:a16="http://schemas.microsoft.com/office/drawing/2014/main" id="{4B6E067D-6CC3-43E0-8C2A-16BA578FA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78228" y="5632878"/>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9" name="Freeform 90">
              <a:extLst>
                <a:ext uri="{FF2B5EF4-FFF2-40B4-BE49-F238E27FC236}">
                  <a16:creationId xmlns:a16="http://schemas.microsoft.com/office/drawing/2014/main" id="{4B7F3C12-F3AD-436D-974D-504D6D8657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44073" y="5668620"/>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0" name="Freeform 7">
              <a:extLst>
                <a:ext uri="{FF2B5EF4-FFF2-40B4-BE49-F238E27FC236}">
                  <a16:creationId xmlns:a16="http://schemas.microsoft.com/office/drawing/2014/main" id="{97444C0B-8604-4B2F-851C-8436248400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4682" y="4693473"/>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1" name="Freeform 13">
              <a:extLst>
                <a:ext uri="{FF2B5EF4-FFF2-40B4-BE49-F238E27FC236}">
                  <a16:creationId xmlns:a16="http://schemas.microsoft.com/office/drawing/2014/main" id="{8DA541A2-82D2-4FD7-A25D-103155F606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228" y="4702825"/>
              <a:ext cx="147925" cy="82115"/>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2" name="Freeform 32">
              <a:extLst>
                <a:ext uri="{FF2B5EF4-FFF2-40B4-BE49-F238E27FC236}">
                  <a16:creationId xmlns:a16="http://schemas.microsoft.com/office/drawing/2014/main" id="{08D63E44-6FDA-4B88-9A8D-722E37864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61851" y="5315665"/>
              <a:ext cx="171003" cy="125588"/>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3" name="Freeform 37">
              <a:extLst>
                <a:ext uri="{FF2B5EF4-FFF2-40B4-BE49-F238E27FC236}">
                  <a16:creationId xmlns:a16="http://schemas.microsoft.com/office/drawing/2014/main" id="{36F11BC1-4AA7-49EE-B6D9-EAA019FFBD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9018" y="5307935"/>
              <a:ext cx="136383" cy="143944"/>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4" name="Freeform 40">
              <a:extLst>
                <a:ext uri="{FF2B5EF4-FFF2-40B4-BE49-F238E27FC236}">
                  <a16:creationId xmlns:a16="http://schemas.microsoft.com/office/drawing/2014/main" id="{7E80B3FA-E704-425C-A636-0A15FC4C5C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26768" y="5326290"/>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5" name="Freeform 46">
              <a:extLst>
                <a:ext uri="{FF2B5EF4-FFF2-40B4-BE49-F238E27FC236}">
                  <a16:creationId xmlns:a16="http://schemas.microsoft.com/office/drawing/2014/main" id="{865CF4A4-DABF-417B-AF8A-8679539E62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0024" y="5319526"/>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6" name="Freeform 62">
              <a:extLst>
                <a:ext uri="{FF2B5EF4-FFF2-40B4-BE49-F238E27FC236}">
                  <a16:creationId xmlns:a16="http://schemas.microsoft.com/office/drawing/2014/main" id="{20712703-E6D6-4B20-810D-520D613CB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0671" y="5609346"/>
              <a:ext cx="178347" cy="88879"/>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7" name="Freeform 64">
              <a:extLst>
                <a:ext uri="{FF2B5EF4-FFF2-40B4-BE49-F238E27FC236}">
                  <a16:creationId xmlns:a16="http://schemas.microsoft.com/office/drawing/2014/main" id="{023F44A2-99D4-4CB4-AC2B-EB4D1DFB0C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35873" y="56267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8" name="Freeform 68">
              <a:extLst>
                <a:ext uri="{FF2B5EF4-FFF2-40B4-BE49-F238E27FC236}">
                  <a16:creationId xmlns:a16="http://schemas.microsoft.com/office/drawing/2014/main" id="{46A5B51B-7598-4E55-B491-6A9DEAD1E0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30378" y="5630599"/>
              <a:ext cx="136383" cy="146842"/>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9" name="Freeform 75">
              <a:extLst>
                <a:ext uri="{FF2B5EF4-FFF2-40B4-BE49-F238E27FC236}">
                  <a16:creationId xmlns:a16="http://schemas.microsoft.com/office/drawing/2014/main" id="{29677179-8E06-47D7-B638-4B8E2DD6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44225" y="5584229"/>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0" name="Freeform 8">
              <a:extLst>
                <a:ext uri="{FF2B5EF4-FFF2-40B4-BE49-F238E27FC236}">
                  <a16:creationId xmlns:a16="http://schemas.microsoft.com/office/drawing/2014/main" id="{57B1A6FA-56F9-40CE-9BA0-9865F65409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91" y="5289581"/>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1" name="Freeform 8">
              <a:extLst>
                <a:ext uri="{FF2B5EF4-FFF2-40B4-BE49-F238E27FC236}">
                  <a16:creationId xmlns:a16="http://schemas.microsoft.com/office/drawing/2014/main" id="{CA94A32D-9D7D-488E-A538-C8E0EF4A21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77489" y="509495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2" name="Freeform 131">
              <a:extLst>
                <a:ext uri="{FF2B5EF4-FFF2-40B4-BE49-F238E27FC236}">
                  <a16:creationId xmlns:a16="http://schemas.microsoft.com/office/drawing/2014/main" id="{F8E8C51E-F6BF-4014-88A7-7F071EB8FB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39102" y="5296998"/>
              <a:ext cx="139530" cy="103369"/>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3" name="Freeform 131">
              <a:extLst>
                <a:ext uri="{FF2B5EF4-FFF2-40B4-BE49-F238E27FC236}">
                  <a16:creationId xmlns:a16="http://schemas.microsoft.com/office/drawing/2014/main" id="{A19DC4F3-0CEC-4012-AC71-B42D37FC64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66574" y="4806132"/>
              <a:ext cx="139530" cy="103369"/>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4" name="Freeform 70">
              <a:extLst>
                <a:ext uri="{FF2B5EF4-FFF2-40B4-BE49-F238E27FC236}">
                  <a16:creationId xmlns:a16="http://schemas.microsoft.com/office/drawing/2014/main" id="{05658760-791B-476C-B6BB-B2A0C4AC49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51489" y="4770546"/>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5" name="Freeform 85">
              <a:extLst>
                <a:ext uri="{FF2B5EF4-FFF2-40B4-BE49-F238E27FC236}">
                  <a16:creationId xmlns:a16="http://schemas.microsoft.com/office/drawing/2014/main" id="{E0F7D9D9-7F3C-4DD8-A6B2-37C03ACBA7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63543" y="4805211"/>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6" name="Freeform 87">
              <a:extLst>
                <a:ext uri="{FF2B5EF4-FFF2-40B4-BE49-F238E27FC236}">
                  <a16:creationId xmlns:a16="http://schemas.microsoft.com/office/drawing/2014/main" id="{1865DC3B-FB26-40A1-BD75-CAE2188A7B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82239" y="4808811"/>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7" name="Freeform 118">
              <a:extLst>
                <a:ext uri="{FF2B5EF4-FFF2-40B4-BE49-F238E27FC236}">
                  <a16:creationId xmlns:a16="http://schemas.microsoft.com/office/drawing/2014/main" id="{93BF91C1-F8F3-4A58-A79A-A2827268A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05705" y="5090751"/>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8" name="Freeform 119">
              <a:extLst>
                <a:ext uri="{FF2B5EF4-FFF2-40B4-BE49-F238E27FC236}">
                  <a16:creationId xmlns:a16="http://schemas.microsoft.com/office/drawing/2014/main" id="{B744D406-1012-44B3-97CB-CAFDFE4B03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74880" y="5125521"/>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9" name="Freeform 8">
              <a:extLst>
                <a:ext uri="{FF2B5EF4-FFF2-40B4-BE49-F238E27FC236}">
                  <a16:creationId xmlns:a16="http://schemas.microsoft.com/office/drawing/2014/main" id="{F17A6E8D-EB47-41D0-B03C-BDFE17B82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56033" y="511911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50" name="Freeform 70">
              <a:extLst>
                <a:ext uri="{FF2B5EF4-FFF2-40B4-BE49-F238E27FC236}">
                  <a16:creationId xmlns:a16="http://schemas.microsoft.com/office/drawing/2014/main" id="{75E13D45-6A6F-48DE-ADCD-E4B9C749E5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50492" y="4686684"/>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51" name="Freeform 85">
              <a:extLst>
                <a:ext uri="{FF2B5EF4-FFF2-40B4-BE49-F238E27FC236}">
                  <a16:creationId xmlns:a16="http://schemas.microsoft.com/office/drawing/2014/main" id="{DEAEF3F9-4993-4792-9B8D-53B14BF52F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87590" y="4672191"/>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52" name="Freeform 87">
              <a:extLst>
                <a:ext uri="{FF2B5EF4-FFF2-40B4-BE49-F238E27FC236}">
                  <a16:creationId xmlns:a16="http://schemas.microsoft.com/office/drawing/2014/main" id="{C102EB83-B0D1-4BF3-B2FF-05B21AD760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57890" y="4686684"/>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53" name="Freeform 118">
              <a:extLst>
                <a:ext uri="{FF2B5EF4-FFF2-40B4-BE49-F238E27FC236}">
                  <a16:creationId xmlns:a16="http://schemas.microsoft.com/office/drawing/2014/main" id="{63EBD56E-54F0-4963-8A17-E0D0D39C93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0884" y="4982355"/>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54" name="Freeform 119">
              <a:extLst>
                <a:ext uri="{FF2B5EF4-FFF2-40B4-BE49-F238E27FC236}">
                  <a16:creationId xmlns:a16="http://schemas.microsoft.com/office/drawing/2014/main" id="{7BC3EE2E-E90B-4EC3-A131-B51AFFF293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68647" y="4967523"/>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grpSp>
    </p:spTree>
    <p:extLst>
      <p:ext uri="{BB962C8B-B14F-4D97-AF65-F5344CB8AC3E}">
        <p14:creationId xmlns:p14="http://schemas.microsoft.com/office/powerpoint/2010/main" val="41025854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Work Engagement</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p:txBody>
          <a:bodyPr>
            <a:normAutofit/>
          </a:bodyPr>
          <a:lstStyle/>
          <a:p>
            <a:r>
              <a:rPr lang="en-GB" sz="2400"/>
              <a:t>Work engagement = healthy work</a:t>
            </a:r>
          </a:p>
          <a:p>
            <a:r>
              <a:rPr lang="en-GB" sz="2400"/>
              <a:t>A positive and psychologically beneficial/healthy type of heavy work investment</a:t>
            </a:r>
          </a:p>
          <a:p>
            <a:pPr lvl="2"/>
            <a:r>
              <a:rPr lang="en-GB" sz="2000" b="0"/>
              <a:t>Proposed to be related to sense of identity and development of individual strengths</a:t>
            </a:r>
          </a:p>
          <a:p>
            <a:pPr lvl="2"/>
            <a:r>
              <a:rPr lang="en-GB" sz="2000" b="0"/>
              <a:t>Brings about means of satisfaction, accomplishment, and mastery of problems</a:t>
            </a:r>
          </a:p>
        </p:txBody>
      </p:sp>
    </p:spTree>
    <p:extLst>
      <p:ext uri="{BB962C8B-B14F-4D97-AF65-F5344CB8AC3E}">
        <p14:creationId xmlns:p14="http://schemas.microsoft.com/office/powerpoint/2010/main" val="21784260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Work Engagement</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p:txBody>
          <a:bodyPr>
            <a:normAutofit/>
          </a:bodyPr>
          <a:lstStyle/>
          <a:p>
            <a:r>
              <a:rPr lang="en-GB" sz="2800"/>
              <a:t>Characterised by </a:t>
            </a:r>
            <a:br>
              <a:rPr lang="en-GB" sz="2800"/>
            </a:br>
            <a:r>
              <a:rPr lang="en-GB" sz="2800"/>
              <a:t>	</a:t>
            </a:r>
            <a:r>
              <a:rPr lang="en-GB" sz="2800" b="1"/>
              <a:t>vigour, </a:t>
            </a:r>
            <a:br>
              <a:rPr lang="en-GB" sz="2800" b="1"/>
            </a:br>
            <a:r>
              <a:rPr lang="en-GB" sz="2800" b="1"/>
              <a:t>	dedication and </a:t>
            </a:r>
            <a:br>
              <a:rPr lang="en-GB" sz="2800" b="1"/>
            </a:br>
            <a:r>
              <a:rPr lang="en-GB" sz="2800" b="1"/>
              <a:t>	absorption</a:t>
            </a:r>
          </a:p>
          <a:p>
            <a:pPr lvl="1"/>
            <a:r>
              <a:rPr lang="en-GB" sz="2000" b="1"/>
              <a:t>	</a:t>
            </a:r>
          </a:p>
          <a:p>
            <a:pPr lvl="1"/>
            <a:endParaRPr lang="en-GB" sz="2000" b="1"/>
          </a:p>
          <a:p>
            <a:pPr lvl="1"/>
            <a:r>
              <a:rPr lang="en-GB" sz="2000"/>
              <a:t>(</a:t>
            </a:r>
            <a:r>
              <a:rPr lang="en-GB" sz="2000" err="1"/>
              <a:t>Hakanen</a:t>
            </a:r>
            <a:r>
              <a:rPr lang="en-GB" sz="2000"/>
              <a:t> et al., 2018; Schaufeli et al., 2002)</a:t>
            </a:r>
          </a:p>
        </p:txBody>
      </p:sp>
      <p:graphicFrame>
        <p:nvGraphicFramePr>
          <p:cNvPr id="4" name="Diagram 3">
            <a:extLst>
              <a:ext uri="{FF2B5EF4-FFF2-40B4-BE49-F238E27FC236}">
                <a16:creationId xmlns:a16="http://schemas.microsoft.com/office/drawing/2014/main" id="{E26CE706-AB33-4F7C-A982-9C83B3B2F3CC}"/>
              </a:ext>
            </a:extLst>
          </p:cNvPr>
          <p:cNvGraphicFramePr/>
          <p:nvPr>
            <p:extLst>
              <p:ext uri="{D42A27DB-BD31-4B8C-83A1-F6EECF244321}">
                <p14:modId xmlns:p14="http://schemas.microsoft.com/office/powerpoint/2010/main" val="2634283923"/>
              </p:ext>
            </p:extLst>
          </p:nvPr>
        </p:nvGraphicFramePr>
        <p:xfrm>
          <a:off x="5360622" y="1598122"/>
          <a:ext cx="5343237" cy="3661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8198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BF856-EB21-49D7-B313-57EE53D02DA1}"/>
              </a:ext>
            </a:extLst>
          </p:cNvPr>
          <p:cNvSpPr>
            <a:spLocks noGrp="1"/>
          </p:cNvSpPr>
          <p:nvPr>
            <p:ph type="title"/>
          </p:nvPr>
        </p:nvSpPr>
        <p:spPr/>
        <p:txBody>
          <a:bodyPr/>
          <a:lstStyle/>
          <a:p>
            <a:r>
              <a:rPr lang="en-GB" b="1">
                <a:solidFill>
                  <a:schemeClr val="bg1"/>
                </a:solidFill>
                <a:highlight>
                  <a:srgbClr val="008080"/>
                </a:highlight>
                <a:latin typeface="+mn-lt"/>
              </a:rPr>
              <a:t>Interaction between WE and WH</a:t>
            </a:r>
          </a:p>
        </p:txBody>
      </p:sp>
      <p:sp>
        <p:nvSpPr>
          <p:cNvPr id="3" name="Content Placeholder 2">
            <a:extLst>
              <a:ext uri="{FF2B5EF4-FFF2-40B4-BE49-F238E27FC236}">
                <a16:creationId xmlns:a16="http://schemas.microsoft.com/office/drawing/2014/main" id="{918EF2E9-21EF-430B-B282-A80C82811007}"/>
              </a:ext>
            </a:extLst>
          </p:cNvPr>
          <p:cNvSpPr>
            <a:spLocks noGrp="1"/>
          </p:cNvSpPr>
          <p:nvPr>
            <p:ph idx="1"/>
          </p:nvPr>
        </p:nvSpPr>
        <p:spPr/>
        <p:txBody>
          <a:bodyPr/>
          <a:lstStyle/>
          <a:p>
            <a:r>
              <a:rPr lang="en-GB"/>
              <a:t>Gillet et al. (2018): high levels of WE and WH are associated with a variety of positive and negative outcomes</a:t>
            </a:r>
          </a:p>
          <a:p>
            <a:endParaRPr lang="en-GB"/>
          </a:p>
          <a:p>
            <a:endParaRPr lang="en-GB"/>
          </a:p>
        </p:txBody>
      </p:sp>
      <p:graphicFrame>
        <p:nvGraphicFramePr>
          <p:cNvPr id="4" name="Diagram 3">
            <a:extLst>
              <a:ext uri="{FF2B5EF4-FFF2-40B4-BE49-F238E27FC236}">
                <a16:creationId xmlns:a16="http://schemas.microsoft.com/office/drawing/2014/main" id="{B07BDC6C-4C2A-4C4A-8B73-482EE167F4C6}"/>
              </a:ext>
            </a:extLst>
          </p:cNvPr>
          <p:cNvGraphicFramePr/>
          <p:nvPr>
            <p:extLst>
              <p:ext uri="{D42A27DB-BD31-4B8C-83A1-F6EECF244321}">
                <p14:modId xmlns:p14="http://schemas.microsoft.com/office/powerpoint/2010/main" val="1026410956"/>
              </p:ext>
            </p:extLst>
          </p:nvPr>
        </p:nvGraphicFramePr>
        <p:xfrm>
          <a:off x="1488141" y="2955791"/>
          <a:ext cx="8666423" cy="3594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10556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unlit desk">
            <a:extLst>
              <a:ext uri="{FF2B5EF4-FFF2-40B4-BE49-F238E27FC236}">
                <a16:creationId xmlns:a16="http://schemas.microsoft.com/office/drawing/2014/main" id="{4FD23821-D857-409C-8424-775BF6AC8650}"/>
              </a:ext>
            </a:extLst>
          </p:cNvPr>
          <p:cNvPicPr>
            <a:picLocks noChangeAspect="1"/>
          </p:cNvPicPr>
          <p:nvPr/>
        </p:nvPicPr>
        <p:blipFill rotWithShape="1">
          <a:blip r:embed="rId3"/>
          <a:srcRect t="2115" b="13601"/>
          <a:stretch/>
        </p:blipFill>
        <p:spPr>
          <a:xfrm>
            <a:off x="9" y="-1119"/>
            <a:ext cx="12191982" cy="6859119"/>
          </a:xfrm>
          <a:prstGeom prst="rect">
            <a:avLst/>
          </a:prstGeom>
        </p:spPr>
      </p:pic>
      <p:sp>
        <p:nvSpPr>
          <p:cNvPr id="2" name="Title 1">
            <a:extLst>
              <a:ext uri="{FF2B5EF4-FFF2-40B4-BE49-F238E27FC236}">
                <a16:creationId xmlns:a16="http://schemas.microsoft.com/office/drawing/2014/main" id="{F016AA91-B3EB-4480-8462-3EEA195D7BBD}"/>
              </a:ext>
            </a:extLst>
          </p:cNvPr>
          <p:cNvSpPr>
            <a:spLocks noGrp="1"/>
          </p:cNvSpPr>
          <p:nvPr>
            <p:ph type="title"/>
          </p:nvPr>
        </p:nvSpPr>
        <p:spPr>
          <a:xfrm>
            <a:off x="1835762" y="1725840"/>
            <a:ext cx="8625385" cy="2729554"/>
          </a:xfrm>
        </p:spPr>
        <p:txBody>
          <a:bodyPr vert="horz" lIns="91440" tIns="45720" rIns="91440" bIns="45720" rtlCol="0" anchor="b">
            <a:normAutofit/>
          </a:bodyPr>
          <a:lstStyle/>
          <a:p>
            <a:pPr algn="ctr"/>
            <a:r>
              <a:rPr lang="en-US" sz="6000">
                <a:solidFill>
                  <a:srgbClr val="FFFFFF"/>
                </a:solidFill>
                <a:latin typeface="+mn-lt"/>
              </a:rPr>
              <a:t>Heavy Work Investment</a:t>
            </a:r>
          </a:p>
        </p:txBody>
      </p:sp>
      <p:sp>
        <p:nvSpPr>
          <p:cNvPr id="3" name="Text Placeholder 2">
            <a:extLst>
              <a:ext uri="{FF2B5EF4-FFF2-40B4-BE49-F238E27FC236}">
                <a16:creationId xmlns:a16="http://schemas.microsoft.com/office/drawing/2014/main" id="{B8DC8BCA-483B-4A28-8747-FA326C7BAA8F}"/>
              </a:ext>
            </a:extLst>
          </p:cNvPr>
          <p:cNvSpPr>
            <a:spLocks noGrp="1"/>
          </p:cNvSpPr>
          <p:nvPr>
            <p:ph type="body" idx="1"/>
          </p:nvPr>
        </p:nvSpPr>
        <p:spPr>
          <a:xfrm>
            <a:off x="3141260" y="5786651"/>
            <a:ext cx="5909481" cy="811373"/>
          </a:xfrm>
        </p:spPr>
        <p:txBody>
          <a:bodyPr vert="horz" lIns="91440" tIns="45720" rIns="91440" bIns="45720" rtlCol="0">
            <a:normAutofit/>
          </a:bodyPr>
          <a:lstStyle/>
          <a:p>
            <a:pPr algn="ctr"/>
            <a:endParaRPr lang="en-US" sz="1400" cap="all" spc="600">
              <a:solidFill>
                <a:srgbClr val="FFFFFF"/>
              </a:solidFill>
            </a:endParaRPr>
          </a:p>
        </p:txBody>
      </p:sp>
    </p:spTree>
    <p:extLst>
      <p:ext uri="{BB962C8B-B14F-4D97-AF65-F5344CB8AC3E}">
        <p14:creationId xmlns:p14="http://schemas.microsoft.com/office/powerpoint/2010/main" val="27345941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04467-3DB8-4CD7-8697-92DD6281D350}"/>
              </a:ext>
            </a:extLst>
          </p:cNvPr>
          <p:cNvSpPr>
            <a:spLocks noGrp="1"/>
          </p:cNvSpPr>
          <p:nvPr>
            <p:ph type="title"/>
          </p:nvPr>
        </p:nvSpPr>
        <p:spPr/>
        <p:txBody>
          <a:bodyPr/>
          <a:lstStyle/>
          <a:p>
            <a:r>
              <a:rPr lang="en-GB" b="1">
                <a:solidFill>
                  <a:schemeClr val="bg1"/>
                </a:solidFill>
                <a:highlight>
                  <a:srgbClr val="008080"/>
                </a:highlight>
                <a:latin typeface="+mn-lt"/>
              </a:rPr>
              <a:t>Heavy Work Investment (HWI)</a:t>
            </a:r>
          </a:p>
        </p:txBody>
      </p:sp>
      <p:sp>
        <p:nvSpPr>
          <p:cNvPr id="3" name="Content Placeholder 2">
            <a:extLst>
              <a:ext uri="{FF2B5EF4-FFF2-40B4-BE49-F238E27FC236}">
                <a16:creationId xmlns:a16="http://schemas.microsoft.com/office/drawing/2014/main" id="{1CEDAE31-5D65-4350-AE21-9EDAD32EF7FF}"/>
              </a:ext>
            </a:extLst>
          </p:cNvPr>
          <p:cNvSpPr>
            <a:spLocks noGrp="1"/>
          </p:cNvSpPr>
          <p:nvPr>
            <p:ph idx="1"/>
          </p:nvPr>
        </p:nvSpPr>
        <p:spPr>
          <a:xfrm>
            <a:off x="1069848" y="1874520"/>
            <a:ext cx="3695335" cy="4351338"/>
          </a:xfrm>
        </p:spPr>
        <p:txBody>
          <a:bodyPr>
            <a:normAutofit lnSpcReduction="10000"/>
          </a:bodyPr>
          <a:lstStyle/>
          <a:p>
            <a:r>
              <a:rPr lang="en-GB"/>
              <a:t>HWI refers to the </a:t>
            </a:r>
            <a:r>
              <a:rPr lang="en-GB" b="1"/>
              <a:t>extra</a:t>
            </a:r>
            <a:r>
              <a:rPr lang="en-GB"/>
              <a:t> amount of time and energy an employee allocates to their work (</a:t>
            </a:r>
            <a:r>
              <a:rPr lang="en-GB" err="1"/>
              <a:t>Snir</a:t>
            </a:r>
            <a:r>
              <a:rPr lang="en-GB"/>
              <a:t> &amp; </a:t>
            </a:r>
            <a:r>
              <a:rPr lang="en-GB" err="1"/>
              <a:t>Harpaz</a:t>
            </a:r>
            <a:r>
              <a:rPr lang="en-GB"/>
              <a:t>, 2012)</a:t>
            </a:r>
          </a:p>
          <a:p>
            <a:endParaRPr lang="en-GB"/>
          </a:p>
          <a:p>
            <a:r>
              <a:rPr lang="en-GB"/>
              <a:t>As an umbrella construct, HWI consists of two main dimensions:</a:t>
            </a:r>
          </a:p>
          <a:p>
            <a:pPr lvl="1"/>
            <a:endParaRPr lang="en-GB"/>
          </a:p>
        </p:txBody>
      </p:sp>
      <p:sp>
        <p:nvSpPr>
          <p:cNvPr id="4" name="Rectangle: Rounded Corners 3">
            <a:extLst>
              <a:ext uri="{FF2B5EF4-FFF2-40B4-BE49-F238E27FC236}">
                <a16:creationId xmlns:a16="http://schemas.microsoft.com/office/drawing/2014/main" id="{4353FA30-9016-4294-B601-5A58CBEC48B1}"/>
              </a:ext>
            </a:extLst>
          </p:cNvPr>
          <p:cNvSpPr/>
          <p:nvPr/>
        </p:nvSpPr>
        <p:spPr>
          <a:xfrm>
            <a:off x="5452597" y="3140415"/>
            <a:ext cx="2665927" cy="1325563"/>
          </a:xfrm>
          <a:prstGeom prst="round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a:solidFill>
                  <a:schemeClr val="accent5">
                    <a:lumMod val="50000"/>
                  </a:schemeClr>
                </a:solidFill>
              </a:rPr>
              <a:t>Time commitment</a:t>
            </a:r>
          </a:p>
        </p:txBody>
      </p:sp>
      <p:sp>
        <p:nvSpPr>
          <p:cNvPr id="5" name="Rectangle: Rounded Corners 4">
            <a:extLst>
              <a:ext uri="{FF2B5EF4-FFF2-40B4-BE49-F238E27FC236}">
                <a16:creationId xmlns:a16="http://schemas.microsoft.com/office/drawing/2014/main" id="{ACF32B9C-8374-4213-ABDF-626DF492FF69}"/>
              </a:ext>
            </a:extLst>
          </p:cNvPr>
          <p:cNvSpPr/>
          <p:nvPr/>
        </p:nvSpPr>
        <p:spPr>
          <a:xfrm>
            <a:off x="8456225" y="3140414"/>
            <a:ext cx="2665927" cy="1325563"/>
          </a:xfrm>
          <a:prstGeom prst="round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a:solidFill>
                  <a:schemeClr val="accent5">
                    <a:lumMod val="50000"/>
                  </a:schemeClr>
                </a:solidFill>
              </a:rPr>
              <a:t>Work intensity</a:t>
            </a:r>
          </a:p>
        </p:txBody>
      </p:sp>
      <p:sp>
        <p:nvSpPr>
          <p:cNvPr id="6" name="Rectangle: Rounded Corners 5">
            <a:extLst>
              <a:ext uri="{FF2B5EF4-FFF2-40B4-BE49-F238E27FC236}">
                <a16:creationId xmlns:a16="http://schemas.microsoft.com/office/drawing/2014/main" id="{BEA91F25-0286-4763-976C-B2EB052DD73F}"/>
              </a:ext>
            </a:extLst>
          </p:cNvPr>
          <p:cNvSpPr/>
          <p:nvPr/>
        </p:nvSpPr>
        <p:spPr>
          <a:xfrm>
            <a:off x="5452597" y="1695921"/>
            <a:ext cx="5682976" cy="914275"/>
          </a:xfrm>
          <a:prstGeom prst="round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800" b="1"/>
              <a:t>Heavy work investment</a:t>
            </a:r>
          </a:p>
        </p:txBody>
      </p:sp>
      <p:sp>
        <p:nvSpPr>
          <p:cNvPr id="7" name="Rectangle: Rounded Corners 6">
            <a:extLst>
              <a:ext uri="{FF2B5EF4-FFF2-40B4-BE49-F238E27FC236}">
                <a16:creationId xmlns:a16="http://schemas.microsoft.com/office/drawing/2014/main" id="{3F4E2B02-09E0-49DD-87C0-67820897E123}"/>
              </a:ext>
            </a:extLst>
          </p:cNvPr>
          <p:cNvSpPr/>
          <p:nvPr/>
        </p:nvSpPr>
        <p:spPr>
          <a:xfrm>
            <a:off x="5452597" y="4900295"/>
            <a:ext cx="2665927" cy="1325563"/>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a:solidFill>
                  <a:schemeClr val="accent5">
                    <a:lumMod val="50000"/>
                  </a:schemeClr>
                </a:solidFill>
              </a:rPr>
              <a:t>Workaholism</a:t>
            </a:r>
          </a:p>
        </p:txBody>
      </p:sp>
      <p:sp>
        <p:nvSpPr>
          <p:cNvPr id="8" name="Rectangle: Rounded Corners 7">
            <a:extLst>
              <a:ext uri="{FF2B5EF4-FFF2-40B4-BE49-F238E27FC236}">
                <a16:creationId xmlns:a16="http://schemas.microsoft.com/office/drawing/2014/main" id="{41421F45-5B4C-4CA4-8BA7-9C4724954916}"/>
              </a:ext>
            </a:extLst>
          </p:cNvPr>
          <p:cNvSpPr/>
          <p:nvPr/>
        </p:nvSpPr>
        <p:spPr>
          <a:xfrm>
            <a:off x="8469646" y="4900294"/>
            <a:ext cx="2665927" cy="1325563"/>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a:solidFill>
                  <a:schemeClr val="accent5">
                    <a:lumMod val="50000"/>
                  </a:schemeClr>
                </a:solidFill>
              </a:rPr>
              <a:t>Work engagement</a:t>
            </a:r>
          </a:p>
        </p:txBody>
      </p:sp>
    </p:spTree>
    <p:extLst>
      <p:ext uri="{BB962C8B-B14F-4D97-AF65-F5344CB8AC3E}">
        <p14:creationId xmlns:p14="http://schemas.microsoft.com/office/powerpoint/2010/main" val="2106023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anim calcmode="lin" valueType="num">
                                      <p:cBhvr>
                                        <p:cTn id="25" dur="1000" fill="hold"/>
                                        <p:tgtEl>
                                          <p:spTgt spid="8"/>
                                        </p:tgtEl>
                                        <p:attrNameLst>
                                          <p:attrName>ppt_x</p:attrName>
                                        </p:attrNameLst>
                                      </p:cBhvr>
                                      <p:tavLst>
                                        <p:tav tm="0">
                                          <p:val>
                                            <p:strVal val="#ppt_x"/>
                                          </p:val>
                                        </p:tav>
                                        <p:tav tm="100000">
                                          <p:val>
                                            <p:strVal val="#ppt_x"/>
                                          </p:val>
                                        </p:tav>
                                      </p:tavLst>
                                    </p:anim>
                                    <p:anim calcmode="lin" valueType="num">
                                      <p:cBhvr>
                                        <p:cTn id="2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95BDE-8F7B-44B5-A3BF-F74B34F7B34B}"/>
              </a:ext>
            </a:extLst>
          </p:cNvPr>
          <p:cNvSpPr>
            <a:spLocks noGrp="1"/>
          </p:cNvSpPr>
          <p:nvPr>
            <p:ph type="title"/>
          </p:nvPr>
        </p:nvSpPr>
        <p:spPr>
          <a:xfrm>
            <a:off x="285542" y="548957"/>
            <a:ext cx="3153017" cy="1325563"/>
          </a:xfrm>
        </p:spPr>
        <p:txBody>
          <a:bodyPr>
            <a:normAutofit fontScale="90000"/>
          </a:bodyPr>
          <a:lstStyle/>
          <a:p>
            <a:r>
              <a:rPr lang="en-GB" b="1">
                <a:solidFill>
                  <a:schemeClr val="bg1"/>
                </a:solidFill>
                <a:highlight>
                  <a:srgbClr val="008080"/>
                </a:highlight>
                <a:latin typeface="+mn-lt"/>
              </a:rPr>
              <a:t>Heavy Work Investment (HWI)</a:t>
            </a:r>
          </a:p>
        </p:txBody>
      </p:sp>
      <p:sp>
        <p:nvSpPr>
          <p:cNvPr id="3" name="Content Placeholder 2">
            <a:extLst>
              <a:ext uri="{FF2B5EF4-FFF2-40B4-BE49-F238E27FC236}">
                <a16:creationId xmlns:a16="http://schemas.microsoft.com/office/drawing/2014/main" id="{4DB88EEA-62C9-4F43-B4E8-DF301991E080}"/>
              </a:ext>
            </a:extLst>
          </p:cNvPr>
          <p:cNvSpPr>
            <a:spLocks noGrp="1"/>
          </p:cNvSpPr>
          <p:nvPr>
            <p:ph idx="1"/>
          </p:nvPr>
        </p:nvSpPr>
        <p:spPr>
          <a:xfrm>
            <a:off x="3438559" y="548957"/>
            <a:ext cx="7412019" cy="1728730"/>
          </a:xfrm>
        </p:spPr>
        <p:txBody>
          <a:bodyPr/>
          <a:lstStyle/>
          <a:p>
            <a:pPr marL="0" indent="0" algn="ctr">
              <a:buNone/>
            </a:pPr>
            <a:r>
              <a:rPr lang="en-GB" b="1"/>
              <a:t>Proposed Framework based on Job Demands-Resources Model </a:t>
            </a:r>
            <a:br>
              <a:rPr lang="en-GB"/>
            </a:br>
            <a:r>
              <a:rPr lang="en-GB" sz="1800"/>
              <a:t>(JD-R; Schaufeli &amp; Bakker, 2004; Demerouti &amp; Bakker, 2006)</a:t>
            </a:r>
          </a:p>
          <a:p>
            <a:pPr marL="0" indent="0" algn="ctr">
              <a:buNone/>
            </a:pPr>
            <a:endParaRPr lang="en-GB" sz="1800"/>
          </a:p>
          <a:p>
            <a:endParaRPr lang="en-GB"/>
          </a:p>
        </p:txBody>
      </p:sp>
      <p:sp>
        <p:nvSpPr>
          <p:cNvPr id="8" name="Content Placeholder 2">
            <a:extLst>
              <a:ext uri="{FF2B5EF4-FFF2-40B4-BE49-F238E27FC236}">
                <a16:creationId xmlns:a16="http://schemas.microsoft.com/office/drawing/2014/main" id="{23AF3E83-403F-4143-9957-DB52C993A51F}"/>
              </a:ext>
            </a:extLst>
          </p:cNvPr>
          <p:cNvSpPr txBox="1">
            <a:spLocks/>
          </p:cNvSpPr>
          <p:nvPr/>
        </p:nvSpPr>
        <p:spPr>
          <a:xfrm>
            <a:off x="285542" y="2696411"/>
            <a:ext cx="10687258" cy="3612631"/>
          </a:xfrm>
          <a:prstGeom prst="rect">
            <a:avLst/>
          </a:prstGeom>
        </p:spPr>
        <p:txBody>
          <a:bodyPr vert="horz" lIns="91440" tIns="45720" rIns="91440" bIns="45720" rtlCol="0">
            <a:normAutofit/>
          </a:bodyPr>
          <a:lst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800"/>
          </a:p>
          <a:p>
            <a:endParaRPr lang="en-GB"/>
          </a:p>
        </p:txBody>
      </p:sp>
      <p:graphicFrame>
        <p:nvGraphicFramePr>
          <p:cNvPr id="11" name="Diagram 10">
            <a:extLst>
              <a:ext uri="{FF2B5EF4-FFF2-40B4-BE49-F238E27FC236}">
                <a16:creationId xmlns:a16="http://schemas.microsoft.com/office/drawing/2014/main" id="{0C0B0C02-1638-4836-A71D-3411854D79C0}"/>
              </a:ext>
            </a:extLst>
          </p:cNvPr>
          <p:cNvGraphicFramePr/>
          <p:nvPr/>
        </p:nvGraphicFramePr>
        <p:xfrm>
          <a:off x="788646" y="2456835"/>
          <a:ext cx="5299826" cy="40917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Diagram 11">
            <a:extLst>
              <a:ext uri="{FF2B5EF4-FFF2-40B4-BE49-F238E27FC236}">
                <a16:creationId xmlns:a16="http://schemas.microsoft.com/office/drawing/2014/main" id="{773FB071-2422-4381-9EB3-C52DE490892F}"/>
              </a:ext>
            </a:extLst>
          </p:cNvPr>
          <p:cNvGraphicFramePr/>
          <p:nvPr/>
        </p:nvGraphicFramePr>
        <p:xfrm>
          <a:off x="6088472" y="2422623"/>
          <a:ext cx="5299826" cy="409178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Arrow: Left-Right 12">
            <a:extLst>
              <a:ext uri="{FF2B5EF4-FFF2-40B4-BE49-F238E27FC236}">
                <a16:creationId xmlns:a16="http://schemas.microsoft.com/office/drawing/2014/main" id="{77D8CC93-BF12-4CEC-BABA-26A8D7C97327}"/>
              </a:ext>
            </a:extLst>
          </p:cNvPr>
          <p:cNvSpPr/>
          <p:nvPr/>
        </p:nvSpPr>
        <p:spPr>
          <a:xfrm>
            <a:off x="2534941" y="981326"/>
            <a:ext cx="8315637" cy="2144684"/>
          </a:xfrm>
          <a:prstGeom prst="leftRight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a:t>HWI works on a continuum between the health impairment (demands) and motivation (resources)</a:t>
            </a:r>
          </a:p>
        </p:txBody>
      </p:sp>
    </p:spTree>
    <p:extLst>
      <p:ext uri="{BB962C8B-B14F-4D97-AF65-F5344CB8AC3E}">
        <p14:creationId xmlns:p14="http://schemas.microsoft.com/office/powerpoint/2010/main" val="3092953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HWI</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p:txBody>
          <a:bodyPr>
            <a:normAutofit lnSpcReduction="10000"/>
          </a:bodyPr>
          <a:lstStyle/>
          <a:p>
            <a:r>
              <a:rPr lang="en-GB" sz="2000" b="0"/>
              <a:t>Workers are not just </a:t>
            </a:r>
            <a:r>
              <a:rPr lang="en-GB" sz="2000" b="1"/>
              <a:t>prone</a:t>
            </a:r>
            <a:r>
              <a:rPr lang="en-GB" sz="2000"/>
              <a:t> to investing heavily in work; the type of person that worker </a:t>
            </a:r>
            <a:r>
              <a:rPr lang="en-GB" sz="2000" b="1" i="1"/>
              <a:t>is</a:t>
            </a:r>
            <a:r>
              <a:rPr lang="en-GB" sz="2000"/>
              <a:t> can have a massive impact on working behaviours</a:t>
            </a:r>
          </a:p>
          <a:p>
            <a:pPr lvl="2"/>
            <a:r>
              <a:rPr lang="en-GB" b="0"/>
              <a:t>And therefore WH behaviours</a:t>
            </a:r>
          </a:p>
          <a:p>
            <a:pPr lvl="2"/>
            <a:endParaRPr lang="en-GB" sz="1800" b="0"/>
          </a:p>
          <a:p>
            <a:r>
              <a:rPr lang="en-GB" sz="2000"/>
              <a:t>Modern life work seeks and selects workers who are highly motivated and committed – those willing to work hard and go the extra mile</a:t>
            </a:r>
          </a:p>
          <a:p>
            <a:endParaRPr lang="en-GB" sz="2000"/>
          </a:p>
          <a:p>
            <a:r>
              <a:rPr lang="en-GB" sz="2000"/>
              <a:t>Employers and organisations have their own expectations of level of work engagement</a:t>
            </a:r>
          </a:p>
          <a:p>
            <a:endParaRPr lang="en-GB" sz="2200" b="0"/>
          </a:p>
          <a:p>
            <a:endParaRPr lang="en-GB" sz="2400" b="0"/>
          </a:p>
          <a:p>
            <a:endParaRPr lang="en-GB" sz="2000" b="0"/>
          </a:p>
        </p:txBody>
      </p:sp>
    </p:spTree>
    <p:extLst>
      <p:ext uri="{BB962C8B-B14F-4D97-AF65-F5344CB8AC3E}">
        <p14:creationId xmlns:p14="http://schemas.microsoft.com/office/powerpoint/2010/main" val="37219384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The interaction between WH and WE</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a:xfrm>
            <a:off x="1069849" y="1874520"/>
            <a:ext cx="3159252" cy="4351338"/>
          </a:xfrm>
        </p:spPr>
        <p:txBody>
          <a:bodyPr>
            <a:normAutofit/>
          </a:bodyPr>
          <a:lstStyle/>
          <a:p>
            <a:pPr marL="0" indent="0">
              <a:buNone/>
            </a:pPr>
            <a:r>
              <a:rPr lang="en-GB" sz="2400" err="1"/>
              <a:t>Snir</a:t>
            </a:r>
            <a:r>
              <a:rPr lang="en-GB" sz="2400"/>
              <a:t> and </a:t>
            </a:r>
            <a:r>
              <a:rPr lang="en-GB" sz="2400" err="1"/>
              <a:t>Harpaz</a:t>
            </a:r>
            <a:r>
              <a:rPr lang="en-GB" sz="2400"/>
              <a:t> (2012): Two major types of HWI</a:t>
            </a:r>
          </a:p>
          <a:p>
            <a:pPr marL="0" indent="0">
              <a:buNone/>
            </a:pPr>
            <a:endParaRPr lang="en-GB" sz="2400" b="0"/>
          </a:p>
          <a:p>
            <a:pPr marL="0" indent="0">
              <a:buNone/>
            </a:pPr>
            <a:r>
              <a:rPr lang="en-GB" sz="2400" b="1">
                <a:solidFill>
                  <a:schemeClr val="bg1"/>
                </a:solidFill>
                <a:highlight>
                  <a:srgbClr val="008080"/>
                </a:highlight>
              </a:rPr>
              <a:t>Situational</a:t>
            </a:r>
          </a:p>
          <a:p>
            <a:pPr marL="0" indent="0">
              <a:buNone/>
            </a:pPr>
            <a:r>
              <a:rPr lang="en-GB" sz="2400"/>
              <a:t>Dispositional</a:t>
            </a:r>
            <a:endParaRPr lang="en-GB" sz="2200" b="0"/>
          </a:p>
        </p:txBody>
      </p:sp>
      <p:graphicFrame>
        <p:nvGraphicFramePr>
          <p:cNvPr id="4" name="Diagram 3">
            <a:extLst>
              <a:ext uri="{FF2B5EF4-FFF2-40B4-BE49-F238E27FC236}">
                <a16:creationId xmlns:a16="http://schemas.microsoft.com/office/drawing/2014/main" id="{11CC7E06-046D-4B72-AAE9-612F2CB41B91}"/>
              </a:ext>
            </a:extLst>
          </p:cNvPr>
          <p:cNvGraphicFramePr/>
          <p:nvPr>
            <p:extLst>
              <p:ext uri="{D42A27DB-BD31-4B8C-83A1-F6EECF244321}">
                <p14:modId xmlns:p14="http://schemas.microsoft.com/office/powerpoint/2010/main" val="2327161502"/>
              </p:ext>
            </p:extLst>
          </p:nvPr>
        </p:nvGraphicFramePr>
        <p:xfrm>
          <a:off x="4328319" y="2031153"/>
          <a:ext cx="7269163" cy="4038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4865FA6-DB15-49B8-9382-74B1353A6019}"/>
              </a:ext>
            </a:extLst>
          </p:cNvPr>
          <p:cNvSpPr txBox="1"/>
          <p:nvPr/>
        </p:nvSpPr>
        <p:spPr>
          <a:xfrm>
            <a:off x="5618956" y="6211782"/>
            <a:ext cx="5196682" cy="369332"/>
          </a:xfrm>
          <a:prstGeom prst="rect">
            <a:avLst/>
          </a:prstGeom>
          <a:noFill/>
        </p:spPr>
        <p:txBody>
          <a:bodyPr wrap="square" rtlCol="0">
            <a:spAutoFit/>
          </a:bodyPr>
          <a:lstStyle/>
          <a:p>
            <a:r>
              <a:rPr lang="en-GB"/>
              <a:t>External, uncontrollable and stable (mostly)</a:t>
            </a:r>
          </a:p>
        </p:txBody>
      </p:sp>
    </p:spTree>
    <p:extLst>
      <p:ext uri="{BB962C8B-B14F-4D97-AF65-F5344CB8AC3E}">
        <p14:creationId xmlns:p14="http://schemas.microsoft.com/office/powerpoint/2010/main" val="31271227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The interaction between WH and WE</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a:xfrm>
            <a:off x="1069849" y="1874520"/>
            <a:ext cx="3159252" cy="4351338"/>
          </a:xfrm>
        </p:spPr>
        <p:txBody>
          <a:bodyPr>
            <a:normAutofit/>
          </a:bodyPr>
          <a:lstStyle/>
          <a:p>
            <a:pPr marL="0" indent="0">
              <a:buNone/>
            </a:pPr>
            <a:r>
              <a:rPr lang="en-GB" sz="2400" err="1"/>
              <a:t>Snir</a:t>
            </a:r>
            <a:r>
              <a:rPr lang="en-GB" sz="2400"/>
              <a:t> and </a:t>
            </a:r>
            <a:r>
              <a:rPr lang="en-GB" sz="2400" err="1"/>
              <a:t>Harpaz</a:t>
            </a:r>
            <a:r>
              <a:rPr lang="en-GB" sz="2400"/>
              <a:t> (2012): Two major types of HWI</a:t>
            </a:r>
          </a:p>
          <a:p>
            <a:pPr marL="0" indent="0">
              <a:buNone/>
            </a:pPr>
            <a:endParaRPr lang="en-GB" sz="2400" b="0"/>
          </a:p>
          <a:p>
            <a:pPr marL="0" indent="0">
              <a:buNone/>
            </a:pPr>
            <a:r>
              <a:rPr lang="en-GB" sz="2400"/>
              <a:t>Situational</a:t>
            </a:r>
          </a:p>
          <a:p>
            <a:pPr marL="0" indent="0">
              <a:buNone/>
            </a:pPr>
            <a:r>
              <a:rPr lang="en-GB" sz="2400" b="1">
                <a:solidFill>
                  <a:schemeClr val="bg1"/>
                </a:solidFill>
                <a:highlight>
                  <a:srgbClr val="008080"/>
                </a:highlight>
              </a:rPr>
              <a:t>Dispositional</a:t>
            </a:r>
            <a:endParaRPr lang="en-GB" sz="2200" b="1">
              <a:solidFill>
                <a:schemeClr val="bg1"/>
              </a:solidFill>
              <a:highlight>
                <a:srgbClr val="008080"/>
              </a:highlight>
            </a:endParaRPr>
          </a:p>
        </p:txBody>
      </p:sp>
      <p:graphicFrame>
        <p:nvGraphicFramePr>
          <p:cNvPr id="4" name="Diagram 3">
            <a:extLst>
              <a:ext uri="{FF2B5EF4-FFF2-40B4-BE49-F238E27FC236}">
                <a16:creationId xmlns:a16="http://schemas.microsoft.com/office/drawing/2014/main" id="{11CC7E06-046D-4B72-AAE9-612F2CB41B91}"/>
              </a:ext>
            </a:extLst>
          </p:cNvPr>
          <p:cNvGraphicFramePr/>
          <p:nvPr>
            <p:extLst>
              <p:ext uri="{D42A27DB-BD31-4B8C-83A1-F6EECF244321}">
                <p14:modId xmlns:p14="http://schemas.microsoft.com/office/powerpoint/2010/main" val="3557804581"/>
              </p:ext>
            </p:extLst>
          </p:nvPr>
        </p:nvGraphicFramePr>
        <p:xfrm>
          <a:off x="4328319" y="2031153"/>
          <a:ext cx="7269163" cy="4038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5BD6C23F-93AB-46B8-8370-A8C4D91CE938}"/>
              </a:ext>
            </a:extLst>
          </p:cNvPr>
          <p:cNvSpPr txBox="1"/>
          <p:nvPr/>
        </p:nvSpPr>
        <p:spPr>
          <a:xfrm>
            <a:off x="4201686" y="5746058"/>
            <a:ext cx="1749399" cy="523220"/>
          </a:xfrm>
          <a:prstGeom prst="rect">
            <a:avLst/>
          </a:prstGeom>
          <a:noFill/>
        </p:spPr>
        <p:txBody>
          <a:bodyPr wrap="square" rtlCol="0">
            <a:spAutoFit/>
          </a:bodyPr>
          <a:lstStyle/>
          <a:p>
            <a:r>
              <a:rPr lang="en-GB" sz="1400"/>
              <a:t>Internal, stable </a:t>
            </a:r>
            <a:br>
              <a:rPr lang="en-GB" sz="1400"/>
            </a:br>
            <a:r>
              <a:rPr lang="en-GB" sz="1400"/>
              <a:t>and </a:t>
            </a:r>
            <a:r>
              <a:rPr lang="en-GB" sz="1400" b="1"/>
              <a:t>un</a:t>
            </a:r>
            <a:r>
              <a:rPr lang="en-GB" sz="1400"/>
              <a:t>controllable</a:t>
            </a:r>
          </a:p>
        </p:txBody>
      </p:sp>
      <p:sp>
        <p:nvSpPr>
          <p:cNvPr id="6" name="TextBox 5">
            <a:extLst>
              <a:ext uri="{FF2B5EF4-FFF2-40B4-BE49-F238E27FC236}">
                <a16:creationId xmlns:a16="http://schemas.microsoft.com/office/drawing/2014/main" id="{D3A12B4D-BCF4-4941-869F-95D1798A28DF}"/>
              </a:ext>
            </a:extLst>
          </p:cNvPr>
          <p:cNvSpPr txBox="1"/>
          <p:nvPr/>
        </p:nvSpPr>
        <p:spPr>
          <a:xfrm>
            <a:off x="6342832" y="5748675"/>
            <a:ext cx="1528752" cy="523220"/>
          </a:xfrm>
          <a:prstGeom prst="rect">
            <a:avLst/>
          </a:prstGeom>
          <a:noFill/>
        </p:spPr>
        <p:txBody>
          <a:bodyPr wrap="square" rtlCol="0">
            <a:spAutoFit/>
          </a:bodyPr>
          <a:lstStyle/>
          <a:p>
            <a:r>
              <a:rPr lang="en-GB" sz="1400"/>
              <a:t>Internal, stable </a:t>
            </a:r>
            <a:br>
              <a:rPr lang="en-GB" sz="1400"/>
            </a:br>
            <a:r>
              <a:rPr lang="en-GB" sz="1400"/>
              <a:t>and controllable</a:t>
            </a:r>
          </a:p>
        </p:txBody>
      </p:sp>
      <p:sp>
        <p:nvSpPr>
          <p:cNvPr id="7" name="TextBox 6">
            <a:extLst>
              <a:ext uri="{FF2B5EF4-FFF2-40B4-BE49-F238E27FC236}">
                <a16:creationId xmlns:a16="http://schemas.microsoft.com/office/drawing/2014/main" id="{E7A8AC35-6BD0-4EFC-8A6D-EDD386910227}"/>
              </a:ext>
            </a:extLst>
          </p:cNvPr>
          <p:cNvSpPr txBox="1"/>
          <p:nvPr/>
        </p:nvSpPr>
        <p:spPr>
          <a:xfrm>
            <a:off x="8145827" y="5750998"/>
            <a:ext cx="1749399" cy="523220"/>
          </a:xfrm>
          <a:prstGeom prst="rect">
            <a:avLst/>
          </a:prstGeom>
          <a:noFill/>
        </p:spPr>
        <p:txBody>
          <a:bodyPr wrap="square" rtlCol="0">
            <a:spAutoFit/>
          </a:bodyPr>
          <a:lstStyle/>
          <a:p>
            <a:r>
              <a:rPr lang="en-GB" sz="1400"/>
              <a:t>Internal, stable </a:t>
            </a:r>
            <a:br>
              <a:rPr lang="en-GB" sz="1400"/>
            </a:br>
            <a:r>
              <a:rPr lang="en-GB" sz="1400"/>
              <a:t>and </a:t>
            </a:r>
            <a:r>
              <a:rPr lang="en-GB" sz="1400" b="1"/>
              <a:t>un</a:t>
            </a:r>
            <a:r>
              <a:rPr lang="en-GB" sz="1400"/>
              <a:t>controllable</a:t>
            </a:r>
          </a:p>
        </p:txBody>
      </p:sp>
      <p:sp>
        <p:nvSpPr>
          <p:cNvPr id="9" name="TextBox 8">
            <a:extLst>
              <a:ext uri="{FF2B5EF4-FFF2-40B4-BE49-F238E27FC236}">
                <a16:creationId xmlns:a16="http://schemas.microsoft.com/office/drawing/2014/main" id="{533777C9-E264-4707-8B06-81400D11E2C7}"/>
              </a:ext>
            </a:extLst>
          </p:cNvPr>
          <p:cNvSpPr txBox="1"/>
          <p:nvPr/>
        </p:nvSpPr>
        <p:spPr>
          <a:xfrm>
            <a:off x="10071482" y="5746058"/>
            <a:ext cx="1584752" cy="523220"/>
          </a:xfrm>
          <a:prstGeom prst="rect">
            <a:avLst/>
          </a:prstGeom>
          <a:noFill/>
        </p:spPr>
        <p:txBody>
          <a:bodyPr wrap="square" rtlCol="0">
            <a:spAutoFit/>
          </a:bodyPr>
          <a:lstStyle/>
          <a:p>
            <a:r>
              <a:rPr lang="en-GB" sz="1400"/>
              <a:t>Internal, stable </a:t>
            </a:r>
            <a:br>
              <a:rPr lang="en-GB" sz="1400"/>
            </a:br>
            <a:r>
              <a:rPr lang="en-GB" sz="1400"/>
              <a:t>and controllable</a:t>
            </a:r>
          </a:p>
        </p:txBody>
      </p:sp>
    </p:spTree>
    <p:extLst>
      <p:ext uri="{BB962C8B-B14F-4D97-AF65-F5344CB8AC3E}">
        <p14:creationId xmlns:p14="http://schemas.microsoft.com/office/powerpoint/2010/main" val="24199306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The interaction between WH and WE</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p:txBody>
          <a:bodyPr>
            <a:normAutofit/>
          </a:bodyPr>
          <a:lstStyle/>
          <a:p>
            <a:r>
              <a:rPr lang="en-GB" sz="2000" b="0" err="1"/>
              <a:t>Snir</a:t>
            </a:r>
            <a:r>
              <a:rPr lang="en-GB" sz="2000" b="0"/>
              <a:t> and </a:t>
            </a:r>
            <a:r>
              <a:rPr lang="en-GB" sz="2000" b="0" err="1"/>
              <a:t>Harpaz</a:t>
            </a:r>
            <a:r>
              <a:rPr lang="en-GB" sz="2000" b="0"/>
              <a:t> (2012)</a:t>
            </a:r>
          </a:p>
          <a:p>
            <a:endParaRPr lang="en-GB"/>
          </a:p>
          <a:p>
            <a:endParaRPr lang="en-GB" sz="2000" b="0"/>
          </a:p>
        </p:txBody>
      </p:sp>
      <p:sp>
        <p:nvSpPr>
          <p:cNvPr id="4" name="Thought Bubble: Cloud 3">
            <a:extLst>
              <a:ext uri="{FF2B5EF4-FFF2-40B4-BE49-F238E27FC236}">
                <a16:creationId xmlns:a16="http://schemas.microsoft.com/office/drawing/2014/main" id="{C85C3312-4D0C-49E7-A2B8-DCA0E24365E6}"/>
              </a:ext>
            </a:extLst>
          </p:cNvPr>
          <p:cNvSpPr/>
          <p:nvPr/>
        </p:nvSpPr>
        <p:spPr>
          <a:xfrm>
            <a:off x="4512039" y="3822493"/>
            <a:ext cx="6460761" cy="2742450"/>
          </a:xfrm>
          <a:prstGeom prst="cloudCallout">
            <a:avLst>
              <a:gd name="adj1" fmla="val -59812"/>
              <a:gd name="adj2" fmla="val -93827"/>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t>Workaholism is only one of the sub-types of heavy work investment. Namely, every workaholic is a heavy work investor, but not every heavy work investor is a workaholic.</a:t>
            </a:r>
          </a:p>
        </p:txBody>
      </p:sp>
    </p:spTree>
    <p:extLst>
      <p:ext uri="{BB962C8B-B14F-4D97-AF65-F5344CB8AC3E}">
        <p14:creationId xmlns:p14="http://schemas.microsoft.com/office/powerpoint/2010/main" val="17841205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HWI: Dispositional Traits</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p:txBody>
          <a:bodyPr>
            <a:normAutofit lnSpcReduction="10000"/>
          </a:bodyPr>
          <a:lstStyle/>
          <a:p>
            <a:r>
              <a:rPr lang="en-GB" sz="2000" b="0"/>
              <a:t>Personality differences may create tendencies to engage heavily in work or not</a:t>
            </a:r>
          </a:p>
          <a:p>
            <a:r>
              <a:rPr lang="en-GB"/>
              <a:t>Often discussed in terms of behaviour, cognition, and affect</a:t>
            </a:r>
          </a:p>
          <a:p>
            <a:pPr lvl="2"/>
            <a:r>
              <a:rPr lang="en-GB" sz="1800" b="0"/>
              <a:t>Traits influence perceptions/attitudes at work</a:t>
            </a:r>
          </a:p>
          <a:p>
            <a:pPr lvl="2"/>
            <a:r>
              <a:rPr lang="en-GB" sz="1800" b="0"/>
              <a:t>Each of the Big 5 may have different degrees of association with B, A and C dispositions</a:t>
            </a:r>
          </a:p>
          <a:p>
            <a:pPr lvl="2"/>
            <a:endParaRPr lang="en-GB" sz="1800" b="0"/>
          </a:p>
          <a:p>
            <a:r>
              <a:rPr lang="en-GB" sz="2200" err="1"/>
              <a:t>Makikangas</a:t>
            </a:r>
            <a:r>
              <a:rPr lang="en-GB" sz="2200"/>
              <a:t> et al. (2013): N is positively related to WH as perceived demands outweigh resources. O, C, E and A are positively related to WE as perceived resources outweigh demands</a:t>
            </a:r>
            <a:endParaRPr lang="en-GB" sz="2200" b="0"/>
          </a:p>
          <a:p>
            <a:endParaRPr lang="en-GB" sz="2400" b="0"/>
          </a:p>
          <a:p>
            <a:endParaRPr lang="en-GB" sz="2000" b="0"/>
          </a:p>
        </p:txBody>
      </p:sp>
    </p:spTree>
    <p:extLst>
      <p:ext uri="{BB962C8B-B14F-4D97-AF65-F5344CB8AC3E}">
        <p14:creationId xmlns:p14="http://schemas.microsoft.com/office/powerpoint/2010/main" val="42070112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HWI: Dispositional Traits</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a:xfrm>
            <a:off x="1069848" y="1478915"/>
            <a:ext cx="9634011" cy="4746943"/>
          </a:xfrm>
        </p:spPr>
        <p:txBody>
          <a:bodyPr>
            <a:normAutofit/>
          </a:bodyPr>
          <a:lstStyle/>
          <a:p>
            <a:r>
              <a:rPr lang="en-GB" sz="2400" b="0"/>
              <a:t>Tabak et al. (2021)</a:t>
            </a:r>
          </a:p>
          <a:p>
            <a:endParaRPr lang="en-GB" sz="2000" b="0"/>
          </a:p>
        </p:txBody>
      </p:sp>
      <p:sp>
        <p:nvSpPr>
          <p:cNvPr id="4" name="Arrow: Right 3">
            <a:extLst>
              <a:ext uri="{FF2B5EF4-FFF2-40B4-BE49-F238E27FC236}">
                <a16:creationId xmlns:a16="http://schemas.microsoft.com/office/drawing/2014/main" id="{BD994796-3111-4DB3-BB18-CC7CB9365C08}"/>
              </a:ext>
            </a:extLst>
          </p:cNvPr>
          <p:cNvSpPr/>
          <p:nvPr/>
        </p:nvSpPr>
        <p:spPr>
          <a:xfrm>
            <a:off x="588231" y="1874520"/>
            <a:ext cx="10597243" cy="4746943"/>
          </a:xfrm>
          <a:prstGeom prst="rightArrow">
            <a:avLst>
              <a:gd name="adj1" fmla="val 50000"/>
              <a:gd name="adj2" fmla="val 20755"/>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aphicFrame>
        <p:nvGraphicFramePr>
          <p:cNvPr id="5" name="Table 5">
            <a:extLst>
              <a:ext uri="{FF2B5EF4-FFF2-40B4-BE49-F238E27FC236}">
                <a16:creationId xmlns:a16="http://schemas.microsoft.com/office/drawing/2014/main" id="{9CDED2FA-BCEE-4460-BC1F-321F33F9545F}"/>
              </a:ext>
            </a:extLst>
          </p:cNvPr>
          <p:cNvGraphicFramePr>
            <a:graphicFrameLocks noGrp="1"/>
          </p:cNvGraphicFramePr>
          <p:nvPr>
            <p:extLst>
              <p:ext uri="{D42A27DB-BD31-4B8C-83A1-F6EECF244321}">
                <p14:modId xmlns:p14="http://schemas.microsoft.com/office/powerpoint/2010/main" val="2840600347"/>
              </p:ext>
            </p:extLst>
          </p:nvPr>
        </p:nvGraphicFramePr>
        <p:xfrm>
          <a:off x="290944" y="3225596"/>
          <a:ext cx="10894530" cy="1649186"/>
        </p:xfrm>
        <a:graphic>
          <a:graphicData uri="http://schemas.openxmlformats.org/drawingml/2006/table">
            <a:tbl>
              <a:tblPr firstRow="1" bandRow="1">
                <a:tableStyleId>{2D5ABB26-0587-4C30-8999-92F81FD0307C}</a:tableStyleId>
              </a:tblPr>
              <a:tblGrid>
                <a:gridCol w="2178906">
                  <a:extLst>
                    <a:ext uri="{9D8B030D-6E8A-4147-A177-3AD203B41FA5}">
                      <a16:colId xmlns:a16="http://schemas.microsoft.com/office/drawing/2014/main" val="41620299"/>
                    </a:ext>
                  </a:extLst>
                </a:gridCol>
                <a:gridCol w="2351531">
                  <a:extLst>
                    <a:ext uri="{9D8B030D-6E8A-4147-A177-3AD203B41FA5}">
                      <a16:colId xmlns:a16="http://schemas.microsoft.com/office/drawing/2014/main" val="2324116886"/>
                    </a:ext>
                  </a:extLst>
                </a:gridCol>
                <a:gridCol w="2006281">
                  <a:extLst>
                    <a:ext uri="{9D8B030D-6E8A-4147-A177-3AD203B41FA5}">
                      <a16:colId xmlns:a16="http://schemas.microsoft.com/office/drawing/2014/main" val="537532863"/>
                    </a:ext>
                  </a:extLst>
                </a:gridCol>
                <a:gridCol w="2178906">
                  <a:extLst>
                    <a:ext uri="{9D8B030D-6E8A-4147-A177-3AD203B41FA5}">
                      <a16:colId xmlns:a16="http://schemas.microsoft.com/office/drawing/2014/main" val="2535109939"/>
                    </a:ext>
                  </a:extLst>
                </a:gridCol>
                <a:gridCol w="2178906">
                  <a:extLst>
                    <a:ext uri="{9D8B030D-6E8A-4147-A177-3AD203B41FA5}">
                      <a16:colId xmlns:a16="http://schemas.microsoft.com/office/drawing/2014/main" val="3875010076"/>
                    </a:ext>
                  </a:extLst>
                </a:gridCol>
              </a:tblGrid>
              <a:tr h="1649186">
                <a:tc>
                  <a:txBody>
                    <a:bodyPr/>
                    <a:lstStyle/>
                    <a:p>
                      <a:pPr algn="ctr"/>
                      <a:r>
                        <a:rPr lang="en-GB" b="1"/>
                        <a:t>Openness to experience</a:t>
                      </a:r>
                    </a:p>
                    <a:p>
                      <a:pPr algn="ctr"/>
                      <a:endParaRPr lang="en-GB"/>
                    </a:p>
                  </a:txBody>
                  <a:tcPr/>
                </a:tc>
                <a:tc>
                  <a:txBody>
                    <a:bodyPr/>
                    <a:lstStyle/>
                    <a:p>
                      <a:pPr algn="ctr"/>
                      <a:r>
                        <a:rPr lang="en-GB" b="1"/>
                        <a:t>Conscientiousness</a:t>
                      </a:r>
                    </a:p>
                  </a:txBody>
                  <a:tcPr/>
                </a:tc>
                <a:tc>
                  <a:txBody>
                    <a:bodyPr/>
                    <a:lstStyle/>
                    <a:p>
                      <a:pPr algn="ctr"/>
                      <a:r>
                        <a:rPr lang="en-GB" b="1"/>
                        <a:t>Extraversion</a:t>
                      </a:r>
                    </a:p>
                  </a:txBody>
                  <a:tcPr/>
                </a:tc>
                <a:tc>
                  <a:txBody>
                    <a:bodyPr/>
                    <a:lstStyle/>
                    <a:p>
                      <a:pPr algn="ctr"/>
                      <a:r>
                        <a:rPr lang="en-GB" b="1"/>
                        <a:t>Agreeableness</a:t>
                      </a:r>
                    </a:p>
                  </a:txBody>
                  <a:tcPr/>
                </a:tc>
                <a:tc>
                  <a:txBody>
                    <a:bodyPr/>
                    <a:lstStyle/>
                    <a:p>
                      <a:pPr algn="ctr"/>
                      <a:r>
                        <a:rPr lang="en-GB" b="1"/>
                        <a:t>Neuroticism </a:t>
                      </a:r>
                    </a:p>
                  </a:txBody>
                  <a:tcPr/>
                </a:tc>
                <a:extLst>
                  <a:ext uri="{0D108BD9-81ED-4DB2-BD59-A6C34878D82A}">
                    <a16:rowId xmlns:a16="http://schemas.microsoft.com/office/drawing/2014/main" val="3929623239"/>
                  </a:ext>
                </a:extLst>
              </a:tr>
            </a:tbl>
          </a:graphicData>
        </a:graphic>
      </p:graphicFrame>
      <p:pic>
        <p:nvPicPr>
          <p:cNvPr id="7" name="Graphic 6" descr="Badge Unfollow outline">
            <a:extLst>
              <a:ext uri="{FF2B5EF4-FFF2-40B4-BE49-F238E27FC236}">
                <a16:creationId xmlns:a16="http://schemas.microsoft.com/office/drawing/2014/main" id="{0BD1C436-8F23-45A3-882C-B2DC90CC359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73067" y="4178720"/>
            <a:ext cx="914400" cy="914400"/>
          </a:xfrm>
          <a:prstGeom prst="rect">
            <a:avLst/>
          </a:prstGeom>
        </p:spPr>
      </p:pic>
      <p:pic>
        <p:nvPicPr>
          <p:cNvPr id="9" name="Graphic 8" descr="Badge Follow outline">
            <a:extLst>
              <a:ext uri="{FF2B5EF4-FFF2-40B4-BE49-F238E27FC236}">
                <a16:creationId xmlns:a16="http://schemas.microsoft.com/office/drawing/2014/main" id="{C812D6EE-5E46-4DDD-8A48-05DF9C13810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90233" y="4158185"/>
            <a:ext cx="914400" cy="914400"/>
          </a:xfrm>
          <a:prstGeom prst="rect">
            <a:avLst/>
          </a:prstGeom>
        </p:spPr>
      </p:pic>
      <p:pic>
        <p:nvPicPr>
          <p:cNvPr id="10" name="Graphic 9" descr="Badge Follow outline">
            <a:extLst>
              <a:ext uri="{FF2B5EF4-FFF2-40B4-BE49-F238E27FC236}">
                <a16:creationId xmlns:a16="http://schemas.microsoft.com/office/drawing/2014/main" id="{370BE1AF-0D32-4227-A9BA-7B364A06CA0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224414" y="4158185"/>
            <a:ext cx="914400" cy="914400"/>
          </a:xfrm>
          <a:prstGeom prst="rect">
            <a:avLst/>
          </a:prstGeom>
        </p:spPr>
      </p:pic>
      <p:pic>
        <p:nvPicPr>
          <p:cNvPr id="11" name="Graphic 10" descr="Badge Follow outline">
            <a:extLst>
              <a:ext uri="{FF2B5EF4-FFF2-40B4-BE49-F238E27FC236}">
                <a16:creationId xmlns:a16="http://schemas.microsoft.com/office/drawing/2014/main" id="{CACD4C51-7DF8-474A-84CB-A969D0331DB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281009" y="4148864"/>
            <a:ext cx="914400" cy="914400"/>
          </a:xfrm>
          <a:prstGeom prst="rect">
            <a:avLst/>
          </a:prstGeom>
        </p:spPr>
      </p:pic>
      <p:pic>
        <p:nvPicPr>
          <p:cNvPr id="12" name="Graphic 11" descr="Badge Follow outline">
            <a:extLst>
              <a:ext uri="{FF2B5EF4-FFF2-40B4-BE49-F238E27FC236}">
                <a16:creationId xmlns:a16="http://schemas.microsoft.com/office/drawing/2014/main" id="{1FB1DCCC-52DD-4BE8-8376-1BDB37A6C6C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19451" y="4148864"/>
            <a:ext cx="914400" cy="914400"/>
          </a:xfrm>
          <a:prstGeom prst="rect">
            <a:avLst/>
          </a:prstGeom>
        </p:spPr>
      </p:pic>
    </p:spTree>
    <p:extLst>
      <p:ext uri="{BB962C8B-B14F-4D97-AF65-F5344CB8AC3E}">
        <p14:creationId xmlns:p14="http://schemas.microsoft.com/office/powerpoint/2010/main" val="30103411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HWI: Dispositional Traits</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a:xfrm>
            <a:off x="1069848" y="1478915"/>
            <a:ext cx="9634011" cy="4746943"/>
          </a:xfrm>
        </p:spPr>
        <p:txBody>
          <a:bodyPr>
            <a:normAutofit/>
          </a:bodyPr>
          <a:lstStyle/>
          <a:p>
            <a:r>
              <a:rPr lang="en-GB" sz="2400" b="0"/>
              <a:t>Tabak et al. (2021)</a:t>
            </a:r>
          </a:p>
          <a:p>
            <a:endParaRPr lang="en-GB" sz="2000" b="0"/>
          </a:p>
        </p:txBody>
      </p:sp>
      <p:sp>
        <p:nvSpPr>
          <p:cNvPr id="4" name="Arrow: Right 3">
            <a:extLst>
              <a:ext uri="{FF2B5EF4-FFF2-40B4-BE49-F238E27FC236}">
                <a16:creationId xmlns:a16="http://schemas.microsoft.com/office/drawing/2014/main" id="{BD994796-3111-4DB3-BB18-CC7CB9365C08}"/>
              </a:ext>
            </a:extLst>
          </p:cNvPr>
          <p:cNvSpPr/>
          <p:nvPr/>
        </p:nvSpPr>
        <p:spPr>
          <a:xfrm>
            <a:off x="588231" y="1874520"/>
            <a:ext cx="10597243" cy="4746943"/>
          </a:xfrm>
          <a:prstGeom prst="rightArrow">
            <a:avLst>
              <a:gd name="adj1" fmla="val 50000"/>
              <a:gd name="adj2" fmla="val 20755"/>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aphicFrame>
        <p:nvGraphicFramePr>
          <p:cNvPr id="5" name="Table 5">
            <a:extLst>
              <a:ext uri="{FF2B5EF4-FFF2-40B4-BE49-F238E27FC236}">
                <a16:creationId xmlns:a16="http://schemas.microsoft.com/office/drawing/2014/main" id="{9CDED2FA-BCEE-4460-BC1F-321F33F9545F}"/>
              </a:ext>
            </a:extLst>
          </p:cNvPr>
          <p:cNvGraphicFramePr>
            <a:graphicFrameLocks noGrp="1"/>
          </p:cNvGraphicFramePr>
          <p:nvPr>
            <p:extLst>
              <p:ext uri="{D42A27DB-BD31-4B8C-83A1-F6EECF244321}">
                <p14:modId xmlns:p14="http://schemas.microsoft.com/office/powerpoint/2010/main" val="4084263397"/>
              </p:ext>
            </p:extLst>
          </p:nvPr>
        </p:nvGraphicFramePr>
        <p:xfrm>
          <a:off x="588230" y="3135086"/>
          <a:ext cx="10597244" cy="2155371"/>
        </p:xfrm>
        <a:graphic>
          <a:graphicData uri="http://schemas.openxmlformats.org/drawingml/2006/table">
            <a:tbl>
              <a:tblPr firstRow="1" bandRow="1">
                <a:tableStyleId>{2D5ABB26-0587-4C30-8999-92F81FD0307C}</a:tableStyleId>
              </a:tblPr>
              <a:tblGrid>
                <a:gridCol w="2290042">
                  <a:extLst>
                    <a:ext uri="{9D8B030D-6E8A-4147-A177-3AD203B41FA5}">
                      <a16:colId xmlns:a16="http://schemas.microsoft.com/office/drawing/2014/main" val="41620299"/>
                    </a:ext>
                  </a:extLst>
                </a:gridCol>
                <a:gridCol w="8307202">
                  <a:extLst>
                    <a:ext uri="{9D8B030D-6E8A-4147-A177-3AD203B41FA5}">
                      <a16:colId xmlns:a16="http://schemas.microsoft.com/office/drawing/2014/main" val="2324116886"/>
                    </a:ext>
                  </a:extLst>
                </a:gridCol>
              </a:tblGrid>
              <a:tr h="2155371">
                <a:tc>
                  <a:txBody>
                    <a:bodyPr/>
                    <a:lstStyle/>
                    <a:p>
                      <a:pPr algn="ctr"/>
                      <a:r>
                        <a:rPr lang="en-GB" b="1"/>
                        <a:t>Openness to experience</a:t>
                      </a:r>
                    </a:p>
                    <a:p>
                      <a:pPr algn="ctr"/>
                      <a:endParaRPr lang="en-GB"/>
                    </a:p>
                  </a:txBody>
                  <a:tcPr/>
                </a:tc>
                <a:tc>
                  <a:txBody>
                    <a:bodyPr/>
                    <a:lstStyle/>
                    <a:p>
                      <a:pPr algn="ctr"/>
                      <a:r>
                        <a:rPr lang="en-GB" b="0"/>
                        <a:t>Flexible; independent-minded; critical thinking abilities</a:t>
                      </a:r>
                    </a:p>
                    <a:p>
                      <a:pPr algn="ctr"/>
                      <a:endParaRPr lang="en-GB" b="0"/>
                    </a:p>
                    <a:p>
                      <a:pPr algn="ctr"/>
                      <a:r>
                        <a:rPr lang="en-GB" b="0"/>
                        <a:t>Absorption in finding new avenues to explore is likely</a:t>
                      </a:r>
                    </a:p>
                    <a:p>
                      <a:pPr algn="ctr"/>
                      <a:endParaRPr lang="en-GB" b="1"/>
                    </a:p>
                    <a:p>
                      <a:pPr algn="ctr"/>
                      <a:r>
                        <a:rPr lang="en-GB" b="1"/>
                        <a:t>Related to cognitive disposition than affective or behavioural</a:t>
                      </a:r>
                    </a:p>
                  </a:txBody>
                  <a:tcPr/>
                </a:tc>
                <a:extLst>
                  <a:ext uri="{0D108BD9-81ED-4DB2-BD59-A6C34878D82A}">
                    <a16:rowId xmlns:a16="http://schemas.microsoft.com/office/drawing/2014/main" val="3929623239"/>
                  </a:ext>
                </a:extLst>
              </a:tr>
            </a:tbl>
          </a:graphicData>
        </a:graphic>
      </p:graphicFrame>
      <p:pic>
        <p:nvPicPr>
          <p:cNvPr id="9" name="Graphic 8" descr="Badge Follow outline">
            <a:extLst>
              <a:ext uri="{FF2B5EF4-FFF2-40B4-BE49-F238E27FC236}">
                <a16:creationId xmlns:a16="http://schemas.microsoft.com/office/drawing/2014/main" id="{C812D6EE-5E46-4DDD-8A48-05DF9C13810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14776" y="3852386"/>
            <a:ext cx="914400" cy="914400"/>
          </a:xfrm>
          <a:prstGeom prst="rect">
            <a:avLst/>
          </a:prstGeom>
        </p:spPr>
      </p:pic>
    </p:spTree>
    <p:extLst>
      <p:ext uri="{BB962C8B-B14F-4D97-AF65-F5344CB8AC3E}">
        <p14:creationId xmlns:p14="http://schemas.microsoft.com/office/powerpoint/2010/main" val="11647763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HWI: Dispositional Traits</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a:xfrm>
            <a:off x="1069848" y="1478915"/>
            <a:ext cx="9634011" cy="4746943"/>
          </a:xfrm>
        </p:spPr>
        <p:txBody>
          <a:bodyPr>
            <a:normAutofit/>
          </a:bodyPr>
          <a:lstStyle/>
          <a:p>
            <a:r>
              <a:rPr lang="en-GB" sz="2400" b="0"/>
              <a:t>Tabak et al. (2021)</a:t>
            </a:r>
          </a:p>
          <a:p>
            <a:endParaRPr lang="en-GB" sz="2000" b="0"/>
          </a:p>
        </p:txBody>
      </p:sp>
      <p:sp>
        <p:nvSpPr>
          <p:cNvPr id="4" name="Arrow: Right 3">
            <a:extLst>
              <a:ext uri="{FF2B5EF4-FFF2-40B4-BE49-F238E27FC236}">
                <a16:creationId xmlns:a16="http://schemas.microsoft.com/office/drawing/2014/main" id="{BD994796-3111-4DB3-BB18-CC7CB9365C08}"/>
              </a:ext>
            </a:extLst>
          </p:cNvPr>
          <p:cNvSpPr/>
          <p:nvPr/>
        </p:nvSpPr>
        <p:spPr>
          <a:xfrm>
            <a:off x="588231" y="1874520"/>
            <a:ext cx="10597243" cy="4746943"/>
          </a:xfrm>
          <a:prstGeom prst="rightArrow">
            <a:avLst>
              <a:gd name="adj1" fmla="val 50000"/>
              <a:gd name="adj2" fmla="val 20755"/>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aphicFrame>
        <p:nvGraphicFramePr>
          <p:cNvPr id="5" name="Table 5">
            <a:extLst>
              <a:ext uri="{FF2B5EF4-FFF2-40B4-BE49-F238E27FC236}">
                <a16:creationId xmlns:a16="http://schemas.microsoft.com/office/drawing/2014/main" id="{9CDED2FA-BCEE-4460-BC1F-321F33F9545F}"/>
              </a:ext>
            </a:extLst>
          </p:cNvPr>
          <p:cNvGraphicFramePr>
            <a:graphicFrameLocks noGrp="1"/>
          </p:cNvGraphicFramePr>
          <p:nvPr>
            <p:extLst>
              <p:ext uri="{D42A27DB-BD31-4B8C-83A1-F6EECF244321}">
                <p14:modId xmlns:p14="http://schemas.microsoft.com/office/powerpoint/2010/main" val="2745061073"/>
              </p:ext>
            </p:extLst>
          </p:nvPr>
        </p:nvGraphicFramePr>
        <p:xfrm>
          <a:off x="588230" y="3135086"/>
          <a:ext cx="10597244" cy="2155371"/>
        </p:xfrm>
        <a:graphic>
          <a:graphicData uri="http://schemas.openxmlformats.org/drawingml/2006/table">
            <a:tbl>
              <a:tblPr firstRow="1" bandRow="1">
                <a:tableStyleId>{2D5ABB26-0587-4C30-8999-92F81FD0307C}</a:tableStyleId>
              </a:tblPr>
              <a:tblGrid>
                <a:gridCol w="2290042">
                  <a:extLst>
                    <a:ext uri="{9D8B030D-6E8A-4147-A177-3AD203B41FA5}">
                      <a16:colId xmlns:a16="http://schemas.microsoft.com/office/drawing/2014/main" val="41620299"/>
                    </a:ext>
                  </a:extLst>
                </a:gridCol>
                <a:gridCol w="8307202">
                  <a:extLst>
                    <a:ext uri="{9D8B030D-6E8A-4147-A177-3AD203B41FA5}">
                      <a16:colId xmlns:a16="http://schemas.microsoft.com/office/drawing/2014/main" val="2324116886"/>
                    </a:ext>
                  </a:extLst>
                </a:gridCol>
              </a:tblGrid>
              <a:tr h="2155371">
                <a:tc>
                  <a:txBody>
                    <a:bodyPr/>
                    <a:lstStyle/>
                    <a:p>
                      <a:pPr algn="ctr"/>
                      <a:r>
                        <a:rPr lang="en-GB" b="1"/>
                        <a:t>Conscientiousness</a:t>
                      </a:r>
                    </a:p>
                    <a:p>
                      <a:pPr algn="ctr"/>
                      <a:endParaRPr lang="en-GB"/>
                    </a:p>
                  </a:txBody>
                  <a:tcPr/>
                </a:tc>
                <a:tc>
                  <a:txBody>
                    <a:bodyPr/>
                    <a:lstStyle/>
                    <a:p>
                      <a:pPr algn="ctr"/>
                      <a:r>
                        <a:rPr lang="en-GB" b="0"/>
                        <a:t>Dependability; motivation to achieve; committed to succeeding</a:t>
                      </a:r>
                    </a:p>
                    <a:p>
                      <a:pPr algn="ctr"/>
                      <a:endParaRPr lang="en-GB" b="0"/>
                    </a:p>
                    <a:p>
                      <a:pPr algn="ctr"/>
                      <a:r>
                        <a:rPr lang="en-GB" b="0"/>
                        <a:t>Ethical and have high integrity</a:t>
                      </a:r>
                    </a:p>
                    <a:p>
                      <a:pPr algn="ctr"/>
                      <a:endParaRPr lang="en-GB" b="0"/>
                    </a:p>
                    <a:p>
                      <a:pPr algn="ctr"/>
                      <a:r>
                        <a:rPr lang="en-GB" b="0"/>
                        <a:t>High need for achievement with internal locus of control</a:t>
                      </a:r>
                    </a:p>
                    <a:p>
                      <a:pPr algn="ctr"/>
                      <a:endParaRPr lang="en-GB" b="0"/>
                    </a:p>
                    <a:p>
                      <a:pPr algn="ctr"/>
                      <a:r>
                        <a:rPr lang="en-GB" b="0"/>
                        <a:t>Want to be successful – but calculated risks </a:t>
                      </a:r>
                      <a:endParaRPr lang="en-GB" b="1"/>
                    </a:p>
                  </a:txBody>
                  <a:tcPr/>
                </a:tc>
                <a:extLst>
                  <a:ext uri="{0D108BD9-81ED-4DB2-BD59-A6C34878D82A}">
                    <a16:rowId xmlns:a16="http://schemas.microsoft.com/office/drawing/2014/main" val="3929623239"/>
                  </a:ext>
                </a:extLst>
              </a:tr>
            </a:tbl>
          </a:graphicData>
        </a:graphic>
      </p:graphicFrame>
      <p:pic>
        <p:nvPicPr>
          <p:cNvPr id="9" name="Graphic 8" descr="Badge Follow outline">
            <a:extLst>
              <a:ext uri="{FF2B5EF4-FFF2-40B4-BE49-F238E27FC236}">
                <a16:creationId xmlns:a16="http://schemas.microsoft.com/office/drawing/2014/main" id="{C812D6EE-5E46-4DDD-8A48-05DF9C13810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14776" y="3852386"/>
            <a:ext cx="914400" cy="914400"/>
          </a:xfrm>
          <a:prstGeom prst="rect">
            <a:avLst/>
          </a:prstGeom>
        </p:spPr>
      </p:pic>
    </p:spTree>
    <p:extLst>
      <p:ext uri="{BB962C8B-B14F-4D97-AF65-F5344CB8AC3E}">
        <p14:creationId xmlns:p14="http://schemas.microsoft.com/office/powerpoint/2010/main" val="36513932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HWI: Dispositional Traits</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a:xfrm>
            <a:off x="1069848" y="1478915"/>
            <a:ext cx="9634011" cy="4746943"/>
          </a:xfrm>
        </p:spPr>
        <p:txBody>
          <a:bodyPr>
            <a:normAutofit/>
          </a:bodyPr>
          <a:lstStyle/>
          <a:p>
            <a:r>
              <a:rPr lang="en-GB" sz="2400" b="0"/>
              <a:t>Tabak et al. (2021)</a:t>
            </a:r>
          </a:p>
          <a:p>
            <a:endParaRPr lang="en-GB" sz="2000" b="0"/>
          </a:p>
        </p:txBody>
      </p:sp>
      <p:sp>
        <p:nvSpPr>
          <p:cNvPr id="4" name="Arrow: Right 3">
            <a:extLst>
              <a:ext uri="{FF2B5EF4-FFF2-40B4-BE49-F238E27FC236}">
                <a16:creationId xmlns:a16="http://schemas.microsoft.com/office/drawing/2014/main" id="{BD994796-3111-4DB3-BB18-CC7CB9365C08}"/>
              </a:ext>
            </a:extLst>
          </p:cNvPr>
          <p:cNvSpPr/>
          <p:nvPr/>
        </p:nvSpPr>
        <p:spPr>
          <a:xfrm>
            <a:off x="588231" y="1874520"/>
            <a:ext cx="10597243" cy="4746943"/>
          </a:xfrm>
          <a:prstGeom prst="rightArrow">
            <a:avLst>
              <a:gd name="adj1" fmla="val 50000"/>
              <a:gd name="adj2" fmla="val 20755"/>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aphicFrame>
        <p:nvGraphicFramePr>
          <p:cNvPr id="5" name="Table 5">
            <a:extLst>
              <a:ext uri="{FF2B5EF4-FFF2-40B4-BE49-F238E27FC236}">
                <a16:creationId xmlns:a16="http://schemas.microsoft.com/office/drawing/2014/main" id="{9CDED2FA-BCEE-4460-BC1F-321F33F9545F}"/>
              </a:ext>
            </a:extLst>
          </p:cNvPr>
          <p:cNvGraphicFramePr>
            <a:graphicFrameLocks noGrp="1"/>
          </p:cNvGraphicFramePr>
          <p:nvPr>
            <p:extLst>
              <p:ext uri="{D42A27DB-BD31-4B8C-83A1-F6EECF244321}">
                <p14:modId xmlns:p14="http://schemas.microsoft.com/office/powerpoint/2010/main" val="1979522922"/>
              </p:ext>
            </p:extLst>
          </p:nvPr>
        </p:nvGraphicFramePr>
        <p:xfrm>
          <a:off x="588230" y="3135086"/>
          <a:ext cx="10597244" cy="2155371"/>
        </p:xfrm>
        <a:graphic>
          <a:graphicData uri="http://schemas.openxmlformats.org/drawingml/2006/table">
            <a:tbl>
              <a:tblPr firstRow="1" bandRow="1">
                <a:tableStyleId>{2D5ABB26-0587-4C30-8999-92F81FD0307C}</a:tableStyleId>
              </a:tblPr>
              <a:tblGrid>
                <a:gridCol w="2290042">
                  <a:extLst>
                    <a:ext uri="{9D8B030D-6E8A-4147-A177-3AD203B41FA5}">
                      <a16:colId xmlns:a16="http://schemas.microsoft.com/office/drawing/2014/main" val="41620299"/>
                    </a:ext>
                  </a:extLst>
                </a:gridCol>
                <a:gridCol w="8307202">
                  <a:extLst>
                    <a:ext uri="{9D8B030D-6E8A-4147-A177-3AD203B41FA5}">
                      <a16:colId xmlns:a16="http://schemas.microsoft.com/office/drawing/2014/main" val="2324116886"/>
                    </a:ext>
                  </a:extLst>
                </a:gridCol>
              </a:tblGrid>
              <a:tr h="2155371">
                <a:tc>
                  <a:txBody>
                    <a:bodyPr/>
                    <a:lstStyle/>
                    <a:p>
                      <a:pPr algn="ctr"/>
                      <a:r>
                        <a:rPr lang="en-GB" b="1"/>
                        <a:t>Extraversion</a:t>
                      </a:r>
                    </a:p>
                    <a:p>
                      <a:pPr algn="ctr"/>
                      <a:endParaRPr lang="en-GB"/>
                    </a:p>
                  </a:txBody>
                  <a:tcPr/>
                </a:tc>
                <a:tc>
                  <a:txBody>
                    <a:bodyPr/>
                    <a:lstStyle/>
                    <a:p>
                      <a:pPr algn="ctr"/>
                      <a:r>
                        <a:rPr lang="en-GB" b="0"/>
                        <a:t>Dominant, assertive, persistent</a:t>
                      </a:r>
                    </a:p>
                    <a:p>
                      <a:pPr algn="ctr"/>
                      <a:endParaRPr lang="en-GB" b="0"/>
                    </a:p>
                    <a:p>
                      <a:pPr algn="ctr"/>
                      <a:r>
                        <a:rPr lang="en-GB" b="0"/>
                        <a:t>Like to be in change; motivated to be in position of authority</a:t>
                      </a:r>
                    </a:p>
                    <a:p>
                      <a:pPr algn="ctr"/>
                      <a:endParaRPr lang="en-GB" b="0"/>
                    </a:p>
                    <a:p>
                      <a:pPr algn="ctr"/>
                      <a:r>
                        <a:rPr lang="en-GB" b="0"/>
                        <a:t>Competition is also a motivator</a:t>
                      </a:r>
                    </a:p>
                    <a:p>
                      <a:pPr algn="ctr"/>
                      <a:endParaRPr lang="en-GB" b="0"/>
                    </a:p>
                    <a:p>
                      <a:pPr algn="ctr"/>
                      <a:r>
                        <a:rPr lang="en-GB" b="0"/>
                        <a:t>Sociable and function well in highly stressful environments</a:t>
                      </a:r>
                      <a:endParaRPr lang="en-GB" b="1"/>
                    </a:p>
                  </a:txBody>
                  <a:tcPr/>
                </a:tc>
                <a:extLst>
                  <a:ext uri="{0D108BD9-81ED-4DB2-BD59-A6C34878D82A}">
                    <a16:rowId xmlns:a16="http://schemas.microsoft.com/office/drawing/2014/main" val="3929623239"/>
                  </a:ext>
                </a:extLst>
              </a:tr>
            </a:tbl>
          </a:graphicData>
        </a:graphic>
      </p:graphicFrame>
      <p:pic>
        <p:nvPicPr>
          <p:cNvPr id="9" name="Graphic 8" descr="Badge Follow outline">
            <a:extLst>
              <a:ext uri="{FF2B5EF4-FFF2-40B4-BE49-F238E27FC236}">
                <a16:creationId xmlns:a16="http://schemas.microsoft.com/office/drawing/2014/main" id="{C812D6EE-5E46-4DDD-8A48-05DF9C13810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14776" y="3852386"/>
            <a:ext cx="914400" cy="914400"/>
          </a:xfrm>
          <a:prstGeom prst="rect">
            <a:avLst/>
          </a:prstGeom>
        </p:spPr>
      </p:pic>
    </p:spTree>
    <p:extLst>
      <p:ext uri="{BB962C8B-B14F-4D97-AF65-F5344CB8AC3E}">
        <p14:creationId xmlns:p14="http://schemas.microsoft.com/office/powerpoint/2010/main" val="42095766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HWI: Dispositional Traits</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a:xfrm>
            <a:off x="1069848" y="1478915"/>
            <a:ext cx="9634011" cy="4746943"/>
          </a:xfrm>
        </p:spPr>
        <p:txBody>
          <a:bodyPr>
            <a:normAutofit/>
          </a:bodyPr>
          <a:lstStyle/>
          <a:p>
            <a:r>
              <a:rPr lang="en-GB" sz="2400" b="0"/>
              <a:t>Tabak et al. (2021)</a:t>
            </a:r>
          </a:p>
          <a:p>
            <a:endParaRPr lang="en-GB" sz="2000" b="0"/>
          </a:p>
        </p:txBody>
      </p:sp>
      <p:sp>
        <p:nvSpPr>
          <p:cNvPr id="4" name="Arrow: Right 3">
            <a:extLst>
              <a:ext uri="{FF2B5EF4-FFF2-40B4-BE49-F238E27FC236}">
                <a16:creationId xmlns:a16="http://schemas.microsoft.com/office/drawing/2014/main" id="{BD994796-3111-4DB3-BB18-CC7CB9365C08}"/>
              </a:ext>
            </a:extLst>
          </p:cNvPr>
          <p:cNvSpPr/>
          <p:nvPr/>
        </p:nvSpPr>
        <p:spPr>
          <a:xfrm>
            <a:off x="588231" y="1874520"/>
            <a:ext cx="10597243" cy="4746943"/>
          </a:xfrm>
          <a:prstGeom prst="rightArrow">
            <a:avLst>
              <a:gd name="adj1" fmla="val 50000"/>
              <a:gd name="adj2" fmla="val 20755"/>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aphicFrame>
        <p:nvGraphicFramePr>
          <p:cNvPr id="5" name="Table 5">
            <a:extLst>
              <a:ext uri="{FF2B5EF4-FFF2-40B4-BE49-F238E27FC236}">
                <a16:creationId xmlns:a16="http://schemas.microsoft.com/office/drawing/2014/main" id="{9CDED2FA-BCEE-4460-BC1F-321F33F9545F}"/>
              </a:ext>
            </a:extLst>
          </p:cNvPr>
          <p:cNvGraphicFramePr>
            <a:graphicFrameLocks noGrp="1"/>
          </p:cNvGraphicFramePr>
          <p:nvPr>
            <p:extLst>
              <p:ext uri="{D42A27DB-BD31-4B8C-83A1-F6EECF244321}">
                <p14:modId xmlns:p14="http://schemas.microsoft.com/office/powerpoint/2010/main" val="3169045929"/>
              </p:ext>
            </p:extLst>
          </p:nvPr>
        </p:nvGraphicFramePr>
        <p:xfrm>
          <a:off x="588230" y="3135086"/>
          <a:ext cx="10597244" cy="2155371"/>
        </p:xfrm>
        <a:graphic>
          <a:graphicData uri="http://schemas.openxmlformats.org/drawingml/2006/table">
            <a:tbl>
              <a:tblPr firstRow="1" bandRow="1">
                <a:tableStyleId>{2D5ABB26-0587-4C30-8999-92F81FD0307C}</a:tableStyleId>
              </a:tblPr>
              <a:tblGrid>
                <a:gridCol w="2290042">
                  <a:extLst>
                    <a:ext uri="{9D8B030D-6E8A-4147-A177-3AD203B41FA5}">
                      <a16:colId xmlns:a16="http://schemas.microsoft.com/office/drawing/2014/main" val="41620299"/>
                    </a:ext>
                  </a:extLst>
                </a:gridCol>
                <a:gridCol w="8307202">
                  <a:extLst>
                    <a:ext uri="{9D8B030D-6E8A-4147-A177-3AD203B41FA5}">
                      <a16:colId xmlns:a16="http://schemas.microsoft.com/office/drawing/2014/main" val="2324116886"/>
                    </a:ext>
                  </a:extLst>
                </a:gridCol>
              </a:tblGrid>
              <a:tr h="2155371">
                <a:tc>
                  <a:txBody>
                    <a:bodyPr/>
                    <a:lstStyle/>
                    <a:p>
                      <a:pPr algn="ctr"/>
                      <a:r>
                        <a:rPr lang="en-GB" b="1"/>
                        <a:t>Agreeableness </a:t>
                      </a:r>
                      <a:endParaRPr lang="en-GB"/>
                    </a:p>
                  </a:txBody>
                  <a:tcPr/>
                </a:tc>
                <a:tc>
                  <a:txBody>
                    <a:bodyPr/>
                    <a:lstStyle/>
                    <a:p>
                      <a:pPr algn="ctr"/>
                      <a:r>
                        <a:rPr lang="en-GB" b="0"/>
                        <a:t>High EI and value positive relationships with others</a:t>
                      </a:r>
                    </a:p>
                    <a:p>
                      <a:pPr algn="ctr"/>
                      <a:endParaRPr lang="en-GB" b="0"/>
                    </a:p>
                    <a:p>
                      <a:pPr algn="ctr"/>
                      <a:r>
                        <a:rPr lang="en-GB" b="0"/>
                        <a:t>Empathy and high sensitivity to others; own needs last</a:t>
                      </a:r>
                    </a:p>
                    <a:p>
                      <a:pPr algn="ctr"/>
                      <a:endParaRPr lang="en-GB" b="0"/>
                    </a:p>
                    <a:p>
                      <a:pPr algn="ctr"/>
                      <a:r>
                        <a:rPr lang="en-GB" b="0"/>
                        <a:t>Work well with others</a:t>
                      </a:r>
                    </a:p>
                    <a:p>
                      <a:pPr algn="ctr"/>
                      <a:endParaRPr lang="en-GB" b="0"/>
                    </a:p>
                    <a:p>
                      <a:pPr algn="ctr"/>
                      <a:r>
                        <a:rPr lang="en-GB" b="0"/>
                        <a:t>Manage emotions well</a:t>
                      </a:r>
                      <a:endParaRPr lang="en-GB" b="1"/>
                    </a:p>
                  </a:txBody>
                  <a:tcPr/>
                </a:tc>
                <a:extLst>
                  <a:ext uri="{0D108BD9-81ED-4DB2-BD59-A6C34878D82A}">
                    <a16:rowId xmlns:a16="http://schemas.microsoft.com/office/drawing/2014/main" val="3929623239"/>
                  </a:ext>
                </a:extLst>
              </a:tr>
            </a:tbl>
          </a:graphicData>
        </a:graphic>
      </p:graphicFrame>
      <p:pic>
        <p:nvPicPr>
          <p:cNvPr id="9" name="Graphic 8" descr="Badge Follow outline">
            <a:extLst>
              <a:ext uri="{FF2B5EF4-FFF2-40B4-BE49-F238E27FC236}">
                <a16:creationId xmlns:a16="http://schemas.microsoft.com/office/drawing/2014/main" id="{C812D6EE-5E46-4DDD-8A48-05DF9C13810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14776" y="3852386"/>
            <a:ext cx="914400" cy="914400"/>
          </a:xfrm>
          <a:prstGeom prst="rect">
            <a:avLst/>
          </a:prstGeom>
        </p:spPr>
      </p:pic>
    </p:spTree>
    <p:extLst>
      <p:ext uri="{BB962C8B-B14F-4D97-AF65-F5344CB8AC3E}">
        <p14:creationId xmlns:p14="http://schemas.microsoft.com/office/powerpoint/2010/main" val="34520501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HWI: Dispositional Traits</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a:xfrm>
            <a:off x="1069848" y="1478915"/>
            <a:ext cx="9634011" cy="4746943"/>
          </a:xfrm>
        </p:spPr>
        <p:txBody>
          <a:bodyPr>
            <a:normAutofit/>
          </a:bodyPr>
          <a:lstStyle/>
          <a:p>
            <a:r>
              <a:rPr lang="en-GB" sz="2400" b="0"/>
              <a:t>Tabak et al. (2021)</a:t>
            </a:r>
          </a:p>
          <a:p>
            <a:endParaRPr lang="en-GB" sz="2000" b="0"/>
          </a:p>
        </p:txBody>
      </p:sp>
      <p:sp>
        <p:nvSpPr>
          <p:cNvPr id="4" name="Arrow: Right 3">
            <a:extLst>
              <a:ext uri="{FF2B5EF4-FFF2-40B4-BE49-F238E27FC236}">
                <a16:creationId xmlns:a16="http://schemas.microsoft.com/office/drawing/2014/main" id="{BD994796-3111-4DB3-BB18-CC7CB9365C08}"/>
              </a:ext>
            </a:extLst>
          </p:cNvPr>
          <p:cNvSpPr/>
          <p:nvPr/>
        </p:nvSpPr>
        <p:spPr>
          <a:xfrm>
            <a:off x="588231" y="1874520"/>
            <a:ext cx="10597243" cy="4746943"/>
          </a:xfrm>
          <a:prstGeom prst="rightArrow">
            <a:avLst>
              <a:gd name="adj1" fmla="val 50000"/>
              <a:gd name="adj2" fmla="val 20755"/>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aphicFrame>
        <p:nvGraphicFramePr>
          <p:cNvPr id="5" name="Table 5">
            <a:extLst>
              <a:ext uri="{FF2B5EF4-FFF2-40B4-BE49-F238E27FC236}">
                <a16:creationId xmlns:a16="http://schemas.microsoft.com/office/drawing/2014/main" id="{9CDED2FA-BCEE-4460-BC1F-321F33F9545F}"/>
              </a:ext>
            </a:extLst>
          </p:cNvPr>
          <p:cNvGraphicFramePr>
            <a:graphicFrameLocks noGrp="1"/>
          </p:cNvGraphicFramePr>
          <p:nvPr>
            <p:extLst>
              <p:ext uri="{D42A27DB-BD31-4B8C-83A1-F6EECF244321}">
                <p14:modId xmlns:p14="http://schemas.microsoft.com/office/powerpoint/2010/main" val="1216773775"/>
              </p:ext>
            </p:extLst>
          </p:nvPr>
        </p:nvGraphicFramePr>
        <p:xfrm>
          <a:off x="588230" y="3135086"/>
          <a:ext cx="10597244" cy="2155371"/>
        </p:xfrm>
        <a:graphic>
          <a:graphicData uri="http://schemas.openxmlformats.org/drawingml/2006/table">
            <a:tbl>
              <a:tblPr firstRow="1" bandRow="1">
                <a:tableStyleId>{2D5ABB26-0587-4C30-8999-92F81FD0307C}</a:tableStyleId>
              </a:tblPr>
              <a:tblGrid>
                <a:gridCol w="2290042">
                  <a:extLst>
                    <a:ext uri="{9D8B030D-6E8A-4147-A177-3AD203B41FA5}">
                      <a16:colId xmlns:a16="http://schemas.microsoft.com/office/drawing/2014/main" val="41620299"/>
                    </a:ext>
                  </a:extLst>
                </a:gridCol>
                <a:gridCol w="8307202">
                  <a:extLst>
                    <a:ext uri="{9D8B030D-6E8A-4147-A177-3AD203B41FA5}">
                      <a16:colId xmlns:a16="http://schemas.microsoft.com/office/drawing/2014/main" val="2324116886"/>
                    </a:ext>
                  </a:extLst>
                </a:gridCol>
              </a:tblGrid>
              <a:tr h="2155371">
                <a:tc>
                  <a:txBody>
                    <a:bodyPr/>
                    <a:lstStyle/>
                    <a:p>
                      <a:pPr algn="ctr"/>
                      <a:r>
                        <a:rPr lang="en-GB" b="1"/>
                        <a:t>Neuroticism </a:t>
                      </a:r>
                      <a:endParaRPr lang="en-GB"/>
                    </a:p>
                  </a:txBody>
                  <a:tcPr/>
                </a:tc>
                <a:tc>
                  <a:txBody>
                    <a:bodyPr/>
                    <a:lstStyle/>
                    <a:p>
                      <a:pPr algn="ctr"/>
                      <a:r>
                        <a:rPr lang="en-GB" b="0"/>
                        <a:t>Stress- and anxiety-prone personality</a:t>
                      </a:r>
                    </a:p>
                    <a:p>
                      <a:pPr algn="ctr"/>
                      <a:endParaRPr lang="en-GB" b="0"/>
                    </a:p>
                    <a:p>
                      <a:pPr algn="ctr"/>
                      <a:r>
                        <a:rPr lang="en-GB" b="0"/>
                        <a:t>Insecurity and low confidence</a:t>
                      </a:r>
                    </a:p>
                    <a:p>
                      <a:pPr algn="ctr"/>
                      <a:endParaRPr lang="en-GB" b="0"/>
                    </a:p>
                    <a:p>
                      <a:pPr algn="ctr"/>
                      <a:r>
                        <a:rPr lang="en-GB" b="0"/>
                        <a:t>Creates a challenge for employees; hence viewed as job demand</a:t>
                      </a:r>
                    </a:p>
                    <a:p>
                      <a:pPr algn="ctr"/>
                      <a:endParaRPr lang="en-GB" b="0"/>
                    </a:p>
                    <a:p>
                      <a:pPr algn="ctr"/>
                      <a:r>
                        <a:rPr lang="en-GB" b="0"/>
                        <a:t>May be related to workaholism as likely to create a compulsive need to work</a:t>
                      </a:r>
                      <a:endParaRPr lang="en-GB" b="1"/>
                    </a:p>
                  </a:txBody>
                  <a:tcPr/>
                </a:tc>
                <a:extLst>
                  <a:ext uri="{0D108BD9-81ED-4DB2-BD59-A6C34878D82A}">
                    <a16:rowId xmlns:a16="http://schemas.microsoft.com/office/drawing/2014/main" val="3929623239"/>
                  </a:ext>
                </a:extLst>
              </a:tr>
            </a:tbl>
          </a:graphicData>
        </a:graphic>
      </p:graphicFrame>
      <p:pic>
        <p:nvPicPr>
          <p:cNvPr id="7" name="Graphic 6" descr="Badge Unfollow outline">
            <a:extLst>
              <a:ext uri="{FF2B5EF4-FFF2-40B4-BE49-F238E27FC236}">
                <a16:creationId xmlns:a16="http://schemas.microsoft.com/office/drawing/2014/main" id="{DE939922-D433-445A-8D4B-40D26F49478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00606" y="3852386"/>
            <a:ext cx="914400" cy="914400"/>
          </a:xfrm>
          <a:prstGeom prst="rect">
            <a:avLst/>
          </a:prstGeom>
        </p:spPr>
      </p:pic>
    </p:spTree>
    <p:extLst>
      <p:ext uri="{BB962C8B-B14F-4D97-AF65-F5344CB8AC3E}">
        <p14:creationId xmlns:p14="http://schemas.microsoft.com/office/powerpoint/2010/main" val="41059384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HWI: Organisational Culture</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p:txBody>
          <a:bodyPr>
            <a:normAutofit/>
          </a:bodyPr>
          <a:lstStyle/>
          <a:p>
            <a:r>
              <a:rPr lang="en-GB" sz="2000" b="0"/>
              <a:t>HWI is suggested to be heavily linked to organisational culture/climate</a:t>
            </a:r>
          </a:p>
          <a:p>
            <a:endParaRPr lang="en-GB" sz="2000" b="0"/>
          </a:p>
          <a:p>
            <a:pPr lvl="2"/>
            <a:r>
              <a:rPr lang="en-GB"/>
              <a:t>“The collection of values, expectations and practices that guide and inform the actions of all team members”</a:t>
            </a:r>
          </a:p>
          <a:p>
            <a:pPr lvl="2"/>
            <a:endParaRPr lang="en-GB"/>
          </a:p>
          <a:p>
            <a:pPr lvl="2"/>
            <a:r>
              <a:rPr lang="en-GB" sz="1800" b="0"/>
              <a:t>Organisational culture can differ between and within organisations</a:t>
            </a:r>
          </a:p>
          <a:p>
            <a:pPr lvl="2"/>
            <a:endParaRPr lang="en-GB" sz="1800" b="0"/>
          </a:p>
          <a:p>
            <a:pPr lvl="2"/>
            <a:r>
              <a:rPr lang="en-GB" sz="1800" b="0"/>
              <a:t>Employees who feel valued and supported are more likely to be committed to, and psychologically invested in, the organisation</a:t>
            </a:r>
          </a:p>
          <a:p>
            <a:pPr lvl="2"/>
            <a:endParaRPr lang="en-GB" sz="1800" b="0"/>
          </a:p>
          <a:p>
            <a:endParaRPr lang="en-GB" sz="2400" b="0"/>
          </a:p>
          <a:p>
            <a:endParaRPr lang="en-GB" sz="2000" b="0"/>
          </a:p>
        </p:txBody>
      </p:sp>
    </p:spTree>
    <p:extLst>
      <p:ext uri="{BB962C8B-B14F-4D97-AF65-F5344CB8AC3E}">
        <p14:creationId xmlns:p14="http://schemas.microsoft.com/office/powerpoint/2010/main" val="16340895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HWI: Organisational Culture</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p:txBody>
          <a:bodyPr>
            <a:normAutofit lnSpcReduction="10000"/>
          </a:bodyPr>
          <a:lstStyle/>
          <a:p>
            <a:r>
              <a:rPr lang="en-GB" sz="2200" err="1"/>
              <a:t>Makikangas</a:t>
            </a:r>
            <a:r>
              <a:rPr lang="en-GB" sz="2200"/>
              <a:t> et al. (2013): an employees perceived work environment (organisational culture), independent of any other dispositional characteristics, can differentiate between WH and WE</a:t>
            </a:r>
          </a:p>
          <a:p>
            <a:pPr lvl="2"/>
            <a:r>
              <a:rPr lang="en-GB" sz="1800" b="0"/>
              <a:t>WH related to overwork climate; WE related to employee growth climate</a:t>
            </a:r>
          </a:p>
          <a:p>
            <a:pPr lvl="2"/>
            <a:endParaRPr lang="en-GB" sz="1800" b="0"/>
          </a:p>
          <a:p>
            <a:pPr marL="742938" lvl="1" indent="-285750" algn="l">
              <a:buFont typeface="Arial" panose="020B0604020202020204" pitchFamily="34" charset="0"/>
              <a:buChar char="•"/>
            </a:pPr>
            <a:r>
              <a:rPr lang="en-GB"/>
              <a:t>Overwork climate (</a:t>
            </a:r>
            <a:r>
              <a:rPr lang="en-GB" err="1"/>
              <a:t>Mazzetti</a:t>
            </a:r>
            <a:r>
              <a:rPr lang="en-GB"/>
              <a:t>, Schaufeli, &amp; </a:t>
            </a:r>
            <a:r>
              <a:rPr lang="en-GB" err="1"/>
              <a:t>Guglielmi</a:t>
            </a:r>
            <a:r>
              <a:rPr lang="en-GB"/>
              <a:t>, 2014)</a:t>
            </a:r>
          </a:p>
          <a:p>
            <a:pPr marL="1200127" lvl="2"/>
            <a:r>
              <a:rPr lang="en-GB" b="0"/>
              <a:t>Encouragement from organisation to engage in overtime, and the expectation that employees do so</a:t>
            </a:r>
          </a:p>
          <a:p>
            <a:pPr marL="1200127" lvl="2"/>
            <a:r>
              <a:rPr lang="en-GB" b="0"/>
              <a:t>Conveying the message that excessive working is desirable, and thus fostering workaholic behaviours</a:t>
            </a:r>
          </a:p>
          <a:p>
            <a:endParaRPr lang="en-GB" sz="2400" b="0"/>
          </a:p>
          <a:p>
            <a:endParaRPr lang="en-GB" sz="2000" b="0"/>
          </a:p>
        </p:txBody>
      </p:sp>
    </p:spTree>
    <p:extLst>
      <p:ext uri="{BB962C8B-B14F-4D97-AF65-F5344CB8AC3E}">
        <p14:creationId xmlns:p14="http://schemas.microsoft.com/office/powerpoint/2010/main" val="16231989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9"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grpSp>
        <p:nvGrpSpPr>
          <p:cNvPr id="67" name="Group 66">
            <a:extLst>
              <a:ext uri="{FF2B5EF4-FFF2-40B4-BE49-F238E27FC236}">
                <a16:creationId xmlns:a16="http://schemas.microsoft.com/office/drawing/2014/main" id="{A1B0DAD3-DAD3-4D41-8EF0-B03422E473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solidFill>
        </p:grpSpPr>
        <p:sp>
          <p:nvSpPr>
            <p:cNvPr id="68" name="Freeform 8">
              <a:extLst>
                <a:ext uri="{FF2B5EF4-FFF2-40B4-BE49-F238E27FC236}">
                  <a16:creationId xmlns:a16="http://schemas.microsoft.com/office/drawing/2014/main" id="{729F7DF5-CF56-4F67-9883-903E49BE1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10">
              <a:extLst>
                <a:ext uri="{FF2B5EF4-FFF2-40B4-BE49-F238E27FC236}">
                  <a16:creationId xmlns:a16="http://schemas.microsoft.com/office/drawing/2014/main" id="{B7E65000-B427-4CEF-B2A9-ECA839855F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5">
              <a:extLst>
                <a:ext uri="{FF2B5EF4-FFF2-40B4-BE49-F238E27FC236}">
                  <a16:creationId xmlns:a16="http://schemas.microsoft.com/office/drawing/2014/main" id="{1D82BADA-E191-4C51-A377-7D1EA989D4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1" name="Freeform 18">
              <a:extLst>
                <a:ext uri="{FF2B5EF4-FFF2-40B4-BE49-F238E27FC236}">
                  <a16:creationId xmlns:a16="http://schemas.microsoft.com/office/drawing/2014/main" id="{C074E073-07CB-4DD6-BFC8-E9FD63D4AC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2" name="Freeform 19">
              <a:extLst>
                <a:ext uri="{FF2B5EF4-FFF2-40B4-BE49-F238E27FC236}">
                  <a16:creationId xmlns:a16="http://schemas.microsoft.com/office/drawing/2014/main" id="{211152B9-90BD-4804-BCC5-4B0FEEF372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3" name="Freeform 20">
              <a:extLst>
                <a:ext uri="{FF2B5EF4-FFF2-40B4-BE49-F238E27FC236}">
                  <a16:creationId xmlns:a16="http://schemas.microsoft.com/office/drawing/2014/main" id="{941B26CC-1C9B-4149-9647-3A0E0C9D20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4" name="Freeform 22">
              <a:extLst>
                <a:ext uri="{FF2B5EF4-FFF2-40B4-BE49-F238E27FC236}">
                  <a16:creationId xmlns:a16="http://schemas.microsoft.com/office/drawing/2014/main" id="{7576EDD8-60BD-4230-9FE5-5302F91208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5" name="Freeform 23">
              <a:extLst>
                <a:ext uri="{FF2B5EF4-FFF2-40B4-BE49-F238E27FC236}">
                  <a16:creationId xmlns:a16="http://schemas.microsoft.com/office/drawing/2014/main" id="{F68478BC-1899-4718-B999-C7EE2F6F5B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6" name="Freeform 26">
              <a:extLst>
                <a:ext uri="{FF2B5EF4-FFF2-40B4-BE49-F238E27FC236}">
                  <a16:creationId xmlns:a16="http://schemas.microsoft.com/office/drawing/2014/main" id="{B02BAA58-19A0-4BE5-8596-7AF02A91C9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7" name="Freeform 27">
              <a:extLst>
                <a:ext uri="{FF2B5EF4-FFF2-40B4-BE49-F238E27FC236}">
                  <a16:creationId xmlns:a16="http://schemas.microsoft.com/office/drawing/2014/main" id="{ED0FD3ED-A6B2-480A-8B6C-36B4921644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8" name="Freeform 28">
              <a:extLst>
                <a:ext uri="{FF2B5EF4-FFF2-40B4-BE49-F238E27FC236}">
                  <a16:creationId xmlns:a16="http://schemas.microsoft.com/office/drawing/2014/main" id="{46C958D0-B4D1-4E20-87DA-CDF757B56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9" name="Freeform 30">
              <a:extLst>
                <a:ext uri="{FF2B5EF4-FFF2-40B4-BE49-F238E27FC236}">
                  <a16:creationId xmlns:a16="http://schemas.microsoft.com/office/drawing/2014/main" id="{3E2B5B4A-13C5-4187-BF16-1B0C4EC6D1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0" name="Freeform 43">
              <a:extLst>
                <a:ext uri="{FF2B5EF4-FFF2-40B4-BE49-F238E27FC236}">
                  <a16:creationId xmlns:a16="http://schemas.microsoft.com/office/drawing/2014/main" id="{8B7A471E-57F9-4AC4-B3DE-6A75C2A490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1" name="Freeform 51">
              <a:extLst>
                <a:ext uri="{FF2B5EF4-FFF2-40B4-BE49-F238E27FC236}">
                  <a16:creationId xmlns:a16="http://schemas.microsoft.com/office/drawing/2014/main" id="{01E6B5E8-B33D-4D70-B30A-823D655388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2" name="Freeform 52">
              <a:extLst>
                <a:ext uri="{FF2B5EF4-FFF2-40B4-BE49-F238E27FC236}">
                  <a16:creationId xmlns:a16="http://schemas.microsoft.com/office/drawing/2014/main" id="{04BD65AE-3613-409E-859A-F5E47E7ED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3" name="Freeform 53">
              <a:extLst>
                <a:ext uri="{FF2B5EF4-FFF2-40B4-BE49-F238E27FC236}">
                  <a16:creationId xmlns:a16="http://schemas.microsoft.com/office/drawing/2014/main" id="{6AC52B47-CF30-4905-A913-8016FD7DF8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4" name="Freeform 54">
              <a:extLst>
                <a:ext uri="{FF2B5EF4-FFF2-40B4-BE49-F238E27FC236}">
                  <a16:creationId xmlns:a16="http://schemas.microsoft.com/office/drawing/2014/main" id="{945DD375-89B4-4594-879C-C88E3E07E4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5" name="Freeform 55">
              <a:extLst>
                <a:ext uri="{FF2B5EF4-FFF2-40B4-BE49-F238E27FC236}">
                  <a16:creationId xmlns:a16="http://schemas.microsoft.com/office/drawing/2014/main" id="{4EF2ED92-CD73-4432-B715-54794B6CC8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6" name="Freeform 56">
              <a:extLst>
                <a:ext uri="{FF2B5EF4-FFF2-40B4-BE49-F238E27FC236}">
                  <a16:creationId xmlns:a16="http://schemas.microsoft.com/office/drawing/2014/main" id="{4C080334-01D5-4AEE-B802-115F8FF429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7" name="Freeform 57">
              <a:extLst>
                <a:ext uri="{FF2B5EF4-FFF2-40B4-BE49-F238E27FC236}">
                  <a16:creationId xmlns:a16="http://schemas.microsoft.com/office/drawing/2014/main" id="{5B2CD9BC-4DF9-4317-9F4F-168D1E48FF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8" name="Freeform 59">
              <a:extLst>
                <a:ext uri="{FF2B5EF4-FFF2-40B4-BE49-F238E27FC236}">
                  <a16:creationId xmlns:a16="http://schemas.microsoft.com/office/drawing/2014/main" id="{9ED340BE-C2EA-4C3D-9E5F-49D0601E22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9" name="Freeform 60">
              <a:extLst>
                <a:ext uri="{FF2B5EF4-FFF2-40B4-BE49-F238E27FC236}">
                  <a16:creationId xmlns:a16="http://schemas.microsoft.com/office/drawing/2014/main" id="{F83C564A-309A-4BE2-A1B7-CB9000A40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0" name="Freeform 61">
              <a:extLst>
                <a:ext uri="{FF2B5EF4-FFF2-40B4-BE49-F238E27FC236}">
                  <a16:creationId xmlns:a16="http://schemas.microsoft.com/office/drawing/2014/main" id="{6DB3A353-2237-4080-B766-F62A628B38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1" name="Freeform 5">
              <a:extLst>
                <a:ext uri="{FF2B5EF4-FFF2-40B4-BE49-F238E27FC236}">
                  <a16:creationId xmlns:a16="http://schemas.microsoft.com/office/drawing/2014/main" id="{F97333D1-A657-49E4-BCD3-47476A14CA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2" name="Freeform 6">
              <a:extLst>
                <a:ext uri="{FF2B5EF4-FFF2-40B4-BE49-F238E27FC236}">
                  <a16:creationId xmlns:a16="http://schemas.microsoft.com/office/drawing/2014/main" id="{D848B0DC-182E-4466-BC72-7D1D16380F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3" name="Freeform 7">
              <a:extLst>
                <a:ext uri="{FF2B5EF4-FFF2-40B4-BE49-F238E27FC236}">
                  <a16:creationId xmlns:a16="http://schemas.microsoft.com/office/drawing/2014/main" id="{60CE5FE2-5C67-4168-A845-1851C07B74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4" name="Freeform 8">
              <a:extLst>
                <a:ext uri="{FF2B5EF4-FFF2-40B4-BE49-F238E27FC236}">
                  <a16:creationId xmlns:a16="http://schemas.microsoft.com/office/drawing/2014/main" id="{FFD9F71E-ACAB-4435-8558-5C891704E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5" name="Freeform 9">
              <a:extLst>
                <a:ext uri="{FF2B5EF4-FFF2-40B4-BE49-F238E27FC236}">
                  <a16:creationId xmlns:a16="http://schemas.microsoft.com/office/drawing/2014/main" id="{D8F3C4EF-CAB3-477F-9BE6-7AE0EE0861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6" name="Freeform 11">
              <a:extLst>
                <a:ext uri="{FF2B5EF4-FFF2-40B4-BE49-F238E27FC236}">
                  <a16:creationId xmlns:a16="http://schemas.microsoft.com/office/drawing/2014/main" id="{99F3B109-2DD1-4023-AB8C-C4CFFBC1EE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7" name="Freeform 12">
              <a:extLst>
                <a:ext uri="{FF2B5EF4-FFF2-40B4-BE49-F238E27FC236}">
                  <a16:creationId xmlns:a16="http://schemas.microsoft.com/office/drawing/2014/main" id="{AEE61596-3CEF-4CF6-A4FA-2262654387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8" name="Freeform 13">
              <a:extLst>
                <a:ext uri="{FF2B5EF4-FFF2-40B4-BE49-F238E27FC236}">
                  <a16:creationId xmlns:a16="http://schemas.microsoft.com/office/drawing/2014/main" id="{ACA5CDA1-D484-482B-924A-C21EFFB26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9" name="Freeform 14">
              <a:extLst>
                <a:ext uri="{FF2B5EF4-FFF2-40B4-BE49-F238E27FC236}">
                  <a16:creationId xmlns:a16="http://schemas.microsoft.com/office/drawing/2014/main" id="{8BAD048C-9E22-4DAB-BB3C-8978DFC799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0" name="Freeform 16">
              <a:extLst>
                <a:ext uri="{FF2B5EF4-FFF2-40B4-BE49-F238E27FC236}">
                  <a16:creationId xmlns:a16="http://schemas.microsoft.com/office/drawing/2014/main" id="{1A2637B3-8C74-4B55-872D-CFE1F1929A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1" name="Freeform 17">
              <a:extLst>
                <a:ext uri="{FF2B5EF4-FFF2-40B4-BE49-F238E27FC236}">
                  <a16:creationId xmlns:a16="http://schemas.microsoft.com/office/drawing/2014/main" id="{C73B0390-BD3E-4AFB-ADF3-676ECF8900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2" name="Freeform 21">
              <a:extLst>
                <a:ext uri="{FF2B5EF4-FFF2-40B4-BE49-F238E27FC236}">
                  <a16:creationId xmlns:a16="http://schemas.microsoft.com/office/drawing/2014/main" id="{35236E6F-9C25-49CE-9078-306D3A5FA0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3" name="Freeform 25">
              <a:extLst>
                <a:ext uri="{FF2B5EF4-FFF2-40B4-BE49-F238E27FC236}">
                  <a16:creationId xmlns:a16="http://schemas.microsoft.com/office/drawing/2014/main" id="{46D4BFF5-1B3A-44D0-9720-143617E009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4" name="Freeform 29">
              <a:extLst>
                <a:ext uri="{FF2B5EF4-FFF2-40B4-BE49-F238E27FC236}">
                  <a16:creationId xmlns:a16="http://schemas.microsoft.com/office/drawing/2014/main" id="{77FD726E-2EB9-4305-BEE5-7C48D51C9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5" name="Freeform 31">
              <a:extLst>
                <a:ext uri="{FF2B5EF4-FFF2-40B4-BE49-F238E27FC236}">
                  <a16:creationId xmlns:a16="http://schemas.microsoft.com/office/drawing/2014/main" id="{25E6083A-3C52-4763-92A2-1B88843EF3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6" name="Freeform 32">
              <a:extLst>
                <a:ext uri="{FF2B5EF4-FFF2-40B4-BE49-F238E27FC236}">
                  <a16:creationId xmlns:a16="http://schemas.microsoft.com/office/drawing/2014/main" id="{CA90BF22-94F7-4D52-8725-FDCE69CE6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7" name="Freeform 33">
              <a:extLst>
                <a:ext uri="{FF2B5EF4-FFF2-40B4-BE49-F238E27FC236}">
                  <a16:creationId xmlns:a16="http://schemas.microsoft.com/office/drawing/2014/main" id="{998A2F47-3F4E-4065-86CF-B49B258FF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8" name="Freeform 34">
              <a:extLst>
                <a:ext uri="{FF2B5EF4-FFF2-40B4-BE49-F238E27FC236}">
                  <a16:creationId xmlns:a16="http://schemas.microsoft.com/office/drawing/2014/main" id="{65AF8C00-7E07-4E42-A41A-08417BB0E5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9" name="Freeform 35">
              <a:extLst>
                <a:ext uri="{FF2B5EF4-FFF2-40B4-BE49-F238E27FC236}">
                  <a16:creationId xmlns:a16="http://schemas.microsoft.com/office/drawing/2014/main" id="{E0C04B54-4EF5-4B04-A708-8339062DA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0" name="Freeform 36">
              <a:extLst>
                <a:ext uri="{FF2B5EF4-FFF2-40B4-BE49-F238E27FC236}">
                  <a16:creationId xmlns:a16="http://schemas.microsoft.com/office/drawing/2014/main" id="{C16D1625-1345-49A9-9FAE-3600E0D116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1" name="Freeform 37">
              <a:extLst>
                <a:ext uri="{FF2B5EF4-FFF2-40B4-BE49-F238E27FC236}">
                  <a16:creationId xmlns:a16="http://schemas.microsoft.com/office/drawing/2014/main" id="{B8817E5F-6964-4B89-9CD1-CD4621B6EC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2" name="Freeform 38">
              <a:extLst>
                <a:ext uri="{FF2B5EF4-FFF2-40B4-BE49-F238E27FC236}">
                  <a16:creationId xmlns:a16="http://schemas.microsoft.com/office/drawing/2014/main" id="{952E3586-DC86-4B27-AAC4-D005819D2C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3" name="Freeform 39">
              <a:extLst>
                <a:ext uri="{FF2B5EF4-FFF2-40B4-BE49-F238E27FC236}">
                  <a16:creationId xmlns:a16="http://schemas.microsoft.com/office/drawing/2014/main" id="{22CB13D9-EA0B-45B8-8E8F-3AABBE9D79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4" name="Freeform 40">
              <a:extLst>
                <a:ext uri="{FF2B5EF4-FFF2-40B4-BE49-F238E27FC236}">
                  <a16:creationId xmlns:a16="http://schemas.microsoft.com/office/drawing/2014/main" id="{3755BB78-63DB-4A8C-A113-795862B375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5" name="Freeform 41">
              <a:extLst>
                <a:ext uri="{FF2B5EF4-FFF2-40B4-BE49-F238E27FC236}">
                  <a16:creationId xmlns:a16="http://schemas.microsoft.com/office/drawing/2014/main" id="{68D97FB6-919C-4D25-A4CE-65C0BB8B41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6" name="Freeform 42">
              <a:extLst>
                <a:ext uri="{FF2B5EF4-FFF2-40B4-BE49-F238E27FC236}">
                  <a16:creationId xmlns:a16="http://schemas.microsoft.com/office/drawing/2014/main" id="{B7FB8601-BFD8-42A2-BFC8-826DA5679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7" name="Freeform 44">
              <a:extLst>
                <a:ext uri="{FF2B5EF4-FFF2-40B4-BE49-F238E27FC236}">
                  <a16:creationId xmlns:a16="http://schemas.microsoft.com/office/drawing/2014/main" id="{E66A3773-870D-43D8-97C8-9210A0288C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8" name="Freeform 45">
              <a:extLst>
                <a:ext uri="{FF2B5EF4-FFF2-40B4-BE49-F238E27FC236}">
                  <a16:creationId xmlns:a16="http://schemas.microsoft.com/office/drawing/2014/main" id="{08736EF7-6BB0-4CA8-B063-CD217FF9BF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9" name="Freeform 46">
              <a:extLst>
                <a:ext uri="{FF2B5EF4-FFF2-40B4-BE49-F238E27FC236}">
                  <a16:creationId xmlns:a16="http://schemas.microsoft.com/office/drawing/2014/main" id="{57EBF709-9E0F-48A1-BCDD-F3C74F1D49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0" name="Freeform 47">
              <a:extLst>
                <a:ext uri="{FF2B5EF4-FFF2-40B4-BE49-F238E27FC236}">
                  <a16:creationId xmlns:a16="http://schemas.microsoft.com/office/drawing/2014/main" id="{251EC588-C357-470F-A194-F4A0C32B7F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1" name="Freeform 48">
              <a:extLst>
                <a:ext uri="{FF2B5EF4-FFF2-40B4-BE49-F238E27FC236}">
                  <a16:creationId xmlns:a16="http://schemas.microsoft.com/office/drawing/2014/main" id="{02592C96-1066-4F6E-9353-4FF1D5ED98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2" name="Freeform 49">
              <a:extLst>
                <a:ext uri="{FF2B5EF4-FFF2-40B4-BE49-F238E27FC236}">
                  <a16:creationId xmlns:a16="http://schemas.microsoft.com/office/drawing/2014/main" id="{B5016669-96C5-4574-B536-65060BCE97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3" name="Freeform 8">
              <a:extLst>
                <a:ext uri="{FF2B5EF4-FFF2-40B4-BE49-F238E27FC236}">
                  <a16:creationId xmlns:a16="http://schemas.microsoft.com/office/drawing/2014/main" id="{5C697245-37CA-4D12-9F8C-308595014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4" name="Freeform 106">
              <a:extLst>
                <a:ext uri="{FF2B5EF4-FFF2-40B4-BE49-F238E27FC236}">
                  <a16:creationId xmlns:a16="http://schemas.microsoft.com/office/drawing/2014/main" id="{3776B83C-39DC-4C02-B33B-848604D0A9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126" name="Rectangle 125">
            <a:extLst>
              <a:ext uri="{FF2B5EF4-FFF2-40B4-BE49-F238E27FC236}">
                <a16:creationId xmlns:a16="http://schemas.microsoft.com/office/drawing/2014/main" id="{8B7AD46D-E72A-4FA9-A503-9BBF703CB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D5A33662-C2EA-4FEB-B1D3-625DFCFE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55580" y="1482696"/>
            <a:ext cx="7880841" cy="36412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75B75-0FEF-4D26-B0D6-283800C26B1C}"/>
              </a:ext>
            </a:extLst>
          </p:cNvPr>
          <p:cNvSpPr>
            <a:spLocks noGrp="1"/>
          </p:cNvSpPr>
          <p:nvPr>
            <p:ph type="title"/>
          </p:nvPr>
        </p:nvSpPr>
        <p:spPr>
          <a:xfrm>
            <a:off x="2766738" y="2019869"/>
            <a:ext cx="6658524" cy="1817045"/>
          </a:xfrm>
        </p:spPr>
        <p:txBody>
          <a:bodyPr vert="horz" lIns="91440" tIns="45720" rIns="91440" bIns="45720" rtlCol="0" anchor="b">
            <a:normAutofit/>
          </a:bodyPr>
          <a:lstStyle/>
          <a:p>
            <a:pPr algn="ctr"/>
            <a:r>
              <a:rPr lang="en-US" sz="4800" b="1">
                <a:latin typeface="+mn-lt"/>
              </a:rPr>
              <a:t>Positive and Negative outcomes of HWI</a:t>
            </a:r>
          </a:p>
        </p:txBody>
      </p:sp>
      <p:sp>
        <p:nvSpPr>
          <p:cNvPr id="3" name="Text Placeholder 2">
            <a:extLst>
              <a:ext uri="{FF2B5EF4-FFF2-40B4-BE49-F238E27FC236}">
                <a16:creationId xmlns:a16="http://schemas.microsoft.com/office/drawing/2014/main" id="{8C543832-FB35-450D-9F3B-5B5A274FA4F9}"/>
              </a:ext>
            </a:extLst>
          </p:cNvPr>
          <p:cNvSpPr>
            <a:spLocks noGrp="1"/>
          </p:cNvSpPr>
          <p:nvPr>
            <p:ph type="body" idx="1"/>
          </p:nvPr>
        </p:nvSpPr>
        <p:spPr>
          <a:xfrm>
            <a:off x="3301642" y="4195620"/>
            <a:ext cx="5587493" cy="592640"/>
          </a:xfrm>
        </p:spPr>
        <p:txBody>
          <a:bodyPr vert="horz" lIns="91440" tIns="45720" rIns="91440" bIns="45720" rtlCol="0" anchor="t">
            <a:normAutofit fontScale="92500" lnSpcReduction="20000"/>
          </a:bodyPr>
          <a:lstStyle/>
          <a:p>
            <a:pPr algn="ctr"/>
            <a:r>
              <a:rPr lang="en-US" sz="1400" cap="all" spc="600">
                <a:solidFill>
                  <a:schemeClr val="tx2"/>
                </a:solidFill>
              </a:rPr>
              <a:t>Work-related subjective well-being</a:t>
            </a:r>
          </a:p>
        </p:txBody>
      </p:sp>
      <p:grpSp>
        <p:nvGrpSpPr>
          <p:cNvPr id="130" name="Group 129">
            <a:extLst>
              <a:ext uri="{FF2B5EF4-FFF2-40B4-BE49-F238E27FC236}">
                <a16:creationId xmlns:a16="http://schemas.microsoft.com/office/drawing/2014/main" id="{FBD7D0E7-4363-4739-978A-4F6670CCBF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013" y="4672191"/>
            <a:ext cx="12132040" cy="1227764"/>
            <a:chOff x="16013" y="4672191"/>
            <a:chExt cx="12132040" cy="1227764"/>
          </a:xfrm>
        </p:grpSpPr>
        <p:sp>
          <p:nvSpPr>
            <p:cNvPr id="131" name="Freeform 6">
              <a:extLst>
                <a:ext uri="{FF2B5EF4-FFF2-40B4-BE49-F238E27FC236}">
                  <a16:creationId xmlns:a16="http://schemas.microsoft.com/office/drawing/2014/main" id="{BB31E6EC-F425-492F-962D-444E7A6046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08065" y="5686940"/>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79">
              <a:extLst>
                <a:ext uri="{FF2B5EF4-FFF2-40B4-BE49-F238E27FC236}">
                  <a16:creationId xmlns:a16="http://schemas.microsoft.com/office/drawing/2014/main" id="{A237B1DA-F954-43AD-BDCE-8D75C10114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3186" y="4743883"/>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82">
              <a:extLst>
                <a:ext uri="{FF2B5EF4-FFF2-40B4-BE49-F238E27FC236}">
                  <a16:creationId xmlns:a16="http://schemas.microsoft.com/office/drawing/2014/main" id="{426A3F5E-710F-4787-BC42-3BA6AB09DD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09989" y="5352857"/>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90">
              <a:extLst>
                <a:ext uri="{FF2B5EF4-FFF2-40B4-BE49-F238E27FC236}">
                  <a16:creationId xmlns:a16="http://schemas.microsoft.com/office/drawing/2014/main" id="{CBADC17B-6F69-4C87-970E-D3773B2824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6420" y="5096537"/>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05">
              <a:extLst>
                <a:ext uri="{FF2B5EF4-FFF2-40B4-BE49-F238E27FC236}">
                  <a16:creationId xmlns:a16="http://schemas.microsoft.com/office/drawing/2014/main" id="{25F6D281-A258-4D9C-BBB9-709C435378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62693" y="5304243"/>
              <a:ext cx="166807" cy="110131"/>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06">
              <a:extLst>
                <a:ext uri="{FF2B5EF4-FFF2-40B4-BE49-F238E27FC236}">
                  <a16:creationId xmlns:a16="http://schemas.microsoft.com/office/drawing/2014/main" id="{7F4B1C8E-AAC9-425C-A1B7-2EFBA4AD4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19802" y="5317769"/>
              <a:ext cx="159463" cy="114961"/>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07">
              <a:extLst>
                <a:ext uri="{FF2B5EF4-FFF2-40B4-BE49-F238E27FC236}">
                  <a16:creationId xmlns:a16="http://schemas.microsoft.com/office/drawing/2014/main" id="{7B086E82-0730-4326-BD8F-E06A58E13A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87915" y="5332258"/>
              <a:ext cx="182543" cy="96607"/>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08">
              <a:extLst>
                <a:ext uri="{FF2B5EF4-FFF2-40B4-BE49-F238E27FC236}">
                  <a16:creationId xmlns:a16="http://schemas.microsoft.com/office/drawing/2014/main" id="{64B1063F-FCAC-443E-9442-B10A8F022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99462" y="5346751"/>
              <a:ext cx="143728" cy="107233"/>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09">
              <a:extLst>
                <a:ext uri="{FF2B5EF4-FFF2-40B4-BE49-F238E27FC236}">
                  <a16:creationId xmlns:a16="http://schemas.microsoft.com/office/drawing/2014/main" id="{44AC27C3-9E2B-487C-BF08-F8EC5E2378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55943" y="5336292"/>
              <a:ext cx="182543" cy="100470"/>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10">
              <a:extLst>
                <a:ext uri="{FF2B5EF4-FFF2-40B4-BE49-F238E27FC236}">
                  <a16:creationId xmlns:a16="http://schemas.microsoft.com/office/drawing/2014/main" id="{15443CD9-CB35-4F3A-A1F8-71D324683A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40740" y="5338193"/>
              <a:ext cx="151070" cy="135248"/>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11">
              <a:extLst>
                <a:ext uri="{FF2B5EF4-FFF2-40B4-BE49-F238E27FC236}">
                  <a16:creationId xmlns:a16="http://schemas.microsoft.com/office/drawing/2014/main" id="{DFCD4A4A-922D-4904-9584-802D6C8FCD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62512" y="5362259"/>
              <a:ext cx="155267" cy="103369"/>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12">
              <a:extLst>
                <a:ext uri="{FF2B5EF4-FFF2-40B4-BE49-F238E27FC236}">
                  <a16:creationId xmlns:a16="http://schemas.microsoft.com/office/drawing/2014/main" id="{692F8B88-1FF7-4D72-8372-6D832B1808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0625" y="5350614"/>
              <a:ext cx="139530" cy="96607"/>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22">
              <a:extLst>
                <a:ext uri="{FF2B5EF4-FFF2-40B4-BE49-F238E27FC236}">
                  <a16:creationId xmlns:a16="http://schemas.microsoft.com/office/drawing/2014/main" id="{40B313D2-1D8C-402C-AD02-2683BEE11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54594" y="5625939"/>
              <a:ext cx="151070" cy="96607"/>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23">
              <a:extLst>
                <a:ext uri="{FF2B5EF4-FFF2-40B4-BE49-F238E27FC236}">
                  <a16:creationId xmlns:a16="http://schemas.microsoft.com/office/drawing/2014/main" id="{003688F3-6F0C-490D-AD70-776D6CC142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69738" y="5600823"/>
              <a:ext cx="166807" cy="111097"/>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30">
              <a:extLst>
                <a:ext uri="{FF2B5EF4-FFF2-40B4-BE49-F238E27FC236}">
                  <a16:creationId xmlns:a16="http://schemas.microsoft.com/office/drawing/2014/main" id="{C784FEC2-80B3-48A7-AC45-0D76A5487F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4958" y="5629805"/>
              <a:ext cx="186739" cy="96607"/>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31">
              <a:extLst>
                <a:ext uri="{FF2B5EF4-FFF2-40B4-BE49-F238E27FC236}">
                  <a16:creationId xmlns:a16="http://schemas.microsoft.com/office/drawing/2014/main" id="{51C6AA50-F19B-4542-BECE-F5178D77F5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78972" y="5633670"/>
              <a:ext cx="139530" cy="103369"/>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32">
              <a:extLst>
                <a:ext uri="{FF2B5EF4-FFF2-40B4-BE49-F238E27FC236}">
                  <a16:creationId xmlns:a16="http://schemas.microsoft.com/office/drawing/2014/main" id="{26C65E8D-05F5-4663-BB38-E5D2150DC4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03943" y="5636568"/>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34">
              <a:extLst>
                <a:ext uri="{FF2B5EF4-FFF2-40B4-BE49-F238E27FC236}">
                  <a16:creationId xmlns:a16="http://schemas.microsoft.com/office/drawing/2014/main" id="{F27B3A01-521C-4182-AB61-55BE0930EA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0682" y="5633669"/>
              <a:ext cx="146874" cy="139112"/>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35">
              <a:extLst>
                <a:ext uri="{FF2B5EF4-FFF2-40B4-BE49-F238E27FC236}">
                  <a16:creationId xmlns:a16="http://schemas.microsoft.com/office/drawing/2014/main" id="{3234CE80-3683-4934-8741-9C98BE2C84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8862" y="5644296"/>
              <a:ext cx="152120" cy="99505"/>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41">
              <a:extLst>
                <a:ext uri="{FF2B5EF4-FFF2-40B4-BE49-F238E27FC236}">
                  <a16:creationId xmlns:a16="http://schemas.microsoft.com/office/drawing/2014/main" id="{4499DED1-5430-4904-B36E-2D6D26DA15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73769" y="5665549"/>
              <a:ext cx="194084" cy="193212"/>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63">
              <a:extLst>
                <a:ext uri="{FF2B5EF4-FFF2-40B4-BE49-F238E27FC236}">
                  <a16:creationId xmlns:a16="http://schemas.microsoft.com/office/drawing/2014/main" id="{EF4E027B-3566-409B-B9B5-F16D1448C7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41723" y="4784940"/>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65">
              <a:extLst>
                <a:ext uri="{FF2B5EF4-FFF2-40B4-BE49-F238E27FC236}">
                  <a16:creationId xmlns:a16="http://schemas.microsoft.com/office/drawing/2014/main" id="{72553221-A7FE-4D68-8485-7FFFF7ED43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63712" y="4802638"/>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70">
              <a:extLst>
                <a:ext uri="{FF2B5EF4-FFF2-40B4-BE49-F238E27FC236}">
                  <a16:creationId xmlns:a16="http://schemas.microsoft.com/office/drawing/2014/main" id="{C0CD157A-95BD-4967-887B-27E8080306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81709" y="5144498"/>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73">
              <a:extLst>
                <a:ext uri="{FF2B5EF4-FFF2-40B4-BE49-F238E27FC236}">
                  <a16:creationId xmlns:a16="http://schemas.microsoft.com/office/drawing/2014/main" id="{02B9397E-F107-4BC0-9731-A272E0ED91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48229" y="4776245"/>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74">
              <a:extLst>
                <a:ext uri="{FF2B5EF4-FFF2-40B4-BE49-F238E27FC236}">
                  <a16:creationId xmlns:a16="http://schemas.microsoft.com/office/drawing/2014/main" id="{8C701451-F060-41D8-B0F5-9A15754B70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98451" y="5094262"/>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77">
              <a:extLst>
                <a:ext uri="{FF2B5EF4-FFF2-40B4-BE49-F238E27FC236}">
                  <a16:creationId xmlns:a16="http://schemas.microsoft.com/office/drawing/2014/main" id="{A11EFB12-CE1C-4164-AEF2-1F75134501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99025" y="4813378"/>
              <a:ext cx="179397" cy="88879"/>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85">
              <a:extLst>
                <a:ext uri="{FF2B5EF4-FFF2-40B4-BE49-F238E27FC236}">
                  <a16:creationId xmlns:a16="http://schemas.microsoft.com/office/drawing/2014/main" id="{54CC6DB4-7797-481F-B489-36FD8198F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18807" y="5130005"/>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87">
              <a:extLst>
                <a:ext uri="{FF2B5EF4-FFF2-40B4-BE49-F238E27FC236}">
                  <a16:creationId xmlns:a16="http://schemas.microsoft.com/office/drawing/2014/main" id="{45A55FA5-1F4E-4B0A-8D1C-A74C9D4111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89107" y="5144498"/>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88">
              <a:extLst>
                <a:ext uri="{FF2B5EF4-FFF2-40B4-BE49-F238E27FC236}">
                  <a16:creationId xmlns:a16="http://schemas.microsoft.com/office/drawing/2014/main" id="{FED92530-3B86-4EE5-9112-A4B22DB375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72181" y="5151258"/>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91">
              <a:extLst>
                <a:ext uri="{FF2B5EF4-FFF2-40B4-BE49-F238E27FC236}">
                  <a16:creationId xmlns:a16="http://schemas.microsoft.com/office/drawing/2014/main" id="{7E5DA643-D271-4BD3-BE37-7B70D3C80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4990" y="5349193"/>
              <a:ext cx="140580" cy="96607"/>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92">
              <a:extLst>
                <a:ext uri="{FF2B5EF4-FFF2-40B4-BE49-F238E27FC236}">
                  <a16:creationId xmlns:a16="http://schemas.microsoft.com/office/drawing/2014/main" id="{2483CD6E-CD32-414F-ABEB-38A860B2DC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87687" y="5348334"/>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93">
              <a:extLst>
                <a:ext uri="{FF2B5EF4-FFF2-40B4-BE49-F238E27FC236}">
                  <a16:creationId xmlns:a16="http://schemas.microsoft.com/office/drawing/2014/main" id="{D07D67C7-3737-46B2-A818-4041167562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05314" y="5358963"/>
              <a:ext cx="151070" cy="93707"/>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94">
              <a:extLst>
                <a:ext uri="{FF2B5EF4-FFF2-40B4-BE49-F238E27FC236}">
                  <a16:creationId xmlns:a16="http://schemas.microsoft.com/office/drawing/2014/main" id="{537E8027-0A3D-40E2-BE05-5B3C1F5EE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88399" y="539180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95">
              <a:extLst>
                <a:ext uri="{FF2B5EF4-FFF2-40B4-BE49-F238E27FC236}">
                  <a16:creationId xmlns:a16="http://schemas.microsoft.com/office/drawing/2014/main" id="{81DBF15F-E31D-4645-8837-2C4C9A5A42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0940" y="5394706"/>
              <a:ext cx="139530" cy="96607"/>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96">
              <a:extLst>
                <a:ext uri="{FF2B5EF4-FFF2-40B4-BE49-F238E27FC236}">
                  <a16:creationId xmlns:a16="http://schemas.microsoft.com/office/drawing/2014/main" id="{5B8CDE73-F3DC-4AC9-9297-EB4E2A576E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4663" y="5402434"/>
              <a:ext cx="174151" cy="128486"/>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97">
              <a:extLst>
                <a:ext uri="{FF2B5EF4-FFF2-40B4-BE49-F238E27FC236}">
                  <a16:creationId xmlns:a16="http://schemas.microsoft.com/office/drawing/2014/main" id="{F0376FDA-A4AF-45A1-8F87-FA4B02F22C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78160" y="5405332"/>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98">
              <a:extLst>
                <a:ext uri="{FF2B5EF4-FFF2-40B4-BE49-F238E27FC236}">
                  <a16:creationId xmlns:a16="http://schemas.microsoft.com/office/drawing/2014/main" id="{2FCD6E4E-8DEF-4CF5-BD6B-94763A5F36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54079" y="5405333"/>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99">
              <a:extLst>
                <a:ext uri="{FF2B5EF4-FFF2-40B4-BE49-F238E27FC236}">
                  <a16:creationId xmlns:a16="http://schemas.microsoft.com/office/drawing/2014/main" id="{3C67A02A-2727-4748-AA3F-BE1E430E15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82783" y="5405330"/>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00">
              <a:extLst>
                <a:ext uri="{FF2B5EF4-FFF2-40B4-BE49-F238E27FC236}">
                  <a16:creationId xmlns:a16="http://schemas.microsoft.com/office/drawing/2014/main" id="{3FBBF2DA-87EB-4F70-9B79-6C81721C9B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34439" y="5405332"/>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101">
              <a:extLst>
                <a:ext uri="{FF2B5EF4-FFF2-40B4-BE49-F238E27FC236}">
                  <a16:creationId xmlns:a16="http://schemas.microsoft.com/office/drawing/2014/main" id="{BCEB5F06-BFA8-4814-9E4C-76DCAD1211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62131" y="5413062"/>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02">
              <a:extLst>
                <a:ext uri="{FF2B5EF4-FFF2-40B4-BE49-F238E27FC236}">
                  <a16:creationId xmlns:a16="http://schemas.microsoft.com/office/drawing/2014/main" id="{18CCA59A-7924-4538-BFC4-0CB7F1E4E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46142" y="5416926"/>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103">
              <a:extLst>
                <a:ext uri="{FF2B5EF4-FFF2-40B4-BE49-F238E27FC236}">
                  <a16:creationId xmlns:a16="http://schemas.microsoft.com/office/drawing/2014/main" id="{A0A93E30-463F-4F62-A384-056F7CDE6F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56678" y="5423687"/>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04">
              <a:extLst>
                <a:ext uri="{FF2B5EF4-FFF2-40B4-BE49-F238E27FC236}">
                  <a16:creationId xmlns:a16="http://schemas.microsoft.com/office/drawing/2014/main" id="{59F75A4E-692F-4BAA-BE1F-ACE3640FA8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161124" y="5423687"/>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113">
              <a:extLst>
                <a:ext uri="{FF2B5EF4-FFF2-40B4-BE49-F238E27FC236}">
                  <a16:creationId xmlns:a16="http://schemas.microsoft.com/office/drawing/2014/main" id="{406CF913-2FAD-4D42-9157-2899C41EEA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98807" y="5477785"/>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14">
              <a:extLst>
                <a:ext uri="{FF2B5EF4-FFF2-40B4-BE49-F238E27FC236}">
                  <a16:creationId xmlns:a16="http://schemas.microsoft.com/office/drawing/2014/main" id="{76306C74-917D-43D4-B6E5-6B4C4A540B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28101" y="5477787"/>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115">
              <a:extLst>
                <a:ext uri="{FF2B5EF4-FFF2-40B4-BE49-F238E27FC236}">
                  <a16:creationId xmlns:a16="http://schemas.microsoft.com/office/drawing/2014/main" id="{80F8F223-CC1A-4E1A-80E7-A4A3E52CF3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12829" y="5484550"/>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117">
              <a:extLst>
                <a:ext uri="{FF2B5EF4-FFF2-40B4-BE49-F238E27FC236}">
                  <a16:creationId xmlns:a16="http://schemas.microsoft.com/office/drawing/2014/main" id="{92D47487-B5D3-4C4B-AF8B-486D7E963F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30114" y="5499041"/>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118">
              <a:extLst>
                <a:ext uri="{FF2B5EF4-FFF2-40B4-BE49-F238E27FC236}">
                  <a16:creationId xmlns:a16="http://schemas.microsoft.com/office/drawing/2014/main" id="{E60E8C17-5F97-46EF-9891-75B625EFC8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42458" y="5440169"/>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119">
              <a:extLst>
                <a:ext uri="{FF2B5EF4-FFF2-40B4-BE49-F238E27FC236}">
                  <a16:creationId xmlns:a16="http://schemas.microsoft.com/office/drawing/2014/main" id="{DBB99CEB-E543-43DF-B31F-18AC8BB7FD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0221" y="5425337"/>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120">
              <a:extLst>
                <a:ext uri="{FF2B5EF4-FFF2-40B4-BE49-F238E27FC236}">
                  <a16:creationId xmlns:a16="http://schemas.microsoft.com/office/drawing/2014/main" id="{3D6FE725-2751-43F4-B9FC-DAB446B358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80933" y="5699014"/>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121">
              <a:extLst>
                <a:ext uri="{FF2B5EF4-FFF2-40B4-BE49-F238E27FC236}">
                  <a16:creationId xmlns:a16="http://schemas.microsoft.com/office/drawing/2014/main" id="{417E512D-7D83-498E-AB2F-4E1719AA42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20758" y="5706744"/>
              <a:ext cx="158415" cy="100470"/>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125">
              <a:extLst>
                <a:ext uri="{FF2B5EF4-FFF2-40B4-BE49-F238E27FC236}">
                  <a16:creationId xmlns:a16="http://schemas.microsoft.com/office/drawing/2014/main" id="{CCC352A1-A818-43E3-B2B6-3659C06AA5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86192" y="5711091"/>
              <a:ext cx="175200" cy="93707"/>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126">
              <a:extLst>
                <a:ext uri="{FF2B5EF4-FFF2-40B4-BE49-F238E27FC236}">
                  <a16:creationId xmlns:a16="http://schemas.microsoft.com/office/drawing/2014/main" id="{B6290974-ACC6-4D67-8719-DEB0CF60CA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92724" y="5734760"/>
              <a:ext cx="179397" cy="93707"/>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127">
              <a:extLst>
                <a:ext uri="{FF2B5EF4-FFF2-40B4-BE49-F238E27FC236}">
                  <a16:creationId xmlns:a16="http://schemas.microsoft.com/office/drawing/2014/main" id="{0CBDF33A-236E-480A-91D2-7918A8BCD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46735" y="5734760"/>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128">
              <a:extLst>
                <a:ext uri="{FF2B5EF4-FFF2-40B4-BE49-F238E27FC236}">
                  <a16:creationId xmlns:a16="http://schemas.microsoft.com/office/drawing/2014/main" id="{52AEEED2-755A-4DFD-8742-9D0D2184F7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03130" y="5738622"/>
              <a:ext cx="155267" cy="92743"/>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129">
              <a:extLst>
                <a:ext uri="{FF2B5EF4-FFF2-40B4-BE49-F238E27FC236}">
                  <a16:creationId xmlns:a16="http://schemas.microsoft.com/office/drawing/2014/main" id="{7ACDEC4F-0513-41C4-B4E8-FF1FD9F22A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09054" y="5738622"/>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133">
              <a:extLst>
                <a:ext uri="{FF2B5EF4-FFF2-40B4-BE49-F238E27FC236}">
                  <a16:creationId xmlns:a16="http://schemas.microsoft.com/office/drawing/2014/main" id="{428F7B69-9ADC-451F-93EE-EE4FD32CC0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80349" y="574925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136">
              <a:extLst>
                <a:ext uri="{FF2B5EF4-FFF2-40B4-BE49-F238E27FC236}">
                  <a16:creationId xmlns:a16="http://schemas.microsoft.com/office/drawing/2014/main" id="{7C5B8578-66EF-4F86-94E8-17B14E7CD4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53769" y="5762290"/>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137">
              <a:extLst>
                <a:ext uri="{FF2B5EF4-FFF2-40B4-BE49-F238E27FC236}">
                  <a16:creationId xmlns:a16="http://schemas.microsoft.com/office/drawing/2014/main" id="{A4F67E73-C46B-40ED-9E3D-0649DAF175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81526" y="5767605"/>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138">
              <a:extLst>
                <a:ext uri="{FF2B5EF4-FFF2-40B4-BE49-F238E27FC236}">
                  <a16:creationId xmlns:a16="http://schemas.microsoft.com/office/drawing/2014/main" id="{FFE7AB6C-54A1-4F65-9ACF-E5413181F0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2533" y="5770505"/>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139">
              <a:extLst>
                <a:ext uri="{FF2B5EF4-FFF2-40B4-BE49-F238E27FC236}">
                  <a16:creationId xmlns:a16="http://schemas.microsoft.com/office/drawing/2014/main" id="{3EDD83D5-0515-4C55-9801-059EFEA541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83838" y="5778232"/>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140">
              <a:extLst>
                <a:ext uri="{FF2B5EF4-FFF2-40B4-BE49-F238E27FC236}">
                  <a16:creationId xmlns:a16="http://schemas.microsoft.com/office/drawing/2014/main" id="{B7F53F4D-406A-4567-9069-1BA2036691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790584" y="5782096"/>
              <a:ext cx="162611" cy="113994"/>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142">
              <a:extLst>
                <a:ext uri="{FF2B5EF4-FFF2-40B4-BE49-F238E27FC236}">
                  <a16:creationId xmlns:a16="http://schemas.microsoft.com/office/drawing/2014/main" id="{B20A98BB-1F55-46AA-9FA5-C282E25327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86685" y="5813976"/>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143">
              <a:extLst>
                <a:ext uri="{FF2B5EF4-FFF2-40B4-BE49-F238E27FC236}">
                  <a16:creationId xmlns:a16="http://schemas.microsoft.com/office/drawing/2014/main" id="{238B452B-9549-4291-9F8D-23D2F36EED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76365" y="5767604"/>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144">
              <a:extLst>
                <a:ext uri="{FF2B5EF4-FFF2-40B4-BE49-F238E27FC236}">
                  <a16:creationId xmlns:a16="http://schemas.microsoft.com/office/drawing/2014/main" id="{E0BBF55D-713C-4AB7-AA88-924BA5FC1A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45732" y="5762520"/>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145">
              <a:extLst>
                <a:ext uri="{FF2B5EF4-FFF2-40B4-BE49-F238E27FC236}">
                  <a16:creationId xmlns:a16="http://schemas.microsoft.com/office/drawing/2014/main" id="{E63429DA-81CB-4D2B-A0AB-4635078C47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69108" y="5820739"/>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8">
              <a:extLst>
                <a:ext uri="{FF2B5EF4-FFF2-40B4-BE49-F238E27FC236}">
                  <a16:creationId xmlns:a16="http://schemas.microsoft.com/office/drawing/2014/main" id="{371746A6-2F81-42FB-B148-E901528EEB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92786" y="5468528"/>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8">
              <a:extLst>
                <a:ext uri="{FF2B5EF4-FFF2-40B4-BE49-F238E27FC236}">
                  <a16:creationId xmlns:a16="http://schemas.microsoft.com/office/drawing/2014/main" id="{27FDEB1E-2A09-43E6-A2A8-C87B604857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334177" y="530922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106">
              <a:extLst>
                <a:ext uri="{FF2B5EF4-FFF2-40B4-BE49-F238E27FC236}">
                  <a16:creationId xmlns:a16="http://schemas.microsoft.com/office/drawing/2014/main" id="{C7789A38-CEEA-4306-9AAB-3C243A73A5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44182" y="5563147"/>
              <a:ext cx="159463" cy="114961"/>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10">
              <a:extLst>
                <a:ext uri="{FF2B5EF4-FFF2-40B4-BE49-F238E27FC236}">
                  <a16:creationId xmlns:a16="http://schemas.microsoft.com/office/drawing/2014/main" id="{D4FCE247-95C5-49B0-BD80-F8F32E5626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528" y="4985840"/>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15">
              <a:extLst>
                <a:ext uri="{FF2B5EF4-FFF2-40B4-BE49-F238E27FC236}">
                  <a16:creationId xmlns:a16="http://schemas.microsoft.com/office/drawing/2014/main" id="{F39222FF-A4BB-4C84-8BFA-83870C6A3C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70567" y="4966780"/>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2" name="Freeform 18">
              <a:extLst>
                <a:ext uri="{FF2B5EF4-FFF2-40B4-BE49-F238E27FC236}">
                  <a16:creationId xmlns:a16="http://schemas.microsoft.com/office/drawing/2014/main" id="{4BBEE2B2-F42E-4733-AE29-579F6F4A30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068" y="4995442"/>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19">
              <a:extLst>
                <a:ext uri="{FF2B5EF4-FFF2-40B4-BE49-F238E27FC236}">
                  <a16:creationId xmlns:a16="http://schemas.microsoft.com/office/drawing/2014/main" id="{D90F45F4-4F12-450D-8E3A-DDCE8F5723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8652" y="4675775"/>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 name="Freeform 20">
              <a:extLst>
                <a:ext uri="{FF2B5EF4-FFF2-40B4-BE49-F238E27FC236}">
                  <a16:creationId xmlns:a16="http://schemas.microsoft.com/office/drawing/2014/main" id="{7BA42DCB-AC30-4712-9B9A-840C27DE74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1898" y="4682756"/>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22">
              <a:extLst>
                <a:ext uri="{FF2B5EF4-FFF2-40B4-BE49-F238E27FC236}">
                  <a16:creationId xmlns:a16="http://schemas.microsoft.com/office/drawing/2014/main" id="{612EE244-7483-443D-A61E-A1181946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013" y="5601966"/>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6" name="Freeform 23">
              <a:extLst>
                <a:ext uri="{FF2B5EF4-FFF2-40B4-BE49-F238E27FC236}">
                  <a16:creationId xmlns:a16="http://schemas.microsoft.com/office/drawing/2014/main" id="{3C1575BB-FFFB-4B90-9E24-6CA7E85EE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0597" y="4997655"/>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27">
              <a:extLst>
                <a:ext uri="{FF2B5EF4-FFF2-40B4-BE49-F238E27FC236}">
                  <a16:creationId xmlns:a16="http://schemas.microsoft.com/office/drawing/2014/main" id="{214D2F75-52F5-4584-8485-6E8144C82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9028" y="4675775"/>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 name="Freeform 30">
              <a:extLst>
                <a:ext uri="{FF2B5EF4-FFF2-40B4-BE49-F238E27FC236}">
                  <a16:creationId xmlns:a16="http://schemas.microsoft.com/office/drawing/2014/main" id="{FF701E98-7F94-4BB8-8030-F3826701E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44614" y="5009770"/>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43">
              <a:extLst>
                <a:ext uri="{FF2B5EF4-FFF2-40B4-BE49-F238E27FC236}">
                  <a16:creationId xmlns:a16="http://schemas.microsoft.com/office/drawing/2014/main" id="{0A653647-A061-4D85-83B2-0C7F6C37DA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0181" y="5278332"/>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0" name="Freeform 51">
              <a:extLst>
                <a:ext uri="{FF2B5EF4-FFF2-40B4-BE49-F238E27FC236}">
                  <a16:creationId xmlns:a16="http://schemas.microsoft.com/office/drawing/2014/main" id="{9FCF7254-A4AB-4B8D-BB02-E7A34CFBA3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23500" y="4970162"/>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52">
              <a:extLst>
                <a:ext uri="{FF2B5EF4-FFF2-40B4-BE49-F238E27FC236}">
                  <a16:creationId xmlns:a16="http://schemas.microsoft.com/office/drawing/2014/main" id="{C68C42B0-A7DB-42EC-9EB6-A6D121C56D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3795" y="5274469"/>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2" name="Freeform 53">
              <a:extLst>
                <a:ext uri="{FF2B5EF4-FFF2-40B4-BE49-F238E27FC236}">
                  <a16:creationId xmlns:a16="http://schemas.microsoft.com/office/drawing/2014/main" id="{8448C9F7-5297-496D-BC93-DFE082FEFA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37984" y="5281233"/>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54">
              <a:extLst>
                <a:ext uri="{FF2B5EF4-FFF2-40B4-BE49-F238E27FC236}">
                  <a16:creationId xmlns:a16="http://schemas.microsoft.com/office/drawing/2014/main" id="{D19FF980-A005-43B0-87C9-50B8E505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73" y="5278334"/>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4" name="Freeform 55">
              <a:extLst>
                <a:ext uri="{FF2B5EF4-FFF2-40B4-BE49-F238E27FC236}">
                  <a16:creationId xmlns:a16="http://schemas.microsoft.com/office/drawing/2014/main" id="{E14C8988-ADBF-47EE-B659-04FA258444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78228" y="5285096"/>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56">
              <a:extLst>
                <a:ext uri="{FF2B5EF4-FFF2-40B4-BE49-F238E27FC236}">
                  <a16:creationId xmlns:a16="http://schemas.microsoft.com/office/drawing/2014/main" id="{063998C3-740F-4834-BD97-377E501100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24259" y="5322718"/>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6" name="Freeform 57">
              <a:extLst>
                <a:ext uri="{FF2B5EF4-FFF2-40B4-BE49-F238E27FC236}">
                  <a16:creationId xmlns:a16="http://schemas.microsoft.com/office/drawing/2014/main" id="{280651D9-CD8B-4D7E-AE4D-34327E6C0F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35259" y="5281233"/>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59">
              <a:extLst>
                <a:ext uri="{FF2B5EF4-FFF2-40B4-BE49-F238E27FC236}">
                  <a16:creationId xmlns:a16="http://schemas.microsoft.com/office/drawing/2014/main" id="{BCD90D50-5156-49FC-BC6E-D6C41AAF96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7747" y="5324705"/>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8" name="Freeform 60">
              <a:extLst>
                <a:ext uri="{FF2B5EF4-FFF2-40B4-BE49-F238E27FC236}">
                  <a16:creationId xmlns:a16="http://schemas.microsoft.com/office/drawing/2014/main" id="{141388CF-0E8C-476E-8E8A-911436B092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98582" y="5331468"/>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61">
              <a:extLst>
                <a:ext uri="{FF2B5EF4-FFF2-40B4-BE49-F238E27FC236}">
                  <a16:creationId xmlns:a16="http://schemas.microsoft.com/office/drawing/2014/main" id="{ED6CA826-3C3C-40B5-A409-5E528A77C9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90231" y="5349824"/>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0" name="Freeform 78">
              <a:extLst>
                <a:ext uri="{FF2B5EF4-FFF2-40B4-BE49-F238E27FC236}">
                  <a16:creationId xmlns:a16="http://schemas.microsoft.com/office/drawing/2014/main" id="{C7F84BE3-F05F-4A09-A75E-827F5F99B8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2788" y="5572016"/>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79">
              <a:extLst>
                <a:ext uri="{FF2B5EF4-FFF2-40B4-BE49-F238E27FC236}">
                  <a16:creationId xmlns:a16="http://schemas.microsoft.com/office/drawing/2014/main" id="{F023CCF7-170C-4C99-8B0C-06AE111428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7095" y="5574915"/>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2" name="Freeform 80">
              <a:extLst>
                <a:ext uri="{FF2B5EF4-FFF2-40B4-BE49-F238E27FC236}">
                  <a16:creationId xmlns:a16="http://schemas.microsoft.com/office/drawing/2014/main" id="{9F3688B3-3806-4D81-BDE2-C7F940DEA3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56154" y="5582644"/>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3" name="Freeform 81">
              <a:extLst>
                <a:ext uri="{FF2B5EF4-FFF2-40B4-BE49-F238E27FC236}">
                  <a16:creationId xmlns:a16="http://schemas.microsoft.com/office/drawing/2014/main" id="{88BEDD69-B41B-4240-A962-05A51B72AF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60522" y="5578779"/>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4" name="Freeform 82">
              <a:extLst>
                <a:ext uri="{FF2B5EF4-FFF2-40B4-BE49-F238E27FC236}">
                  <a16:creationId xmlns:a16="http://schemas.microsoft.com/office/drawing/2014/main" id="{DD4885F3-3A11-4C4C-A957-7914A9BDA9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91952" y="5589404"/>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5" name="Freeform 83">
              <a:extLst>
                <a:ext uri="{FF2B5EF4-FFF2-40B4-BE49-F238E27FC236}">
                  <a16:creationId xmlns:a16="http://schemas.microsoft.com/office/drawing/2014/main" id="{C0B1280F-8A5C-45C5-B0AC-32873353FD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69880" y="5568152"/>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6" name="Freeform 84">
              <a:extLst>
                <a:ext uri="{FF2B5EF4-FFF2-40B4-BE49-F238E27FC236}">
                  <a16:creationId xmlns:a16="http://schemas.microsoft.com/office/drawing/2014/main" id="{D9893454-ADA4-4FBE-99C7-4DE71F3A81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281" y="5596169"/>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7" name="Freeform 86">
              <a:extLst>
                <a:ext uri="{FF2B5EF4-FFF2-40B4-BE49-F238E27FC236}">
                  <a16:creationId xmlns:a16="http://schemas.microsoft.com/office/drawing/2014/main" id="{13BBDA86-4629-40D2-A355-CC4AC6D8AC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6777" y="5582838"/>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8" name="Freeform 89">
              <a:extLst>
                <a:ext uri="{FF2B5EF4-FFF2-40B4-BE49-F238E27FC236}">
                  <a16:creationId xmlns:a16="http://schemas.microsoft.com/office/drawing/2014/main" id="{4B6E067D-6CC3-43E0-8C2A-16BA578FA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78228" y="5632878"/>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9" name="Freeform 90">
              <a:extLst>
                <a:ext uri="{FF2B5EF4-FFF2-40B4-BE49-F238E27FC236}">
                  <a16:creationId xmlns:a16="http://schemas.microsoft.com/office/drawing/2014/main" id="{4B7F3C12-F3AD-436D-974D-504D6D8657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44073" y="5668620"/>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0" name="Freeform 7">
              <a:extLst>
                <a:ext uri="{FF2B5EF4-FFF2-40B4-BE49-F238E27FC236}">
                  <a16:creationId xmlns:a16="http://schemas.microsoft.com/office/drawing/2014/main" id="{97444C0B-8604-4B2F-851C-8436248400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4682" y="4693473"/>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1" name="Freeform 13">
              <a:extLst>
                <a:ext uri="{FF2B5EF4-FFF2-40B4-BE49-F238E27FC236}">
                  <a16:creationId xmlns:a16="http://schemas.microsoft.com/office/drawing/2014/main" id="{8DA541A2-82D2-4FD7-A25D-103155F606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228" y="4702825"/>
              <a:ext cx="147925" cy="82115"/>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2" name="Freeform 32">
              <a:extLst>
                <a:ext uri="{FF2B5EF4-FFF2-40B4-BE49-F238E27FC236}">
                  <a16:creationId xmlns:a16="http://schemas.microsoft.com/office/drawing/2014/main" id="{08D63E44-6FDA-4B88-9A8D-722E37864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61851" y="5315665"/>
              <a:ext cx="171003" cy="125588"/>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3" name="Freeform 37">
              <a:extLst>
                <a:ext uri="{FF2B5EF4-FFF2-40B4-BE49-F238E27FC236}">
                  <a16:creationId xmlns:a16="http://schemas.microsoft.com/office/drawing/2014/main" id="{36F11BC1-4AA7-49EE-B6D9-EAA019FFBD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9018" y="5307935"/>
              <a:ext cx="136383" cy="143944"/>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4" name="Freeform 40">
              <a:extLst>
                <a:ext uri="{FF2B5EF4-FFF2-40B4-BE49-F238E27FC236}">
                  <a16:creationId xmlns:a16="http://schemas.microsoft.com/office/drawing/2014/main" id="{7E80B3FA-E704-425C-A636-0A15FC4C5C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26768" y="5326290"/>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 name="Freeform 46">
              <a:extLst>
                <a:ext uri="{FF2B5EF4-FFF2-40B4-BE49-F238E27FC236}">
                  <a16:creationId xmlns:a16="http://schemas.microsoft.com/office/drawing/2014/main" id="{865CF4A4-DABF-417B-AF8A-8679539E62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0024" y="5319526"/>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6" name="Freeform 62">
              <a:extLst>
                <a:ext uri="{FF2B5EF4-FFF2-40B4-BE49-F238E27FC236}">
                  <a16:creationId xmlns:a16="http://schemas.microsoft.com/office/drawing/2014/main" id="{20712703-E6D6-4B20-810D-520D613CB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0671" y="5609346"/>
              <a:ext cx="178347" cy="88879"/>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7" name="Freeform 64">
              <a:extLst>
                <a:ext uri="{FF2B5EF4-FFF2-40B4-BE49-F238E27FC236}">
                  <a16:creationId xmlns:a16="http://schemas.microsoft.com/office/drawing/2014/main" id="{023F44A2-99D4-4CB4-AC2B-EB4D1DFB0C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35873" y="56267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8" name="Freeform 68">
              <a:extLst>
                <a:ext uri="{FF2B5EF4-FFF2-40B4-BE49-F238E27FC236}">
                  <a16:creationId xmlns:a16="http://schemas.microsoft.com/office/drawing/2014/main" id="{46A5B51B-7598-4E55-B491-6A9DEAD1E0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30378" y="5630599"/>
              <a:ext cx="136383" cy="146842"/>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9" name="Freeform 75">
              <a:extLst>
                <a:ext uri="{FF2B5EF4-FFF2-40B4-BE49-F238E27FC236}">
                  <a16:creationId xmlns:a16="http://schemas.microsoft.com/office/drawing/2014/main" id="{29677179-8E06-47D7-B638-4B8E2DD6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44225" y="5584229"/>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0" name="Freeform 8">
              <a:extLst>
                <a:ext uri="{FF2B5EF4-FFF2-40B4-BE49-F238E27FC236}">
                  <a16:creationId xmlns:a16="http://schemas.microsoft.com/office/drawing/2014/main" id="{57B1A6FA-56F9-40CE-9BA0-9865F65409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91" y="5289581"/>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1" name="Freeform 8">
              <a:extLst>
                <a:ext uri="{FF2B5EF4-FFF2-40B4-BE49-F238E27FC236}">
                  <a16:creationId xmlns:a16="http://schemas.microsoft.com/office/drawing/2014/main" id="{CA94A32D-9D7D-488E-A538-C8E0EF4A21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77489" y="509495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2" name="Freeform 131">
              <a:extLst>
                <a:ext uri="{FF2B5EF4-FFF2-40B4-BE49-F238E27FC236}">
                  <a16:creationId xmlns:a16="http://schemas.microsoft.com/office/drawing/2014/main" id="{F8E8C51E-F6BF-4014-88A7-7F071EB8FB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39102" y="5296998"/>
              <a:ext cx="139530" cy="103369"/>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3" name="Freeform 131">
              <a:extLst>
                <a:ext uri="{FF2B5EF4-FFF2-40B4-BE49-F238E27FC236}">
                  <a16:creationId xmlns:a16="http://schemas.microsoft.com/office/drawing/2014/main" id="{A19DC4F3-0CEC-4012-AC71-B42D37FC64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66574" y="4806132"/>
              <a:ext cx="139530" cy="103369"/>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4" name="Freeform 70">
              <a:extLst>
                <a:ext uri="{FF2B5EF4-FFF2-40B4-BE49-F238E27FC236}">
                  <a16:creationId xmlns:a16="http://schemas.microsoft.com/office/drawing/2014/main" id="{05658760-791B-476C-B6BB-B2A0C4AC49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51489" y="4770546"/>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 name="Freeform 85">
              <a:extLst>
                <a:ext uri="{FF2B5EF4-FFF2-40B4-BE49-F238E27FC236}">
                  <a16:creationId xmlns:a16="http://schemas.microsoft.com/office/drawing/2014/main" id="{E0F7D9D9-7F3C-4DD8-A6B2-37C03ACBA7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63543" y="4805211"/>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6" name="Freeform 87">
              <a:extLst>
                <a:ext uri="{FF2B5EF4-FFF2-40B4-BE49-F238E27FC236}">
                  <a16:creationId xmlns:a16="http://schemas.microsoft.com/office/drawing/2014/main" id="{1865DC3B-FB26-40A1-BD75-CAE2188A7B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82239" y="4808811"/>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7" name="Freeform 118">
              <a:extLst>
                <a:ext uri="{FF2B5EF4-FFF2-40B4-BE49-F238E27FC236}">
                  <a16:creationId xmlns:a16="http://schemas.microsoft.com/office/drawing/2014/main" id="{93BF91C1-F8F3-4A58-A79A-A2827268A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05705" y="5090751"/>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8" name="Freeform 119">
              <a:extLst>
                <a:ext uri="{FF2B5EF4-FFF2-40B4-BE49-F238E27FC236}">
                  <a16:creationId xmlns:a16="http://schemas.microsoft.com/office/drawing/2014/main" id="{B744D406-1012-44B3-97CB-CAFDFE4B03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74880" y="5125521"/>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9" name="Freeform 8">
              <a:extLst>
                <a:ext uri="{FF2B5EF4-FFF2-40B4-BE49-F238E27FC236}">
                  <a16:creationId xmlns:a16="http://schemas.microsoft.com/office/drawing/2014/main" id="{F17A6E8D-EB47-41D0-B03C-BDFE17B82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56033" y="511911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0" name="Freeform 70">
              <a:extLst>
                <a:ext uri="{FF2B5EF4-FFF2-40B4-BE49-F238E27FC236}">
                  <a16:creationId xmlns:a16="http://schemas.microsoft.com/office/drawing/2014/main" id="{75E13D45-6A6F-48DE-ADCD-E4B9C749E5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50492" y="4686684"/>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1" name="Freeform 85">
              <a:extLst>
                <a:ext uri="{FF2B5EF4-FFF2-40B4-BE49-F238E27FC236}">
                  <a16:creationId xmlns:a16="http://schemas.microsoft.com/office/drawing/2014/main" id="{DEAEF3F9-4993-4792-9B8D-53B14BF52F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87590" y="4672191"/>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2" name="Freeform 87">
              <a:extLst>
                <a:ext uri="{FF2B5EF4-FFF2-40B4-BE49-F238E27FC236}">
                  <a16:creationId xmlns:a16="http://schemas.microsoft.com/office/drawing/2014/main" id="{C102EB83-B0D1-4BF3-B2FF-05B21AD760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57890" y="4686684"/>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3" name="Freeform 118">
              <a:extLst>
                <a:ext uri="{FF2B5EF4-FFF2-40B4-BE49-F238E27FC236}">
                  <a16:creationId xmlns:a16="http://schemas.microsoft.com/office/drawing/2014/main" id="{63EBD56E-54F0-4963-8A17-E0D0D39C93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0884" y="4982355"/>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4" name="Freeform 119">
              <a:extLst>
                <a:ext uri="{FF2B5EF4-FFF2-40B4-BE49-F238E27FC236}">
                  <a16:creationId xmlns:a16="http://schemas.microsoft.com/office/drawing/2014/main" id="{7BC3EE2E-E90B-4EC3-A131-B51AFFF293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68647" y="4967523"/>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9425114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HWI: Positive outcomes</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p:txBody>
          <a:bodyPr>
            <a:normAutofit/>
          </a:bodyPr>
          <a:lstStyle/>
          <a:p>
            <a:r>
              <a:rPr lang="en-GB" sz="2000" b="0"/>
              <a:t>HWI can result in positive outcomes for both the employer and the employee</a:t>
            </a:r>
          </a:p>
          <a:p>
            <a:endParaRPr lang="en-GB" sz="2000" b="0"/>
          </a:p>
          <a:p>
            <a:r>
              <a:rPr lang="en-GB"/>
              <a:t>More time/effort from employee </a:t>
            </a:r>
            <a:r>
              <a:rPr lang="en-GB">
                <a:sym typeface="Wingdings" panose="05000000000000000000" pitchFamily="2" charset="2"/>
              </a:rPr>
              <a:t> higher self-esteem, identity at work</a:t>
            </a:r>
          </a:p>
          <a:p>
            <a:endParaRPr lang="en-GB">
              <a:sym typeface="Wingdings" panose="05000000000000000000" pitchFamily="2" charset="2"/>
            </a:endParaRPr>
          </a:p>
          <a:p>
            <a:r>
              <a:rPr lang="en-GB">
                <a:sym typeface="Wingdings" panose="05000000000000000000" pitchFamily="2" charset="2"/>
              </a:rPr>
              <a:t>Employer  highly engaged and committed employee</a:t>
            </a:r>
          </a:p>
        </p:txBody>
      </p:sp>
    </p:spTree>
    <p:extLst>
      <p:ext uri="{BB962C8B-B14F-4D97-AF65-F5344CB8AC3E}">
        <p14:creationId xmlns:p14="http://schemas.microsoft.com/office/powerpoint/2010/main" val="16247596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Work-Related Subjective well-Being</a:t>
            </a:r>
          </a:p>
        </p:txBody>
      </p:sp>
      <p:sp>
        <p:nvSpPr>
          <p:cNvPr id="4" name="Oval 3">
            <a:extLst>
              <a:ext uri="{FF2B5EF4-FFF2-40B4-BE49-F238E27FC236}">
                <a16:creationId xmlns:a16="http://schemas.microsoft.com/office/drawing/2014/main" id="{3DA6280F-D55D-40EF-B15E-6E5A3AD0EF89}"/>
              </a:ext>
            </a:extLst>
          </p:cNvPr>
          <p:cNvSpPr/>
          <p:nvPr/>
        </p:nvSpPr>
        <p:spPr>
          <a:xfrm>
            <a:off x="3623713" y="2164080"/>
            <a:ext cx="4526280" cy="4122738"/>
          </a:xfrm>
          <a:prstGeom prst="ellipse">
            <a:avLst/>
          </a:prstGeom>
          <a:noFill/>
          <a:ln w="381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p>
        </p:txBody>
      </p:sp>
      <p:cxnSp>
        <p:nvCxnSpPr>
          <p:cNvPr id="6" name="Straight Connector 5">
            <a:extLst>
              <a:ext uri="{FF2B5EF4-FFF2-40B4-BE49-F238E27FC236}">
                <a16:creationId xmlns:a16="http://schemas.microsoft.com/office/drawing/2014/main" id="{F9766194-7B0D-403D-8160-B880574F9F02}"/>
              </a:ext>
            </a:extLst>
          </p:cNvPr>
          <p:cNvCxnSpPr>
            <a:stCxn id="4" idx="0"/>
            <a:endCxn id="4" idx="4"/>
          </p:cNvCxnSpPr>
          <p:nvPr/>
        </p:nvCxnSpPr>
        <p:spPr>
          <a:xfrm>
            <a:off x="5886853" y="2164080"/>
            <a:ext cx="0" cy="4122738"/>
          </a:xfrm>
          <a:prstGeom prst="line">
            <a:avLst/>
          </a:prstGeom>
        </p:spPr>
        <p:style>
          <a:lnRef idx="3">
            <a:schemeClr val="accent5"/>
          </a:lnRef>
          <a:fillRef idx="0">
            <a:schemeClr val="accent5"/>
          </a:fillRef>
          <a:effectRef idx="2">
            <a:schemeClr val="accent5"/>
          </a:effectRef>
          <a:fontRef idx="minor">
            <a:schemeClr val="tx1"/>
          </a:fontRef>
        </p:style>
      </p:cxnSp>
      <p:cxnSp>
        <p:nvCxnSpPr>
          <p:cNvPr id="7" name="Straight Connector 6">
            <a:extLst>
              <a:ext uri="{FF2B5EF4-FFF2-40B4-BE49-F238E27FC236}">
                <a16:creationId xmlns:a16="http://schemas.microsoft.com/office/drawing/2014/main" id="{A9C87DA1-C54C-4F96-BCDD-27EDF418049F}"/>
              </a:ext>
            </a:extLst>
          </p:cNvPr>
          <p:cNvCxnSpPr>
            <a:cxnSpLocks/>
            <a:stCxn id="4" idx="6"/>
            <a:endCxn id="4" idx="2"/>
          </p:cNvCxnSpPr>
          <p:nvPr/>
        </p:nvCxnSpPr>
        <p:spPr>
          <a:xfrm flipH="1">
            <a:off x="3623713" y="4225449"/>
            <a:ext cx="4526280" cy="0"/>
          </a:xfrm>
          <a:prstGeom prst="line">
            <a:avLst/>
          </a:prstGeom>
        </p:spPr>
        <p:style>
          <a:lnRef idx="3">
            <a:schemeClr val="accent5"/>
          </a:lnRef>
          <a:fillRef idx="0">
            <a:schemeClr val="accent5"/>
          </a:fillRef>
          <a:effectRef idx="2">
            <a:schemeClr val="accent5"/>
          </a:effectRef>
          <a:fontRef idx="minor">
            <a:schemeClr val="tx1"/>
          </a:fontRef>
        </p:style>
      </p:cxnSp>
      <p:sp>
        <p:nvSpPr>
          <p:cNvPr id="10" name="TextBox 9">
            <a:extLst>
              <a:ext uri="{FF2B5EF4-FFF2-40B4-BE49-F238E27FC236}">
                <a16:creationId xmlns:a16="http://schemas.microsoft.com/office/drawing/2014/main" id="{FBC43B87-5096-4575-9DB5-B331DB054E8B}"/>
              </a:ext>
            </a:extLst>
          </p:cNvPr>
          <p:cNvSpPr txBox="1"/>
          <p:nvPr/>
        </p:nvSpPr>
        <p:spPr>
          <a:xfrm>
            <a:off x="5101590" y="1626950"/>
            <a:ext cx="1988820" cy="369332"/>
          </a:xfrm>
          <a:prstGeom prst="rect">
            <a:avLst/>
          </a:prstGeom>
          <a:noFill/>
        </p:spPr>
        <p:txBody>
          <a:bodyPr wrap="square" rtlCol="0">
            <a:spAutoFit/>
          </a:bodyPr>
          <a:lstStyle/>
          <a:p>
            <a:r>
              <a:rPr lang="en-GB"/>
              <a:t>High activation</a:t>
            </a:r>
          </a:p>
        </p:txBody>
      </p:sp>
      <p:sp>
        <p:nvSpPr>
          <p:cNvPr id="11" name="TextBox 10">
            <a:extLst>
              <a:ext uri="{FF2B5EF4-FFF2-40B4-BE49-F238E27FC236}">
                <a16:creationId xmlns:a16="http://schemas.microsoft.com/office/drawing/2014/main" id="{AFC76786-9AEE-4181-A521-5BB6A11BC659}"/>
              </a:ext>
            </a:extLst>
          </p:cNvPr>
          <p:cNvSpPr txBox="1"/>
          <p:nvPr/>
        </p:nvSpPr>
        <p:spPr>
          <a:xfrm>
            <a:off x="5101590" y="6373059"/>
            <a:ext cx="1988820" cy="369332"/>
          </a:xfrm>
          <a:prstGeom prst="rect">
            <a:avLst/>
          </a:prstGeom>
          <a:noFill/>
        </p:spPr>
        <p:txBody>
          <a:bodyPr wrap="square" rtlCol="0">
            <a:spAutoFit/>
          </a:bodyPr>
          <a:lstStyle/>
          <a:p>
            <a:r>
              <a:rPr lang="en-GB"/>
              <a:t>Low activation</a:t>
            </a:r>
          </a:p>
        </p:txBody>
      </p:sp>
      <p:sp>
        <p:nvSpPr>
          <p:cNvPr id="12" name="TextBox 11">
            <a:extLst>
              <a:ext uri="{FF2B5EF4-FFF2-40B4-BE49-F238E27FC236}">
                <a16:creationId xmlns:a16="http://schemas.microsoft.com/office/drawing/2014/main" id="{9F61FD21-FE8D-4678-AE45-C49034E3D3FF}"/>
              </a:ext>
            </a:extLst>
          </p:cNvPr>
          <p:cNvSpPr txBox="1"/>
          <p:nvPr/>
        </p:nvSpPr>
        <p:spPr>
          <a:xfrm>
            <a:off x="2000653" y="4040783"/>
            <a:ext cx="1988820" cy="369332"/>
          </a:xfrm>
          <a:prstGeom prst="rect">
            <a:avLst/>
          </a:prstGeom>
          <a:noFill/>
        </p:spPr>
        <p:txBody>
          <a:bodyPr wrap="square" rtlCol="0">
            <a:spAutoFit/>
          </a:bodyPr>
          <a:lstStyle/>
          <a:p>
            <a:r>
              <a:rPr lang="en-GB"/>
              <a:t>Unpleasant</a:t>
            </a:r>
          </a:p>
        </p:txBody>
      </p:sp>
      <p:sp>
        <p:nvSpPr>
          <p:cNvPr id="13" name="TextBox 12">
            <a:extLst>
              <a:ext uri="{FF2B5EF4-FFF2-40B4-BE49-F238E27FC236}">
                <a16:creationId xmlns:a16="http://schemas.microsoft.com/office/drawing/2014/main" id="{3DD68A07-C410-4074-9ADC-FDA276B7C333}"/>
              </a:ext>
            </a:extLst>
          </p:cNvPr>
          <p:cNvSpPr txBox="1"/>
          <p:nvPr/>
        </p:nvSpPr>
        <p:spPr>
          <a:xfrm>
            <a:off x="8424313" y="4033481"/>
            <a:ext cx="1988820" cy="369332"/>
          </a:xfrm>
          <a:prstGeom prst="rect">
            <a:avLst/>
          </a:prstGeom>
          <a:noFill/>
        </p:spPr>
        <p:txBody>
          <a:bodyPr wrap="square" rtlCol="0">
            <a:spAutoFit/>
          </a:bodyPr>
          <a:lstStyle/>
          <a:p>
            <a:r>
              <a:rPr lang="en-GB"/>
              <a:t>Pleasant</a:t>
            </a:r>
          </a:p>
        </p:txBody>
      </p:sp>
      <p:cxnSp>
        <p:nvCxnSpPr>
          <p:cNvPr id="15" name="Straight Connector 14">
            <a:extLst>
              <a:ext uri="{FF2B5EF4-FFF2-40B4-BE49-F238E27FC236}">
                <a16:creationId xmlns:a16="http://schemas.microsoft.com/office/drawing/2014/main" id="{6C131361-B5E7-41F5-BA24-B014D6D60599}"/>
              </a:ext>
            </a:extLst>
          </p:cNvPr>
          <p:cNvCxnSpPr>
            <a:cxnSpLocks/>
          </p:cNvCxnSpPr>
          <p:nvPr/>
        </p:nvCxnSpPr>
        <p:spPr>
          <a:xfrm>
            <a:off x="4964429" y="3324424"/>
            <a:ext cx="1844241" cy="180205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0EB2911-8DEA-47BD-A722-896B3C289C29}"/>
              </a:ext>
            </a:extLst>
          </p:cNvPr>
          <p:cNvCxnSpPr>
            <a:cxnSpLocks/>
          </p:cNvCxnSpPr>
          <p:nvPr/>
        </p:nvCxnSpPr>
        <p:spPr>
          <a:xfrm flipH="1">
            <a:off x="5101590" y="3317122"/>
            <a:ext cx="1569921" cy="1802050"/>
          </a:xfrm>
          <a:prstGeom prst="line">
            <a:avLst/>
          </a:prstGeom>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C533D391-96B0-4AB4-8846-2B001792C5ED}"/>
              </a:ext>
            </a:extLst>
          </p:cNvPr>
          <p:cNvSpPr txBox="1"/>
          <p:nvPr/>
        </p:nvSpPr>
        <p:spPr>
          <a:xfrm>
            <a:off x="4100167" y="2885480"/>
            <a:ext cx="1779474" cy="369332"/>
          </a:xfrm>
          <a:prstGeom prst="rect">
            <a:avLst/>
          </a:prstGeom>
          <a:noFill/>
        </p:spPr>
        <p:txBody>
          <a:bodyPr wrap="square" rtlCol="0">
            <a:spAutoFit/>
          </a:bodyPr>
          <a:lstStyle/>
          <a:p>
            <a:r>
              <a:rPr lang="en-GB" b="1">
                <a:solidFill>
                  <a:srgbClr val="C00000"/>
                </a:solidFill>
              </a:rPr>
              <a:t>Workaholism </a:t>
            </a:r>
          </a:p>
        </p:txBody>
      </p:sp>
      <p:sp>
        <p:nvSpPr>
          <p:cNvPr id="22" name="TextBox 21">
            <a:extLst>
              <a:ext uri="{FF2B5EF4-FFF2-40B4-BE49-F238E27FC236}">
                <a16:creationId xmlns:a16="http://schemas.microsoft.com/office/drawing/2014/main" id="{FB95F38A-21E1-4AD4-B664-FA5B8545FE97}"/>
              </a:ext>
            </a:extLst>
          </p:cNvPr>
          <p:cNvSpPr txBox="1"/>
          <p:nvPr/>
        </p:nvSpPr>
        <p:spPr>
          <a:xfrm>
            <a:off x="5941690" y="2627670"/>
            <a:ext cx="1779474" cy="646331"/>
          </a:xfrm>
          <a:prstGeom prst="rect">
            <a:avLst/>
          </a:prstGeom>
          <a:noFill/>
        </p:spPr>
        <p:txBody>
          <a:bodyPr wrap="square" rtlCol="0">
            <a:spAutoFit/>
          </a:bodyPr>
          <a:lstStyle/>
          <a:p>
            <a:r>
              <a:rPr lang="en-GB" b="1">
                <a:solidFill>
                  <a:srgbClr val="00B050"/>
                </a:solidFill>
              </a:rPr>
              <a:t>Work Engagement </a:t>
            </a:r>
          </a:p>
        </p:txBody>
      </p:sp>
      <p:sp>
        <p:nvSpPr>
          <p:cNvPr id="23" name="TextBox 22">
            <a:extLst>
              <a:ext uri="{FF2B5EF4-FFF2-40B4-BE49-F238E27FC236}">
                <a16:creationId xmlns:a16="http://schemas.microsoft.com/office/drawing/2014/main" id="{4A6B51FA-ED21-47C5-849B-DAA84E6C364B}"/>
              </a:ext>
            </a:extLst>
          </p:cNvPr>
          <p:cNvSpPr txBox="1"/>
          <p:nvPr/>
        </p:nvSpPr>
        <p:spPr>
          <a:xfrm>
            <a:off x="5951620" y="5053012"/>
            <a:ext cx="1779474" cy="646331"/>
          </a:xfrm>
          <a:prstGeom prst="rect">
            <a:avLst/>
          </a:prstGeom>
          <a:noFill/>
        </p:spPr>
        <p:txBody>
          <a:bodyPr wrap="square" rtlCol="0">
            <a:spAutoFit/>
          </a:bodyPr>
          <a:lstStyle/>
          <a:p>
            <a:r>
              <a:rPr lang="en-GB" b="1">
                <a:solidFill>
                  <a:srgbClr val="00B050"/>
                </a:solidFill>
              </a:rPr>
              <a:t>Job satisfaction</a:t>
            </a:r>
          </a:p>
        </p:txBody>
      </p:sp>
      <p:sp>
        <p:nvSpPr>
          <p:cNvPr id="24" name="TextBox 23">
            <a:extLst>
              <a:ext uri="{FF2B5EF4-FFF2-40B4-BE49-F238E27FC236}">
                <a16:creationId xmlns:a16="http://schemas.microsoft.com/office/drawing/2014/main" id="{EA4AD9EF-3381-4C25-ADE4-A27904EC3981}"/>
              </a:ext>
            </a:extLst>
          </p:cNvPr>
          <p:cNvSpPr txBox="1"/>
          <p:nvPr/>
        </p:nvSpPr>
        <p:spPr>
          <a:xfrm>
            <a:off x="4097445" y="5118964"/>
            <a:ext cx="1779474" cy="369332"/>
          </a:xfrm>
          <a:prstGeom prst="rect">
            <a:avLst/>
          </a:prstGeom>
          <a:noFill/>
        </p:spPr>
        <p:txBody>
          <a:bodyPr wrap="square" rtlCol="0">
            <a:spAutoFit/>
          </a:bodyPr>
          <a:lstStyle/>
          <a:p>
            <a:r>
              <a:rPr lang="en-GB" b="1">
                <a:solidFill>
                  <a:srgbClr val="C00000"/>
                </a:solidFill>
              </a:rPr>
              <a:t>Burnout  </a:t>
            </a:r>
          </a:p>
        </p:txBody>
      </p:sp>
      <p:sp>
        <p:nvSpPr>
          <p:cNvPr id="25" name="TextBox 24">
            <a:extLst>
              <a:ext uri="{FF2B5EF4-FFF2-40B4-BE49-F238E27FC236}">
                <a16:creationId xmlns:a16="http://schemas.microsoft.com/office/drawing/2014/main" id="{9AA74007-0CDA-4D33-B4F2-BA11EB3AC436}"/>
              </a:ext>
            </a:extLst>
          </p:cNvPr>
          <p:cNvSpPr txBox="1"/>
          <p:nvPr/>
        </p:nvSpPr>
        <p:spPr>
          <a:xfrm>
            <a:off x="8044832" y="1750507"/>
            <a:ext cx="4034795" cy="1754326"/>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a:t>WE: positive form of SWB &amp; polar opposite of burnout </a:t>
            </a:r>
          </a:p>
          <a:p>
            <a:pPr algn="ctr"/>
            <a:r>
              <a:rPr lang="en-GB"/>
              <a:t>OR</a:t>
            </a:r>
          </a:p>
          <a:p>
            <a:pPr algn="ctr"/>
            <a:r>
              <a:rPr lang="en-GB"/>
              <a:t>Positive construct that is negatively related to burnout (Schaufeli et al. 2002)</a:t>
            </a:r>
          </a:p>
        </p:txBody>
      </p:sp>
    </p:spTree>
    <p:extLst>
      <p:ext uri="{BB962C8B-B14F-4D97-AF65-F5344CB8AC3E}">
        <p14:creationId xmlns:p14="http://schemas.microsoft.com/office/powerpoint/2010/main" val="2018123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1000"/>
                                        <p:tgtEl>
                                          <p:spTgt spid="25"/>
                                        </p:tgtEl>
                                      </p:cBhvr>
                                    </p:animEffect>
                                    <p:anim calcmode="lin" valueType="num">
                                      <p:cBhvr>
                                        <p:cTn id="8" dur="1000" fill="hold"/>
                                        <p:tgtEl>
                                          <p:spTgt spid="25"/>
                                        </p:tgtEl>
                                        <p:attrNameLst>
                                          <p:attrName>ppt_x</p:attrName>
                                        </p:attrNameLst>
                                      </p:cBhvr>
                                      <p:tavLst>
                                        <p:tav tm="0">
                                          <p:val>
                                            <p:strVal val="#ppt_x"/>
                                          </p:val>
                                        </p:tav>
                                        <p:tav tm="100000">
                                          <p:val>
                                            <p:strVal val="#ppt_x"/>
                                          </p:val>
                                        </p:tav>
                                      </p:tavLst>
                                    </p:anim>
                                    <p:anim calcmode="lin" valueType="num">
                                      <p:cBhvr>
                                        <p:cTn id="9"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ECB2D3-0016-42E6-8296-4F0504E73989}"/>
              </a:ext>
            </a:extLst>
          </p:cNvPr>
          <p:cNvSpPr>
            <a:spLocks noGrp="1"/>
          </p:cNvSpPr>
          <p:nvPr>
            <p:ph idx="1"/>
          </p:nvPr>
        </p:nvSpPr>
        <p:spPr/>
        <p:txBody>
          <a:bodyPr/>
          <a:lstStyle/>
          <a:p>
            <a:r>
              <a:rPr lang="en-GB" sz="2400" b="1">
                <a:solidFill>
                  <a:srgbClr val="42BA97"/>
                </a:solidFill>
              </a:rPr>
              <a:t>Burnout</a:t>
            </a:r>
          </a:p>
          <a:p>
            <a:pPr marL="571500" lvl="1" indent="-342900">
              <a:buFont typeface="Arial" panose="020B0604020202020204" pitchFamily="34" charset="0"/>
              <a:buChar char="•"/>
            </a:pPr>
            <a:r>
              <a:rPr lang="en-GB" sz="2000"/>
              <a:t>Three elements (Maslach, 1993): exhaustion, cynicism, and lack of professional efficacy</a:t>
            </a:r>
          </a:p>
          <a:p>
            <a:pPr marL="571500" lvl="1" indent="-342900">
              <a:buFont typeface="Arial" panose="020B0604020202020204" pitchFamily="34" charset="0"/>
              <a:buChar char="•"/>
            </a:pPr>
            <a:r>
              <a:rPr lang="en-GB" sz="2000"/>
              <a:t>Burnout as a result of working too much / too hard – exhaustion, in particular, linked to depression and psychosomatic complaints</a:t>
            </a:r>
          </a:p>
          <a:p>
            <a:endParaRPr lang="en-GB"/>
          </a:p>
        </p:txBody>
      </p:sp>
      <p:sp>
        <p:nvSpPr>
          <p:cNvPr id="5" name="Title 1">
            <a:extLst>
              <a:ext uri="{FF2B5EF4-FFF2-40B4-BE49-F238E27FC236}">
                <a16:creationId xmlns:a16="http://schemas.microsoft.com/office/drawing/2014/main" id="{1A973299-FBEE-4988-9274-003AC17BA102}"/>
              </a:ext>
            </a:extLst>
          </p:cNvPr>
          <p:cNvSpPr>
            <a:spLocks noGrp="1"/>
          </p:cNvSpPr>
          <p:nvPr>
            <p:ph type="title"/>
          </p:nvPr>
        </p:nvSpPr>
        <p:spPr>
          <a:xfrm>
            <a:off x="1069848" y="502920"/>
            <a:ext cx="9634011" cy="1325563"/>
          </a:xfrm>
        </p:spPr>
        <p:txBody>
          <a:bodyPr/>
          <a:lstStyle/>
          <a:p>
            <a:r>
              <a:rPr lang="en-GB" b="1">
                <a:solidFill>
                  <a:schemeClr val="bg1"/>
                </a:solidFill>
                <a:highlight>
                  <a:srgbClr val="008080"/>
                </a:highlight>
                <a:latin typeface="+mn-lt"/>
              </a:rPr>
              <a:t>HWI: Negative outcomes</a:t>
            </a:r>
          </a:p>
        </p:txBody>
      </p:sp>
    </p:spTree>
    <p:extLst>
      <p:ext uri="{BB962C8B-B14F-4D97-AF65-F5344CB8AC3E}">
        <p14:creationId xmlns:p14="http://schemas.microsoft.com/office/powerpoint/2010/main" val="19425720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3B891E-3AD3-462C-ABD8-15973BEADA2C}"/>
              </a:ext>
            </a:extLst>
          </p:cNvPr>
          <p:cNvSpPr>
            <a:spLocks noGrp="1"/>
          </p:cNvSpPr>
          <p:nvPr>
            <p:ph idx="1"/>
          </p:nvPr>
        </p:nvSpPr>
        <p:spPr/>
        <p:txBody>
          <a:bodyPr/>
          <a:lstStyle/>
          <a:p>
            <a:r>
              <a:rPr lang="en-GB" sz="2400" b="1">
                <a:solidFill>
                  <a:srgbClr val="42BA97"/>
                </a:solidFill>
              </a:rPr>
              <a:t>Far greater work-family conflicts</a:t>
            </a:r>
          </a:p>
          <a:p>
            <a:pPr marL="571500" lvl="1" indent="-342900">
              <a:buFont typeface="Arial" panose="020B0604020202020204" pitchFamily="34" charset="0"/>
              <a:buChar char="•"/>
            </a:pPr>
            <a:r>
              <a:rPr lang="en-GB" sz="2000"/>
              <a:t>Partners and children of workaholics suffer (Macmillan &amp; O’Driscoll, 2004)</a:t>
            </a:r>
          </a:p>
          <a:p>
            <a:pPr marL="571500" lvl="1" indent="-342900">
              <a:buFont typeface="Arial" panose="020B0604020202020204" pitchFamily="34" charset="0"/>
              <a:buChar char="•"/>
            </a:pPr>
            <a:r>
              <a:rPr lang="en-GB" sz="2000"/>
              <a:t>Marriage / relationship breakdown (Bakker, Demerouti, &amp; Burke, 2009)</a:t>
            </a:r>
          </a:p>
          <a:p>
            <a:r>
              <a:rPr lang="en-GB" sz="2400" b="1">
                <a:solidFill>
                  <a:srgbClr val="42BA97"/>
                </a:solidFill>
              </a:rPr>
              <a:t>Anxiety and stress</a:t>
            </a:r>
          </a:p>
          <a:p>
            <a:pPr marL="571500" lvl="1" indent="-342900">
              <a:buFont typeface="Arial" panose="020B0604020202020204" pitchFamily="34" charset="0"/>
              <a:buChar char="•"/>
            </a:pPr>
            <a:r>
              <a:rPr lang="en-GB" sz="2000"/>
              <a:t>Individuals with a strong internal work drive experience higher stress-related physical and psychological symptoms when compare to those with low scores (Andreassen et al., 2007)</a:t>
            </a:r>
          </a:p>
          <a:p>
            <a:pPr marL="571500" lvl="1" indent="-342900">
              <a:buFont typeface="Arial" panose="020B0604020202020204" pitchFamily="34" charset="0"/>
              <a:buChar char="•"/>
            </a:pPr>
            <a:r>
              <a:rPr lang="en-GB" sz="2000"/>
              <a:t>Coping style also implicated</a:t>
            </a:r>
          </a:p>
          <a:p>
            <a:endParaRPr lang="en-GB"/>
          </a:p>
        </p:txBody>
      </p:sp>
      <p:sp>
        <p:nvSpPr>
          <p:cNvPr id="4" name="Title 1">
            <a:extLst>
              <a:ext uri="{FF2B5EF4-FFF2-40B4-BE49-F238E27FC236}">
                <a16:creationId xmlns:a16="http://schemas.microsoft.com/office/drawing/2014/main" id="{2EE9460F-0E1B-4629-A4DB-55029C25B664}"/>
              </a:ext>
            </a:extLst>
          </p:cNvPr>
          <p:cNvSpPr>
            <a:spLocks noGrp="1"/>
          </p:cNvSpPr>
          <p:nvPr>
            <p:ph type="title"/>
          </p:nvPr>
        </p:nvSpPr>
        <p:spPr>
          <a:xfrm>
            <a:off x="1069848" y="502920"/>
            <a:ext cx="9634011" cy="1325563"/>
          </a:xfrm>
        </p:spPr>
        <p:txBody>
          <a:bodyPr/>
          <a:lstStyle/>
          <a:p>
            <a:r>
              <a:rPr lang="en-GB" b="1">
                <a:solidFill>
                  <a:schemeClr val="bg1"/>
                </a:solidFill>
                <a:highlight>
                  <a:srgbClr val="008080"/>
                </a:highlight>
                <a:latin typeface="+mn-lt"/>
              </a:rPr>
              <a:t>HWI: Negative outcomes</a:t>
            </a:r>
          </a:p>
        </p:txBody>
      </p:sp>
    </p:spTree>
    <p:extLst>
      <p:ext uri="{BB962C8B-B14F-4D97-AF65-F5344CB8AC3E}">
        <p14:creationId xmlns:p14="http://schemas.microsoft.com/office/powerpoint/2010/main" val="32553001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9"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2"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3"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4"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5"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6"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7"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8"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9"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0"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1"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2"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3"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4"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5"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6"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7"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8"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29"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0"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1"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2"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3"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4"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5"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6"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7"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8"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39"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0"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1"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2"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3"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4"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5"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6"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7"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8"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49"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0"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1"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2"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3"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4"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5"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6"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7"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8"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59"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60"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61"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62"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63"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64"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65"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grpSp>
      <p:grpSp>
        <p:nvGrpSpPr>
          <p:cNvPr id="67" name="Group 66">
            <a:extLst>
              <a:ext uri="{FF2B5EF4-FFF2-40B4-BE49-F238E27FC236}">
                <a16:creationId xmlns:a16="http://schemas.microsoft.com/office/drawing/2014/main" id="{A1B0DAD3-DAD3-4D41-8EF0-B03422E473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solidFill>
        </p:grpSpPr>
        <p:sp>
          <p:nvSpPr>
            <p:cNvPr id="68" name="Freeform 8">
              <a:extLst>
                <a:ext uri="{FF2B5EF4-FFF2-40B4-BE49-F238E27FC236}">
                  <a16:creationId xmlns:a16="http://schemas.microsoft.com/office/drawing/2014/main" id="{729F7DF5-CF56-4F67-9883-903E49BE1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69" name="Freeform 10">
              <a:extLst>
                <a:ext uri="{FF2B5EF4-FFF2-40B4-BE49-F238E27FC236}">
                  <a16:creationId xmlns:a16="http://schemas.microsoft.com/office/drawing/2014/main" id="{B7E65000-B427-4CEF-B2A9-ECA839855F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0" name="Freeform 15">
              <a:extLst>
                <a:ext uri="{FF2B5EF4-FFF2-40B4-BE49-F238E27FC236}">
                  <a16:creationId xmlns:a16="http://schemas.microsoft.com/office/drawing/2014/main" id="{1D82BADA-E191-4C51-A377-7D1EA989D4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1" name="Freeform 18">
              <a:extLst>
                <a:ext uri="{FF2B5EF4-FFF2-40B4-BE49-F238E27FC236}">
                  <a16:creationId xmlns:a16="http://schemas.microsoft.com/office/drawing/2014/main" id="{C074E073-07CB-4DD6-BFC8-E9FD63D4AC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2" name="Freeform 19">
              <a:extLst>
                <a:ext uri="{FF2B5EF4-FFF2-40B4-BE49-F238E27FC236}">
                  <a16:creationId xmlns:a16="http://schemas.microsoft.com/office/drawing/2014/main" id="{211152B9-90BD-4804-BCC5-4B0FEEF372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3" name="Freeform 20">
              <a:extLst>
                <a:ext uri="{FF2B5EF4-FFF2-40B4-BE49-F238E27FC236}">
                  <a16:creationId xmlns:a16="http://schemas.microsoft.com/office/drawing/2014/main" id="{941B26CC-1C9B-4149-9647-3A0E0C9D20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4" name="Freeform 22">
              <a:extLst>
                <a:ext uri="{FF2B5EF4-FFF2-40B4-BE49-F238E27FC236}">
                  <a16:creationId xmlns:a16="http://schemas.microsoft.com/office/drawing/2014/main" id="{7576EDD8-60BD-4230-9FE5-5302F91208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5" name="Freeform 23">
              <a:extLst>
                <a:ext uri="{FF2B5EF4-FFF2-40B4-BE49-F238E27FC236}">
                  <a16:creationId xmlns:a16="http://schemas.microsoft.com/office/drawing/2014/main" id="{F68478BC-1899-4718-B999-C7EE2F6F5B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6" name="Freeform 26">
              <a:extLst>
                <a:ext uri="{FF2B5EF4-FFF2-40B4-BE49-F238E27FC236}">
                  <a16:creationId xmlns:a16="http://schemas.microsoft.com/office/drawing/2014/main" id="{B02BAA58-19A0-4BE5-8596-7AF02A91C9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7" name="Freeform 27">
              <a:extLst>
                <a:ext uri="{FF2B5EF4-FFF2-40B4-BE49-F238E27FC236}">
                  <a16:creationId xmlns:a16="http://schemas.microsoft.com/office/drawing/2014/main" id="{ED0FD3ED-A6B2-480A-8B6C-36B4921644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8" name="Freeform 28">
              <a:extLst>
                <a:ext uri="{FF2B5EF4-FFF2-40B4-BE49-F238E27FC236}">
                  <a16:creationId xmlns:a16="http://schemas.microsoft.com/office/drawing/2014/main" id="{46C958D0-B4D1-4E20-87DA-CDF757B56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79" name="Freeform 30">
              <a:extLst>
                <a:ext uri="{FF2B5EF4-FFF2-40B4-BE49-F238E27FC236}">
                  <a16:creationId xmlns:a16="http://schemas.microsoft.com/office/drawing/2014/main" id="{3E2B5B4A-13C5-4187-BF16-1B0C4EC6D1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0" name="Freeform 43">
              <a:extLst>
                <a:ext uri="{FF2B5EF4-FFF2-40B4-BE49-F238E27FC236}">
                  <a16:creationId xmlns:a16="http://schemas.microsoft.com/office/drawing/2014/main" id="{8B7A471E-57F9-4AC4-B3DE-6A75C2A490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1" name="Freeform 51">
              <a:extLst>
                <a:ext uri="{FF2B5EF4-FFF2-40B4-BE49-F238E27FC236}">
                  <a16:creationId xmlns:a16="http://schemas.microsoft.com/office/drawing/2014/main" id="{01E6B5E8-B33D-4D70-B30A-823D655388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2" name="Freeform 52">
              <a:extLst>
                <a:ext uri="{FF2B5EF4-FFF2-40B4-BE49-F238E27FC236}">
                  <a16:creationId xmlns:a16="http://schemas.microsoft.com/office/drawing/2014/main" id="{04BD65AE-3613-409E-859A-F5E47E7ED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3" name="Freeform 53">
              <a:extLst>
                <a:ext uri="{FF2B5EF4-FFF2-40B4-BE49-F238E27FC236}">
                  <a16:creationId xmlns:a16="http://schemas.microsoft.com/office/drawing/2014/main" id="{6AC52B47-CF30-4905-A913-8016FD7DF8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4" name="Freeform 54">
              <a:extLst>
                <a:ext uri="{FF2B5EF4-FFF2-40B4-BE49-F238E27FC236}">
                  <a16:creationId xmlns:a16="http://schemas.microsoft.com/office/drawing/2014/main" id="{945DD375-89B4-4594-879C-C88E3E07E4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5" name="Freeform 55">
              <a:extLst>
                <a:ext uri="{FF2B5EF4-FFF2-40B4-BE49-F238E27FC236}">
                  <a16:creationId xmlns:a16="http://schemas.microsoft.com/office/drawing/2014/main" id="{4EF2ED92-CD73-4432-B715-54794B6CC8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6" name="Freeform 56">
              <a:extLst>
                <a:ext uri="{FF2B5EF4-FFF2-40B4-BE49-F238E27FC236}">
                  <a16:creationId xmlns:a16="http://schemas.microsoft.com/office/drawing/2014/main" id="{4C080334-01D5-4AEE-B802-115F8FF429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7" name="Freeform 57">
              <a:extLst>
                <a:ext uri="{FF2B5EF4-FFF2-40B4-BE49-F238E27FC236}">
                  <a16:creationId xmlns:a16="http://schemas.microsoft.com/office/drawing/2014/main" id="{5B2CD9BC-4DF9-4317-9F4F-168D1E48FF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8" name="Freeform 59">
              <a:extLst>
                <a:ext uri="{FF2B5EF4-FFF2-40B4-BE49-F238E27FC236}">
                  <a16:creationId xmlns:a16="http://schemas.microsoft.com/office/drawing/2014/main" id="{9ED340BE-C2EA-4C3D-9E5F-49D0601E22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89" name="Freeform 60">
              <a:extLst>
                <a:ext uri="{FF2B5EF4-FFF2-40B4-BE49-F238E27FC236}">
                  <a16:creationId xmlns:a16="http://schemas.microsoft.com/office/drawing/2014/main" id="{F83C564A-309A-4BE2-A1B7-CB9000A40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0" name="Freeform 61">
              <a:extLst>
                <a:ext uri="{FF2B5EF4-FFF2-40B4-BE49-F238E27FC236}">
                  <a16:creationId xmlns:a16="http://schemas.microsoft.com/office/drawing/2014/main" id="{6DB3A353-2237-4080-B766-F62A628B38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1" name="Freeform 5">
              <a:extLst>
                <a:ext uri="{FF2B5EF4-FFF2-40B4-BE49-F238E27FC236}">
                  <a16:creationId xmlns:a16="http://schemas.microsoft.com/office/drawing/2014/main" id="{F97333D1-A657-49E4-BCD3-47476A14CA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2" name="Freeform 6">
              <a:extLst>
                <a:ext uri="{FF2B5EF4-FFF2-40B4-BE49-F238E27FC236}">
                  <a16:creationId xmlns:a16="http://schemas.microsoft.com/office/drawing/2014/main" id="{D848B0DC-182E-4466-BC72-7D1D16380F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3" name="Freeform 7">
              <a:extLst>
                <a:ext uri="{FF2B5EF4-FFF2-40B4-BE49-F238E27FC236}">
                  <a16:creationId xmlns:a16="http://schemas.microsoft.com/office/drawing/2014/main" id="{60CE5FE2-5C67-4168-A845-1851C07B74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4" name="Freeform 8">
              <a:extLst>
                <a:ext uri="{FF2B5EF4-FFF2-40B4-BE49-F238E27FC236}">
                  <a16:creationId xmlns:a16="http://schemas.microsoft.com/office/drawing/2014/main" id="{FFD9F71E-ACAB-4435-8558-5C891704E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5" name="Freeform 9">
              <a:extLst>
                <a:ext uri="{FF2B5EF4-FFF2-40B4-BE49-F238E27FC236}">
                  <a16:creationId xmlns:a16="http://schemas.microsoft.com/office/drawing/2014/main" id="{D8F3C4EF-CAB3-477F-9BE6-7AE0EE0861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6" name="Freeform 11">
              <a:extLst>
                <a:ext uri="{FF2B5EF4-FFF2-40B4-BE49-F238E27FC236}">
                  <a16:creationId xmlns:a16="http://schemas.microsoft.com/office/drawing/2014/main" id="{99F3B109-2DD1-4023-AB8C-C4CFFBC1EE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7" name="Freeform 12">
              <a:extLst>
                <a:ext uri="{FF2B5EF4-FFF2-40B4-BE49-F238E27FC236}">
                  <a16:creationId xmlns:a16="http://schemas.microsoft.com/office/drawing/2014/main" id="{AEE61596-3CEF-4CF6-A4FA-2262654387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8" name="Freeform 13">
              <a:extLst>
                <a:ext uri="{FF2B5EF4-FFF2-40B4-BE49-F238E27FC236}">
                  <a16:creationId xmlns:a16="http://schemas.microsoft.com/office/drawing/2014/main" id="{ACA5CDA1-D484-482B-924A-C21EFFB26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99" name="Freeform 14">
              <a:extLst>
                <a:ext uri="{FF2B5EF4-FFF2-40B4-BE49-F238E27FC236}">
                  <a16:creationId xmlns:a16="http://schemas.microsoft.com/office/drawing/2014/main" id="{8BAD048C-9E22-4DAB-BB3C-8978DFC799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0" name="Freeform 16">
              <a:extLst>
                <a:ext uri="{FF2B5EF4-FFF2-40B4-BE49-F238E27FC236}">
                  <a16:creationId xmlns:a16="http://schemas.microsoft.com/office/drawing/2014/main" id="{1A2637B3-8C74-4B55-872D-CFE1F1929A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1" name="Freeform 17">
              <a:extLst>
                <a:ext uri="{FF2B5EF4-FFF2-40B4-BE49-F238E27FC236}">
                  <a16:creationId xmlns:a16="http://schemas.microsoft.com/office/drawing/2014/main" id="{C73B0390-BD3E-4AFB-ADF3-676ECF8900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2" name="Freeform 21">
              <a:extLst>
                <a:ext uri="{FF2B5EF4-FFF2-40B4-BE49-F238E27FC236}">
                  <a16:creationId xmlns:a16="http://schemas.microsoft.com/office/drawing/2014/main" id="{35236E6F-9C25-49CE-9078-306D3A5FA0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3" name="Freeform 25">
              <a:extLst>
                <a:ext uri="{FF2B5EF4-FFF2-40B4-BE49-F238E27FC236}">
                  <a16:creationId xmlns:a16="http://schemas.microsoft.com/office/drawing/2014/main" id="{46D4BFF5-1B3A-44D0-9720-143617E009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4" name="Freeform 29">
              <a:extLst>
                <a:ext uri="{FF2B5EF4-FFF2-40B4-BE49-F238E27FC236}">
                  <a16:creationId xmlns:a16="http://schemas.microsoft.com/office/drawing/2014/main" id="{77FD726E-2EB9-4305-BEE5-7C48D51C9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5" name="Freeform 31">
              <a:extLst>
                <a:ext uri="{FF2B5EF4-FFF2-40B4-BE49-F238E27FC236}">
                  <a16:creationId xmlns:a16="http://schemas.microsoft.com/office/drawing/2014/main" id="{25E6083A-3C52-4763-92A2-1B88843EF3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6" name="Freeform 32">
              <a:extLst>
                <a:ext uri="{FF2B5EF4-FFF2-40B4-BE49-F238E27FC236}">
                  <a16:creationId xmlns:a16="http://schemas.microsoft.com/office/drawing/2014/main" id="{CA90BF22-94F7-4D52-8725-FDCE69CE6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7" name="Freeform 33">
              <a:extLst>
                <a:ext uri="{FF2B5EF4-FFF2-40B4-BE49-F238E27FC236}">
                  <a16:creationId xmlns:a16="http://schemas.microsoft.com/office/drawing/2014/main" id="{998A2F47-3F4E-4065-86CF-B49B258FF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8" name="Freeform 34">
              <a:extLst>
                <a:ext uri="{FF2B5EF4-FFF2-40B4-BE49-F238E27FC236}">
                  <a16:creationId xmlns:a16="http://schemas.microsoft.com/office/drawing/2014/main" id="{65AF8C00-7E07-4E42-A41A-08417BB0E5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09" name="Freeform 35">
              <a:extLst>
                <a:ext uri="{FF2B5EF4-FFF2-40B4-BE49-F238E27FC236}">
                  <a16:creationId xmlns:a16="http://schemas.microsoft.com/office/drawing/2014/main" id="{E0C04B54-4EF5-4B04-A708-8339062DA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0" name="Freeform 36">
              <a:extLst>
                <a:ext uri="{FF2B5EF4-FFF2-40B4-BE49-F238E27FC236}">
                  <a16:creationId xmlns:a16="http://schemas.microsoft.com/office/drawing/2014/main" id="{C16D1625-1345-49A9-9FAE-3600E0D116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1" name="Freeform 37">
              <a:extLst>
                <a:ext uri="{FF2B5EF4-FFF2-40B4-BE49-F238E27FC236}">
                  <a16:creationId xmlns:a16="http://schemas.microsoft.com/office/drawing/2014/main" id="{B8817E5F-6964-4B89-9CD1-CD4621B6EC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2" name="Freeform 38">
              <a:extLst>
                <a:ext uri="{FF2B5EF4-FFF2-40B4-BE49-F238E27FC236}">
                  <a16:creationId xmlns:a16="http://schemas.microsoft.com/office/drawing/2014/main" id="{952E3586-DC86-4B27-AAC4-D005819D2C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3" name="Freeform 39">
              <a:extLst>
                <a:ext uri="{FF2B5EF4-FFF2-40B4-BE49-F238E27FC236}">
                  <a16:creationId xmlns:a16="http://schemas.microsoft.com/office/drawing/2014/main" id="{22CB13D9-EA0B-45B8-8E8F-3AABBE9D79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4" name="Freeform 40">
              <a:extLst>
                <a:ext uri="{FF2B5EF4-FFF2-40B4-BE49-F238E27FC236}">
                  <a16:creationId xmlns:a16="http://schemas.microsoft.com/office/drawing/2014/main" id="{3755BB78-63DB-4A8C-A113-795862B375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5" name="Freeform 41">
              <a:extLst>
                <a:ext uri="{FF2B5EF4-FFF2-40B4-BE49-F238E27FC236}">
                  <a16:creationId xmlns:a16="http://schemas.microsoft.com/office/drawing/2014/main" id="{68D97FB6-919C-4D25-A4CE-65C0BB8B41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6" name="Freeform 42">
              <a:extLst>
                <a:ext uri="{FF2B5EF4-FFF2-40B4-BE49-F238E27FC236}">
                  <a16:creationId xmlns:a16="http://schemas.microsoft.com/office/drawing/2014/main" id="{B7FB8601-BFD8-42A2-BFC8-826DA5679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7" name="Freeform 44">
              <a:extLst>
                <a:ext uri="{FF2B5EF4-FFF2-40B4-BE49-F238E27FC236}">
                  <a16:creationId xmlns:a16="http://schemas.microsoft.com/office/drawing/2014/main" id="{E66A3773-870D-43D8-97C8-9210A0288C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8" name="Freeform 45">
              <a:extLst>
                <a:ext uri="{FF2B5EF4-FFF2-40B4-BE49-F238E27FC236}">
                  <a16:creationId xmlns:a16="http://schemas.microsoft.com/office/drawing/2014/main" id="{08736EF7-6BB0-4CA8-B063-CD217FF9BF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19" name="Freeform 46">
              <a:extLst>
                <a:ext uri="{FF2B5EF4-FFF2-40B4-BE49-F238E27FC236}">
                  <a16:creationId xmlns:a16="http://schemas.microsoft.com/office/drawing/2014/main" id="{57EBF709-9E0F-48A1-BCDD-F3C74F1D49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20" name="Freeform 47">
              <a:extLst>
                <a:ext uri="{FF2B5EF4-FFF2-40B4-BE49-F238E27FC236}">
                  <a16:creationId xmlns:a16="http://schemas.microsoft.com/office/drawing/2014/main" id="{251EC588-C357-470F-A194-F4A0C32B7F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21" name="Freeform 48">
              <a:extLst>
                <a:ext uri="{FF2B5EF4-FFF2-40B4-BE49-F238E27FC236}">
                  <a16:creationId xmlns:a16="http://schemas.microsoft.com/office/drawing/2014/main" id="{02592C96-1066-4F6E-9353-4FF1D5ED98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22" name="Freeform 49">
              <a:extLst>
                <a:ext uri="{FF2B5EF4-FFF2-40B4-BE49-F238E27FC236}">
                  <a16:creationId xmlns:a16="http://schemas.microsoft.com/office/drawing/2014/main" id="{B5016669-96C5-4574-B536-65060BCE97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23" name="Freeform 8">
              <a:extLst>
                <a:ext uri="{FF2B5EF4-FFF2-40B4-BE49-F238E27FC236}">
                  <a16:creationId xmlns:a16="http://schemas.microsoft.com/office/drawing/2014/main" id="{5C697245-37CA-4D12-9F8C-308595014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sp>
          <p:nvSpPr>
            <p:cNvPr id="124" name="Freeform 106">
              <a:extLst>
                <a:ext uri="{FF2B5EF4-FFF2-40B4-BE49-F238E27FC236}">
                  <a16:creationId xmlns:a16="http://schemas.microsoft.com/office/drawing/2014/main" id="{3776B83C-39DC-4C02-B33B-848604D0A9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23232"/>
                </a:solidFill>
                <a:effectLst/>
                <a:uLnTx/>
                <a:uFillTx/>
                <a:latin typeface="Avenir Next LT Pro"/>
                <a:ea typeface="+mn-ea"/>
                <a:cs typeface="+mn-cs"/>
              </a:endParaRPr>
            </a:p>
          </p:txBody>
        </p:sp>
      </p:grpSp>
      <p:sp>
        <p:nvSpPr>
          <p:cNvPr id="126" name="Rectangle 125">
            <a:extLst>
              <a:ext uri="{FF2B5EF4-FFF2-40B4-BE49-F238E27FC236}">
                <a16:creationId xmlns:a16="http://schemas.microsoft.com/office/drawing/2014/main" id="{8B7AD46D-E72A-4FA9-A503-9BBF703CB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28" name="Rectangle 127">
            <a:extLst>
              <a:ext uri="{FF2B5EF4-FFF2-40B4-BE49-F238E27FC236}">
                <a16:creationId xmlns:a16="http://schemas.microsoft.com/office/drawing/2014/main" id="{D5A33662-C2EA-4FEB-B1D3-625DFCFE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55580" y="1482696"/>
            <a:ext cx="7880841" cy="36412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8AF75B75-0FEF-4D26-B0D6-283800C26B1C}"/>
              </a:ext>
            </a:extLst>
          </p:cNvPr>
          <p:cNvSpPr>
            <a:spLocks noGrp="1"/>
          </p:cNvSpPr>
          <p:nvPr>
            <p:ph type="title"/>
          </p:nvPr>
        </p:nvSpPr>
        <p:spPr>
          <a:xfrm>
            <a:off x="2766738" y="2019869"/>
            <a:ext cx="6658524" cy="2441637"/>
          </a:xfrm>
        </p:spPr>
        <p:txBody>
          <a:bodyPr vert="horz" lIns="91440" tIns="45720" rIns="91440" bIns="45720" rtlCol="0" anchor="b">
            <a:normAutofit/>
          </a:bodyPr>
          <a:lstStyle/>
          <a:p>
            <a:pPr algn="ctr"/>
            <a:r>
              <a:rPr lang="en-US" sz="4800" b="1">
                <a:latin typeface="+mn-lt"/>
              </a:rPr>
              <a:t>The Impact of Covid on Workaholism and Well-Being</a:t>
            </a:r>
          </a:p>
        </p:txBody>
      </p:sp>
      <p:grpSp>
        <p:nvGrpSpPr>
          <p:cNvPr id="130" name="Group 129">
            <a:extLst>
              <a:ext uri="{FF2B5EF4-FFF2-40B4-BE49-F238E27FC236}">
                <a16:creationId xmlns:a16="http://schemas.microsoft.com/office/drawing/2014/main" id="{FBD7D0E7-4363-4739-978A-4F6670CCBF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013" y="4672191"/>
            <a:ext cx="12132040" cy="1227764"/>
            <a:chOff x="16013" y="4672191"/>
            <a:chExt cx="12132040" cy="1227764"/>
          </a:xfrm>
        </p:grpSpPr>
        <p:sp>
          <p:nvSpPr>
            <p:cNvPr id="131" name="Freeform 6">
              <a:extLst>
                <a:ext uri="{FF2B5EF4-FFF2-40B4-BE49-F238E27FC236}">
                  <a16:creationId xmlns:a16="http://schemas.microsoft.com/office/drawing/2014/main" id="{BB31E6EC-F425-492F-962D-444E7A6046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08065" y="5686940"/>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2" name="Freeform 79">
              <a:extLst>
                <a:ext uri="{FF2B5EF4-FFF2-40B4-BE49-F238E27FC236}">
                  <a16:creationId xmlns:a16="http://schemas.microsoft.com/office/drawing/2014/main" id="{A237B1DA-F954-43AD-BDCE-8D75C10114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3186" y="4743883"/>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3" name="Freeform 82">
              <a:extLst>
                <a:ext uri="{FF2B5EF4-FFF2-40B4-BE49-F238E27FC236}">
                  <a16:creationId xmlns:a16="http://schemas.microsoft.com/office/drawing/2014/main" id="{426A3F5E-710F-4787-BC42-3BA6AB09DD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09989" y="5352857"/>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4" name="Freeform 90">
              <a:extLst>
                <a:ext uri="{FF2B5EF4-FFF2-40B4-BE49-F238E27FC236}">
                  <a16:creationId xmlns:a16="http://schemas.microsoft.com/office/drawing/2014/main" id="{CBADC17B-6F69-4C87-970E-D3773B2824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6420" y="5096537"/>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5" name="Freeform 105">
              <a:extLst>
                <a:ext uri="{FF2B5EF4-FFF2-40B4-BE49-F238E27FC236}">
                  <a16:creationId xmlns:a16="http://schemas.microsoft.com/office/drawing/2014/main" id="{25F6D281-A258-4D9C-BBB9-709C435378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62693" y="5304243"/>
              <a:ext cx="166807" cy="110131"/>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6" name="Freeform 106">
              <a:extLst>
                <a:ext uri="{FF2B5EF4-FFF2-40B4-BE49-F238E27FC236}">
                  <a16:creationId xmlns:a16="http://schemas.microsoft.com/office/drawing/2014/main" id="{7F4B1C8E-AAC9-425C-A1B7-2EFBA4AD4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19802" y="5317769"/>
              <a:ext cx="159463" cy="114961"/>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7" name="Freeform 107">
              <a:extLst>
                <a:ext uri="{FF2B5EF4-FFF2-40B4-BE49-F238E27FC236}">
                  <a16:creationId xmlns:a16="http://schemas.microsoft.com/office/drawing/2014/main" id="{7B086E82-0730-4326-BD8F-E06A58E13A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87915" y="5332258"/>
              <a:ext cx="182543" cy="96607"/>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8" name="Freeform 108">
              <a:extLst>
                <a:ext uri="{FF2B5EF4-FFF2-40B4-BE49-F238E27FC236}">
                  <a16:creationId xmlns:a16="http://schemas.microsoft.com/office/drawing/2014/main" id="{64B1063F-FCAC-443E-9442-B10A8F022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99462" y="5346751"/>
              <a:ext cx="143728" cy="107233"/>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9" name="Freeform 109">
              <a:extLst>
                <a:ext uri="{FF2B5EF4-FFF2-40B4-BE49-F238E27FC236}">
                  <a16:creationId xmlns:a16="http://schemas.microsoft.com/office/drawing/2014/main" id="{44AC27C3-9E2B-487C-BF08-F8EC5E2378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55943" y="5336292"/>
              <a:ext cx="182543" cy="100470"/>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0" name="Freeform 110">
              <a:extLst>
                <a:ext uri="{FF2B5EF4-FFF2-40B4-BE49-F238E27FC236}">
                  <a16:creationId xmlns:a16="http://schemas.microsoft.com/office/drawing/2014/main" id="{15443CD9-CB35-4F3A-A1F8-71D324683A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40740" y="5338193"/>
              <a:ext cx="151070" cy="135248"/>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1" name="Freeform 111">
              <a:extLst>
                <a:ext uri="{FF2B5EF4-FFF2-40B4-BE49-F238E27FC236}">
                  <a16:creationId xmlns:a16="http://schemas.microsoft.com/office/drawing/2014/main" id="{DFCD4A4A-922D-4904-9584-802D6C8FCD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62512" y="5362259"/>
              <a:ext cx="155267" cy="103369"/>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2" name="Freeform 112">
              <a:extLst>
                <a:ext uri="{FF2B5EF4-FFF2-40B4-BE49-F238E27FC236}">
                  <a16:creationId xmlns:a16="http://schemas.microsoft.com/office/drawing/2014/main" id="{692F8B88-1FF7-4D72-8372-6D832B1808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0625" y="5350614"/>
              <a:ext cx="139530" cy="96607"/>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3" name="Freeform 122">
              <a:extLst>
                <a:ext uri="{FF2B5EF4-FFF2-40B4-BE49-F238E27FC236}">
                  <a16:creationId xmlns:a16="http://schemas.microsoft.com/office/drawing/2014/main" id="{40B313D2-1D8C-402C-AD02-2683BEE11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54594" y="5625939"/>
              <a:ext cx="151070" cy="96607"/>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4" name="Freeform 123">
              <a:extLst>
                <a:ext uri="{FF2B5EF4-FFF2-40B4-BE49-F238E27FC236}">
                  <a16:creationId xmlns:a16="http://schemas.microsoft.com/office/drawing/2014/main" id="{003688F3-6F0C-490D-AD70-776D6CC142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69738" y="5600823"/>
              <a:ext cx="166807" cy="111097"/>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5" name="Freeform 130">
              <a:extLst>
                <a:ext uri="{FF2B5EF4-FFF2-40B4-BE49-F238E27FC236}">
                  <a16:creationId xmlns:a16="http://schemas.microsoft.com/office/drawing/2014/main" id="{C784FEC2-80B3-48A7-AC45-0D76A5487F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4958" y="5629805"/>
              <a:ext cx="186739" cy="96607"/>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6" name="Freeform 131">
              <a:extLst>
                <a:ext uri="{FF2B5EF4-FFF2-40B4-BE49-F238E27FC236}">
                  <a16:creationId xmlns:a16="http://schemas.microsoft.com/office/drawing/2014/main" id="{51C6AA50-F19B-4542-BECE-F5178D77F5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78972" y="5633670"/>
              <a:ext cx="139530" cy="103369"/>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7" name="Freeform 132">
              <a:extLst>
                <a:ext uri="{FF2B5EF4-FFF2-40B4-BE49-F238E27FC236}">
                  <a16:creationId xmlns:a16="http://schemas.microsoft.com/office/drawing/2014/main" id="{26C65E8D-05F5-4663-BB38-E5D2150DC4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03943" y="5636568"/>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8" name="Freeform 134">
              <a:extLst>
                <a:ext uri="{FF2B5EF4-FFF2-40B4-BE49-F238E27FC236}">
                  <a16:creationId xmlns:a16="http://schemas.microsoft.com/office/drawing/2014/main" id="{F27B3A01-521C-4182-AB61-55BE0930EA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0682" y="5633669"/>
              <a:ext cx="146874" cy="139112"/>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9" name="Freeform 135">
              <a:extLst>
                <a:ext uri="{FF2B5EF4-FFF2-40B4-BE49-F238E27FC236}">
                  <a16:creationId xmlns:a16="http://schemas.microsoft.com/office/drawing/2014/main" id="{3234CE80-3683-4934-8741-9C98BE2C84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8862" y="5644296"/>
              <a:ext cx="152120" cy="99505"/>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0" name="Freeform 141">
              <a:extLst>
                <a:ext uri="{FF2B5EF4-FFF2-40B4-BE49-F238E27FC236}">
                  <a16:creationId xmlns:a16="http://schemas.microsoft.com/office/drawing/2014/main" id="{4499DED1-5430-4904-B36E-2D6D26DA15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73769" y="5665549"/>
              <a:ext cx="194084" cy="193212"/>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1" name="Freeform 63">
              <a:extLst>
                <a:ext uri="{FF2B5EF4-FFF2-40B4-BE49-F238E27FC236}">
                  <a16:creationId xmlns:a16="http://schemas.microsoft.com/office/drawing/2014/main" id="{EF4E027B-3566-409B-B9B5-F16D1448C7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41723" y="4784940"/>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2" name="Freeform 65">
              <a:extLst>
                <a:ext uri="{FF2B5EF4-FFF2-40B4-BE49-F238E27FC236}">
                  <a16:creationId xmlns:a16="http://schemas.microsoft.com/office/drawing/2014/main" id="{72553221-A7FE-4D68-8485-7FFFF7ED43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63712" y="4802638"/>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3" name="Freeform 70">
              <a:extLst>
                <a:ext uri="{FF2B5EF4-FFF2-40B4-BE49-F238E27FC236}">
                  <a16:creationId xmlns:a16="http://schemas.microsoft.com/office/drawing/2014/main" id="{C0CD157A-95BD-4967-887B-27E8080306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81709" y="5144498"/>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4" name="Freeform 73">
              <a:extLst>
                <a:ext uri="{FF2B5EF4-FFF2-40B4-BE49-F238E27FC236}">
                  <a16:creationId xmlns:a16="http://schemas.microsoft.com/office/drawing/2014/main" id="{02B9397E-F107-4BC0-9731-A272E0ED91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48229" y="4776245"/>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5" name="Freeform 74">
              <a:extLst>
                <a:ext uri="{FF2B5EF4-FFF2-40B4-BE49-F238E27FC236}">
                  <a16:creationId xmlns:a16="http://schemas.microsoft.com/office/drawing/2014/main" id="{8C701451-F060-41D8-B0F5-9A15754B70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98451" y="5094262"/>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6" name="Freeform 77">
              <a:extLst>
                <a:ext uri="{FF2B5EF4-FFF2-40B4-BE49-F238E27FC236}">
                  <a16:creationId xmlns:a16="http://schemas.microsoft.com/office/drawing/2014/main" id="{A11EFB12-CE1C-4164-AEF2-1F75134501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99025" y="4813378"/>
              <a:ext cx="179397" cy="88879"/>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7" name="Freeform 85">
              <a:extLst>
                <a:ext uri="{FF2B5EF4-FFF2-40B4-BE49-F238E27FC236}">
                  <a16:creationId xmlns:a16="http://schemas.microsoft.com/office/drawing/2014/main" id="{54CC6DB4-7797-481F-B489-36FD8198F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18807" y="5130005"/>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8" name="Freeform 87">
              <a:extLst>
                <a:ext uri="{FF2B5EF4-FFF2-40B4-BE49-F238E27FC236}">
                  <a16:creationId xmlns:a16="http://schemas.microsoft.com/office/drawing/2014/main" id="{45A55FA5-1F4E-4B0A-8D1C-A74C9D4111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89107" y="5144498"/>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9" name="Freeform 88">
              <a:extLst>
                <a:ext uri="{FF2B5EF4-FFF2-40B4-BE49-F238E27FC236}">
                  <a16:creationId xmlns:a16="http://schemas.microsoft.com/office/drawing/2014/main" id="{FED92530-3B86-4EE5-9112-A4B22DB375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72181" y="5151258"/>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0" name="Freeform 91">
              <a:extLst>
                <a:ext uri="{FF2B5EF4-FFF2-40B4-BE49-F238E27FC236}">
                  <a16:creationId xmlns:a16="http://schemas.microsoft.com/office/drawing/2014/main" id="{7E5DA643-D271-4BD3-BE37-7B70D3C80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4990" y="5349193"/>
              <a:ext cx="140580" cy="96607"/>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1" name="Freeform 92">
              <a:extLst>
                <a:ext uri="{FF2B5EF4-FFF2-40B4-BE49-F238E27FC236}">
                  <a16:creationId xmlns:a16="http://schemas.microsoft.com/office/drawing/2014/main" id="{2483CD6E-CD32-414F-ABEB-38A860B2DC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87687" y="5348334"/>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2" name="Freeform 93">
              <a:extLst>
                <a:ext uri="{FF2B5EF4-FFF2-40B4-BE49-F238E27FC236}">
                  <a16:creationId xmlns:a16="http://schemas.microsoft.com/office/drawing/2014/main" id="{D07D67C7-3737-46B2-A818-4041167562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05314" y="5358963"/>
              <a:ext cx="151070" cy="93707"/>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3" name="Freeform 94">
              <a:extLst>
                <a:ext uri="{FF2B5EF4-FFF2-40B4-BE49-F238E27FC236}">
                  <a16:creationId xmlns:a16="http://schemas.microsoft.com/office/drawing/2014/main" id="{537E8027-0A3D-40E2-BE05-5B3C1F5EE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88399" y="539180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4" name="Freeform 95">
              <a:extLst>
                <a:ext uri="{FF2B5EF4-FFF2-40B4-BE49-F238E27FC236}">
                  <a16:creationId xmlns:a16="http://schemas.microsoft.com/office/drawing/2014/main" id="{81DBF15F-E31D-4645-8837-2C4C9A5A42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0940" y="5394706"/>
              <a:ext cx="139530" cy="96607"/>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5" name="Freeform 96">
              <a:extLst>
                <a:ext uri="{FF2B5EF4-FFF2-40B4-BE49-F238E27FC236}">
                  <a16:creationId xmlns:a16="http://schemas.microsoft.com/office/drawing/2014/main" id="{5B8CDE73-F3DC-4AC9-9297-EB4E2A576E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4663" y="5402434"/>
              <a:ext cx="174151" cy="128486"/>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6" name="Freeform 97">
              <a:extLst>
                <a:ext uri="{FF2B5EF4-FFF2-40B4-BE49-F238E27FC236}">
                  <a16:creationId xmlns:a16="http://schemas.microsoft.com/office/drawing/2014/main" id="{F0376FDA-A4AF-45A1-8F87-FA4B02F22C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78160" y="5405332"/>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7" name="Freeform 98">
              <a:extLst>
                <a:ext uri="{FF2B5EF4-FFF2-40B4-BE49-F238E27FC236}">
                  <a16:creationId xmlns:a16="http://schemas.microsoft.com/office/drawing/2014/main" id="{2FCD6E4E-8DEF-4CF5-BD6B-94763A5F36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54079" y="5405333"/>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8" name="Freeform 99">
              <a:extLst>
                <a:ext uri="{FF2B5EF4-FFF2-40B4-BE49-F238E27FC236}">
                  <a16:creationId xmlns:a16="http://schemas.microsoft.com/office/drawing/2014/main" id="{3C67A02A-2727-4748-AA3F-BE1E430E15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82783" y="5405330"/>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9" name="Freeform 100">
              <a:extLst>
                <a:ext uri="{FF2B5EF4-FFF2-40B4-BE49-F238E27FC236}">
                  <a16:creationId xmlns:a16="http://schemas.microsoft.com/office/drawing/2014/main" id="{3FBBF2DA-87EB-4F70-9B79-6C81721C9B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34439" y="5405332"/>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0" name="Freeform 101">
              <a:extLst>
                <a:ext uri="{FF2B5EF4-FFF2-40B4-BE49-F238E27FC236}">
                  <a16:creationId xmlns:a16="http://schemas.microsoft.com/office/drawing/2014/main" id="{BCEB5F06-BFA8-4814-9E4C-76DCAD1211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62131" y="5413062"/>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1" name="Freeform 102">
              <a:extLst>
                <a:ext uri="{FF2B5EF4-FFF2-40B4-BE49-F238E27FC236}">
                  <a16:creationId xmlns:a16="http://schemas.microsoft.com/office/drawing/2014/main" id="{18CCA59A-7924-4538-BFC4-0CB7F1E4E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46142" y="5416926"/>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2" name="Freeform 103">
              <a:extLst>
                <a:ext uri="{FF2B5EF4-FFF2-40B4-BE49-F238E27FC236}">
                  <a16:creationId xmlns:a16="http://schemas.microsoft.com/office/drawing/2014/main" id="{A0A93E30-463F-4F62-A384-056F7CDE6F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56678" y="5423687"/>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3" name="Freeform 104">
              <a:extLst>
                <a:ext uri="{FF2B5EF4-FFF2-40B4-BE49-F238E27FC236}">
                  <a16:creationId xmlns:a16="http://schemas.microsoft.com/office/drawing/2014/main" id="{59F75A4E-692F-4BAA-BE1F-ACE3640FA8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161124" y="5423687"/>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4" name="Freeform 113">
              <a:extLst>
                <a:ext uri="{FF2B5EF4-FFF2-40B4-BE49-F238E27FC236}">
                  <a16:creationId xmlns:a16="http://schemas.microsoft.com/office/drawing/2014/main" id="{406CF913-2FAD-4D42-9157-2899C41EEA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98807" y="5477785"/>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5" name="Freeform 114">
              <a:extLst>
                <a:ext uri="{FF2B5EF4-FFF2-40B4-BE49-F238E27FC236}">
                  <a16:creationId xmlns:a16="http://schemas.microsoft.com/office/drawing/2014/main" id="{76306C74-917D-43D4-B6E5-6B4C4A540B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28101" y="5477787"/>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6" name="Freeform 115">
              <a:extLst>
                <a:ext uri="{FF2B5EF4-FFF2-40B4-BE49-F238E27FC236}">
                  <a16:creationId xmlns:a16="http://schemas.microsoft.com/office/drawing/2014/main" id="{80F8F223-CC1A-4E1A-80E7-A4A3E52CF3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12829" y="5484550"/>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7" name="Freeform 117">
              <a:extLst>
                <a:ext uri="{FF2B5EF4-FFF2-40B4-BE49-F238E27FC236}">
                  <a16:creationId xmlns:a16="http://schemas.microsoft.com/office/drawing/2014/main" id="{92D47487-B5D3-4C4B-AF8B-486D7E963F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30114" y="5499041"/>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8" name="Freeform 118">
              <a:extLst>
                <a:ext uri="{FF2B5EF4-FFF2-40B4-BE49-F238E27FC236}">
                  <a16:creationId xmlns:a16="http://schemas.microsoft.com/office/drawing/2014/main" id="{E60E8C17-5F97-46EF-9891-75B625EFC8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42458" y="5440169"/>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9" name="Freeform 119">
              <a:extLst>
                <a:ext uri="{FF2B5EF4-FFF2-40B4-BE49-F238E27FC236}">
                  <a16:creationId xmlns:a16="http://schemas.microsoft.com/office/drawing/2014/main" id="{DBB99CEB-E543-43DF-B31F-18AC8BB7FD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0221" y="5425337"/>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0" name="Freeform 120">
              <a:extLst>
                <a:ext uri="{FF2B5EF4-FFF2-40B4-BE49-F238E27FC236}">
                  <a16:creationId xmlns:a16="http://schemas.microsoft.com/office/drawing/2014/main" id="{3D6FE725-2751-43F4-B9FC-DAB446B358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80933" y="5699014"/>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1" name="Freeform 121">
              <a:extLst>
                <a:ext uri="{FF2B5EF4-FFF2-40B4-BE49-F238E27FC236}">
                  <a16:creationId xmlns:a16="http://schemas.microsoft.com/office/drawing/2014/main" id="{417E512D-7D83-498E-AB2F-4E1719AA42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20758" y="5706744"/>
              <a:ext cx="158415" cy="100470"/>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2" name="Freeform 125">
              <a:extLst>
                <a:ext uri="{FF2B5EF4-FFF2-40B4-BE49-F238E27FC236}">
                  <a16:creationId xmlns:a16="http://schemas.microsoft.com/office/drawing/2014/main" id="{CCC352A1-A818-43E3-B2B6-3659C06AA5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86192" y="5711091"/>
              <a:ext cx="175200" cy="93707"/>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3" name="Freeform 126">
              <a:extLst>
                <a:ext uri="{FF2B5EF4-FFF2-40B4-BE49-F238E27FC236}">
                  <a16:creationId xmlns:a16="http://schemas.microsoft.com/office/drawing/2014/main" id="{B6290974-ACC6-4D67-8719-DEB0CF60CA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92724" y="5734760"/>
              <a:ext cx="179397" cy="93707"/>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4" name="Freeform 127">
              <a:extLst>
                <a:ext uri="{FF2B5EF4-FFF2-40B4-BE49-F238E27FC236}">
                  <a16:creationId xmlns:a16="http://schemas.microsoft.com/office/drawing/2014/main" id="{0CBDF33A-236E-480A-91D2-7918A8BCD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46735" y="5734760"/>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5" name="Freeform 128">
              <a:extLst>
                <a:ext uri="{FF2B5EF4-FFF2-40B4-BE49-F238E27FC236}">
                  <a16:creationId xmlns:a16="http://schemas.microsoft.com/office/drawing/2014/main" id="{52AEEED2-755A-4DFD-8742-9D0D2184F7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03130" y="5738622"/>
              <a:ext cx="155267" cy="92743"/>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6" name="Freeform 129">
              <a:extLst>
                <a:ext uri="{FF2B5EF4-FFF2-40B4-BE49-F238E27FC236}">
                  <a16:creationId xmlns:a16="http://schemas.microsoft.com/office/drawing/2014/main" id="{7ACDEC4F-0513-41C4-B4E8-FF1FD9F22A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09054" y="5738622"/>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7" name="Freeform 133">
              <a:extLst>
                <a:ext uri="{FF2B5EF4-FFF2-40B4-BE49-F238E27FC236}">
                  <a16:creationId xmlns:a16="http://schemas.microsoft.com/office/drawing/2014/main" id="{428F7B69-9ADC-451F-93EE-EE4FD32CC0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80349" y="574925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8" name="Freeform 136">
              <a:extLst>
                <a:ext uri="{FF2B5EF4-FFF2-40B4-BE49-F238E27FC236}">
                  <a16:creationId xmlns:a16="http://schemas.microsoft.com/office/drawing/2014/main" id="{7C5B8578-66EF-4F86-94E8-17B14E7CD4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53769" y="5762290"/>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9" name="Freeform 137">
              <a:extLst>
                <a:ext uri="{FF2B5EF4-FFF2-40B4-BE49-F238E27FC236}">
                  <a16:creationId xmlns:a16="http://schemas.microsoft.com/office/drawing/2014/main" id="{A4F67E73-C46B-40ED-9E3D-0649DAF175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81526" y="5767605"/>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0" name="Freeform 138">
              <a:extLst>
                <a:ext uri="{FF2B5EF4-FFF2-40B4-BE49-F238E27FC236}">
                  <a16:creationId xmlns:a16="http://schemas.microsoft.com/office/drawing/2014/main" id="{FFE7AB6C-54A1-4F65-9ACF-E5413181F0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2533" y="5770505"/>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1" name="Freeform 139">
              <a:extLst>
                <a:ext uri="{FF2B5EF4-FFF2-40B4-BE49-F238E27FC236}">
                  <a16:creationId xmlns:a16="http://schemas.microsoft.com/office/drawing/2014/main" id="{3EDD83D5-0515-4C55-9801-059EFEA541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83838" y="5778232"/>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2" name="Freeform 140">
              <a:extLst>
                <a:ext uri="{FF2B5EF4-FFF2-40B4-BE49-F238E27FC236}">
                  <a16:creationId xmlns:a16="http://schemas.microsoft.com/office/drawing/2014/main" id="{B7F53F4D-406A-4567-9069-1BA2036691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790584" y="5782096"/>
              <a:ext cx="162611" cy="113994"/>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3" name="Freeform 142">
              <a:extLst>
                <a:ext uri="{FF2B5EF4-FFF2-40B4-BE49-F238E27FC236}">
                  <a16:creationId xmlns:a16="http://schemas.microsoft.com/office/drawing/2014/main" id="{B20A98BB-1F55-46AA-9FA5-C282E25327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86685" y="5813976"/>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4" name="Freeform 143">
              <a:extLst>
                <a:ext uri="{FF2B5EF4-FFF2-40B4-BE49-F238E27FC236}">
                  <a16:creationId xmlns:a16="http://schemas.microsoft.com/office/drawing/2014/main" id="{238B452B-9549-4291-9F8D-23D2F36EED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76365" y="5767604"/>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5" name="Freeform 144">
              <a:extLst>
                <a:ext uri="{FF2B5EF4-FFF2-40B4-BE49-F238E27FC236}">
                  <a16:creationId xmlns:a16="http://schemas.microsoft.com/office/drawing/2014/main" id="{E0BBF55D-713C-4AB7-AA88-924BA5FC1A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45732" y="5762520"/>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6" name="Freeform 145">
              <a:extLst>
                <a:ext uri="{FF2B5EF4-FFF2-40B4-BE49-F238E27FC236}">
                  <a16:creationId xmlns:a16="http://schemas.microsoft.com/office/drawing/2014/main" id="{E63429DA-81CB-4D2B-A0AB-4635078C47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69108" y="5820739"/>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7" name="Freeform 8">
              <a:extLst>
                <a:ext uri="{FF2B5EF4-FFF2-40B4-BE49-F238E27FC236}">
                  <a16:creationId xmlns:a16="http://schemas.microsoft.com/office/drawing/2014/main" id="{371746A6-2F81-42FB-B148-E901528EEB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92786" y="5468528"/>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8" name="Freeform 8">
              <a:extLst>
                <a:ext uri="{FF2B5EF4-FFF2-40B4-BE49-F238E27FC236}">
                  <a16:creationId xmlns:a16="http://schemas.microsoft.com/office/drawing/2014/main" id="{27FDEB1E-2A09-43E6-A2A8-C87B604857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334177" y="530922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9" name="Freeform 106">
              <a:extLst>
                <a:ext uri="{FF2B5EF4-FFF2-40B4-BE49-F238E27FC236}">
                  <a16:creationId xmlns:a16="http://schemas.microsoft.com/office/drawing/2014/main" id="{C7789A38-CEEA-4306-9AAB-3C243A73A5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44182" y="5563147"/>
              <a:ext cx="159463" cy="114961"/>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0" name="Freeform 10">
              <a:extLst>
                <a:ext uri="{FF2B5EF4-FFF2-40B4-BE49-F238E27FC236}">
                  <a16:creationId xmlns:a16="http://schemas.microsoft.com/office/drawing/2014/main" id="{D4FCE247-95C5-49B0-BD80-F8F32E5626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528" y="4985840"/>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1" name="Freeform 15">
              <a:extLst>
                <a:ext uri="{FF2B5EF4-FFF2-40B4-BE49-F238E27FC236}">
                  <a16:creationId xmlns:a16="http://schemas.microsoft.com/office/drawing/2014/main" id="{F39222FF-A4BB-4C84-8BFA-83870C6A3C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70567" y="4966780"/>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2" name="Freeform 18">
              <a:extLst>
                <a:ext uri="{FF2B5EF4-FFF2-40B4-BE49-F238E27FC236}">
                  <a16:creationId xmlns:a16="http://schemas.microsoft.com/office/drawing/2014/main" id="{4BBEE2B2-F42E-4733-AE29-579F6F4A30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068" y="4995442"/>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3" name="Freeform 19">
              <a:extLst>
                <a:ext uri="{FF2B5EF4-FFF2-40B4-BE49-F238E27FC236}">
                  <a16:creationId xmlns:a16="http://schemas.microsoft.com/office/drawing/2014/main" id="{D90F45F4-4F12-450D-8E3A-DDCE8F5723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8652" y="4675775"/>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4" name="Freeform 20">
              <a:extLst>
                <a:ext uri="{FF2B5EF4-FFF2-40B4-BE49-F238E27FC236}">
                  <a16:creationId xmlns:a16="http://schemas.microsoft.com/office/drawing/2014/main" id="{7BA42DCB-AC30-4712-9B9A-840C27DE74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1898" y="4682756"/>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5" name="Freeform 22">
              <a:extLst>
                <a:ext uri="{FF2B5EF4-FFF2-40B4-BE49-F238E27FC236}">
                  <a16:creationId xmlns:a16="http://schemas.microsoft.com/office/drawing/2014/main" id="{612EE244-7483-443D-A61E-A1181946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013" y="5601966"/>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6" name="Freeform 23">
              <a:extLst>
                <a:ext uri="{FF2B5EF4-FFF2-40B4-BE49-F238E27FC236}">
                  <a16:creationId xmlns:a16="http://schemas.microsoft.com/office/drawing/2014/main" id="{3C1575BB-FFFB-4B90-9E24-6CA7E85EE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0597" y="4997655"/>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7" name="Freeform 27">
              <a:extLst>
                <a:ext uri="{FF2B5EF4-FFF2-40B4-BE49-F238E27FC236}">
                  <a16:creationId xmlns:a16="http://schemas.microsoft.com/office/drawing/2014/main" id="{214D2F75-52F5-4584-8485-6E8144C82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9028" y="4675775"/>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8" name="Freeform 30">
              <a:extLst>
                <a:ext uri="{FF2B5EF4-FFF2-40B4-BE49-F238E27FC236}">
                  <a16:creationId xmlns:a16="http://schemas.microsoft.com/office/drawing/2014/main" id="{FF701E98-7F94-4BB8-8030-F3826701E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44614" y="5009770"/>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9" name="Freeform 43">
              <a:extLst>
                <a:ext uri="{FF2B5EF4-FFF2-40B4-BE49-F238E27FC236}">
                  <a16:creationId xmlns:a16="http://schemas.microsoft.com/office/drawing/2014/main" id="{0A653647-A061-4D85-83B2-0C7F6C37DA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0181" y="5278332"/>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0" name="Freeform 51">
              <a:extLst>
                <a:ext uri="{FF2B5EF4-FFF2-40B4-BE49-F238E27FC236}">
                  <a16:creationId xmlns:a16="http://schemas.microsoft.com/office/drawing/2014/main" id="{9FCF7254-A4AB-4B8D-BB02-E7A34CFBA3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23500" y="4970162"/>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1" name="Freeform 52">
              <a:extLst>
                <a:ext uri="{FF2B5EF4-FFF2-40B4-BE49-F238E27FC236}">
                  <a16:creationId xmlns:a16="http://schemas.microsoft.com/office/drawing/2014/main" id="{C68C42B0-A7DB-42EC-9EB6-A6D121C56D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3795" y="5274469"/>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2" name="Freeform 53">
              <a:extLst>
                <a:ext uri="{FF2B5EF4-FFF2-40B4-BE49-F238E27FC236}">
                  <a16:creationId xmlns:a16="http://schemas.microsoft.com/office/drawing/2014/main" id="{8448C9F7-5297-496D-BC93-DFE082FEFA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37984" y="5281233"/>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3" name="Freeform 54">
              <a:extLst>
                <a:ext uri="{FF2B5EF4-FFF2-40B4-BE49-F238E27FC236}">
                  <a16:creationId xmlns:a16="http://schemas.microsoft.com/office/drawing/2014/main" id="{D19FF980-A005-43B0-87C9-50B8E505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73" y="5278334"/>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4" name="Freeform 55">
              <a:extLst>
                <a:ext uri="{FF2B5EF4-FFF2-40B4-BE49-F238E27FC236}">
                  <a16:creationId xmlns:a16="http://schemas.microsoft.com/office/drawing/2014/main" id="{E14C8988-ADBF-47EE-B659-04FA258444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78228" y="5285096"/>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5" name="Freeform 56">
              <a:extLst>
                <a:ext uri="{FF2B5EF4-FFF2-40B4-BE49-F238E27FC236}">
                  <a16:creationId xmlns:a16="http://schemas.microsoft.com/office/drawing/2014/main" id="{063998C3-740F-4834-BD97-377E501100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24259" y="5322718"/>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6" name="Freeform 57">
              <a:extLst>
                <a:ext uri="{FF2B5EF4-FFF2-40B4-BE49-F238E27FC236}">
                  <a16:creationId xmlns:a16="http://schemas.microsoft.com/office/drawing/2014/main" id="{280651D9-CD8B-4D7E-AE4D-34327E6C0F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35259" y="5281233"/>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7" name="Freeform 59">
              <a:extLst>
                <a:ext uri="{FF2B5EF4-FFF2-40B4-BE49-F238E27FC236}">
                  <a16:creationId xmlns:a16="http://schemas.microsoft.com/office/drawing/2014/main" id="{BCD90D50-5156-49FC-BC6E-D6C41AAF96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7747" y="5324705"/>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8" name="Freeform 60">
              <a:extLst>
                <a:ext uri="{FF2B5EF4-FFF2-40B4-BE49-F238E27FC236}">
                  <a16:creationId xmlns:a16="http://schemas.microsoft.com/office/drawing/2014/main" id="{141388CF-0E8C-476E-8E8A-911436B092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98582" y="5331468"/>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9" name="Freeform 61">
              <a:extLst>
                <a:ext uri="{FF2B5EF4-FFF2-40B4-BE49-F238E27FC236}">
                  <a16:creationId xmlns:a16="http://schemas.microsoft.com/office/drawing/2014/main" id="{ED6CA826-3C3C-40B5-A409-5E528A77C9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90231" y="5349824"/>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0" name="Freeform 78">
              <a:extLst>
                <a:ext uri="{FF2B5EF4-FFF2-40B4-BE49-F238E27FC236}">
                  <a16:creationId xmlns:a16="http://schemas.microsoft.com/office/drawing/2014/main" id="{C7F84BE3-F05F-4A09-A75E-827F5F99B8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2788" y="5572016"/>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1" name="Freeform 79">
              <a:extLst>
                <a:ext uri="{FF2B5EF4-FFF2-40B4-BE49-F238E27FC236}">
                  <a16:creationId xmlns:a16="http://schemas.microsoft.com/office/drawing/2014/main" id="{F023CCF7-170C-4C99-8B0C-06AE111428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7095" y="5574915"/>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2" name="Freeform 80">
              <a:extLst>
                <a:ext uri="{FF2B5EF4-FFF2-40B4-BE49-F238E27FC236}">
                  <a16:creationId xmlns:a16="http://schemas.microsoft.com/office/drawing/2014/main" id="{9F3688B3-3806-4D81-BDE2-C7F940DEA3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56154" y="5582644"/>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3" name="Freeform 81">
              <a:extLst>
                <a:ext uri="{FF2B5EF4-FFF2-40B4-BE49-F238E27FC236}">
                  <a16:creationId xmlns:a16="http://schemas.microsoft.com/office/drawing/2014/main" id="{88BEDD69-B41B-4240-A962-05A51B72AF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60522" y="5578779"/>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4" name="Freeform 82">
              <a:extLst>
                <a:ext uri="{FF2B5EF4-FFF2-40B4-BE49-F238E27FC236}">
                  <a16:creationId xmlns:a16="http://schemas.microsoft.com/office/drawing/2014/main" id="{DD4885F3-3A11-4C4C-A957-7914A9BDA9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91952" y="5589404"/>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5" name="Freeform 83">
              <a:extLst>
                <a:ext uri="{FF2B5EF4-FFF2-40B4-BE49-F238E27FC236}">
                  <a16:creationId xmlns:a16="http://schemas.microsoft.com/office/drawing/2014/main" id="{C0B1280F-8A5C-45C5-B0AC-32873353FD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69880" y="5568152"/>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6" name="Freeform 84">
              <a:extLst>
                <a:ext uri="{FF2B5EF4-FFF2-40B4-BE49-F238E27FC236}">
                  <a16:creationId xmlns:a16="http://schemas.microsoft.com/office/drawing/2014/main" id="{D9893454-ADA4-4FBE-99C7-4DE71F3A81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281" y="5596169"/>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7" name="Freeform 86">
              <a:extLst>
                <a:ext uri="{FF2B5EF4-FFF2-40B4-BE49-F238E27FC236}">
                  <a16:creationId xmlns:a16="http://schemas.microsoft.com/office/drawing/2014/main" id="{13BBDA86-4629-40D2-A355-CC4AC6D8AC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6777" y="5582838"/>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8" name="Freeform 89">
              <a:extLst>
                <a:ext uri="{FF2B5EF4-FFF2-40B4-BE49-F238E27FC236}">
                  <a16:creationId xmlns:a16="http://schemas.microsoft.com/office/drawing/2014/main" id="{4B6E067D-6CC3-43E0-8C2A-16BA578FA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78228" y="5632878"/>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9" name="Freeform 90">
              <a:extLst>
                <a:ext uri="{FF2B5EF4-FFF2-40B4-BE49-F238E27FC236}">
                  <a16:creationId xmlns:a16="http://schemas.microsoft.com/office/drawing/2014/main" id="{4B7F3C12-F3AD-436D-974D-504D6D8657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44073" y="5668620"/>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0" name="Freeform 7">
              <a:extLst>
                <a:ext uri="{FF2B5EF4-FFF2-40B4-BE49-F238E27FC236}">
                  <a16:creationId xmlns:a16="http://schemas.microsoft.com/office/drawing/2014/main" id="{97444C0B-8604-4B2F-851C-8436248400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4682" y="4693473"/>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1" name="Freeform 13">
              <a:extLst>
                <a:ext uri="{FF2B5EF4-FFF2-40B4-BE49-F238E27FC236}">
                  <a16:creationId xmlns:a16="http://schemas.microsoft.com/office/drawing/2014/main" id="{8DA541A2-82D2-4FD7-A25D-103155F606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228" y="4702825"/>
              <a:ext cx="147925" cy="82115"/>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2" name="Freeform 32">
              <a:extLst>
                <a:ext uri="{FF2B5EF4-FFF2-40B4-BE49-F238E27FC236}">
                  <a16:creationId xmlns:a16="http://schemas.microsoft.com/office/drawing/2014/main" id="{08D63E44-6FDA-4B88-9A8D-722E37864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61851" y="5315665"/>
              <a:ext cx="171003" cy="125588"/>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3" name="Freeform 37">
              <a:extLst>
                <a:ext uri="{FF2B5EF4-FFF2-40B4-BE49-F238E27FC236}">
                  <a16:creationId xmlns:a16="http://schemas.microsoft.com/office/drawing/2014/main" id="{36F11BC1-4AA7-49EE-B6D9-EAA019FFBD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9018" y="5307935"/>
              <a:ext cx="136383" cy="143944"/>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4" name="Freeform 40">
              <a:extLst>
                <a:ext uri="{FF2B5EF4-FFF2-40B4-BE49-F238E27FC236}">
                  <a16:creationId xmlns:a16="http://schemas.microsoft.com/office/drawing/2014/main" id="{7E80B3FA-E704-425C-A636-0A15FC4C5C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26768" y="5326290"/>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5" name="Freeform 46">
              <a:extLst>
                <a:ext uri="{FF2B5EF4-FFF2-40B4-BE49-F238E27FC236}">
                  <a16:creationId xmlns:a16="http://schemas.microsoft.com/office/drawing/2014/main" id="{865CF4A4-DABF-417B-AF8A-8679539E62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0024" y="5319526"/>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6" name="Freeform 62">
              <a:extLst>
                <a:ext uri="{FF2B5EF4-FFF2-40B4-BE49-F238E27FC236}">
                  <a16:creationId xmlns:a16="http://schemas.microsoft.com/office/drawing/2014/main" id="{20712703-E6D6-4B20-810D-520D613CB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0671" y="5609346"/>
              <a:ext cx="178347" cy="88879"/>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7" name="Freeform 64">
              <a:extLst>
                <a:ext uri="{FF2B5EF4-FFF2-40B4-BE49-F238E27FC236}">
                  <a16:creationId xmlns:a16="http://schemas.microsoft.com/office/drawing/2014/main" id="{023F44A2-99D4-4CB4-AC2B-EB4D1DFB0C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35873" y="56267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8" name="Freeform 68">
              <a:extLst>
                <a:ext uri="{FF2B5EF4-FFF2-40B4-BE49-F238E27FC236}">
                  <a16:creationId xmlns:a16="http://schemas.microsoft.com/office/drawing/2014/main" id="{46A5B51B-7598-4E55-B491-6A9DEAD1E0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30378" y="5630599"/>
              <a:ext cx="136383" cy="146842"/>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9" name="Freeform 75">
              <a:extLst>
                <a:ext uri="{FF2B5EF4-FFF2-40B4-BE49-F238E27FC236}">
                  <a16:creationId xmlns:a16="http://schemas.microsoft.com/office/drawing/2014/main" id="{29677179-8E06-47D7-B638-4B8E2DD6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44225" y="5584229"/>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0" name="Freeform 8">
              <a:extLst>
                <a:ext uri="{FF2B5EF4-FFF2-40B4-BE49-F238E27FC236}">
                  <a16:creationId xmlns:a16="http://schemas.microsoft.com/office/drawing/2014/main" id="{57B1A6FA-56F9-40CE-9BA0-9865F65409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91" y="5289581"/>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1" name="Freeform 8">
              <a:extLst>
                <a:ext uri="{FF2B5EF4-FFF2-40B4-BE49-F238E27FC236}">
                  <a16:creationId xmlns:a16="http://schemas.microsoft.com/office/drawing/2014/main" id="{CA94A32D-9D7D-488E-A538-C8E0EF4A21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77489" y="509495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2" name="Freeform 131">
              <a:extLst>
                <a:ext uri="{FF2B5EF4-FFF2-40B4-BE49-F238E27FC236}">
                  <a16:creationId xmlns:a16="http://schemas.microsoft.com/office/drawing/2014/main" id="{F8E8C51E-F6BF-4014-88A7-7F071EB8FB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39102" y="5296998"/>
              <a:ext cx="139530" cy="103369"/>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3" name="Freeform 131">
              <a:extLst>
                <a:ext uri="{FF2B5EF4-FFF2-40B4-BE49-F238E27FC236}">
                  <a16:creationId xmlns:a16="http://schemas.microsoft.com/office/drawing/2014/main" id="{A19DC4F3-0CEC-4012-AC71-B42D37FC64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66574" y="4806132"/>
              <a:ext cx="139530" cy="103369"/>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4" name="Freeform 70">
              <a:extLst>
                <a:ext uri="{FF2B5EF4-FFF2-40B4-BE49-F238E27FC236}">
                  <a16:creationId xmlns:a16="http://schemas.microsoft.com/office/drawing/2014/main" id="{05658760-791B-476C-B6BB-B2A0C4AC49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51489" y="4770546"/>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5" name="Freeform 85">
              <a:extLst>
                <a:ext uri="{FF2B5EF4-FFF2-40B4-BE49-F238E27FC236}">
                  <a16:creationId xmlns:a16="http://schemas.microsoft.com/office/drawing/2014/main" id="{E0F7D9D9-7F3C-4DD8-A6B2-37C03ACBA7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63543" y="4805211"/>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6" name="Freeform 87">
              <a:extLst>
                <a:ext uri="{FF2B5EF4-FFF2-40B4-BE49-F238E27FC236}">
                  <a16:creationId xmlns:a16="http://schemas.microsoft.com/office/drawing/2014/main" id="{1865DC3B-FB26-40A1-BD75-CAE2188A7B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82239" y="4808811"/>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7" name="Freeform 118">
              <a:extLst>
                <a:ext uri="{FF2B5EF4-FFF2-40B4-BE49-F238E27FC236}">
                  <a16:creationId xmlns:a16="http://schemas.microsoft.com/office/drawing/2014/main" id="{93BF91C1-F8F3-4A58-A79A-A2827268A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05705" y="5090751"/>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8" name="Freeform 119">
              <a:extLst>
                <a:ext uri="{FF2B5EF4-FFF2-40B4-BE49-F238E27FC236}">
                  <a16:creationId xmlns:a16="http://schemas.microsoft.com/office/drawing/2014/main" id="{B744D406-1012-44B3-97CB-CAFDFE4B03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74880" y="5125521"/>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9" name="Freeform 8">
              <a:extLst>
                <a:ext uri="{FF2B5EF4-FFF2-40B4-BE49-F238E27FC236}">
                  <a16:creationId xmlns:a16="http://schemas.microsoft.com/office/drawing/2014/main" id="{F17A6E8D-EB47-41D0-B03C-BDFE17B82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56033" y="511911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50" name="Freeform 70">
              <a:extLst>
                <a:ext uri="{FF2B5EF4-FFF2-40B4-BE49-F238E27FC236}">
                  <a16:creationId xmlns:a16="http://schemas.microsoft.com/office/drawing/2014/main" id="{75E13D45-6A6F-48DE-ADCD-E4B9C749E5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50492" y="4686684"/>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51" name="Freeform 85">
              <a:extLst>
                <a:ext uri="{FF2B5EF4-FFF2-40B4-BE49-F238E27FC236}">
                  <a16:creationId xmlns:a16="http://schemas.microsoft.com/office/drawing/2014/main" id="{DEAEF3F9-4993-4792-9B8D-53B14BF52F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87590" y="4672191"/>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52" name="Freeform 87">
              <a:extLst>
                <a:ext uri="{FF2B5EF4-FFF2-40B4-BE49-F238E27FC236}">
                  <a16:creationId xmlns:a16="http://schemas.microsoft.com/office/drawing/2014/main" id="{C102EB83-B0D1-4BF3-B2FF-05B21AD760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57890" y="4686684"/>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53" name="Freeform 118">
              <a:extLst>
                <a:ext uri="{FF2B5EF4-FFF2-40B4-BE49-F238E27FC236}">
                  <a16:creationId xmlns:a16="http://schemas.microsoft.com/office/drawing/2014/main" id="{63EBD56E-54F0-4963-8A17-E0D0D39C93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0884" y="4982355"/>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54" name="Freeform 119">
              <a:extLst>
                <a:ext uri="{FF2B5EF4-FFF2-40B4-BE49-F238E27FC236}">
                  <a16:creationId xmlns:a16="http://schemas.microsoft.com/office/drawing/2014/main" id="{7BC3EE2E-E90B-4EC3-A131-B51AFFF293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68647" y="4967523"/>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grpSp>
    </p:spTree>
    <p:extLst>
      <p:ext uri="{BB962C8B-B14F-4D97-AF65-F5344CB8AC3E}">
        <p14:creationId xmlns:p14="http://schemas.microsoft.com/office/powerpoint/2010/main" val="30585738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Impact of the Covid-19 Pandemic</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p:txBody>
          <a:bodyPr>
            <a:normAutofit lnSpcReduction="10000"/>
          </a:bodyPr>
          <a:lstStyle/>
          <a:p>
            <a:r>
              <a:rPr lang="en-GB" b="0" err="1">
                <a:sym typeface="Wingdings" panose="05000000000000000000" pitchFamily="2" charset="2"/>
              </a:rPr>
              <a:t>Arlinghaus</a:t>
            </a:r>
            <a:r>
              <a:rPr lang="en-GB" b="0">
                <a:sym typeface="Wingdings" panose="05000000000000000000" pitchFamily="2" charset="2"/>
              </a:rPr>
              <a:t> et al. (2019)</a:t>
            </a:r>
          </a:p>
          <a:p>
            <a:pPr lvl="2"/>
            <a:r>
              <a:rPr lang="en-GB" b="0">
                <a:sym typeface="Wingdings" panose="05000000000000000000" pitchFamily="2" charset="2"/>
              </a:rPr>
              <a:t>Requirement of activity beyond regular working time</a:t>
            </a:r>
          </a:p>
          <a:p>
            <a:pPr lvl="2"/>
            <a:r>
              <a:rPr lang="en-GB" b="0">
                <a:sym typeface="Wingdings" panose="05000000000000000000" pitchFamily="2" charset="2"/>
              </a:rPr>
              <a:t>Non-standard working hours impact on ‘leisure’ time</a:t>
            </a:r>
          </a:p>
          <a:p>
            <a:r>
              <a:rPr lang="en-GB" b="0" err="1">
                <a:sym typeface="Wingdings" panose="05000000000000000000" pitchFamily="2" charset="2"/>
              </a:rPr>
              <a:t>Loscalzo</a:t>
            </a:r>
            <a:r>
              <a:rPr lang="en-GB" b="0">
                <a:sym typeface="Wingdings" panose="05000000000000000000" pitchFamily="2" charset="2"/>
              </a:rPr>
              <a:t> (2021)</a:t>
            </a:r>
            <a:endParaRPr lang="en-GB">
              <a:sym typeface="Wingdings" panose="05000000000000000000" pitchFamily="2" charset="2"/>
            </a:endParaRPr>
          </a:p>
          <a:p>
            <a:pPr lvl="2"/>
            <a:r>
              <a:rPr lang="en-GB" b="0">
                <a:sym typeface="Wingdings" panose="05000000000000000000" pitchFamily="2" charset="2"/>
              </a:rPr>
              <a:t>Teachers – reorganisation of teaching to be carried out ‘online’</a:t>
            </a:r>
          </a:p>
          <a:p>
            <a:pPr lvl="3"/>
            <a:r>
              <a:rPr lang="en-GB" i="1">
                <a:sym typeface="Wingdings" panose="05000000000000000000" pitchFamily="2" charset="2"/>
              </a:rPr>
              <a:t>Work-life conflict and negative affect</a:t>
            </a:r>
            <a:endParaRPr lang="en-GB" b="0" i="1">
              <a:sym typeface="Wingdings" panose="05000000000000000000" pitchFamily="2" charset="2"/>
            </a:endParaRPr>
          </a:p>
          <a:p>
            <a:pPr lvl="2"/>
            <a:r>
              <a:rPr lang="en-GB" b="0">
                <a:sym typeface="Wingdings" panose="05000000000000000000" pitchFamily="2" charset="2"/>
              </a:rPr>
              <a:t>Those who exhibited workaholic behaviours prior to pandemic experience </a:t>
            </a:r>
            <a:r>
              <a:rPr lang="en-GB">
                <a:sym typeface="Wingdings" panose="05000000000000000000" pitchFamily="2" charset="2"/>
              </a:rPr>
              <a:t>a higher negative impact</a:t>
            </a:r>
            <a:r>
              <a:rPr lang="en-GB" b="0">
                <a:sym typeface="Wingdings" panose="05000000000000000000" pitchFamily="2" charset="2"/>
              </a:rPr>
              <a:t> on their work and life</a:t>
            </a:r>
          </a:p>
          <a:p>
            <a:pPr lvl="2"/>
            <a:r>
              <a:rPr lang="en-GB" b="0">
                <a:sym typeface="Wingdings" panose="05000000000000000000" pitchFamily="2" charset="2"/>
              </a:rPr>
              <a:t>Work engagement positively predicted </a:t>
            </a:r>
            <a:r>
              <a:rPr lang="en-GB">
                <a:sym typeface="Wingdings" panose="05000000000000000000" pitchFamily="2" charset="2"/>
              </a:rPr>
              <a:t>perceived</a:t>
            </a:r>
            <a:r>
              <a:rPr lang="en-GB" b="0">
                <a:sym typeface="Wingdings" panose="05000000000000000000" pitchFamily="2" charset="2"/>
              </a:rPr>
              <a:t> efficacy for distance learning,  and negatively predicted negative affect and work-life conflict</a:t>
            </a:r>
          </a:p>
          <a:p>
            <a:endParaRPr lang="en-GB">
              <a:sym typeface="Wingdings" panose="05000000000000000000" pitchFamily="2" charset="2"/>
            </a:endParaRPr>
          </a:p>
          <a:p>
            <a:pPr marL="0" indent="0">
              <a:buNone/>
            </a:pPr>
            <a:endParaRPr lang="en-GB" b="0">
              <a:sym typeface="Wingdings" panose="05000000000000000000" pitchFamily="2" charset="2"/>
            </a:endParaRPr>
          </a:p>
        </p:txBody>
      </p:sp>
    </p:spTree>
    <p:extLst>
      <p:ext uri="{BB962C8B-B14F-4D97-AF65-F5344CB8AC3E}">
        <p14:creationId xmlns:p14="http://schemas.microsoft.com/office/powerpoint/2010/main" val="10709168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Remote Work and Well-Being</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p:txBody>
          <a:bodyPr>
            <a:normAutofit/>
          </a:bodyPr>
          <a:lstStyle/>
          <a:p>
            <a:endParaRPr lang="en-GB">
              <a:sym typeface="Wingdings" panose="05000000000000000000" pitchFamily="2" charset="2"/>
            </a:endParaRPr>
          </a:p>
          <a:p>
            <a:pPr marL="0" indent="0">
              <a:buNone/>
            </a:pPr>
            <a:endParaRPr lang="en-GB" b="0">
              <a:sym typeface="Wingdings" panose="05000000000000000000" pitchFamily="2" charset="2"/>
            </a:endParaRPr>
          </a:p>
        </p:txBody>
      </p:sp>
      <p:pic>
        <p:nvPicPr>
          <p:cNvPr id="4" name="Picture 3">
            <a:extLst>
              <a:ext uri="{FF2B5EF4-FFF2-40B4-BE49-F238E27FC236}">
                <a16:creationId xmlns:a16="http://schemas.microsoft.com/office/drawing/2014/main" id="{4E6D89E5-AFBE-4527-836D-AAE2C8C5D312}"/>
              </a:ext>
            </a:extLst>
          </p:cNvPr>
          <p:cNvPicPr>
            <a:picLocks noChangeAspect="1"/>
          </p:cNvPicPr>
          <p:nvPr/>
        </p:nvPicPr>
        <p:blipFill>
          <a:blip r:embed="rId3"/>
          <a:stretch>
            <a:fillRect/>
          </a:stretch>
        </p:blipFill>
        <p:spPr>
          <a:xfrm>
            <a:off x="577455" y="1660081"/>
            <a:ext cx="5731906" cy="1768919"/>
          </a:xfrm>
          <a:prstGeom prst="rect">
            <a:avLst/>
          </a:prstGeom>
        </p:spPr>
      </p:pic>
      <p:pic>
        <p:nvPicPr>
          <p:cNvPr id="5" name="Picture 4">
            <a:extLst>
              <a:ext uri="{FF2B5EF4-FFF2-40B4-BE49-F238E27FC236}">
                <a16:creationId xmlns:a16="http://schemas.microsoft.com/office/drawing/2014/main" id="{2652B1D8-7992-472B-A827-9BCE594E78AE}"/>
              </a:ext>
            </a:extLst>
          </p:cNvPr>
          <p:cNvPicPr>
            <a:picLocks noChangeAspect="1"/>
          </p:cNvPicPr>
          <p:nvPr/>
        </p:nvPicPr>
        <p:blipFill>
          <a:blip r:embed="rId4"/>
          <a:stretch>
            <a:fillRect/>
          </a:stretch>
        </p:blipFill>
        <p:spPr>
          <a:xfrm>
            <a:off x="233261" y="3404818"/>
            <a:ext cx="5407373" cy="1153967"/>
          </a:xfrm>
          <a:prstGeom prst="rect">
            <a:avLst/>
          </a:prstGeom>
        </p:spPr>
      </p:pic>
      <p:sp>
        <p:nvSpPr>
          <p:cNvPr id="6" name="Content Placeholder 2">
            <a:extLst>
              <a:ext uri="{FF2B5EF4-FFF2-40B4-BE49-F238E27FC236}">
                <a16:creationId xmlns:a16="http://schemas.microsoft.com/office/drawing/2014/main" id="{E04D50BD-A9B4-4E71-8661-9D8ADAB46275}"/>
              </a:ext>
            </a:extLst>
          </p:cNvPr>
          <p:cNvSpPr txBox="1">
            <a:spLocks/>
          </p:cNvSpPr>
          <p:nvPr/>
        </p:nvSpPr>
        <p:spPr>
          <a:xfrm>
            <a:off x="3778543" y="4177517"/>
            <a:ext cx="1165807" cy="362607"/>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r>
              <a:rPr lang="en-GB" sz="2400" b="1">
                <a:solidFill>
                  <a:srgbClr val="42BA97"/>
                </a:solidFill>
                <a:latin typeface="Arial" panose="020B0604020202020204" pitchFamily="34" charset="0"/>
                <a:cs typeface="Arial" panose="020B0604020202020204" pitchFamily="34" charset="0"/>
              </a:rPr>
              <a:t>2017</a:t>
            </a:r>
          </a:p>
        </p:txBody>
      </p:sp>
      <p:sp>
        <p:nvSpPr>
          <p:cNvPr id="7" name="Content Placeholder 2">
            <a:extLst>
              <a:ext uri="{FF2B5EF4-FFF2-40B4-BE49-F238E27FC236}">
                <a16:creationId xmlns:a16="http://schemas.microsoft.com/office/drawing/2014/main" id="{93AD62D8-D56A-4CF3-B9EB-EAE81279DC75}"/>
              </a:ext>
            </a:extLst>
          </p:cNvPr>
          <p:cNvSpPr txBox="1">
            <a:spLocks/>
          </p:cNvSpPr>
          <p:nvPr/>
        </p:nvSpPr>
        <p:spPr>
          <a:xfrm>
            <a:off x="2936948" y="2985644"/>
            <a:ext cx="1165807" cy="362607"/>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r>
              <a:rPr lang="en-GB" sz="2400" b="1">
                <a:solidFill>
                  <a:srgbClr val="42BA97"/>
                </a:solidFill>
                <a:latin typeface="Arial" panose="020B0604020202020204" pitchFamily="34" charset="0"/>
                <a:cs typeface="Arial" panose="020B0604020202020204" pitchFamily="34" charset="0"/>
              </a:rPr>
              <a:t>2013</a:t>
            </a:r>
          </a:p>
        </p:txBody>
      </p:sp>
      <p:pic>
        <p:nvPicPr>
          <p:cNvPr id="8" name="Picture 7">
            <a:extLst>
              <a:ext uri="{FF2B5EF4-FFF2-40B4-BE49-F238E27FC236}">
                <a16:creationId xmlns:a16="http://schemas.microsoft.com/office/drawing/2014/main" id="{1201C888-2C4B-4C17-BBA4-A5F7005C0EDF}"/>
              </a:ext>
            </a:extLst>
          </p:cNvPr>
          <p:cNvPicPr>
            <a:picLocks noChangeAspect="1"/>
          </p:cNvPicPr>
          <p:nvPr/>
        </p:nvPicPr>
        <p:blipFill>
          <a:blip r:embed="rId5"/>
          <a:stretch>
            <a:fillRect/>
          </a:stretch>
        </p:blipFill>
        <p:spPr>
          <a:xfrm>
            <a:off x="6551367" y="2065558"/>
            <a:ext cx="4858284" cy="4428085"/>
          </a:xfrm>
          <a:prstGeom prst="rect">
            <a:avLst/>
          </a:prstGeom>
        </p:spPr>
      </p:pic>
      <p:pic>
        <p:nvPicPr>
          <p:cNvPr id="9" name="Picture 8">
            <a:extLst>
              <a:ext uri="{FF2B5EF4-FFF2-40B4-BE49-F238E27FC236}">
                <a16:creationId xmlns:a16="http://schemas.microsoft.com/office/drawing/2014/main" id="{7C05D90C-32F6-4806-A04B-61B949DF6983}"/>
              </a:ext>
            </a:extLst>
          </p:cNvPr>
          <p:cNvPicPr>
            <a:picLocks noChangeAspect="1"/>
          </p:cNvPicPr>
          <p:nvPr/>
        </p:nvPicPr>
        <p:blipFill>
          <a:blip r:embed="rId6"/>
          <a:stretch>
            <a:fillRect/>
          </a:stretch>
        </p:blipFill>
        <p:spPr>
          <a:xfrm>
            <a:off x="279206" y="4948431"/>
            <a:ext cx="5794452" cy="1286757"/>
          </a:xfrm>
          <a:prstGeom prst="rect">
            <a:avLst/>
          </a:prstGeom>
        </p:spPr>
      </p:pic>
      <p:sp>
        <p:nvSpPr>
          <p:cNvPr id="10" name="Content Placeholder 2">
            <a:extLst>
              <a:ext uri="{FF2B5EF4-FFF2-40B4-BE49-F238E27FC236}">
                <a16:creationId xmlns:a16="http://schemas.microsoft.com/office/drawing/2014/main" id="{E7A78DA1-CDC6-4189-A64C-810F5BF7FA74}"/>
              </a:ext>
            </a:extLst>
          </p:cNvPr>
          <p:cNvSpPr txBox="1">
            <a:spLocks/>
          </p:cNvSpPr>
          <p:nvPr/>
        </p:nvSpPr>
        <p:spPr>
          <a:xfrm>
            <a:off x="2055886" y="6252897"/>
            <a:ext cx="2385008" cy="362607"/>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pPr marL="0" indent="0">
              <a:buNone/>
            </a:pPr>
            <a:r>
              <a:rPr lang="en-GB" sz="2400" b="1">
                <a:solidFill>
                  <a:srgbClr val="42BA97"/>
                </a:solidFill>
                <a:latin typeface="Arial" panose="020B0604020202020204" pitchFamily="34" charset="0"/>
                <a:cs typeface="Arial" panose="020B0604020202020204" pitchFamily="34" charset="0"/>
              </a:rPr>
              <a:t>January 2017</a:t>
            </a:r>
          </a:p>
        </p:txBody>
      </p:sp>
    </p:spTree>
    <p:extLst>
      <p:ext uri="{BB962C8B-B14F-4D97-AF65-F5344CB8AC3E}">
        <p14:creationId xmlns:p14="http://schemas.microsoft.com/office/powerpoint/2010/main" val="191717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6347637-7C62-47FD-852D-C654862946E8}"/>
              </a:ext>
            </a:extLst>
          </p:cNvPr>
          <p:cNvPicPr>
            <a:picLocks noChangeAspect="1"/>
          </p:cNvPicPr>
          <p:nvPr/>
        </p:nvPicPr>
        <p:blipFill>
          <a:blip r:embed="rId3"/>
          <a:stretch>
            <a:fillRect/>
          </a:stretch>
        </p:blipFill>
        <p:spPr>
          <a:xfrm>
            <a:off x="64892" y="2378719"/>
            <a:ext cx="11619869" cy="1603027"/>
          </a:xfrm>
          <a:prstGeom prst="rect">
            <a:avLst/>
          </a:prstGeom>
        </p:spPr>
      </p:pic>
    </p:spTree>
    <p:extLst>
      <p:ext uri="{BB962C8B-B14F-4D97-AF65-F5344CB8AC3E}">
        <p14:creationId xmlns:p14="http://schemas.microsoft.com/office/powerpoint/2010/main" val="21386369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Impact of the Covid-19 Pandemic</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p:txBody>
          <a:bodyPr>
            <a:normAutofit/>
          </a:bodyPr>
          <a:lstStyle/>
          <a:p>
            <a:r>
              <a:rPr lang="en-GB" b="1" i="1">
                <a:sym typeface="Wingdings" panose="05000000000000000000" pitchFamily="2" charset="2"/>
              </a:rPr>
              <a:t>Remote working and HSE management standards</a:t>
            </a:r>
          </a:p>
          <a:p>
            <a:pPr algn="ctr"/>
            <a:r>
              <a:rPr lang="en-GB" sz="2000" b="1">
                <a:solidFill>
                  <a:schemeClr val="tx1">
                    <a:lumMod val="65000"/>
                    <a:lumOff val="35000"/>
                  </a:schemeClr>
                </a:solidFill>
              </a:rPr>
              <a:t>DEMANDS </a:t>
            </a:r>
            <a:r>
              <a:rPr lang="en-GB" sz="2000">
                <a:solidFill>
                  <a:schemeClr val="tx1">
                    <a:lumMod val="65000"/>
                    <a:lumOff val="35000"/>
                  </a:schemeClr>
                </a:solidFill>
              </a:rPr>
              <a:t>no commuting, but home distractions</a:t>
            </a:r>
          </a:p>
          <a:p>
            <a:pPr algn="ctr"/>
            <a:r>
              <a:rPr lang="en-GB" sz="2000" b="1">
                <a:solidFill>
                  <a:schemeClr val="tx1">
                    <a:lumMod val="65000"/>
                    <a:lumOff val="35000"/>
                  </a:schemeClr>
                </a:solidFill>
              </a:rPr>
              <a:t>CONTROL </a:t>
            </a:r>
            <a:r>
              <a:rPr lang="en-GB" sz="2000">
                <a:solidFill>
                  <a:schemeClr val="tx1">
                    <a:lumMod val="65000"/>
                    <a:lumOff val="35000"/>
                  </a:schemeClr>
                </a:solidFill>
              </a:rPr>
              <a:t>higher level of discretion</a:t>
            </a:r>
          </a:p>
          <a:p>
            <a:pPr algn="ctr"/>
            <a:r>
              <a:rPr lang="en-GB" sz="2000" b="1">
                <a:solidFill>
                  <a:schemeClr val="tx1">
                    <a:lumMod val="65000"/>
                    <a:lumOff val="35000"/>
                  </a:schemeClr>
                </a:solidFill>
              </a:rPr>
              <a:t>SUPPORT </a:t>
            </a:r>
            <a:r>
              <a:rPr lang="en-GB" sz="2000">
                <a:solidFill>
                  <a:schemeClr val="tx1">
                    <a:lumMod val="65000"/>
                    <a:lumOff val="35000"/>
                  </a:schemeClr>
                </a:solidFill>
              </a:rPr>
              <a:t>Risk of isolation</a:t>
            </a:r>
          </a:p>
          <a:p>
            <a:pPr algn="ctr"/>
            <a:r>
              <a:rPr lang="en-GB" sz="2000" b="1">
                <a:solidFill>
                  <a:schemeClr val="tx1">
                    <a:lumMod val="65000"/>
                    <a:lumOff val="35000"/>
                  </a:schemeClr>
                </a:solidFill>
              </a:rPr>
              <a:t>RELATIONSHIPS </a:t>
            </a:r>
            <a:r>
              <a:rPr lang="en-GB" sz="2000">
                <a:solidFill>
                  <a:schemeClr val="tx1">
                    <a:lumMod val="65000"/>
                    <a:lumOff val="35000"/>
                  </a:schemeClr>
                </a:solidFill>
              </a:rPr>
              <a:t>less conflict – but harder to resolve</a:t>
            </a:r>
          </a:p>
          <a:p>
            <a:pPr algn="ctr"/>
            <a:r>
              <a:rPr lang="en-GB" sz="2000" b="1">
                <a:solidFill>
                  <a:schemeClr val="tx1">
                    <a:lumMod val="65000"/>
                    <a:lumOff val="35000"/>
                  </a:schemeClr>
                </a:solidFill>
              </a:rPr>
              <a:t>ROLE</a:t>
            </a:r>
            <a:r>
              <a:rPr lang="en-GB" sz="2000">
                <a:solidFill>
                  <a:schemeClr val="tx1">
                    <a:lumMod val="65000"/>
                    <a:lumOff val="35000"/>
                  </a:schemeClr>
                </a:solidFill>
              </a:rPr>
              <a:t> usually well defined / less clarification</a:t>
            </a:r>
          </a:p>
          <a:p>
            <a:pPr algn="ctr"/>
            <a:r>
              <a:rPr lang="en-GB" sz="2000" b="1">
                <a:solidFill>
                  <a:schemeClr val="tx1">
                    <a:lumMod val="65000"/>
                    <a:lumOff val="35000"/>
                  </a:schemeClr>
                </a:solidFill>
              </a:rPr>
              <a:t>Change </a:t>
            </a:r>
            <a:r>
              <a:rPr lang="en-GB" sz="2000">
                <a:solidFill>
                  <a:schemeClr val="tx1">
                    <a:lumMod val="65000"/>
                    <a:lumOff val="35000"/>
                  </a:schemeClr>
                </a:solidFill>
              </a:rPr>
              <a:t>May feel ‘out of the loop’</a:t>
            </a:r>
            <a:endParaRPr lang="en-GB" sz="2000" b="1">
              <a:solidFill>
                <a:schemeClr val="tx1">
                  <a:lumMod val="65000"/>
                  <a:lumOff val="35000"/>
                </a:schemeClr>
              </a:solidFill>
            </a:endParaRPr>
          </a:p>
          <a:p>
            <a:endParaRPr lang="en-GB">
              <a:sym typeface="Wingdings" panose="05000000000000000000" pitchFamily="2" charset="2"/>
            </a:endParaRPr>
          </a:p>
          <a:p>
            <a:pPr marL="0" indent="0">
              <a:buNone/>
            </a:pPr>
            <a:endParaRPr lang="en-GB" b="0">
              <a:sym typeface="Wingdings" panose="05000000000000000000" pitchFamily="2" charset="2"/>
            </a:endParaRPr>
          </a:p>
        </p:txBody>
      </p:sp>
    </p:spTree>
    <p:extLst>
      <p:ext uri="{BB962C8B-B14F-4D97-AF65-F5344CB8AC3E}">
        <p14:creationId xmlns:p14="http://schemas.microsoft.com/office/powerpoint/2010/main" val="398463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Conclusion?</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p:txBody>
          <a:bodyPr>
            <a:normAutofit/>
          </a:bodyPr>
          <a:lstStyle/>
          <a:p>
            <a:r>
              <a:rPr lang="en-GB" sz="2000" b="0"/>
              <a:t>Definitions of workaholism are varied</a:t>
            </a:r>
          </a:p>
          <a:p>
            <a:r>
              <a:rPr lang="en-GB">
                <a:sym typeface="Wingdings" panose="05000000000000000000" pitchFamily="2" charset="2"/>
              </a:rPr>
              <a:t>Generally accepted that workaholism belongs on one end of a heavy work investment continuum</a:t>
            </a:r>
          </a:p>
          <a:p>
            <a:pPr lvl="2"/>
            <a:r>
              <a:rPr lang="en-GB" b="0">
                <a:sym typeface="Wingdings" panose="05000000000000000000" pitchFamily="2" charset="2"/>
              </a:rPr>
              <a:t>With work engagement being its positive, polar opposite</a:t>
            </a:r>
          </a:p>
          <a:p>
            <a:r>
              <a:rPr lang="en-GB">
                <a:sym typeface="Wingdings" panose="05000000000000000000" pitchFamily="2" charset="2"/>
              </a:rPr>
              <a:t>Many theories that propose the development of HWI behaviours; many positive and negative outcomes associated with HWI overall</a:t>
            </a:r>
          </a:p>
          <a:p>
            <a:r>
              <a:rPr lang="en-GB" b="0">
                <a:sym typeface="Wingdings" panose="05000000000000000000" pitchFamily="2" charset="2"/>
              </a:rPr>
              <a:t>Some organisations welcome ‘workaholi</a:t>
            </a:r>
            <a:r>
              <a:rPr lang="en-GB">
                <a:sym typeface="Wingdings" panose="05000000000000000000" pitchFamily="2" charset="2"/>
              </a:rPr>
              <a:t>c behaviours’</a:t>
            </a:r>
          </a:p>
          <a:p>
            <a:pPr lvl="2"/>
            <a:r>
              <a:rPr lang="en-GB" b="0">
                <a:sym typeface="Wingdings" panose="05000000000000000000" pitchFamily="2" charset="2"/>
              </a:rPr>
              <a:t>Most notably working excessively long hours</a:t>
            </a:r>
          </a:p>
        </p:txBody>
      </p:sp>
    </p:spTree>
    <p:extLst>
      <p:ext uri="{BB962C8B-B14F-4D97-AF65-F5344CB8AC3E}">
        <p14:creationId xmlns:p14="http://schemas.microsoft.com/office/powerpoint/2010/main" val="21251866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81334-2E07-42B2-BE4B-1D4323F371F3}"/>
              </a:ext>
            </a:extLst>
          </p:cNvPr>
          <p:cNvSpPr>
            <a:spLocks noGrp="1"/>
          </p:cNvSpPr>
          <p:nvPr>
            <p:ph type="title"/>
          </p:nvPr>
        </p:nvSpPr>
        <p:spPr/>
        <p:txBody>
          <a:bodyPr/>
          <a:lstStyle/>
          <a:p>
            <a:r>
              <a:rPr lang="en-GB" b="1">
                <a:solidFill>
                  <a:schemeClr val="bg1"/>
                </a:solidFill>
                <a:highlight>
                  <a:srgbClr val="008080"/>
                </a:highlight>
                <a:latin typeface="+mn-lt"/>
              </a:rPr>
              <a:t>Conclusion?</a:t>
            </a:r>
          </a:p>
        </p:txBody>
      </p:sp>
      <p:sp>
        <p:nvSpPr>
          <p:cNvPr id="3" name="Content Placeholder 2">
            <a:extLst>
              <a:ext uri="{FF2B5EF4-FFF2-40B4-BE49-F238E27FC236}">
                <a16:creationId xmlns:a16="http://schemas.microsoft.com/office/drawing/2014/main" id="{A777D4EF-2942-42E1-800E-058D7171AA8D}"/>
              </a:ext>
            </a:extLst>
          </p:cNvPr>
          <p:cNvSpPr>
            <a:spLocks noGrp="1"/>
          </p:cNvSpPr>
          <p:nvPr>
            <p:ph idx="1"/>
          </p:nvPr>
        </p:nvSpPr>
        <p:spPr/>
        <p:txBody>
          <a:bodyPr>
            <a:normAutofit/>
          </a:bodyPr>
          <a:lstStyle/>
          <a:p>
            <a:r>
              <a:rPr lang="en-GB">
                <a:sym typeface="Wingdings" panose="05000000000000000000" pitchFamily="2" charset="2"/>
              </a:rPr>
              <a:t>But people often have their own reasons for working longer hours</a:t>
            </a:r>
          </a:p>
          <a:p>
            <a:pPr lvl="2"/>
            <a:r>
              <a:rPr lang="en-GB" b="0">
                <a:sym typeface="Wingdings" panose="05000000000000000000" pitchFamily="2" charset="2"/>
              </a:rPr>
              <a:t>Financial problems; strong career aspirations; organisation overwork climate</a:t>
            </a:r>
          </a:p>
          <a:p>
            <a:pPr lvl="2"/>
            <a:endParaRPr lang="en-GB" b="0">
              <a:sym typeface="Wingdings" panose="05000000000000000000" pitchFamily="2" charset="2"/>
            </a:endParaRPr>
          </a:p>
          <a:p>
            <a:r>
              <a:rPr lang="en-GB" b="0">
                <a:sym typeface="Wingdings" panose="05000000000000000000" pitchFamily="2" charset="2"/>
              </a:rPr>
              <a:t>The Covid pandemic has introduced a whole new wave of HWI behaviours</a:t>
            </a:r>
          </a:p>
        </p:txBody>
      </p:sp>
    </p:spTree>
    <p:extLst>
      <p:ext uri="{BB962C8B-B14F-4D97-AF65-F5344CB8AC3E}">
        <p14:creationId xmlns:p14="http://schemas.microsoft.com/office/powerpoint/2010/main" val="3786681631"/>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4" ma:contentTypeDescription="Create a new document." ma:contentTypeScope="" ma:versionID="d4ea91db6a8503857e031c9c92ec8786">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0eb66828d93ae21234f51f76c1721405"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28E8ECF-C5A2-456C-972B-6FA634804E60}">
  <ds:schemaRefs>
    <ds:schemaRef ds:uri="696490a5-0429-499a-a254-a60426c02ef0"/>
    <ds:schemaRef ds:uri="d2d6d51c-be45-489c-bfaa-c0c3d4c0c98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CEF91BA-541B-49FD-9BC5-3DC70DADC227}">
  <ds:schemaRefs>
    <ds:schemaRef ds:uri="696490a5-0429-499a-a254-a60426c02ef0"/>
    <ds:schemaRef ds:uri="d2d6d51c-be45-489c-bfaa-c0c3d4c0c98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AE8CBE9-34D1-4403-B86F-D78CB1C3900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48</Slides>
  <Notes>39</Notes>
  <HiddenSlides>0</HiddenSlide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BohemianVTI</vt:lpstr>
      <vt:lpstr>Workaholism and  Well-Being</vt:lpstr>
      <vt:lpstr>Lecture Outline</vt:lpstr>
      <vt:lpstr>Workaholism and Work Engagement</vt:lpstr>
      <vt:lpstr>Work Addiction or Workaholism?</vt:lpstr>
      <vt:lpstr>Work Addiction or Workaholism?</vt:lpstr>
      <vt:lpstr>Work Addiction or Workaholism?</vt:lpstr>
      <vt:lpstr>Work Addiction or Workaholism?</vt:lpstr>
      <vt:lpstr>Core Components of Addictions</vt:lpstr>
      <vt:lpstr>Core Components of Addictions</vt:lpstr>
      <vt:lpstr>Are these components present in individuals with an addiction to work?</vt:lpstr>
      <vt:lpstr>Workaholism</vt:lpstr>
      <vt:lpstr>Workaholism</vt:lpstr>
      <vt:lpstr>What contributes to the development of workaholism?</vt:lpstr>
      <vt:lpstr>Development of Workaholism</vt:lpstr>
      <vt:lpstr>Development of Workaholism</vt:lpstr>
      <vt:lpstr>Development of Workaholism</vt:lpstr>
      <vt:lpstr>Workaholism and Work Engagement</vt:lpstr>
      <vt:lpstr>Work Engagement</vt:lpstr>
      <vt:lpstr>Work Engagement</vt:lpstr>
      <vt:lpstr>Interaction between WE and WH</vt:lpstr>
      <vt:lpstr>Heavy Work Investment</vt:lpstr>
      <vt:lpstr>Heavy Work Investment (HWI)</vt:lpstr>
      <vt:lpstr>Heavy Work Investment (HWI)</vt:lpstr>
      <vt:lpstr>HWI</vt:lpstr>
      <vt:lpstr>The interaction between WH and WE</vt:lpstr>
      <vt:lpstr>The interaction between WH and WE</vt:lpstr>
      <vt:lpstr>The interaction between WH and WE</vt:lpstr>
      <vt:lpstr>HWI: Dispositional Traits</vt:lpstr>
      <vt:lpstr>HWI: Dispositional Traits</vt:lpstr>
      <vt:lpstr>HWI: Dispositional Traits</vt:lpstr>
      <vt:lpstr>HWI: Dispositional Traits</vt:lpstr>
      <vt:lpstr>HWI: Dispositional Traits</vt:lpstr>
      <vt:lpstr>HWI: Dispositional Traits</vt:lpstr>
      <vt:lpstr>HWI: Dispositional Traits</vt:lpstr>
      <vt:lpstr>HWI: Organisational Culture</vt:lpstr>
      <vt:lpstr>HWI: Organisational Culture</vt:lpstr>
      <vt:lpstr>Positive and Negative outcomes of HWI</vt:lpstr>
      <vt:lpstr>HWI: Positive outcomes</vt:lpstr>
      <vt:lpstr>Work-Related Subjective well-Being</vt:lpstr>
      <vt:lpstr>HWI: Negative outcomes</vt:lpstr>
      <vt:lpstr>HWI: Negative outcomes</vt:lpstr>
      <vt:lpstr>The Impact of Covid on Workaholism and Well-Being</vt:lpstr>
      <vt:lpstr>Impact of the Covid-19 Pandemic</vt:lpstr>
      <vt:lpstr>Remote Work and Well-Being</vt:lpstr>
      <vt:lpstr>PowerPoint Presentation</vt:lpstr>
      <vt:lpstr>Impact of the Covid-19 Pandemic</vt:lpstr>
      <vt:lpstr>Conclusion?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Work</dc:title>
  <dc:creator>Stacey Coleman</dc:creator>
  <cp:revision>1</cp:revision>
  <dcterms:created xsi:type="dcterms:W3CDTF">2021-10-06T09:08:53Z</dcterms:created>
  <dcterms:modified xsi:type="dcterms:W3CDTF">2024-10-14T09:52:34Z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