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6" r:id="rId2"/>
    <p:sldId id="256" r:id="rId3"/>
    <p:sldId id="257" r:id="rId4"/>
    <p:sldId id="258" r:id="rId5"/>
    <p:sldId id="259" r:id="rId6"/>
    <p:sldId id="260" r:id="rId7"/>
    <p:sldId id="261" r:id="rId8"/>
    <p:sldId id="262" r:id="rId9"/>
    <p:sldId id="263" r:id="rId10"/>
    <p:sldId id="264" r:id="rId11"/>
    <p:sldId id="265"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838318-337D-4FEC-9683-8D0B76A5EB96}" v="1" dt="2025-02-02T12:28:06.322"/>
  </p1510:revLst>
</p1510:revInfo>
</file>

<file path=ppt/tableStyles.xml><?xml version="1.0" encoding="utf-8"?>
<a:tblStyleLst xmlns:a="http://schemas.openxmlformats.org/drawingml/2006/main" def="{5C22544A-7EE6-4342-B048-85BDC9FD1C3A}">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1" d="100"/>
          <a:sy n="71" d="100"/>
        </p:scale>
        <p:origin x="1786" y="283"/>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e Plescan" userId="05605c50a9e2560f" providerId="LiveId" clId="{5C838318-337D-4FEC-9683-8D0B76A5EB96}"/>
    <pc:docChg chg="custSel addSld modSld sldOrd">
      <pc:chgData name="George Plescan" userId="05605c50a9e2560f" providerId="LiveId" clId="{5C838318-337D-4FEC-9683-8D0B76A5EB96}" dt="2025-02-02T12:32:48.990" v="49" actId="20577"/>
      <pc:docMkLst>
        <pc:docMk/>
      </pc:docMkLst>
      <pc:sldChg chg="ord">
        <pc:chgData name="George Plescan" userId="05605c50a9e2560f" providerId="LiveId" clId="{5C838318-337D-4FEC-9683-8D0B76A5EB96}" dt="2025-02-02T11:38:37.661" v="2"/>
        <pc:sldMkLst>
          <pc:docMk/>
          <pc:sldMk cId="3685665480" sldId="256"/>
        </pc:sldMkLst>
      </pc:sldChg>
      <pc:sldChg chg="addSp modSp new mod">
        <pc:chgData name="George Plescan" userId="05605c50a9e2560f" providerId="LiveId" clId="{5C838318-337D-4FEC-9683-8D0B76A5EB96}" dt="2025-02-02T12:32:48.990" v="49" actId="20577"/>
        <pc:sldMkLst>
          <pc:docMk/>
          <pc:sldMk cId="471663735" sldId="266"/>
        </pc:sldMkLst>
        <pc:spChg chg="add mod">
          <ac:chgData name="George Plescan" userId="05605c50a9e2560f" providerId="LiveId" clId="{5C838318-337D-4FEC-9683-8D0B76A5EB96}" dt="2025-02-02T12:32:48.990" v="49" actId="20577"/>
          <ac:spMkLst>
            <pc:docMk/>
            <pc:sldMk cId="471663735" sldId="266"/>
            <ac:spMk id="2" creationId="{11338AC5-ABB0-3257-177F-D7BBB9F3DE6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F000BB2-2D57-43C3-8531-2A07CF97A233}" type="doc">
      <dgm:prSet loTypeId="urn:microsoft.com/office/officeart/2009/3/layout/RandomtoResultProcess" loCatId="process" qsTypeId="urn:microsoft.com/office/officeart/2005/8/quickstyle/simple1" qsCatId="simple" csTypeId="urn:microsoft.com/office/officeart/2005/8/colors/accent1_2" csCatId="accent1" phldr="1"/>
      <dgm:spPr/>
      <dgm:t>
        <a:bodyPr/>
        <a:lstStyle/>
        <a:p>
          <a:endParaRPr lang="en-US"/>
        </a:p>
      </dgm:t>
    </dgm:pt>
    <dgm:pt modelId="{5DBF3687-4F5C-4D90-BA91-1B7D6443D1FE}">
      <dgm:prSet/>
      <dgm:spPr/>
      <dgm:t>
        <a:bodyPr/>
        <a:lstStyle/>
        <a:p>
          <a:pPr rtl="0"/>
          <a:r>
            <a:rPr lang="en-US" b="1"/>
            <a:t>Target Audience</a:t>
          </a:r>
          <a:endParaRPr lang="en-US"/>
        </a:p>
      </dgm:t>
    </dgm:pt>
    <dgm:pt modelId="{D7861A24-F48D-4668-9409-914D5CC2009E}" type="parTrans" cxnId="{5111E884-F2C6-47C1-B9E6-FBC400B59969}">
      <dgm:prSet/>
      <dgm:spPr/>
      <dgm:t>
        <a:bodyPr/>
        <a:lstStyle/>
        <a:p>
          <a:endParaRPr lang="en-US"/>
        </a:p>
      </dgm:t>
    </dgm:pt>
    <dgm:pt modelId="{B3D26DE8-24D0-4FA7-A580-A934B69E1C91}" type="sibTrans" cxnId="{5111E884-F2C6-47C1-B9E6-FBC400B59969}">
      <dgm:prSet/>
      <dgm:spPr/>
      <dgm:t>
        <a:bodyPr/>
        <a:lstStyle/>
        <a:p>
          <a:endParaRPr lang="en-US"/>
        </a:p>
      </dgm:t>
    </dgm:pt>
    <dgm:pt modelId="{EE54E2F2-82E4-4487-A798-3C118CF3158D}">
      <dgm:prSet/>
      <dgm:spPr/>
      <dgm:t>
        <a:bodyPr/>
        <a:lstStyle/>
        <a:p>
          <a:pPr rtl="0"/>
          <a:r>
            <a:rPr lang="en-US" b="1" dirty="0"/>
            <a:t>Hoteliers &amp; Hospitality Executives</a:t>
          </a:r>
          <a:r>
            <a:rPr lang="en-US" dirty="0"/>
            <a:t> – Decision-makers who set company-wide EDI policies and create inclusive work environments.</a:t>
          </a:r>
        </a:p>
      </dgm:t>
    </dgm:pt>
    <dgm:pt modelId="{EA7DEABA-9D3C-4585-9392-3DB4EA74ED17}" type="parTrans" cxnId="{0072B67C-B7E8-4E4D-8FC3-213E3A4EFC78}">
      <dgm:prSet/>
      <dgm:spPr/>
      <dgm:t>
        <a:bodyPr/>
        <a:lstStyle/>
        <a:p>
          <a:endParaRPr lang="en-US"/>
        </a:p>
      </dgm:t>
    </dgm:pt>
    <dgm:pt modelId="{02BDBC69-59C3-48B3-99BF-533FBC7F1A70}" type="sibTrans" cxnId="{0072B67C-B7E8-4E4D-8FC3-213E3A4EFC78}">
      <dgm:prSet/>
      <dgm:spPr/>
      <dgm:t>
        <a:bodyPr/>
        <a:lstStyle/>
        <a:p>
          <a:endParaRPr lang="en-US"/>
        </a:p>
      </dgm:t>
    </dgm:pt>
    <dgm:pt modelId="{4812F54A-BA71-4E71-8951-D77971181BD8}">
      <dgm:prSet/>
      <dgm:spPr/>
      <dgm:t>
        <a:bodyPr/>
        <a:lstStyle/>
        <a:p>
          <a:pPr rtl="0"/>
          <a:r>
            <a:rPr lang="en-US" b="1" dirty="0"/>
            <a:t>HR Leaders &amp; Diversity Officers</a:t>
          </a:r>
          <a:r>
            <a:rPr lang="en-US" dirty="0"/>
            <a:t> – Professionals responsible for talent acquisition, employee development, and equitable workplace policies.</a:t>
          </a:r>
        </a:p>
      </dgm:t>
    </dgm:pt>
    <dgm:pt modelId="{5225885C-611F-4D3C-96B6-CC99F70914B0}" type="parTrans" cxnId="{6D22EE71-48AF-45B5-8FF0-9F4FA6BC5B5A}">
      <dgm:prSet/>
      <dgm:spPr/>
      <dgm:t>
        <a:bodyPr/>
        <a:lstStyle/>
        <a:p>
          <a:endParaRPr lang="en-US"/>
        </a:p>
      </dgm:t>
    </dgm:pt>
    <dgm:pt modelId="{3DF5C7AC-731B-48B7-B190-BB1F4ADF2FC9}" type="sibTrans" cxnId="{6D22EE71-48AF-45B5-8FF0-9F4FA6BC5B5A}">
      <dgm:prSet/>
      <dgm:spPr/>
      <dgm:t>
        <a:bodyPr/>
        <a:lstStyle/>
        <a:p>
          <a:endParaRPr lang="en-US"/>
        </a:p>
      </dgm:t>
    </dgm:pt>
    <dgm:pt modelId="{65DEBDF4-4C37-484D-803C-97AA0791D7C0}">
      <dgm:prSet/>
      <dgm:spPr/>
      <dgm:t>
        <a:bodyPr/>
        <a:lstStyle/>
        <a:p>
          <a:pPr rtl="0"/>
          <a:r>
            <a:rPr lang="en-US" b="1" dirty="0"/>
            <a:t>Policymakers &amp; Government Representatives</a:t>
          </a:r>
          <a:r>
            <a:rPr lang="en-US" dirty="0"/>
            <a:t> – Authorities involved in labor laws, anti-discrimination policies, and workplace regulations.</a:t>
          </a:r>
        </a:p>
      </dgm:t>
    </dgm:pt>
    <dgm:pt modelId="{0DB7473B-0100-41F1-8345-13138DFA6DC6}" type="parTrans" cxnId="{8601E4F2-F339-4E0F-AEE2-F8832069A094}">
      <dgm:prSet/>
      <dgm:spPr/>
      <dgm:t>
        <a:bodyPr/>
        <a:lstStyle/>
        <a:p>
          <a:endParaRPr lang="en-US"/>
        </a:p>
      </dgm:t>
    </dgm:pt>
    <dgm:pt modelId="{049637A7-F709-4746-B301-7284E2008376}" type="sibTrans" cxnId="{8601E4F2-F339-4E0F-AEE2-F8832069A094}">
      <dgm:prSet/>
      <dgm:spPr/>
      <dgm:t>
        <a:bodyPr/>
        <a:lstStyle/>
        <a:p>
          <a:endParaRPr lang="en-US"/>
        </a:p>
      </dgm:t>
    </dgm:pt>
    <dgm:pt modelId="{A60DA8B2-72E3-40A5-B71A-C8EF05BD8716}">
      <dgm:prSet/>
      <dgm:spPr/>
      <dgm:t>
        <a:bodyPr/>
        <a:lstStyle/>
        <a:p>
          <a:pPr rtl="0"/>
          <a:r>
            <a:rPr lang="en-US" b="1" dirty="0"/>
            <a:t>Non-</a:t>
          </a:r>
          <a:r>
            <a:rPr lang="en-US" b="1" dirty="0" err="1"/>
            <a:t>GovernmentaOrganizations</a:t>
          </a:r>
          <a:r>
            <a:rPr lang="en-US" b="1" dirty="0"/>
            <a:t> (NGOs) &amp; Advocacy Groups</a:t>
          </a:r>
          <a:r>
            <a:rPr lang="en-US" dirty="0"/>
            <a:t> – Organizations focused on promoting diversity, accessibility, and inclusion across industries.</a:t>
          </a:r>
        </a:p>
      </dgm:t>
    </dgm:pt>
    <dgm:pt modelId="{D8BAB690-6346-470F-9468-8D2A78116AE6}" type="parTrans" cxnId="{244CC455-B087-405A-83D1-BC7B6E0D2FC1}">
      <dgm:prSet/>
      <dgm:spPr/>
      <dgm:t>
        <a:bodyPr/>
        <a:lstStyle/>
        <a:p>
          <a:endParaRPr lang="en-US"/>
        </a:p>
      </dgm:t>
    </dgm:pt>
    <dgm:pt modelId="{14DF7A55-7561-4480-A03A-0E1D990DA107}" type="sibTrans" cxnId="{244CC455-B087-405A-83D1-BC7B6E0D2FC1}">
      <dgm:prSet/>
      <dgm:spPr/>
      <dgm:t>
        <a:bodyPr/>
        <a:lstStyle/>
        <a:p>
          <a:endParaRPr lang="en-US"/>
        </a:p>
      </dgm:t>
    </dgm:pt>
    <dgm:pt modelId="{20594E07-2524-46A6-B681-53F3FB3F0FE3}">
      <dgm:prSet/>
      <dgm:spPr/>
      <dgm:t>
        <a:bodyPr/>
        <a:lstStyle/>
        <a:p>
          <a:pPr rtl="0"/>
          <a:r>
            <a:rPr lang="en-US" b="1" dirty="0"/>
            <a:t>Students &amp; Emerging Professionals</a:t>
          </a:r>
          <a:r>
            <a:rPr lang="en-US" dirty="0"/>
            <a:t> – The next generation of hospitality leaders, ensuring long-term industry transformation.</a:t>
          </a:r>
        </a:p>
      </dgm:t>
    </dgm:pt>
    <dgm:pt modelId="{4834BD23-AEC7-4CBA-B300-E1DF22DE2034}" type="parTrans" cxnId="{2C11C024-F69B-42CD-8909-CA54FA9870A5}">
      <dgm:prSet/>
      <dgm:spPr/>
      <dgm:t>
        <a:bodyPr/>
        <a:lstStyle/>
        <a:p>
          <a:endParaRPr lang="en-US"/>
        </a:p>
      </dgm:t>
    </dgm:pt>
    <dgm:pt modelId="{DF2FFA82-7737-4A3D-A14A-578F7FC59EEA}" type="sibTrans" cxnId="{2C11C024-F69B-42CD-8909-CA54FA9870A5}">
      <dgm:prSet/>
      <dgm:spPr/>
      <dgm:t>
        <a:bodyPr/>
        <a:lstStyle/>
        <a:p>
          <a:endParaRPr lang="en-US"/>
        </a:p>
      </dgm:t>
    </dgm:pt>
    <dgm:pt modelId="{41C2354D-372A-4DCD-8F38-CA5361275CCA}">
      <dgm:prSet/>
      <dgm:spPr/>
      <dgm:t>
        <a:bodyPr/>
        <a:lstStyle/>
        <a:p>
          <a:pPr rtl="0"/>
          <a:r>
            <a:rPr lang="en-US" b="1" dirty="0"/>
            <a:t>Industry Consultants &amp; Academics</a:t>
          </a:r>
          <a:r>
            <a:rPr lang="en-US" dirty="0"/>
            <a:t> – Researchers and advisors who analyze trends and provide data-driven solutions for EDI implementation.</a:t>
          </a:r>
        </a:p>
      </dgm:t>
    </dgm:pt>
    <dgm:pt modelId="{9BB41883-36BE-4C21-B38B-91148A919E90}" type="parTrans" cxnId="{8EDEF2A1-185F-4903-95B3-549CB693D01A}">
      <dgm:prSet/>
      <dgm:spPr/>
      <dgm:t>
        <a:bodyPr/>
        <a:lstStyle/>
        <a:p>
          <a:endParaRPr lang="en-US"/>
        </a:p>
      </dgm:t>
    </dgm:pt>
    <dgm:pt modelId="{360F0634-A45B-42CD-83FB-799904E1B4DA}" type="sibTrans" cxnId="{8EDEF2A1-185F-4903-95B3-549CB693D01A}">
      <dgm:prSet/>
      <dgm:spPr/>
      <dgm:t>
        <a:bodyPr/>
        <a:lstStyle/>
        <a:p>
          <a:endParaRPr lang="en-US"/>
        </a:p>
      </dgm:t>
    </dgm:pt>
    <dgm:pt modelId="{C847A50F-6ED7-4464-B597-9C21AABD45C5}">
      <dgm:prSet/>
      <dgm:spPr/>
      <dgm:t>
        <a:bodyPr/>
        <a:lstStyle/>
        <a:p>
          <a:pPr rtl="0"/>
          <a:r>
            <a:rPr lang="en-US" b="1"/>
            <a:t>Demand for EDI in Hospitality</a:t>
          </a:r>
          <a:endParaRPr lang="en-US"/>
        </a:p>
      </dgm:t>
    </dgm:pt>
    <dgm:pt modelId="{D74FD041-D5BC-4265-A0FC-161F04B9AF71}" type="parTrans" cxnId="{C4C21BDF-BD3A-47E7-B3E5-B60D5BAF225D}">
      <dgm:prSet/>
      <dgm:spPr/>
      <dgm:t>
        <a:bodyPr/>
        <a:lstStyle/>
        <a:p>
          <a:endParaRPr lang="en-US"/>
        </a:p>
      </dgm:t>
    </dgm:pt>
    <dgm:pt modelId="{4BD1D2E8-8E7A-4098-A263-D5C5FD4B9112}" type="sibTrans" cxnId="{C4C21BDF-BD3A-47E7-B3E5-B60D5BAF225D}">
      <dgm:prSet/>
      <dgm:spPr/>
      <dgm:t>
        <a:bodyPr/>
        <a:lstStyle/>
        <a:p>
          <a:endParaRPr lang="en-US"/>
        </a:p>
      </dgm:t>
    </dgm:pt>
    <dgm:pt modelId="{59125C57-E21C-4E45-AA08-536053FB1D1F}">
      <dgm:prSet/>
      <dgm:spPr/>
      <dgm:t>
        <a:bodyPr/>
        <a:lstStyle/>
        <a:p>
          <a:pPr rtl="0"/>
          <a:r>
            <a:rPr lang="en-US" b="1" dirty="0"/>
            <a:t>Women represent 54% of the global hospitality workforce</a:t>
          </a:r>
          <a:r>
            <a:rPr lang="en-US" dirty="0"/>
            <a:t>, yet they hold only </a:t>
          </a:r>
          <a:r>
            <a:rPr lang="en-US" b="1" dirty="0"/>
            <a:t>25% of executive leadership positions (</a:t>
          </a:r>
          <a:r>
            <a:rPr lang="en-US" b="1" dirty="0" err="1"/>
            <a:t>Masadeh</a:t>
          </a:r>
          <a:r>
            <a:rPr lang="en-US" b="1" dirty="0"/>
            <a:t> and </a:t>
          </a:r>
          <a:r>
            <a:rPr lang="en-US" b="1" dirty="0" err="1"/>
            <a:t>Alhammad</a:t>
          </a:r>
          <a:r>
            <a:rPr lang="en-US" b="1" dirty="0"/>
            <a:t>, 2020).</a:t>
          </a:r>
          <a:endParaRPr lang="en-US" dirty="0"/>
        </a:p>
      </dgm:t>
    </dgm:pt>
    <dgm:pt modelId="{AAF7662B-FEC4-436C-AB2F-51867907087C}" type="parTrans" cxnId="{10A6C8C1-902F-4E83-B766-68D89CEF27AA}">
      <dgm:prSet/>
      <dgm:spPr/>
      <dgm:t>
        <a:bodyPr/>
        <a:lstStyle/>
        <a:p>
          <a:endParaRPr lang="en-US"/>
        </a:p>
      </dgm:t>
    </dgm:pt>
    <dgm:pt modelId="{E2F64309-100F-41E8-8971-14209ABAFDA0}" type="sibTrans" cxnId="{10A6C8C1-902F-4E83-B766-68D89CEF27AA}">
      <dgm:prSet/>
      <dgm:spPr/>
      <dgm:t>
        <a:bodyPr/>
        <a:lstStyle/>
        <a:p>
          <a:endParaRPr lang="en-US"/>
        </a:p>
      </dgm:t>
    </dgm:pt>
    <dgm:pt modelId="{F2C39A4D-7CF2-4F12-9A40-F307A4AFA7A4}">
      <dgm:prSet>
        <dgm:style>
          <a:lnRef idx="1">
            <a:schemeClr val="accent4"/>
          </a:lnRef>
          <a:fillRef idx="2">
            <a:schemeClr val="accent4"/>
          </a:fillRef>
          <a:effectRef idx="1">
            <a:schemeClr val="accent4"/>
          </a:effectRef>
          <a:fontRef idx="minor">
            <a:schemeClr val="dk1"/>
          </a:fontRef>
        </dgm:style>
      </dgm:prSet>
      <dgm:spPr/>
      <dgm:t>
        <a:bodyPr/>
        <a:lstStyle/>
        <a:p>
          <a:pPr rtl="0"/>
          <a:r>
            <a:rPr lang="en-US" b="1"/>
            <a:t>Competitor Analysis &amp; Market Gap</a:t>
          </a:r>
          <a:endParaRPr lang="en-US"/>
        </a:p>
      </dgm:t>
    </dgm:pt>
    <dgm:pt modelId="{14A94421-E7F8-49DB-B16A-143DE47C8E7E}" type="parTrans" cxnId="{5669A653-06A9-49BB-9572-5D6BAC709462}">
      <dgm:prSet/>
      <dgm:spPr/>
      <dgm:t>
        <a:bodyPr/>
        <a:lstStyle/>
        <a:p>
          <a:endParaRPr lang="en-US"/>
        </a:p>
      </dgm:t>
    </dgm:pt>
    <dgm:pt modelId="{6A030AA2-460C-4F3D-A33F-00E141639AB5}" type="sibTrans" cxnId="{5669A653-06A9-49BB-9572-5D6BAC709462}">
      <dgm:prSet/>
      <dgm:spPr/>
      <dgm:t>
        <a:bodyPr/>
        <a:lstStyle/>
        <a:p>
          <a:endParaRPr lang="en-US"/>
        </a:p>
      </dgm:t>
    </dgm:pt>
    <dgm:pt modelId="{B160A266-0541-45AF-9CED-78BADCDAF8D3}">
      <dgm:prSet/>
      <dgm:spPr/>
      <dgm:t>
        <a:bodyPr/>
        <a:lstStyle/>
        <a:p>
          <a:pPr rtl="0"/>
          <a:r>
            <a:rPr lang="en-US" b="1" dirty="0"/>
            <a:t>Existing Events:</a:t>
          </a:r>
          <a:endParaRPr lang="en-US" dirty="0"/>
        </a:p>
      </dgm:t>
    </dgm:pt>
    <dgm:pt modelId="{BF00101B-2473-4ABE-BB6F-EA79FA9A1896}" type="parTrans" cxnId="{A662ED48-01E9-467D-A178-57B93408FD77}">
      <dgm:prSet/>
      <dgm:spPr/>
      <dgm:t>
        <a:bodyPr/>
        <a:lstStyle/>
        <a:p>
          <a:endParaRPr lang="en-US"/>
        </a:p>
      </dgm:t>
    </dgm:pt>
    <dgm:pt modelId="{7D36DFB6-9659-44DA-BD70-86F547435269}" type="sibTrans" cxnId="{A662ED48-01E9-467D-A178-57B93408FD77}">
      <dgm:prSet/>
      <dgm:spPr/>
      <dgm:t>
        <a:bodyPr/>
        <a:lstStyle/>
        <a:p>
          <a:endParaRPr lang="en-US"/>
        </a:p>
      </dgm:t>
    </dgm:pt>
    <dgm:pt modelId="{59ADEAF1-7C39-4F74-84DF-3F09EA78CE70}">
      <dgm:prSet/>
      <dgm:spPr/>
      <dgm:t>
        <a:bodyPr/>
        <a:lstStyle/>
        <a:p>
          <a:pPr rtl="0"/>
          <a:r>
            <a:rPr lang="en-US" b="1"/>
            <a:t>General HR &amp; Workplace Inclusion Conferences</a:t>
          </a:r>
          <a:r>
            <a:rPr lang="en-US"/>
            <a:t> – These focus on corporate EDI but lack insights into </a:t>
          </a:r>
          <a:r>
            <a:rPr lang="en-US" b="1"/>
            <a:t>hospitality-specific</a:t>
          </a:r>
          <a:r>
            <a:rPr lang="en-US"/>
            <a:t> workforce challenges.</a:t>
          </a:r>
        </a:p>
      </dgm:t>
    </dgm:pt>
    <dgm:pt modelId="{ADA56507-7F9D-48CD-A2C1-47E57C064DF6}" type="parTrans" cxnId="{281EF962-C984-4B14-B38E-10F279B14EF8}">
      <dgm:prSet/>
      <dgm:spPr/>
      <dgm:t>
        <a:bodyPr/>
        <a:lstStyle/>
        <a:p>
          <a:endParaRPr lang="en-US"/>
        </a:p>
      </dgm:t>
    </dgm:pt>
    <dgm:pt modelId="{9940DC83-7645-4406-BDF9-F277AF2C9AB5}" type="sibTrans" cxnId="{281EF962-C984-4B14-B38E-10F279B14EF8}">
      <dgm:prSet/>
      <dgm:spPr/>
      <dgm:t>
        <a:bodyPr/>
        <a:lstStyle/>
        <a:p>
          <a:endParaRPr lang="en-US"/>
        </a:p>
      </dgm:t>
    </dgm:pt>
    <dgm:pt modelId="{9C56A23F-9E6A-44A7-A495-ABEC362C2344}">
      <dgm:prSet/>
      <dgm:spPr/>
      <dgm:t>
        <a:bodyPr/>
        <a:lstStyle/>
        <a:p>
          <a:pPr rtl="0"/>
          <a:r>
            <a:rPr lang="en-US" b="1"/>
            <a:t>Hospitality Leadership Summits</a:t>
          </a:r>
          <a:r>
            <a:rPr lang="en-US"/>
            <a:t> – Primarily focused on business growth and trends, with </a:t>
          </a:r>
          <a:r>
            <a:rPr lang="en-US" b="1"/>
            <a:t>limited discussions on diversity and inclusion</a:t>
          </a:r>
          <a:r>
            <a:rPr lang="en-US"/>
            <a:t>.</a:t>
          </a:r>
        </a:p>
      </dgm:t>
    </dgm:pt>
    <dgm:pt modelId="{8355BAFC-BFC4-4EF7-8BBE-88DAEE9CACFD}" type="parTrans" cxnId="{FF9777D6-49BD-4128-B8DA-1948D653FD8B}">
      <dgm:prSet/>
      <dgm:spPr/>
      <dgm:t>
        <a:bodyPr/>
        <a:lstStyle/>
        <a:p>
          <a:endParaRPr lang="en-US"/>
        </a:p>
      </dgm:t>
    </dgm:pt>
    <dgm:pt modelId="{144A28AF-EA9B-4884-A980-D194AA7B9BCF}" type="sibTrans" cxnId="{FF9777D6-49BD-4128-B8DA-1948D653FD8B}">
      <dgm:prSet/>
      <dgm:spPr/>
      <dgm:t>
        <a:bodyPr/>
        <a:lstStyle/>
        <a:p>
          <a:endParaRPr lang="en-US"/>
        </a:p>
      </dgm:t>
    </dgm:pt>
    <dgm:pt modelId="{989D1CA2-E0F3-4112-AB80-CAB482A0BC98}">
      <dgm:prSet/>
      <dgm:spPr/>
      <dgm:t>
        <a:bodyPr/>
        <a:lstStyle/>
        <a:p>
          <a:pPr rtl="0"/>
          <a:r>
            <a:rPr lang="en-US" b="1"/>
            <a:t>Trade Shows &amp; Expos</a:t>
          </a:r>
          <a:r>
            <a:rPr lang="en-US"/>
            <a:t> – Highlight new industry products but do not offer structured learning experiences on EDI implementation.</a:t>
          </a:r>
        </a:p>
      </dgm:t>
    </dgm:pt>
    <dgm:pt modelId="{899E78A2-D0E8-4C6B-B830-1B7094655164}" type="parTrans" cxnId="{4895E00F-6EB8-4490-BA10-27DBF24476F8}">
      <dgm:prSet/>
      <dgm:spPr/>
      <dgm:t>
        <a:bodyPr/>
        <a:lstStyle/>
        <a:p>
          <a:endParaRPr lang="en-US"/>
        </a:p>
      </dgm:t>
    </dgm:pt>
    <dgm:pt modelId="{277633A7-2327-4436-9410-8022066681D8}" type="sibTrans" cxnId="{4895E00F-6EB8-4490-BA10-27DBF24476F8}">
      <dgm:prSet/>
      <dgm:spPr/>
      <dgm:t>
        <a:bodyPr/>
        <a:lstStyle/>
        <a:p>
          <a:endParaRPr lang="en-US"/>
        </a:p>
      </dgm:t>
    </dgm:pt>
    <dgm:pt modelId="{8E6E870B-94BD-45D7-92A3-3F68B086BB8B}">
      <dgm:prSet/>
      <dgm:spPr/>
      <dgm:t>
        <a:bodyPr/>
        <a:lstStyle/>
        <a:p>
          <a:pPr rtl="0"/>
          <a:r>
            <a:rPr lang="en-US" b="1" dirty="0"/>
            <a:t>Market Gap &amp; Opportunity:</a:t>
          </a:r>
          <a:endParaRPr lang="en-US" dirty="0"/>
        </a:p>
      </dgm:t>
    </dgm:pt>
    <dgm:pt modelId="{6EDF6FF4-C9CF-47CA-8AA9-571A1578E0D5}" type="parTrans" cxnId="{AFFCBD7F-38DB-4AA0-BD08-D53FD6F94A8F}">
      <dgm:prSet/>
      <dgm:spPr/>
      <dgm:t>
        <a:bodyPr/>
        <a:lstStyle/>
        <a:p>
          <a:endParaRPr lang="en-US"/>
        </a:p>
      </dgm:t>
    </dgm:pt>
    <dgm:pt modelId="{85EC46E7-4A29-42C2-82AB-D20C101FA2AC}" type="sibTrans" cxnId="{AFFCBD7F-38DB-4AA0-BD08-D53FD6F94A8F}">
      <dgm:prSet/>
      <dgm:spPr/>
      <dgm:t>
        <a:bodyPr/>
        <a:lstStyle/>
        <a:p>
          <a:endParaRPr lang="en-US"/>
        </a:p>
      </dgm:t>
    </dgm:pt>
    <dgm:pt modelId="{01FEA0B1-4429-43F2-AF40-154353775DEA}">
      <dgm:prSet/>
      <dgm:spPr/>
      <dgm:t>
        <a:bodyPr/>
        <a:lstStyle/>
        <a:p>
          <a:pPr rtl="0"/>
          <a:r>
            <a:rPr lang="en-US" b="0" dirty="0"/>
            <a:t>No dedicated hospitality EDI conference exists that provides comprehensive strategies, industry best practices, and cross-sector collaboration (Gonzalez et al., 2019).</a:t>
          </a:r>
          <a:endParaRPr lang="en-US" dirty="0"/>
        </a:p>
      </dgm:t>
    </dgm:pt>
    <dgm:pt modelId="{6718C1C1-3251-4185-8256-819408FAF906}" type="parTrans" cxnId="{C91E0E45-5D94-43C6-AAF0-CF85D9D8A496}">
      <dgm:prSet/>
      <dgm:spPr/>
      <dgm:t>
        <a:bodyPr/>
        <a:lstStyle/>
        <a:p>
          <a:endParaRPr lang="en-US"/>
        </a:p>
      </dgm:t>
    </dgm:pt>
    <dgm:pt modelId="{63C6E7A2-0BB5-43CD-9618-A49655123237}" type="sibTrans" cxnId="{C91E0E45-5D94-43C6-AAF0-CF85D9D8A496}">
      <dgm:prSet/>
      <dgm:spPr/>
      <dgm:t>
        <a:bodyPr/>
        <a:lstStyle/>
        <a:p>
          <a:endParaRPr lang="en-US"/>
        </a:p>
      </dgm:t>
    </dgm:pt>
    <dgm:pt modelId="{E886975B-3966-493F-8352-F7CB5F65F164}">
      <dgm:prSet/>
      <dgm:spPr/>
      <dgm:t>
        <a:bodyPr/>
        <a:lstStyle/>
        <a:p>
          <a:pPr rtl="0"/>
          <a:r>
            <a:rPr lang="en-US" dirty="0"/>
            <a:t>This event fills a </a:t>
          </a:r>
          <a:r>
            <a:rPr lang="en-US" b="1" dirty="0"/>
            <a:t>critical need</a:t>
          </a:r>
          <a:r>
            <a:rPr lang="en-US" dirty="0"/>
            <a:t> by focusing specifically on </a:t>
          </a:r>
          <a:r>
            <a:rPr lang="en-US" b="1" dirty="0"/>
            <a:t>the hospitality workforce, inclusive business strategies, and leadership diversity</a:t>
          </a:r>
          <a:r>
            <a:rPr lang="en-US" dirty="0"/>
            <a:t>.</a:t>
          </a:r>
        </a:p>
      </dgm:t>
    </dgm:pt>
    <dgm:pt modelId="{AC8EB05F-7487-49A5-AEAC-AA91A7F785CE}" type="parTrans" cxnId="{3ACD5CFA-9465-4BB0-BDCA-796C515DC235}">
      <dgm:prSet/>
      <dgm:spPr/>
      <dgm:t>
        <a:bodyPr/>
        <a:lstStyle/>
        <a:p>
          <a:endParaRPr lang="en-US"/>
        </a:p>
      </dgm:t>
    </dgm:pt>
    <dgm:pt modelId="{F816FDAA-58FA-441D-95AF-D72A5656CCAC}" type="sibTrans" cxnId="{3ACD5CFA-9465-4BB0-BDCA-796C515DC235}">
      <dgm:prSet/>
      <dgm:spPr/>
      <dgm:t>
        <a:bodyPr/>
        <a:lstStyle/>
        <a:p>
          <a:endParaRPr lang="en-US"/>
        </a:p>
      </dgm:t>
    </dgm:pt>
    <dgm:pt modelId="{B122BAAF-0E80-4E00-BA15-2232B5322236}">
      <dgm:prSet/>
      <dgm:spPr/>
      <dgm:t>
        <a:bodyPr/>
        <a:lstStyle/>
        <a:p>
          <a:pPr rtl="0"/>
          <a:r>
            <a:rPr lang="en-US" b="1" dirty="0"/>
            <a:t>The disability employment gap</a:t>
          </a:r>
          <a:r>
            <a:rPr lang="en-US" dirty="0"/>
            <a:t> in hospitality is significant, with </a:t>
          </a:r>
          <a:r>
            <a:rPr lang="en-US" b="1" dirty="0"/>
            <a:t>limited workplace accessibility and inclusive hiring practices</a:t>
          </a:r>
          <a:r>
            <a:rPr lang="en-US" dirty="0"/>
            <a:t>. </a:t>
          </a:r>
        </a:p>
      </dgm:t>
    </dgm:pt>
    <dgm:pt modelId="{590833B2-50AB-4D6C-AC04-300CBDCC3298}" type="parTrans" cxnId="{8904702D-792A-41C2-9150-A0D8A3615387}">
      <dgm:prSet/>
      <dgm:spPr/>
      <dgm:t>
        <a:bodyPr/>
        <a:lstStyle/>
        <a:p>
          <a:endParaRPr lang="en-US"/>
        </a:p>
      </dgm:t>
    </dgm:pt>
    <dgm:pt modelId="{8AD81ED4-2CE9-42D9-AB33-859FC0032F1A}" type="sibTrans" cxnId="{8904702D-792A-41C2-9150-A0D8A3615387}">
      <dgm:prSet/>
      <dgm:spPr/>
      <dgm:t>
        <a:bodyPr/>
        <a:lstStyle/>
        <a:p>
          <a:endParaRPr lang="en-US"/>
        </a:p>
      </dgm:t>
    </dgm:pt>
    <dgm:pt modelId="{19BD99ED-E7C7-4ABE-90B5-D8C667D14C81}">
      <dgm:prSet/>
      <dgm:spPr/>
      <dgm:t>
        <a:bodyPr/>
        <a:lstStyle/>
        <a:p>
          <a:pPr rtl="0"/>
          <a:r>
            <a:rPr lang="en-US" b="1" dirty="0"/>
            <a:t>Racial and ethnic minorities are underrepresented</a:t>
          </a:r>
          <a:r>
            <a:rPr lang="en-US" dirty="0"/>
            <a:t> in senior management, with only </a:t>
          </a:r>
          <a:r>
            <a:rPr lang="en-US" b="1" dirty="0"/>
            <a:t>16% in executive roles in hospitality companies (Lockett et al., 2023).</a:t>
          </a:r>
          <a:endParaRPr lang="en-US" dirty="0"/>
        </a:p>
      </dgm:t>
    </dgm:pt>
    <dgm:pt modelId="{F058D598-D686-4076-92A9-F174F8F18EAB}" type="parTrans" cxnId="{B5EB2306-DCA9-446F-A58B-2EB67CE38D21}">
      <dgm:prSet/>
      <dgm:spPr/>
      <dgm:t>
        <a:bodyPr/>
        <a:lstStyle/>
        <a:p>
          <a:endParaRPr lang="en-US"/>
        </a:p>
      </dgm:t>
    </dgm:pt>
    <dgm:pt modelId="{67E536AD-D75C-49D1-8E4F-C401D4ECD2BE}" type="sibTrans" cxnId="{B5EB2306-DCA9-446F-A58B-2EB67CE38D21}">
      <dgm:prSet/>
      <dgm:spPr/>
      <dgm:t>
        <a:bodyPr/>
        <a:lstStyle/>
        <a:p>
          <a:endParaRPr lang="en-US"/>
        </a:p>
      </dgm:t>
    </dgm:pt>
    <dgm:pt modelId="{258926FD-AF31-45D4-A0D6-11B43F33CDFA}">
      <dgm:prSet/>
      <dgm:spPr/>
      <dgm:t>
        <a:bodyPr/>
        <a:lstStyle/>
        <a:p>
          <a:pPr rtl="0"/>
          <a:r>
            <a:rPr lang="en-US" dirty="0"/>
            <a:t>A </a:t>
          </a:r>
          <a:r>
            <a:rPr lang="en-US" b="1" dirty="0"/>
            <a:t>2023 Deloitte study</a:t>
          </a:r>
          <a:r>
            <a:rPr lang="en-US" dirty="0"/>
            <a:t> found that </a:t>
          </a:r>
          <a:r>
            <a:rPr lang="en-US" b="1" dirty="0"/>
            <a:t>62% of hospitality employees have experienced bias</a:t>
          </a:r>
          <a:r>
            <a:rPr lang="en-US" dirty="0"/>
            <a:t> in the workplace, affecting job satisfaction and retention.</a:t>
          </a:r>
        </a:p>
      </dgm:t>
    </dgm:pt>
    <dgm:pt modelId="{DF76E738-3A02-43AF-B56F-6632D35B7E90}" type="parTrans" cxnId="{0731A3B7-3D0B-4F6F-882E-EC131E03BAA1}">
      <dgm:prSet/>
      <dgm:spPr/>
      <dgm:t>
        <a:bodyPr/>
        <a:lstStyle/>
        <a:p>
          <a:endParaRPr lang="en-US"/>
        </a:p>
      </dgm:t>
    </dgm:pt>
    <dgm:pt modelId="{25FEF766-8F16-467F-9199-3FD10ACC4157}" type="sibTrans" cxnId="{0731A3B7-3D0B-4F6F-882E-EC131E03BAA1}">
      <dgm:prSet/>
      <dgm:spPr/>
      <dgm:t>
        <a:bodyPr/>
        <a:lstStyle/>
        <a:p>
          <a:endParaRPr lang="en-US"/>
        </a:p>
      </dgm:t>
    </dgm:pt>
    <dgm:pt modelId="{8AA10FCC-B9A0-499C-8149-FFF9E3945D9E}" type="pres">
      <dgm:prSet presAssocID="{5F000BB2-2D57-43C3-8531-2A07CF97A233}" presName="Name0" presStyleCnt="0">
        <dgm:presLayoutVars>
          <dgm:dir/>
          <dgm:animOne val="branch"/>
          <dgm:animLvl val="lvl"/>
        </dgm:presLayoutVars>
      </dgm:prSet>
      <dgm:spPr/>
    </dgm:pt>
    <dgm:pt modelId="{D943DEAF-C810-4D6D-8E74-C0816B8CE9A6}" type="pres">
      <dgm:prSet presAssocID="{5DBF3687-4F5C-4D90-BA91-1B7D6443D1FE}" presName="chaos" presStyleCnt="0"/>
      <dgm:spPr/>
    </dgm:pt>
    <dgm:pt modelId="{7EADB0CA-7EDB-475E-9B8E-0E1BF95F579D}" type="pres">
      <dgm:prSet presAssocID="{5DBF3687-4F5C-4D90-BA91-1B7D6443D1FE}" presName="parTx1" presStyleLbl="revTx" presStyleIdx="0" presStyleCnt="5"/>
      <dgm:spPr/>
    </dgm:pt>
    <dgm:pt modelId="{53811678-3852-4A61-9C7D-DFBD8EDD53BE}" type="pres">
      <dgm:prSet presAssocID="{5DBF3687-4F5C-4D90-BA91-1B7D6443D1FE}" presName="desTx1" presStyleLbl="revTx" presStyleIdx="1" presStyleCnt="5">
        <dgm:presLayoutVars>
          <dgm:bulletEnabled val="1"/>
        </dgm:presLayoutVars>
      </dgm:prSet>
      <dgm:spPr/>
    </dgm:pt>
    <dgm:pt modelId="{5BCA7B76-960F-4105-AB78-40FA3D9E09E4}" type="pres">
      <dgm:prSet presAssocID="{5DBF3687-4F5C-4D90-BA91-1B7D6443D1FE}" presName="c1" presStyleLbl="node1" presStyleIdx="0" presStyleCnt="19"/>
      <dgm:spPr/>
    </dgm:pt>
    <dgm:pt modelId="{7FB42B56-AF48-45CA-BC9F-811E488EED61}" type="pres">
      <dgm:prSet presAssocID="{5DBF3687-4F5C-4D90-BA91-1B7D6443D1FE}" presName="c2" presStyleLbl="node1" presStyleIdx="1" presStyleCnt="19"/>
      <dgm:spPr/>
    </dgm:pt>
    <dgm:pt modelId="{6B8FD2A9-25AC-48C4-A309-311B2EE641F8}" type="pres">
      <dgm:prSet presAssocID="{5DBF3687-4F5C-4D90-BA91-1B7D6443D1FE}" presName="c3" presStyleLbl="node1" presStyleIdx="2" presStyleCnt="19"/>
      <dgm:spPr/>
    </dgm:pt>
    <dgm:pt modelId="{E5D0E199-7577-471F-A976-669FC3170AB7}" type="pres">
      <dgm:prSet presAssocID="{5DBF3687-4F5C-4D90-BA91-1B7D6443D1FE}" presName="c4" presStyleLbl="node1" presStyleIdx="3" presStyleCnt="19"/>
      <dgm:spPr/>
    </dgm:pt>
    <dgm:pt modelId="{7593E176-E30B-4DDE-8F12-E9FD4D57DA2B}" type="pres">
      <dgm:prSet presAssocID="{5DBF3687-4F5C-4D90-BA91-1B7D6443D1FE}" presName="c5" presStyleLbl="node1" presStyleIdx="4" presStyleCnt="19"/>
      <dgm:spPr/>
    </dgm:pt>
    <dgm:pt modelId="{2A5840BD-2959-4898-9ADF-C72CA8105348}" type="pres">
      <dgm:prSet presAssocID="{5DBF3687-4F5C-4D90-BA91-1B7D6443D1FE}" presName="c6" presStyleLbl="node1" presStyleIdx="5" presStyleCnt="19"/>
      <dgm:spPr/>
    </dgm:pt>
    <dgm:pt modelId="{83B62713-610A-442A-AAFB-D26B11BAF4CB}" type="pres">
      <dgm:prSet presAssocID="{5DBF3687-4F5C-4D90-BA91-1B7D6443D1FE}" presName="c7" presStyleLbl="node1" presStyleIdx="6" presStyleCnt="19"/>
      <dgm:spPr/>
    </dgm:pt>
    <dgm:pt modelId="{E384BB9F-AD2B-46E7-8506-0751B37313ED}" type="pres">
      <dgm:prSet presAssocID="{5DBF3687-4F5C-4D90-BA91-1B7D6443D1FE}" presName="c8" presStyleLbl="node1" presStyleIdx="7" presStyleCnt="19"/>
      <dgm:spPr/>
    </dgm:pt>
    <dgm:pt modelId="{70315F4B-B262-4563-A9AA-610CEAD659BD}" type="pres">
      <dgm:prSet presAssocID="{5DBF3687-4F5C-4D90-BA91-1B7D6443D1FE}" presName="c9" presStyleLbl="node1" presStyleIdx="8" presStyleCnt="19"/>
      <dgm:spPr/>
    </dgm:pt>
    <dgm:pt modelId="{42193289-DBFC-4332-82B2-EE8FA16D0A9F}" type="pres">
      <dgm:prSet presAssocID="{5DBF3687-4F5C-4D90-BA91-1B7D6443D1FE}" presName="c10" presStyleLbl="node1" presStyleIdx="9" presStyleCnt="19"/>
      <dgm:spPr/>
    </dgm:pt>
    <dgm:pt modelId="{8E73D942-A381-4965-8F52-43182970F2FC}" type="pres">
      <dgm:prSet presAssocID="{5DBF3687-4F5C-4D90-BA91-1B7D6443D1FE}" presName="c11" presStyleLbl="node1" presStyleIdx="10" presStyleCnt="19"/>
      <dgm:spPr/>
    </dgm:pt>
    <dgm:pt modelId="{5BF9DBE2-2C71-4067-9C3A-7735C9A3DCD3}" type="pres">
      <dgm:prSet presAssocID="{5DBF3687-4F5C-4D90-BA91-1B7D6443D1FE}" presName="c12" presStyleLbl="node1" presStyleIdx="11" presStyleCnt="19"/>
      <dgm:spPr/>
    </dgm:pt>
    <dgm:pt modelId="{4C4758F6-E61D-42C3-8334-E1ACC2011061}" type="pres">
      <dgm:prSet presAssocID="{5DBF3687-4F5C-4D90-BA91-1B7D6443D1FE}" presName="c13" presStyleLbl="node1" presStyleIdx="12" presStyleCnt="19"/>
      <dgm:spPr/>
    </dgm:pt>
    <dgm:pt modelId="{7AD17286-1347-485D-887C-0F39E5509050}" type="pres">
      <dgm:prSet presAssocID="{5DBF3687-4F5C-4D90-BA91-1B7D6443D1FE}" presName="c14" presStyleLbl="node1" presStyleIdx="13" presStyleCnt="19"/>
      <dgm:spPr/>
    </dgm:pt>
    <dgm:pt modelId="{BAFC0679-B237-4F0F-99FC-B23BF7C7B443}" type="pres">
      <dgm:prSet presAssocID="{5DBF3687-4F5C-4D90-BA91-1B7D6443D1FE}" presName="c15" presStyleLbl="node1" presStyleIdx="14" presStyleCnt="19"/>
      <dgm:spPr/>
    </dgm:pt>
    <dgm:pt modelId="{06114B40-8410-4B7B-A490-855310629092}" type="pres">
      <dgm:prSet presAssocID="{5DBF3687-4F5C-4D90-BA91-1B7D6443D1FE}" presName="c16" presStyleLbl="node1" presStyleIdx="15" presStyleCnt="19"/>
      <dgm:spPr/>
    </dgm:pt>
    <dgm:pt modelId="{02980C37-56B3-4602-9386-5BB98FDDE6AD}" type="pres">
      <dgm:prSet presAssocID="{5DBF3687-4F5C-4D90-BA91-1B7D6443D1FE}" presName="c17" presStyleLbl="node1" presStyleIdx="16" presStyleCnt="19"/>
      <dgm:spPr/>
    </dgm:pt>
    <dgm:pt modelId="{ECA255FF-4428-4411-B506-214540988BA2}" type="pres">
      <dgm:prSet presAssocID="{5DBF3687-4F5C-4D90-BA91-1B7D6443D1FE}" presName="c18" presStyleLbl="node1" presStyleIdx="17" presStyleCnt="19"/>
      <dgm:spPr/>
    </dgm:pt>
    <dgm:pt modelId="{08181053-622C-4BF4-9F94-0AE57C6C6D62}" type="pres">
      <dgm:prSet presAssocID="{B3D26DE8-24D0-4FA7-A580-A934B69E1C91}" presName="chevronComposite1" presStyleCnt="0"/>
      <dgm:spPr/>
    </dgm:pt>
    <dgm:pt modelId="{B39A091E-C1E0-4C54-B479-E97924018394}" type="pres">
      <dgm:prSet presAssocID="{B3D26DE8-24D0-4FA7-A580-A934B69E1C91}" presName="chevron1" presStyleLbl="sibTrans2D1" presStyleIdx="0" presStyleCnt="2"/>
      <dgm:spPr/>
    </dgm:pt>
    <dgm:pt modelId="{82C9BF95-240C-475C-B9E0-0673CD0F2692}" type="pres">
      <dgm:prSet presAssocID="{B3D26DE8-24D0-4FA7-A580-A934B69E1C91}" presName="spChevron1" presStyleCnt="0"/>
      <dgm:spPr/>
    </dgm:pt>
    <dgm:pt modelId="{49958EDF-EC3C-41D3-87A4-6D1072B4F94B}" type="pres">
      <dgm:prSet presAssocID="{C847A50F-6ED7-4464-B597-9C21AABD45C5}" presName="middle" presStyleCnt="0"/>
      <dgm:spPr/>
    </dgm:pt>
    <dgm:pt modelId="{1806C4AF-94FB-4144-B3D3-A4395ECECA95}" type="pres">
      <dgm:prSet presAssocID="{C847A50F-6ED7-4464-B597-9C21AABD45C5}" presName="parTxMid" presStyleLbl="revTx" presStyleIdx="2" presStyleCnt="5"/>
      <dgm:spPr/>
    </dgm:pt>
    <dgm:pt modelId="{071C92B4-081B-4BF3-9B0E-ED31B0CB674F}" type="pres">
      <dgm:prSet presAssocID="{C847A50F-6ED7-4464-B597-9C21AABD45C5}" presName="desTxMid" presStyleLbl="revTx" presStyleIdx="3" presStyleCnt="5">
        <dgm:presLayoutVars>
          <dgm:bulletEnabled val="1"/>
        </dgm:presLayoutVars>
      </dgm:prSet>
      <dgm:spPr/>
    </dgm:pt>
    <dgm:pt modelId="{7882006D-28AA-4453-8BE7-3AE96C4A41F9}" type="pres">
      <dgm:prSet presAssocID="{C847A50F-6ED7-4464-B597-9C21AABD45C5}" presName="spMid" presStyleCnt="0"/>
      <dgm:spPr/>
    </dgm:pt>
    <dgm:pt modelId="{8FB4A51E-8AB9-469A-A917-1BFE1CB7CCCE}" type="pres">
      <dgm:prSet presAssocID="{4BD1D2E8-8E7A-4098-A263-D5C5FD4B9112}" presName="chevronComposite1" presStyleCnt="0"/>
      <dgm:spPr/>
    </dgm:pt>
    <dgm:pt modelId="{C4FEA3E1-61EB-4F43-A7C4-D90C9D775095}" type="pres">
      <dgm:prSet presAssocID="{4BD1D2E8-8E7A-4098-A263-D5C5FD4B9112}" presName="chevron1" presStyleLbl="sibTrans2D1" presStyleIdx="1" presStyleCnt="2"/>
      <dgm:spPr/>
    </dgm:pt>
    <dgm:pt modelId="{2634E3BF-216D-409B-A1A5-B75D53C5FC5F}" type="pres">
      <dgm:prSet presAssocID="{4BD1D2E8-8E7A-4098-A263-D5C5FD4B9112}" presName="spChevron1" presStyleCnt="0"/>
      <dgm:spPr/>
    </dgm:pt>
    <dgm:pt modelId="{5C196506-ACBF-4670-8EB0-153BFB719934}" type="pres">
      <dgm:prSet presAssocID="{F2C39A4D-7CF2-4F12-9A40-F307A4AFA7A4}" presName="last" presStyleCnt="0"/>
      <dgm:spPr/>
    </dgm:pt>
    <dgm:pt modelId="{4ABCAF85-AB95-4249-806A-2475917D2116}" type="pres">
      <dgm:prSet presAssocID="{F2C39A4D-7CF2-4F12-9A40-F307A4AFA7A4}" presName="circleTx" presStyleLbl="node1" presStyleIdx="18" presStyleCnt="19"/>
      <dgm:spPr/>
    </dgm:pt>
    <dgm:pt modelId="{4CC56C16-9BBF-4A78-B369-F1B740BEE1B5}" type="pres">
      <dgm:prSet presAssocID="{F2C39A4D-7CF2-4F12-9A40-F307A4AFA7A4}" presName="desTxN" presStyleLbl="revTx" presStyleIdx="4" presStyleCnt="5">
        <dgm:presLayoutVars>
          <dgm:bulletEnabled val="1"/>
        </dgm:presLayoutVars>
      </dgm:prSet>
      <dgm:spPr/>
    </dgm:pt>
    <dgm:pt modelId="{7A9917AE-FB43-4A0D-BF2B-C2DF88B21EF9}" type="pres">
      <dgm:prSet presAssocID="{F2C39A4D-7CF2-4F12-9A40-F307A4AFA7A4}" presName="spN" presStyleCnt="0"/>
      <dgm:spPr/>
    </dgm:pt>
  </dgm:ptLst>
  <dgm:cxnLst>
    <dgm:cxn modelId="{1978D902-A2BA-442C-9974-C0486F65838C}" type="presOf" srcId="{59125C57-E21C-4E45-AA08-536053FB1D1F}" destId="{071C92B4-081B-4BF3-9B0E-ED31B0CB674F}" srcOrd="0" destOrd="0" presId="urn:microsoft.com/office/officeart/2009/3/layout/RandomtoResultProcess"/>
    <dgm:cxn modelId="{C2F6E402-E3F5-4478-A9A6-D49A649ACDED}" type="presOf" srcId="{5F000BB2-2D57-43C3-8531-2A07CF97A233}" destId="{8AA10FCC-B9A0-499C-8149-FFF9E3945D9E}" srcOrd="0" destOrd="0" presId="urn:microsoft.com/office/officeart/2009/3/layout/RandomtoResultProcess"/>
    <dgm:cxn modelId="{B5EB2306-DCA9-446F-A58B-2EB67CE38D21}" srcId="{C847A50F-6ED7-4464-B597-9C21AABD45C5}" destId="{19BD99ED-E7C7-4ABE-90B5-D8C667D14C81}" srcOrd="1" destOrd="0" parTransId="{F058D598-D686-4076-92A9-F174F8F18EAB}" sibTransId="{67E536AD-D75C-49D1-8E4F-C401D4ECD2BE}"/>
    <dgm:cxn modelId="{B9BC620D-2742-46B1-9761-195F9125EEC3}" type="presOf" srcId="{B160A266-0541-45AF-9CED-78BADCDAF8D3}" destId="{4CC56C16-9BBF-4A78-B369-F1B740BEE1B5}" srcOrd="0" destOrd="0" presId="urn:microsoft.com/office/officeart/2009/3/layout/RandomtoResultProcess"/>
    <dgm:cxn modelId="{4895E00F-6EB8-4490-BA10-27DBF24476F8}" srcId="{F2C39A4D-7CF2-4F12-9A40-F307A4AFA7A4}" destId="{989D1CA2-E0F3-4112-AB80-CAB482A0BC98}" srcOrd="3" destOrd="0" parTransId="{899E78A2-D0E8-4C6B-B830-1B7094655164}" sibTransId="{277633A7-2327-4436-9410-8022066681D8}"/>
    <dgm:cxn modelId="{32828219-03F1-46EF-B741-074E83ED579F}" type="presOf" srcId="{B122BAAF-0E80-4E00-BA15-2232B5322236}" destId="{071C92B4-081B-4BF3-9B0E-ED31B0CB674F}" srcOrd="0" destOrd="2" presId="urn:microsoft.com/office/officeart/2009/3/layout/RandomtoResultProcess"/>
    <dgm:cxn modelId="{F3283C21-9743-4306-98AF-E14DDAB8ECFB}" type="presOf" srcId="{F2C39A4D-7CF2-4F12-9A40-F307A4AFA7A4}" destId="{4ABCAF85-AB95-4249-806A-2475917D2116}" srcOrd="0" destOrd="0" presId="urn:microsoft.com/office/officeart/2009/3/layout/RandomtoResultProcess"/>
    <dgm:cxn modelId="{2C11C024-F69B-42CD-8909-CA54FA9870A5}" srcId="{5DBF3687-4F5C-4D90-BA91-1B7D6443D1FE}" destId="{20594E07-2524-46A6-B681-53F3FB3F0FE3}" srcOrd="4" destOrd="0" parTransId="{4834BD23-AEC7-4CBA-B300-E1DF22DE2034}" sibTransId="{DF2FFA82-7737-4A3D-A14A-578F7FC59EEA}"/>
    <dgm:cxn modelId="{8904702D-792A-41C2-9150-A0D8A3615387}" srcId="{C847A50F-6ED7-4464-B597-9C21AABD45C5}" destId="{B122BAAF-0E80-4E00-BA15-2232B5322236}" srcOrd="2" destOrd="0" parTransId="{590833B2-50AB-4D6C-AC04-300CBDCC3298}" sibTransId="{8AD81ED4-2CE9-42D9-AB33-859FC0032F1A}"/>
    <dgm:cxn modelId="{C77E5E2E-7A8B-49EB-9621-B0F65D9FE9A8}" type="presOf" srcId="{19BD99ED-E7C7-4ABE-90B5-D8C667D14C81}" destId="{071C92B4-081B-4BF3-9B0E-ED31B0CB674F}" srcOrd="0" destOrd="1" presId="urn:microsoft.com/office/officeart/2009/3/layout/RandomtoResultProcess"/>
    <dgm:cxn modelId="{58D66D3E-F0F7-4FF2-9006-9999AEF94424}" type="presOf" srcId="{E886975B-3966-493F-8352-F7CB5F65F164}" destId="{4CC56C16-9BBF-4A78-B369-F1B740BEE1B5}" srcOrd="0" destOrd="6" presId="urn:microsoft.com/office/officeart/2009/3/layout/RandomtoResultProcess"/>
    <dgm:cxn modelId="{27339862-8EB7-490F-B1E7-2F68E9CABAD6}" type="presOf" srcId="{258926FD-AF31-45D4-A0D6-11B43F33CDFA}" destId="{071C92B4-081B-4BF3-9B0E-ED31B0CB674F}" srcOrd="0" destOrd="3" presId="urn:microsoft.com/office/officeart/2009/3/layout/RandomtoResultProcess"/>
    <dgm:cxn modelId="{281EF962-C984-4B14-B38E-10F279B14EF8}" srcId="{F2C39A4D-7CF2-4F12-9A40-F307A4AFA7A4}" destId="{59ADEAF1-7C39-4F74-84DF-3F09EA78CE70}" srcOrd="1" destOrd="0" parTransId="{ADA56507-7F9D-48CD-A2C1-47E57C064DF6}" sibTransId="{9940DC83-7645-4406-BDF9-F277AF2C9AB5}"/>
    <dgm:cxn modelId="{C91E0E45-5D94-43C6-AAF0-CF85D9D8A496}" srcId="{F2C39A4D-7CF2-4F12-9A40-F307A4AFA7A4}" destId="{01FEA0B1-4429-43F2-AF40-154353775DEA}" srcOrd="5" destOrd="0" parTransId="{6718C1C1-3251-4185-8256-819408FAF906}" sibTransId="{63C6E7A2-0BB5-43CD-9618-A49655123237}"/>
    <dgm:cxn modelId="{A662ED48-01E9-467D-A178-57B93408FD77}" srcId="{F2C39A4D-7CF2-4F12-9A40-F307A4AFA7A4}" destId="{B160A266-0541-45AF-9CED-78BADCDAF8D3}" srcOrd="0" destOrd="0" parTransId="{BF00101B-2473-4ABE-BB6F-EA79FA9A1896}" sibTransId="{7D36DFB6-9659-44DA-BD70-86F547435269}"/>
    <dgm:cxn modelId="{6D22EE71-48AF-45B5-8FF0-9F4FA6BC5B5A}" srcId="{5DBF3687-4F5C-4D90-BA91-1B7D6443D1FE}" destId="{4812F54A-BA71-4E71-8951-D77971181BD8}" srcOrd="1" destOrd="0" parTransId="{5225885C-611F-4D3C-96B6-CC99F70914B0}" sibTransId="{3DF5C7AC-731B-48B7-B190-BB1F4ADF2FC9}"/>
    <dgm:cxn modelId="{5669A653-06A9-49BB-9572-5D6BAC709462}" srcId="{5F000BB2-2D57-43C3-8531-2A07CF97A233}" destId="{F2C39A4D-7CF2-4F12-9A40-F307A4AFA7A4}" srcOrd="2" destOrd="0" parTransId="{14A94421-E7F8-49DB-B16A-143DE47C8E7E}" sibTransId="{6A030AA2-460C-4F3D-A33F-00E141639AB5}"/>
    <dgm:cxn modelId="{244CC455-B087-405A-83D1-BC7B6E0D2FC1}" srcId="{5DBF3687-4F5C-4D90-BA91-1B7D6443D1FE}" destId="{A60DA8B2-72E3-40A5-B71A-C8EF05BD8716}" srcOrd="3" destOrd="0" parTransId="{D8BAB690-6346-470F-9468-8D2A78116AE6}" sibTransId="{14DF7A55-7561-4480-A03A-0E1D990DA107}"/>
    <dgm:cxn modelId="{FE88E95A-4EAA-4D07-8AE8-C0147FE95865}" type="presOf" srcId="{9C56A23F-9E6A-44A7-A495-ABEC362C2344}" destId="{4CC56C16-9BBF-4A78-B369-F1B740BEE1B5}" srcOrd="0" destOrd="2" presId="urn:microsoft.com/office/officeart/2009/3/layout/RandomtoResultProcess"/>
    <dgm:cxn modelId="{0072B67C-B7E8-4E4D-8FC3-213E3A4EFC78}" srcId="{5DBF3687-4F5C-4D90-BA91-1B7D6443D1FE}" destId="{EE54E2F2-82E4-4487-A798-3C118CF3158D}" srcOrd="0" destOrd="0" parTransId="{EA7DEABA-9D3C-4585-9392-3DB4EA74ED17}" sibTransId="{02BDBC69-59C3-48B3-99BF-533FBC7F1A70}"/>
    <dgm:cxn modelId="{FFBA3F7D-550D-4E99-BAE8-002FE5A11395}" type="presOf" srcId="{20594E07-2524-46A6-B681-53F3FB3F0FE3}" destId="{53811678-3852-4A61-9C7D-DFBD8EDD53BE}" srcOrd="0" destOrd="4" presId="urn:microsoft.com/office/officeart/2009/3/layout/RandomtoResultProcess"/>
    <dgm:cxn modelId="{AFFCBD7F-38DB-4AA0-BD08-D53FD6F94A8F}" srcId="{F2C39A4D-7CF2-4F12-9A40-F307A4AFA7A4}" destId="{8E6E870B-94BD-45D7-92A3-3F68B086BB8B}" srcOrd="4" destOrd="0" parTransId="{6EDF6FF4-C9CF-47CA-8AA9-571A1578E0D5}" sibTransId="{85EC46E7-4A29-42C2-82AB-D20C101FA2AC}"/>
    <dgm:cxn modelId="{5111E884-F2C6-47C1-B9E6-FBC400B59969}" srcId="{5F000BB2-2D57-43C3-8531-2A07CF97A233}" destId="{5DBF3687-4F5C-4D90-BA91-1B7D6443D1FE}" srcOrd="0" destOrd="0" parTransId="{D7861A24-F48D-4668-9409-914D5CC2009E}" sibTransId="{B3D26DE8-24D0-4FA7-A580-A934B69E1C91}"/>
    <dgm:cxn modelId="{8DD96595-AA0D-4EB1-B224-5587D3FDC787}" type="presOf" srcId="{C847A50F-6ED7-4464-B597-9C21AABD45C5}" destId="{1806C4AF-94FB-4144-B3D3-A4395ECECA95}" srcOrd="0" destOrd="0" presId="urn:microsoft.com/office/officeart/2009/3/layout/RandomtoResultProcess"/>
    <dgm:cxn modelId="{D7C4AA9D-D177-4400-9512-CBE6F7987F93}" type="presOf" srcId="{4812F54A-BA71-4E71-8951-D77971181BD8}" destId="{53811678-3852-4A61-9C7D-DFBD8EDD53BE}" srcOrd="0" destOrd="1" presId="urn:microsoft.com/office/officeart/2009/3/layout/RandomtoResultProcess"/>
    <dgm:cxn modelId="{0016D1A0-AD84-46EB-8B01-F16C03FE7C14}" type="presOf" srcId="{01FEA0B1-4429-43F2-AF40-154353775DEA}" destId="{4CC56C16-9BBF-4A78-B369-F1B740BEE1B5}" srcOrd="0" destOrd="5" presId="urn:microsoft.com/office/officeart/2009/3/layout/RandomtoResultProcess"/>
    <dgm:cxn modelId="{8EDEF2A1-185F-4903-95B3-549CB693D01A}" srcId="{5DBF3687-4F5C-4D90-BA91-1B7D6443D1FE}" destId="{41C2354D-372A-4DCD-8F38-CA5361275CCA}" srcOrd="5" destOrd="0" parTransId="{9BB41883-36BE-4C21-B38B-91148A919E90}" sibTransId="{360F0634-A45B-42CD-83FB-799904E1B4DA}"/>
    <dgm:cxn modelId="{AA4682B4-F29C-47AB-A129-5C10AB6EE237}" type="presOf" srcId="{A60DA8B2-72E3-40A5-B71A-C8EF05BD8716}" destId="{53811678-3852-4A61-9C7D-DFBD8EDD53BE}" srcOrd="0" destOrd="3" presId="urn:microsoft.com/office/officeart/2009/3/layout/RandomtoResultProcess"/>
    <dgm:cxn modelId="{0731A3B7-3D0B-4F6F-882E-EC131E03BAA1}" srcId="{C847A50F-6ED7-4464-B597-9C21AABD45C5}" destId="{258926FD-AF31-45D4-A0D6-11B43F33CDFA}" srcOrd="3" destOrd="0" parTransId="{DF76E738-3A02-43AF-B56F-6632D35B7E90}" sibTransId="{25FEF766-8F16-467F-9199-3FD10ACC4157}"/>
    <dgm:cxn modelId="{2AB92AB9-42AE-434A-9789-FF633B0DCEAB}" type="presOf" srcId="{EE54E2F2-82E4-4487-A798-3C118CF3158D}" destId="{53811678-3852-4A61-9C7D-DFBD8EDD53BE}" srcOrd="0" destOrd="0" presId="urn:microsoft.com/office/officeart/2009/3/layout/RandomtoResultProcess"/>
    <dgm:cxn modelId="{10A6C8C1-902F-4E83-B766-68D89CEF27AA}" srcId="{C847A50F-6ED7-4464-B597-9C21AABD45C5}" destId="{59125C57-E21C-4E45-AA08-536053FB1D1F}" srcOrd="0" destOrd="0" parTransId="{AAF7662B-FEC4-436C-AB2F-51867907087C}" sibTransId="{E2F64309-100F-41E8-8971-14209ABAFDA0}"/>
    <dgm:cxn modelId="{FF9777D6-49BD-4128-B8DA-1948D653FD8B}" srcId="{F2C39A4D-7CF2-4F12-9A40-F307A4AFA7A4}" destId="{9C56A23F-9E6A-44A7-A495-ABEC362C2344}" srcOrd="2" destOrd="0" parTransId="{8355BAFC-BFC4-4EF7-8BBE-88DAEE9CACFD}" sibTransId="{144A28AF-EA9B-4884-A980-D194AA7B9BCF}"/>
    <dgm:cxn modelId="{C4C21BDF-BD3A-47E7-B3E5-B60D5BAF225D}" srcId="{5F000BB2-2D57-43C3-8531-2A07CF97A233}" destId="{C847A50F-6ED7-4464-B597-9C21AABD45C5}" srcOrd="1" destOrd="0" parTransId="{D74FD041-D5BC-4265-A0FC-161F04B9AF71}" sibTransId="{4BD1D2E8-8E7A-4098-A263-D5C5FD4B9112}"/>
    <dgm:cxn modelId="{9253D8E2-FEE0-4356-8F8B-6D1228980628}" type="presOf" srcId="{989D1CA2-E0F3-4112-AB80-CAB482A0BC98}" destId="{4CC56C16-9BBF-4A78-B369-F1B740BEE1B5}" srcOrd="0" destOrd="3" presId="urn:microsoft.com/office/officeart/2009/3/layout/RandomtoResultProcess"/>
    <dgm:cxn modelId="{321C27E7-93D5-4618-8FB2-3F3C6D55714B}" type="presOf" srcId="{65DEBDF4-4C37-484D-803C-97AA0791D7C0}" destId="{53811678-3852-4A61-9C7D-DFBD8EDD53BE}" srcOrd="0" destOrd="2" presId="urn:microsoft.com/office/officeart/2009/3/layout/RandomtoResultProcess"/>
    <dgm:cxn modelId="{8601E4F2-F339-4E0F-AEE2-F8832069A094}" srcId="{5DBF3687-4F5C-4D90-BA91-1B7D6443D1FE}" destId="{65DEBDF4-4C37-484D-803C-97AA0791D7C0}" srcOrd="2" destOrd="0" parTransId="{0DB7473B-0100-41F1-8345-13138DFA6DC6}" sibTransId="{049637A7-F709-4746-B301-7284E2008376}"/>
    <dgm:cxn modelId="{1891B0F4-22FE-49DD-B783-F5D8A78FF9F3}" type="presOf" srcId="{8E6E870B-94BD-45D7-92A3-3F68B086BB8B}" destId="{4CC56C16-9BBF-4A78-B369-F1B740BEE1B5}" srcOrd="0" destOrd="4" presId="urn:microsoft.com/office/officeart/2009/3/layout/RandomtoResultProcess"/>
    <dgm:cxn modelId="{203B37F6-2560-4CD0-9797-A7D1A88AFEF6}" type="presOf" srcId="{41C2354D-372A-4DCD-8F38-CA5361275CCA}" destId="{53811678-3852-4A61-9C7D-DFBD8EDD53BE}" srcOrd="0" destOrd="5" presId="urn:microsoft.com/office/officeart/2009/3/layout/RandomtoResultProcess"/>
    <dgm:cxn modelId="{778E43F6-4E8A-4E75-8CF6-BA71137F53CC}" type="presOf" srcId="{59ADEAF1-7C39-4F74-84DF-3F09EA78CE70}" destId="{4CC56C16-9BBF-4A78-B369-F1B740BEE1B5}" srcOrd="0" destOrd="1" presId="urn:microsoft.com/office/officeart/2009/3/layout/RandomtoResultProcess"/>
    <dgm:cxn modelId="{3ACD5CFA-9465-4BB0-BDCA-796C515DC235}" srcId="{F2C39A4D-7CF2-4F12-9A40-F307A4AFA7A4}" destId="{E886975B-3966-493F-8352-F7CB5F65F164}" srcOrd="6" destOrd="0" parTransId="{AC8EB05F-7487-49A5-AEAC-AA91A7F785CE}" sibTransId="{F816FDAA-58FA-441D-95AF-D72A5656CCAC}"/>
    <dgm:cxn modelId="{5C6519FF-5FAA-4728-998B-9FE55B6AE60F}" type="presOf" srcId="{5DBF3687-4F5C-4D90-BA91-1B7D6443D1FE}" destId="{7EADB0CA-7EDB-475E-9B8E-0E1BF95F579D}" srcOrd="0" destOrd="0" presId="urn:microsoft.com/office/officeart/2009/3/layout/RandomtoResultProcess"/>
    <dgm:cxn modelId="{2DF44782-92C2-4BB3-8607-871D4688DA49}" type="presParOf" srcId="{8AA10FCC-B9A0-499C-8149-FFF9E3945D9E}" destId="{D943DEAF-C810-4D6D-8E74-C0816B8CE9A6}" srcOrd="0" destOrd="0" presId="urn:microsoft.com/office/officeart/2009/3/layout/RandomtoResultProcess"/>
    <dgm:cxn modelId="{75BE52F8-7D3D-48DE-8B6C-2E6BE3D56C88}" type="presParOf" srcId="{D943DEAF-C810-4D6D-8E74-C0816B8CE9A6}" destId="{7EADB0CA-7EDB-475E-9B8E-0E1BF95F579D}" srcOrd="0" destOrd="0" presId="urn:microsoft.com/office/officeart/2009/3/layout/RandomtoResultProcess"/>
    <dgm:cxn modelId="{A44D9612-BDD4-4F9B-907C-74E5ECE3A6CD}" type="presParOf" srcId="{D943DEAF-C810-4D6D-8E74-C0816B8CE9A6}" destId="{53811678-3852-4A61-9C7D-DFBD8EDD53BE}" srcOrd="1" destOrd="0" presId="urn:microsoft.com/office/officeart/2009/3/layout/RandomtoResultProcess"/>
    <dgm:cxn modelId="{3904F384-7668-4BB2-A701-6A9F46968FE8}" type="presParOf" srcId="{D943DEAF-C810-4D6D-8E74-C0816B8CE9A6}" destId="{5BCA7B76-960F-4105-AB78-40FA3D9E09E4}" srcOrd="2" destOrd="0" presId="urn:microsoft.com/office/officeart/2009/3/layout/RandomtoResultProcess"/>
    <dgm:cxn modelId="{50A9A82B-50E5-4C3F-8AB3-C97ABA73DF24}" type="presParOf" srcId="{D943DEAF-C810-4D6D-8E74-C0816B8CE9A6}" destId="{7FB42B56-AF48-45CA-BC9F-811E488EED61}" srcOrd="3" destOrd="0" presId="urn:microsoft.com/office/officeart/2009/3/layout/RandomtoResultProcess"/>
    <dgm:cxn modelId="{757A213A-18FA-45E0-9EBA-19CD77A44C74}" type="presParOf" srcId="{D943DEAF-C810-4D6D-8E74-C0816B8CE9A6}" destId="{6B8FD2A9-25AC-48C4-A309-311B2EE641F8}" srcOrd="4" destOrd="0" presId="urn:microsoft.com/office/officeart/2009/3/layout/RandomtoResultProcess"/>
    <dgm:cxn modelId="{566CDE6E-3986-481D-A7ED-891B2B7F78B9}" type="presParOf" srcId="{D943DEAF-C810-4D6D-8E74-C0816B8CE9A6}" destId="{E5D0E199-7577-471F-A976-669FC3170AB7}" srcOrd="5" destOrd="0" presId="urn:microsoft.com/office/officeart/2009/3/layout/RandomtoResultProcess"/>
    <dgm:cxn modelId="{DAE0904D-25C5-4478-874C-5B7CC100B2D3}" type="presParOf" srcId="{D943DEAF-C810-4D6D-8E74-C0816B8CE9A6}" destId="{7593E176-E30B-4DDE-8F12-E9FD4D57DA2B}" srcOrd="6" destOrd="0" presId="urn:microsoft.com/office/officeart/2009/3/layout/RandomtoResultProcess"/>
    <dgm:cxn modelId="{906AEF85-C5E2-4CAB-B241-5AEBDEE3D05A}" type="presParOf" srcId="{D943DEAF-C810-4D6D-8E74-C0816B8CE9A6}" destId="{2A5840BD-2959-4898-9ADF-C72CA8105348}" srcOrd="7" destOrd="0" presId="urn:microsoft.com/office/officeart/2009/3/layout/RandomtoResultProcess"/>
    <dgm:cxn modelId="{05129DB4-C2E0-4005-B041-7F34D4F45F7C}" type="presParOf" srcId="{D943DEAF-C810-4D6D-8E74-C0816B8CE9A6}" destId="{83B62713-610A-442A-AAFB-D26B11BAF4CB}" srcOrd="8" destOrd="0" presId="urn:microsoft.com/office/officeart/2009/3/layout/RandomtoResultProcess"/>
    <dgm:cxn modelId="{CD6B50F8-789D-4084-B366-CF9EA6C79724}" type="presParOf" srcId="{D943DEAF-C810-4D6D-8E74-C0816B8CE9A6}" destId="{E384BB9F-AD2B-46E7-8506-0751B37313ED}" srcOrd="9" destOrd="0" presId="urn:microsoft.com/office/officeart/2009/3/layout/RandomtoResultProcess"/>
    <dgm:cxn modelId="{14F2FC38-8EA3-4C0B-8532-489AD8F05BC4}" type="presParOf" srcId="{D943DEAF-C810-4D6D-8E74-C0816B8CE9A6}" destId="{70315F4B-B262-4563-A9AA-610CEAD659BD}" srcOrd="10" destOrd="0" presId="urn:microsoft.com/office/officeart/2009/3/layout/RandomtoResultProcess"/>
    <dgm:cxn modelId="{2FEC160D-573C-47AE-9E75-1F89EA2E00A9}" type="presParOf" srcId="{D943DEAF-C810-4D6D-8E74-C0816B8CE9A6}" destId="{42193289-DBFC-4332-82B2-EE8FA16D0A9F}" srcOrd="11" destOrd="0" presId="urn:microsoft.com/office/officeart/2009/3/layout/RandomtoResultProcess"/>
    <dgm:cxn modelId="{D5169077-8516-4E86-9E48-F477F2BD9DC3}" type="presParOf" srcId="{D943DEAF-C810-4D6D-8E74-C0816B8CE9A6}" destId="{8E73D942-A381-4965-8F52-43182970F2FC}" srcOrd="12" destOrd="0" presId="urn:microsoft.com/office/officeart/2009/3/layout/RandomtoResultProcess"/>
    <dgm:cxn modelId="{C9ACB3B1-1AC9-44B9-B3E3-4E29373EAEC6}" type="presParOf" srcId="{D943DEAF-C810-4D6D-8E74-C0816B8CE9A6}" destId="{5BF9DBE2-2C71-4067-9C3A-7735C9A3DCD3}" srcOrd="13" destOrd="0" presId="urn:microsoft.com/office/officeart/2009/3/layout/RandomtoResultProcess"/>
    <dgm:cxn modelId="{D58EDA27-F783-49F4-8B24-1664BF255DCB}" type="presParOf" srcId="{D943DEAF-C810-4D6D-8E74-C0816B8CE9A6}" destId="{4C4758F6-E61D-42C3-8334-E1ACC2011061}" srcOrd="14" destOrd="0" presId="urn:microsoft.com/office/officeart/2009/3/layout/RandomtoResultProcess"/>
    <dgm:cxn modelId="{3ED86DA0-7372-49B9-9C75-65E7C9C87AD2}" type="presParOf" srcId="{D943DEAF-C810-4D6D-8E74-C0816B8CE9A6}" destId="{7AD17286-1347-485D-887C-0F39E5509050}" srcOrd="15" destOrd="0" presId="urn:microsoft.com/office/officeart/2009/3/layout/RandomtoResultProcess"/>
    <dgm:cxn modelId="{D7D11160-DE85-4ADF-BA40-E9079594AE48}" type="presParOf" srcId="{D943DEAF-C810-4D6D-8E74-C0816B8CE9A6}" destId="{BAFC0679-B237-4F0F-99FC-B23BF7C7B443}" srcOrd="16" destOrd="0" presId="urn:microsoft.com/office/officeart/2009/3/layout/RandomtoResultProcess"/>
    <dgm:cxn modelId="{A99A0530-CB21-4B54-A9AD-B439122C333D}" type="presParOf" srcId="{D943DEAF-C810-4D6D-8E74-C0816B8CE9A6}" destId="{06114B40-8410-4B7B-A490-855310629092}" srcOrd="17" destOrd="0" presId="urn:microsoft.com/office/officeart/2009/3/layout/RandomtoResultProcess"/>
    <dgm:cxn modelId="{094268EE-D6B1-459A-A8C4-EC7D03E0B7C3}" type="presParOf" srcId="{D943DEAF-C810-4D6D-8E74-C0816B8CE9A6}" destId="{02980C37-56B3-4602-9386-5BB98FDDE6AD}" srcOrd="18" destOrd="0" presId="urn:microsoft.com/office/officeart/2009/3/layout/RandomtoResultProcess"/>
    <dgm:cxn modelId="{D02AE1B3-8C3E-445A-A662-D300BB038B3F}" type="presParOf" srcId="{D943DEAF-C810-4D6D-8E74-C0816B8CE9A6}" destId="{ECA255FF-4428-4411-B506-214540988BA2}" srcOrd="19" destOrd="0" presId="urn:microsoft.com/office/officeart/2009/3/layout/RandomtoResultProcess"/>
    <dgm:cxn modelId="{7FD033A0-D62A-4C1A-BCD6-F3318DFB1D2A}" type="presParOf" srcId="{8AA10FCC-B9A0-499C-8149-FFF9E3945D9E}" destId="{08181053-622C-4BF4-9F94-0AE57C6C6D62}" srcOrd="1" destOrd="0" presId="urn:microsoft.com/office/officeart/2009/3/layout/RandomtoResultProcess"/>
    <dgm:cxn modelId="{7685B74B-E522-4A23-A17C-1640E56F0E7B}" type="presParOf" srcId="{08181053-622C-4BF4-9F94-0AE57C6C6D62}" destId="{B39A091E-C1E0-4C54-B479-E97924018394}" srcOrd="0" destOrd="0" presId="urn:microsoft.com/office/officeart/2009/3/layout/RandomtoResultProcess"/>
    <dgm:cxn modelId="{613B3A2A-C551-4E64-9A26-43784FC80BD0}" type="presParOf" srcId="{08181053-622C-4BF4-9F94-0AE57C6C6D62}" destId="{82C9BF95-240C-475C-B9E0-0673CD0F2692}" srcOrd="1" destOrd="0" presId="urn:microsoft.com/office/officeart/2009/3/layout/RandomtoResultProcess"/>
    <dgm:cxn modelId="{5B35EC42-D68F-4157-B8E6-066AACE1795A}" type="presParOf" srcId="{8AA10FCC-B9A0-499C-8149-FFF9E3945D9E}" destId="{49958EDF-EC3C-41D3-87A4-6D1072B4F94B}" srcOrd="2" destOrd="0" presId="urn:microsoft.com/office/officeart/2009/3/layout/RandomtoResultProcess"/>
    <dgm:cxn modelId="{E83998AC-8035-4329-8F66-1AF30F93CC80}" type="presParOf" srcId="{49958EDF-EC3C-41D3-87A4-6D1072B4F94B}" destId="{1806C4AF-94FB-4144-B3D3-A4395ECECA95}" srcOrd="0" destOrd="0" presId="urn:microsoft.com/office/officeart/2009/3/layout/RandomtoResultProcess"/>
    <dgm:cxn modelId="{14264DB3-31D2-4350-8EE6-EF88A356515B}" type="presParOf" srcId="{49958EDF-EC3C-41D3-87A4-6D1072B4F94B}" destId="{071C92B4-081B-4BF3-9B0E-ED31B0CB674F}" srcOrd="1" destOrd="0" presId="urn:microsoft.com/office/officeart/2009/3/layout/RandomtoResultProcess"/>
    <dgm:cxn modelId="{DA206CC7-6A4D-4F0F-8860-D0B6246BD9B6}" type="presParOf" srcId="{49958EDF-EC3C-41D3-87A4-6D1072B4F94B}" destId="{7882006D-28AA-4453-8BE7-3AE96C4A41F9}" srcOrd="2" destOrd="0" presId="urn:microsoft.com/office/officeart/2009/3/layout/RandomtoResultProcess"/>
    <dgm:cxn modelId="{78BC452A-16EB-4283-A792-A86950388B7A}" type="presParOf" srcId="{8AA10FCC-B9A0-499C-8149-FFF9E3945D9E}" destId="{8FB4A51E-8AB9-469A-A917-1BFE1CB7CCCE}" srcOrd="3" destOrd="0" presId="urn:microsoft.com/office/officeart/2009/3/layout/RandomtoResultProcess"/>
    <dgm:cxn modelId="{2D73681A-D6A2-4032-88C8-EA00D60507F9}" type="presParOf" srcId="{8FB4A51E-8AB9-469A-A917-1BFE1CB7CCCE}" destId="{C4FEA3E1-61EB-4F43-A7C4-D90C9D775095}" srcOrd="0" destOrd="0" presId="urn:microsoft.com/office/officeart/2009/3/layout/RandomtoResultProcess"/>
    <dgm:cxn modelId="{8A9B4031-729F-4084-B059-BD1912A35F47}" type="presParOf" srcId="{8FB4A51E-8AB9-469A-A917-1BFE1CB7CCCE}" destId="{2634E3BF-216D-409B-A1A5-B75D53C5FC5F}" srcOrd="1" destOrd="0" presId="urn:microsoft.com/office/officeart/2009/3/layout/RandomtoResultProcess"/>
    <dgm:cxn modelId="{E49AA35D-72D0-4C82-9FDD-7A1DC369AAC0}" type="presParOf" srcId="{8AA10FCC-B9A0-499C-8149-FFF9E3945D9E}" destId="{5C196506-ACBF-4670-8EB0-153BFB719934}" srcOrd="4" destOrd="0" presId="urn:microsoft.com/office/officeart/2009/3/layout/RandomtoResultProcess"/>
    <dgm:cxn modelId="{9FB765ED-3821-495F-925A-BD14D5678160}" type="presParOf" srcId="{5C196506-ACBF-4670-8EB0-153BFB719934}" destId="{4ABCAF85-AB95-4249-806A-2475917D2116}" srcOrd="0" destOrd="0" presId="urn:microsoft.com/office/officeart/2009/3/layout/RandomtoResultProcess"/>
    <dgm:cxn modelId="{AAD04D1F-11A8-4293-B9DF-43C3A083356B}" type="presParOf" srcId="{5C196506-ACBF-4670-8EB0-153BFB719934}" destId="{4CC56C16-9BBF-4A78-B369-F1B740BEE1B5}" srcOrd="1" destOrd="0" presId="urn:microsoft.com/office/officeart/2009/3/layout/RandomtoResultProcess"/>
    <dgm:cxn modelId="{29FB184B-74D3-4D72-AC22-72B47B59481E}" type="presParOf" srcId="{5C196506-ACBF-4670-8EB0-153BFB719934}" destId="{7A9917AE-FB43-4A0D-BF2B-C2DF88B21EF9}" srcOrd="2" destOrd="0" presId="urn:microsoft.com/office/officeart/2009/3/layout/RandomtoResult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1D7C50-0C51-4841-A29A-0B99BB1885AA}"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60480CA9-48CA-4665-9A0F-0D56FC65B273}">
      <dgm:prSet>
        <dgm:style>
          <a:lnRef idx="1">
            <a:schemeClr val="accent5"/>
          </a:lnRef>
          <a:fillRef idx="2">
            <a:schemeClr val="accent5"/>
          </a:fillRef>
          <a:effectRef idx="1">
            <a:schemeClr val="accent5"/>
          </a:effectRef>
          <a:fontRef idx="minor">
            <a:schemeClr val="dk1"/>
          </a:fontRef>
        </dgm:style>
      </dgm:prSet>
      <dgm:spPr/>
      <dgm:t>
        <a:bodyPr/>
        <a:lstStyle/>
        <a:p>
          <a:pPr rtl="0"/>
          <a:r>
            <a:rPr lang="en-US" b="1"/>
            <a:t>Format</a:t>
          </a:r>
          <a:endParaRPr lang="en-US"/>
        </a:p>
      </dgm:t>
    </dgm:pt>
    <dgm:pt modelId="{C3D75556-FE96-4F98-9539-89597E211CC7}" type="parTrans" cxnId="{19FD1825-AF82-45F4-A042-0976C1038440}">
      <dgm:prSet/>
      <dgm:spPr/>
      <dgm:t>
        <a:bodyPr/>
        <a:lstStyle/>
        <a:p>
          <a:endParaRPr lang="en-US"/>
        </a:p>
      </dgm:t>
    </dgm:pt>
    <dgm:pt modelId="{464DB853-164A-47FB-9AB8-0826BCBF5FC4}" type="sibTrans" cxnId="{19FD1825-AF82-45F4-A042-0976C1038440}">
      <dgm:prSet/>
      <dgm:spPr/>
      <dgm:t>
        <a:bodyPr/>
        <a:lstStyle/>
        <a:p>
          <a:endParaRPr lang="en-US"/>
        </a:p>
      </dgm:t>
    </dgm:pt>
    <dgm:pt modelId="{7D91354C-8831-4E5D-AF68-D513FD33B12F}">
      <dgm:prSet/>
      <dgm:spPr/>
      <dgm:t>
        <a:bodyPr/>
        <a:lstStyle/>
        <a:p>
          <a:pPr rtl="0"/>
          <a:r>
            <a:rPr lang="en-US" dirty="0"/>
            <a:t>The Future of Inclusion: The EDI Conference for Hospitality &amp; Business is structured as engaging and insightful experience comprising of:
Attendee Sessions – Attendees will share their expertise in implementing EDI strategies within the hospitality space.
Interactive sessions of panel discussions (1) will include professionals from different industries who will explore challenges, successes and solutions for creating communities that embrace inclusion.
Interactive Workshops – Learning with our hands through the development of actionable EDI strategies specific to your organization.</a:t>
          </a:r>
        </a:p>
      </dgm:t>
    </dgm:pt>
    <dgm:pt modelId="{6B710A96-DE0D-4F87-9178-D888C525D51A}" type="parTrans" cxnId="{BB1C76D5-F312-4F25-9394-4407796E3A74}">
      <dgm:prSet/>
      <dgm:spPr/>
      <dgm:t>
        <a:bodyPr/>
        <a:lstStyle/>
        <a:p>
          <a:endParaRPr lang="en-US"/>
        </a:p>
      </dgm:t>
    </dgm:pt>
    <dgm:pt modelId="{8E70C3D2-2692-4770-8625-3562410D60D8}" type="sibTrans" cxnId="{BB1C76D5-F312-4F25-9394-4407796E3A74}">
      <dgm:prSet/>
      <dgm:spPr/>
      <dgm:t>
        <a:bodyPr/>
        <a:lstStyle/>
        <a:p>
          <a:endParaRPr lang="en-US"/>
        </a:p>
      </dgm:t>
    </dgm:pt>
    <dgm:pt modelId="{E121F4FD-F33D-4A49-806A-5D9AABD3ACD0}">
      <dgm:prSet>
        <dgm:style>
          <a:lnRef idx="1">
            <a:schemeClr val="accent6"/>
          </a:lnRef>
          <a:fillRef idx="2">
            <a:schemeClr val="accent6"/>
          </a:fillRef>
          <a:effectRef idx="1">
            <a:schemeClr val="accent6"/>
          </a:effectRef>
          <a:fontRef idx="minor">
            <a:schemeClr val="dk1"/>
          </a:fontRef>
        </dgm:style>
      </dgm:prSet>
      <dgm:spPr/>
      <dgm:t>
        <a:bodyPr/>
        <a:lstStyle/>
        <a:p>
          <a:pPr rtl="0"/>
          <a:r>
            <a:rPr lang="en-US" b="1"/>
            <a:t>Speaker Lineup</a:t>
          </a:r>
          <a:endParaRPr lang="en-US"/>
        </a:p>
      </dgm:t>
    </dgm:pt>
    <dgm:pt modelId="{685451C5-E64C-4ABF-8E47-7EBC9DCFA807}" type="parTrans" cxnId="{4FB704BC-4DF5-4C68-8A12-5C608B1B28F7}">
      <dgm:prSet/>
      <dgm:spPr/>
      <dgm:t>
        <a:bodyPr/>
        <a:lstStyle/>
        <a:p>
          <a:endParaRPr lang="en-US"/>
        </a:p>
      </dgm:t>
    </dgm:pt>
    <dgm:pt modelId="{A7274527-29C8-41C1-9487-2DD784FDD9C1}" type="sibTrans" cxnId="{4FB704BC-4DF5-4C68-8A12-5C608B1B28F7}">
      <dgm:prSet/>
      <dgm:spPr/>
      <dgm:t>
        <a:bodyPr/>
        <a:lstStyle/>
        <a:p>
          <a:endParaRPr lang="en-US"/>
        </a:p>
      </dgm:t>
    </dgm:pt>
    <dgm:pt modelId="{0933248C-4542-4C5A-B175-A67332679C72}">
      <dgm:prSet/>
      <dgm:spPr/>
      <dgm:t>
        <a:bodyPr/>
        <a:lstStyle/>
        <a:p>
          <a:pPr rtl="0"/>
          <a:r>
            <a:rPr lang="en-US"/>
            <a:t>The conference will include an impressive staff of experts well versed in human resources, hospitality; and diversity consulting. Expected speakers include:</a:t>
          </a:r>
          <a:endParaRPr lang="en-US" dirty="0"/>
        </a:p>
      </dgm:t>
    </dgm:pt>
    <dgm:pt modelId="{7C94BD33-4C7C-46D0-AC0B-C967337A675B}" type="parTrans" cxnId="{FCC577AB-1266-4305-9824-84D621A9E06E}">
      <dgm:prSet/>
      <dgm:spPr/>
      <dgm:t>
        <a:bodyPr/>
        <a:lstStyle/>
        <a:p>
          <a:endParaRPr lang="en-US"/>
        </a:p>
      </dgm:t>
    </dgm:pt>
    <dgm:pt modelId="{23B17E39-D985-4FE8-862A-852AC7B8B744}" type="sibTrans" cxnId="{FCC577AB-1266-4305-9824-84D621A9E06E}">
      <dgm:prSet/>
      <dgm:spPr/>
      <dgm:t>
        <a:bodyPr/>
        <a:lstStyle/>
        <a:p>
          <a:endParaRPr lang="en-US"/>
        </a:p>
      </dgm:t>
    </dgm:pt>
    <dgm:pt modelId="{C11F376C-50CC-4B9D-8EC2-6A22756E73FF}">
      <dgm:prSet>
        <dgm:style>
          <a:lnRef idx="1">
            <a:schemeClr val="accent4"/>
          </a:lnRef>
          <a:fillRef idx="2">
            <a:schemeClr val="accent4"/>
          </a:fillRef>
          <a:effectRef idx="1">
            <a:schemeClr val="accent4"/>
          </a:effectRef>
          <a:fontRef idx="minor">
            <a:schemeClr val="dk1"/>
          </a:fontRef>
        </dgm:style>
      </dgm:prSet>
      <dgm:spPr/>
      <dgm:t>
        <a:bodyPr/>
        <a:lstStyle/>
        <a:p>
          <a:pPr rtl="0"/>
          <a:r>
            <a:rPr lang="en-US" b="1"/>
            <a:t>Key Topics</a:t>
          </a:r>
          <a:endParaRPr lang="en-US"/>
        </a:p>
      </dgm:t>
    </dgm:pt>
    <dgm:pt modelId="{D35086DD-DC24-4AA7-B121-0710C4734D08}" type="parTrans" cxnId="{5190F9DC-BA64-43B3-9C78-9AB190164D8D}">
      <dgm:prSet/>
      <dgm:spPr/>
      <dgm:t>
        <a:bodyPr/>
        <a:lstStyle/>
        <a:p>
          <a:endParaRPr lang="en-US"/>
        </a:p>
      </dgm:t>
    </dgm:pt>
    <dgm:pt modelId="{A6C5131A-4823-4A9D-B64C-FF0A552884B5}" type="sibTrans" cxnId="{5190F9DC-BA64-43B3-9C78-9AB190164D8D}">
      <dgm:prSet/>
      <dgm:spPr/>
      <dgm:t>
        <a:bodyPr/>
        <a:lstStyle/>
        <a:p>
          <a:endParaRPr lang="en-US"/>
        </a:p>
      </dgm:t>
    </dgm:pt>
    <dgm:pt modelId="{002D676A-0812-4C33-BB84-C8F50D235E6D}">
      <dgm:prSet/>
      <dgm:spPr/>
      <dgm:t>
        <a:bodyPr/>
        <a:lstStyle/>
        <a:p>
          <a:pPr rtl="0"/>
          <a:r>
            <a:rPr lang="en-US" dirty="0"/>
            <a:t>Contents of the conference agenda are specific dealing with key EDI topics that apply to the hospitality industry such as:</a:t>
          </a:r>
        </a:p>
      </dgm:t>
    </dgm:pt>
    <dgm:pt modelId="{87BF96F5-3A9C-4F43-9F4C-4E24E32189E9}" type="parTrans" cxnId="{55A788E8-C487-43F3-A345-CBB6AF40519F}">
      <dgm:prSet/>
      <dgm:spPr/>
      <dgm:t>
        <a:bodyPr/>
        <a:lstStyle/>
        <a:p>
          <a:endParaRPr lang="en-US"/>
        </a:p>
      </dgm:t>
    </dgm:pt>
    <dgm:pt modelId="{9296C976-2EFC-4BD2-82FD-CB84B1C04C3B}" type="sibTrans" cxnId="{55A788E8-C487-43F3-A345-CBB6AF40519F}">
      <dgm:prSet/>
      <dgm:spPr/>
      <dgm:t>
        <a:bodyPr/>
        <a:lstStyle/>
        <a:p>
          <a:endParaRPr lang="en-US"/>
        </a:p>
      </dgm:t>
    </dgm:pt>
    <dgm:pt modelId="{BAAF1CC1-FF61-46FE-BD33-17E090AD1C73}">
      <dgm:prSet/>
      <dgm:spPr/>
      <dgm:t>
        <a:bodyPr/>
        <a:lstStyle/>
        <a:p>
          <a:r>
            <a:rPr lang="en-US" dirty="0"/>
            <a:t>Complete networking sessions – Attenders are encouraged to meet, communicate with ideas together and possibly form partnerships with reliable experts and industry leaders.</a:t>
          </a:r>
        </a:p>
      </dgm:t>
    </dgm:pt>
    <dgm:pt modelId="{3C44A3BE-6FA3-4C29-90AE-791423069FCE}" type="parTrans" cxnId="{39FA1034-4DBC-49F5-BE4E-E005252A7145}">
      <dgm:prSet/>
      <dgm:spPr/>
      <dgm:t>
        <a:bodyPr/>
        <a:lstStyle/>
        <a:p>
          <a:endParaRPr lang="en-US"/>
        </a:p>
      </dgm:t>
    </dgm:pt>
    <dgm:pt modelId="{6DD30541-E12E-4039-8C87-BAEBE5EB94ED}" type="sibTrans" cxnId="{39FA1034-4DBC-49F5-BE4E-E005252A7145}">
      <dgm:prSet/>
      <dgm:spPr/>
      <dgm:t>
        <a:bodyPr/>
        <a:lstStyle/>
        <a:p>
          <a:endParaRPr lang="en-US"/>
        </a:p>
      </dgm:t>
    </dgm:pt>
    <dgm:pt modelId="{68F8ED42-FD68-46C0-A58D-4851A4A332FE}">
      <dgm:prSet/>
      <dgm:spPr/>
      <dgm:t>
        <a:bodyPr/>
        <a:lstStyle/>
        <a:p>
          <a:r>
            <a:rPr lang="en-US" dirty="0"/>
            <a:t>The endless form of this technology offers a wide scope for extensive engagement, practical learning as well as meaningful Industry wide integration.</a:t>
          </a:r>
        </a:p>
      </dgm:t>
    </dgm:pt>
    <dgm:pt modelId="{D08463A4-82BE-4BFE-B14C-3A75750EA871}" type="parTrans" cxnId="{9C4C25A8-5ACB-429E-974A-A0DD09159638}">
      <dgm:prSet/>
      <dgm:spPr/>
      <dgm:t>
        <a:bodyPr/>
        <a:lstStyle/>
        <a:p>
          <a:endParaRPr lang="en-US"/>
        </a:p>
      </dgm:t>
    </dgm:pt>
    <dgm:pt modelId="{727C386C-CA87-4009-885B-E8080854114B}" type="sibTrans" cxnId="{9C4C25A8-5ACB-429E-974A-A0DD09159638}">
      <dgm:prSet/>
      <dgm:spPr/>
      <dgm:t>
        <a:bodyPr/>
        <a:lstStyle/>
        <a:p>
          <a:endParaRPr lang="en-US"/>
        </a:p>
      </dgm:t>
    </dgm:pt>
    <dgm:pt modelId="{4DC87534-15BD-4228-9694-17BB76D07E90}">
      <dgm:prSet/>
      <dgm:spPr/>
      <dgm:t>
        <a:bodyPr/>
        <a:lstStyle/>
        <a:p>
          <a:r>
            <a:rPr lang="en-US" dirty="0"/>
            <a:t>Senior Hospitality Executives – Hotel CEOs, general managers, and senior leadership from global hospitality brands.</a:t>
          </a:r>
        </a:p>
      </dgm:t>
    </dgm:pt>
    <dgm:pt modelId="{40FE07C9-1EB6-468B-94EF-21EC7FA385BB}" type="parTrans" cxnId="{D77AC69D-A0A6-439A-BBE2-8B813D0B0AA6}">
      <dgm:prSet/>
      <dgm:spPr/>
      <dgm:t>
        <a:bodyPr/>
        <a:lstStyle/>
        <a:p>
          <a:endParaRPr lang="en-US"/>
        </a:p>
      </dgm:t>
    </dgm:pt>
    <dgm:pt modelId="{A9686B34-C37E-418E-B974-324AA9F5E17C}" type="sibTrans" cxnId="{D77AC69D-A0A6-439A-BBE2-8B813D0B0AA6}">
      <dgm:prSet/>
      <dgm:spPr/>
      <dgm:t>
        <a:bodyPr/>
        <a:lstStyle/>
        <a:p>
          <a:endParaRPr lang="en-US"/>
        </a:p>
      </dgm:t>
    </dgm:pt>
    <dgm:pt modelId="{33F5043A-FEB9-48C2-A1BC-277D27ED0E2F}">
      <dgm:prSet/>
      <dgm:spPr/>
      <dgm:t>
        <a:bodyPr/>
        <a:lstStyle/>
        <a:p>
          <a:r>
            <a:rPr lang="en-US" dirty="0"/>
            <a:t>Professionals working in workplace inclusion, employee engagement and bias free hiring: HR &amp; Diversity Officers.</a:t>
          </a:r>
        </a:p>
      </dgm:t>
    </dgm:pt>
    <dgm:pt modelId="{E450818C-A45A-414B-A7E0-9F68476F0935}" type="parTrans" cxnId="{108DFDC8-8B5A-4E7E-AED0-43B9A3C49FFE}">
      <dgm:prSet/>
      <dgm:spPr/>
      <dgm:t>
        <a:bodyPr/>
        <a:lstStyle/>
        <a:p>
          <a:endParaRPr lang="en-US"/>
        </a:p>
      </dgm:t>
    </dgm:pt>
    <dgm:pt modelId="{5E0A77C9-9080-49FB-BE82-9CABFDC80807}" type="sibTrans" cxnId="{108DFDC8-8B5A-4E7E-AED0-43B9A3C49FFE}">
      <dgm:prSet/>
      <dgm:spPr/>
      <dgm:t>
        <a:bodyPr/>
        <a:lstStyle/>
        <a:p>
          <a:endParaRPr lang="en-US"/>
        </a:p>
      </dgm:t>
    </dgm:pt>
    <dgm:pt modelId="{DB7F67EB-8EDE-4C76-9564-8AED5D53BA70}">
      <dgm:prSet/>
      <dgm:spPr/>
      <dgm:t>
        <a:bodyPr/>
        <a:lstStyle/>
        <a:p>
          <a:r>
            <a:rPr lang="en-US" dirty="0"/>
            <a:t>DEI Consultants &amp; Advocates – Industry leaders that offer focused strategic resources to establishing inclusive work environments.</a:t>
          </a:r>
        </a:p>
      </dgm:t>
    </dgm:pt>
    <dgm:pt modelId="{FDD82EAA-4AB9-4FB4-BFB6-809FEBFAE5F1}" type="parTrans" cxnId="{3D0E0AB5-348E-4FAA-BF58-3B8F3C4459C7}">
      <dgm:prSet/>
      <dgm:spPr/>
      <dgm:t>
        <a:bodyPr/>
        <a:lstStyle/>
        <a:p>
          <a:endParaRPr lang="en-US"/>
        </a:p>
      </dgm:t>
    </dgm:pt>
    <dgm:pt modelId="{5DEF8009-431B-466C-942D-DCD856E6BD87}" type="sibTrans" cxnId="{3D0E0AB5-348E-4FAA-BF58-3B8F3C4459C7}">
      <dgm:prSet/>
      <dgm:spPr/>
      <dgm:t>
        <a:bodyPr/>
        <a:lstStyle/>
        <a:p>
          <a:endParaRPr lang="en-US"/>
        </a:p>
      </dgm:t>
    </dgm:pt>
    <dgm:pt modelId="{6B8A13B1-8BF5-4958-9F0C-23A53475A8C3}">
      <dgm:prSet/>
      <dgm:spPr/>
      <dgm:t>
        <a:bodyPr/>
        <a:lstStyle/>
        <a:p>
          <a:r>
            <a:rPr lang="en-US" dirty="0"/>
            <a:t>Scholars from top universities sharing the data driven insights on EDI trends in hospitality for Academics &amp; Researchers</a:t>
          </a:r>
        </a:p>
      </dgm:t>
    </dgm:pt>
    <dgm:pt modelId="{DC79D43E-CD0D-466A-9EFE-7B1874B62B80}" type="parTrans" cxnId="{F0E43577-2831-432F-8FAF-669C0BFA0442}">
      <dgm:prSet/>
      <dgm:spPr/>
      <dgm:t>
        <a:bodyPr/>
        <a:lstStyle/>
        <a:p>
          <a:endParaRPr lang="en-US"/>
        </a:p>
      </dgm:t>
    </dgm:pt>
    <dgm:pt modelId="{CCB60223-5846-4BF4-A2B1-186830584543}" type="sibTrans" cxnId="{F0E43577-2831-432F-8FAF-669C0BFA0442}">
      <dgm:prSet/>
      <dgm:spPr/>
      <dgm:t>
        <a:bodyPr/>
        <a:lstStyle/>
        <a:p>
          <a:endParaRPr lang="en-US"/>
        </a:p>
      </dgm:t>
    </dgm:pt>
    <dgm:pt modelId="{3C4A9F58-02AF-45BA-A9BB-FCDC41D04595}">
      <dgm:prSet/>
      <dgm:spPr/>
      <dgm:t>
        <a:bodyPr/>
        <a:lstStyle/>
        <a:p>
          <a:r>
            <a:rPr lang="en-US" dirty="0"/>
            <a:t>Observed Policies &amp; Legal Experts – People observing the regulation, workplace rights, and statements against discrimination policies.</a:t>
          </a:r>
        </a:p>
      </dgm:t>
    </dgm:pt>
    <dgm:pt modelId="{BB7FA221-2824-4DA2-89E6-57DC5EA4375C}" type="parTrans" cxnId="{9FAC2B31-4731-4AD6-A854-A2B314DDCA63}">
      <dgm:prSet/>
      <dgm:spPr/>
      <dgm:t>
        <a:bodyPr/>
        <a:lstStyle/>
        <a:p>
          <a:endParaRPr lang="en-US"/>
        </a:p>
      </dgm:t>
    </dgm:pt>
    <dgm:pt modelId="{7A4F2C4A-8467-4E0A-9267-30AD51E4F100}" type="sibTrans" cxnId="{9FAC2B31-4731-4AD6-A854-A2B314DDCA63}">
      <dgm:prSet/>
      <dgm:spPr/>
      <dgm:t>
        <a:bodyPr/>
        <a:lstStyle/>
        <a:p>
          <a:endParaRPr lang="en-US"/>
        </a:p>
      </dgm:t>
    </dgm:pt>
    <dgm:pt modelId="{BC7F846E-53E9-47CF-B889-BE966F6E8C64}">
      <dgm:prSet/>
      <dgm:spPr/>
      <dgm:t>
        <a:bodyPr/>
        <a:lstStyle/>
        <a:p>
          <a:r>
            <a:rPr lang="en-US" dirty="0"/>
            <a:t>It will feature this diverse mix of thought leaders who will no doubt provide valuable insights, real world case studies and actionable strategies for attendees.</a:t>
          </a:r>
        </a:p>
      </dgm:t>
    </dgm:pt>
    <dgm:pt modelId="{3F6B8EFC-B3B0-4AEE-AA01-B82FEAB795EE}" type="parTrans" cxnId="{DC7C7657-D962-4789-A637-305E278BE470}">
      <dgm:prSet/>
      <dgm:spPr/>
      <dgm:t>
        <a:bodyPr/>
        <a:lstStyle/>
        <a:p>
          <a:endParaRPr lang="en-US"/>
        </a:p>
      </dgm:t>
    </dgm:pt>
    <dgm:pt modelId="{5B29BF1A-11C5-487F-91D6-2F1B95A61168}" type="sibTrans" cxnId="{DC7C7657-D962-4789-A637-305E278BE470}">
      <dgm:prSet/>
      <dgm:spPr/>
      <dgm:t>
        <a:bodyPr/>
        <a:lstStyle/>
        <a:p>
          <a:endParaRPr lang="en-US"/>
        </a:p>
      </dgm:t>
    </dgm:pt>
    <dgm:pt modelId="{A5125502-0ECA-4A44-B770-A438CB329623}">
      <dgm:prSet/>
      <dgm:spPr/>
      <dgm:t>
        <a:bodyPr/>
        <a:lstStyle/>
        <a:p>
          <a:r>
            <a:rPr lang="en-US" dirty="0"/>
            <a:t>Strategies used in hiring diverse talent and eradicating bias in the hiring process are referred to as Inclusive Hiring Practices.</a:t>
          </a:r>
        </a:p>
      </dgm:t>
    </dgm:pt>
    <dgm:pt modelId="{A6A778F3-352A-4BCA-B274-DA68210D6EDE}" type="parTrans" cxnId="{DF08DEDE-3855-4381-9057-3083CF27937D}">
      <dgm:prSet/>
      <dgm:spPr/>
      <dgm:t>
        <a:bodyPr/>
        <a:lstStyle/>
        <a:p>
          <a:endParaRPr lang="en-US"/>
        </a:p>
      </dgm:t>
    </dgm:pt>
    <dgm:pt modelId="{7DA82F34-F3B4-49BF-AE84-EA6000369C63}" type="sibTrans" cxnId="{DF08DEDE-3855-4381-9057-3083CF27937D}">
      <dgm:prSet/>
      <dgm:spPr/>
      <dgm:t>
        <a:bodyPr/>
        <a:lstStyle/>
        <a:p>
          <a:endParaRPr lang="en-US"/>
        </a:p>
      </dgm:t>
    </dgm:pt>
    <dgm:pt modelId="{94CD08C9-5FF0-47CE-B0F0-ED745D1205A5}">
      <dgm:prSet/>
      <dgm:spPr/>
      <dgm:t>
        <a:bodyPr/>
        <a:lstStyle/>
        <a:p>
          <a:r>
            <a:rPr lang="en-US" dirty="0"/>
            <a:t>Public Accessibility – Making public places and the public spaces of hospitality venues and workplaces accessible for all, including those who have a disability.</a:t>
          </a:r>
        </a:p>
      </dgm:t>
    </dgm:pt>
    <dgm:pt modelId="{570A625D-8CBC-477A-8457-C26EACAF68E6}" type="parTrans" cxnId="{B0E52F4D-04A4-4926-B8AD-3580DB22EA8C}">
      <dgm:prSet/>
      <dgm:spPr/>
      <dgm:t>
        <a:bodyPr/>
        <a:lstStyle/>
        <a:p>
          <a:endParaRPr lang="en-US"/>
        </a:p>
      </dgm:t>
    </dgm:pt>
    <dgm:pt modelId="{498C0E7E-1454-4FD5-87D6-5FAE69BBBB96}" type="sibTrans" cxnId="{B0E52F4D-04A4-4926-B8AD-3580DB22EA8C}">
      <dgm:prSet/>
      <dgm:spPr/>
      <dgm:t>
        <a:bodyPr/>
        <a:lstStyle/>
        <a:p>
          <a:endParaRPr lang="en-US"/>
        </a:p>
      </dgm:t>
    </dgm:pt>
    <dgm:pt modelId="{C2610D36-068F-4B4D-994C-FDDBFF86BC0D}">
      <dgm:prSet/>
      <dgm:spPr/>
      <dgm:t>
        <a:bodyPr/>
        <a:lstStyle/>
        <a:p>
          <a:r>
            <a:rPr lang="en-US" dirty="0"/>
            <a:t>Understanding cultural differences and creating a culture of inclusion for the employees and customers.</a:t>
          </a:r>
        </a:p>
      </dgm:t>
    </dgm:pt>
    <dgm:pt modelId="{F6945300-7002-47E4-B8FE-F8AFD07A9DD7}" type="parTrans" cxnId="{65535D31-0501-4B8A-9B6A-38FE17F9AAEA}">
      <dgm:prSet/>
      <dgm:spPr/>
      <dgm:t>
        <a:bodyPr/>
        <a:lstStyle/>
        <a:p>
          <a:endParaRPr lang="en-US"/>
        </a:p>
      </dgm:t>
    </dgm:pt>
    <dgm:pt modelId="{5243AEC2-CFA2-4793-B901-449C4C61DCE2}" type="sibTrans" cxnId="{65535D31-0501-4B8A-9B6A-38FE17F9AAEA}">
      <dgm:prSet/>
      <dgm:spPr/>
      <dgm:t>
        <a:bodyPr/>
        <a:lstStyle/>
        <a:p>
          <a:endParaRPr lang="en-US"/>
        </a:p>
      </dgm:t>
    </dgm:pt>
    <dgm:pt modelId="{ADEDC854-1BC9-4B28-8DD0-A97FFB4D5B2E}">
      <dgm:prSet/>
      <dgm:spPr/>
      <dgm:t>
        <a:bodyPr/>
        <a:lstStyle/>
        <a:p>
          <a:r>
            <a:rPr lang="en-US" dirty="0"/>
            <a:t>Leadership Diversity &amp; Career Progression – Plugging the gap in senior leader representation and promotingPs career progression.</a:t>
          </a:r>
        </a:p>
      </dgm:t>
    </dgm:pt>
    <dgm:pt modelId="{97CEACDE-5BF6-4A4A-9C89-54EDC3B2B475}" type="parTrans" cxnId="{510F5FF0-347D-424E-A034-29A70DB896C3}">
      <dgm:prSet/>
      <dgm:spPr/>
      <dgm:t>
        <a:bodyPr/>
        <a:lstStyle/>
        <a:p>
          <a:endParaRPr lang="en-US"/>
        </a:p>
      </dgm:t>
    </dgm:pt>
    <dgm:pt modelId="{9493B9E0-8E55-49C3-A715-1C1A284DEE2F}" type="sibTrans" cxnId="{510F5FF0-347D-424E-A034-29A70DB896C3}">
      <dgm:prSet/>
      <dgm:spPr/>
      <dgm:t>
        <a:bodyPr/>
        <a:lstStyle/>
        <a:p>
          <a:endParaRPr lang="en-US"/>
        </a:p>
      </dgm:t>
    </dgm:pt>
    <dgm:pt modelId="{477B093D-57F7-48CF-AF39-D7A1F1639073}">
      <dgm:prSet/>
      <dgm:spPr/>
      <dgm:t>
        <a:bodyPr/>
        <a:lstStyle/>
        <a:p>
          <a:r>
            <a:rPr lang="en-US" dirty="0"/>
            <a:t>Inclusive Workplace – Building psychologically safe work environments for improving mental health &amp; well being of all employees.</a:t>
          </a:r>
        </a:p>
      </dgm:t>
    </dgm:pt>
    <dgm:pt modelId="{FB1A2196-AAF1-44CF-9B63-E741888E6493}" type="parTrans" cxnId="{C5D46C02-2A2D-46CC-92ED-0F8771E5F6C1}">
      <dgm:prSet/>
      <dgm:spPr/>
      <dgm:t>
        <a:bodyPr/>
        <a:lstStyle/>
        <a:p>
          <a:endParaRPr lang="en-US"/>
        </a:p>
      </dgm:t>
    </dgm:pt>
    <dgm:pt modelId="{F3D640DA-1A9E-4CF8-A4AD-FEEBC45ACB8D}" type="sibTrans" cxnId="{C5D46C02-2A2D-46CC-92ED-0F8771E5F6C1}">
      <dgm:prSet/>
      <dgm:spPr/>
      <dgm:t>
        <a:bodyPr/>
        <a:lstStyle/>
        <a:p>
          <a:endParaRPr lang="en-US"/>
        </a:p>
      </dgm:t>
    </dgm:pt>
    <dgm:pt modelId="{A71D4FE0-957F-4AC1-ADFD-BD89214592DF}">
      <dgm:prSet/>
      <dgm:spPr/>
      <dgm:t>
        <a:bodyPr/>
        <a:lstStyle/>
        <a:p>
          <a:r>
            <a:rPr lang="en-US" dirty="0"/>
            <a:t>Business Case for EDI: How diversity increases profitability, improves customer experience and brand loyalty in hospitality.</a:t>
          </a:r>
        </a:p>
      </dgm:t>
    </dgm:pt>
    <dgm:pt modelId="{540E5F43-B50B-47F5-84EC-836983D5AA64}" type="parTrans" cxnId="{0267DE9C-49AC-4580-A621-C9CC2BE7C418}">
      <dgm:prSet/>
      <dgm:spPr/>
      <dgm:t>
        <a:bodyPr/>
        <a:lstStyle/>
        <a:p>
          <a:endParaRPr lang="en-US"/>
        </a:p>
      </dgm:t>
    </dgm:pt>
    <dgm:pt modelId="{CF1EDF8B-6467-4BF2-83E8-8C4039D4E277}" type="sibTrans" cxnId="{0267DE9C-49AC-4580-A621-C9CC2BE7C418}">
      <dgm:prSet/>
      <dgm:spPr/>
      <dgm:t>
        <a:bodyPr/>
        <a:lstStyle/>
        <a:p>
          <a:endParaRPr lang="en-US"/>
        </a:p>
      </dgm:t>
    </dgm:pt>
    <dgm:pt modelId="{E3B622E8-6039-4FCD-BC6E-20EE2207C154}" type="pres">
      <dgm:prSet presAssocID="{0F1D7C50-0C51-4841-A29A-0B99BB1885AA}" presName="linear" presStyleCnt="0">
        <dgm:presLayoutVars>
          <dgm:dir/>
          <dgm:animLvl val="lvl"/>
          <dgm:resizeHandles val="exact"/>
        </dgm:presLayoutVars>
      </dgm:prSet>
      <dgm:spPr/>
    </dgm:pt>
    <dgm:pt modelId="{21660724-4154-4404-8146-83255849B094}" type="pres">
      <dgm:prSet presAssocID="{60480CA9-48CA-4665-9A0F-0D56FC65B273}" presName="parentLin" presStyleCnt="0"/>
      <dgm:spPr/>
    </dgm:pt>
    <dgm:pt modelId="{78078E37-9044-48CD-8B38-981EA114C7CB}" type="pres">
      <dgm:prSet presAssocID="{60480CA9-48CA-4665-9A0F-0D56FC65B273}" presName="parentLeftMargin" presStyleLbl="node1" presStyleIdx="0" presStyleCnt="3"/>
      <dgm:spPr/>
    </dgm:pt>
    <dgm:pt modelId="{E994BA74-971A-44B9-B9D4-24E6C0353D64}" type="pres">
      <dgm:prSet presAssocID="{60480CA9-48CA-4665-9A0F-0D56FC65B273}" presName="parentText" presStyleLbl="node1" presStyleIdx="0" presStyleCnt="3">
        <dgm:presLayoutVars>
          <dgm:chMax val="0"/>
          <dgm:bulletEnabled val="1"/>
        </dgm:presLayoutVars>
      </dgm:prSet>
      <dgm:spPr/>
    </dgm:pt>
    <dgm:pt modelId="{6396540F-B002-4706-9B42-31E2034C668D}" type="pres">
      <dgm:prSet presAssocID="{60480CA9-48CA-4665-9A0F-0D56FC65B273}" presName="negativeSpace" presStyleCnt="0"/>
      <dgm:spPr/>
    </dgm:pt>
    <dgm:pt modelId="{A8593822-1359-4275-9AA6-66D7F51239F1}" type="pres">
      <dgm:prSet presAssocID="{60480CA9-48CA-4665-9A0F-0D56FC65B273}" presName="childText" presStyleLbl="conFgAcc1" presStyleIdx="0" presStyleCnt="3">
        <dgm:presLayoutVars>
          <dgm:bulletEnabled val="1"/>
        </dgm:presLayoutVars>
      </dgm:prSet>
      <dgm:spPr/>
    </dgm:pt>
    <dgm:pt modelId="{D626312E-C090-4938-B21F-A4D8B609D928}" type="pres">
      <dgm:prSet presAssocID="{464DB853-164A-47FB-9AB8-0826BCBF5FC4}" presName="spaceBetweenRectangles" presStyleCnt="0"/>
      <dgm:spPr/>
    </dgm:pt>
    <dgm:pt modelId="{27E20C46-2126-41D9-8C72-3C96BC80A57E}" type="pres">
      <dgm:prSet presAssocID="{E121F4FD-F33D-4A49-806A-5D9AABD3ACD0}" presName="parentLin" presStyleCnt="0"/>
      <dgm:spPr/>
    </dgm:pt>
    <dgm:pt modelId="{B4DDA004-0269-4407-9E74-01CBAFA4B178}" type="pres">
      <dgm:prSet presAssocID="{E121F4FD-F33D-4A49-806A-5D9AABD3ACD0}" presName="parentLeftMargin" presStyleLbl="node1" presStyleIdx="0" presStyleCnt="3"/>
      <dgm:spPr/>
    </dgm:pt>
    <dgm:pt modelId="{C6FD1477-6FB0-48F5-BC75-AD166F4BFC41}" type="pres">
      <dgm:prSet presAssocID="{E121F4FD-F33D-4A49-806A-5D9AABD3ACD0}" presName="parentText" presStyleLbl="node1" presStyleIdx="1" presStyleCnt="3">
        <dgm:presLayoutVars>
          <dgm:chMax val="0"/>
          <dgm:bulletEnabled val="1"/>
        </dgm:presLayoutVars>
      </dgm:prSet>
      <dgm:spPr/>
    </dgm:pt>
    <dgm:pt modelId="{67EDD0DB-4A8B-4E54-9F59-838D3395EAA2}" type="pres">
      <dgm:prSet presAssocID="{E121F4FD-F33D-4A49-806A-5D9AABD3ACD0}" presName="negativeSpace" presStyleCnt="0"/>
      <dgm:spPr/>
    </dgm:pt>
    <dgm:pt modelId="{C5C71921-0CA6-47F6-8326-847264D156E0}" type="pres">
      <dgm:prSet presAssocID="{E121F4FD-F33D-4A49-806A-5D9AABD3ACD0}" presName="childText" presStyleLbl="conFgAcc1" presStyleIdx="1" presStyleCnt="3">
        <dgm:presLayoutVars>
          <dgm:bulletEnabled val="1"/>
        </dgm:presLayoutVars>
      </dgm:prSet>
      <dgm:spPr/>
    </dgm:pt>
    <dgm:pt modelId="{E608364A-2395-48E3-9F81-312A5DFF5E7A}" type="pres">
      <dgm:prSet presAssocID="{A7274527-29C8-41C1-9487-2DD784FDD9C1}" presName="spaceBetweenRectangles" presStyleCnt="0"/>
      <dgm:spPr/>
    </dgm:pt>
    <dgm:pt modelId="{DF06A38F-6ED7-4019-8923-0B0B3014A5CE}" type="pres">
      <dgm:prSet presAssocID="{C11F376C-50CC-4B9D-8EC2-6A22756E73FF}" presName="parentLin" presStyleCnt="0"/>
      <dgm:spPr/>
    </dgm:pt>
    <dgm:pt modelId="{677B359B-8B85-4B9B-82FE-A9E5DFFE2157}" type="pres">
      <dgm:prSet presAssocID="{C11F376C-50CC-4B9D-8EC2-6A22756E73FF}" presName="parentLeftMargin" presStyleLbl="node1" presStyleIdx="1" presStyleCnt="3"/>
      <dgm:spPr/>
    </dgm:pt>
    <dgm:pt modelId="{C650F09E-3186-4763-921A-FB5B6C60A21F}" type="pres">
      <dgm:prSet presAssocID="{C11F376C-50CC-4B9D-8EC2-6A22756E73FF}" presName="parentText" presStyleLbl="node1" presStyleIdx="2" presStyleCnt="3">
        <dgm:presLayoutVars>
          <dgm:chMax val="0"/>
          <dgm:bulletEnabled val="1"/>
        </dgm:presLayoutVars>
      </dgm:prSet>
      <dgm:spPr/>
    </dgm:pt>
    <dgm:pt modelId="{8222726C-3A18-4FE7-B9C3-D73323969A7C}" type="pres">
      <dgm:prSet presAssocID="{C11F376C-50CC-4B9D-8EC2-6A22756E73FF}" presName="negativeSpace" presStyleCnt="0"/>
      <dgm:spPr/>
    </dgm:pt>
    <dgm:pt modelId="{6FDF830E-18AC-412B-A24A-F7C20E0CA23E}" type="pres">
      <dgm:prSet presAssocID="{C11F376C-50CC-4B9D-8EC2-6A22756E73FF}" presName="childText" presStyleLbl="conFgAcc1" presStyleIdx="2" presStyleCnt="3">
        <dgm:presLayoutVars>
          <dgm:bulletEnabled val="1"/>
        </dgm:presLayoutVars>
      </dgm:prSet>
      <dgm:spPr/>
    </dgm:pt>
  </dgm:ptLst>
  <dgm:cxnLst>
    <dgm:cxn modelId="{C5D46C02-2A2D-46CC-92ED-0F8771E5F6C1}" srcId="{C11F376C-50CC-4B9D-8EC2-6A22756E73FF}" destId="{477B093D-57F7-48CF-AF39-D7A1F1639073}" srcOrd="5" destOrd="0" parTransId="{FB1A2196-AAF1-44CF-9B63-E741888E6493}" sibTransId="{F3D640DA-1A9E-4CF8-A4AD-FEEBC45ACB8D}"/>
    <dgm:cxn modelId="{54FF6710-03BD-4C99-89F3-DE8E4172113A}" type="presOf" srcId="{DB7F67EB-8EDE-4C76-9564-8AED5D53BA70}" destId="{C5C71921-0CA6-47F6-8326-847264D156E0}" srcOrd="0" destOrd="3" presId="urn:microsoft.com/office/officeart/2005/8/layout/list1"/>
    <dgm:cxn modelId="{B27C8811-0533-4F4F-A4FF-F5D4F286F08B}" type="presOf" srcId="{C2610D36-068F-4B4D-994C-FDDBFF86BC0D}" destId="{6FDF830E-18AC-412B-A24A-F7C20E0CA23E}" srcOrd="0" destOrd="3" presId="urn:microsoft.com/office/officeart/2005/8/layout/list1"/>
    <dgm:cxn modelId="{6DAA5B24-FA82-4D78-9029-ED54AC23B92D}" type="presOf" srcId="{BAAF1CC1-FF61-46FE-BD33-17E090AD1C73}" destId="{A8593822-1359-4275-9AA6-66D7F51239F1}" srcOrd="0" destOrd="1" presId="urn:microsoft.com/office/officeart/2005/8/layout/list1"/>
    <dgm:cxn modelId="{19FD1825-AF82-45F4-A042-0976C1038440}" srcId="{0F1D7C50-0C51-4841-A29A-0B99BB1885AA}" destId="{60480CA9-48CA-4665-9A0F-0D56FC65B273}" srcOrd="0" destOrd="0" parTransId="{C3D75556-FE96-4F98-9539-89597E211CC7}" sibTransId="{464DB853-164A-47FB-9AB8-0826BCBF5FC4}"/>
    <dgm:cxn modelId="{AFF07429-68B5-4CEF-8949-782E54DF0A3E}" type="presOf" srcId="{94CD08C9-5FF0-47CE-B0F0-ED745D1205A5}" destId="{6FDF830E-18AC-412B-A24A-F7C20E0CA23E}" srcOrd="0" destOrd="2" presId="urn:microsoft.com/office/officeart/2005/8/layout/list1"/>
    <dgm:cxn modelId="{F7E34E2D-07E6-4B02-A85C-066761290901}" type="presOf" srcId="{A5125502-0ECA-4A44-B770-A438CB329623}" destId="{6FDF830E-18AC-412B-A24A-F7C20E0CA23E}" srcOrd="0" destOrd="1" presId="urn:microsoft.com/office/officeart/2005/8/layout/list1"/>
    <dgm:cxn modelId="{C9E1672E-4A5D-45AD-A599-35875A5CF0FD}" type="presOf" srcId="{0F1D7C50-0C51-4841-A29A-0B99BB1885AA}" destId="{E3B622E8-6039-4FCD-BC6E-20EE2207C154}" srcOrd="0" destOrd="0" presId="urn:microsoft.com/office/officeart/2005/8/layout/list1"/>
    <dgm:cxn modelId="{9FAC2B31-4731-4AD6-A854-A2B314DDCA63}" srcId="{E121F4FD-F33D-4A49-806A-5D9AABD3ACD0}" destId="{3C4A9F58-02AF-45BA-A9BB-FCDC41D04595}" srcOrd="5" destOrd="0" parTransId="{BB7FA221-2824-4DA2-89E6-57DC5EA4375C}" sibTransId="{7A4F2C4A-8467-4E0A-9267-30AD51E4F100}"/>
    <dgm:cxn modelId="{65535D31-0501-4B8A-9B6A-38FE17F9AAEA}" srcId="{C11F376C-50CC-4B9D-8EC2-6A22756E73FF}" destId="{C2610D36-068F-4B4D-994C-FDDBFF86BC0D}" srcOrd="3" destOrd="0" parTransId="{F6945300-7002-47E4-B8FE-F8AFD07A9DD7}" sibTransId="{5243AEC2-CFA2-4793-B901-449C4C61DCE2}"/>
    <dgm:cxn modelId="{39FA1034-4DBC-49F5-BE4E-E005252A7145}" srcId="{60480CA9-48CA-4665-9A0F-0D56FC65B273}" destId="{BAAF1CC1-FF61-46FE-BD33-17E090AD1C73}" srcOrd="1" destOrd="0" parTransId="{3C44A3BE-6FA3-4C29-90AE-791423069FCE}" sibTransId="{6DD30541-E12E-4039-8C87-BAEBE5EB94ED}"/>
    <dgm:cxn modelId="{F86EAE39-443C-4C22-BBF0-A50590640475}" type="presOf" srcId="{477B093D-57F7-48CF-AF39-D7A1F1639073}" destId="{6FDF830E-18AC-412B-A24A-F7C20E0CA23E}" srcOrd="0" destOrd="5" presId="urn:microsoft.com/office/officeart/2005/8/layout/list1"/>
    <dgm:cxn modelId="{1879FD3D-A789-4A59-AF6D-C7CC648DD43B}" type="presOf" srcId="{7D91354C-8831-4E5D-AF68-D513FD33B12F}" destId="{A8593822-1359-4275-9AA6-66D7F51239F1}" srcOrd="0" destOrd="0" presId="urn:microsoft.com/office/officeart/2005/8/layout/list1"/>
    <dgm:cxn modelId="{98ED0743-6325-4394-ABB9-0E52F1A8A1A0}" type="presOf" srcId="{6B8A13B1-8BF5-4958-9F0C-23A53475A8C3}" destId="{C5C71921-0CA6-47F6-8326-847264D156E0}" srcOrd="0" destOrd="4" presId="urn:microsoft.com/office/officeart/2005/8/layout/list1"/>
    <dgm:cxn modelId="{B0E52F4D-04A4-4926-B8AD-3580DB22EA8C}" srcId="{C11F376C-50CC-4B9D-8EC2-6A22756E73FF}" destId="{94CD08C9-5FF0-47CE-B0F0-ED745D1205A5}" srcOrd="2" destOrd="0" parTransId="{570A625D-8CBC-477A-8457-C26EACAF68E6}" sibTransId="{498C0E7E-1454-4FD5-87D6-5FAE69BBBB96}"/>
    <dgm:cxn modelId="{0AB6FB6E-E7B9-4762-AC6B-9AFB27F660A4}" type="presOf" srcId="{60480CA9-48CA-4665-9A0F-0D56FC65B273}" destId="{78078E37-9044-48CD-8B38-981EA114C7CB}" srcOrd="0" destOrd="0" presId="urn:microsoft.com/office/officeart/2005/8/layout/list1"/>
    <dgm:cxn modelId="{F0E43577-2831-432F-8FAF-669C0BFA0442}" srcId="{E121F4FD-F33D-4A49-806A-5D9AABD3ACD0}" destId="{6B8A13B1-8BF5-4958-9F0C-23A53475A8C3}" srcOrd="4" destOrd="0" parTransId="{DC79D43E-CD0D-466A-9EFE-7B1874B62B80}" sibTransId="{CCB60223-5846-4BF4-A2B1-186830584543}"/>
    <dgm:cxn modelId="{DC7C7657-D962-4789-A637-305E278BE470}" srcId="{E121F4FD-F33D-4A49-806A-5D9AABD3ACD0}" destId="{BC7F846E-53E9-47CF-B889-BE966F6E8C64}" srcOrd="6" destOrd="0" parTransId="{3F6B8EFC-B3B0-4AEE-AA01-B82FEAB795EE}" sibTransId="{5B29BF1A-11C5-487F-91D6-2F1B95A61168}"/>
    <dgm:cxn modelId="{76626158-4C82-4583-BEF7-5F52906E8C01}" type="presOf" srcId="{68F8ED42-FD68-46C0-A58D-4851A4A332FE}" destId="{A8593822-1359-4275-9AA6-66D7F51239F1}" srcOrd="0" destOrd="2" presId="urn:microsoft.com/office/officeart/2005/8/layout/list1"/>
    <dgm:cxn modelId="{124DE958-58F1-4422-B900-F0D2E06C31A4}" type="presOf" srcId="{BC7F846E-53E9-47CF-B889-BE966F6E8C64}" destId="{C5C71921-0CA6-47F6-8326-847264D156E0}" srcOrd="0" destOrd="6" presId="urn:microsoft.com/office/officeart/2005/8/layout/list1"/>
    <dgm:cxn modelId="{AFA0FE79-BE91-4FA8-A4B3-5F1FF82339B2}" type="presOf" srcId="{C11F376C-50CC-4B9D-8EC2-6A22756E73FF}" destId="{677B359B-8B85-4B9B-82FE-A9E5DFFE2157}" srcOrd="0" destOrd="0" presId="urn:microsoft.com/office/officeart/2005/8/layout/list1"/>
    <dgm:cxn modelId="{CC95005A-D53E-4556-BDF3-2030F2FC31D3}" type="presOf" srcId="{ADEDC854-1BC9-4B28-8DD0-A97FFB4D5B2E}" destId="{6FDF830E-18AC-412B-A24A-F7C20E0CA23E}" srcOrd="0" destOrd="4" presId="urn:microsoft.com/office/officeart/2005/8/layout/list1"/>
    <dgm:cxn modelId="{7A42AB8B-C68C-4F0E-8EBD-B72DF2EF5EF1}" type="presOf" srcId="{A71D4FE0-957F-4AC1-ADFD-BD89214592DF}" destId="{6FDF830E-18AC-412B-A24A-F7C20E0CA23E}" srcOrd="0" destOrd="6" presId="urn:microsoft.com/office/officeart/2005/8/layout/list1"/>
    <dgm:cxn modelId="{79B47398-5196-4295-8876-FB335F4EF504}" type="presOf" srcId="{33F5043A-FEB9-48C2-A1BC-277D27ED0E2F}" destId="{C5C71921-0CA6-47F6-8326-847264D156E0}" srcOrd="0" destOrd="2" presId="urn:microsoft.com/office/officeart/2005/8/layout/list1"/>
    <dgm:cxn modelId="{0267DE9C-49AC-4580-A621-C9CC2BE7C418}" srcId="{C11F376C-50CC-4B9D-8EC2-6A22756E73FF}" destId="{A71D4FE0-957F-4AC1-ADFD-BD89214592DF}" srcOrd="6" destOrd="0" parTransId="{540E5F43-B50B-47F5-84EC-836983D5AA64}" sibTransId="{CF1EDF8B-6467-4BF2-83E8-8C4039D4E277}"/>
    <dgm:cxn modelId="{D77AC69D-A0A6-439A-BBE2-8B813D0B0AA6}" srcId="{E121F4FD-F33D-4A49-806A-5D9AABD3ACD0}" destId="{4DC87534-15BD-4228-9694-17BB76D07E90}" srcOrd="1" destOrd="0" parTransId="{40FE07C9-1EB6-468B-94EF-21EC7FA385BB}" sibTransId="{A9686B34-C37E-418E-B974-324AA9F5E17C}"/>
    <dgm:cxn modelId="{8EC7D49E-9237-467B-BEAA-01637CD92C6F}" type="presOf" srcId="{60480CA9-48CA-4665-9A0F-0D56FC65B273}" destId="{E994BA74-971A-44B9-B9D4-24E6C0353D64}" srcOrd="1" destOrd="0" presId="urn:microsoft.com/office/officeart/2005/8/layout/list1"/>
    <dgm:cxn modelId="{7B635BA1-E25D-42F4-B261-A50C50C07167}" type="presOf" srcId="{4DC87534-15BD-4228-9694-17BB76D07E90}" destId="{C5C71921-0CA6-47F6-8326-847264D156E0}" srcOrd="0" destOrd="1" presId="urn:microsoft.com/office/officeart/2005/8/layout/list1"/>
    <dgm:cxn modelId="{9C4C25A8-5ACB-429E-974A-A0DD09159638}" srcId="{60480CA9-48CA-4665-9A0F-0D56FC65B273}" destId="{68F8ED42-FD68-46C0-A58D-4851A4A332FE}" srcOrd="2" destOrd="0" parTransId="{D08463A4-82BE-4BFE-B14C-3A75750EA871}" sibTransId="{727C386C-CA87-4009-885B-E8080854114B}"/>
    <dgm:cxn modelId="{6A6594A9-140D-4CE3-B1B3-B9517D9825B9}" type="presOf" srcId="{C11F376C-50CC-4B9D-8EC2-6A22756E73FF}" destId="{C650F09E-3186-4763-921A-FB5B6C60A21F}" srcOrd="1" destOrd="0" presId="urn:microsoft.com/office/officeart/2005/8/layout/list1"/>
    <dgm:cxn modelId="{FCC577AB-1266-4305-9824-84D621A9E06E}" srcId="{E121F4FD-F33D-4A49-806A-5D9AABD3ACD0}" destId="{0933248C-4542-4C5A-B175-A67332679C72}" srcOrd="0" destOrd="0" parTransId="{7C94BD33-4C7C-46D0-AC0B-C967337A675B}" sibTransId="{23B17E39-D985-4FE8-862A-852AC7B8B744}"/>
    <dgm:cxn modelId="{6330F6AC-046D-46FA-8BA4-5C069668D293}" type="presOf" srcId="{E121F4FD-F33D-4A49-806A-5D9AABD3ACD0}" destId="{B4DDA004-0269-4407-9E74-01CBAFA4B178}" srcOrd="0" destOrd="0" presId="urn:microsoft.com/office/officeart/2005/8/layout/list1"/>
    <dgm:cxn modelId="{3D0E0AB5-348E-4FAA-BF58-3B8F3C4459C7}" srcId="{E121F4FD-F33D-4A49-806A-5D9AABD3ACD0}" destId="{DB7F67EB-8EDE-4C76-9564-8AED5D53BA70}" srcOrd="3" destOrd="0" parTransId="{FDD82EAA-4AB9-4FB4-BFB6-809FEBFAE5F1}" sibTransId="{5DEF8009-431B-466C-942D-DCD856E6BD87}"/>
    <dgm:cxn modelId="{A9C2D9B5-7BE9-4887-A658-BDE84E113730}" type="presOf" srcId="{3C4A9F58-02AF-45BA-A9BB-FCDC41D04595}" destId="{C5C71921-0CA6-47F6-8326-847264D156E0}" srcOrd="0" destOrd="5" presId="urn:microsoft.com/office/officeart/2005/8/layout/list1"/>
    <dgm:cxn modelId="{135A7CB6-2381-465C-BB78-C8588904E499}" type="presOf" srcId="{002D676A-0812-4C33-BB84-C8F50D235E6D}" destId="{6FDF830E-18AC-412B-A24A-F7C20E0CA23E}" srcOrd="0" destOrd="0" presId="urn:microsoft.com/office/officeart/2005/8/layout/list1"/>
    <dgm:cxn modelId="{4FB704BC-4DF5-4C68-8A12-5C608B1B28F7}" srcId="{0F1D7C50-0C51-4841-A29A-0B99BB1885AA}" destId="{E121F4FD-F33D-4A49-806A-5D9AABD3ACD0}" srcOrd="1" destOrd="0" parTransId="{685451C5-E64C-4ABF-8E47-7EBC9DCFA807}" sibTransId="{A7274527-29C8-41C1-9487-2DD784FDD9C1}"/>
    <dgm:cxn modelId="{1C03BCC3-D848-4686-B6F8-8A8043AE04FE}" type="presOf" srcId="{0933248C-4542-4C5A-B175-A67332679C72}" destId="{C5C71921-0CA6-47F6-8326-847264D156E0}" srcOrd="0" destOrd="0" presId="urn:microsoft.com/office/officeart/2005/8/layout/list1"/>
    <dgm:cxn modelId="{108DFDC8-8B5A-4E7E-AED0-43B9A3C49FFE}" srcId="{E121F4FD-F33D-4A49-806A-5D9AABD3ACD0}" destId="{33F5043A-FEB9-48C2-A1BC-277D27ED0E2F}" srcOrd="2" destOrd="0" parTransId="{E450818C-A45A-414B-A7E0-9F68476F0935}" sibTransId="{5E0A77C9-9080-49FB-BE82-9CABFDC80807}"/>
    <dgm:cxn modelId="{A53BACCB-9187-4D48-808E-C6B1693B273E}" type="presOf" srcId="{E121F4FD-F33D-4A49-806A-5D9AABD3ACD0}" destId="{C6FD1477-6FB0-48F5-BC75-AD166F4BFC41}" srcOrd="1" destOrd="0" presId="urn:microsoft.com/office/officeart/2005/8/layout/list1"/>
    <dgm:cxn modelId="{BB1C76D5-F312-4F25-9394-4407796E3A74}" srcId="{60480CA9-48CA-4665-9A0F-0D56FC65B273}" destId="{7D91354C-8831-4E5D-AF68-D513FD33B12F}" srcOrd="0" destOrd="0" parTransId="{6B710A96-DE0D-4F87-9178-D888C525D51A}" sibTransId="{8E70C3D2-2692-4770-8625-3562410D60D8}"/>
    <dgm:cxn modelId="{5190F9DC-BA64-43B3-9C78-9AB190164D8D}" srcId="{0F1D7C50-0C51-4841-A29A-0B99BB1885AA}" destId="{C11F376C-50CC-4B9D-8EC2-6A22756E73FF}" srcOrd="2" destOrd="0" parTransId="{D35086DD-DC24-4AA7-B121-0710C4734D08}" sibTransId="{A6C5131A-4823-4A9D-B64C-FF0A552884B5}"/>
    <dgm:cxn modelId="{DF08DEDE-3855-4381-9057-3083CF27937D}" srcId="{C11F376C-50CC-4B9D-8EC2-6A22756E73FF}" destId="{A5125502-0ECA-4A44-B770-A438CB329623}" srcOrd="1" destOrd="0" parTransId="{A6A778F3-352A-4BCA-B274-DA68210D6EDE}" sibTransId="{7DA82F34-F3B4-49BF-AE84-EA6000369C63}"/>
    <dgm:cxn modelId="{55A788E8-C487-43F3-A345-CBB6AF40519F}" srcId="{C11F376C-50CC-4B9D-8EC2-6A22756E73FF}" destId="{002D676A-0812-4C33-BB84-C8F50D235E6D}" srcOrd="0" destOrd="0" parTransId="{87BF96F5-3A9C-4F43-9F4C-4E24E32189E9}" sibTransId="{9296C976-2EFC-4BD2-82FD-CB84B1C04C3B}"/>
    <dgm:cxn modelId="{510F5FF0-347D-424E-A034-29A70DB896C3}" srcId="{C11F376C-50CC-4B9D-8EC2-6A22756E73FF}" destId="{ADEDC854-1BC9-4B28-8DD0-A97FFB4D5B2E}" srcOrd="4" destOrd="0" parTransId="{97CEACDE-5BF6-4A4A-9C89-54EDC3B2B475}" sibTransId="{9493B9E0-8E55-49C3-A715-1C1A284DEE2F}"/>
    <dgm:cxn modelId="{FC191C6B-5095-4C88-9941-D1D4D48373AA}" type="presParOf" srcId="{E3B622E8-6039-4FCD-BC6E-20EE2207C154}" destId="{21660724-4154-4404-8146-83255849B094}" srcOrd="0" destOrd="0" presId="urn:microsoft.com/office/officeart/2005/8/layout/list1"/>
    <dgm:cxn modelId="{07CA66FB-CC39-4279-87E0-B00140FC6C6D}" type="presParOf" srcId="{21660724-4154-4404-8146-83255849B094}" destId="{78078E37-9044-48CD-8B38-981EA114C7CB}" srcOrd="0" destOrd="0" presId="urn:microsoft.com/office/officeart/2005/8/layout/list1"/>
    <dgm:cxn modelId="{FEA0A07E-09EE-46E5-90EE-F5D973A3E19A}" type="presParOf" srcId="{21660724-4154-4404-8146-83255849B094}" destId="{E994BA74-971A-44B9-B9D4-24E6C0353D64}" srcOrd="1" destOrd="0" presId="urn:microsoft.com/office/officeart/2005/8/layout/list1"/>
    <dgm:cxn modelId="{EF680141-74A4-4F0B-989E-99F06B6D9AFD}" type="presParOf" srcId="{E3B622E8-6039-4FCD-BC6E-20EE2207C154}" destId="{6396540F-B002-4706-9B42-31E2034C668D}" srcOrd="1" destOrd="0" presId="urn:microsoft.com/office/officeart/2005/8/layout/list1"/>
    <dgm:cxn modelId="{3FE9D9A9-89A6-4C1F-A9E6-A2F79415575F}" type="presParOf" srcId="{E3B622E8-6039-4FCD-BC6E-20EE2207C154}" destId="{A8593822-1359-4275-9AA6-66D7F51239F1}" srcOrd="2" destOrd="0" presId="urn:microsoft.com/office/officeart/2005/8/layout/list1"/>
    <dgm:cxn modelId="{6B246D69-72EF-43AB-AB0B-029429A7360D}" type="presParOf" srcId="{E3B622E8-6039-4FCD-BC6E-20EE2207C154}" destId="{D626312E-C090-4938-B21F-A4D8B609D928}" srcOrd="3" destOrd="0" presId="urn:microsoft.com/office/officeart/2005/8/layout/list1"/>
    <dgm:cxn modelId="{E103755E-58B1-49E4-BF95-79AA9DC8BBED}" type="presParOf" srcId="{E3B622E8-6039-4FCD-BC6E-20EE2207C154}" destId="{27E20C46-2126-41D9-8C72-3C96BC80A57E}" srcOrd="4" destOrd="0" presId="urn:microsoft.com/office/officeart/2005/8/layout/list1"/>
    <dgm:cxn modelId="{98E63613-14B9-4892-8CC2-E78A6AC72A89}" type="presParOf" srcId="{27E20C46-2126-41D9-8C72-3C96BC80A57E}" destId="{B4DDA004-0269-4407-9E74-01CBAFA4B178}" srcOrd="0" destOrd="0" presId="urn:microsoft.com/office/officeart/2005/8/layout/list1"/>
    <dgm:cxn modelId="{A51344F1-18AB-43B6-B023-94AD538E48C1}" type="presParOf" srcId="{27E20C46-2126-41D9-8C72-3C96BC80A57E}" destId="{C6FD1477-6FB0-48F5-BC75-AD166F4BFC41}" srcOrd="1" destOrd="0" presId="urn:microsoft.com/office/officeart/2005/8/layout/list1"/>
    <dgm:cxn modelId="{98170C64-6317-4351-AD93-7BD4CD0963DB}" type="presParOf" srcId="{E3B622E8-6039-4FCD-BC6E-20EE2207C154}" destId="{67EDD0DB-4A8B-4E54-9F59-838D3395EAA2}" srcOrd="5" destOrd="0" presId="urn:microsoft.com/office/officeart/2005/8/layout/list1"/>
    <dgm:cxn modelId="{292B4827-9152-43C2-B5BC-AD9FF25EF128}" type="presParOf" srcId="{E3B622E8-6039-4FCD-BC6E-20EE2207C154}" destId="{C5C71921-0CA6-47F6-8326-847264D156E0}" srcOrd="6" destOrd="0" presId="urn:microsoft.com/office/officeart/2005/8/layout/list1"/>
    <dgm:cxn modelId="{CC9868D9-EB6D-48B8-88AF-42479801ECAE}" type="presParOf" srcId="{E3B622E8-6039-4FCD-BC6E-20EE2207C154}" destId="{E608364A-2395-48E3-9F81-312A5DFF5E7A}" srcOrd="7" destOrd="0" presId="urn:microsoft.com/office/officeart/2005/8/layout/list1"/>
    <dgm:cxn modelId="{1410F94D-DE95-4131-885F-29187C43F45F}" type="presParOf" srcId="{E3B622E8-6039-4FCD-BC6E-20EE2207C154}" destId="{DF06A38F-6ED7-4019-8923-0B0B3014A5CE}" srcOrd="8" destOrd="0" presId="urn:microsoft.com/office/officeart/2005/8/layout/list1"/>
    <dgm:cxn modelId="{68583222-D9DD-42DE-B7AB-E847365A95A1}" type="presParOf" srcId="{DF06A38F-6ED7-4019-8923-0B0B3014A5CE}" destId="{677B359B-8B85-4B9B-82FE-A9E5DFFE2157}" srcOrd="0" destOrd="0" presId="urn:microsoft.com/office/officeart/2005/8/layout/list1"/>
    <dgm:cxn modelId="{FC83DBD3-14E4-49A6-808C-743F7B031D62}" type="presParOf" srcId="{DF06A38F-6ED7-4019-8923-0B0B3014A5CE}" destId="{C650F09E-3186-4763-921A-FB5B6C60A21F}" srcOrd="1" destOrd="0" presId="urn:microsoft.com/office/officeart/2005/8/layout/list1"/>
    <dgm:cxn modelId="{DA73BF34-E21D-4A12-93C6-CF7146355197}" type="presParOf" srcId="{E3B622E8-6039-4FCD-BC6E-20EE2207C154}" destId="{8222726C-3A18-4FE7-B9C3-D73323969A7C}" srcOrd="9" destOrd="0" presId="urn:microsoft.com/office/officeart/2005/8/layout/list1"/>
    <dgm:cxn modelId="{0933286C-FE97-458B-A0F5-5F7DCB25B710}" type="presParOf" srcId="{E3B622E8-6039-4FCD-BC6E-20EE2207C154}" destId="{6FDF830E-18AC-412B-A24A-F7C20E0CA23E}"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B1D0030-638B-492B-9E48-82AF44F1E97B}"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US"/>
        </a:p>
      </dgm:t>
    </dgm:pt>
    <dgm:pt modelId="{59FE2391-5217-44B7-9F08-479404E024D1}">
      <dgm:prSet/>
      <dgm:spPr/>
      <dgm:t>
        <a:bodyPr/>
        <a:lstStyle/>
        <a:p>
          <a:pPr rtl="0"/>
          <a:r>
            <a:rPr lang="en-US" b="1" dirty="0"/>
            <a:t>Proposed Location</a:t>
          </a:r>
          <a:endParaRPr lang="en-US" dirty="0"/>
        </a:p>
      </dgm:t>
    </dgm:pt>
    <dgm:pt modelId="{BF07A3BE-0149-42A9-A422-F59DB7012731}" type="parTrans" cxnId="{9ACE12A2-8BB7-43AD-9519-2C6FE06DF805}">
      <dgm:prSet/>
      <dgm:spPr/>
      <dgm:t>
        <a:bodyPr/>
        <a:lstStyle/>
        <a:p>
          <a:endParaRPr lang="en-US"/>
        </a:p>
      </dgm:t>
    </dgm:pt>
    <dgm:pt modelId="{3D1E3060-896C-4AEA-A3C9-EEE8C2138858}" type="sibTrans" cxnId="{9ACE12A2-8BB7-43AD-9519-2C6FE06DF805}">
      <dgm:prSet/>
      <dgm:spPr/>
      <dgm:t>
        <a:bodyPr/>
        <a:lstStyle/>
        <a:p>
          <a:endParaRPr lang="en-US"/>
        </a:p>
      </dgm:t>
    </dgm:pt>
    <dgm:pt modelId="{F38CE96A-710F-43E2-9B8F-B5B9559757A8}">
      <dgm:prSet/>
      <dgm:spPr/>
      <dgm:t>
        <a:bodyPr/>
        <a:lstStyle/>
        <a:p>
          <a:pPr rtl="0"/>
          <a:r>
            <a:rPr lang="en-US" b="1" dirty="0"/>
            <a:t>Venue Suitability</a:t>
          </a:r>
          <a:endParaRPr lang="en-US" dirty="0"/>
        </a:p>
      </dgm:t>
    </dgm:pt>
    <dgm:pt modelId="{0A7CE817-84AE-4951-A629-FAE89C0E64F9}" type="parTrans" cxnId="{554DD6B1-0966-4D5A-87A7-ABAB95D1A6B4}">
      <dgm:prSet/>
      <dgm:spPr/>
      <dgm:t>
        <a:bodyPr/>
        <a:lstStyle/>
        <a:p>
          <a:endParaRPr lang="en-US"/>
        </a:p>
      </dgm:t>
    </dgm:pt>
    <dgm:pt modelId="{0C39E624-F87A-4816-9D10-E02DC9FD0E3D}" type="sibTrans" cxnId="{554DD6B1-0966-4D5A-87A7-ABAB95D1A6B4}">
      <dgm:prSet/>
      <dgm:spPr/>
      <dgm:t>
        <a:bodyPr/>
        <a:lstStyle/>
        <a:p>
          <a:endParaRPr lang="en-US"/>
        </a:p>
      </dgm:t>
    </dgm:pt>
    <dgm:pt modelId="{1DAB770E-D4B6-4491-9212-59F8E78D10F3}">
      <dgm:prSet/>
      <dgm:spPr/>
      <dgm:t>
        <a:bodyPr/>
        <a:lstStyle/>
        <a:p>
          <a:pPr rtl="0"/>
          <a:r>
            <a:rPr lang="en-US" b="1" dirty="0"/>
            <a:t>Staffing &amp; Resources</a:t>
          </a:r>
          <a:endParaRPr lang="en-US" dirty="0"/>
        </a:p>
      </dgm:t>
    </dgm:pt>
    <dgm:pt modelId="{03CDAB8F-ACB4-4749-8CC2-BDC65862D3C0}" type="parTrans" cxnId="{E4DFCDD0-CB88-433F-9670-1CCB15DA404E}">
      <dgm:prSet/>
      <dgm:spPr/>
      <dgm:t>
        <a:bodyPr/>
        <a:lstStyle/>
        <a:p>
          <a:endParaRPr lang="en-US"/>
        </a:p>
      </dgm:t>
    </dgm:pt>
    <dgm:pt modelId="{D34F7AC0-4EC1-48D3-AA5C-5286E817C3C1}" type="sibTrans" cxnId="{E4DFCDD0-CB88-433F-9670-1CCB15DA404E}">
      <dgm:prSet/>
      <dgm:spPr/>
      <dgm:t>
        <a:bodyPr/>
        <a:lstStyle/>
        <a:p>
          <a:endParaRPr lang="en-US"/>
        </a:p>
      </dgm:t>
    </dgm:pt>
    <dgm:pt modelId="{2FAA9EF5-5B15-45F6-B22F-926EBE39A31D}">
      <dgm:prSet/>
      <dgm:spPr/>
      <dgm:t>
        <a:bodyPr/>
        <a:lstStyle/>
        <a:p>
          <a:pPr rtl="0"/>
          <a:r>
            <a:rPr lang="en-US"/>
            <a:t>A modern conference venue that has such hybrid capability that lets you have both in-person and virtual attendees (Hamm et al., 2018).</a:t>
          </a:r>
        </a:p>
      </dgm:t>
    </dgm:pt>
    <dgm:pt modelId="{537FDAF6-09AF-4770-980D-0ADCB4AB0848}" type="parTrans" cxnId="{CA23392E-F564-48A8-AD0C-3C824ABEFE0C}">
      <dgm:prSet/>
      <dgm:spPr/>
      <dgm:t>
        <a:bodyPr/>
        <a:lstStyle/>
        <a:p>
          <a:endParaRPr lang="en-US"/>
        </a:p>
      </dgm:t>
    </dgm:pt>
    <dgm:pt modelId="{07F97EAD-D439-4E71-893F-EF1DF732E388}" type="sibTrans" cxnId="{CA23392E-F564-48A8-AD0C-3C824ABEFE0C}">
      <dgm:prSet/>
      <dgm:spPr/>
      <dgm:t>
        <a:bodyPr/>
        <a:lstStyle/>
        <a:p>
          <a:endParaRPr lang="en-US"/>
        </a:p>
      </dgm:t>
    </dgm:pt>
    <dgm:pt modelId="{E69D6D79-DAFD-4C8A-8A3F-646ED39876C5}">
      <dgm:prSet/>
      <dgm:spPr/>
      <dgm:t>
        <a:bodyPr/>
        <a:lstStyle/>
        <a:p>
          <a:r>
            <a:rPr lang="en-US"/>
            <a:t>Close to the centre for easy access by public transport &amp; major airports.</a:t>
          </a:r>
        </a:p>
      </dgm:t>
    </dgm:pt>
    <dgm:pt modelId="{9464A86C-F59E-4C9E-8B9C-50D1AC94944D}" type="parTrans" cxnId="{8C70EE8C-7641-4502-A23C-8C36BF5368D5}">
      <dgm:prSet/>
      <dgm:spPr/>
      <dgm:t>
        <a:bodyPr/>
        <a:lstStyle/>
        <a:p>
          <a:endParaRPr lang="en-US"/>
        </a:p>
      </dgm:t>
    </dgm:pt>
    <dgm:pt modelId="{41D44A70-71DA-410F-B732-93C6617FF96A}" type="sibTrans" cxnId="{8C70EE8C-7641-4502-A23C-8C36BF5368D5}">
      <dgm:prSet/>
      <dgm:spPr/>
      <dgm:t>
        <a:bodyPr/>
        <a:lstStyle/>
        <a:p>
          <a:endParaRPr lang="en-US"/>
        </a:p>
      </dgm:t>
    </dgm:pt>
    <dgm:pt modelId="{7A668CC9-6702-4148-AECD-D6A0CA6EE8B3}">
      <dgm:prSet/>
      <dgm:spPr/>
      <dgm:t>
        <a:bodyPr/>
        <a:lstStyle/>
        <a:p>
          <a:pPr rtl="0"/>
          <a:r>
            <a:rPr lang="en-US"/>
            <a:t>Features: Ramped, elevator included along with assistive technologies for people with disabilities.</a:t>
          </a:r>
          <a:endParaRPr lang="en-US" dirty="0"/>
        </a:p>
      </dgm:t>
    </dgm:pt>
    <dgm:pt modelId="{4F662955-7A81-4367-8414-97A415E7DC64}" type="parTrans" cxnId="{07EA6A2E-55DA-47CF-AF31-985D40F38FCF}">
      <dgm:prSet/>
      <dgm:spPr/>
      <dgm:t>
        <a:bodyPr/>
        <a:lstStyle/>
        <a:p>
          <a:endParaRPr lang="en-US"/>
        </a:p>
      </dgm:t>
    </dgm:pt>
    <dgm:pt modelId="{E6D9D8FF-D168-4B6D-94DB-34B6D84AE6CF}" type="sibTrans" cxnId="{07EA6A2E-55DA-47CF-AF31-985D40F38FCF}">
      <dgm:prSet/>
      <dgm:spPr/>
      <dgm:t>
        <a:bodyPr/>
        <a:lstStyle/>
        <a:p>
          <a:endParaRPr lang="en-US"/>
        </a:p>
      </dgm:t>
    </dgm:pt>
    <dgm:pt modelId="{82CECEC6-4A5C-4566-A6C0-EFCF07D6DB93}">
      <dgm:prSet/>
      <dgm:spPr/>
      <dgm:t>
        <a:bodyPr/>
        <a:lstStyle/>
        <a:p>
          <a:r>
            <a:rPr lang="en-US" dirty="0"/>
            <a:t>Capacity &amp; Seating: Flexible seating arrangements to support groups to discuss and workshop, along with networking (Wannarka and Ruhl, 2018).</a:t>
          </a:r>
        </a:p>
      </dgm:t>
    </dgm:pt>
    <dgm:pt modelId="{87E88484-8BB3-4D30-98B6-B590F5F35E65}" type="parTrans" cxnId="{A980F115-91B5-404F-BFB0-30E59FFE7480}">
      <dgm:prSet/>
      <dgm:spPr/>
      <dgm:t>
        <a:bodyPr/>
        <a:lstStyle/>
        <a:p>
          <a:endParaRPr lang="en-US"/>
        </a:p>
      </dgm:t>
    </dgm:pt>
    <dgm:pt modelId="{2F75CB12-E2C2-4949-A9FA-38D32CC5679B}" type="sibTrans" cxnId="{A980F115-91B5-404F-BFB0-30E59FFE7480}">
      <dgm:prSet/>
      <dgm:spPr/>
      <dgm:t>
        <a:bodyPr/>
        <a:lstStyle/>
        <a:p>
          <a:endParaRPr lang="en-US"/>
        </a:p>
      </dgm:t>
    </dgm:pt>
    <dgm:pt modelId="{66A9E0E9-61A0-458C-92C8-5230FD62A4FE}">
      <dgm:prSet/>
      <dgm:spPr/>
      <dgm:t>
        <a:bodyPr/>
        <a:lstStyle/>
        <a:p>
          <a:r>
            <a:rPr lang="en-US" dirty="0"/>
            <a:t>Dietary Preferences and Cultural Requirements: Catering Services that meet the needs of dietary preferences as well as cultural needs.</a:t>
          </a:r>
        </a:p>
      </dgm:t>
    </dgm:pt>
    <dgm:pt modelId="{B4BA5880-0AE1-4896-8D92-8CBFDF4494FB}" type="parTrans" cxnId="{8E3A8ADC-A8EA-49B9-B466-2CA134E237E6}">
      <dgm:prSet/>
      <dgm:spPr/>
      <dgm:t>
        <a:bodyPr/>
        <a:lstStyle/>
        <a:p>
          <a:endParaRPr lang="en-US"/>
        </a:p>
      </dgm:t>
    </dgm:pt>
    <dgm:pt modelId="{D8DC3127-1E8E-4C86-A93A-08FA1AA7E79D}" type="sibTrans" cxnId="{8E3A8ADC-A8EA-49B9-B466-2CA134E237E6}">
      <dgm:prSet/>
      <dgm:spPr/>
      <dgm:t>
        <a:bodyPr/>
        <a:lstStyle/>
        <a:p>
          <a:endParaRPr lang="en-US"/>
        </a:p>
      </dgm:t>
    </dgm:pt>
    <dgm:pt modelId="{EA932F1A-1C1D-4604-ACFF-68B0D20D3CD1}">
      <dgm:prSet/>
      <dgm:spPr/>
      <dgm:t>
        <a:bodyPr/>
        <a:lstStyle/>
        <a:p>
          <a:r>
            <a:rPr lang="en-US" dirty="0"/>
            <a:t>Facilities: High-speed Wi-Fi, audio-visual equipment, breakout rooms, and exhibition spaces.</a:t>
          </a:r>
        </a:p>
      </dgm:t>
    </dgm:pt>
    <dgm:pt modelId="{60058B61-DF6D-451C-A7A1-C90DC2EC87CC}" type="parTrans" cxnId="{20364010-E4AD-42D0-AC03-E30236972162}">
      <dgm:prSet/>
      <dgm:spPr/>
      <dgm:t>
        <a:bodyPr/>
        <a:lstStyle/>
        <a:p>
          <a:endParaRPr lang="en-US"/>
        </a:p>
      </dgm:t>
    </dgm:pt>
    <dgm:pt modelId="{1933E0A3-D8F9-47E3-8865-BFDDB35890AA}" type="sibTrans" cxnId="{20364010-E4AD-42D0-AC03-E30236972162}">
      <dgm:prSet/>
      <dgm:spPr/>
      <dgm:t>
        <a:bodyPr/>
        <a:lstStyle/>
        <a:p>
          <a:endParaRPr lang="en-US"/>
        </a:p>
      </dgm:t>
    </dgm:pt>
    <dgm:pt modelId="{AEABDD9B-87FC-4F40-9DA5-DB7C95F7E61B}">
      <dgm:prSet/>
      <dgm:spPr/>
      <dgm:t>
        <a:bodyPr/>
        <a:lstStyle/>
        <a:p>
          <a:pPr rtl="0"/>
          <a:r>
            <a:rPr lang="en-US"/>
            <a:t>It’s an onsite AV technicians and IT support to ensure seamless presentations and hybrid participation.</a:t>
          </a:r>
          <a:endParaRPr lang="en-US" dirty="0"/>
        </a:p>
      </dgm:t>
    </dgm:pt>
    <dgm:pt modelId="{E1B5BE58-114E-499D-997D-86211F601566}" type="parTrans" cxnId="{DFF07AD1-A95C-4086-9088-8992E20383CD}">
      <dgm:prSet/>
      <dgm:spPr/>
      <dgm:t>
        <a:bodyPr/>
        <a:lstStyle/>
        <a:p>
          <a:endParaRPr lang="en-US"/>
        </a:p>
      </dgm:t>
    </dgm:pt>
    <dgm:pt modelId="{37566B9E-139E-4B74-8565-3BE4EAE1A209}" type="sibTrans" cxnId="{DFF07AD1-A95C-4086-9088-8992E20383CD}">
      <dgm:prSet/>
      <dgm:spPr/>
      <dgm:t>
        <a:bodyPr/>
        <a:lstStyle/>
        <a:p>
          <a:endParaRPr lang="en-US"/>
        </a:p>
      </dgm:t>
    </dgm:pt>
    <dgm:pt modelId="{2BA61113-44F0-420D-9B18-B80F7547D859}">
      <dgm:prSet/>
      <dgm:spPr/>
      <dgm:t>
        <a:bodyPr/>
        <a:lstStyle/>
        <a:p>
          <a:r>
            <a:rPr lang="en-US" dirty="0"/>
            <a:t>Event Staff &amp; Volunteers: Trained personnel for registration, guest assistance, and workshop coordination.</a:t>
          </a:r>
        </a:p>
      </dgm:t>
    </dgm:pt>
    <dgm:pt modelId="{FB35F3DE-C116-4CEC-B03D-C9E1547DD85D}" type="parTrans" cxnId="{27B1EC6B-7937-4110-8A8D-1654EEE5E912}">
      <dgm:prSet/>
      <dgm:spPr/>
      <dgm:t>
        <a:bodyPr/>
        <a:lstStyle/>
        <a:p>
          <a:endParaRPr lang="en-US"/>
        </a:p>
      </dgm:t>
    </dgm:pt>
    <dgm:pt modelId="{1BF5B66A-D85E-4882-8AA4-93CFA86B8EC3}" type="sibTrans" cxnId="{27B1EC6B-7937-4110-8A8D-1654EEE5E912}">
      <dgm:prSet/>
      <dgm:spPr/>
      <dgm:t>
        <a:bodyPr/>
        <a:lstStyle/>
        <a:p>
          <a:endParaRPr lang="en-US"/>
        </a:p>
      </dgm:t>
    </dgm:pt>
    <dgm:pt modelId="{2E6F315A-2E2D-4E63-8E19-148342A73D4D}">
      <dgm:prSet/>
      <dgm:spPr/>
      <dgm:t>
        <a:bodyPr/>
        <a:lstStyle/>
        <a:p>
          <a:r>
            <a:rPr lang="en-US" dirty="0"/>
            <a:t>Security &amp; Logistics: Professional security team for crowd management and a smooth event experience.</a:t>
          </a:r>
        </a:p>
      </dgm:t>
    </dgm:pt>
    <dgm:pt modelId="{11A7E7F3-B6B8-432D-9108-85B9AB7F4F5E}" type="parTrans" cxnId="{F28D2BAC-14A3-4758-96A6-54EC18981912}">
      <dgm:prSet/>
      <dgm:spPr/>
      <dgm:t>
        <a:bodyPr/>
        <a:lstStyle/>
        <a:p>
          <a:endParaRPr lang="en-US"/>
        </a:p>
      </dgm:t>
    </dgm:pt>
    <dgm:pt modelId="{C2F4FD01-D0C3-4B75-8015-6FCC891C8997}" type="sibTrans" cxnId="{F28D2BAC-14A3-4758-96A6-54EC18981912}">
      <dgm:prSet/>
      <dgm:spPr/>
      <dgm:t>
        <a:bodyPr/>
        <a:lstStyle/>
        <a:p>
          <a:endParaRPr lang="en-US"/>
        </a:p>
      </dgm:t>
    </dgm:pt>
    <dgm:pt modelId="{58F16A0E-D403-4E69-9BD0-4A160726D2FF}">
      <dgm:prSet/>
      <dgm:spPr/>
      <dgm:t>
        <a:bodyPr/>
        <a:lstStyle/>
        <a:p>
          <a:r>
            <a:rPr lang="en-US" dirty="0"/>
            <a:t>Other Services: Onsite signage, printed materials, digital event app for attendee engagement.</a:t>
          </a:r>
        </a:p>
      </dgm:t>
    </dgm:pt>
    <dgm:pt modelId="{7B31E62C-CCAD-4E6C-B248-451FDBD829F1}" type="parTrans" cxnId="{70701E86-06BC-4945-B57A-A9C8346EE791}">
      <dgm:prSet/>
      <dgm:spPr/>
      <dgm:t>
        <a:bodyPr/>
        <a:lstStyle/>
        <a:p>
          <a:endParaRPr lang="en-US"/>
        </a:p>
      </dgm:t>
    </dgm:pt>
    <dgm:pt modelId="{8830D623-02A3-4540-B049-38DF281CC4F2}" type="sibTrans" cxnId="{70701E86-06BC-4945-B57A-A9C8346EE791}">
      <dgm:prSet/>
      <dgm:spPr/>
      <dgm:t>
        <a:bodyPr/>
        <a:lstStyle/>
        <a:p>
          <a:endParaRPr lang="en-US"/>
        </a:p>
      </dgm:t>
    </dgm:pt>
    <dgm:pt modelId="{41FC4417-987E-40C7-BE89-88346C18AED4}" type="pres">
      <dgm:prSet presAssocID="{FB1D0030-638B-492B-9E48-82AF44F1E97B}" presName="rootnode" presStyleCnt="0">
        <dgm:presLayoutVars>
          <dgm:chMax/>
          <dgm:chPref/>
          <dgm:dir/>
          <dgm:animLvl val="lvl"/>
        </dgm:presLayoutVars>
      </dgm:prSet>
      <dgm:spPr/>
    </dgm:pt>
    <dgm:pt modelId="{67666ECB-1D23-4AFC-900B-43EC3F75FFFC}" type="pres">
      <dgm:prSet presAssocID="{59FE2391-5217-44B7-9F08-479404E024D1}" presName="composite" presStyleCnt="0"/>
      <dgm:spPr/>
    </dgm:pt>
    <dgm:pt modelId="{6BE6B54D-CCB4-494A-98A0-378348F1A9CB}" type="pres">
      <dgm:prSet presAssocID="{59FE2391-5217-44B7-9F08-479404E024D1}" presName="LShape" presStyleLbl="alignNode1" presStyleIdx="0" presStyleCnt="5"/>
      <dgm:spPr/>
    </dgm:pt>
    <dgm:pt modelId="{E3B6BB21-CA5D-495C-829E-F1DA94569C50}" type="pres">
      <dgm:prSet presAssocID="{59FE2391-5217-44B7-9F08-479404E024D1}" presName="ParentText" presStyleLbl="revTx" presStyleIdx="0" presStyleCnt="3">
        <dgm:presLayoutVars>
          <dgm:chMax val="0"/>
          <dgm:chPref val="0"/>
          <dgm:bulletEnabled val="1"/>
        </dgm:presLayoutVars>
      </dgm:prSet>
      <dgm:spPr/>
    </dgm:pt>
    <dgm:pt modelId="{7B08964D-C37E-48B3-A16A-584849AAE249}" type="pres">
      <dgm:prSet presAssocID="{59FE2391-5217-44B7-9F08-479404E024D1}" presName="Triangle" presStyleLbl="alignNode1" presStyleIdx="1" presStyleCnt="5"/>
      <dgm:spPr/>
    </dgm:pt>
    <dgm:pt modelId="{79F98942-40D8-4D25-8B5F-01580E4F9ECC}" type="pres">
      <dgm:prSet presAssocID="{3D1E3060-896C-4AEA-A3C9-EEE8C2138858}" presName="sibTrans" presStyleCnt="0"/>
      <dgm:spPr/>
    </dgm:pt>
    <dgm:pt modelId="{50C78BAC-AB04-488E-8849-204ED199BE9A}" type="pres">
      <dgm:prSet presAssocID="{3D1E3060-896C-4AEA-A3C9-EEE8C2138858}" presName="space" presStyleCnt="0"/>
      <dgm:spPr/>
    </dgm:pt>
    <dgm:pt modelId="{84F2239F-F081-451B-824B-F0ADA6554549}" type="pres">
      <dgm:prSet presAssocID="{F38CE96A-710F-43E2-9B8F-B5B9559757A8}" presName="composite" presStyleCnt="0"/>
      <dgm:spPr/>
    </dgm:pt>
    <dgm:pt modelId="{8E098A4E-62E8-4D18-A323-73572AFD7E28}" type="pres">
      <dgm:prSet presAssocID="{F38CE96A-710F-43E2-9B8F-B5B9559757A8}" presName="LShape" presStyleLbl="alignNode1" presStyleIdx="2" presStyleCnt="5"/>
      <dgm:spPr/>
    </dgm:pt>
    <dgm:pt modelId="{7CE61DC5-C1FD-4092-8BBD-FDED85D3D65B}" type="pres">
      <dgm:prSet presAssocID="{F38CE96A-710F-43E2-9B8F-B5B9559757A8}" presName="ParentText" presStyleLbl="revTx" presStyleIdx="1" presStyleCnt="3">
        <dgm:presLayoutVars>
          <dgm:chMax val="0"/>
          <dgm:chPref val="0"/>
          <dgm:bulletEnabled val="1"/>
        </dgm:presLayoutVars>
      </dgm:prSet>
      <dgm:spPr/>
    </dgm:pt>
    <dgm:pt modelId="{AEFB56C2-0E6F-4615-86B9-FBCB14C72059}" type="pres">
      <dgm:prSet presAssocID="{F38CE96A-710F-43E2-9B8F-B5B9559757A8}" presName="Triangle" presStyleLbl="alignNode1" presStyleIdx="3" presStyleCnt="5"/>
      <dgm:spPr/>
    </dgm:pt>
    <dgm:pt modelId="{468C38C6-BF9E-48DF-8ECA-072DB5C0C162}" type="pres">
      <dgm:prSet presAssocID="{0C39E624-F87A-4816-9D10-E02DC9FD0E3D}" presName="sibTrans" presStyleCnt="0"/>
      <dgm:spPr/>
    </dgm:pt>
    <dgm:pt modelId="{04DB728D-17F2-4688-8E08-AD75B4D64236}" type="pres">
      <dgm:prSet presAssocID="{0C39E624-F87A-4816-9D10-E02DC9FD0E3D}" presName="space" presStyleCnt="0"/>
      <dgm:spPr/>
    </dgm:pt>
    <dgm:pt modelId="{A94A8135-7D00-48D3-9862-CC677091E4B2}" type="pres">
      <dgm:prSet presAssocID="{1DAB770E-D4B6-4491-9212-59F8E78D10F3}" presName="composite" presStyleCnt="0"/>
      <dgm:spPr/>
    </dgm:pt>
    <dgm:pt modelId="{5F066095-00BE-4EA4-907C-E1816AD94449}" type="pres">
      <dgm:prSet presAssocID="{1DAB770E-D4B6-4491-9212-59F8E78D10F3}" presName="LShape" presStyleLbl="alignNode1" presStyleIdx="4" presStyleCnt="5"/>
      <dgm:spPr/>
    </dgm:pt>
    <dgm:pt modelId="{6A33DC6A-E8CB-4AF0-A6A7-3A2DCAB17334}" type="pres">
      <dgm:prSet presAssocID="{1DAB770E-D4B6-4491-9212-59F8E78D10F3}" presName="ParentText" presStyleLbl="revTx" presStyleIdx="2" presStyleCnt="3">
        <dgm:presLayoutVars>
          <dgm:chMax val="0"/>
          <dgm:chPref val="0"/>
          <dgm:bulletEnabled val="1"/>
        </dgm:presLayoutVars>
      </dgm:prSet>
      <dgm:spPr/>
    </dgm:pt>
  </dgm:ptLst>
  <dgm:cxnLst>
    <dgm:cxn modelId="{E2C4BA0B-2244-4709-8CD9-5FDD16E31B58}" type="presOf" srcId="{FB1D0030-638B-492B-9E48-82AF44F1E97B}" destId="{41FC4417-987E-40C7-BE89-88346C18AED4}" srcOrd="0" destOrd="0" presId="urn:microsoft.com/office/officeart/2009/3/layout/StepUpProcess"/>
    <dgm:cxn modelId="{20364010-E4AD-42D0-AC03-E30236972162}" srcId="{F38CE96A-710F-43E2-9B8F-B5B9559757A8}" destId="{EA932F1A-1C1D-4604-ACFF-68B0D20D3CD1}" srcOrd="3" destOrd="0" parTransId="{60058B61-DF6D-451C-A7A1-C90DC2EC87CC}" sibTransId="{1933E0A3-D8F9-47E3-8865-BFDDB35890AA}"/>
    <dgm:cxn modelId="{D3CB4512-C213-4A78-93A1-F6DC5311EF81}" type="presOf" srcId="{2BA61113-44F0-420D-9B18-B80F7547D859}" destId="{6A33DC6A-E8CB-4AF0-A6A7-3A2DCAB17334}" srcOrd="0" destOrd="2" presId="urn:microsoft.com/office/officeart/2009/3/layout/StepUpProcess"/>
    <dgm:cxn modelId="{A980F115-91B5-404F-BFB0-30E59FFE7480}" srcId="{F38CE96A-710F-43E2-9B8F-B5B9559757A8}" destId="{82CECEC6-4A5C-4566-A6C0-EFCF07D6DB93}" srcOrd="1" destOrd="0" parTransId="{87E88484-8BB3-4D30-98B6-B590F5F35E65}" sibTransId="{2F75CB12-E2C2-4949-A9FA-38D32CC5679B}"/>
    <dgm:cxn modelId="{B192AD1C-CD31-4DF9-A4BE-5FD7CF971E37}" type="presOf" srcId="{2E6F315A-2E2D-4E63-8E19-148342A73D4D}" destId="{6A33DC6A-E8CB-4AF0-A6A7-3A2DCAB17334}" srcOrd="0" destOrd="3" presId="urn:microsoft.com/office/officeart/2009/3/layout/StepUpProcess"/>
    <dgm:cxn modelId="{CA39F625-D550-40D0-B272-0EB4B87D1F99}" type="presOf" srcId="{F38CE96A-710F-43E2-9B8F-B5B9559757A8}" destId="{7CE61DC5-C1FD-4092-8BBD-FDED85D3D65B}" srcOrd="0" destOrd="0" presId="urn:microsoft.com/office/officeart/2009/3/layout/StepUpProcess"/>
    <dgm:cxn modelId="{9E2FBC28-BDC6-4E16-A430-93CF6E76D5F7}" type="presOf" srcId="{E69D6D79-DAFD-4C8A-8A3F-646ED39876C5}" destId="{E3B6BB21-CA5D-495C-829E-F1DA94569C50}" srcOrd="0" destOrd="2" presId="urn:microsoft.com/office/officeart/2009/3/layout/StepUpProcess"/>
    <dgm:cxn modelId="{CA23392E-F564-48A8-AD0C-3C824ABEFE0C}" srcId="{59FE2391-5217-44B7-9F08-479404E024D1}" destId="{2FAA9EF5-5B15-45F6-B22F-926EBE39A31D}" srcOrd="0" destOrd="0" parTransId="{537FDAF6-09AF-4770-980D-0ADCB4AB0848}" sibTransId="{07F97EAD-D439-4E71-893F-EF1DF732E388}"/>
    <dgm:cxn modelId="{07EA6A2E-55DA-47CF-AF31-985D40F38FCF}" srcId="{F38CE96A-710F-43E2-9B8F-B5B9559757A8}" destId="{7A668CC9-6702-4148-AECD-D6A0CA6EE8B3}" srcOrd="0" destOrd="0" parTransId="{4F662955-7A81-4367-8414-97A415E7DC64}" sibTransId="{E6D9D8FF-D168-4B6D-94DB-34B6D84AE6CF}"/>
    <dgm:cxn modelId="{70D27035-66FF-4A0C-952E-3F87F44470EA}" type="presOf" srcId="{7A668CC9-6702-4148-AECD-D6A0CA6EE8B3}" destId="{7CE61DC5-C1FD-4092-8BBD-FDED85D3D65B}" srcOrd="0" destOrd="1" presId="urn:microsoft.com/office/officeart/2009/3/layout/StepUpProcess"/>
    <dgm:cxn modelId="{6D66F93C-5262-48BB-A31E-B413353809CF}" type="presOf" srcId="{82CECEC6-4A5C-4566-A6C0-EFCF07D6DB93}" destId="{7CE61DC5-C1FD-4092-8BBD-FDED85D3D65B}" srcOrd="0" destOrd="2" presId="urn:microsoft.com/office/officeart/2009/3/layout/StepUpProcess"/>
    <dgm:cxn modelId="{87D78D3F-EC9E-4A1B-9330-FEE99E91DDB9}" type="presOf" srcId="{59FE2391-5217-44B7-9F08-479404E024D1}" destId="{E3B6BB21-CA5D-495C-829E-F1DA94569C50}" srcOrd="0" destOrd="0" presId="urn:microsoft.com/office/officeart/2009/3/layout/StepUpProcess"/>
    <dgm:cxn modelId="{257E1268-7E97-49F9-B1EA-6DBA905DF50D}" type="presOf" srcId="{EA932F1A-1C1D-4604-ACFF-68B0D20D3CD1}" destId="{7CE61DC5-C1FD-4092-8BBD-FDED85D3D65B}" srcOrd="0" destOrd="4" presId="urn:microsoft.com/office/officeart/2009/3/layout/StepUpProcess"/>
    <dgm:cxn modelId="{27B1EC6B-7937-4110-8A8D-1654EEE5E912}" srcId="{1DAB770E-D4B6-4491-9212-59F8E78D10F3}" destId="{2BA61113-44F0-420D-9B18-B80F7547D859}" srcOrd="1" destOrd="0" parTransId="{FB35F3DE-C116-4CEC-B03D-C9E1547DD85D}" sibTransId="{1BF5B66A-D85E-4882-8AA4-93CFA86B8EC3}"/>
    <dgm:cxn modelId="{342BEC72-9A23-453C-B3A2-1B5F34B4DD49}" type="presOf" srcId="{1DAB770E-D4B6-4491-9212-59F8E78D10F3}" destId="{6A33DC6A-E8CB-4AF0-A6A7-3A2DCAB17334}" srcOrd="0" destOrd="0" presId="urn:microsoft.com/office/officeart/2009/3/layout/StepUpProcess"/>
    <dgm:cxn modelId="{29A8ED76-9B2E-458D-B048-4846F443421C}" type="presOf" srcId="{2FAA9EF5-5B15-45F6-B22F-926EBE39A31D}" destId="{E3B6BB21-CA5D-495C-829E-F1DA94569C50}" srcOrd="0" destOrd="1" presId="urn:microsoft.com/office/officeart/2009/3/layout/StepUpProcess"/>
    <dgm:cxn modelId="{57772058-5D14-42DC-BB96-BBA26C631B84}" type="presOf" srcId="{AEABDD9B-87FC-4F40-9DA5-DB7C95F7E61B}" destId="{6A33DC6A-E8CB-4AF0-A6A7-3A2DCAB17334}" srcOrd="0" destOrd="1" presId="urn:microsoft.com/office/officeart/2009/3/layout/StepUpProcess"/>
    <dgm:cxn modelId="{70701E86-06BC-4945-B57A-A9C8346EE791}" srcId="{1DAB770E-D4B6-4491-9212-59F8E78D10F3}" destId="{58F16A0E-D403-4E69-9BD0-4A160726D2FF}" srcOrd="3" destOrd="0" parTransId="{7B31E62C-CCAD-4E6C-B248-451FDBD829F1}" sibTransId="{8830D623-02A3-4540-B049-38DF281CC4F2}"/>
    <dgm:cxn modelId="{8C70EE8C-7641-4502-A23C-8C36BF5368D5}" srcId="{59FE2391-5217-44B7-9F08-479404E024D1}" destId="{E69D6D79-DAFD-4C8A-8A3F-646ED39876C5}" srcOrd="1" destOrd="0" parTransId="{9464A86C-F59E-4C9E-8B9C-50D1AC94944D}" sibTransId="{41D44A70-71DA-410F-B732-93C6617FF96A}"/>
    <dgm:cxn modelId="{9ACE12A2-8BB7-43AD-9519-2C6FE06DF805}" srcId="{FB1D0030-638B-492B-9E48-82AF44F1E97B}" destId="{59FE2391-5217-44B7-9F08-479404E024D1}" srcOrd="0" destOrd="0" parTransId="{BF07A3BE-0149-42A9-A422-F59DB7012731}" sibTransId="{3D1E3060-896C-4AEA-A3C9-EEE8C2138858}"/>
    <dgm:cxn modelId="{F28D2BAC-14A3-4758-96A6-54EC18981912}" srcId="{1DAB770E-D4B6-4491-9212-59F8E78D10F3}" destId="{2E6F315A-2E2D-4E63-8E19-148342A73D4D}" srcOrd="2" destOrd="0" parTransId="{11A7E7F3-B6B8-432D-9108-85B9AB7F4F5E}" sibTransId="{C2F4FD01-D0C3-4B75-8015-6FCC891C8997}"/>
    <dgm:cxn modelId="{554DD6B1-0966-4D5A-87A7-ABAB95D1A6B4}" srcId="{FB1D0030-638B-492B-9E48-82AF44F1E97B}" destId="{F38CE96A-710F-43E2-9B8F-B5B9559757A8}" srcOrd="1" destOrd="0" parTransId="{0A7CE817-84AE-4951-A629-FAE89C0E64F9}" sibTransId="{0C39E624-F87A-4816-9D10-E02DC9FD0E3D}"/>
    <dgm:cxn modelId="{E4DFCDD0-CB88-433F-9670-1CCB15DA404E}" srcId="{FB1D0030-638B-492B-9E48-82AF44F1E97B}" destId="{1DAB770E-D4B6-4491-9212-59F8E78D10F3}" srcOrd="2" destOrd="0" parTransId="{03CDAB8F-ACB4-4749-8CC2-BDC65862D3C0}" sibTransId="{D34F7AC0-4EC1-48D3-AA5C-5286E817C3C1}"/>
    <dgm:cxn modelId="{DFF07AD1-A95C-4086-9088-8992E20383CD}" srcId="{1DAB770E-D4B6-4491-9212-59F8E78D10F3}" destId="{AEABDD9B-87FC-4F40-9DA5-DB7C95F7E61B}" srcOrd="0" destOrd="0" parTransId="{E1B5BE58-114E-499D-997D-86211F601566}" sibTransId="{37566B9E-139E-4B74-8565-3BE4EAE1A209}"/>
    <dgm:cxn modelId="{3E2DD0D1-B497-4AFF-AFC4-C854F049A57D}" type="presOf" srcId="{58F16A0E-D403-4E69-9BD0-4A160726D2FF}" destId="{6A33DC6A-E8CB-4AF0-A6A7-3A2DCAB17334}" srcOrd="0" destOrd="4" presId="urn:microsoft.com/office/officeart/2009/3/layout/StepUpProcess"/>
    <dgm:cxn modelId="{27C816DC-56BC-4428-B461-B71DFEF02F7C}" type="presOf" srcId="{66A9E0E9-61A0-458C-92C8-5230FD62A4FE}" destId="{7CE61DC5-C1FD-4092-8BBD-FDED85D3D65B}" srcOrd="0" destOrd="3" presId="urn:microsoft.com/office/officeart/2009/3/layout/StepUpProcess"/>
    <dgm:cxn modelId="{8E3A8ADC-A8EA-49B9-B466-2CA134E237E6}" srcId="{F38CE96A-710F-43E2-9B8F-B5B9559757A8}" destId="{66A9E0E9-61A0-458C-92C8-5230FD62A4FE}" srcOrd="2" destOrd="0" parTransId="{B4BA5880-0AE1-4896-8D92-8CBFDF4494FB}" sibTransId="{D8DC3127-1E8E-4C86-A93A-08FA1AA7E79D}"/>
    <dgm:cxn modelId="{E6951E44-1452-46BE-9D81-91FC4A1C48CB}" type="presParOf" srcId="{41FC4417-987E-40C7-BE89-88346C18AED4}" destId="{67666ECB-1D23-4AFC-900B-43EC3F75FFFC}" srcOrd="0" destOrd="0" presId="urn:microsoft.com/office/officeart/2009/3/layout/StepUpProcess"/>
    <dgm:cxn modelId="{E5CB382B-BB27-4397-A390-2319F88BB1D3}" type="presParOf" srcId="{67666ECB-1D23-4AFC-900B-43EC3F75FFFC}" destId="{6BE6B54D-CCB4-494A-98A0-378348F1A9CB}" srcOrd="0" destOrd="0" presId="urn:microsoft.com/office/officeart/2009/3/layout/StepUpProcess"/>
    <dgm:cxn modelId="{7C081599-0D6C-45EE-948D-F5F0C895E54B}" type="presParOf" srcId="{67666ECB-1D23-4AFC-900B-43EC3F75FFFC}" destId="{E3B6BB21-CA5D-495C-829E-F1DA94569C50}" srcOrd="1" destOrd="0" presId="urn:microsoft.com/office/officeart/2009/3/layout/StepUpProcess"/>
    <dgm:cxn modelId="{DB088C6E-B3D7-4C72-AC44-7B365B0067AA}" type="presParOf" srcId="{67666ECB-1D23-4AFC-900B-43EC3F75FFFC}" destId="{7B08964D-C37E-48B3-A16A-584849AAE249}" srcOrd="2" destOrd="0" presId="urn:microsoft.com/office/officeart/2009/3/layout/StepUpProcess"/>
    <dgm:cxn modelId="{E8DD502A-3990-408B-9C43-491BFF68F911}" type="presParOf" srcId="{41FC4417-987E-40C7-BE89-88346C18AED4}" destId="{79F98942-40D8-4D25-8B5F-01580E4F9ECC}" srcOrd="1" destOrd="0" presId="urn:microsoft.com/office/officeart/2009/3/layout/StepUpProcess"/>
    <dgm:cxn modelId="{794C7AF4-E17E-4356-8142-D8485D3D5D1B}" type="presParOf" srcId="{79F98942-40D8-4D25-8B5F-01580E4F9ECC}" destId="{50C78BAC-AB04-488E-8849-204ED199BE9A}" srcOrd="0" destOrd="0" presId="urn:microsoft.com/office/officeart/2009/3/layout/StepUpProcess"/>
    <dgm:cxn modelId="{E72D3CC9-3976-49E2-8328-E48921555CD3}" type="presParOf" srcId="{41FC4417-987E-40C7-BE89-88346C18AED4}" destId="{84F2239F-F081-451B-824B-F0ADA6554549}" srcOrd="2" destOrd="0" presId="urn:microsoft.com/office/officeart/2009/3/layout/StepUpProcess"/>
    <dgm:cxn modelId="{DB5F74BC-BD95-441B-9A77-5F0FC51C9BCF}" type="presParOf" srcId="{84F2239F-F081-451B-824B-F0ADA6554549}" destId="{8E098A4E-62E8-4D18-A323-73572AFD7E28}" srcOrd="0" destOrd="0" presId="urn:microsoft.com/office/officeart/2009/3/layout/StepUpProcess"/>
    <dgm:cxn modelId="{BBE21FC7-12E7-4D83-BF82-9A53CA7B57A8}" type="presParOf" srcId="{84F2239F-F081-451B-824B-F0ADA6554549}" destId="{7CE61DC5-C1FD-4092-8BBD-FDED85D3D65B}" srcOrd="1" destOrd="0" presId="urn:microsoft.com/office/officeart/2009/3/layout/StepUpProcess"/>
    <dgm:cxn modelId="{53CC8BCE-A42A-43A9-B229-8C510EF25BD7}" type="presParOf" srcId="{84F2239F-F081-451B-824B-F0ADA6554549}" destId="{AEFB56C2-0E6F-4615-86B9-FBCB14C72059}" srcOrd="2" destOrd="0" presId="urn:microsoft.com/office/officeart/2009/3/layout/StepUpProcess"/>
    <dgm:cxn modelId="{B74CB73E-1FA5-42D5-B68E-1D4DB1660F95}" type="presParOf" srcId="{41FC4417-987E-40C7-BE89-88346C18AED4}" destId="{468C38C6-BF9E-48DF-8ECA-072DB5C0C162}" srcOrd="3" destOrd="0" presId="urn:microsoft.com/office/officeart/2009/3/layout/StepUpProcess"/>
    <dgm:cxn modelId="{1D4AE9D5-C3C4-47AB-A300-6930B41319F0}" type="presParOf" srcId="{468C38C6-BF9E-48DF-8ECA-072DB5C0C162}" destId="{04DB728D-17F2-4688-8E08-AD75B4D64236}" srcOrd="0" destOrd="0" presId="urn:microsoft.com/office/officeart/2009/3/layout/StepUpProcess"/>
    <dgm:cxn modelId="{CC6FC68E-5B2A-4363-947E-921312D19346}" type="presParOf" srcId="{41FC4417-987E-40C7-BE89-88346C18AED4}" destId="{A94A8135-7D00-48D3-9862-CC677091E4B2}" srcOrd="4" destOrd="0" presId="urn:microsoft.com/office/officeart/2009/3/layout/StepUpProcess"/>
    <dgm:cxn modelId="{2DCD351E-544B-4CAE-AEE0-7CF268D098C0}" type="presParOf" srcId="{A94A8135-7D00-48D3-9862-CC677091E4B2}" destId="{5F066095-00BE-4EA4-907C-E1816AD94449}" srcOrd="0" destOrd="0" presId="urn:microsoft.com/office/officeart/2009/3/layout/StepUpProcess"/>
    <dgm:cxn modelId="{0A9BC4C4-0A81-4945-AA28-9E436FD9483F}" type="presParOf" srcId="{A94A8135-7D00-48D3-9862-CC677091E4B2}" destId="{6A33DC6A-E8CB-4AF0-A6A7-3A2DCAB17334}" srcOrd="1" destOrd="0" presId="urn:microsoft.com/office/officeart/2009/3/layout/StepUp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1E6436F-A70E-448E-8C46-1535664389A2}" type="doc">
      <dgm:prSet loTypeId="urn:microsoft.com/office/officeart/2005/8/layout/hProcess4" loCatId="process" qsTypeId="urn:microsoft.com/office/officeart/2005/8/quickstyle/simple1" qsCatId="simple" csTypeId="urn:microsoft.com/office/officeart/2005/8/colors/accent1_2" csCatId="accent1" phldr="1"/>
      <dgm:spPr/>
      <dgm:t>
        <a:bodyPr/>
        <a:lstStyle/>
        <a:p>
          <a:endParaRPr lang="en-US"/>
        </a:p>
      </dgm:t>
    </dgm:pt>
    <dgm:pt modelId="{1B60DBF9-1B71-4FDF-9A95-D8C98C485BEA}">
      <dgm:prSet>
        <dgm:style>
          <a:lnRef idx="1">
            <a:schemeClr val="accent5"/>
          </a:lnRef>
          <a:fillRef idx="2">
            <a:schemeClr val="accent5"/>
          </a:fillRef>
          <a:effectRef idx="1">
            <a:schemeClr val="accent5"/>
          </a:effectRef>
          <a:fontRef idx="minor">
            <a:schemeClr val="dk1"/>
          </a:fontRef>
        </dgm:style>
      </dgm:prSet>
      <dgm:spPr/>
      <dgm:t>
        <a:bodyPr/>
        <a:lstStyle/>
        <a:p>
          <a:pPr rtl="0"/>
          <a:r>
            <a:rPr lang="en-US" b="1" dirty="0"/>
            <a:t>Promotion Channels</a:t>
          </a:r>
          <a:endParaRPr lang="en-US" dirty="0"/>
        </a:p>
      </dgm:t>
    </dgm:pt>
    <dgm:pt modelId="{DB0B96F0-3EDB-4A43-B883-22F881E64689}" type="parTrans" cxnId="{6DE5196A-D491-4901-B1FB-7BA791F398C8}">
      <dgm:prSet/>
      <dgm:spPr/>
      <dgm:t>
        <a:bodyPr/>
        <a:lstStyle/>
        <a:p>
          <a:endParaRPr lang="en-US"/>
        </a:p>
      </dgm:t>
    </dgm:pt>
    <dgm:pt modelId="{51B8FD69-B64E-42FF-A360-445EDC30A32F}" type="sibTrans" cxnId="{6DE5196A-D491-4901-B1FB-7BA791F398C8}">
      <dgm:prSet/>
      <dgm:spPr/>
      <dgm:t>
        <a:bodyPr/>
        <a:lstStyle/>
        <a:p>
          <a:endParaRPr lang="en-US"/>
        </a:p>
      </dgm:t>
    </dgm:pt>
    <dgm:pt modelId="{505CBD4A-0D8B-4129-A48A-88B910832FCC}">
      <dgm:prSet/>
      <dgm:spPr/>
      <dgm:t>
        <a:bodyPr/>
        <a:lstStyle/>
        <a:p>
          <a:pPr rtl="0"/>
          <a:r>
            <a:rPr lang="en-US" dirty="0"/>
            <a:t>Social Media Marketing: Use of specific marketing programs in LinkedIn, twitter, </a:t>
          </a:r>
          <a:r>
            <a:rPr lang="en-US" dirty="0" err="1"/>
            <a:t>Instagram</a:t>
          </a:r>
          <a:r>
            <a:rPr lang="en-US" dirty="0"/>
            <a:t>, and Facebook to reach out to technical and business persons.</a:t>
          </a:r>
        </a:p>
      </dgm:t>
    </dgm:pt>
    <dgm:pt modelId="{7153B592-1C1F-439A-A9C0-9F6661CCD18C}" type="parTrans" cxnId="{EF43A95D-4415-4DDA-88A7-3AC4E8DC8533}">
      <dgm:prSet/>
      <dgm:spPr/>
      <dgm:t>
        <a:bodyPr/>
        <a:lstStyle/>
        <a:p>
          <a:endParaRPr lang="en-US"/>
        </a:p>
      </dgm:t>
    </dgm:pt>
    <dgm:pt modelId="{726EF01D-0D9F-493F-A809-85CAFD846440}" type="sibTrans" cxnId="{EF43A95D-4415-4DDA-88A7-3AC4E8DC8533}">
      <dgm:prSet/>
      <dgm:spPr/>
      <dgm:t>
        <a:bodyPr/>
        <a:lstStyle/>
        <a:p>
          <a:endParaRPr lang="en-US"/>
        </a:p>
      </dgm:t>
    </dgm:pt>
    <dgm:pt modelId="{1E660DDD-DEE0-49CA-B193-C3C0F2463E33}">
      <dgm:prSet/>
      <dgm:spPr/>
      <dgm:t>
        <a:bodyPr/>
        <a:lstStyle/>
        <a:p>
          <a:pPr rtl="0"/>
          <a:r>
            <a:rPr lang="en-US" b="1" dirty="0"/>
            <a:t>Industry Partnerships:</a:t>
          </a:r>
          <a:r>
            <a:rPr lang="en-US" dirty="0"/>
            <a:t> Collaborations with hospitality organizations, trade associations, and business networks to expand outreach.</a:t>
          </a:r>
        </a:p>
      </dgm:t>
    </dgm:pt>
    <dgm:pt modelId="{71C0FACE-21C1-4832-9D83-5F560171BC86}" type="parTrans" cxnId="{A1629848-3BC4-46D5-9344-B9F9879D7EB6}">
      <dgm:prSet/>
      <dgm:spPr/>
      <dgm:t>
        <a:bodyPr/>
        <a:lstStyle/>
        <a:p>
          <a:endParaRPr lang="en-US"/>
        </a:p>
      </dgm:t>
    </dgm:pt>
    <dgm:pt modelId="{0788F0FA-CD44-41F4-B8C2-01CA4AC4D111}" type="sibTrans" cxnId="{A1629848-3BC4-46D5-9344-B9F9879D7EB6}">
      <dgm:prSet/>
      <dgm:spPr/>
      <dgm:t>
        <a:bodyPr/>
        <a:lstStyle/>
        <a:p>
          <a:endParaRPr lang="en-US"/>
        </a:p>
      </dgm:t>
    </dgm:pt>
    <dgm:pt modelId="{1F9AFBF2-91A7-4B8F-BFEA-0CA356FD13C3}">
      <dgm:prSet/>
      <dgm:spPr/>
      <dgm:t>
        <a:bodyPr/>
        <a:lstStyle/>
        <a:p>
          <a:pPr rtl="0"/>
          <a:r>
            <a:rPr lang="en-US" b="1" dirty="0"/>
            <a:t>Influencer &amp; Thought Leader Engagement:</a:t>
          </a:r>
          <a:r>
            <a:rPr lang="en-US" dirty="0"/>
            <a:t> Partnering with DEI advocates, hospitality influencers, and keynote speakers to promote the event.</a:t>
          </a:r>
        </a:p>
      </dgm:t>
    </dgm:pt>
    <dgm:pt modelId="{484341BC-ED66-4E3B-AB11-8C248B5FE898}" type="parTrans" cxnId="{BB5BCDC2-E5AF-480A-B6D9-FB1391E127DC}">
      <dgm:prSet/>
      <dgm:spPr/>
      <dgm:t>
        <a:bodyPr/>
        <a:lstStyle/>
        <a:p>
          <a:endParaRPr lang="en-US"/>
        </a:p>
      </dgm:t>
    </dgm:pt>
    <dgm:pt modelId="{4ECC6273-5898-4797-90D6-852243C76983}" type="sibTrans" cxnId="{BB5BCDC2-E5AF-480A-B6D9-FB1391E127DC}">
      <dgm:prSet/>
      <dgm:spPr/>
      <dgm:t>
        <a:bodyPr/>
        <a:lstStyle/>
        <a:p>
          <a:endParaRPr lang="en-US"/>
        </a:p>
      </dgm:t>
    </dgm:pt>
    <dgm:pt modelId="{779AD9F8-5F6A-4D92-A16B-0431E39727CE}">
      <dgm:prSet/>
      <dgm:spPr/>
      <dgm:t>
        <a:bodyPr/>
        <a:lstStyle/>
        <a:p>
          <a:pPr rtl="0"/>
          <a:r>
            <a:rPr lang="en-US" b="1" dirty="0"/>
            <a:t>Press &amp; Media Coverage:</a:t>
          </a:r>
          <a:r>
            <a:rPr lang="en-US" dirty="0"/>
            <a:t> Articles, interviews, and press releases in industry publications and business news platforms.</a:t>
          </a:r>
        </a:p>
      </dgm:t>
    </dgm:pt>
    <dgm:pt modelId="{71820FA2-97F9-4E98-BBE6-ECDAF10847C4}" type="parTrans" cxnId="{9E132A0D-9325-476B-8681-07A383B043AE}">
      <dgm:prSet/>
      <dgm:spPr/>
      <dgm:t>
        <a:bodyPr/>
        <a:lstStyle/>
        <a:p>
          <a:endParaRPr lang="en-US"/>
        </a:p>
      </dgm:t>
    </dgm:pt>
    <dgm:pt modelId="{CD793C08-6DE5-457E-9949-4C0B0276EA83}" type="sibTrans" cxnId="{9E132A0D-9325-476B-8681-07A383B043AE}">
      <dgm:prSet/>
      <dgm:spPr/>
      <dgm:t>
        <a:bodyPr/>
        <a:lstStyle/>
        <a:p>
          <a:endParaRPr lang="en-US"/>
        </a:p>
      </dgm:t>
    </dgm:pt>
    <dgm:pt modelId="{7C6224B5-3DDB-425C-AB95-35C548CAA429}">
      <dgm:prSet>
        <dgm:style>
          <a:lnRef idx="1">
            <a:schemeClr val="accent6"/>
          </a:lnRef>
          <a:fillRef idx="2">
            <a:schemeClr val="accent6"/>
          </a:fillRef>
          <a:effectRef idx="1">
            <a:schemeClr val="accent6"/>
          </a:effectRef>
          <a:fontRef idx="minor">
            <a:schemeClr val="dk1"/>
          </a:fontRef>
        </dgm:style>
      </dgm:prSet>
      <dgm:spPr/>
      <dgm:t>
        <a:bodyPr/>
        <a:lstStyle/>
        <a:p>
          <a:pPr rtl="0"/>
          <a:r>
            <a:rPr lang="en-US" b="1" dirty="0"/>
            <a:t>Revenue Sources</a:t>
          </a:r>
          <a:endParaRPr lang="en-US" dirty="0"/>
        </a:p>
      </dgm:t>
    </dgm:pt>
    <dgm:pt modelId="{4F6E6FE2-48A8-48A1-AFB6-F250C727F5B4}" type="parTrans" cxnId="{1E4F407E-6FAA-4551-A51B-F05E5F149917}">
      <dgm:prSet/>
      <dgm:spPr/>
      <dgm:t>
        <a:bodyPr/>
        <a:lstStyle/>
        <a:p>
          <a:endParaRPr lang="en-US"/>
        </a:p>
      </dgm:t>
    </dgm:pt>
    <dgm:pt modelId="{871F0BE1-FDC3-418E-BBEF-C92FDD222A3A}" type="sibTrans" cxnId="{1E4F407E-6FAA-4551-A51B-F05E5F149917}">
      <dgm:prSet/>
      <dgm:spPr/>
      <dgm:t>
        <a:bodyPr/>
        <a:lstStyle/>
        <a:p>
          <a:endParaRPr lang="en-US"/>
        </a:p>
      </dgm:t>
    </dgm:pt>
    <dgm:pt modelId="{C3467CED-2434-4BD3-8464-528153160C50}">
      <dgm:prSet/>
      <dgm:spPr/>
      <dgm:t>
        <a:bodyPr/>
        <a:lstStyle/>
        <a:p>
          <a:pPr rtl="0"/>
          <a:r>
            <a:rPr lang="en-US" b="1" dirty="0"/>
            <a:t>Ticket Sales:</a:t>
          </a:r>
          <a:r>
            <a:rPr lang="en-US" dirty="0"/>
            <a:t> Different pricing tiers, including general admission, VIP packages, and group discounts.</a:t>
          </a:r>
        </a:p>
      </dgm:t>
    </dgm:pt>
    <dgm:pt modelId="{EE2F1FB3-EB36-4215-AFC0-F55D89456BFD}" type="parTrans" cxnId="{5BFEE71F-B921-4736-A97E-A567DFEF59BF}">
      <dgm:prSet/>
      <dgm:spPr/>
      <dgm:t>
        <a:bodyPr/>
        <a:lstStyle/>
        <a:p>
          <a:endParaRPr lang="en-US"/>
        </a:p>
      </dgm:t>
    </dgm:pt>
    <dgm:pt modelId="{857F667E-4A08-4C64-AE2B-CA96A1EFAEA1}" type="sibTrans" cxnId="{5BFEE71F-B921-4736-A97E-A567DFEF59BF}">
      <dgm:prSet/>
      <dgm:spPr/>
      <dgm:t>
        <a:bodyPr/>
        <a:lstStyle/>
        <a:p>
          <a:endParaRPr lang="en-US"/>
        </a:p>
      </dgm:t>
    </dgm:pt>
    <dgm:pt modelId="{D400AF2E-CD5F-471C-A0BD-5B94381DD7F8}">
      <dgm:prSet/>
      <dgm:spPr/>
      <dgm:t>
        <a:bodyPr/>
        <a:lstStyle/>
        <a:p>
          <a:pPr rtl="0"/>
          <a:r>
            <a:rPr lang="en-US" b="1" dirty="0"/>
            <a:t>Corporate Sponsorships:</a:t>
          </a:r>
          <a:r>
            <a:rPr lang="en-US" dirty="0"/>
            <a:t> Hospitality brands, HR tech companies, and DEI-focused organizations supporting the event.</a:t>
          </a:r>
        </a:p>
      </dgm:t>
    </dgm:pt>
    <dgm:pt modelId="{4FE57693-5CB3-41DB-84B6-47E9A219302D}" type="parTrans" cxnId="{3C5A77F1-A4DD-48FD-B54B-133935E04699}">
      <dgm:prSet/>
      <dgm:spPr/>
      <dgm:t>
        <a:bodyPr/>
        <a:lstStyle/>
        <a:p>
          <a:endParaRPr lang="en-US"/>
        </a:p>
      </dgm:t>
    </dgm:pt>
    <dgm:pt modelId="{238F315A-8294-4DB6-B4D3-388BF2AB977B}" type="sibTrans" cxnId="{3C5A77F1-A4DD-48FD-B54B-133935E04699}">
      <dgm:prSet/>
      <dgm:spPr/>
      <dgm:t>
        <a:bodyPr/>
        <a:lstStyle/>
        <a:p>
          <a:endParaRPr lang="en-US"/>
        </a:p>
      </dgm:t>
    </dgm:pt>
    <dgm:pt modelId="{0F5095B7-BC46-408C-8813-9DA86167B838}">
      <dgm:prSet/>
      <dgm:spPr/>
      <dgm:t>
        <a:bodyPr/>
        <a:lstStyle/>
        <a:p>
          <a:pPr rtl="0"/>
          <a:r>
            <a:rPr lang="en-US" b="1" dirty="0"/>
            <a:t>Exhibition Booths &amp; Advertising:</a:t>
          </a:r>
          <a:r>
            <a:rPr lang="en-US" dirty="0"/>
            <a:t> Opportunities for businesses to showcase EDI-related products and services.</a:t>
          </a:r>
        </a:p>
      </dgm:t>
    </dgm:pt>
    <dgm:pt modelId="{ECD59B5A-E613-47E0-BD4C-EDCA03E525CC}" type="parTrans" cxnId="{FD5715FF-28AF-4A69-8F2B-9D552DDF8CF6}">
      <dgm:prSet/>
      <dgm:spPr/>
      <dgm:t>
        <a:bodyPr/>
        <a:lstStyle/>
        <a:p>
          <a:endParaRPr lang="en-US"/>
        </a:p>
      </dgm:t>
    </dgm:pt>
    <dgm:pt modelId="{40B67C05-8B8A-404A-81B1-AF15602FF3B5}" type="sibTrans" cxnId="{FD5715FF-28AF-4A69-8F2B-9D552DDF8CF6}">
      <dgm:prSet/>
      <dgm:spPr/>
      <dgm:t>
        <a:bodyPr/>
        <a:lstStyle/>
        <a:p>
          <a:endParaRPr lang="en-US"/>
        </a:p>
      </dgm:t>
    </dgm:pt>
    <dgm:pt modelId="{33404670-75EA-4F11-BE22-D77ED96CB7F8}">
      <dgm:prSet/>
      <dgm:spPr/>
      <dgm:t>
        <a:bodyPr/>
        <a:lstStyle/>
        <a:p>
          <a:pPr rtl="0"/>
          <a:r>
            <a:rPr lang="en-US" b="1" dirty="0"/>
            <a:t>Government &amp; NGO Grants:</a:t>
          </a:r>
          <a:r>
            <a:rPr lang="en-US" dirty="0"/>
            <a:t> Potential funding from public sector bodies and nonprofit organizations aligned with EDI initiatives.</a:t>
          </a:r>
        </a:p>
      </dgm:t>
    </dgm:pt>
    <dgm:pt modelId="{522CCA50-4D43-45EF-9E9F-CC61FDB5D02F}" type="parTrans" cxnId="{EB740BF0-6964-4DB0-85D6-5938430AD013}">
      <dgm:prSet/>
      <dgm:spPr/>
      <dgm:t>
        <a:bodyPr/>
        <a:lstStyle/>
        <a:p>
          <a:endParaRPr lang="en-US"/>
        </a:p>
      </dgm:t>
    </dgm:pt>
    <dgm:pt modelId="{2E249194-976D-47B8-86E7-AAFF8617C3A4}" type="sibTrans" cxnId="{EB740BF0-6964-4DB0-85D6-5938430AD013}">
      <dgm:prSet/>
      <dgm:spPr/>
      <dgm:t>
        <a:bodyPr/>
        <a:lstStyle/>
        <a:p>
          <a:endParaRPr lang="en-US"/>
        </a:p>
      </dgm:t>
    </dgm:pt>
    <dgm:pt modelId="{E88C6E82-D38E-4070-B5C0-F93490734242}">
      <dgm:prSet>
        <dgm:style>
          <a:lnRef idx="1">
            <a:schemeClr val="accent4"/>
          </a:lnRef>
          <a:fillRef idx="2">
            <a:schemeClr val="accent4"/>
          </a:fillRef>
          <a:effectRef idx="1">
            <a:schemeClr val="accent4"/>
          </a:effectRef>
          <a:fontRef idx="minor">
            <a:schemeClr val="dk1"/>
          </a:fontRef>
        </dgm:style>
      </dgm:prSet>
      <dgm:spPr/>
      <dgm:t>
        <a:bodyPr/>
        <a:lstStyle/>
        <a:p>
          <a:pPr rtl="0"/>
          <a:r>
            <a:rPr lang="en-US" b="1" dirty="0"/>
            <a:t>Collaborations</a:t>
          </a:r>
          <a:endParaRPr lang="en-US" dirty="0"/>
        </a:p>
      </dgm:t>
    </dgm:pt>
    <dgm:pt modelId="{B4FE11BC-CB8F-4304-81FB-C62EA42F9BEF}" type="parTrans" cxnId="{221D7B2F-9E99-4818-B984-7C58123A29B6}">
      <dgm:prSet/>
      <dgm:spPr/>
      <dgm:t>
        <a:bodyPr/>
        <a:lstStyle/>
        <a:p>
          <a:endParaRPr lang="en-US"/>
        </a:p>
      </dgm:t>
    </dgm:pt>
    <dgm:pt modelId="{CF8B2BB0-3816-4012-827A-5040009AEF2F}" type="sibTrans" cxnId="{221D7B2F-9E99-4818-B984-7C58123A29B6}">
      <dgm:prSet/>
      <dgm:spPr/>
      <dgm:t>
        <a:bodyPr/>
        <a:lstStyle/>
        <a:p>
          <a:endParaRPr lang="en-US"/>
        </a:p>
      </dgm:t>
    </dgm:pt>
    <dgm:pt modelId="{66BC9B04-EFC0-416E-9FB8-95E5AAB88453}">
      <dgm:prSet/>
      <dgm:spPr/>
      <dgm:t>
        <a:bodyPr/>
        <a:lstStyle/>
        <a:p>
          <a:pPr rtl="0"/>
          <a:r>
            <a:rPr lang="en-US" b="1" dirty="0"/>
            <a:t>Universities &amp; Research Institutions:</a:t>
          </a:r>
          <a:r>
            <a:rPr lang="en-US" dirty="0"/>
            <a:t> Academic partnerships to provide data-driven insights and involve students.</a:t>
          </a:r>
        </a:p>
      </dgm:t>
    </dgm:pt>
    <dgm:pt modelId="{9125BF8C-2D66-4FFE-9286-262DF53CEB46}" type="parTrans" cxnId="{329E50E3-81FE-4EB6-84C3-A026C4FEDA7F}">
      <dgm:prSet/>
      <dgm:spPr/>
      <dgm:t>
        <a:bodyPr/>
        <a:lstStyle/>
        <a:p>
          <a:endParaRPr lang="en-US"/>
        </a:p>
      </dgm:t>
    </dgm:pt>
    <dgm:pt modelId="{31F71DCD-4B0C-4EE2-98CE-2B8AA883AF0E}" type="sibTrans" cxnId="{329E50E3-81FE-4EB6-84C3-A026C4FEDA7F}">
      <dgm:prSet/>
      <dgm:spPr/>
      <dgm:t>
        <a:bodyPr/>
        <a:lstStyle/>
        <a:p>
          <a:endParaRPr lang="en-US"/>
        </a:p>
      </dgm:t>
    </dgm:pt>
    <dgm:pt modelId="{96CCE1B3-B2FE-4E45-AD64-518B014F38D8}">
      <dgm:prSet/>
      <dgm:spPr/>
      <dgm:t>
        <a:bodyPr/>
        <a:lstStyle/>
        <a:p>
          <a:pPr rtl="0"/>
          <a:r>
            <a:rPr lang="en-US" b="1" dirty="0"/>
            <a:t>Non-Governmental Organizations (NGOs):</a:t>
          </a:r>
          <a:r>
            <a:rPr lang="en-US" dirty="0"/>
            <a:t> Inclusion-focused NGOs contributing expertise and advocacy.</a:t>
          </a:r>
        </a:p>
      </dgm:t>
    </dgm:pt>
    <dgm:pt modelId="{D91ADCCB-12E2-46DF-8C63-1193B26D5E46}" type="parTrans" cxnId="{9BD6808F-E3ED-4E22-A627-7D911B86502F}">
      <dgm:prSet/>
      <dgm:spPr/>
      <dgm:t>
        <a:bodyPr/>
        <a:lstStyle/>
        <a:p>
          <a:endParaRPr lang="en-US"/>
        </a:p>
      </dgm:t>
    </dgm:pt>
    <dgm:pt modelId="{3FDF3CA2-B83E-498E-AB47-1BD635753BDA}" type="sibTrans" cxnId="{9BD6808F-E3ED-4E22-A627-7D911B86502F}">
      <dgm:prSet/>
      <dgm:spPr/>
      <dgm:t>
        <a:bodyPr/>
        <a:lstStyle/>
        <a:p>
          <a:endParaRPr lang="en-US"/>
        </a:p>
      </dgm:t>
    </dgm:pt>
    <dgm:pt modelId="{9803AD7B-9907-48FF-BA92-B010A31FE76C}">
      <dgm:prSet/>
      <dgm:spPr/>
      <dgm:t>
        <a:bodyPr/>
        <a:lstStyle/>
        <a:p>
          <a:pPr rtl="0"/>
          <a:r>
            <a:rPr lang="en-US" b="1" dirty="0"/>
            <a:t>Government Bodies:</a:t>
          </a:r>
          <a:r>
            <a:rPr lang="en-US" dirty="0"/>
            <a:t> Involvement of policymakers and public sector organizations to align with national diversity strategies.</a:t>
          </a:r>
        </a:p>
      </dgm:t>
    </dgm:pt>
    <dgm:pt modelId="{41175CE3-9667-4A73-956E-440FC6E949DE}" type="parTrans" cxnId="{B1C92A0A-68ED-4ADC-89FA-2FAF402D24F7}">
      <dgm:prSet/>
      <dgm:spPr/>
      <dgm:t>
        <a:bodyPr/>
        <a:lstStyle/>
        <a:p>
          <a:endParaRPr lang="en-US"/>
        </a:p>
      </dgm:t>
    </dgm:pt>
    <dgm:pt modelId="{D2418418-70E5-4F44-92C8-07A1CECF01CD}" type="sibTrans" cxnId="{B1C92A0A-68ED-4ADC-89FA-2FAF402D24F7}">
      <dgm:prSet/>
      <dgm:spPr/>
      <dgm:t>
        <a:bodyPr/>
        <a:lstStyle/>
        <a:p>
          <a:endParaRPr lang="en-US"/>
        </a:p>
      </dgm:t>
    </dgm:pt>
    <dgm:pt modelId="{0F38C6CC-8A02-41D8-B6D5-B378F7B2F7A0}">
      <dgm:prSet/>
      <dgm:spPr/>
      <dgm:t>
        <a:bodyPr/>
        <a:lstStyle/>
        <a:p>
          <a:r>
            <a:rPr lang="en-US" dirty="0"/>
            <a:t>E-mail and Newsletter: Targeted invitations and up to date bulletins reach out to hospitality industry persons, human resources executives and policymakers (Vinod, 2022).</a:t>
          </a:r>
        </a:p>
      </dgm:t>
    </dgm:pt>
    <dgm:pt modelId="{3F2C00A9-C192-44CE-8AED-D29A590D7582}" type="parTrans" cxnId="{DA1ACC3A-AD9E-4840-808B-3FB93F338215}">
      <dgm:prSet/>
      <dgm:spPr/>
      <dgm:t>
        <a:bodyPr/>
        <a:lstStyle/>
        <a:p>
          <a:endParaRPr lang="en-US"/>
        </a:p>
      </dgm:t>
    </dgm:pt>
    <dgm:pt modelId="{0B45A05E-D9E5-4398-B7DF-01CF5566BABD}" type="sibTrans" cxnId="{DA1ACC3A-AD9E-4840-808B-3FB93F338215}">
      <dgm:prSet/>
      <dgm:spPr/>
      <dgm:t>
        <a:bodyPr/>
        <a:lstStyle/>
        <a:p>
          <a:endParaRPr lang="en-US"/>
        </a:p>
      </dgm:t>
    </dgm:pt>
    <dgm:pt modelId="{E39B215F-E343-4DC9-B580-D133501ACD3F}" type="pres">
      <dgm:prSet presAssocID="{51E6436F-A70E-448E-8C46-1535664389A2}" presName="Name0" presStyleCnt="0">
        <dgm:presLayoutVars>
          <dgm:dir/>
          <dgm:animLvl val="lvl"/>
          <dgm:resizeHandles val="exact"/>
        </dgm:presLayoutVars>
      </dgm:prSet>
      <dgm:spPr/>
    </dgm:pt>
    <dgm:pt modelId="{7CA26426-D42E-4E68-BC53-A14E192ABA33}" type="pres">
      <dgm:prSet presAssocID="{51E6436F-A70E-448E-8C46-1535664389A2}" presName="tSp" presStyleCnt="0"/>
      <dgm:spPr/>
    </dgm:pt>
    <dgm:pt modelId="{6E76F156-DB1A-47EB-B9B6-09849AAAC635}" type="pres">
      <dgm:prSet presAssocID="{51E6436F-A70E-448E-8C46-1535664389A2}" presName="bSp" presStyleCnt="0"/>
      <dgm:spPr/>
    </dgm:pt>
    <dgm:pt modelId="{55786E1F-D9B1-4C3A-98DB-77A5048D82B9}" type="pres">
      <dgm:prSet presAssocID="{51E6436F-A70E-448E-8C46-1535664389A2}" presName="process" presStyleCnt="0"/>
      <dgm:spPr/>
    </dgm:pt>
    <dgm:pt modelId="{856C8B88-7CFD-4649-9732-771B03724430}" type="pres">
      <dgm:prSet presAssocID="{1B60DBF9-1B71-4FDF-9A95-D8C98C485BEA}" presName="composite1" presStyleCnt="0"/>
      <dgm:spPr/>
    </dgm:pt>
    <dgm:pt modelId="{8F33E775-63DF-4F73-9E69-49825586290D}" type="pres">
      <dgm:prSet presAssocID="{1B60DBF9-1B71-4FDF-9A95-D8C98C485BEA}" presName="dummyNode1" presStyleLbl="node1" presStyleIdx="0" presStyleCnt="3"/>
      <dgm:spPr/>
    </dgm:pt>
    <dgm:pt modelId="{E51A13D1-CDD8-426A-81DC-DEDB6F81111A}" type="pres">
      <dgm:prSet presAssocID="{1B60DBF9-1B71-4FDF-9A95-D8C98C485BEA}" presName="childNode1" presStyleLbl="bgAcc1" presStyleIdx="0" presStyleCnt="3">
        <dgm:presLayoutVars>
          <dgm:bulletEnabled val="1"/>
        </dgm:presLayoutVars>
      </dgm:prSet>
      <dgm:spPr/>
    </dgm:pt>
    <dgm:pt modelId="{656F9C22-71FA-420C-960F-095E64EEEF5B}" type="pres">
      <dgm:prSet presAssocID="{1B60DBF9-1B71-4FDF-9A95-D8C98C485BEA}" presName="childNode1tx" presStyleLbl="bgAcc1" presStyleIdx="0" presStyleCnt="3">
        <dgm:presLayoutVars>
          <dgm:bulletEnabled val="1"/>
        </dgm:presLayoutVars>
      </dgm:prSet>
      <dgm:spPr/>
    </dgm:pt>
    <dgm:pt modelId="{F84248AD-3FED-4546-B8F0-AF0B20050DBD}" type="pres">
      <dgm:prSet presAssocID="{1B60DBF9-1B71-4FDF-9A95-D8C98C485BEA}" presName="parentNode1" presStyleLbl="node1" presStyleIdx="0" presStyleCnt="3">
        <dgm:presLayoutVars>
          <dgm:chMax val="1"/>
          <dgm:bulletEnabled val="1"/>
        </dgm:presLayoutVars>
      </dgm:prSet>
      <dgm:spPr/>
    </dgm:pt>
    <dgm:pt modelId="{96594816-21B4-44ED-886B-EA9B47DD1C28}" type="pres">
      <dgm:prSet presAssocID="{1B60DBF9-1B71-4FDF-9A95-D8C98C485BEA}" presName="connSite1" presStyleCnt="0"/>
      <dgm:spPr/>
    </dgm:pt>
    <dgm:pt modelId="{49F4052C-E6E9-4A0F-AA0A-E7A008D86752}" type="pres">
      <dgm:prSet presAssocID="{51B8FD69-B64E-42FF-A360-445EDC30A32F}" presName="Name9" presStyleLbl="sibTrans2D1" presStyleIdx="0" presStyleCnt="2"/>
      <dgm:spPr/>
    </dgm:pt>
    <dgm:pt modelId="{F62EB46F-53C0-47CE-A7DE-D026C053367A}" type="pres">
      <dgm:prSet presAssocID="{7C6224B5-3DDB-425C-AB95-35C548CAA429}" presName="composite2" presStyleCnt="0"/>
      <dgm:spPr/>
    </dgm:pt>
    <dgm:pt modelId="{67953E83-9891-423A-B6DB-B24C55F08610}" type="pres">
      <dgm:prSet presAssocID="{7C6224B5-3DDB-425C-AB95-35C548CAA429}" presName="dummyNode2" presStyleLbl="node1" presStyleIdx="0" presStyleCnt="3"/>
      <dgm:spPr/>
    </dgm:pt>
    <dgm:pt modelId="{EDA319C2-184C-403A-8A84-425B63825621}" type="pres">
      <dgm:prSet presAssocID="{7C6224B5-3DDB-425C-AB95-35C548CAA429}" presName="childNode2" presStyleLbl="bgAcc1" presStyleIdx="1" presStyleCnt="3">
        <dgm:presLayoutVars>
          <dgm:bulletEnabled val="1"/>
        </dgm:presLayoutVars>
      </dgm:prSet>
      <dgm:spPr/>
    </dgm:pt>
    <dgm:pt modelId="{379FDDE3-A96C-44CA-B375-77821BE5002D}" type="pres">
      <dgm:prSet presAssocID="{7C6224B5-3DDB-425C-AB95-35C548CAA429}" presName="childNode2tx" presStyleLbl="bgAcc1" presStyleIdx="1" presStyleCnt="3">
        <dgm:presLayoutVars>
          <dgm:bulletEnabled val="1"/>
        </dgm:presLayoutVars>
      </dgm:prSet>
      <dgm:spPr/>
    </dgm:pt>
    <dgm:pt modelId="{16F50B0B-201A-4C2C-A6CB-D90206A9F6F6}" type="pres">
      <dgm:prSet presAssocID="{7C6224B5-3DDB-425C-AB95-35C548CAA429}" presName="parentNode2" presStyleLbl="node1" presStyleIdx="1" presStyleCnt="3">
        <dgm:presLayoutVars>
          <dgm:chMax val="0"/>
          <dgm:bulletEnabled val="1"/>
        </dgm:presLayoutVars>
      </dgm:prSet>
      <dgm:spPr/>
    </dgm:pt>
    <dgm:pt modelId="{633C50DB-2979-4277-8F7D-9BACAC9AF881}" type="pres">
      <dgm:prSet presAssocID="{7C6224B5-3DDB-425C-AB95-35C548CAA429}" presName="connSite2" presStyleCnt="0"/>
      <dgm:spPr/>
    </dgm:pt>
    <dgm:pt modelId="{E04AFC21-389C-411C-BC40-4DB5BC121015}" type="pres">
      <dgm:prSet presAssocID="{871F0BE1-FDC3-418E-BBEF-C92FDD222A3A}" presName="Name18" presStyleLbl="sibTrans2D1" presStyleIdx="1" presStyleCnt="2"/>
      <dgm:spPr/>
    </dgm:pt>
    <dgm:pt modelId="{A3F5E03F-0C8C-4506-9F81-E48AD64815CB}" type="pres">
      <dgm:prSet presAssocID="{E88C6E82-D38E-4070-B5C0-F93490734242}" presName="composite1" presStyleCnt="0"/>
      <dgm:spPr/>
    </dgm:pt>
    <dgm:pt modelId="{0C34F23A-72B5-4916-903A-8AFFA2D7A76D}" type="pres">
      <dgm:prSet presAssocID="{E88C6E82-D38E-4070-B5C0-F93490734242}" presName="dummyNode1" presStyleLbl="node1" presStyleIdx="1" presStyleCnt="3"/>
      <dgm:spPr/>
    </dgm:pt>
    <dgm:pt modelId="{6056C732-A263-40E7-BDFF-FDCD5AAC4DE8}" type="pres">
      <dgm:prSet presAssocID="{E88C6E82-D38E-4070-B5C0-F93490734242}" presName="childNode1" presStyleLbl="bgAcc1" presStyleIdx="2" presStyleCnt="3">
        <dgm:presLayoutVars>
          <dgm:bulletEnabled val="1"/>
        </dgm:presLayoutVars>
      </dgm:prSet>
      <dgm:spPr/>
    </dgm:pt>
    <dgm:pt modelId="{8F5549C6-30B4-43B9-AC01-2426FC864B00}" type="pres">
      <dgm:prSet presAssocID="{E88C6E82-D38E-4070-B5C0-F93490734242}" presName="childNode1tx" presStyleLbl="bgAcc1" presStyleIdx="2" presStyleCnt="3">
        <dgm:presLayoutVars>
          <dgm:bulletEnabled val="1"/>
        </dgm:presLayoutVars>
      </dgm:prSet>
      <dgm:spPr/>
    </dgm:pt>
    <dgm:pt modelId="{7D06E63F-91DB-47E3-A59B-40BEE36843B5}" type="pres">
      <dgm:prSet presAssocID="{E88C6E82-D38E-4070-B5C0-F93490734242}" presName="parentNode1" presStyleLbl="node1" presStyleIdx="2" presStyleCnt="3">
        <dgm:presLayoutVars>
          <dgm:chMax val="1"/>
          <dgm:bulletEnabled val="1"/>
        </dgm:presLayoutVars>
      </dgm:prSet>
      <dgm:spPr/>
    </dgm:pt>
    <dgm:pt modelId="{62408504-426B-4A5A-BD52-50F380E7DBC1}" type="pres">
      <dgm:prSet presAssocID="{E88C6E82-D38E-4070-B5C0-F93490734242}" presName="connSite1" presStyleCnt="0"/>
      <dgm:spPr/>
    </dgm:pt>
  </dgm:ptLst>
  <dgm:cxnLst>
    <dgm:cxn modelId="{112D7507-ADF6-4ED5-A668-997694A00765}" type="presOf" srcId="{0F5095B7-BC46-408C-8813-9DA86167B838}" destId="{379FDDE3-A96C-44CA-B375-77821BE5002D}" srcOrd="1" destOrd="2" presId="urn:microsoft.com/office/officeart/2005/8/layout/hProcess4"/>
    <dgm:cxn modelId="{B1C92A0A-68ED-4ADC-89FA-2FAF402D24F7}" srcId="{E88C6E82-D38E-4070-B5C0-F93490734242}" destId="{9803AD7B-9907-48FF-BA92-B010A31FE76C}" srcOrd="2" destOrd="0" parTransId="{41175CE3-9667-4A73-956E-440FC6E949DE}" sibTransId="{D2418418-70E5-4F44-92C8-07A1CECF01CD}"/>
    <dgm:cxn modelId="{9E132A0D-9325-476B-8681-07A383B043AE}" srcId="{1B60DBF9-1B71-4FDF-9A95-D8C98C485BEA}" destId="{779AD9F8-5F6A-4D92-A16B-0431E39727CE}" srcOrd="4" destOrd="0" parTransId="{71820FA2-97F9-4E98-BBE6-ECDAF10847C4}" sibTransId="{CD793C08-6DE5-457E-9949-4C0B0276EA83}"/>
    <dgm:cxn modelId="{AB15770D-87F6-41A7-AC20-FB0BE8745D51}" type="presOf" srcId="{E88C6E82-D38E-4070-B5C0-F93490734242}" destId="{7D06E63F-91DB-47E3-A59B-40BEE36843B5}" srcOrd="0" destOrd="0" presId="urn:microsoft.com/office/officeart/2005/8/layout/hProcess4"/>
    <dgm:cxn modelId="{2015EE16-5EBD-4287-A5C5-311A873D22B0}" type="presOf" srcId="{1F9AFBF2-91A7-4B8F-BFEA-0CA356FD13C3}" destId="{E51A13D1-CDD8-426A-81DC-DEDB6F81111A}" srcOrd="0" destOrd="3" presId="urn:microsoft.com/office/officeart/2005/8/layout/hProcess4"/>
    <dgm:cxn modelId="{295D201A-8DFC-4909-B5DD-D92F2AF8AB82}" type="presOf" srcId="{871F0BE1-FDC3-418E-BBEF-C92FDD222A3A}" destId="{E04AFC21-389C-411C-BC40-4DB5BC121015}" srcOrd="0" destOrd="0" presId="urn:microsoft.com/office/officeart/2005/8/layout/hProcess4"/>
    <dgm:cxn modelId="{5BFEE71F-B921-4736-A97E-A567DFEF59BF}" srcId="{7C6224B5-3DDB-425C-AB95-35C548CAA429}" destId="{C3467CED-2434-4BD3-8464-528153160C50}" srcOrd="0" destOrd="0" parTransId="{EE2F1FB3-EB36-4215-AFC0-F55D89456BFD}" sibTransId="{857F667E-4A08-4C64-AE2B-CA96A1EFAEA1}"/>
    <dgm:cxn modelId="{4FA9E621-93F0-45C3-AC08-051E0BA99191}" type="presOf" srcId="{7C6224B5-3DDB-425C-AB95-35C548CAA429}" destId="{16F50B0B-201A-4C2C-A6CB-D90206A9F6F6}" srcOrd="0" destOrd="0" presId="urn:microsoft.com/office/officeart/2005/8/layout/hProcess4"/>
    <dgm:cxn modelId="{344B5A22-B299-43B4-8363-59839A4FA64E}" type="presOf" srcId="{C3467CED-2434-4BD3-8464-528153160C50}" destId="{EDA319C2-184C-403A-8A84-425B63825621}" srcOrd="0" destOrd="0" presId="urn:microsoft.com/office/officeart/2005/8/layout/hProcess4"/>
    <dgm:cxn modelId="{221D7B2F-9E99-4818-B984-7C58123A29B6}" srcId="{51E6436F-A70E-448E-8C46-1535664389A2}" destId="{E88C6E82-D38E-4070-B5C0-F93490734242}" srcOrd="2" destOrd="0" parTransId="{B4FE11BC-CB8F-4304-81FB-C62EA42F9BEF}" sibTransId="{CF8B2BB0-3816-4012-827A-5040009AEF2F}"/>
    <dgm:cxn modelId="{DA1ACC3A-AD9E-4840-808B-3FB93F338215}" srcId="{1B60DBF9-1B71-4FDF-9A95-D8C98C485BEA}" destId="{0F38C6CC-8A02-41D8-B6D5-B378F7B2F7A0}" srcOrd="1" destOrd="0" parTransId="{3F2C00A9-C192-44CE-8AED-D29A590D7582}" sibTransId="{0B45A05E-D9E5-4398-B7DF-01CF5566BABD}"/>
    <dgm:cxn modelId="{BBF00A5D-C055-46D9-B930-8CF55902A15F}" type="presOf" srcId="{1E660DDD-DEE0-49CA-B193-C3C0F2463E33}" destId="{656F9C22-71FA-420C-960F-095E64EEEF5B}" srcOrd="1" destOrd="2" presId="urn:microsoft.com/office/officeart/2005/8/layout/hProcess4"/>
    <dgm:cxn modelId="{EF43A95D-4415-4DDA-88A7-3AC4E8DC8533}" srcId="{1B60DBF9-1B71-4FDF-9A95-D8C98C485BEA}" destId="{505CBD4A-0D8B-4129-A48A-88B910832FCC}" srcOrd="0" destOrd="0" parTransId="{7153B592-1C1F-439A-A9C0-9F6661CCD18C}" sibTransId="{726EF01D-0D9F-493F-A809-85CAFD846440}"/>
    <dgm:cxn modelId="{1280B462-20FD-49DD-BA86-17D0E3C224A7}" type="presOf" srcId="{9803AD7B-9907-48FF-BA92-B010A31FE76C}" destId="{8F5549C6-30B4-43B9-AC01-2426FC864B00}" srcOrd="1" destOrd="2" presId="urn:microsoft.com/office/officeart/2005/8/layout/hProcess4"/>
    <dgm:cxn modelId="{D3CE9365-BCB9-4D07-AF74-DF6A2DA5DB1F}" type="presOf" srcId="{505CBD4A-0D8B-4129-A48A-88B910832FCC}" destId="{656F9C22-71FA-420C-960F-095E64EEEF5B}" srcOrd="1" destOrd="0" presId="urn:microsoft.com/office/officeart/2005/8/layout/hProcess4"/>
    <dgm:cxn modelId="{A1629848-3BC4-46D5-9344-B9F9879D7EB6}" srcId="{1B60DBF9-1B71-4FDF-9A95-D8C98C485BEA}" destId="{1E660DDD-DEE0-49CA-B193-C3C0F2463E33}" srcOrd="2" destOrd="0" parTransId="{71C0FACE-21C1-4832-9D83-5F560171BC86}" sibTransId="{0788F0FA-CD44-41F4-B8C2-01CA4AC4D111}"/>
    <dgm:cxn modelId="{4A777369-2AE2-4851-B96E-9B3DE89B12AC}" type="presOf" srcId="{96CCE1B3-B2FE-4E45-AD64-518B014F38D8}" destId="{6056C732-A263-40E7-BDFF-FDCD5AAC4DE8}" srcOrd="0" destOrd="1" presId="urn:microsoft.com/office/officeart/2005/8/layout/hProcess4"/>
    <dgm:cxn modelId="{91598B69-76B8-4A98-88C7-B4CA0ACE0DF4}" type="presOf" srcId="{51E6436F-A70E-448E-8C46-1535664389A2}" destId="{E39B215F-E343-4DC9-B580-D133501ACD3F}" srcOrd="0" destOrd="0" presId="urn:microsoft.com/office/officeart/2005/8/layout/hProcess4"/>
    <dgm:cxn modelId="{6DE5196A-D491-4901-B1FB-7BA791F398C8}" srcId="{51E6436F-A70E-448E-8C46-1535664389A2}" destId="{1B60DBF9-1B71-4FDF-9A95-D8C98C485BEA}" srcOrd="0" destOrd="0" parTransId="{DB0B96F0-3EDB-4A43-B883-22F881E64689}" sibTransId="{51B8FD69-B64E-42FF-A360-445EDC30A32F}"/>
    <dgm:cxn modelId="{3FBC7A6B-5516-4225-90D6-56EDC5EEBDF8}" type="presOf" srcId="{C3467CED-2434-4BD3-8464-528153160C50}" destId="{379FDDE3-A96C-44CA-B375-77821BE5002D}" srcOrd="1" destOrd="0" presId="urn:microsoft.com/office/officeart/2005/8/layout/hProcess4"/>
    <dgm:cxn modelId="{F7C4C76E-7104-415D-A9B9-572DBE54A06E}" type="presOf" srcId="{1F9AFBF2-91A7-4B8F-BFEA-0CA356FD13C3}" destId="{656F9C22-71FA-420C-960F-095E64EEEF5B}" srcOrd="1" destOrd="3" presId="urn:microsoft.com/office/officeart/2005/8/layout/hProcess4"/>
    <dgm:cxn modelId="{A08B036F-76ED-414A-847D-B4CBCA30FAB0}" type="presOf" srcId="{779AD9F8-5F6A-4D92-A16B-0431E39727CE}" destId="{E51A13D1-CDD8-426A-81DC-DEDB6F81111A}" srcOrd="0" destOrd="4" presId="urn:microsoft.com/office/officeart/2005/8/layout/hProcess4"/>
    <dgm:cxn modelId="{04F9C170-0FFA-4D47-8761-CAA66B33B973}" type="presOf" srcId="{1E660DDD-DEE0-49CA-B193-C3C0F2463E33}" destId="{E51A13D1-CDD8-426A-81DC-DEDB6F81111A}" srcOrd="0" destOrd="2" presId="urn:microsoft.com/office/officeart/2005/8/layout/hProcess4"/>
    <dgm:cxn modelId="{60BBB07C-E9A9-43E3-9AA4-639F37C0810D}" type="presOf" srcId="{779AD9F8-5F6A-4D92-A16B-0431E39727CE}" destId="{656F9C22-71FA-420C-960F-095E64EEEF5B}" srcOrd="1" destOrd="4" presId="urn:microsoft.com/office/officeart/2005/8/layout/hProcess4"/>
    <dgm:cxn modelId="{1E4F407E-6FAA-4551-A51B-F05E5F149917}" srcId="{51E6436F-A70E-448E-8C46-1535664389A2}" destId="{7C6224B5-3DDB-425C-AB95-35C548CAA429}" srcOrd="1" destOrd="0" parTransId="{4F6E6FE2-48A8-48A1-AFB6-F250C727F5B4}" sibTransId="{871F0BE1-FDC3-418E-BBEF-C92FDD222A3A}"/>
    <dgm:cxn modelId="{9BD6808F-E3ED-4E22-A627-7D911B86502F}" srcId="{E88C6E82-D38E-4070-B5C0-F93490734242}" destId="{96CCE1B3-B2FE-4E45-AD64-518B014F38D8}" srcOrd="1" destOrd="0" parTransId="{D91ADCCB-12E2-46DF-8C63-1193B26D5E46}" sibTransId="{3FDF3CA2-B83E-498E-AB47-1BD635753BDA}"/>
    <dgm:cxn modelId="{921CB692-141D-4487-9B73-9FE76A0DCC53}" type="presOf" srcId="{0F38C6CC-8A02-41D8-B6D5-B378F7B2F7A0}" destId="{E51A13D1-CDD8-426A-81DC-DEDB6F81111A}" srcOrd="0" destOrd="1" presId="urn:microsoft.com/office/officeart/2005/8/layout/hProcess4"/>
    <dgm:cxn modelId="{04E35596-60B9-464B-87B2-E2B2B4E6C0C1}" type="presOf" srcId="{D400AF2E-CD5F-471C-A0BD-5B94381DD7F8}" destId="{EDA319C2-184C-403A-8A84-425B63825621}" srcOrd="0" destOrd="1" presId="urn:microsoft.com/office/officeart/2005/8/layout/hProcess4"/>
    <dgm:cxn modelId="{0331489C-F570-45A9-8692-BDBBBC2B9FBC}" type="presOf" srcId="{33404670-75EA-4F11-BE22-D77ED96CB7F8}" destId="{EDA319C2-184C-403A-8A84-425B63825621}" srcOrd="0" destOrd="3" presId="urn:microsoft.com/office/officeart/2005/8/layout/hProcess4"/>
    <dgm:cxn modelId="{37635FA6-20F7-4E8C-A201-4BCC4D32BDF4}" type="presOf" srcId="{0F38C6CC-8A02-41D8-B6D5-B378F7B2F7A0}" destId="{656F9C22-71FA-420C-960F-095E64EEEF5B}" srcOrd="1" destOrd="1" presId="urn:microsoft.com/office/officeart/2005/8/layout/hProcess4"/>
    <dgm:cxn modelId="{506B6CBA-1C9D-49F2-BB9F-2EEBE63CD31A}" type="presOf" srcId="{9803AD7B-9907-48FF-BA92-B010A31FE76C}" destId="{6056C732-A263-40E7-BDFF-FDCD5AAC4DE8}" srcOrd="0" destOrd="2" presId="urn:microsoft.com/office/officeart/2005/8/layout/hProcess4"/>
    <dgm:cxn modelId="{B3B494BE-B59A-4F30-A2CC-8F04D10C268C}" type="presOf" srcId="{96CCE1B3-B2FE-4E45-AD64-518B014F38D8}" destId="{8F5549C6-30B4-43B9-AC01-2426FC864B00}" srcOrd="1" destOrd="1" presId="urn:microsoft.com/office/officeart/2005/8/layout/hProcess4"/>
    <dgm:cxn modelId="{D96328C2-2A16-43EA-A12A-90C2AD4B00FB}" type="presOf" srcId="{0F5095B7-BC46-408C-8813-9DA86167B838}" destId="{EDA319C2-184C-403A-8A84-425B63825621}" srcOrd="0" destOrd="2" presId="urn:microsoft.com/office/officeart/2005/8/layout/hProcess4"/>
    <dgm:cxn modelId="{BB5BCDC2-E5AF-480A-B6D9-FB1391E127DC}" srcId="{1B60DBF9-1B71-4FDF-9A95-D8C98C485BEA}" destId="{1F9AFBF2-91A7-4B8F-BFEA-0CA356FD13C3}" srcOrd="3" destOrd="0" parTransId="{484341BC-ED66-4E3B-AB11-8C248B5FE898}" sibTransId="{4ECC6273-5898-4797-90D6-852243C76983}"/>
    <dgm:cxn modelId="{D0A05CC4-2EC9-484E-830E-F05A199C45BB}" type="presOf" srcId="{66BC9B04-EFC0-416E-9FB8-95E5AAB88453}" destId="{8F5549C6-30B4-43B9-AC01-2426FC864B00}" srcOrd="1" destOrd="0" presId="urn:microsoft.com/office/officeart/2005/8/layout/hProcess4"/>
    <dgm:cxn modelId="{C5D825D0-C5C3-4574-A48D-F9A72A63E27D}" type="presOf" srcId="{33404670-75EA-4F11-BE22-D77ED96CB7F8}" destId="{379FDDE3-A96C-44CA-B375-77821BE5002D}" srcOrd="1" destOrd="3" presId="urn:microsoft.com/office/officeart/2005/8/layout/hProcess4"/>
    <dgm:cxn modelId="{949453D0-089D-4102-A6BB-E74D02075187}" type="presOf" srcId="{66BC9B04-EFC0-416E-9FB8-95E5AAB88453}" destId="{6056C732-A263-40E7-BDFF-FDCD5AAC4DE8}" srcOrd="0" destOrd="0" presId="urn:microsoft.com/office/officeart/2005/8/layout/hProcess4"/>
    <dgm:cxn modelId="{991A4ED4-91F1-436E-9108-5548A71DCD6F}" type="presOf" srcId="{1B60DBF9-1B71-4FDF-9A95-D8C98C485BEA}" destId="{F84248AD-3FED-4546-B8F0-AF0B20050DBD}" srcOrd="0" destOrd="0" presId="urn:microsoft.com/office/officeart/2005/8/layout/hProcess4"/>
    <dgm:cxn modelId="{329E50E3-81FE-4EB6-84C3-A026C4FEDA7F}" srcId="{E88C6E82-D38E-4070-B5C0-F93490734242}" destId="{66BC9B04-EFC0-416E-9FB8-95E5AAB88453}" srcOrd="0" destOrd="0" parTransId="{9125BF8C-2D66-4FFE-9286-262DF53CEB46}" sibTransId="{31F71DCD-4B0C-4EE2-98CE-2B8AA883AF0E}"/>
    <dgm:cxn modelId="{9EC655EA-1E94-4D27-9994-7F5D909A3A62}" type="presOf" srcId="{51B8FD69-B64E-42FF-A360-445EDC30A32F}" destId="{49F4052C-E6E9-4A0F-AA0A-E7A008D86752}" srcOrd="0" destOrd="0" presId="urn:microsoft.com/office/officeart/2005/8/layout/hProcess4"/>
    <dgm:cxn modelId="{EB740BF0-6964-4DB0-85D6-5938430AD013}" srcId="{7C6224B5-3DDB-425C-AB95-35C548CAA429}" destId="{33404670-75EA-4F11-BE22-D77ED96CB7F8}" srcOrd="3" destOrd="0" parTransId="{522CCA50-4D43-45EF-9E9F-CC61FDB5D02F}" sibTransId="{2E249194-976D-47B8-86E7-AAFF8617C3A4}"/>
    <dgm:cxn modelId="{3C5A77F1-A4DD-48FD-B54B-133935E04699}" srcId="{7C6224B5-3DDB-425C-AB95-35C548CAA429}" destId="{D400AF2E-CD5F-471C-A0BD-5B94381DD7F8}" srcOrd="1" destOrd="0" parTransId="{4FE57693-5CB3-41DB-84B6-47E9A219302D}" sibTransId="{238F315A-8294-4DB6-B4D3-388BF2AB977B}"/>
    <dgm:cxn modelId="{561EC0F3-F28C-421C-A226-61526FC3B70D}" type="presOf" srcId="{505CBD4A-0D8B-4129-A48A-88B910832FCC}" destId="{E51A13D1-CDD8-426A-81DC-DEDB6F81111A}" srcOrd="0" destOrd="0" presId="urn:microsoft.com/office/officeart/2005/8/layout/hProcess4"/>
    <dgm:cxn modelId="{B0CB8CF6-ED56-4484-B218-E6A84F4D6BE6}" type="presOf" srcId="{D400AF2E-CD5F-471C-A0BD-5B94381DD7F8}" destId="{379FDDE3-A96C-44CA-B375-77821BE5002D}" srcOrd="1" destOrd="1" presId="urn:microsoft.com/office/officeart/2005/8/layout/hProcess4"/>
    <dgm:cxn modelId="{FD5715FF-28AF-4A69-8F2B-9D552DDF8CF6}" srcId="{7C6224B5-3DDB-425C-AB95-35C548CAA429}" destId="{0F5095B7-BC46-408C-8813-9DA86167B838}" srcOrd="2" destOrd="0" parTransId="{ECD59B5A-E613-47E0-BD4C-EDCA03E525CC}" sibTransId="{40B67C05-8B8A-404A-81B1-AF15602FF3B5}"/>
    <dgm:cxn modelId="{FBF5D704-02C0-4B95-A8BE-500F8256E2CC}" type="presParOf" srcId="{E39B215F-E343-4DC9-B580-D133501ACD3F}" destId="{7CA26426-D42E-4E68-BC53-A14E192ABA33}" srcOrd="0" destOrd="0" presId="urn:microsoft.com/office/officeart/2005/8/layout/hProcess4"/>
    <dgm:cxn modelId="{54034649-F46E-4FF2-A0C4-DAD3F3BA7A20}" type="presParOf" srcId="{E39B215F-E343-4DC9-B580-D133501ACD3F}" destId="{6E76F156-DB1A-47EB-B9B6-09849AAAC635}" srcOrd="1" destOrd="0" presId="urn:microsoft.com/office/officeart/2005/8/layout/hProcess4"/>
    <dgm:cxn modelId="{B9BBE9F8-BA71-4CD2-8A33-E4EB6B2188BB}" type="presParOf" srcId="{E39B215F-E343-4DC9-B580-D133501ACD3F}" destId="{55786E1F-D9B1-4C3A-98DB-77A5048D82B9}" srcOrd="2" destOrd="0" presId="urn:microsoft.com/office/officeart/2005/8/layout/hProcess4"/>
    <dgm:cxn modelId="{A7380A83-4E98-4615-AD09-3D64849929EC}" type="presParOf" srcId="{55786E1F-D9B1-4C3A-98DB-77A5048D82B9}" destId="{856C8B88-7CFD-4649-9732-771B03724430}" srcOrd="0" destOrd="0" presId="urn:microsoft.com/office/officeart/2005/8/layout/hProcess4"/>
    <dgm:cxn modelId="{6D64FD97-B218-47C1-BC99-AA548C14591E}" type="presParOf" srcId="{856C8B88-7CFD-4649-9732-771B03724430}" destId="{8F33E775-63DF-4F73-9E69-49825586290D}" srcOrd="0" destOrd="0" presId="urn:microsoft.com/office/officeart/2005/8/layout/hProcess4"/>
    <dgm:cxn modelId="{08E3BB3C-004D-4A4B-BE1D-1D885EC609B1}" type="presParOf" srcId="{856C8B88-7CFD-4649-9732-771B03724430}" destId="{E51A13D1-CDD8-426A-81DC-DEDB6F81111A}" srcOrd="1" destOrd="0" presId="urn:microsoft.com/office/officeart/2005/8/layout/hProcess4"/>
    <dgm:cxn modelId="{2FA35F81-41EF-477B-99B3-DECDE27AFCC3}" type="presParOf" srcId="{856C8B88-7CFD-4649-9732-771B03724430}" destId="{656F9C22-71FA-420C-960F-095E64EEEF5B}" srcOrd="2" destOrd="0" presId="urn:microsoft.com/office/officeart/2005/8/layout/hProcess4"/>
    <dgm:cxn modelId="{CD63E0B5-4A6A-4F68-BDF3-6424D9C22757}" type="presParOf" srcId="{856C8B88-7CFD-4649-9732-771B03724430}" destId="{F84248AD-3FED-4546-B8F0-AF0B20050DBD}" srcOrd="3" destOrd="0" presId="urn:microsoft.com/office/officeart/2005/8/layout/hProcess4"/>
    <dgm:cxn modelId="{15A4D98F-2B3F-48A7-8F19-DBA256ECF8E5}" type="presParOf" srcId="{856C8B88-7CFD-4649-9732-771B03724430}" destId="{96594816-21B4-44ED-886B-EA9B47DD1C28}" srcOrd="4" destOrd="0" presId="urn:microsoft.com/office/officeart/2005/8/layout/hProcess4"/>
    <dgm:cxn modelId="{237C153F-316A-407A-AF29-18447712E871}" type="presParOf" srcId="{55786E1F-D9B1-4C3A-98DB-77A5048D82B9}" destId="{49F4052C-E6E9-4A0F-AA0A-E7A008D86752}" srcOrd="1" destOrd="0" presId="urn:microsoft.com/office/officeart/2005/8/layout/hProcess4"/>
    <dgm:cxn modelId="{52EF6298-69A4-4CE9-8A3A-958D8B990E16}" type="presParOf" srcId="{55786E1F-D9B1-4C3A-98DB-77A5048D82B9}" destId="{F62EB46F-53C0-47CE-A7DE-D026C053367A}" srcOrd="2" destOrd="0" presId="urn:microsoft.com/office/officeart/2005/8/layout/hProcess4"/>
    <dgm:cxn modelId="{A30112DD-DB87-4B80-AD96-9E2AF7470C20}" type="presParOf" srcId="{F62EB46F-53C0-47CE-A7DE-D026C053367A}" destId="{67953E83-9891-423A-B6DB-B24C55F08610}" srcOrd="0" destOrd="0" presId="urn:microsoft.com/office/officeart/2005/8/layout/hProcess4"/>
    <dgm:cxn modelId="{F6B52DF9-65FB-4C5F-B95B-0DDC7A6E3461}" type="presParOf" srcId="{F62EB46F-53C0-47CE-A7DE-D026C053367A}" destId="{EDA319C2-184C-403A-8A84-425B63825621}" srcOrd="1" destOrd="0" presId="urn:microsoft.com/office/officeart/2005/8/layout/hProcess4"/>
    <dgm:cxn modelId="{57684A39-A8FB-4156-9B30-E51E38FB81C9}" type="presParOf" srcId="{F62EB46F-53C0-47CE-A7DE-D026C053367A}" destId="{379FDDE3-A96C-44CA-B375-77821BE5002D}" srcOrd="2" destOrd="0" presId="urn:microsoft.com/office/officeart/2005/8/layout/hProcess4"/>
    <dgm:cxn modelId="{0124B5AB-2723-4993-A1DA-26A3F86EED92}" type="presParOf" srcId="{F62EB46F-53C0-47CE-A7DE-D026C053367A}" destId="{16F50B0B-201A-4C2C-A6CB-D90206A9F6F6}" srcOrd="3" destOrd="0" presId="urn:microsoft.com/office/officeart/2005/8/layout/hProcess4"/>
    <dgm:cxn modelId="{3EB8DD08-D149-4AC7-898F-27CA30B3A50A}" type="presParOf" srcId="{F62EB46F-53C0-47CE-A7DE-D026C053367A}" destId="{633C50DB-2979-4277-8F7D-9BACAC9AF881}" srcOrd="4" destOrd="0" presId="urn:microsoft.com/office/officeart/2005/8/layout/hProcess4"/>
    <dgm:cxn modelId="{900C4224-5076-4F46-9810-7FE02B9877BB}" type="presParOf" srcId="{55786E1F-D9B1-4C3A-98DB-77A5048D82B9}" destId="{E04AFC21-389C-411C-BC40-4DB5BC121015}" srcOrd="3" destOrd="0" presId="urn:microsoft.com/office/officeart/2005/8/layout/hProcess4"/>
    <dgm:cxn modelId="{37EB90D2-3441-4016-97D7-8F1BF9BB3EA3}" type="presParOf" srcId="{55786E1F-D9B1-4C3A-98DB-77A5048D82B9}" destId="{A3F5E03F-0C8C-4506-9F81-E48AD64815CB}" srcOrd="4" destOrd="0" presId="urn:microsoft.com/office/officeart/2005/8/layout/hProcess4"/>
    <dgm:cxn modelId="{94792262-A133-4F11-BC19-30EDA57070CE}" type="presParOf" srcId="{A3F5E03F-0C8C-4506-9F81-E48AD64815CB}" destId="{0C34F23A-72B5-4916-903A-8AFFA2D7A76D}" srcOrd="0" destOrd="0" presId="urn:microsoft.com/office/officeart/2005/8/layout/hProcess4"/>
    <dgm:cxn modelId="{4CF7432D-4133-42E8-B72D-9FF94F5ABF7F}" type="presParOf" srcId="{A3F5E03F-0C8C-4506-9F81-E48AD64815CB}" destId="{6056C732-A263-40E7-BDFF-FDCD5AAC4DE8}" srcOrd="1" destOrd="0" presId="urn:microsoft.com/office/officeart/2005/8/layout/hProcess4"/>
    <dgm:cxn modelId="{05AD4846-3F80-4DC2-B59C-FE81096FD106}" type="presParOf" srcId="{A3F5E03F-0C8C-4506-9F81-E48AD64815CB}" destId="{8F5549C6-30B4-43B9-AC01-2426FC864B00}" srcOrd="2" destOrd="0" presId="urn:microsoft.com/office/officeart/2005/8/layout/hProcess4"/>
    <dgm:cxn modelId="{F17007C5-BFA7-4239-A96E-43053746882E}" type="presParOf" srcId="{A3F5E03F-0C8C-4506-9F81-E48AD64815CB}" destId="{7D06E63F-91DB-47E3-A59B-40BEE36843B5}" srcOrd="3" destOrd="0" presId="urn:microsoft.com/office/officeart/2005/8/layout/hProcess4"/>
    <dgm:cxn modelId="{2DBC1662-67BC-4FCF-B34B-ADCF6D442CCB}" type="presParOf" srcId="{A3F5E03F-0C8C-4506-9F81-E48AD64815CB}" destId="{62408504-426B-4A5A-BD52-50F380E7DBC1}" srcOrd="4" destOrd="0" presId="urn:microsoft.com/office/officeart/2005/8/layout/h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2BD2B60-8734-4798-9A46-C35FC36C18B4}"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US"/>
        </a:p>
      </dgm:t>
    </dgm:pt>
    <dgm:pt modelId="{E6178CD9-93C4-495A-8CDA-537DF04AF9F4}">
      <dgm:prSet/>
      <dgm:spPr/>
      <dgm:t>
        <a:bodyPr/>
        <a:lstStyle/>
        <a:p>
          <a:pPr rtl="0"/>
          <a:r>
            <a:rPr lang="en-US" b="1"/>
            <a:t>Promoting Diversity &amp; Inclusion</a:t>
          </a:r>
          <a:endParaRPr lang="en-US"/>
        </a:p>
      </dgm:t>
    </dgm:pt>
    <dgm:pt modelId="{3EB96FAB-189F-4AC6-8167-2B3A0C2A84E6}" type="parTrans" cxnId="{A947728D-8059-49E1-BD7E-33057FCD80C7}">
      <dgm:prSet/>
      <dgm:spPr/>
      <dgm:t>
        <a:bodyPr/>
        <a:lstStyle/>
        <a:p>
          <a:endParaRPr lang="en-US"/>
        </a:p>
      </dgm:t>
    </dgm:pt>
    <dgm:pt modelId="{ABB8AF0D-E91D-4138-80EB-750178433936}" type="sibTrans" cxnId="{A947728D-8059-49E1-BD7E-33057FCD80C7}">
      <dgm:prSet/>
      <dgm:spPr/>
      <dgm:t>
        <a:bodyPr/>
        <a:lstStyle/>
        <a:p>
          <a:endParaRPr lang="en-US"/>
        </a:p>
      </dgm:t>
    </dgm:pt>
    <dgm:pt modelId="{0CF9A2D4-994F-4D87-9BAB-A50258EA8CAB}">
      <dgm:prSet/>
      <dgm:spPr/>
      <dgm:t>
        <a:bodyPr/>
        <a:lstStyle/>
        <a:p>
          <a:pPr rtl="0"/>
          <a:r>
            <a:rPr lang="en-US" b="1" dirty="0"/>
            <a:t>Inclusive Speaker Lineup:</a:t>
          </a:r>
          <a:r>
            <a:rPr lang="en-US" dirty="0"/>
            <a:t> Featuring a diverse range of speakers representing different genders, ethnicities, abilities, and backgrounds (Merritt et al., 2024).</a:t>
          </a:r>
        </a:p>
      </dgm:t>
    </dgm:pt>
    <dgm:pt modelId="{EB28DB2B-1079-48C0-ADFF-8BFA66884BEB}" type="parTrans" cxnId="{71AD264F-0962-4474-BD20-255A050343F8}">
      <dgm:prSet/>
      <dgm:spPr/>
      <dgm:t>
        <a:bodyPr/>
        <a:lstStyle/>
        <a:p>
          <a:endParaRPr lang="en-US"/>
        </a:p>
      </dgm:t>
    </dgm:pt>
    <dgm:pt modelId="{1CE8E470-4B0C-45D1-9AF3-ACBE746C09C7}" type="sibTrans" cxnId="{71AD264F-0962-4474-BD20-255A050343F8}">
      <dgm:prSet/>
      <dgm:spPr/>
      <dgm:t>
        <a:bodyPr/>
        <a:lstStyle/>
        <a:p>
          <a:endParaRPr lang="en-US"/>
        </a:p>
      </dgm:t>
    </dgm:pt>
    <dgm:pt modelId="{D036D6C7-6EA8-47A4-A589-330F4F295C9D}">
      <dgm:prSet/>
      <dgm:spPr/>
      <dgm:t>
        <a:bodyPr/>
        <a:lstStyle/>
        <a:p>
          <a:pPr rtl="0"/>
          <a:r>
            <a:rPr lang="en-US" b="1" dirty="0"/>
            <a:t>Equitable Representation:</a:t>
          </a:r>
          <a:r>
            <a:rPr lang="en-US" dirty="0"/>
            <a:t> Ensuring panel discussions include voices from underrepresented groups in hospitality.</a:t>
          </a:r>
        </a:p>
      </dgm:t>
    </dgm:pt>
    <dgm:pt modelId="{5AF46781-6E98-45F5-A71E-563E36EFD0EA}" type="parTrans" cxnId="{C3C99CD1-9E69-4F6F-815E-503CB381207F}">
      <dgm:prSet/>
      <dgm:spPr/>
      <dgm:t>
        <a:bodyPr/>
        <a:lstStyle/>
        <a:p>
          <a:endParaRPr lang="en-US"/>
        </a:p>
      </dgm:t>
    </dgm:pt>
    <dgm:pt modelId="{A7AA6A36-2D1F-4A8B-B376-BA74349EAC81}" type="sibTrans" cxnId="{C3C99CD1-9E69-4F6F-815E-503CB381207F}">
      <dgm:prSet/>
      <dgm:spPr/>
      <dgm:t>
        <a:bodyPr/>
        <a:lstStyle/>
        <a:p>
          <a:endParaRPr lang="en-US"/>
        </a:p>
      </dgm:t>
    </dgm:pt>
    <dgm:pt modelId="{92238042-EB85-4B16-8C89-1FF01F67858D}">
      <dgm:prSet/>
      <dgm:spPr/>
      <dgm:t>
        <a:bodyPr/>
        <a:lstStyle/>
        <a:p>
          <a:pPr rtl="0"/>
          <a:r>
            <a:rPr lang="en-US" b="1" dirty="0"/>
            <a:t>Community Engagement:</a:t>
          </a:r>
          <a:r>
            <a:rPr lang="en-US" dirty="0"/>
            <a:t> Involving local businesses, minority-owned vendors, and advocacy groups to support inclusion.</a:t>
          </a:r>
        </a:p>
      </dgm:t>
    </dgm:pt>
    <dgm:pt modelId="{0E3DF037-BAD6-43BB-88EC-D81393304B50}" type="parTrans" cxnId="{AB22A9FB-0162-48CD-ACB3-C1BD69A8D684}">
      <dgm:prSet/>
      <dgm:spPr/>
      <dgm:t>
        <a:bodyPr/>
        <a:lstStyle/>
        <a:p>
          <a:endParaRPr lang="en-US"/>
        </a:p>
      </dgm:t>
    </dgm:pt>
    <dgm:pt modelId="{FEA2E88C-C081-4FB4-8A5F-08A83F9A3097}" type="sibTrans" cxnId="{AB22A9FB-0162-48CD-ACB3-C1BD69A8D684}">
      <dgm:prSet/>
      <dgm:spPr/>
      <dgm:t>
        <a:bodyPr/>
        <a:lstStyle/>
        <a:p>
          <a:endParaRPr lang="en-US"/>
        </a:p>
      </dgm:t>
    </dgm:pt>
    <dgm:pt modelId="{56250403-175D-446A-B1C1-A470D3EF9333}">
      <dgm:prSet/>
      <dgm:spPr/>
      <dgm:t>
        <a:bodyPr/>
        <a:lstStyle/>
        <a:p>
          <a:pPr rtl="0"/>
          <a:r>
            <a:rPr lang="en-US" b="1" dirty="0"/>
            <a:t>Language &amp; Cultural Sensitivity:</a:t>
          </a:r>
          <a:r>
            <a:rPr lang="en-US" dirty="0"/>
            <a:t> Offering multilingual materials and ensuring cultural inclusivity in content and discussions.</a:t>
          </a:r>
        </a:p>
      </dgm:t>
    </dgm:pt>
    <dgm:pt modelId="{C9FAD5BE-8F0A-4496-8056-52AFC87504F2}" type="parTrans" cxnId="{BAE8C53B-95E3-4302-A547-E6B1E11E93E5}">
      <dgm:prSet/>
      <dgm:spPr/>
      <dgm:t>
        <a:bodyPr/>
        <a:lstStyle/>
        <a:p>
          <a:endParaRPr lang="en-US"/>
        </a:p>
      </dgm:t>
    </dgm:pt>
    <dgm:pt modelId="{2CDA3A90-0589-4C94-B2CA-E5230EDAF7EB}" type="sibTrans" cxnId="{BAE8C53B-95E3-4302-A547-E6B1E11E93E5}">
      <dgm:prSet/>
      <dgm:spPr/>
      <dgm:t>
        <a:bodyPr/>
        <a:lstStyle/>
        <a:p>
          <a:endParaRPr lang="en-US"/>
        </a:p>
      </dgm:t>
    </dgm:pt>
    <dgm:pt modelId="{98CE51BD-FE1C-4140-9808-5DB35627880C}">
      <dgm:prSet/>
      <dgm:spPr/>
      <dgm:t>
        <a:bodyPr/>
        <a:lstStyle/>
        <a:p>
          <a:pPr rtl="0"/>
          <a:r>
            <a:rPr lang="en-US" b="1"/>
            <a:t>Green Initiatives &amp; Sustainability</a:t>
          </a:r>
          <a:endParaRPr lang="en-US"/>
        </a:p>
      </dgm:t>
    </dgm:pt>
    <dgm:pt modelId="{F6C2A18F-29D3-4477-B1D3-073717323A40}" type="parTrans" cxnId="{23329E8A-624F-4655-9A00-645F48CFA8D2}">
      <dgm:prSet/>
      <dgm:spPr/>
      <dgm:t>
        <a:bodyPr/>
        <a:lstStyle/>
        <a:p>
          <a:endParaRPr lang="en-US"/>
        </a:p>
      </dgm:t>
    </dgm:pt>
    <dgm:pt modelId="{AFD9E33F-344E-41A8-82F2-16CB8F28D004}" type="sibTrans" cxnId="{23329E8A-624F-4655-9A00-645F48CFA8D2}">
      <dgm:prSet/>
      <dgm:spPr/>
      <dgm:t>
        <a:bodyPr/>
        <a:lstStyle/>
        <a:p>
          <a:endParaRPr lang="en-US"/>
        </a:p>
      </dgm:t>
    </dgm:pt>
    <dgm:pt modelId="{C12ECAA6-3F1C-4552-952B-C46DD526CD24}">
      <dgm:prSet/>
      <dgm:spPr/>
      <dgm:t>
        <a:bodyPr/>
        <a:lstStyle/>
        <a:p>
          <a:pPr rtl="0"/>
          <a:r>
            <a:rPr lang="en-US" b="1" dirty="0"/>
            <a:t>Eco-Friendly Materials:</a:t>
          </a:r>
          <a:r>
            <a:rPr lang="en-US" dirty="0"/>
            <a:t> Digital event programs, reusable name badges, and paperless communication.</a:t>
          </a:r>
        </a:p>
      </dgm:t>
    </dgm:pt>
    <dgm:pt modelId="{4D304EB9-3B14-4FA1-9A3C-CEF7EC67DCE6}" type="parTrans" cxnId="{313C25BC-2854-449D-9C15-21E69D345CB5}">
      <dgm:prSet/>
      <dgm:spPr/>
      <dgm:t>
        <a:bodyPr/>
        <a:lstStyle/>
        <a:p>
          <a:endParaRPr lang="en-US"/>
        </a:p>
      </dgm:t>
    </dgm:pt>
    <dgm:pt modelId="{CADC92BD-1D02-4A3E-94DA-79B398A082CE}" type="sibTrans" cxnId="{313C25BC-2854-449D-9C15-21E69D345CB5}">
      <dgm:prSet/>
      <dgm:spPr/>
      <dgm:t>
        <a:bodyPr/>
        <a:lstStyle/>
        <a:p>
          <a:endParaRPr lang="en-US"/>
        </a:p>
      </dgm:t>
    </dgm:pt>
    <dgm:pt modelId="{AF81A7AD-8ECC-424D-A8FB-839E949B9592}">
      <dgm:prSet/>
      <dgm:spPr/>
      <dgm:t>
        <a:bodyPr/>
        <a:lstStyle/>
        <a:p>
          <a:pPr rtl="0"/>
          <a:r>
            <a:rPr lang="en-US" b="1" dirty="0"/>
            <a:t>Sustainable Catering:</a:t>
          </a:r>
          <a:r>
            <a:rPr lang="en-US" dirty="0"/>
            <a:t> Locally sourced, plant-based options to minimize environmental impact.</a:t>
          </a:r>
        </a:p>
      </dgm:t>
    </dgm:pt>
    <dgm:pt modelId="{3D6D0B1A-B729-442D-9FF1-0020962ECCBA}" type="parTrans" cxnId="{87A45122-FFB3-4FE4-A148-0A6AB3316E42}">
      <dgm:prSet/>
      <dgm:spPr/>
      <dgm:t>
        <a:bodyPr/>
        <a:lstStyle/>
        <a:p>
          <a:endParaRPr lang="en-US"/>
        </a:p>
      </dgm:t>
    </dgm:pt>
    <dgm:pt modelId="{2CBA2C7D-EAFC-402D-B25C-2718918E7B05}" type="sibTrans" cxnId="{87A45122-FFB3-4FE4-A148-0A6AB3316E42}">
      <dgm:prSet/>
      <dgm:spPr/>
      <dgm:t>
        <a:bodyPr/>
        <a:lstStyle/>
        <a:p>
          <a:endParaRPr lang="en-US"/>
        </a:p>
      </dgm:t>
    </dgm:pt>
    <dgm:pt modelId="{2B6E6C10-9EE5-4227-A932-B6EFA7C2145A}">
      <dgm:prSet/>
      <dgm:spPr/>
      <dgm:t>
        <a:bodyPr/>
        <a:lstStyle/>
        <a:p>
          <a:pPr rtl="0"/>
          <a:r>
            <a:rPr lang="en-US" b="1" dirty="0"/>
            <a:t>Minimal Waste Policy:</a:t>
          </a:r>
          <a:r>
            <a:rPr lang="en-US" dirty="0"/>
            <a:t> Recycling stations, composting bins, and eliminating single-use plastics.</a:t>
          </a:r>
        </a:p>
      </dgm:t>
    </dgm:pt>
    <dgm:pt modelId="{5A2FAB1B-9FFA-4FB9-9D3C-14D4111BA9D0}" type="parTrans" cxnId="{565AF170-C635-43EA-A55E-695E1EBED323}">
      <dgm:prSet/>
      <dgm:spPr/>
      <dgm:t>
        <a:bodyPr/>
        <a:lstStyle/>
        <a:p>
          <a:endParaRPr lang="en-US"/>
        </a:p>
      </dgm:t>
    </dgm:pt>
    <dgm:pt modelId="{D987F682-6BA0-48B7-B94D-7CF1C7F10E51}" type="sibTrans" cxnId="{565AF170-C635-43EA-A55E-695E1EBED323}">
      <dgm:prSet/>
      <dgm:spPr/>
      <dgm:t>
        <a:bodyPr/>
        <a:lstStyle/>
        <a:p>
          <a:endParaRPr lang="en-US"/>
        </a:p>
      </dgm:t>
    </dgm:pt>
    <dgm:pt modelId="{AE5E5501-9C09-45E6-A19B-E40EF7B1F54C}">
      <dgm:prSet/>
      <dgm:spPr/>
      <dgm:t>
        <a:bodyPr/>
        <a:lstStyle/>
        <a:p>
          <a:pPr rtl="0"/>
          <a:r>
            <a:rPr lang="en-US" b="1" dirty="0"/>
            <a:t>Carbon Footprint Reduction:</a:t>
          </a:r>
          <a:r>
            <a:rPr lang="en-US" dirty="0"/>
            <a:t> Encouraging public transport use, virtual attendance options, and energy-efficient venue practices (</a:t>
          </a:r>
          <a:r>
            <a:rPr lang="en-US" dirty="0" err="1"/>
            <a:t>Sarkar</a:t>
          </a:r>
          <a:r>
            <a:rPr lang="en-US" dirty="0"/>
            <a:t> et al., 2018).</a:t>
          </a:r>
        </a:p>
      </dgm:t>
    </dgm:pt>
    <dgm:pt modelId="{0F70C08B-4D70-44AD-BFD3-592060ECE506}" type="parTrans" cxnId="{EBC9BA58-F0F3-4DB6-BEA3-0086ED101795}">
      <dgm:prSet/>
      <dgm:spPr/>
      <dgm:t>
        <a:bodyPr/>
        <a:lstStyle/>
        <a:p>
          <a:endParaRPr lang="en-US"/>
        </a:p>
      </dgm:t>
    </dgm:pt>
    <dgm:pt modelId="{3FC07E79-ABF8-46A9-B47E-7F6A33D1CAC8}" type="sibTrans" cxnId="{EBC9BA58-F0F3-4DB6-BEA3-0086ED101795}">
      <dgm:prSet/>
      <dgm:spPr/>
      <dgm:t>
        <a:bodyPr/>
        <a:lstStyle/>
        <a:p>
          <a:endParaRPr lang="en-US"/>
        </a:p>
      </dgm:t>
    </dgm:pt>
    <dgm:pt modelId="{9BA6933D-31D3-4B6F-B7A3-4F93E7086A5A}">
      <dgm:prSet/>
      <dgm:spPr/>
      <dgm:t>
        <a:bodyPr/>
        <a:lstStyle/>
        <a:p>
          <a:pPr rtl="0"/>
          <a:r>
            <a:rPr lang="en-US" b="1"/>
            <a:t>Accessibility &amp; Accommodation</a:t>
          </a:r>
          <a:endParaRPr lang="en-US"/>
        </a:p>
      </dgm:t>
    </dgm:pt>
    <dgm:pt modelId="{D4BCD763-6713-4807-BA27-07C7049128F5}" type="parTrans" cxnId="{465B4928-21BD-4950-B121-148293ECECD0}">
      <dgm:prSet/>
      <dgm:spPr/>
      <dgm:t>
        <a:bodyPr/>
        <a:lstStyle/>
        <a:p>
          <a:endParaRPr lang="en-US"/>
        </a:p>
      </dgm:t>
    </dgm:pt>
    <dgm:pt modelId="{391E64CC-B569-4C03-8DFB-55F2C4A3C858}" type="sibTrans" cxnId="{465B4928-21BD-4950-B121-148293ECECD0}">
      <dgm:prSet/>
      <dgm:spPr/>
      <dgm:t>
        <a:bodyPr/>
        <a:lstStyle/>
        <a:p>
          <a:endParaRPr lang="en-US"/>
        </a:p>
      </dgm:t>
    </dgm:pt>
    <dgm:pt modelId="{C6A12161-0855-4DCE-94F5-4A37C5896830}">
      <dgm:prSet/>
      <dgm:spPr/>
      <dgm:t>
        <a:bodyPr/>
        <a:lstStyle/>
        <a:p>
          <a:pPr rtl="0"/>
          <a:r>
            <a:rPr lang="en-US" b="1" dirty="0"/>
            <a:t>Accessible Venue:</a:t>
          </a:r>
          <a:r>
            <a:rPr lang="en-US" dirty="0"/>
            <a:t> Wheelchair-friendly pathways, elevators, and seating arrangements.</a:t>
          </a:r>
        </a:p>
      </dgm:t>
    </dgm:pt>
    <dgm:pt modelId="{AB7FFD92-C5DE-41FC-9F9F-0760813AE463}" type="parTrans" cxnId="{B4F23776-3A33-47E8-B5D6-19DD80AAF9E2}">
      <dgm:prSet/>
      <dgm:spPr/>
      <dgm:t>
        <a:bodyPr/>
        <a:lstStyle/>
        <a:p>
          <a:endParaRPr lang="en-US"/>
        </a:p>
      </dgm:t>
    </dgm:pt>
    <dgm:pt modelId="{8ACD5DFE-1337-491A-99B4-8D8D62AFAC41}" type="sibTrans" cxnId="{B4F23776-3A33-47E8-B5D6-19DD80AAF9E2}">
      <dgm:prSet/>
      <dgm:spPr/>
      <dgm:t>
        <a:bodyPr/>
        <a:lstStyle/>
        <a:p>
          <a:endParaRPr lang="en-US"/>
        </a:p>
      </dgm:t>
    </dgm:pt>
    <dgm:pt modelId="{6A14688E-A812-4B11-8918-50F9FCE76685}">
      <dgm:prSet/>
      <dgm:spPr/>
      <dgm:t>
        <a:bodyPr/>
        <a:lstStyle/>
        <a:p>
          <a:pPr rtl="0"/>
          <a:r>
            <a:rPr lang="en-US" b="1" dirty="0"/>
            <a:t>Sign Language Interpreters:</a:t>
          </a:r>
          <a:r>
            <a:rPr lang="en-US" dirty="0"/>
            <a:t> Providing ASL/British Sign Language (BSL) interpreters for key sessions.</a:t>
          </a:r>
        </a:p>
      </dgm:t>
    </dgm:pt>
    <dgm:pt modelId="{2FCCFEAE-9B6E-4FF9-A7EB-A37039030EA9}" type="parTrans" cxnId="{9E51D5BA-5BB1-4675-AEC9-922EC0B98483}">
      <dgm:prSet/>
      <dgm:spPr/>
      <dgm:t>
        <a:bodyPr/>
        <a:lstStyle/>
        <a:p>
          <a:endParaRPr lang="en-US"/>
        </a:p>
      </dgm:t>
    </dgm:pt>
    <dgm:pt modelId="{F899409B-A33C-4309-A998-C4E258B49BB7}" type="sibTrans" cxnId="{9E51D5BA-5BB1-4675-AEC9-922EC0B98483}">
      <dgm:prSet/>
      <dgm:spPr/>
      <dgm:t>
        <a:bodyPr/>
        <a:lstStyle/>
        <a:p>
          <a:endParaRPr lang="en-US"/>
        </a:p>
      </dgm:t>
    </dgm:pt>
    <dgm:pt modelId="{ADDC7083-AC91-4094-8091-799DE7668A22}">
      <dgm:prSet/>
      <dgm:spPr/>
      <dgm:t>
        <a:bodyPr/>
        <a:lstStyle/>
        <a:p>
          <a:pPr rtl="0"/>
          <a:r>
            <a:rPr lang="en-US" b="1" dirty="0"/>
            <a:t>Assistive Technologies:</a:t>
          </a:r>
          <a:r>
            <a:rPr lang="en-US" dirty="0"/>
            <a:t> Live captioning for virtual attendees and hearing loop systems for in-person participants (Doran et al., 2024).</a:t>
          </a:r>
        </a:p>
      </dgm:t>
    </dgm:pt>
    <dgm:pt modelId="{C5995C67-3818-444F-B0BE-CD708A8C93FA}" type="parTrans" cxnId="{7F965462-F904-45C0-85A6-3C5D25EE4EDF}">
      <dgm:prSet/>
      <dgm:spPr/>
      <dgm:t>
        <a:bodyPr/>
        <a:lstStyle/>
        <a:p>
          <a:endParaRPr lang="en-US"/>
        </a:p>
      </dgm:t>
    </dgm:pt>
    <dgm:pt modelId="{5BAC3C7B-4A64-4F77-A128-4BBDD2F85987}" type="sibTrans" cxnId="{7F965462-F904-45C0-85A6-3C5D25EE4EDF}">
      <dgm:prSet/>
      <dgm:spPr/>
      <dgm:t>
        <a:bodyPr/>
        <a:lstStyle/>
        <a:p>
          <a:endParaRPr lang="en-US"/>
        </a:p>
      </dgm:t>
    </dgm:pt>
    <dgm:pt modelId="{AA557482-B31A-4A89-B509-B7F2CE4D2548}">
      <dgm:prSet/>
      <dgm:spPr/>
      <dgm:t>
        <a:bodyPr/>
        <a:lstStyle/>
        <a:p>
          <a:pPr rtl="0"/>
          <a:r>
            <a:rPr lang="en-US" b="1" dirty="0"/>
            <a:t>Quiet &amp; Wellness Spaces:</a:t>
          </a:r>
          <a:r>
            <a:rPr lang="en-US" dirty="0"/>
            <a:t> Dedicated areas for </a:t>
          </a:r>
          <a:r>
            <a:rPr lang="en-US" dirty="0" err="1"/>
            <a:t>neurodivergent</a:t>
          </a:r>
          <a:r>
            <a:rPr lang="en-US" dirty="0"/>
            <a:t> attendees and individuals needing a sensory break.</a:t>
          </a:r>
        </a:p>
      </dgm:t>
    </dgm:pt>
    <dgm:pt modelId="{FA1D9EE7-1003-4CFE-B4A4-70C6B9CB95F3}" type="parTrans" cxnId="{5036D3AE-C23E-472A-89BC-26DC6A9C97C0}">
      <dgm:prSet/>
      <dgm:spPr/>
      <dgm:t>
        <a:bodyPr/>
        <a:lstStyle/>
        <a:p>
          <a:endParaRPr lang="en-US"/>
        </a:p>
      </dgm:t>
    </dgm:pt>
    <dgm:pt modelId="{363AC257-B6B6-4A6E-AE01-051FE9006206}" type="sibTrans" cxnId="{5036D3AE-C23E-472A-89BC-26DC6A9C97C0}">
      <dgm:prSet/>
      <dgm:spPr/>
      <dgm:t>
        <a:bodyPr/>
        <a:lstStyle/>
        <a:p>
          <a:endParaRPr lang="en-US"/>
        </a:p>
      </dgm:t>
    </dgm:pt>
    <dgm:pt modelId="{EBE14DAA-39B9-4631-B374-4D7AFB2D808D}" type="pres">
      <dgm:prSet presAssocID="{B2BD2B60-8734-4798-9A46-C35FC36C18B4}" presName="Name0" presStyleCnt="0">
        <dgm:presLayoutVars>
          <dgm:chPref val="3"/>
          <dgm:dir/>
          <dgm:animLvl val="lvl"/>
          <dgm:resizeHandles/>
        </dgm:presLayoutVars>
      </dgm:prSet>
      <dgm:spPr/>
    </dgm:pt>
    <dgm:pt modelId="{E00AD245-0BEA-4F09-95E9-7ABD07A57EB5}" type="pres">
      <dgm:prSet presAssocID="{E6178CD9-93C4-495A-8CDA-537DF04AF9F4}" presName="horFlow" presStyleCnt="0"/>
      <dgm:spPr/>
    </dgm:pt>
    <dgm:pt modelId="{0C6BE192-F770-40E0-A24A-5D1839A3252B}" type="pres">
      <dgm:prSet presAssocID="{E6178CD9-93C4-495A-8CDA-537DF04AF9F4}" presName="bigChev" presStyleLbl="node1" presStyleIdx="0" presStyleCnt="3"/>
      <dgm:spPr/>
    </dgm:pt>
    <dgm:pt modelId="{A65C19E3-77FE-40BA-8225-7527CDAD1DF9}" type="pres">
      <dgm:prSet presAssocID="{EB28DB2B-1079-48C0-ADFF-8BFA66884BEB}" presName="parTrans" presStyleCnt="0"/>
      <dgm:spPr/>
    </dgm:pt>
    <dgm:pt modelId="{BA8FB9DD-8C7D-406F-85E5-A30E338A05F3}" type="pres">
      <dgm:prSet presAssocID="{0CF9A2D4-994F-4D87-9BAB-A50258EA8CAB}" presName="node" presStyleLbl="alignAccFollowNode1" presStyleIdx="0" presStyleCnt="12">
        <dgm:presLayoutVars>
          <dgm:bulletEnabled val="1"/>
        </dgm:presLayoutVars>
      </dgm:prSet>
      <dgm:spPr/>
    </dgm:pt>
    <dgm:pt modelId="{F41E0BDF-09EF-417B-BE07-F1D52B570BF7}" type="pres">
      <dgm:prSet presAssocID="{1CE8E470-4B0C-45D1-9AF3-ACBE746C09C7}" presName="sibTrans" presStyleCnt="0"/>
      <dgm:spPr/>
    </dgm:pt>
    <dgm:pt modelId="{3EBE6FF0-C670-4442-89A7-F07939F2F246}" type="pres">
      <dgm:prSet presAssocID="{D036D6C7-6EA8-47A4-A589-330F4F295C9D}" presName="node" presStyleLbl="alignAccFollowNode1" presStyleIdx="1" presStyleCnt="12">
        <dgm:presLayoutVars>
          <dgm:bulletEnabled val="1"/>
        </dgm:presLayoutVars>
      </dgm:prSet>
      <dgm:spPr/>
    </dgm:pt>
    <dgm:pt modelId="{F6A79A41-9511-4A50-B74D-CB44CDF927D8}" type="pres">
      <dgm:prSet presAssocID="{A7AA6A36-2D1F-4A8B-B376-BA74349EAC81}" presName="sibTrans" presStyleCnt="0"/>
      <dgm:spPr/>
    </dgm:pt>
    <dgm:pt modelId="{0CE0E924-D4B5-43FF-A484-820127DD56BD}" type="pres">
      <dgm:prSet presAssocID="{92238042-EB85-4B16-8C89-1FF01F67858D}" presName="node" presStyleLbl="alignAccFollowNode1" presStyleIdx="2" presStyleCnt="12">
        <dgm:presLayoutVars>
          <dgm:bulletEnabled val="1"/>
        </dgm:presLayoutVars>
      </dgm:prSet>
      <dgm:spPr/>
    </dgm:pt>
    <dgm:pt modelId="{D39D70FD-7EC2-42D1-884C-ED3F5A585FA0}" type="pres">
      <dgm:prSet presAssocID="{FEA2E88C-C081-4FB4-8A5F-08A83F9A3097}" presName="sibTrans" presStyleCnt="0"/>
      <dgm:spPr/>
    </dgm:pt>
    <dgm:pt modelId="{4DEA3ED8-44F3-46EC-A5BC-B872E2FDE006}" type="pres">
      <dgm:prSet presAssocID="{56250403-175D-446A-B1C1-A470D3EF9333}" presName="node" presStyleLbl="alignAccFollowNode1" presStyleIdx="3" presStyleCnt="12">
        <dgm:presLayoutVars>
          <dgm:bulletEnabled val="1"/>
        </dgm:presLayoutVars>
      </dgm:prSet>
      <dgm:spPr/>
    </dgm:pt>
    <dgm:pt modelId="{66B3F02D-B2B1-4717-BB68-0C1325E8FA33}" type="pres">
      <dgm:prSet presAssocID="{E6178CD9-93C4-495A-8CDA-537DF04AF9F4}" presName="vSp" presStyleCnt="0"/>
      <dgm:spPr/>
    </dgm:pt>
    <dgm:pt modelId="{D61BDFEB-E9F3-48E0-857D-E8B45E47A16A}" type="pres">
      <dgm:prSet presAssocID="{98CE51BD-FE1C-4140-9808-5DB35627880C}" presName="horFlow" presStyleCnt="0"/>
      <dgm:spPr/>
    </dgm:pt>
    <dgm:pt modelId="{4CAF08C6-EE76-4424-BC58-8C3D2FE2A618}" type="pres">
      <dgm:prSet presAssocID="{98CE51BD-FE1C-4140-9808-5DB35627880C}" presName="bigChev" presStyleLbl="node1" presStyleIdx="1" presStyleCnt="3"/>
      <dgm:spPr/>
    </dgm:pt>
    <dgm:pt modelId="{583B8024-8B7E-4B1F-8BC8-5CE77FB11F3F}" type="pres">
      <dgm:prSet presAssocID="{4D304EB9-3B14-4FA1-9A3C-CEF7EC67DCE6}" presName="parTrans" presStyleCnt="0"/>
      <dgm:spPr/>
    </dgm:pt>
    <dgm:pt modelId="{F30A7C3E-8286-4385-A4FB-3A871DB8C81E}" type="pres">
      <dgm:prSet presAssocID="{C12ECAA6-3F1C-4552-952B-C46DD526CD24}" presName="node" presStyleLbl="alignAccFollowNode1" presStyleIdx="4" presStyleCnt="12">
        <dgm:presLayoutVars>
          <dgm:bulletEnabled val="1"/>
        </dgm:presLayoutVars>
      </dgm:prSet>
      <dgm:spPr/>
    </dgm:pt>
    <dgm:pt modelId="{E060D213-D6AE-4DE1-99A9-B0E7B0DE2758}" type="pres">
      <dgm:prSet presAssocID="{CADC92BD-1D02-4A3E-94DA-79B398A082CE}" presName="sibTrans" presStyleCnt="0"/>
      <dgm:spPr/>
    </dgm:pt>
    <dgm:pt modelId="{02A5EB56-41CA-4CFE-B5E1-7DCFE9852B0C}" type="pres">
      <dgm:prSet presAssocID="{AF81A7AD-8ECC-424D-A8FB-839E949B9592}" presName="node" presStyleLbl="alignAccFollowNode1" presStyleIdx="5" presStyleCnt="12">
        <dgm:presLayoutVars>
          <dgm:bulletEnabled val="1"/>
        </dgm:presLayoutVars>
      </dgm:prSet>
      <dgm:spPr/>
    </dgm:pt>
    <dgm:pt modelId="{456B92B8-6D43-42DD-85C2-7DAD2DA861C3}" type="pres">
      <dgm:prSet presAssocID="{2CBA2C7D-EAFC-402D-B25C-2718918E7B05}" presName="sibTrans" presStyleCnt="0"/>
      <dgm:spPr/>
    </dgm:pt>
    <dgm:pt modelId="{4D820CB1-0277-41F1-8EFD-B1A70C3235D4}" type="pres">
      <dgm:prSet presAssocID="{2B6E6C10-9EE5-4227-A932-B6EFA7C2145A}" presName="node" presStyleLbl="alignAccFollowNode1" presStyleIdx="6" presStyleCnt="12">
        <dgm:presLayoutVars>
          <dgm:bulletEnabled val="1"/>
        </dgm:presLayoutVars>
      </dgm:prSet>
      <dgm:spPr/>
    </dgm:pt>
    <dgm:pt modelId="{6F3C482D-CD90-4A6D-91F8-4ECBD8533EE3}" type="pres">
      <dgm:prSet presAssocID="{D987F682-6BA0-48B7-B94D-7CF1C7F10E51}" presName="sibTrans" presStyleCnt="0"/>
      <dgm:spPr/>
    </dgm:pt>
    <dgm:pt modelId="{D80283EC-3618-4F8C-8CB6-2DE3FE99ADFF}" type="pres">
      <dgm:prSet presAssocID="{AE5E5501-9C09-45E6-A19B-E40EF7B1F54C}" presName="node" presStyleLbl="alignAccFollowNode1" presStyleIdx="7" presStyleCnt="12">
        <dgm:presLayoutVars>
          <dgm:bulletEnabled val="1"/>
        </dgm:presLayoutVars>
      </dgm:prSet>
      <dgm:spPr/>
    </dgm:pt>
    <dgm:pt modelId="{DE96DE78-1464-4AF2-8F88-563B15A6186C}" type="pres">
      <dgm:prSet presAssocID="{98CE51BD-FE1C-4140-9808-5DB35627880C}" presName="vSp" presStyleCnt="0"/>
      <dgm:spPr/>
    </dgm:pt>
    <dgm:pt modelId="{D68DAF25-774C-4435-B56D-56B2533075DD}" type="pres">
      <dgm:prSet presAssocID="{9BA6933D-31D3-4B6F-B7A3-4F93E7086A5A}" presName="horFlow" presStyleCnt="0"/>
      <dgm:spPr/>
    </dgm:pt>
    <dgm:pt modelId="{D2B575FD-B93D-4A68-A829-7A61CC2EA525}" type="pres">
      <dgm:prSet presAssocID="{9BA6933D-31D3-4B6F-B7A3-4F93E7086A5A}" presName="bigChev" presStyleLbl="node1" presStyleIdx="2" presStyleCnt="3"/>
      <dgm:spPr/>
    </dgm:pt>
    <dgm:pt modelId="{B42DB781-1AFA-40AD-93AD-DDFE68C439CF}" type="pres">
      <dgm:prSet presAssocID="{AB7FFD92-C5DE-41FC-9F9F-0760813AE463}" presName="parTrans" presStyleCnt="0"/>
      <dgm:spPr/>
    </dgm:pt>
    <dgm:pt modelId="{C001D509-3FC0-4559-A39F-B42345AA6E0D}" type="pres">
      <dgm:prSet presAssocID="{C6A12161-0855-4DCE-94F5-4A37C5896830}" presName="node" presStyleLbl="alignAccFollowNode1" presStyleIdx="8" presStyleCnt="12">
        <dgm:presLayoutVars>
          <dgm:bulletEnabled val="1"/>
        </dgm:presLayoutVars>
      </dgm:prSet>
      <dgm:spPr/>
    </dgm:pt>
    <dgm:pt modelId="{5C5C3982-8A52-4935-B7B4-1C880FC550E8}" type="pres">
      <dgm:prSet presAssocID="{8ACD5DFE-1337-491A-99B4-8D8D62AFAC41}" presName="sibTrans" presStyleCnt="0"/>
      <dgm:spPr/>
    </dgm:pt>
    <dgm:pt modelId="{86E623C0-9A39-4ABA-8AF3-04B72789236A}" type="pres">
      <dgm:prSet presAssocID="{6A14688E-A812-4B11-8918-50F9FCE76685}" presName="node" presStyleLbl="alignAccFollowNode1" presStyleIdx="9" presStyleCnt="12">
        <dgm:presLayoutVars>
          <dgm:bulletEnabled val="1"/>
        </dgm:presLayoutVars>
      </dgm:prSet>
      <dgm:spPr/>
    </dgm:pt>
    <dgm:pt modelId="{432409AF-29AC-4B00-BC58-E44EA53728DA}" type="pres">
      <dgm:prSet presAssocID="{F899409B-A33C-4309-A998-C4E258B49BB7}" presName="sibTrans" presStyleCnt="0"/>
      <dgm:spPr/>
    </dgm:pt>
    <dgm:pt modelId="{46DE5B68-F0FE-4B3B-845F-E2826D33E09F}" type="pres">
      <dgm:prSet presAssocID="{ADDC7083-AC91-4094-8091-799DE7668A22}" presName="node" presStyleLbl="alignAccFollowNode1" presStyleIdx="10" presStyleCnt="12">
        <dgm:presLayoutVars>
          <dgm:bulletEnabled val="1"/>
        </dgm:presLayoutVars>
      </dgm:prSet>
      <dgm:spPr/>
    </dgm:pt>
    <dgm:pt modelId="{3CA29FD0-54F3-4CB3-935B-CAE6420A9247}" type="pres">
      <dgm:prSet presAssocID="{5BAC3C7B-4A64-4F77-A128-4BBDD2F85987}" presName="sibTrans" presStyleCnt="0"/>
      <dgm:spPr/>
    </dgm:pt>
    <dgm:pt modelId="{06C65E97-FDD6-495D-AA76-6E667A659B14}" type="pres">
      <dgm:prSet presAssocID="{AA557482-B31A-4A89-B509-B7F2CE4D2548}" presName="node" presStyleLbl="alignAccFollowNode1" presStyleIdx="11" presStyleCnt="12">
        <dgm:presLayoutVars>
          <dgm:bulletEnabled val="1"/>
        </dgm:presLayoutVars>
      </dgm:prSet>
      <dgm:spPr/>
    </dgm:pt>
  </dgm:ptLst>
  <dgm:cxnLst>
    <dgm:cxn modelId="{F67D3500-0169-4801-A239-D0C8C2C5ACBF}" type="presOf" srcId="{56250403-175D-446A-B1C1-A470D3EF9333}" destId="{4DEA3ED8-44F3-46EC-A5BC-B872E2FDE006}" srcOrd="0" destOrd="0" presId="urn:microsoft.com/office/officeart/2005/8/layout/lProcess3"/>
    <dgm:cxn modelId="{1D49330C-70D5-49FA-BEA8-354B4A72F07A}" type="presOf" srcId="{C6A12161-0855-4DCE-94F5-4A37C5896830}" destId="{C001D509-3FC0-4559-A39F-B42345AA6E0D}" srcOrd="0" destOrd="0" presId="urn:microsoft.com/office/officeart/2005/8/layout/lProcess3"/>
    <dgm:cxn modelId="{87A45122-FFB3-4FE4-A148-0A6AB3316E42}" srcId="{98CE51BD-FE1C-4140-9808-5DB35627880C}" destId="{AF81A7AD-8ECC-424D-A8FB-839E949B9592}" srcOrd="1" destOrd="0" parTransId="{3D6D0B1A-B729-442D-9FF1-0020962ECCBA}" sibTransId="{2CBA2C7D-EAFC-402D-B25C-2718918E7B05}"/>
    <dgm:cxn modelId="{465B4928-21BD-4950-B121-148293ECECD0}" srcId="{B2BD2B60-8734-4798-9A46-C35FC36C18B4}" destId="{9BA6933D-31D3-4B6F-B7A3-4F93E7086A5A}" srcOrd="2" destOrd="0" parTransId="{D4BCD763-6713-4807-BA27-07C7049128F5}" sibTransId="{391E64CC-B569-4C03-8DFB-55F2C4A3C858}"/>
    <dgm:cxn modelId="{D3568237-C442-4A34-A27B-69A1FDF8CF76}" type="presOf" srcId="{92238042-EB85-4B16-8C89-1FF01F67858D}" destId="{0CE0E924-D4B5-43FF-A484-820127DD56BD}" srcOrd="0" destOrd="0" presId="urn:microsoft.com/office/officeart/2005/8/layout/lProcess3"/>
    <dgm:cxn modelId="{BAE8C53B-95E3-4302-A547-E6B1E11E93E5}" srcId="{E6178CD9-93C4-495A-8CDA-537DF04AF9F4}" destId="{56250403-175D-446A-B1C1-A470D3EF9333}" srcOrd="3" destOrd="0" parTransId="{C9FAD5BE-8F0A-4496-8056-52AFC87504F2}" sibTransId="{2CDA3A90-0589-4C94-B2CA-E5230EDAF7EB}"/>
    <dgm:cxn modelId="{6ADB4641-8552-40A4-A428-387A53B526E0}" type="presOf" srcId="{98CE51BD-FE1C-4140-9808-5DB35627880C}" destId="{4CAF08C6-EE76-4424-BC58-8C3D2FE2A618}" srcOrd="0" destOrd="0" presId="urn:microsoft.com/office/officeart/2005/8/layout/lProcess3"/>
    <dgm:cxn modelId="{7F965462-F904-45C0-85A6-3C5D25EE4EDF}" srcId="{9BA6933D-31D3-4B6F-B7A3-4F93E7086A5A}" destId="{ADDC7083-AC91-4094-8091-799DE7668A22}" srcOrd="2" destOrd="0" parTransId="{C5995C67-3818-444F-B0BE-CD708A8C93FA}" sibTransId="{5BAC3C7B-4A64-4F77-A128-4BBDD2F85987}"/>
    <dgm:cxn modelId="{71AD264F-0962-4474-BD20-255A050343F8}" srcId="{E6178CD9-93C4-495A-8CDA-537DF04AF9F4}" destId="{0CF9A2D4-994F-4D87-9BAB-A50258EA8CAB}" srcOrd="0" destOrd="0" parTransId="{EB28DB2B-1079-48C0-ADFF-8BFA66884BEB}" sibTransId="{1CE8E470-4B0C-45D1-9AF3-ACBE746C09C7}"/>
    <dgm:cxn modelId="{10B61070-4B90-425B-8A3D-50C99A0200F4}" type="presOf" srcId="{C12ECAA6-3F1C-4552-952B-C46DD526CD24}" destId="{F30A7C3E-8286-4385-A4FB-3A871DB8C81E}" srcOrd="0" destOrd="0" presId="urn:microsoft.com/office/officeart/2005/8/layout/lProcess3"/>
    <dgm:cxn modelId="{565AF170-C635-43EA-A55E-695E1EBED323}" srcId="{98CE51BD-FE1C-4140-9808-5DB35627880C}" destId="{2B6E6C10-9EE5-4227-A932-B6EFA7C2145A}" srcOrd="2" destOrd="0" parTransId="{5A2FAB1B-9FFA-4FB9-9D3C-14D4111BA9D0}" sibTransId="{D987F682-6BA0-48B7-B94D-7CF1C7F10E51}"/>
    <dgm:cxn modelId="{B4F23776-3A33-47E8-B5D6-19DD80AAF9E2}" srcId="{9BA6933D-31D3-4B6F-B7A3-4F93E7086A5A}" destId="{C6A12161-0855-4DCE-94F5-4A37C5896830}" srcOrd="0" destOrd="0" parTransId="{AB7FFD92-C5DE-41FC-9F9F-0760813AE463}" sibTransId="{8ACD5DFE-1337-491A-99B4-8D8D62AFAC41}"/>
    <dgm:cxn modelId="{EBC9BA58-F0F3-4DB6-BEA3-0086ED101795}" srcId="{98CE51BD-FE1C-4140-9808-5DB35627880C}" destId="{AE5E5501-9C09-45E6-A19B-E40EF7B1F54C}" srcOrd="3" destOrd="0" parTransId="{0F70C08B-4D70-44AD-BFD3-592060ECE506}" sibTransId="{3FC07E79-ABF8-46A9-B47E-7F6A33D1CAC8}"/>
    <dgm:cxn modelId="{FB1DDB59-6999-4653-98EE-B4FA5907B06D}" type="presOf" srcId="{AE5E5501-9C09-45E6-A19B-E40EF7B1F54C}" destId="{D80283EC-3618-4F8C-8CB6-2DE3FE99ADFF}" srcOrd="0" destOrd="0" presId="urn:microsoft.com/office/officeart/2005/8/layout/lProcess3"/>
    <dgm:cxn modelId="{23329E8A-624F-4655-9A00-645F48CFA8D2}" srcId="{B2BD2B60-8734-4798-9A46-C35FC36C18B4}" destId="{98CE51BD-FE1C-4140-9808-5DB35627880C}" srcOrd="1" destOrd="0" parTransId="{F6C2A18F-29D3-4477-B1D3-073717323A40}" sibTransId="{AFD9E33F-344E-41A8-82F2-16CB8F28D004}"/>
    <dgm:cxn modelId="{A947728D-8059-49E1-BD7E-33057FCD80C7}" srcId="{B2BD2B60-8734-4798-9A46-C35FC36C18B4}" destId="{E6178CD9-93C4-495A-8CDA-537DF04AF9F4}" srcOrd="0" destOrd="0" parTransId="{3EB96FAB-189F-4AC6-8167-2B3A0C2A84E6}" sibTransId="{ABB8AF0D-E91D-4138-80EB-750178433936}"/>
    <dgm:cxn modelId="{A9716390-4D52-405B-966E-0E1F6CB12FF4}" type="presOf" srcId="{B2BD2B60-8734-4798-9A46-C35FC36C18B4}" destId="{EBE14DAA-39B9-4631-B374-4D7AFB2D808D}" srcOrd="0" destOrd="0" presId="urn:microsoft.com/office/officeart/2005/8/layout/lProcess3"/>
    <dgm:cxn modelId="{5ED7D398-C200-4CF9-9A68-18CDC86598AD}" type="presOf" srcId="{0CF9A2D4-994F-4D87-9BAB-A50258EA8CAB}" destId="{BA8FB9DD-8C7D-406F-85E5-A30E338A05F3}" srcOrd="0" destOrd="0" presId="urn:microsoft.com/office/officeart/2005/8/layout/lProcess3"/>
    <dgm:cxn modelId="{5036D3AE-C23E-472A-89BC-26DC6A9C97C0}" srcId="{9BA6933D-31D3-4B6F-B7A3-4F93E7086A5A}" destId="{AA557482-B31A-4A89-B509-B7F2CE4D2548}" srcOrd="3" destOrd="0" parTransId="{FA1D9EE7-1003-4CFE-B4A4-70C6B9CB95F3}" sibTransId="{363AC257-B6B6-4A6E-AE01-051FE9006206}"/>
    <dgm:cxn modelId="{9E51D5BA-5BB1-4675-AEC9-922EC0B98483}" srcId="{9BA6933D-31D3-4B6F-B7A3-4F93E7086A5A}" destId="{6A14688E-A812-4B11-8918-50F9FCE76685}" srcOrd="1" destOrd="0" parTransId="{2FCCFEAE-9B6E-4FF9-A7EB-A37039030EA9}" sibTransId="{F899409B-A33C-4309-A998-C4E258B49BB7}"/>
    <dgm:cxn modelId="{EF0E8FBB-B5A9-4927-97F1-20C10F464B74}" type="presOf" srcId="{2B6E6C10-9EE5-4227-A932-B6EFA7C2145A}" destId="{4D820CB1-0277-41F1-8EFD-B1A70C3235D4}" srcOrd="0" destOrd="0" presId="urn:microsoft.com/office/officeart/2005/8/layout/lProcess3"/>
    <dgm:cxn modelId="{CB54DDBB-6642-45F0-8E35-355840100B38}" type="presOf" srcId="{6A14688E-A812-4B11-8918-50F9FCE76685}" destId="{86E623C0-9A39-4ABA-8AF3-04B72789236A}" srcOrd="0" destOrd="0" presId="urn:microsoft.com/office/officeart/2005/8/layout/lProcess3"/>
    <dgm:cxn modelId="{313C25BC-2854-449D-9C15-21E69D345CB5}" srcId="{98CE51BD-FE1C-4140-9808-5DB35627880C}" destId="{C12ECAA6-3F1C-4552-952B-C46DD526CD24}" srcOrd="0" destOrd="0" parTransId="{4D304EB9-3B14-4FA1-9A3C-CEF7EC67DCE6}" sibTransId="{CADC92BD-1D02-4A3E-94DA-79B398A082CE}"/>
    <dgm:cxn modelId="{88F288CF-63EA-4A4F-9D7E-BE75121D3B9B}" type="presOf" srcId="{D036D6C7-6EA8-47A4-A589-330F4F295C9D}" destId="{3EBE6FF0-C670-4442-89A7-F07939F2F246}" srcOrd="0" destOrd="0" presId="urn:microsoft.com/office/officeart/2005/8/layout/lProcess3"/>
    <dgm:cxn modelId="{C3C99CD1-9E69-4F6F-815E-503CB381207F}" srcId="{E6178CD9-93C4-495A-8CDA-537DF04AF9F4}" destId="{D036D6C7-6EA8-47A4-A589-330F4F295C9D}" srcOrd="1" destOrd="0" parTransId="{5AF46781-6E98-45F5-A71E-563E36EFD0EA}" sibTransId="{A7AA6A36-2D1F-4A8B-B376-BA74349EAC81}"/>
    <dgm:cxn modelId="{5B83B0DE-FC7C-47CD-B24F-362136C4DD81}" type="presOf" srcId="{AA557482-B31A-4A89-B509-B7F2CE4D2548}" destId="{06C65E97-FDD6-495D-AA76-6E667A659B14}" srcOrd="0" destOrd="0" presId="urn:microsoft.com/office/officeart/2005/8/layout/lProcess3"/>
    <dgm:cxn modelId="{E283C7E2-154C-46C7-9A92-D6D7B4EB6CDE}" type="presOf" srcId="{9BA6933D-31D3-4B6F-B7A3-4F93E7086A5A}" destId="{D2B575FD-B93D-4A68-A829-7A61CC2EA525}" srcOrd="0" destOrd="0" presId="urn:microsoft.com/office/officeart/2005/8/layout/lProcess3"/>
    <dgm:cxn modelId="{6630A2E8-A05B-40D6-9A5B-FFC62DCFAE60}" type="presOf" srcId="{AF81A7AD-8ECC-424D-A8FB-839E949B9592}" destId="{02A5EB56-41CA-4CFE-B5E1-7DCFE9852B0C}" srcOrd="0" destOrd="0" presId="urn:microsoft.com/office/officeart/2005/8/layout/lProcess3"/>
    <dgm:cxn modelId="{AE92E6EF-68C5-48F3-A9EC-2716F198D57B}" type="presOf" srcId="{ADDC7083-AC91-4094-8091-799DE7668A22}" destId="{46DE5B68-F0FE-4B3B-845F-E2826D33E09F}" srcOrd="0" destOrd="0" presId="urn:microsoft.com/office/officeart/2005/8/layout/lProcess3"/>
    <dgm:cxn modelId="{CE0D08F9-E282-4D8C-BCD8-92B694C62506}" type="presOf" srcId="{E6178CD9-93C4-495A-8CDA-537DF04AF9F4}" destId="{0C6BE192-F770-40E0-A24A-5D1839A3252B}" srcOrd="0" destOrd="0" presId="urn:microsoft.com/office/officeart/2005/8/layout/lProcess3"/>
    <dgm:cxn modelId="{AB22A9FB-0162-48CD-ACB3-C1BD69A8D684}" srcId="{E6178CD9-93C4-495A-8CDA-537DF04AF9F4}" destId="{92238042-EB85-4B16-8C89-1FF01F67858D}" srcOrd="2" destOrd="0" parTransId="{0E3DF037-BAD6-43BB-88EC-D81393304B50}" sibTransId="{FEA2E88C-C081-4FB4-8A5F-08A83F9A3097}"/>
    <dgm:cxn modelId="{EE74BCF4-8612-4232-B4E9-68E1D313BBBB}" type="presParOf" srcId="{EBE14DAA-39B9-4631-B374-4D7AFB2D808D}" destId="{E00AD245-0BEA-4F09-95E9-7ABD07A57EB5}" srcOrd="0" destOrd="0" presId="urn:microsoft.com/office/officeart/2005/8/layout/lProcess3"/>
    <dgm:cxn modelId="{81B6124D-299C-4A5E-8895-DB899B19F599}" type="presParOf" srcId="{E00AD245-0BEA-4F09-95E9-7ABD07A57EB5}" destId="{0C6BE192-F770-40E0-A24A-5D1839A3252B}" srcOrd="0" destOrd="0" presId="urn:microsoft.com/office/officeart/2005/8/layout/lProcess3"/>
    <dgm:cxn modelId="{30E8F0C0-77C6-4DF3-B9FC-3BD1599188EF}" type="presParOf" srcId="{E00AD245-0BEA-4F09-95E9-7ABD07A57EB5}" destId="{A65C19E3-77FE-40BA-8225-7527CDAD1DF9}" srcOrd="1" destOrd="0" presId="urn:microsoft.com/office/officeart/2005/8/layout/lProcess3"/>
    <dgm:cxn modelId="{033B047C-3634-45A2-8154-FF8BCFAA63E3}" type="presParOf" srcId="{E00AD245-0BEA-4F09-95E9-7ABD07A57EB5}" destId="{BA8FB9DD-8C7D-406F-85E5-A30E338A05F3}" srcOrd="2" destOrd="0" presId="urn:microsoft.com/office/officeart/2005/8/layout/lProcess3"/>
    <dgm:cxn modelId="{2B8906EA-B44A-4257-9C8F-14C9B248BEE7}" type="presParOf" srcId="{E00AD245-0BEA-4F09-95E9-7ABD07A57EB5}" destId="{F41E0BDF-09EF-417B-BE07-F1D52B570BF7}" srcOrd="3" destOrd="0" presId="urn:microsoft.com/office/officeart/2005/8/layout/lProcess3"/>
    <dgm:cxn modelId="{49BA3EFD-B836-4845-AE5F-A3F14B774ABA}" type="presParOf" srcId="{E00AD245-0BEA-4F09-95E9-7ABD07A57EB5}" destId="{3EBE6FF0-C670-4442-89A7-F07939F2F246}" srcOrd="4" destOrd="0" presId="urn:microsoft.com/office/officeart/2005/8/layout/lProcess3"/>
    <dgm:cxn modelId="{EC3A16BD-2166-415C-9742-17A89AE1AD10}" type="presParOf" srcId="{E00AD245-0BEA-4F09-95E9-7ABD07A57EB5}" destId="{F6A79A41-9511-4A50-B74D-CB44CDF927D8}" srcOrd="5" destOrd="0" presId="urn:microsoft.com/office/officeart/2005/8/layout/lProcess3"/>
    <dgm:cxn modelId="{4AAA51B7-DADB-48C3-8F99-548CF39E54E9}" type="presParOf" srcId="{E00AD245-0BEA-4F09-95E9-7ABD07A57EB5}" destId="{0CE0E924-D4B5-43FF-A484-820127DD56BD}" srcOrd="6" destOrd="0" presId="urn:microsoft.com/office/officeart/2005/8/layout/lProcess3"/>
    <dgm:cxn modelId="{C2D48C8A-5A90-4688-A041-8B73393DEB92}" type="presParOf" srcId="{E00AD245-0BEA-4F09-95E9-7ABD07A57EB5}" destId="{D39D70FD-7EC2-42D1-884C-ED3F5A585FA0}" srcOrd="7" destOrd="0" presId="urn:microsoft.com/office/officeart/2005/8/layout/lProcess3"/>
    <dgm:cxn modelId="{A0471BC8-A352-442F-AA83-93FE697A3A25}" type="presParOf" srcId="{E00AD245-0BEA-4F09-95E9-7ABD07A57EB5}" destId="{4DEA3ED8-44F3-46EC-A5BC-B872E2FDE006}" srcOrd="8" destOrd="0" presId="urn:microsoft.com/office/officeart/2005/8/layout/lProcess3"/>
    <dgm:cxn modelId="{7998321E-883E-4863-BC3F-5A8A8F4D7DA7}" type="presParOf" srcId="{EBE14DAA-39B9-4631-B374-4D7AFB2D808D}" destId="{66B3F02D-B2B1-4717-BB68-0C1325E8FA33}" srcOrd="1" destOrd="0" presId="urn:microsoft.com/office/officeart/2005/8/layout/lProcess3"/>
    <dgm:cxn modelId="{5A96D950-2D48-47E3-BCF2-586A956DD223}" type="presParOf" srcId="{EBE14DAA-39B9-4631-B374-4D7AFB2D808D}" destId="{D61BDFEB-E9F3-48E0-857D-E8B45E47A16A}" srcOrd="2" destOrd="0" presId="urn:microsoft.com/office/officeart/2005/8/layout/lProcess3"/>
    <dgm:cxn modelId="{7594AB0A-E34B-4EFC-B2E7-74C2D4776832}" type="presParOf" srcId="{D61BDFEB-E9F3-48E0-857D-E8B45E47A16A}" destId="{4CAF08C6-EE76-4424-BC58-8C3D2FE2A618}" srcOrd="0" destOrd="0" presId="urn:microsoft.com/office/officeart/2005/8/layout/lProcess3"/>
    <dgm:cxn modelId="{352F6F33-F6B4-42E6-A598-4FEBDC5A34F4}" type="presParOf" srcId="{D61BDFEB-E9F3-48E0-857D-E8B45E47A16A}" destId="{583B8024-8B7E-4B1F-8BC8-5CE77FB11F3F}" srcOrd="1" destOrd="0" presId="urn:microsoft.com/office/officeart/2005/8/layout/lProcess3"/>
    <dgm:cxn modelId="{96825543-0BCB-4489-9B7D-6D6049FEABB8}" type="presParOf" srcId="{D61BDFEB-E9F3-48E0-857D-E8B45E47A16A}" destId="{F30A7C3E-8286-4385-A4FB-3A871DB8C81E}" srcOrd="2" destOrd="0" presId="urn:microsoft.com/office/officeart/2005/8/layout/lProcess3"/>
    <dgm:cxn modelId="{D36D939C-DF7A-4B7D-85E3-E205AB4CD9DD}" type="presParOf" srcId="{D61BDFEB-E9F3-48E0-857D-E8B45E47A16A}" destId="{E060D213-D6AE-4DE1-99A9-B0E7B0DE2758}" srcOrd="3" destOrd="0" presId="urn:microsoft.com/office/officeart/2005/8/layout/lProcess3"/>
    <dgm:cxn modelId="{DA2065AD-0FBF-4FEF-B0A1-C1A7FE96B590}" type="presParOf" srcId="{D61BDFEB-E9F3-48E0-857D-E8B45E47A16A}" destId="{02A5EB56-41CA-4CFE-B5E1-7DCFE9852B0C}" srcOrd="4" destOrd="0" presId="urn:microsoft.com/office/officeart/2005/8/layout/lProcess3"/>
    <dgm:cxn modelId="{3ED70D62-7D97-4BD0-B063-115ABBE4806E}" type="presParOf" srcId="{D61BDFEB-E9F3-48E0-857D-E8B45E47A16A}" destId="{456B92B8-6D43-42DD-85C2-7DAD2DA861C3}" srcOrd="5" destOrd="0" presId="urn:microsoft.com/office/officeart/2005/8/layout/lProcess3"/>
    <dgm:cxn modelId="{F14D58FC-F33E-4B36-A24F-78F5AFB1F012}" type="presParOf" srcId="{D61BDFEB-E9F3-48E0-857D-E8B45E47A16A}" destId="{4D820CB1-0277-41F1-8EFD-B1A70C3235D4}" srcOrd="6" destOrd="0" presId="urn:microsoft.com/office/officeart/2005/8/layout/lProcess3"/>
    <dgm:cxn modelId="{77C7D186-0F96-42F9-A0ED-7E3763BABE0A}" type="presParOf" srcId="{D61BDFEB-E9F3-48E0-857D-E8B45E47A16A}" destId="{6F3C482D-CD90-4A6D-91F8-4ECBD8533EE3}" srcOrd="7" destOrd="0" presId="urn:microsoft.com/office/officeart/2005/8/layout/lProcess3"/>
    <dgm:cxn modelId="{20AADC3F-0DD1-4070-9647-E8727AEB9D54}" type="presParOf" srcId="{D61BDFEB-E9F3-48E0-857D-E8B45E47A16A}" destId="{D80283EC-3618-4F8C-8CB6-2DE3FE99ADFF}" srcOrd="8" destOrd="0" presId="urn:microsoft.com/office/officeart/2005/8/layout/lProcess3"/>
    <dgm:cxn modelId="{1523D3DE-3405-4E7D-8FF4-553968B21846}" type="presParOf" srcId="{EBE14DAA-39B9-4631-B374-4D7AFB2D808D}" destId="{DE96DE78-1464-4AF2-8F88-563B15A6186C}" srcOrd="3" destOrd="0" presId="urn:microsoft.com/office/officeart/2005/8/layout/lProcess3"/>
    <dgm:cxn modelId="{DB1B2463-D6D7-4B37-B81E-6B10A1B3D6DD}" type="presParOf" srcId="{EBE14DAA-39B9-4631-B374-4D7AFB2D808D}" destId="{D68DAF25-774C-4435-B56D-56B2533075DD}" srcOrd="4" destOrd="0" presId="urn:microsoft.com/office/officeart/2005/8/layout/lProcess3"/>
    <dgm:cxn modelId="{174E6FDA-87EB-4951-AC0B-DB25E7DA35BE}" type="presParOf" srcId="{D68DAF25-774C-4435-B56D-56B2533075DD}" destId="{D2B575FD-B93D-4A68-A829-7A61CC2EA525}" srcOrd="0" destOrd="0" presId="urn:microsoft.com/office/officeart/2005/8/layout/lProcess3"/>
    <dgm:cxn modelId="{3C97C720-CC07-411E-BEE3-8D69661018B9}" type="presParOf" srcId="{D68DAF25-774C-4435-B56D-56B2533075DD}" destId="{B42DB781-1AFA-40AD-93AD-DDFE68C439CF}" srcOrd="1" destOrd="0" presId="urn:microsoft.com/office/officeart/2005/8/layout/lProcess3"/>
    <dgm:cxn modelId="{55F8991F-AECC-431D-BFD0-DB85984323D9}" type="presParOf" srcId="{D68DAF25-774C-4435-B56D-56B2533075DD}" destId="{C001D509-3FC0-4559-A39F-B42345AA6E0D}" srcOrd="2" destOrd="0" presId="urn:microsoft.com/office/officeart/2005/8/layout/lProcess3"/>
    <dgm:cxn modelId="{B6707AE3-7F3D-4FC9-9988-0DBE3AEE3E40}" type="presParOf" srcId="{D68DAF25-774C-4435-B56D-56B2533075DD}" destId="{5C5C3982-8A52-4935-B7B4-1C880FC550E8}" srcOrd="3" destOrd="0" presId="urn:microsoft.com/office/officeart/2005/8/layout/lProcess3"/>
    <dgm:cxn modelId="{583CE690-BAB4-4AB9-A292-C8DF88B7C2D5}" type="presParOf" srcId="{D68DAF25-774C-4435-B56D-56B2533075DD}" destId="{86E623C0-9A39-4ABA-8AF3-04B72789236A}" srcOrd="4" destOrd="0" presId="urn:microsoft.com/office/officeart/2005/8/layout/lProcess3"/>
    <dgm:cxn modelId="{0203A784-209D-4A4F-BC96-5327AFCA2C45}" type="presParOf" srcId="{D68DAF25-774C-4435-B56D-56B2533075DD}" destId="{432409AF-29AC-4B00-BC58-E44EA53728DA}" srcOrd="5" destOrd="0" presId="urn:microsoft.com/office/officeart/2005/8/layout/lProcess3"/>
    <dgm:cxn modelId="{85FB4D64-71A7-46AA-8229-6F88B56F58E1}" type="presParOf" srcId="{D68DAF25-774C-4435-B56D-56B2533075DD}" destId="{46DE5B68-F0FE-4B3B-845F-E2826D33E09F}" srcOrd="6" destOrd="0" presId="urn:microsoft.com/office/officeart/2005/8/layout/lProcess3"/>
    <dgm:cxn modelId="{55AD460D-B48F-4752-89AE-4BC9987D0588}" type="presParOf" srcId="{D68DAF25-774C-4435-B56D-56B2533075DD}" destId="{3CA29FD0-54F3-4CB3-935B-CAE6420A9247}" srcOrd="7" destOrd="0" presId="urn:microsoft.com/office/officeart/2005/8/layout/lProcess3"/>
    <dgm:cxn modelId="{CE02DAA0-F95A-49E2-8F50-15BDD1C9E90C}" type="presParOf" srcId="{D68DAF25-774C-4435-B56D-56B2533075DD}" destId="{06C65E97-FDD6-495D-AA76-6E667A659B14}" srcOrd="8"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D2612F7-3465-4A3E-AC37-014DAB8F7DB0}" type="doc">
      <dgm:prSet loTypeId="urn:microsoft.com/office/officeart/2005/8/layout/hProcess11" loCatId="process" qsTypeId="urn:microsoft.com/office/officeart/2005/8/quickstyle/simple1" qsCatId="simple" csTypeId="urn:microsoft.com/office/officeart/2005/8/colors/accent1_2" csCatId="accent1" phldr="1"/>
      <dgm:spPr/>
      <dgm:t>
        <a:bodyPr/>
        <a:lstStyle/>
        <a:p>
          <a:endParaRPr lang="en-US"/>
        </a:p>
      </dgm:t>
    </dgm:pt>
    <dgm:pt modelId="{5282B2C6-6136-4A0A-9DEB-377A213DCB3E}">
      <dgm:prSet/>
      <dgm:spPr/>
      <dgm:t>
        <a:bodyPr/>
        <a:lstStyle/>
        <a:p>
          <a:pPr rtl="0"/>
          <a:r>
            <a:rPr lang="en-US" b="1"/>
            <a:t>Summary of Feasibility Findings</a:t>
          </a:r>
          <a:endParaRPr lang="en-US"/>
        </a:p>
      </dgm:t>
    </dgm:pt>
    <dgm:pt modelId="{B9359DC3-E466-4A17-A71C-552F545D8290}" type="parTrans" cxnId="{E2F66D12-BDE2-4245-A786-4D991878E01C}">
      <dgm:prSet/>
      <dgm:spPr/>
      <dgm:t>
        <a:bodyPr/>
        <a:lstStyle/>
        <a:p>
          <a:endParaRPr lang="en-US"/>
        </a:p>
      </dgm:t>
    </dgm:pt>
    <dgm:pt modelId="{C9BE10C2-F1D5-46F6-B3A7-00C68AB0EA9A}" type="sibTrans" cxnId="{E2F66D12-BDE2-4245-A786-4D991878E01C}">
      <dgm:prSet/>
      <dgm:spPr/>
      <dgm:t>
        <a:bodyPr/>
        <a:lstStyle/>
        <a:p>
          <a:endParaRPr lang="en-US"/>
        </a:p>
      </dgm:t>
    </dgm:pt>
    <dgm:pt modelId="{2C239E10-8B15-4A8A-AD22-672C11BA88C8}">
      <dgm:prSet/>
      <dgm:spPr/>
      <dgm:t>
        <a:bodyPr/>
        <a:lstStyle/>
        <a:p>
          <a:pPr rtl="0"/>
          <a:r>
            <a:rPr lang="en-US" dirty="0"/>
            <a:t>The </a:t>
          </a:r>
          <a:r>
            <a:rPr lang="en-US" b="1" dirty="0"/>
            <a:t>Future of Inclusion: The EDI Conference for Hospitality &amp; Business</a:t>
          </a:r>
          <a:r>
            <a:rPr lang="en-US" dirty="0"/>
            <a:t> is a </a:t>
          </a:r>
          <a:r>
            <a:rPr lang="en-US" b="1" dirty="0"/>
            <a:t>strategically viable and impactful event</a:t>
          </a:r>
          <a:r>
            <a:rPr lang="en-US" dirty="0"/>
            <a:t> designed to address </a:t>
          </a:r>
          <a:r>
            <a:rPr lang="en-US" b="1" dirty="0"/>
            <a:t>equality, diversity, and inclusion (EDI) challenges</a:t>
          </a:r>
          <a:r>
            <a:rPr lang="en-US" dirty="0"/>
            <a:t> in the hospitality sector.</a:t>
          </a:r>
        </a:p>
      </dgm:t>
    </dgm:pt>
    <dgm:pt modelId="{6A6B7357-9E89-4D92-B562-278ACB89C190}" type="parTrans" cxnId="{83EDBA3D-885F-4797-BD4B-AF361099DDFF}">
      <dgm:prSet/>
      <dgm:spPr/>
      <dgm:t>
        <a:bodyPr/>
        <a:lstStyle/>
        <a:p>
          <a:endParaRPr lang="en-US"/>
        </a:p>
      </dgm:t>
    </dgm:pt>
    <dgm:pt modelId="{21E090CE-9437-43D8-BF2D-84F07B7B0B02}" type="sibTrans" cxnId="{83EDBA3D-885F-4797-BD4B-AF361099DDFF}">
      <dgm:prSet/>
      <dgm:spPr/>
      <dgm:t>
        <a:bodyPr/>
        <a:lstStyle/>
        <a:p>
          <a:endParaRPr lang="en-US"/>
        </a:p>
      </dgm:t>
    </dgm:pt>
    <dgm:pt modelId="{624BB639-3581-4080-85F0-9D8A8A091F30}">
      <dgm:prSet/>
      <dgm:spPr/>
      <dgm:t>
        <a:bodyPr/>
        <a:lstStyle/>
        <a:p>
          <a:pPr rtl="0"/>
          <a:r>
            <a:rPr lang="en-US" b="1" dirty="0"/>
            <a:t>Market analysis</a:t>
          </a:r>
          <a:r>
            <a:rPr lang="en-US" dirty="0"/>
            <a:t> confirms a </a:t>
          </a:r>
          <a:r>
            <a:rPr lang="en-US" b="1" dirty="0"/>
            <a:t>high demand</a:t>
          </a:r>
          <a:r>
            <a:rPr lang="en-US" dirty="0"/>
            <a:t> for an industry-specific EDI event, with a clear gap in existing conferences.</a:t>
          </a:r>
        </a:p>
      </dgm:t>
    </dgm:pt>
    <dgm:pt modelId="{64249E78-0211-4DA0-A8D9-50E67347152E}" type="parTrans" cxnId="{64FE5D92-874D-406A-AFFB-E1638A21A924}">
      <dgm:prSet/>
      <dgm:spPr/>
      <dgm:t>
        <a:bodyPr/>
        <a:lstStyle/>
        <a:p>
          <a:endParaRPr lang="en-US"/>
        </a:p>
      </dgm:t>
    </dgm:pt>
    <dgm:pt modelId="{BA06AFE3-0756-4BF3-ACEF-F5923F33FA21}" type="sibTrans" cxnId="{64FE5D92-874D-406A-AFFB-E1638A21A924}">
      <dgm:prSet/>
      <dgm:spPr/>
      <dgm:t>
        <a:bodyPr/>
        <a:lstStyle/>
        <a:p>
          <a:endParaRPr lang="en-US"/>
        </a:p>
      </dgm:t>
    </dgm:pt>
    <dgm:pt modelId="{38C41EA0-7663-4928-B306-D774A041E6F4}">
      <dgm:prSet/>
      <dgm:spPr/>
      <dgm:t>
        <a:bodyPr/>
        <a:lstStyle/>
        <a:p>
          <a:pPr rtl="0"/>
          <a:r>
            <a:rPr lang="en-US" dirty="0"/>
            <a:t>The event is </a:t>
          </a:r>
          <a:r>
            <a:rPr lang="en-US" b="1" dirty="0"/>
            <a:t>financially feasible</a:t>
          </a:r>
          <a:r>
            <a:rPr lang="en-US" dirty="0"/>
            <a:t>, with strong revenue potential through </a:t>
          </a:r>
          <a:r>
            <a:rPr lang="en-US" b="1" dirty="0"/>
            <a:t>ticket sales, sponsorships, and partnerships</a:t>
          </a:r>
          <a:r>
            <a:rPr lang="en-US" dirty="0"/>
            <a:t>.</a:t>
          </a:r>
        </a:p>
      </dgm:t>
    </dgm:pt>
    <dgm:pt modelId="{0B9A857C-9B18-4AA6-A1F9-FE747C5FD8D1}" type="parTrans" cxnId="{74C5A837-CEC0-43EF-AE3F-AE497CFA4360}">
      <dgm:prSet/>
      <dgm:spPr/>
      <dgm:t>
        <a:bodyPr/>
        <a:lstStyle/>
        <a:p>
          <a:endParaRPr lang="en-US"/>
        </a:p>
      </dgm:t>
    </dgm:pt>
    <dgm:pt modelId="{40B4559D-DA31-46B8-A67C-17CADF6B4FAF}" type="sibTrans" cxnId="{74C5A837-CEC0-43EF-AE3F-AE497CFA4360}">
      <dgm:prSet/>
      <dgm:spPr/>
      <dgm:t>
        <a:bodyPr/>
        <a:lstStyle/>
        <a:p>
          <a:endParaRPr lang="en-US"/>
        </a:p>
      </dgm:t>
    </dgm:pt>
    <dgm:pt modelId="{03102650-6788-4D7D-970D-432BED903F7C}">
      <dgm:prSet/>
      <dgm:spPr/>
      <dgm:t>
        <a:bodyPr/>
        <a:lstStyle/>
        <a:p>
          <a:pPr rtl="0"/>
          <a:r>
            <a:rPr lang="en-US" b="1" dirty="0"/>
            <a:t>Operational plans</a:t>
          </a:r>
          <a:r>
            <a:rPr lang="en-US" dirty="0"/>
            <a:t> ensure an inclusive, accessible, and well-executed event supported by expert speakers, industry stakeholders, and an engaged audience.</a:t>
          </a:r>
        </a:p>
      </dgm:t>
    </dgm:pt>
    <dgm:pt modelId="{789C4FA4-82E8-4159-9A00-1A0F8C03C0F5}" type="parTrans" cxnId="{BF2720FC-198C-49F2-84ED-EACB4C2C741A}">
      <dgm:prSet/>
      <dgm:spPr/>
      <dgm:t>
        <a:bodyPr/>
        <a:lstStyle/>
        <a:p>
          <a:endParaRPr lang="en-US"/>
        </a:p>
      </dgm:t>
    </dgm:pt>
    <dgm:pt modelId="{46E5285C-A549-4E6C-A60E-BFA825AE5979}" type="sibTrans" cxnId="{BF2720FC-198C-49F2-84ED-EACB4C2C741A}">
      <dgm:prSet/>
      <dgm:spPr/>
      <dgm:t>
        <a:bodyPr/>
        <a:lstStyle/>
        <a:p>
          <a:endParaRPr lang="en-US"/>
        </a:p>
      </dgm:t>
    </dgm:pt>
    <dgm:pt modelId="{CADEEB8D-374D-40A5-9CC8-40FBFB95A73D}">
      <dgm:prSet/>
      <dgm:spPr/>
      <dgm:t>
        <a:bodyPr/>
        <a:lstStyle/>
        <a:p>
          <a:pPr rtl="0"/>
          <a:r>
            <a:rPr lang="en-US" b="1"/>
            <a:t>Expected Outcomes &amp; Long-Term Impact</a:t>
          </a:r>
          <a:endParaRPr lang="en-US"/>
        </a:p>
      </dgm:t>
    </dgm:pt>
    <dgm:pt modelId="{496BA23F-73AB-4F4A-98F9-9EFFBEA0D1DC}" type="parTrans" cxnId="{1C74611C-A04D-4963-A5B7-78A7B55D2473}">
      <dgm:prSet/>
      <dgm:spPr/>
      <dgm:t>
        <a:bodyPr/>
        <a:lstStyle/>
        <a:p>
          <a:endParaRPr lang="en-US"/>
        </a:p>
      </dgm:t>
    </dgm:pt>
    <dgm:pt modelId="{F390FD84-5041-42F2-9BBF-61156802AEE6}" type="sibTrans" cxnId="{1C74611C-A04D-4963-A5B7-78A7B55D2473}">
      <dgm:prSet/>
      <dgm:spPr/>
      <dgm:t>
        <a:bodyPr/>
        <a:lstStyle/>
        <a:p>
          <a:endParaRPr lang="en-US"/>
        </a:p>
      </dgm:t>
    </dgm:pt>
    <dgm:pt modelId="{81CB3DEE-B507-4914-90A3-F2F72728AF6B}">
      <dgm:prSet/>
      <dgm:spPr/>
      <dgm:t>
        <a:bodyPr/>
        <a:lstStyle/>
        <a:p>
          <a:pPr rtl="0"/>
          <a:r>
            <a:rPr lang="en-US" b="1" dirty="0"/>
            <a:t>Increased awareness</a:t>
          </a:r>
          <a:r>
            <a:rPr lang="en-US" dirty="0"/>
            <a:t> of diversity challenges and actionable solutions for the hospitality sector.</a:t>
          </a:r>
        </a:p>
      </dgm:t>
    </dgm:pt>
    <dgm:pt modelId="{8273231F-57D8-4297-B97F-47A0B35AB53C}" type="parTrans" cxnId="{F19AB10F-19CB-427E-A766-0A8C9F6F8F65}">
      <dgm:prSet/>
      <dgm:spPr/>
      <dgm:t>
        <a:bodyPr/>
        <a:lstStyle/>
        <a:p>
          <a:endParaRPr lang="en-US"/>
        </a:p>
      </dgm:t>
    </dgm:pt>
    <dgm:pt modelId="{171737FF-914B-4C8E-8D15-94274E8EAE2E}" type="sibTrans" cxnId="{F19AB10F-19CB-427E-A766-0A8C9F6F8F65}">
      <dgm:prSet/>
      <dgm:spPr/>
      <dgm:t>
        <a:bodyPr/>
        <a:lstStyle/>
        <a:p>
          <a:endParaRPr lang="en-US"/>
        </a:p>
      </dgm:t>
    </dgm:pt>
    <dgm:pt modelId="{DD784096-6945-4CF5-B1BF-5DD18B8DE88C}">
      <dgm:prSet/>
      <dgm:spPr/>
      <dgm:t>
        <a:bodyPr/>
        <a:lstStyle/>
        <a:p>
          <a:pPr rtl="0"/>
          <a:r>
            <a:rPr lang="en-US" b="1" dirty="0"/>
            <a:t>Empowerment of industry leaders</a:t>
          </a:r>
          <a:r>
            <a:rPr lang="en-US" dirty="0"/>
            <a:t> with practical tools and strategies for fostering inclusive workplaces.</a:t>
          </a:r>
        </a:p>
      </dgm:t>
    </dgm:pt>
    <dgm:pt modelId="{39B4EC32-4C56-4B66-AAFC-74465E2BCF9B}" type="parTrans" cxnId="{6F60EF83-ADC9-4799-9DE0-AD3B566C120B}">
      <dgm:prSet/>
      <dgm:spPr/>
      <dgm:t>
        <a:bodyPr/>
        <a:lstStyle/>
        <a:p>
          <a:endParaRPr lang="en-US"/>
        </a:p>
      </dgm:t>
    </dgm:pt>
    <dgm:pt modelId="{F68910C7-A2D6-4FC3-9E91-D1D53E62B730}" type="sibTrans" cxnId="{6F60EF83-ADC9-4799-9DE0-AD3B566C120B}">
      <dgm:prSet/>
      <dgm:spPr/>
      <dgm:t>
        <a:bodyPr/>
        <a:lstStyle/>
        <a:p>
          <a:endParaRPr lang="en-US"/>
        </a:p>
      </dgm:t>
    </dgm:pt>
    <dgm:pt modelId="{08E06B98-8E86-452D-9958-0FEDF99408E8}">
      <dgm:prSet/>
      <dgm:spPr/>
      <dgm:t>
        <a:bodyPr/>
        <a:lstStyle/>
        <a:p>
          <a:pPr rtl="0"/>
          <a:r>
            <a:rPr lang="en-US" b="1" dirty="0"/>
            <a:t>Stronger industry collaboration</a:t>
          </a:r>
          <a:r>
            <a:rPr lang="en-US" dirty="0"/>
            <a:t>, fostering partnerships between businesses, policymakers, and advocacy groups.</a:t>
          </a:r>
        </a:p>
      </dgm:t>
    </dgm:pt>
    <dgm:pt modelId="{9B7EF7EF-9AA0-4C0F-B36B-3A29F8A77318}" type="parTrans" cxnId="{2727C42C-737B-4C2C-AB45-4A625E82A9A6}">
      <dgm:prSet/>
      <dgm:spPr/>
      <dgm:t>
        <a:bodyPr/>
        <a:lstStyle/>
        <a:p>
          <a:endParaRPr lang="en-US"/>
        </a:p>
      </dgm:t>
    </dgm:pt>
    <dgm:pt modelId="{2B7E2E95-CE24-4335-AD2B-7C65B0465990}" type="sibTrans" cxnId="{2727C42C-737B-4C2C-AB45-4A625E82A9A6}">
      <dgm:prSet/>
      <dgm:spPr/>
      <dgm:t>
        <a:bodyPr/>
        <a:lstStyle/>
        <a:p>
          <a:endParaRPr lang="en-US"/>
        </a:p>
      </dgm:t>
    </dgm:pt>
    <dgm:pt modelId="{60E25B04-8487-4A0A-8AE8-98A811FB8BCB}">
      <dgm:prSet/>
      <dgm:spPr/>
      <dgm:t>
        <a:bodyPr/>
        <a:lstStyle/>
        <a:p>
          <a:pPr rtl="0"/>
          <a:r>
            <a:rPr lang="en-US" b="1" dirty="0"/>
            <a:t>A lasting movement</a:t>
          </a:r>
          <a:r>
            <a:rPr lang="en-US" dirty="0"/>
            <a:t> beyond the event, driving continuous innovation and commitment to EDI in hospitality.</a:t>
          </a:r>
        </a:p>
      </dgm:t>
    </dgm:pt>
    <dgm:pt modelId="{868DC153-2BC1-4B12-9977-240BCA2E8DA2}" type="parTrans" cxnId="{F36FEC37-469E-4A31-8960-C2DEE76DCFAC}">
      <dgm:prSet/>
      <dgm:spPr/>
      <dgm:t>
        <a:bodyPr/>
        <a:lstStyle/>
        <a:p>
          <a:endParaRPr lang="en-US"/>
        </a:p>
      </dgm:t>
    </dgm:pt>
    <dgm:pt modelId="{ACDF7A82-31C2-44B6-A8EB-093B3ED2E400}" type="sibTrans" cxnId="{F36FEC37-469E-4A31-8960-C2DEE76DCFAC}">
      <dgm:prSet/>
      <dgm:spPr/>
      <dgm:t>
        <a:bodyPr/>
        <a:lstStyle/>
        <a:p>
          <a:endParaRPr lang="en-US"/>
        </a:p>
      </dgm:t>
    </dgm:pt>
    <dgm:pt modelId="{AC81AED1-8351-49B7-B9CF-6BA722205F2B}">
      <dgm:prSet/>
      <dgm:spPr/>
      <dgm:t>
        <a:bodyPr/>
        <a:lstStyle/>
        <a:p>
          <a:pPr rtl="0"/>
          <a:r>
            <a:rPr lang="en-US" b="1"/>
            <a:t>Call-to-Action: Why Industry Leaders Should Get Involved</a:t>
          </a:r>
          <a:endParaRPr lang="en-US"/>
        </a:p>
      </dgm:t>
    </dgm:pt>
    <dgm:pt modelId="{C5AA7AB1-3837-49E5-A500-B1B5E7F2A9F8}" type="parTrans" cxnId="{189D7A28-39DF-4006-A589-5CD300A968A7}">
      <dgm:prSet/>
      <dgm:spPr/>
      <dgm:t>
        <a:bodyPr/>
        <a:lstStyle/>
        <a:p>
          <a:endParaRPr lang="en-US"/>
        </a:p>
      </dgm:t>
    </dgm:pt>
    <dgm:pt modelId="{89DB7E9F-038F-473B-930C-B8F73717B29B}" type="sibTrans" cxnId="{189D7A28-39DF-4006-A589-5CD300A968A7}">
      <dgm:prSet/>
      <dgm:spPr/>
      <dgm:t>
        <a:bodyPr/>
        <a:lstStyle/>
        <a:p>
          <a:endParaRPr lang="en-US"/>
        </a:p>
      </dgm:t>
    </dgm:pt>
    <dgm:pt modelId="{76CF277A-2014-4634-BA45-3498A77AF28A}">
      <dgm:prSet/>
      <dgm:spPr/>
      <dgm:t>
        <a:bodyPr/>
        <a:lstStyle/>
        <a:p>
          <a:pPr rtl="0"/>
          <a:r>
            <a:rPr lang="en-US" b="1" dirty="0"/>
            <a:t>Lead the Change:</a:t>
          </a:r>
          <a:r>
            <a:rPr lang="en-US" dirty="0"/>
            <a:t> Position your organization at the forefront of </a:t>
          </a:r>
          <a:r>
            <a:rPr lang="en-US" b="1" dirty="0"/>
            <a:t>diversity and inclusion initiatives</a:t>
          </a:r>
          <a:r>
            <a:rPr lang="en-US" dirty="0"/>
            <a:t>.</a:t>
          </a:r>
        </a:p>
      </dgm:t>
    </dgm:pt>
    <dgm:pt modelId="{5DE59D67-A7F7-4F74-B7F6-98FDD39250F8}" type="parTrans" cxnId="{B494953C-4C10-401D-B4D0-31311087964C}">
      <dgm:prSet/>
      <dgm:spPr/>
      <dgm:t>
        <a:bodyPr/>
        <a:lstStyle/>
        <a:p>
          <a:endParaRPr lang="en-US"/>
        </a:p>
      </dgm:t>
    </dgm:pt>
    <dgm:pt modelId="{F5F52CAF-E6E3-4DC0-94A5-02992C73334C}" type="sibTrans" cxnId="{B494953C-4C10-401D-B4D0-31311087964C}">
      <dgm:prSet/>
      <dgm:spPr/>
      <dgm:t>
        <a:bodyPr/>
        <a:lstStyle/>
        <a:p>
          <a:endParaRPr lang="en-US"/>
        </a:p>
      </dgm:t>
    </dgm:pt>
    <dgm:pt modelId="{CD8E2F1E-B442-4F73-BA1E-CB986D6A09C3}">
      <dgm:prSet/>
      <dgm:spPr/>
      <dgm:t>
        <a:bodyPr/>
        <a:lstStyle/>
        <a:p>
          <a:pPr rtl="0"/>
          <a:r>
            <a:rPr lang="en-US" b="1" dirty="0"/>
            <a:t>Gain Valuable Insights:</a:t>
          </a:r>
          <a:r>
            <a:rPr lang="en-US" dirty="0"/>
            <a:t> Learn from </a:t>
          </a:r>
          <a:r>
            <a:rPr lang="en-US" b="1" dirty="0"/>
            <a:t>expert speakers, case studies, and industry research</a:t>
          </a:r>
          <a:r>
            <a:rPr lang="en-US" dirty="0"/>
            <a:t>.</a:t>
          </a:r>
        </a:p>
      </dgm:t>
    </dgm:pt>
    <dgm:pt modelId="{A257C054-BDCB-499A-A7ED-A2C01A555097}" type="parTrans" cxnId="{C4786B72-C03C-4D8E-8905-C97074D933EA}">
      <dgm:prSet/>
      <dgm:spPr/>
      <dgm:t>
        <a:bodyPr/>
        <a:lstStyle/>
        <a:p>
          <a:endParaRPr lang="en-US"/>
        </a:p>
      </dgm:t>
    </dgm:pt>
    <dgm:pt modelId="{7D5C0ACF-3257-4BED-AFB6-A88A42EBAF15}" type="sibTrans" cxnId="{C4786B72-C03C-4D8E-8905-C97074D933EA}">
      <dgm:prSet/>
      <dgm:spPr/>
      <dgm:t>
        <a:bodyPr/>
        <a:lstStyle/>
        <a:p>
          <a:endParaRPr lang="en-US"/>
        </a:p>
      </dgm:t>
    </dgm:pt>
    <dgm:pt modelId="{451459C3-725D-44C5-8AD1-BE40CF87C7D6}">
      <dgm:prSet/>
      <dgm:spPr/>
      <dgm:t>
        <a:bodyPr/>
        <a:lstStyle/>
        <a:p>
          <a:pPr rtl="0"/>
          <a:r>
            <a:rPr lang="en-US" b="1" dirty="0"/>
            <a:t>Build Meaningful Connections:</a:t>
          </a:r>
          <a:r>
            <a:rPr lang="en-US" dirty="0"/>
            <a:t> Network with </a:t>
          </a:r>
          <a:r>
            <a:rPr lang="en-US" b="1" dirty="0"/>
            <a:t>like-minded professionals, potential partners, and industry leaders</a:t>
          </a:r>
          <a:r>
            <a:rPr lang="en-US" dirty="0"/>
            <a:t>.</a:t>
          </a:r>
        </a:p>
      </dgm:t>
    </dgm:pt>
    <dgm:pt modelId="{1783B90E-103A-4E20-9FFF-F7878E8BA09A}" type="parTrans" cxnId="{A493DBFC-A5BA-44EC-A0E7-5A7BFFEEE112}">
      <dgm:prSet/>
      <dgm:spPr/>
      <dgm:t>
        <a:bodyPr/>
        <a:lstStyle/>
        <a:p>
          <a:endParaRPr lang="en-US"/>
        </a:p>
      </dgm:t>
    </dgm:pt>
    <dgm:pt modelId="{CDCBBAA1-D02F-40CC-A2E9-740EB4027B95}" type="sibTrans" cxnId="{A493DBFC-A5BA-44EC-A0E7-5A7BFFEEE112}">
      <dgm:prSet/>
      <dgm:spPr/>
      <dgm:t>
        <a:bodyPr/>
        <a:lstStyle/>
        <a:p>
          <a:endParaRPr lang="en-US"/>
        </a:p>
      </dgm:t>
    </dgm:pt>
    <dgm:pt modelId="{64B69ACA-0367-480B-B441-C7C336EE30D6}">
      <dgm:prSet/>
      <dgm:spPr/>
      <dgm:t>
        <a:bodyPr/>
        <a:lstStyle/>
        <a:p>
          <a:pPr rtl="0"/>
          <a:r>
            <a:rPr lang="en-US" b="1" dirty="0"/>
            <a:t>Enhance Brand Reputation:</a:t>
          </a:r>
          <a:r>
            <a:rPr lang="en-US" dirty="0"/>
            <a:t> Showcase your company’s commitment to EDI and corporate social responsibility.</a:t>
          </a:r>
        </a:p>
      </dgm:t>
    </dgm:pt>
    <dgm:pt modelId="{F2E155A6-FBE9-4C6B-BCF4-8921AB6D8A97}" type="parTrans" cxnId="{160CE335-4091-4DEC-872A-6FCB14A3ACF3}">
      <dgm:prSet/>
      <dgm:spPr/>
      <dgm:t>
        <a:bodyPr/>
        <a:lstStyle/>
        <a:p>
          <a:endParaRPr lang="en-US"/>
        </a:p>
      </dgm:t>
    </dgm:pt>
    <dgm:pt modelId="{51E2DAD0-974F-41DE-9879-B4790FA7AFD9}" type="sibTrans" cxnId="{160CE335-4091-4DEC-872A-6FCB14A3ACF3}">
      <dgm:prSet/>
      <dgm:spPr/>
      <dgm:t>
        <a:bodyPr/>
        <a:lstStyle/>
        <a:p>
          <a:endParaRPr lang="en-US"/>
        </a:p>
      </dgm:t>
    </dgm:pt>
    <dgm:pt modelId="{72DB4DE5-FC7E-4437-ABE6-53D47A73F8F2}">
      <dgm:prSet/>
      <dgm:spPr/>
      <dgm:t>
        <a:bodyPr/>
        <a:lstStyle/>
        <a:p>
          <a:pPr rtl="0"/>
          <a:r>
            <a:rPr lang="en-US" b="1" dirty="0"/>
            <a:t>Be Part of the Solution:</a:t>
          </a:r>
          <a:r>
            <a:rPr lang="en-US" dirty="0"/>
            <a:t> Contribute to </a:t>
          </a:r>
          <a:r>
            <a:rPr lang="en-US" b="1" dirty="0"/>
            <a:t>real industry progress</a:t>
          </a:r>
          <a:r>
            <a:rPr lang="en-US" dirty="0"/>
            <a:t> by supporting an event that drives change.</a:t>
          </a:r>
        </a:p>
      </dgm:t>
    </dgm:pt>
    <dgm:pt modelId="{E5039D53-0ED4-4DF7-A980-F5EB5BB3BADD}" type="parTrans" cxnId="{0A517E3A-D8D7-4FCE-9579-A30DDB288990}">
      <dgm:prSet/>
      <dgm:spPr/>
      <dgm:t>
        <a:bodyPr/>
        <a:lstStyle/>
        <a:p>
          <a:endParaRPr lang="en-US"/>
        </a:p>
      </dgm:t>
    </dgm:pt>
    <dgm:pt modelId="{5C1C899D-ACB4-44B0-8FD6-DFD25DA56EF0}" type="sibTrans" cxnId="{0A517E3A-D8D7-4FCE-9579-A30DDB288990}">
      <dgm:prSet/>
      <dgm:spPr/>
      <dgm:t>
        <a:bodyPr/>
        <a:lstStyle/>
        <a:p>
          <a:endParaRPr lang="en-US"/>
        </a:p>
      </dgm:t>
    </dgm:pt>
    <dgm:pt modelId="{FBBE2FAE-CE85-46C7-B74D-D4B9CBF82363}" type="pres">
      <dgm:prSet presAssocID="{FD2612F7-3465-4A3E-AC37-014DAB8F7DB0}" presName="Name0" presStyleCnt="0">
        <dgm:presLayoutVars>
          <dgm:dir/>
          <dgm:resizeHandles val="exact"/>
        </dgm:presLayoutVars>
      </dgm:prSet>
      <dgm:spPr/>
    </dgm:pt>
    <dgm:pt modelId="{EC9F74EB-422F-4FC2-B651-F288A03B9618}" type="pres">
      <dgm:prSet presAssocID="{FD2612F7-3465-4A3E-AC37-014DAB8F7DB0}" presName="arrow" presStyleLbl="bgShp" presStyleIdx="0" presStyleCnt="1"/>
      <dgm:spPr/>
    </dgm:pt>
    <dgm:pt modelId="{8948B42E-AA96-4DD0-BCC7-05BC24313A69}" type="pres">
      <dgm:prSet presAssocID="{FD2612F7-3465-4A3E-AC37-014DAB8F7DB0}" presName="points" presStyleCnt="0"/>
      <dgm:spPr/>
    </dgm:pt>
    <dgm:pt modelId="{68BE7C94-5ACA-4EAD-A6B7-EA83C4F76023}" type="pres">
      <dgm:prSet presAssocID="{5282B2C6-6136-4A0A-9DEB-377A213DCB3E}" presName="compositeA" presStyleCnt="0"/>
      <dgm:spPr/>
    </dgm:pt>
    <dgm:pt modelId="{DDF9C478-9607-4A1E-A79E-C3D9CB2FC2F7}" type="pres">
      <dgm:prSet presAssocID="{5282B2C6-6136-4A0A-9DEB-377A213DCB3E}" presName="textA" presStyleLbl="revTx" presStyleIdx="0" presStyleCnt="3">
        <dgm:presLayoutVars>
          <dgm:bulletEnabled val="1"/>
        </dgm:presLayoutVars>
      </dgm:prSet>
      <dgm:spPr/>
    </dgm:pt>
    <dgm:pt modelId="{0A0B0C7A-F1B5-4E1B-A897-DB6662452AA1}" type="pres">
      <dgm:prSet presAssocID="{5282B2C6-6136-4A0A-9DEB-377A213DCB3E}" presName="circleA" presStyleLbl="node1" presStyleIdx="0" presStyleCnt="3"/>
      <dgm:spPr/>
    </dgm:pt>
    <dgm:pt modelId="{858B6F90-010E-42DE-81D6-8C1879CAC5FC}" type="pres">
      <dgm:prSet presAssocID="{5282B2C6-6136-4A0A-9DEB-377A213DCB3E}" presName="spaceA" presStyleCnt="0"/>
      <dgm:spPr/>
    </dgm:pt>
    <dgm:pt modelId="{59AFB228-3DD6-4526-B7C9-2E2CCBEA9F3D}" type="pres">
      <dgm:prSet presAssocID="{C9BE10C2-F1D5-46F6-B3A7-00C68AB0EA9A}" presName="space" presStyleCnt="0"/>
      <dgm:spPr/>
    </dgm:pt>
    <dgm:pt modelId="{52F2392D-3982-4983-9973-728F1CC48C25}" type="pres">
      <dgm:prSet presAssocID="{CADEEB8D-374D-40A5-9CC8-40FBFB95A73D}" presName="compositeB" presStyleCnt="0"/>
      <dgm:spPr/>
    </dgm:pt>
    <dgm:pt modelId="{D82F62B6-F252-4B70-954C-8BE8CAE22173}" type="pres">
      <dgm:prSet presAssocID="{CADEEB8D-374D-40A5-9CC8-40FBFB95A73D}" presName="textB" presStyleLbl="revTx" presStyleIdx="1" presStyleCnt="3">
        <dgm:presLayoutVars>
          <dgm:bulletEnabled val="1"/>
        </dgm:presLayoutVars>
      </dgm:prSet>
      <dgm:spPr/>
    </dgm:pt>
    <dgm:pt modelId="{5DFDD5F2-7220-44B4-B5F4-3414762B5600}" type="pres">
      <dgm:prSet presAssocID="{CADEEB8D-374D-40A5-9CC8-40FBFB95A73D}" presName="circleB" presStyleLbl="node1" presStyleIdx="1" presStyleCnt="3"/>
      <dgm:spPr/>
    </dgm:pt>
    <dgm:pt modelId="{95A4347B-D974-4BDA-A43B-3C33FE57D345}" type="pres">
      <dgm:prSet presAssocID="{CADEEB8D-374D-40A5-9CC8-40FBFB95A73D}" presName="spaceB" presStyleCnt="0"/>
      <dgm:spPr/>
    </dgm:pt>
    <dgm:pt modelId="{FD47CF5C-D012-4670-B849-E2C99E317F1C}" type="pres">
      <dgm:prSet presAssocID="{F390FD84-5041-42F2-9BBF-61156802AEE6}" presName="space" presStyleCnt="0"/>
      <dgm:spPr/>
    </dgm:pt>
    <dgm:pt modelId="{022DFD07-4BD5-4F77-B20A-5E83E274646F}" type="pres">
      <dgm:prSet presAssocID="{AC81AED1-8351-49B7-B9CF-6BA722205F2B}" presName="compositeA" presStyleCnt="0"/>
      <dgm:spPr/>
    </dgm:pt>
    <dgm:pt modelId="{9D52E482-6AF2-44C4-8BE5-8AA604ABBF42}" type="pres">
      <dgm:prSet presAssocID="{AC81AED1-8351-49B7-B9CF-6BA722205F2B}" presName="textA" presStyleLbl="revTx" presStyleIdx="2" presStyleCnt="3">
        <dgm:presLayoutVars>
          <dgm:bulletEnabled val="1"/>
        </dgm:presLayoutVars>
      </dgm:prSet>
      <dgm:spPr/>
    </dgm:pt>
    <dgm:pt modelId="{920EBBA9-4784-4C80-89F2-1042DD844592}" type="pres">
      <dgm:prSet presAssocID="{AC81AED1-8351-49B7-B9CF-6BA722205F2B}" presName="circleA" presStyleLbl="node1" presStyleIdx="2" presStyleCnt="3"/>
      <dgm:spPr/>
    </dgm:pt>
    <dgm:pt modelId="{34B14FD6-144E-480E-8A39-E7629A2DFFE9}" type="pres">
      <dgm:prSet presAssocID="{AC81AED1-8351-49B7-B9CF-6BA722205F2B}" presName="spaceA" presStyleCnt="0"/>
      <dgm:spPr/>
    </dgm:pt>
  </dgm:ptLst>
  <dgm:cxnLst>
    <dgm:cxn modelId="{0727C800-EDCF-433B-BA6C-D9CCA44454FB}" type="presOf" srcId="{72DB4DE5-FC7E-4437-ABE6-53D47A73F8F2}" destId="{9D52E482-6AF2-44C4-8BE5-8AA604ABBF42}" srcOrd="0" destOrd="5" presId="urn:microsoft.com/office/officeart/2005/8/layout/hProcess11"/>
    <dgm:cxn modelId="{F19AB10F-19CB-427E-A766-0A8C9F6F8F65}" srcId="{CADEEB8D-374D-40A5-9CC8-40FBFB95A73D}" destId="{81CB3DEE-B507-4914-90A3-F2F72728AF6B}" srcOrd="0" destOrd="0" parTransId="{8273231F-57D8-4297-B97F-47A0B35AB53C}" sibTransId="{171737FF-914B-4C8E-8D15-94274E8EAE2E}"/>
    <dgm:cxn modelId="{E2F66D12-BDE2-4245-A786-4D991878E01C}" srcId="{FD2612F7-3465-4A3E-AC37-014DAB8F7DB0}" destId="{5282B2C6-6136-4A0A-9DEB-377A213DCB3E}" srcOrd="0" destOrd="0" parTransId="{B9359DC3-E466-4A17-A71C-552F545D8290}" sibTransId="{C9BE10C2-F1D5-46F6-B3A7-00C68AB0EA9A}"/>
    <dgm:cxn modelId="{8830291B-72E5-446F-A53E-3D1115D16BA6}" type="presOf" srcId="{38C41EA0-7663-4928-B306-D774A041E6F4}" destId="{DDF9C478-9607-4A1E-A79E-C3D9CB2FC2F7}" srcOrd="0" destOrd="3" presId="urn:microsoft.com/office/officeart/2005/8/layout/hProcess11"/>
    <dgm:cxn modelId="{1C74611C-A04D-4963-A5B7-78A7B55D2473}" srcId="{FD2612F7-3465-4A3E-AC37-014DAB8F7DB0}" destId="{CADEEB8D-374D-40A5-9CC8-40FBFB95A73D}" srcOrd="1" destOrd="0" parTransId="{496BA23F-73AB-4F4A-98F9-9EFFBEA0D1DC}" sibTransId="{F390FD84-5041-42F2-9BBF-61156802AEE6}"/>
    <dgm:cxn modelId="{189D7A28-39DF-4006-A589-5CD300A968A7}" srcId="{FD2612F7-3465-4A3E-AC37-014DAB8F7DB0}" destId="{AC81AED1-8351-49B7-B9CF-6BA722205F2B}" srcOrd="2" destOrd="0" parTransId="{C5AA7AB1-3837-49E5-A500-B1B5E7F2A9F8}" sibTransId="{89DB7E9F-038F-473B-930C-B8F73717B29B}"/>
    <dgm:cxn modelId="{2727C42C-737B-4C2C-AB45-4A625E82A9A6}" srcId="{CADEEB8D-374D-40A5-9CC8-40FBFB95A73D}" destId="{08E06B98-8E86-452D-9958-0FEDF99408E8}" srcOrd="2" destOrd="0" parTransId="{9B7EF7EF-9AA0-4C0F-B36B-3A29F8A77318}" sibTransId="{2B7E2E95-CE24-4335-AD2B-7C65B0465990}"/>
    <dgm:cxn modelId="{52965E35-845E-4147-9AD9-CA9A6F573BD0}" type="presOf" srcId="{CADEEB8D-374D-40A5-9CC8-40FBFB95A73D}" destId="{D82F62B6-F252-4B70-954C-8BE8CAE22173}" srcOrd="0" destOrd="0" presId="urn:microsoft.com/office/officeart/2005/8/layout/hProcess11"/>
    <dgm:cxn modelId="{160CE335-4091-4DEC-872A-6FCB14A3ACF3}" srcId="{AC81AED1-8351-49B7-B9CF-6BA722205F2B}" destId="{64B69ACA-0367-480B-B441-C7C336EE30D6}" srcOrd="3" destOrd="0" parTransId="{F2E155A6-FBE9-4C6B-BCF4-8921AB6D8A97}" sibTransId="{51E2DAD0-974F-41DE-9879-B4790FA7AFD9}"/>
    <dgm:cxn modelId="{99364837-F978-4E23-8222-7D09888F995F}" type="presOf" srcId="{64B69ACA-0367-480B-B441-C7C336EE30D6}" destId="{9D52E482-6AF2-44C4-8BE5-8AA604ABBF42}" srcOrd="0" destOrd="4" presId="urn:microsoft.com/office/officeart/2005/8/layout/hProcess11"/>
    <dgm:cxn modelId="{74C5A837-CEC0-43EF-AE3F-AE497CFA4360}" srcId="{5282B2C6-6136-4A0A-9DEB-377A213DCB3E}" destId="{38C41EA0-7663-4928-B306-D774A041E6F4}" srcOrd="2" destOrd="0" parTransId="{0B9A857C-9B18-4AA6-A1F9-FE747C5FD8D1}" sibTransId="{40B4559D-DA31-46B8-A67C-17CADF6B4FAF}"/>
    <dgm:cxn modelId="{F36FEC37-469E-4A31-8960-C2DEE76DCFAC}" srcId="{CADEEB8D-374D-40A5-9CC8-40FBFB95A73D}" destId="{60E25B04-8487-4A0A-8AE8-98A811FB8BCB}" srcOrd="3" destOrd="0" parTransId="{868DC153-2BC1-4B12-9977-240BCA2E8DA2}" sibTransId="{ACDF7A82-31C2-44B6-A8EB-093B3ED2E400}"/>
    <dgm:cxn modelId="{0A517E3A-D8D7-4FCE-9579-A30DDB288990}" srcId="{AC81AED1-8351-49B7-B9CF-6BA722205F2B}" destId="{72DB4DE5-FC7E-4437-ABE6-53D47A73F8F2}" srcOrd="4" destOrd="0" parTransId="{E5039D53-0ED4-4DF7-A980-F5EB5BB3BADD}" sibTransId="{5C1C899D-ACB4-44B0-8FD6-DFD25DA56EF0}"/>
    <dgm:cxn modelId="{B494953C-4C10-401D-B4D0-31311087964C}" srcId="{AC81AED1-8351-49B7-B9CF-6BA722205F2B}" destId="{76CF277A-2014-4634-BA45-3498A77AF28A}" srcOrd="0" destOrd="0" parTransId="{5DE59D67-A7F7-4F74-B7F6-98FDD39250F8}" sibTransId="{F5F52CAF-E6E3-4DC0-94A5-02992C73334C}"/>
    <dgm:cxn modelId="{83EDBA3D-885F-4797-BD4B-AF361099DDFF}" srcId="{5282B2C6-6136-4A0A-9DEB-377A213DCB3E}" destId="{2C239E10-8B15-4A8A-AD22-672C11BA88C8}" srcOrd="0" destOrd="0" parTransId="{6A6B7357-9E89-4D92-B562-278ACB89C190}" sibTransId="{21E090CE-9437-43D8-BF2D-84F07B7B0B02}"/>
    <dgm:cxn modelId="{40764D5F-287B-46FA-B14F-8F8EBA3AC0B3}" type="presOf" srcId="{5282B2C6-6136-4A0A-9DEB-377A213DCB3E}" destId="{DDF9C478-9607-4A1E-A79E-C3D9CB2FC2F7}" srcOrd="0" destOrd="0" presId="urn:microsoft.com/office/officeart/2005/8/layout/hProcess11"/>
    <dgm:cxn modelId="{C4786B72-C03C-4D8E-8905-C97074D933EA}" srcId="{AC81AED1-8351-49B7-B9CF-6BA722205F2B}" destId="{CD8E2F1E-B442-4F73-BA1E-CB986D6A09C3}" srcOrd="1" destOrd="0" parTransId="{A257C054-BDCB-499A-A7ED-A2C01A555097}" sibTransId="{7D5C0ACF-3257-4BED-AFB6-A88A42EBAF15}"/>
    <dgm:cxn modelId="{07504C56-C05C-4B70-8F5D-97E5F120E814}" type="presOf" srcId="{03102650-6788-4D7D-970D-432BED903F7C}" destId="{DDF9C478-9607-4A1E-A79E-C3D9CB2FC2F7}" srcOrd="0" destOrd="4" presId="urn:microsoft.com/office/officeart/2005/8/layout/hProcess11"/>
    <dgm:cxn modelId="{8F16D857-DA5F-4FCD-9D1D-F4693BAC653B}" type="presOf" srcId="{DD784096-6945-4CF5-B1BF-5DD18B8DE88C}" destId="{D82F62B6-F252-4B70-954C-8BE8CAE22173}" srcOrd="0" destOrd="2" presId="urn:microsoft.com/office/officeart/2005/8/layout/hProcess11"/>
    <dgm:cxn modelId="{2D715983-7921-4C55-8BA0-EAE779AC4170}" type="presOf" srcId="{60E25B04-8487-4A0A-8AE8-98A811FB8BCB}" destId="{D82F62B6-F252-4B70-954C-8BE8CAE22173}" srcOrd="0" destOrd="4" presId="urn:microsoft.com/office/officeart/2005/8/layout/hProcess11"/>
    <dgm:cxn modelId="{6F60EF83-ADC9-4799-9DE0-AD3B566C120B}" srcId="{CADEEB8D-374D-40A5-9CC8-40FBFB95A73D}" destId="{DD784096-6945-4CF5-B1BF-5DD18B8DE88C}" srcOrd="1" destOrd="0" parTransId="{39B4EC32-4C56-4B66-AAFC-74465E2BCF9B}" sibTransId="{F68910C7-A2D6-4FC3-9E91-D1D53E62B730}"/>
    <dgm:cxn modelId="{201B988E-4DE8-468A-80F0-DC95BFED2ABC}" type="presOf" srcId="{81CB3DEE-B507-4914-90A3-F2F72728AF6B}" destId="{D82F62B6-F252-4B70-954C-8BE8CAE22173}" srcOrd="0" destOrd="1" presId="urn:microsoft.com/office/officeart/2005/8/layout/hProcess11"/>
    <dgm:cxn modelId="{64FE5D92-874D-406A-AFFB-E1638A21A924}" srcId="{5282B2C6-6136-4A0A-9DEB-377A213DCB3E}" destId="{624BB639-3581-4080-85F0-9D8A8A091F30}" srcOrd="1" destOrd="0" parTransId="{64249E78-0211-4DA0-A8D9-50E67347152E}" sibTransId="{BA06AFE3-0756-4BF3-ACEF-F5923F33FA21}"/>
    <dgm:cxn modelId="{D34C9BA3-2E03-4DC4-BAA6-C7ACD93D015F}" type="presOf" srcId="{FD2612F7-3465-4A3E-AC37-014DAB8F7DB0}" destId="{FBBE2FAE-CE85-46C7-B74D-D4B9CBF82363}" srcOrd="0" destOrd="0" presId="urn:microsoft.com/office/officeart/2005/8/layout/hProcess11"/>
    <dgm:cxn modelId="{753591B0-6FB3-4228-86E7-CDC54815CC95}" type="presOf" srcId="{2C239E10-8B15-4A8A-AD22-672C11BA88C8}" destId="{DDF9C478-9607-4A1E-A79E-C3D9CB2FC2F7}" srcOrd="0" destOrd="1" presId="urn:microsoft.com/office/officeart/2005/8/layout/hProcess11"/>
    <dgm:cxn modelId="{F23DB0B9-F90C-403E-B2E3-59F6A1A16683}" type="presOf" srcId="{624BB639-3581-4080-85F0-9D8A8A091F30}" destId="{DDF9C478-9607-4A1E-A79E-C3D9CB2FC2F7}" srcOrd="0" destOrd="2" presId="urn:microsoft.com/office/officeart/2005/8/layout/hProcess11"/>
    <dgm:cxn modelId="{88D2D3BF-B380-410E-AC68-FA192C54E1D0}" type="presOf" srcId="{CD8E2F1E-B442-4F73-BA1E-CB986D6A09C3}" destId="{9D52E482-6AF2-44C4-8BE5-8AA604ABBF42}" srcOrd="0" destOrd="2" presId="urn:microsoft.com/office/officeart/2005/8/layout/hProcess11"/>
    <dgm:cxn modelId="{64C16ECB-693F-4162-883E-81278B865BB1}" type="presOf" srcId="{08E06B98-8E86-452D-9958-0FEDF99408E8}" destId="{D82F62B6-F252-4B70-954C-8BE8CAE22173}" srcOrd="0" destOrd="3" presId="urn:microsoft.com/office/officeart/2005/8/layout/hProcess11"/>
    <dgm:cxn modelId="{922EDFD2-8CCF-44B4-B8D5-898BCC7CEEE6}" type="presOf" srcId="{76CF277A-2014-4634-BA45-3498A77AF28A}" destId="{9D52E482-6AF2-44C4-8BE5-8AA604ABBF42}" srcOrd="0" destOrd="1" presId="urn:microsoft.com/office/officeart/2005/8/layout/hProcess11"/>
    <dgm:cxn modelId="{5CC3CBD4-A799-4589-9628-2EE6B9563D05}" type="presOf" srcId="{AC81AED1-8351-49B7-B9CF-6BA722205F2B}" destId="{9D52E482-6AF2-44C4-8BE5-8AA604ABBF42}" srcOrd="0" destOrd="0" presId="urn:microsoft.com/office/officeart/2005/8/layout/hProcess11"/>
    <dgm:cxn modelId="{DB607BDB-4EDD-407B-A525-404797EB4ABB}" type="presOf" srcId="{451459C3-725D-44C5-8AD1-BE40CF87C7D6}" destId="{9D52E482-6AF2-44C4-8BE5-8AA604ABBF42}" srcOrd="0" destOrd="3" presId="urn:microsoft.com/office/officeart/2005/8/layout/hProcess11"/>
    <dgm:cxn modelId="{BF2720FC-198C-49F2-84ED-EACB4C2C741A}" srcId="{5282B2C6-6136-4A0A-9DEB-377A213DCB3E}" destId="{03102650-6788-4D7D-970D-432BED903F7C}" srcOrd="3" destOrd="0" parTransId="{789C4FA4-82E8-4159-9A00-1A0F8C03C0F5}" sibTransId="{46E5285C-A549-4E6C-A60E-BFA825AE5979}"/>
    <dgm:cxn modelId="{A493DBFC-A5BA-44EC-A0E7-5A7BFFEEE112}" srcId="{AC81AED1-8351-49B7-B9CF-6BA722205F2B}" destId="{451459C3-725D-44C5-8AD1-BE40CF87C7D6}" srcOrd="2" destOrd="0" parTransId="{1783B90E-103A-4E20-9FFF-F7878E8BA09A}" sibTransId="{CDCBBAA1-D02F-40CC-A2E9-740EB4027B95}"/>
    <dgm:cxn modelId="{533882EE-90A2-4639-962C-A6351D885310}" type="presParOf" srcId="{FBBE2FAE-CE85-46C7-B74D-D4B9CBF82363}" destId="{EC9F74EB-422F-4FC2-B651-F288A03B9618}" srcOrd="0" destOrd="0" presId="urn:microsoft.com/office/officeart/2005/8/layout/hProcess11"/>
    <dgm:cxn modelId="{CD25F93B-1109-4A05-B0ED-24F9216EFD65}" type="presParOf" srcId="{FBBE2FAE-CE85-46C7-B74D-D4B9CBF82363}" destId="{8948B42E-AA96-4DD0-BCC7-05BC24313A69}" srcOrd="1" destOrd="0" presId="urn:microsoft.com/office/officeart/2005/8/layout/hProcess11"/>
    <dgm:cxn modelId="{ECCDE3A2-6E27-447E-9D5E-46ACA7A1ED19}" type="presParOf" srcId="{8948B42E-AA96-4DD0-BCC7-05BC24313A69}" destId="{68BE7C94-5ACA-4EAD-A6B7-EA83C4F76023}" srcOrd="0" destOrd="0" presId="urn:microsoft.com/office/officeart/2005/8/layout/hProcess11"/>
    <dgm:cxn modelId="{E160D49E-6D08-4282-9CF5-681AB4983F7C}" type="presParOf" srcId="{68BE7C94-5ACA-4EAD-A6B7-EA83C4F76023}" destId="{DDF9C478-9607-4A1E-A79E-C3D9CB2FC2F7}" srcOrd="0" destOrd="0" presId="urn:microsoft.com/office/officeart/2005/8/layout/hProcess11"/>
    <dgm:cxn modelId="{9DD59F6A-462C-4E3E-9FFF-104A33537EED}" type="presParOf" srcId="{68BE7C94-5ACA-4EAD-A6B7-EA83C4F76023}" destId="{0A0B0C7A-F1B5-4E1B-A897-DB6662452AA1}" srcOrd="1" destOrd="0" presId="urn:microsoft.com/office/officeart/2005/8/layout/hProcess11"/>
    <dgm:cxn modelId="{9119B031-36FC-425C-A925-FCB3674614CC}" type="presParOf" srcId="{68BE7C94-5ACA-4EAD-A6B7-EA83C4F76023}" destId="{858B6F90-010E-42DE-81D6-8C1879CAC5FC}" srcOrd="2" destOrd="0" presId="urn:microsoft.com/office/officeart/2005/8/layout/hProcess11"/>
    <dgm:cxn modelId="{C6B930E2-267B-4D9A-879C-D0E930C70E13}" type="presParOf" srcId="{8948B42E-AA96-4DD0-BCC7-05BC24313A69}" destId="{59AFB228-3DD6-4526-B7C9-2E2CCBEA9F3D}" srcOrd="1" destOrd="0" presId="urn:microsoft.com/office/officeart/2005/8/layout/hProcess11"/>
    <dgm:cxn modelId="{F552E75F-E923-4783-86B9-8FB5DDA057FF}" type="presParOf" srcId="{8948B42E-AA96-4DD0-BCC7-05BC24313A69}" destId="{52F2392D-3982-4983-9973-728F1CC48C25}" srcOrd="2" destOrd="0" presId="urn:microsoft.com/office/officeart/2005/8/layout/hProcess11"/>
    <dgm:cxn modelId="{07B5580A-07C2-4AB3-B592-28947C60D3D1}" type="presParOf" srcId="{52F2392D-3982-4983-9973-728F1CC48C25}" destId="{D82F62B6-F252-4B70-954C-8BE8CAE22173}" srcOrd="0" destOrd="0" presId="urn:microsoft.com/office/officeart/2005/8/layout/hProcess11"/>
    <dgm:cxn modelId="{E82565D7-5B9D-4DC8-AD0F-C145B99551F4}" type="presParOf" srcId="{52F2392D-3982-4983-9973-728F1CC48C25}" destId="{5DFDD5F2-7220-44B4-B5F4-3414762B5600}" srcOrd="1" destOrd="0" presId="urn:microsoft.com/office/officeart/2005/8/layout/hProcess11"/>
    <dgm:cxn modelId="{4807B3DB-E87D-4BA7-8D1A-5E65FAD23C8A}" type="presParOf" srcId="{52F2392D-3982-4983-9973-728F1CC48C25}" destId="{95A4347B-D974-4BDA-A43B-3C33FE57D345}" srcOrd="2" destOrd="0" presId="urn:microsoft.com/office/officeart/2005/8/layout/hProcess11"/>
    <dgm:cxn modelId="{4208DC18-710E-4436-8628-59D4F44725E1}" type="presParOf" srcId="{8948B42E-AA96-4DD0-BCC7-05BC24313A69}" destId="{FD47CF5C-D012-4670-B849-E2C99E317F1C}" srcOrd="3" destOrd="0" presId="urn:microsoft.com/office/officeart/2005/8/layout/hProcess11"/>
    <dgm:cxn modelId="{E1750F28-10C7-4D38-A585-43132ABABBCC}" type="presParOf" srcId="{8948B42E-AA96-4DD0-BCC7-05BC24313A69}" destId="{022DFD07-4BD5-4F77-B20A-5E83E274646F}" srcOrd="4" destOrd="0" presId="urn:microsoft.com/office/officeart/2005/8/layout/hProcess11"/>
    <dgm:cxn modelId="{FF02D464-EC46-45D3-8D29-BD1281F18DB0}" type="presParOf" srcId="{022DFD07-4BD5-4F77-B20A-5E83E274646F}" destId="{9D52E482-6AF2-44C4-8BE5-8AA604ABBF42}" srcOrd="0" destOrd="0" presId="urn:microsoft.com/office/officeart/2005/8/layout/hProcess11"/>
    <dgm:cxn modelId="{343352F6-0823-4552-8E3D-4089E9B458EE}" type="presParOf" srcId="{022DFD07-4BD5-4F77-B20A-5E83E274646F}" destId="{920EBBA9-4784-4C80-89F2-1042DD844592}" srcOrd="1" destOrd="0" presId="urn:microsoft.com/office/officeart/2005/8/layout/hProcess11"/>
    <dgm:cxn modelId="{8C0ECB59-6DF2-4FF8-BA22-4790198E5724}" type="presParOf" srcId="{022DFD07-4BD5-4F77-B20A-5E83E274646F}" destId="{34B14FD6-144E-480E-8A39-E7629A2DFFE9}" srcOrd="2" destOrd="0" presId="urn:microsoft.com/office/officeart/2005/8/layout/hProcess1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ADB0CA-7EDB-475E-9B8E-0E1BF95F579D}">
      <dsp:nvSpPr>
        <dsp:cNvPr id="0" name=""/>
        <dsp:cNvSpPr/>
      </dsp:nvSpPr>
      <dsp:spPr>
        <a:xfrm>
          <a:off x="153825" y="1884476"/>
          <a:ext cx="2274872" cy="749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rtl="0">
            <a:lnSpc>
              <a:spcPct val="90000"/>
            </a:lnSpc>
            <a:spcBef>
              <a:spcPct val="0"/>
            </a:spcBef>
            <a:spcAft>
              <a:spcPct val="35000"/>
            </a:spcAft>
            <a:buNone/>
          </a:pPr>
          <a:r>
            <a:rPr lang="en-US" sz="2200" b="1" kern="1200"/>
            <a:t>Target Audience</a:t>
          </a:r>
          <a:endParaRPr lang="en-US" sz="2200" kern="1200"/>
        </a:p>
      </dsp:txBody>
      <dsp:txXfrm>
        <a:off x="153825" y="1884476"/>
        <a:ext cx="2274872" cy="749674"/>
      </dsp:txXfrm>
    </dsp:sp>
    <dsp:sp modelId="{53811678-3852-4A61-9C7D-DFBD8EDD53BE}">
      <dsp:nvSpPr>
        <dsp:cNvPr id="0" name=""/>
        <dsp:cNvSpPr/>
      </dsp:nvSpPr>
      <dsp:spPr>
        <a:xfrm>
          <a:off x="153825" y="3465281"/>
          <a:ext cx="2274872" cy="1404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t" anchorCtr="0">
          <a:noAutofit/>
        </a:bodyPr>
        <a:lstStyle/>
        <a:p>
          <a:pPr marL="57150" lvl="1" indent="-57150" algn="l" defTabSz="266700" rtl="0">
            <a:lnSpc>
              <a:spcPct val="90000"/>
            </a:lnSpc>
            <a:spcBef>
              <a:spcPct val="0"/>
            </a:spcBef>
            <a:spcAft>
              <a:spcPct val="15000"/>
            </a:spcAft>
            <a:buChar char="•"/>
          </a:pPr>
          <a:r>
            <a:rPr lang="en-US" sz="600" b="1" kern="1200" dirty="0"/>
            <a:t>Hoteliers &amp; Hospitality Executives</a:t>
          </a:r>
          <a:r>
            <a:rPr lang="en-US" sz="600" kern="1200" dirty="0"/>
            <a:t> – Decision-makers who set company-wide EDI policies and create inclusive work environments.</a:t>
          </a:r>
        </a:p>
        <a:p>
          <a:pPr marL="57150" lvl="1" indent="-57150" algn="l" defTabSz="266700" rtl="0">
            <a:lnSpc>
              <a:spcPct val="90000"/>
            </a:lnSpc>
            <a:spcBef>
              <a:spcPct val="0"/>
            </a:spcBef>
            <a:spcAft>
              <a:spcPct val="15000"/>
            </a:spcAft>
            <a:buChar char="•"/>
          </a:pPr>
          <a:r>
            <a:rPr lang="en-US" sz="600" b="1" kern="1200" dirty="0"/>
            <a:t>HR Leaders &amp; Diversity Officers</a:t>
          </a:r>
          <a:r>
            <a:rPr lang="en-US" sz="600" kern="1200" dirty="0"/>
            <a:t> – Professionals responsible for talent acquisition, employee development, and equitable workplace policies.</a:t>
          </a:r>
        </a:p>
        <a:p>
          <a:pPr marL="57150" lvl="1" indent="-57150" algn="l" defTabSz="266700" rtl="0">
            <a:lnSpc>
              <a:spcPct val="90000"/>
            </a:lnSpc>
            <a:spcBef>
              <a:spcPct val="0"/>
            </a:spcBef>
            <a:spcAft>
              <a:spcPct val="15000"/>
            </a:spcAft>
            <a:buChar char="•"/>
          </a:pPr>
          <a:r>
            <a:rPr lang="en-US" sz="600" b="1" kern="1200" dirty="0"/>
            <a:t>Policymakers &amp; Government Representatives</a:t>
          </a:r>
          <a:r>
            <a:rPr lang="en-US" sz="600" kern="1200" dirty="0"/>
            <a:t> – Authorities involved in labor laws, anti-discrimination policies, and workplace regulations.</a:t>
          </a:r>
        </a:p>
        <a:p>
          <a:pPr marL="57150" lvl="1" indent="-57150" algn="l" defTabSz="266700" rtl="0">
            <a:lnSpc>
              <a:spcPct val="90000"/>
            </a:lnSpc>
            <a:spcBef>
              <a:spcPct val="0"/>
            </a:spcBef>
            <a:spcAft>
              <a:spcPct val="15000"/>
            </a:spcAft>
            <a:buChar char="•"/>
          </a:pPr>
          <a:r>
            <a:rPr lang="en-US" sz="600" b="1" kern="1200" dirty="0"/>
            <a:t>Non-</a:t>
          </a:r>
          <a:r>
            <a:rPr lang="en-US" sz="600" b="1" kern="1200" dirty="0" err="1"/>
            <a:t>GovernmentaOrganizations</a:t>
          </a:r>
          <a:r>
            <a:rPr lang="en-US" sz="600" b="1" kern="1200" dirty="0"/>
            <a:t> (NGOs) &amp; Advocacy Groups</a:t>
          </a:r>
          <a:r>
            <a:rPr lang="en-US" sz="600" kern="1200" dirty="0"/>
            <a:t> – Organizations focused on promoting diversity, accessibility, and inclusion across industries.</a:t>
          </a:r>
        </a:p>
        <a:p>
          <a:pPr marL="57150" lvl="1" indent="-57150" algn="l" defTabSz="266700" rtl="0">
            <a:lnSpc>
              <a:spcPct val="90000"/>
            </a:lnSpc>
            <a:spcBef>
              <a:spcPct val="0"/>
            </a:spcBef>
            <a:spcAft>
              <a:spcPct val="15000"/>
            </a:spcAft>
            <a:buChar char="•"/>
          </a:pPr>
          <a:r>
            <a:rPr lang="en-US" sz="600" b="1" kern="1200" dirty="0"/>
            <a:t>Students &amp; Emerging Professionals</a:t>
          </a:r>
          <a:r>
            <a:rPr lang="en-US" sz="600" kern="1200" dirty="0"/>
            <a:t> – The next generation of hospitality leaders, ensuring long-term industry transformation.</a:t>
          </a:r>
        </a:p>
        <a:p>
          <a:pPr marL="57150" lvl="1" indent="-57150" algn="l" defTabSz="266700" rtl="0">
            <a:lnSpc>
              <a:spcPct val="90000"/>
            </a:lnSpc>
            <a:spcBef>
              <a:spcPct val="0"/>
            </a:spcBef>
            <a:spcAft>
              <a:spcPct val="15000"/>
            </a:spcAft>
            <a:buChar char="•"/>
          </a:pPr>
          <a:r>
            <a:rPr lang="en-US" sz="600" b="1" kern="1200" dirty="0"/>
            <a:t>Industry Consultants &amp; Academics</a:t>
          </a:r>
          <a:r>
            <a:rPr lang="en-US" sz="600" kern="1200" dirty="0"/>
            <a:t> – Researchers and advisors who analyze trends and provide data-driven solutions for EDI implementation.</a:t>
          </a:r>
        </a:p>
      </dsp:txBody>
      <dsp:txXfrm>
        <a:off x="153825" y="3465281"/>
        <a:ext cx="2274872" cy="1404523"/>
      </dsp:txXfrm>
    </dsp:sp>
    <dsp:sp modelId="{5BCA7B76-960F-4105-AB78-40FA3D9E09E4}">
      <dsp:nvSpPr>
        <dsp:cNvPr id="0" name=""/>
        <dsp:cNvSpPr/>
      </dsp:nvSpPr>
      <dsp:spPr>
        <a:xfrm>
          <a:off x="151240" y="1656472"/>
          <a:ext cx="180955" cy="18095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B42B56-AF48-45CA-BC9F-811E488EED61}">
      <dsp:nvSpPr>
        <dsp:cNvPr id="0" name=""/>
        <dsp:cNvSpPr/>
      </dsp:nvSpPr>
      <dsp:spPr>
        <a:xfrm>
          <a:off x="277909" y="1403134"/>
          <a:ext cx="180955" cy="18095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B8FD2A9-25AC-48C4-A309-311B2EE641F8}">
      <dsp:nvSpPr>
        <dsp:cNvPr id="0" name=""/>
        <dsp:cNvSpPr/>
      </dsp:nvSpPr>
      <dsp:spPr>
        <a:xfrm>
          <a:off x="581915" y="1453802"/>
          <a:ext cx="284359" cy="28435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D0E199-7577-471F-A976-669FC3170AB7}">
      <dsp:nvSpPr>
        <dsp:cNvPr id="0" name=""/>
        <dsp:cNvSpPr/>
      </dsp:nvSpPr>
      <dsp:spPr>
        <a:xfrm>
          <a:off x="835253" y="1175130"/>
          <a:ext cx="180955" cy="18095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593E176-E30B-4DDE-8F12-E9FD4D57DA2B}">
      <dsp:nvSpPr>
        <dsp:cNvPr id="0" name=""/>
        <dsp:cNvSpPr/>
      </dsp:nvSpPr>
      <dsp:spPr>
        <a:xfrm>
          <a:off x="1164592" y="1073794"/>
          <a:ext cx="180955" cy="18095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5840BD-2959-4898-9ADF-C72CA8105348}">
      <dsp:nvSpPr>
        <dsp:cNvPr id="0" name=""/>
        <dsp:cNvSpPr/>
      </dsp:nvSpPr>
      <dsp:spPr>
        <a:xfrm>
          <a:off x="1569933" y="1251131"/>
          <a:ext cx="180955" cy="18095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3B62713-610A-442A-AAFB-D26B11BAF4CB}">
      <dsp:nvSpPr>
        <dsp:cNvPr id="0" name=""/>
        <dsp:cNvSpPr/>
      </dsp:nvSpPr>
      <dsp:spPr>
        <a:xfrm>
          <a:off x="1823271" y="1377800"/>
          <a:ext cx="284359" cy="28435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84BB9F-AD2B-46E7-8506-0751B37313ED}">
      <dsp:nvSpPr>
        <dsp:cNvPr id="0" name=""/>
        <dsp:cNvSpPr/>
      </dsp:nvSpPr>
      <dsp:spPr>
        <a:xfrm>
          <a:off x="2177945" y="1656472"/>
          <a:ext cx="180955" cy="18095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315F4B-B262-4563-A9AA-610CEAD659BD}">
      <dsp:nvSpPr>
        <dsp:cNvPr id="0" name=""/>
        <dsp:cNvSpPr/>
      </dsp:nvSpPr>
      <dsp:spPr>
        <a:xfrm>
          <a:off x="2329948" y="1935144"/>
          <a:ext cx="180955" cy="18095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2193289-DBFC-4332-82B2-EE8FA16D0A9F}">
      <dsp:nvSpPr>
        <dsp:cNvPr id="0" name=""/>
        <dsp:cNvSpPr/>
      </dsp:nvSpPr>
      <dsp:spPr>
        <a:xfrm>
          <a:off x="1012589" y="1403134"/>
          <a:ext cx="465314" cy="465314"/>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73D942-A381-4965-8F52-43182970F2FC}">
      <dsp:nvSpPr>
        <dsp:cNvPr id="0" name=""/>
        <dsp:cNvSpPr/>
      </dsp:nvSpPr>
      <dsp:spPr>
        <a:xfrm>
          <a:off x="24571" y="2365819"/>
          <a:ext cx="180955" cy="18095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BF9DBE2-2C71-4067-9C3A-7735C9A3DCD3}">
      <dsp:nvSpPr>
        <dsp:cNvPr id="0" name=""/>
        <dsp:cNvSpPr/>
      </dsp:nvSpPr>
      <dsp:spPr>
        <a:xfrm>
          <a:off x="176574" y="2593823"/>
          <a:ext cx="284359" cy="28435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C4758F6-E61D-42C3-8334-E1ACC2011061}">
      <dsp:nvSpPr>
        <dsp:cNvPr id="0" name=""/>
        <dsp:cNvSpPr/>
      </dsp:nvSpPr>
      <dsp:spPr>
        <a:xfrm>
          <a:off x="556581" y="2796494"/>
          <a:ext cx="413613" cy="41361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AD17286-1347-485D-887C-0F39E5509050}">
      <dsp:nvSpPr>
        <dsp:cNvPr id="0" name=""/>
        <dsp:cNvSpPr/>
      </dsp:nvSpPr>
      <dsp:spPr>
        <a:xfrm>
          <a:off x="1088591" y="3125833"/>
          <a:ext cx="180955" cy="18095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FC0679-B237-4F0F-99FC-B23BF7C7B443}">
      <dsp:nvSpPr>
        <dsp:cNvPr id="0" name=""/>
        <dsp:cNvSpPr/>
      </dsp:nvSpPr>
      <dsp:spPr>
        <a:xfrm>
          <a:off x="1189926" y="2796494"/>
          <a:ext cx="284359" cy="28435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6114B40-8410-4B7B-A490-855310629092}">
      <dsp:nvSpPr>
        <dsp:cNvPr id="0" name=""/>
        <dsp:cNvSpPr/>
      </dsp:nvSpPr>
      <dsp:spPr>
        <a:xfrm>
          <a:off x="1443264" y="3151167"/>
          <a:ext cx="180955" cy="180955"/>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2980C37-56B3-4602-9386-5BB98FDDE6AD}">
      <dsp:nvSpPr>
        <dsp:cNvPr id="0" name=""/>
        <dsp:cNvSpPr/>
      </dsp:nvSpPr>
      <dsp:spPr>
        <a:xfrm>
          <a:off x="1671269" y="2745826"/>
          <a:ext cx="413613" cy="413613"/>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A255FF-4428-4411-B506-214540988BA2}">
      <dsp:nvSpPr>
        <dsp:cNvPr id="0" name=""/>
        <dsp:cNvSpPr/>
      </dsp:nvSpPr>
      <dsp:spPr>
        <a:xfrm>
          <a:off x="2228612" y="2644491"/>
          <a:ext cx="284359" cy="284359"/>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9A091E-C1E0-4C54-B479-E97924018394}">
      <dsp:nvSpPr>
        <dsp:cNvPr id="0" name=""/>
        <dsp:cNvSpPr/>
      </dsp:nvSpPr>
      <dsp:spPr>
        <a:xfrm>
          <a:off x="2512972" y="1453380"/>
          <a:ext cx="835122" cy="1594339"/>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806C4AF-94FB-4144-B3D3-A4395ECECA95}">
      <dsp:nvSpPr>
        <dsp:cNvPr id="0" name=""/>
        <dsp:cNvSpPr/>
      </dsp:nvSpPr>
      <dsp:spPr>
        <a:xfrm>
          <a:off x="3348094" y="1454155"/>
          <a:ext cx="2277606" cy="15943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rtl="0">
            <a:lnSpc>
              <a:spcPct val="90000"/>
            </a:lnSpc>
            <a:spcBef>
              <a:spcPct val="0"/>
            </a:spcBef>
            <a:spcAft>
              <a:spcPct val="35000"/>
            </a:spcAft>
            <a:buNone/>
          </a:pPr>
          <a:r>
            <a:rPr lang="en-US" sz="2200" b="1" kern="1200"/>
            <a:t>Demand for EDI in Hospitality</a:t>
          </a:r>
          <a:endParaRPr lang="en-US" sz="2200" kern="1200"/>
        </a:p>
      </dsp:txBody>
      <dsp:txXfrm>
        <a:off x="3348094" y="1454155"/>
        <a:ext cx="2277606" cy="1594324"/>
      </dsp:txXfrm>
    </dsp:sp>
    <dsp:sp modelId="{071C92B4-081B-4BF3-9B0E-ED31B0CB674F}">
      <dsp:nvSpPr>
        <dsp:cNvPr id="0" name=""/>
        <dsp:cNvSpPr/>
      </dsp:nvSpPr>
      <dsp:spPr>
        <a:xfrm>
          <a:off x="3348094" y="3465281"/>
          <a:ext cx="2277606" cy="1404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t" anchorCtr="0">
          <a:noAutofit/>
        </a:bodyPr>
        <a:lstStyle/>
        <a:p>
          <a:pPr marL="57150" lvl="1" indent="-57150" algn="l" defTabSz="266700" rtl="0">
            <a:lnSpc>
              <a:spcPct val="90000"/>
            </a:lnSpc>
            <a:spcBef>
              <a:spcPct val="0"/>
            </a:spcBef>
            <a:spcAft>
              <a:spcPct val="15000"/>
            </a:spcAft>
            <a:buChar char="•"/>
          </a:pPr>
          <a:r>
            <a:rPr lang="en-US" sz="600" b="1" kern="1200" dirty="0"/>
            <a:t>Women represent 54% of the global hospitality workforce</a:t>
          </a:r>
          <a:r>
            <a:rPr lang="en-US" sz="600" kern="1200" dirty="0"/>
            <a:t>, yet they hold only </a:t>
          </a:r>
          <a:r>
            <a:rPr lang="en-US" sz="600" b="1" kern="1200" dirty="0"/>
            <a:t>25% of executive leadership positions (</a:t>
          </a:r>
          <a:r>
            <a:rPr lang="en-US" sz="600" b="1" kern="1200" dirty="0" err="1"/>
            <a:t>Masadeh</a:t>
          </a:r>
          <a:r>
            <a:rPr lang="en-US" sz="600" b="1" kern="1200" dirty="0"/>
            <a:t> and </a:t>
          </a:r>
          <a:r>
            <a:rPr lang="en-US" sz="600" b="1" kern="1200" dirty="0" err="1"/>
            <a:t>Alhammad</a:t>
          </a:r>
          <a:r>
            <a:rPr lang="en-US" sz="600" b="1" kern="1200" dirty="0"/>
            <a:t>, 2020).</a:t>
          </a:r>
          <a:endParaRPr lang="en-US" sz="600" kern="1200" dirty="0"/>
        </a:p>
        <a:p>
          <a:pPr marL="57150" lvl="1" indent="-57150" algn="l" defTabSz="266700" rtl="0">
            <a:lnSpc>
              <a:spcPct val="90000"/>
            </a:lnSpc>
            <a:spcBef>
              <a:spcPct val="0"/>
            </a:spcBef>
            <a:spcAft>
              <a:spcPct val="15000"/>
            </a:spcAft>
            <a:buChar char="•"/>
          </a:pPr>
          <a:r>
            <a:rPr lang="en-US" sz="600" b="1" kern="1200" dirty="0"/>
            <a:t>Racial and ethnic minorities are underrepresented</a:t>
          </a:r>
          <a:r>
            <a:rPr lang="en-US" sz="600" kern="1200" dirty="0"/>
            <a:t> in senior management, with only </a:t>
          </a:r>
          <a:r>
            <a:rPr lang="en-US" sz="600" b="1" kern="1200" dirty="0"/>
            <a:t>16% in executive roles in hospitality companies (Lockett et al., 2023).</a:t>
          </a:r>
          <a:endParaRPr lang="en-US" sz="600" kern="1200" dirty="0"/>
        </a:p>
        <a:p>
          <a:pPr marL="57150" lvl="1" indent="-57150" algn="l" defTabSz="266700" rtl="0">
            <a:lnSpc>
              <a:spcPct val="90000"/>
            </a:lnSpc>
            <a:spcBef>
              <a:spcPct val="0"/>
            </a:spcBef>
            <a:spcAft>
              <a:spcPct val="15000"/>
            </a:spcAft>
            <a:buChar char="•"/>
          </a:pPr>
          <a:r>
            <a:rPr lang="en-US" sz="600" b="1" kern="1200" dirty="0"/>
            <a:t>The disability employment gap</a:t>
          </a:r>
          <a:r>
            <a:rPr lang="en-US" sz="600" kern="1200" dirty="0"/>
            <a:t> in hospitality is significant, with </a:t>
          </a:r>
          <a:r>
            <a:rPr lang="en-US" sz="600" b="1" kern="1200" dirty="0"/>
            <a:t>limited workplace accessibility and inclusive hiring practices</a:t>
          </a:r>
          <a:r>
            <a:rPr lang="en-US" sz="600" kern="1200" dirty="0"/>
            <a:t>. </a:t>
          </a:r>
        </a:p>
        <a:p>
          <a:pPr marL="57150" lvl="1" indent="-57150" algn="l" defTabSz="266700" rtl="0">
            <a:lnSpc>
              <a:spcPct val="90000"/>
            </a:lnSpc>
            <a:spcBef>
              <a:spcPct val="0"/>
            </a:spcBef>
            <a:spcAft>
              <a:spcPct val="15000"/>
            </a:spcAft>
            <a:buChar char="•"/>
          </a:pPr>
          <a:r>
            <a:rPr lang="en-US" sz="600" kern="1200" dirty="0"/>
            <a:t>A </a:t>
          </a:r>
          <a:r>
            <a:rPr lang="en-US" sz="600" b="1" kern="1200" dirty="0"/>
            <a:t>2023 Deloitte study</a:t>
          </a:r>
          <a:r>
            <a:rPr lang="en-US" sz="600" kern="1200" dirty="0"/>
            <a:t> found that </a:t>
          </a:r>
          <a:r>
            <a:rPr lang="en-US" sz="600" b="1" kern="1200" dirty="0"/>
            <a:t>62% of hospitality employees have experienced bias</a:t>
          </a:r>
          <a:r>
            <a:rPr lang="en-US" sz="600" kern="1200" dirty="0"/>
            <a:t> in the workplace, affecting job satisfaction and retention.</a:t>
          </a:r>
        </a:p>
      </dsp:txBody>
      <dsp:txXfrm>
        <a:off x="3348094" y="3465281"/>
        <a:ext cx="2277606" cy="1404523"/>
      </dsp:txXfrm>
    </dsp:sp>
    <dsp:sp modelId="{C4FEA3E1-61EB-4F43-A7C4-D90C9D775095}">
      <dsp:nvSpPr>
        <dsp:cNvPr id="0" name=""/>
        <dsp:cNvSpPr/>
      </dsp:nvSpPr>
      <dsp:spPr>
        <a:xfrm>
          <a:off x="5625700" y="1453380"/>
          <a:ext cx="835122" cy="1594339"/>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ABCAF85-AB95-4249-806A-2475917D2116}">
      <dsp:nvSpPr>
        <dsp:cNvPr id="0" name=""/>
        <dsp:cNvSpPr/>
      </dsp:nvSpPr>
      <dsp:spPr>
        <a:xfrm>
          <a:off x="6631643" y="1340274"/>
          <a:ext cx="1935965" cy="1935965"/>
        </a:xfrm>
        <a:prstGeom prst="ellipse">
          <a:avLst/>
        </a:prstGeom>
        <a:gradFill rotWithShape="1">
          <a:gsLst>
            <a:gs pos="0">
              <a:schemeClr val="accent4">
                <a:tint val="50000"/>
                <a:satMod val="300000"/>
              </a:schemeClr>
            </a:gs>
            <a:gs pos="35000">
              <a:schemeClr val="accent4">
                <a:tint val="37000"/>
                <a:satMod val="300000"/>
              </a:schemeClr>
            </a:gs>
            <a:gs pos="100000">
              <a:schemeClr val="accent4">
                <a:tint val="15000"/>
                <a:satMod val="350000"/>
              </a:schemeClr>
            </a:gs>
          </a:gsLst>
          <a:lin ang="16200000" scaled="1"/>
        </a:gradFill>
        <a:ln w="9525" cap="flat" cmpd="sng" algn="ctr">
          <a:solidFill>
            <a:schemeClr val="accent4">
              <a:shade val="95000"/>
              <a:satMod val="105000"/>
            </a:schemeClr>
          </a:solidFill>
          <a:prstDash val="solid"/>
        </a:ln>
        <a:effectLst>
          <a:outerShdw blurRad="40000" dist="20000" dir="5400000" rotWithShape="0">
            <a:srgbClr val="000000">
              <a:alpha val="38000"/>
            </a:srgbClr>
          </a:outerShdw>
        </a:effectLst>
      </dsp:spPr>
      <dsp:style>
        <a:lnRef idx="1">
          <a:schemeClr val="accent4"/>
        </a:lnRef>
        <a:fillRef idx="2">
          <a:schemeClr val="accent4"/>
        </a:fillRef>
        <a:effectRef idx="1">
          <a:schemeClr val="accent4"/>
        </a:effectRef>
        <a:fontRef idx="minor">
          <a:schemeClr val="dk1"/>
        </a:fontRef>
      </dsp:style>
      <dsp:txBody>
        <a:bodyPr spcFirstLastPara="0" vert="horz" wrap="square" lIns="0" tIns="0" rIns="0" bIns="0" numCol="1" spcCol="1270" anchor="ctr" anchorCtr="0">
          <a:noAutofit/>
        </a:bodyPr>
        <a:lstStyle/>
        <a:p>
          <a:pPr marL="0" lvl="0" indent="0" algn="ctr" defTabSz="977900" rtl="0">
            <a:lnSpc>
              <a:spcPct val="90000"/>
            </a:lnSpc>
            <a:spcBef>
              <a:spcPct val="0"/>
            </a:spcBef>
            <a:spcAft>
              <a:spcPct val="35000"/>
            </a:spcAft>
            <a:buNone/>
          </a:pPr>
          <a:r>
            <a:rPr lang="en-US" sz="2200" b="1" kern="1200"/>
            <a:t>Competitor Analysis &amp; Market Gap</a:t>
          </a:r>
          <a:endParaRPr lang="en-US" sz="2200" kern="1200"/>
        </a:p>
      </dsp:txBody>
      <dsp:txXfrm>
        <a:off x="6915159" y="1623790"/>
        <a:ext cx="1368933" cy="1368933"/>
      </dsp:txXfrm>
    </dsp:sp>
    <dsp:sp modelId="{4CC56C16-9BBF-4A78-B369-F1B740BEE1B5}">
      <dsp:nvSpPr>
        <dsp:cNvPr id="0" name=""/>
        <dsp:cNvSpPr/>
      </dsp:nvSpPr>
      <dsp:spPr>
        <a:xfrm>
          <a:off x="6460822" y="3465281"/>
          <a:ext cx="2277606" cy="140452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t" anchorCtr="0">
          <a:noAutofit/>
        </a:bodyPr>
        <a:lstStyle/>
        <a:p>
          <a:pPr marL="57150" lvl="1" indent="-57150" algn="l" defTabSz="266700" rtl="0">
            <a:lnSpc>
              <a:spcPct val="90000"/>
            </a:lnSpc>
            <a:spcBef>
              <a:spcPct val="0"/>
            </a:spcBef>
            <a:spcAft>
              <a:spcPct val="15000"/>
            </a:spcAft>
            <a:buChar char="•"/>
          </a:pPr>
          <a:r>
            <a:rPr lang="en-US" sz="600" b="1" kern="1200" dirty="0"/>
            <a:t>Existing Events:</a:t>
          </a:r>
          <a:endParaRPr lang="en-US" sz="600" kern="1200" dirty="0"/>
        </a:p>
        <a:p>
          <a:pPr marL="57150" lvl="1" indent="-57150" algn="l" defTabSz="266700" rtl="0">
            <a:lnSpc>
              <a:spcPct val="90000"/>
            </a:lnSpc>
            <a:spcBef>
              <a:spcPct val="0"/>
            </a:spcBef>
            <a:spcAft>
              <a:spcPct val="15000"/>
            </a:spcAft>
            <a:buChar char="•"/>
          </a:pPr>
          <a:r>
            <a:rPr lang="en-US" sz="600" b="1" kern="1200"/>
            <a:t>General HR &amp; Workplace Inclusion Conferences</a:t>
          </a:r>
          <a:r>
            <a:rPr lang="en-US" sz="600" kern="1200"/>
            <a:t> – These focus on corporate EDI but lack insights into </a:t>
          </a:r>
          <a:r>
            <a:rPr lang="en-US" sz="600" b="1" kern="1200"/>
            <a:t>hospitality-specific</a:t>
          </a:r>
          <a:r>
            <a:rPr lang="en-US" sz="600" kern="1200"/>
            <a:t> workforce challenges.</a:t>
          </a:r>
        </a:p>
        <a:p>
          <a:pPr marL="57150" lvl="1" indent="-57150" algn="l" defTabSz="266700" rtl="0">
            <a:lnSpc>
              <a:spcPct val="90000"/>
            </a:lnSpc>
            <a:spcBef>
              <a:spcPct val="0"/>
            </a:spcBef>
            <a:spcAft>
              <a:spcPct val="15000"/>
            </a:spcAft>
            <a:buChar char="•"/>
          </a:pPr>
          <a:r>
            <a:rPr lang="en-US" sz="600" b="1" kern="1200"/>
            <a:t>Hospitality Leadership Summits</a:t>
          </a:r>
          <a:r>
            <a:rPr lang="en-US" sz="600" kern="1200"/>
            <a:t> – Primarily focused on business growth and trends, with </a:t>
          </a:r>
          <a:r>
            <a:rPr lang="en-US" sz="600" b="1" kern="1200"/>
            <a:t>limited discussions on diversity and inclusion</a:t>
          </a:r>
          <a:r>
            <a:rPr lang="en-US" sz="600" kern="1200"/>
            <a:t>.</a:t>
          </a:r>
        </a:p>
        <a:p>
          <a:pPr marL="57150" lvl="1" indent="-57150" algn="l" defTabSz="266700" rtl="0">
            <a:lnSpc>
              <a:spcPct val="90000"/>
            </a:lnSpc>
            <a:spcBef>
              <a:spcPct val="0"/>
            </a:spcBef>
            <a:spcAft>
              <a:spcPct val="15000"/>
            </a:spcAft>
            <a:buChar char="•"/>
          </a:pPr>
          <a:r>
            <a:rPr lang="en-US" sz="600" b="1" kern="1200"/>
            <a:t>Trade Shows &amp; Expos</a:t>
          </a:r>
          <a:r>
            <a:rPr lang="en-US" sz="600" kern="1200"/>
            <a:t> – Highlight new industry products but do not offer structured learning experiences on EDI implementation.</a:t>
          </a:r>
        </a:p>
        <a:p>
          <a:pPr marL="57150" lvl="1" indent="-57150" algn="l" defTabSz="266700" rtl="0">
            <a:lnSpc>
              <a:spcPct val="90000"/>
            </a:lnSpc>
            <a:spcBef>
              <a:spcPct val="0"/>
            </a:spcBef>
            <a:spcAft>
              <a:spcPct val="15000"/>
            </a:spcAft>
            <a:buChar char="•"/>
          </a:pPr>
          <a:r>
            <a:rPr lang="en-US" sz="600" b="1" kern="1200" dirty="0"/>
            <a:t>Market Gap &amp; Opportunity:</a:t>
          </a:r>
          <a:endParaRPr lang="en-US" sz="600" kern="1200" dirty="0"/>
        </a:p>
        <a:p>
          <a:pPr marL="57150" lvl="1" indent="-57150" algn="l" defTabSz="266700" rtl="0">
            <a:lnSpc>
              <a:spcPct val="90000"/>
            </a:lnSpc>
            <a:spcBef>
              <a:spcPct val="0"/>
            </a:spcBef>
            <a:spcAft>
              <a:spcPct val="15000"/>
            </a:spcAft>
            <a:buChar char="•"/>
          </a:pPr>
          <a:r>
            <a:rPr lang="en-US" sz="600" b="0" kern="1200" dirty="0"/>
            <a:t>No dedicated hospitality EDI conference exists that provides comprehensive strategies, industry best practices, and cross-sector collaboration (Gonzalez et al., 2019).</a:t>
          </a:r>
          <a:endParaRPr lang="en-US" sz="600" kern="1200" dirty="0"/>
        </a:p>
        <a:p>
          <a:pPr marL="57150" lvl="1" indent="-57150" algn="l" defTabSz="266700" rtl="0">
            <a:lnSpc>
              <a:spcPct val="90000"/>
            </a:lnSpc>
            <a:spcBef>
              <a:spcPct val="0"/>
            </a:spcBef>
            <a:spcAft>
              <a:spcPct val="15000"/>
            </a:spcAft>
            <a:buChar char="•"/>
          </a:pPr>
          <a:r>
            <a:rPr lang="en-US" sz="600" kern="1200" dirty="0"/>
            <a:t>This event fills a </a:t>
          </a:r>
          <a:r>
            <a:rPr lang="en-US" sz="600" b="1" kern="1200" dirty="0"/>
            <a:t>critical need</a:t>
          </a:r>
          <a:r>
            <a:rPr lang="en-US" sz="600" kern="1200" dirty="0"/>
            <a:t> by focusing specifically on </a:t>
          </a:r>
          <a:r>
            <a:rPr lang="en-US" sz="600" b="1" kern="1200" dirty="0"/>
            <a:t>the hospitality workforce, inclusive business strategies, and leadership diversity</a:t>
          </a:r>
          <a:r>
            <a:rPr lang="en-US" sz="600" kern="1200" dirty="0"/>
            <a:t>.</a:t>
          </a:r>
        </a:p>
      </dsp:txBody>
      <dsp:txXfrm>
        <a:off x="6460822" y="3465281"/>
        <a:ext cx="2277606" cy="140452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593822-1359-4275-9AA6-66D7F51239F1}">
      <dsp:nvSpPr>
        <dsp:cNvPr id="0" name=""/>
        <dsp:cNvSpPr/>
      </dsp:nvSpPr>
      <dsp:spPr>
        <a:xfrm>
          <a:off x="0" y="386999"/>
          <a:ext cx="8763000" cy="16695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0106" tIns="208280" rIns="680106" bIns="71120" numCol="1" spcCol="1270" anchor="t" anchorCtr="0">
          <a:noAutofit/>
        </a:bodyPr>
        <a:lstStyle/>
        <a:p>
          <a:pPr marL="57150" lvl="1" indent="-57150" algn="l" defTabSz="444500" rtl="0">
            <a:lnSpc>
              <a:spcPct val="90000"/>
            </a:lnSpc>
            <a:spcBef>
              <a:spcPct val="0"/>
            </a:spcBef>
            <a:spcAft>
              <a:spcPct val="15000"/>
            </a:spcAft>
            <a:buChar char="•"/>
          </a:pPr>
          <a:r>
            <a:rPr lang="en-US" sz="1000" kern="1200" dirty="0"/>
            <a:t>The Future of Inclusion: The EDI Conference for Hospitality &amp; Business is structured as engaging and insightful experience comprising of:
Attendee Sessions – Attendees will share their expertise in implementing EDI strategies within the hospitality space.
Interactive sessions of panel discussions (1) will include professionals from different industries who will explore challenges, successes and solutions for creating communities that embrace inclusion.
Interactive Workshops – Learning with our hands through the development of actionable EDI strategies specific to your organization.</a:t>
          </a:r>
        </a:p>
        <a:p>
          <a:pPr marL="57150" lvl="1" indent="-57150" algn="l" defTabSz="444500">
            <a:lnSpc>
              <a:spcPct val="90000"/>
            </a:lnSpc>
            <a:spcBef>
              <a:spcPct val="0"/>
            </a:spcBef>
            <a:spcAft>
              <a:spcPct val="15000"/>
            </a:spcAft>
            <a:buChar char="•"/>
          </a:pPr>
          <a:r>
            <a:rPr lang="en-US" sz="1000" kern="1200" dirty="0"/>
            <a:t>Complete networking sessions – Attenders are encouraged to meet, communicate with ideas together and possibly form partnerships with reliable experts and industry leaders.</a:t>
          </a:r>
        </a:p>
        <a:p>
          <a:pPr marL="57150" lvl="1" indent="-57150" algn="l" defTabSz="444500">
            <a:lnSpc>
              <a:spcPct val="90000"/>
            </a:lnSpc>
            <a:spcBef>
              <a:spcPct val="0"/>
            </a:spcBef>
            <a:spcAft>
              <a:spcPct val="15000"/>
            </a:spcAft>
            <a:buChar char="•"/>
          </a:pPr>
          <a:r>
            <a:rPr lang="en-US" sz="1000" kern="1200" dirty="0"/>
            <a:t>The endless form of this technology offers a wide scope for extensive engagement, practical learning as well as meaningful Industry wide integration.</a:t>
          </a:r>
        </a:p>
      </dsp:txBody>
      <dsp:txXfrm>
        <a:off x="0" y="386999"/>
        <a:ext cx="8763000" cy="1669500"/>
      </dsp:txXfrm>
    </dsp:sp>
    <dsp:sp modelId="{E994BA74-971A-44B9-B9D4-24E6C0353D64}">
      <dsp:nvSpPr>
        <dsp:cNvPr id="0" name=""/>
        <dsp:cNvSpPr/>
      </dsp:nvSpPr>
      <dsp:spPr>
        <a:xfrm>
          <a:off x="438150" y="239399"/>
          <a:ext cx="6134100" cy="295200"/>
        </a:xfrm>
        <a:prstGeom prst="roundRect">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231854" tIns="0" rIns="231854" bIns="0" numCol="1" spcCol="1270" anchor="ctr" anchorCtr="0">
          <a:noAutofit/>
        </a:bodyPr>
        <a:lstStyle/>
        <a:p>
          <a:pPr marL="0" lvl="0" indent="0" algn="l" defTabSz="444500" rtl="0">
            <a:lnSpc>
              <a:spcPct val="90000"/>
            </a:lnSpc>
            <a:spcBef>
              <a:spcPct val="0"/>
            </a:spcBef>
            <a:spcAft>
              <a:spcPct val="35000"/>
            </a:spcAft>
            <a:buNone/>
          </a:pPr>
          <a:r>
            <a:rPr lang="en-US" sz="1000" b="1" kern="1200"/>
            <a:t>Format</a:t>
          </a:r>
          <a:endParaRPr lang="en-US" sz="1000" kern="1200"/>
        </a:p>
      </dsp:txBody>
      <dsp:txXfrm>
        <a:off x="452560" y="253809"/>
        <a:ext cx="6105280" cy="266380"/>
      </dsp:txXfrm>
    </dsp:sp>
    <dsp:sp modelId="{C5C71921-0CA6-47F6-8326-847264D156E0}">
      <dsp:nvSpPr>
        <dsp:cNvPr id="0" name=""/>
        <dsp:cNvSpPr/>
      </dsp:nvSpPr>
      <dsp:spPr>
        <a:xfrm>
          <a:off x="0" y="2258099"/>
          <a:ext cx="8763000" cy="17010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0106" tIns="208280" rIns="680106" bIns="71120" numCol="1" spcCol="1270" anchor="t" anchorCtr="0">
          <a:noAutofit/>
        </a:bodyPr>
        <a:lstStyle/>
        <a:p>
          <a:pPr marL="57150" lvl="1" indent="-57150" algn="l" defTabSz="444500" rtl="0">
            <a:lnSpc>
              <a:spcPct val="90000"/>
            </a:lnSpc>
            <a:spcBef>
              <a:spcPct val="0"/>
            </a:spcBef>
            <a:spcAft>
              <a:spcPct val="15000"/>
            </a:spcAft>
            <a:buChar char="•"/>
          </a:pPr>
          <a:r>
            <a:rPr lang="en-US" sz="1000" kern="1200"/>
            <a:t>The conference will include an impressive staff of experts well versed in human resources, hospitality; and diversity consulting. Expected speakers include:</a:t>
          </a:r>
          <a:endParaRPr lang="en-US" sz="1000" kern="1200" dirty="0"/>
        </a:p>
        <a:p>
          <a:pPr marL="57150" lvl="1" indent="-57150" algn="l" defTabSz="444500">
            <a:lnSpc>
              <a:spcPct val="90000"/>
            </a:lnSpc>
            <a:spcBef>
              <a:spcPct val="0"/>
            </a:spcBef>
            <a:spcAft>
              <a:spcPct val="15000"/>
            </a:spcAft>
            <a:buChar char="•"/>
          </a:pPr>
          <a:r>
            <a:rPr lang="en-US" sz="1000" kern="1200" dirty="0"/>
            <a:t>Senior Hospitality Executives – Hotel CEOs, general managers, and senior leadership from global hospitality brands.</a:t>
          </a:r>
        </a:p>
        <a:p>
          <a:pPr marL="57150" lvl="1" indent="-57150" algn="l" defTabSz="444500">
            <a:lnSpc>
              <a:spcPct val="90000"/>
            </a:lnSpc>
            <a:spcBef>
              <a:spcPct val="0"/>
            </a:spcBef>
            <a:spcAft>
              <a:spcPct val="15000"/>
            </a:spcAft>
            <a:buChar char="•"/>
          </a:pPr>
          <a:r>
            <a:rPr lang="en-US" sz="1000" kern="1200" dirty="0"/>
            <a:t>Professionals working in workplace inclusion, employee engagement and bias free hiring: HR &amp; Diversity Officers.</a:t>
          </a:r>
        </a:p>
        <a:p>
          <a:pPr marL="57150" lvl="1" indent="-57150" algn="l" defTabSz="444500">
            <a:lnSpc>
              <a:spcPct val="90000"/>
            </a:lnSpc>
            <a:spcBef>
              <a:spcPct val="0"/>
            </a:spcBef>
            <a:spcAft>
              <a:spcPct val="15000"/>
            </a:spcAft>
            <a:buChar char="•"/>
          </a:pPr>
          <a:r>
            <a:rPr lang="en-US" sz="1000" kern="1200" dirty="0"/>
            <a:t>DEI Consultants &amp; Advocates – Industry leaders that offer focused strategic resources to establishing inclusive work environments.</a:t>
          </a:r>
        </a:p>
        <a:p>
          <a:pPr marL="57150" lvl="1" indent="-57150" algn="l" defTabSz="444500">
            <a:lnSpc>
              <a:spcPct val="90000"/>
            </a:lnSpc>
            <a:spcBef>
              <a:spcPct val="0"/>
            </a:spcBef>
            <a:spcAft>
              <a:spcPct val="15000"/>
            </a:spcAft>
            <a:buChar char="•"/>
          </a:pPr>
          <a:r>
            <a:rPr lang="en-US" sz="1000" kern="1200" dirty="0"/>
            <a:t>Scholars from top universities sharing the data driven insights on EDI trends in hospitality for Academics &amp; Researchers</a:t>
          </a:r>
        </a:p>
        <a:p>
          <a:pPr marL="57150" lvl="1" indent="-57150" algn="l" defTabSz="444500">
            <a:lnSpc>
              <a:spcPct val="90000"/>
            </a:lnSpc>
            <a:spcBef>
              <a:spcPct val="0"/>
            </a:spcBef>
            <a:spcAft>
              <a:spcPct val="15000"/>
            </a:spcAft>
            <a:buChar char="•"/>
          </a:pPr>
          <a:r>
            <a:rPr lang="en-US" sz="1000" kern="1200" dirty="0"/>
            <a:t>Observed Policies &amp; Legal Experts – People observing the regulation, workplace rights, and statements against discrimination policies.</a:t>
          </a:r>
        </a:p>
        <a:p>
          <a:pPr marL="57150" lvl="1" indent="-57150" algn="l" defTabSz="444500">
            <a:lnSpc>
              <a:spcPct val="90000"/>
            </a:lnSpc>
            <a:spcBef>
              <a:spcPct val="0"/>
            </a:spcBef>
            <a:spcAft>
              <a:spcPct val="15000"/>
            </a:spcAft>
            <a:buChar char="•"/>
          </a:pPr>
          <a:r>
            <a:rPr lang="en-US" sz="1000" kern="1200" dirty="0"/>
            <a:t>It will feature this diverse mix of thought leaders who will no doubt provide valuable insights, real world case studies and actionable strategies for attendees.</a:t>
          </a:r>
        </a:p>
      </dsp:txBody>
      <dsp:txXfrm>
        <a:off x="0" y="2258099"/>
        <a:ext cx="8763000" cy="1701000"/>
      </dsp:txXfrm>
    </dsp:sp>
    <dsp:sp modelId="{C6FD1477-6FB0-48F5-BC75-AD166F4BFC41}">
      <dsp:nvSpPr>
        <dsp:cNvPr id="0" name=""/>
        <dsp:cNvSpPr/>
      </dsp:nvSpPr>
      <dsp:spPr>
        <a:xfrm>
          <a:off x="438150" y="2110499"/>
          <a:ext cx="6134100" cy="295200"/>
        </a:xfrm>
        <a:prstGeom prst="roundRect">
          <a:avLst/>
        </a:prstGeom>
        <a:gradFill rotWithShape="1">
          <a:gsLst>
            <a:gs pos="0">
              <a:schemeClr val="accent6">
                <a:tint val="50000"/>
                <a:satMod val="300000"/>
              </a:schemeClr>
            </a:gs>
            <a:gs pos="35000">
              <a:schemeClr val="accent6">
                <a:tint val="37000"/>
                <a:satMod val="300000"/>
              </a:schemeClr>
            </a:gs>
            <a:gs pos="100000">
              <a:schemeClr val="accent6">
                <a:tint val="15000"/>
                <a:satMod val="350000"/>
              </a:schemeClr>
            </a:gs>
          </a:gsLst>
          <a:lin ang="16200000" scaled="1"/>
        </a:gradFill>
        <a:ln w="9525" cap="flat" cmpd="sng" algn="ctr">
          <a:solidFill>
            <a:schemeClr val="accent6">
              <a:shade val="95000"/>
              <a:satMod val="105000"/>
            </a:schemeClr>
          </a:solidFill>
          <a:prstDash val="solid"/>
        </a:ln>
        <a:effectLst>
          <a:outerShdw blurRad="40000" dist="20000" dir="5400000" rotWithShape="0">
            <a:srgbClr val="000000">
              <a:alpha val="38000"/>
            </a:srgbClr>
          </a:outerShdw>
        </a:effectLst>
      </dsp:spPr>
      <dsp:style>
        <a:lnRef idx="1">
          <a:schemeClr val="accent6"/>
        </a:lnRef>
        <a:fillRef idx="2">
          <a:schemeClr val="accent6"/>
        </a:fillRef>
        <a:effectRef idx="1">
          <a:schemeClr val="accent6"/>
        </a:effectRef>
        <a:fontRef idx="minor">
          <a:schemeClr val="dk1"/>
        </a:fontRef>
      </dsp:style>
      <dsp:txBody>
        <a:bodyPr spcFirstLastPara="0" vert="horz" wrap="square" lIns="231854" tIns="0" rIns="231854" bIns="0" numCol="1" spcCol="1270" anchor="ctr" anchorCtr="0">
          <a:noAutofit/>
        </a:bodyPr>
        <a:lstStyle/>
        <a:p>
          <a:pPr marL="0" lvl="0" indent="0" algn="l" defTabSz="444500" rtl="0">
            <a:lnSpc>
              <a:spcPct val="90000"/>
            </a:lnSpc>
            <a:spcBef>
              <a:spcPct val="0"/>
            </a:spcBef>
            <a:spcAft>
              <a:spcPct val="35000"/>
            </a:spcAft>
            <a:buNone/>
          </a:pPr>
          <a:r>
            <a:rPr lang="en-US" sz="1000" b="1" kern="1200"/>
            <a:t>Speaker Lineup</a:t>
          </a:r>
          <a:endParaRPr lang="en-US" sz="1000" kern="1200"/>
        </a:p>
      </dsp:txBody>
      <dsp:txXfrm>
        <a:off x="452560" y="2124909"/>
        <a:ext cx="6105280" cy="266380"/>
      </dsp:txXfrm>
    </dsp:sp>
    <dsp:sp modelId="{6FDF830E-18AC-412B-A24A-F7C20E0CA23E}">
      <dsp:nvSpPr>
        <dsp:cNvPr id="0" name=""/>
        <dsp:cNvSpPr/>
      </dsp:nvSpPr>
      <dsp:spPr>
        <a:xfrm>
          <a:off x="0" y="4160700"/>
          <a:ext cx="8763000" cy="1543500"/>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0106" tIns="208280" rIns="680106" bIns="71120" numCol="1" spcCol="1270" anchor="t" anchorCtr="0">
          <a:noAutofit/>
        </a:bodyPr>
        <a:lstStyle/>
        <a:p>
          <a:pPr marL="57150" lvl="1" indent="-57150" algn="l" defTabSz="444500" rtl="0">
            <a:lnSpc>
              <a:spcPct val="90000"/>
            </a:lnSpc>
            <a:spcBef>
              <a:spcPct val="0"/>
            </a:spcBef>
            <a:spcAft>
              <a:spcPct val="15000"/>
            </a:spcAft>
            <a:buChar char="•"/>
          </a:pPr>
          <a:r>
            <a:rPr lang="en-US" sz="1000" kern="1200" dirty="0"/>
            <a:t>Contents of the conference agenda are specific dealing with key EDI topics that apply to the hospitality industry such as:</a:t>
          </a:r>
        </a:p>
        <a:p>
          <a:pPr marL="57150" lvl="1" indent="-57150" algn="l" defTabSz="444500">
            <a:lnSpc>
              <a:spcPct val="90000"/>
            </a:lnSpc>
            <a:spcBef>
              <a:spcPct val="0"/>
            </a:spcBef>
            <a:spcAft>
              <a:spcPct val="15000"/>
            </a:spcAft>
            <a:buChar char="•"/>
          </a:pPr>
          <a:r>
            <a:rPr lang="en-US" sz="1000" kern="1200" dirty="0"/>
            <a:t>Strategies used in hiring diverse talent and eradicating bias in the hiring process are referred to as Inclusive Hiring Practices.</a:t>
          </a:r>
        </a:p>
        <a:p>
          <a:pPr marL="57150" lvl="1" indent="-57150" algn="l" defTabSz="444500">
            <a:lnSpc>
              <a:spcPct val="90000"/>
            </a:lnSpc>
            <a:spcBef>
              <a:spcPct val="0"/>
            </a:spcBef>
            <a:spcAft>
              <a:spcPct val="15000"/>
            </a:spcAft>
            <a:buChar char="•"/>
          </a:pPr>
          <a:r>
            <a:rPr lang="en-US" sz="1000" kern="1200" dirty="0"/>
            <a:t>Public Accessibility – Making public places and the public spaces of hospitality venues and workplaces accessible for all, including those who have a disability.</a:t>
          </a:r>
        </a:p>
        <a:p>
          <a:pPr marL="57150" lvl="1" indent="-57150" algn="l" defTabSz="444500">
            <a:lnSpc>
              <a:spcPct val="90000"/>
            </a:lnSpc>
            <a:spcBef>
              <a:spcPct val="0"/>
            </a:spcBef>
            <a:spcAft>
              <a:spcPct val="15000"/>
            </a:spcAft>
            <a:buChar char="•"/>
          </a:pPr>
          <a:r>
            <a:rPr lang="en-US" sz="1000" kern="1200" dirty="0"/>
            <a:t>Understanding cultural differences and creating a culture of inclusion for the employees and customers.</a:t>
          </a:r>
        </a:p>
        <a:p>
          <a:pPr marL="57150" lvl="1" indent="-57150" algn="l" defTabSz="444500">
            <a:lnSpc>
              <a:spcPct val="90000"/>
            </a:lnSpc>
            <a:spcBef>
              <a:spcPct val="0"/>
            </a:spcBef>
            <a:spcAft>
              <a:spcPct val="15000"/>
            </a:spcAft>
            <a:buChar char="•"/>
          </a:pPr>
          <a:r>
            <a:rPr lang="en-US" sz="1000" kern="1200" dirty="0"/>
            <a:t>Leadership Diversity &amp; Career Progression – Plugging the gap in senior leader representation and promotingPs career progression.</a:t>
          </a:r>
        </a:p>
        <a:p>
          <a:pPr marL="57150" lvl="1" indent="-57150" algn="l" defTabSz="444500">
            <a:lnSpc>
              <a:spcPct val="90000"/>
            </a:lnSpc>
            <a:spcBef>
              <a:spcPct val="0"/>
            </a:spcBef>
            <a:spcAft>
              <a:spcPct val="15000"/>
            </a:spcAft>
            <a:buChar char="•"/>
          </a:pPr>
          <a:r>
            <a:rPr lang="en-US" sz="1000" kern="1200" dirty="0"/>
            <a:t>Inclusive Workplace – Building psychologically safe work environments for improving mental health &amp; well being of all employees.</a:t>
          </a:r>
        </a:p>
        <a:p>
          <a:pPr marL="57150" lvl="1" indent="-57150" algn="l" defTabSz="444500">
            <a:lnSpc>
              <a:spcPct val="90000"/>
            </a:lnSpc>
            <a:spcBef>
              <a:spcPct val="0"/>
            </a:spcBef>
            <a:spcAft>
              <a:spcPct val="15000"/>
            </a:spcAft>
            <a:buChar char="•"/>
          </a:pPr>
          <a:r>
            <a:rPr lang="en-US" sz="1000" kern="1200" dirty="0"/>
            <a:t>Business Case for EDI: How diversity increases profitability, improves customer experience and brand loyalty in hospitality.</a:t>
          </a:r>
        </a:p>
      </dsp:txBody>
      <dsp:txXfrm>
        <a:off x="0" y="4160700"/>
        <a:ext cx="8763000" cy="1543500"/>
      </dsp:txXfrm>
    </dsp:sp>
    <dsp:sp modelId="{C650F09E-3186-4763-921A-FB5B6C60A21F}">
      <dsp:nvSpPr>
        <dsp:cNvPr id="0" name=""/>
        <dsp:cNvSpPr/>
      </dsp:nvSpPr>
      <dsp:spPr>
        <a:xfrm>
          <a:off x="438150" y="4013100"/>
          <a:ext cx="6134100" cy="295200"/>
        </a:xfrm>
        <a:prstGeom prst="roundRect">
          <a:avLst/>
        </a:prstGeom>
        <a:gradFill rotWithShape="1">
          <a:gsLst>
            <a:gs pos="0">
              <a:schemeClr val="accent4">
                <a:tint val="50000"/>
                <a:satMod val="300000"/>
              </a:schemeClr>
            </a:gs>
            <a:gs pos="35000">
              <a:schemeClr val="accent4">
                <a:tint val="37000"/>
                <a:satMod val="300000"/>
              </a:schemeClr>
            </a:gs>
            <a:gs pos="100000">
              <a:schemeClr val="accent4">
                <a:tint val="15000"/>
                <a:satMod val="350000"/>
              </a:schemeClr>
            </a:gs>
          </a:gsLst>
          <a:lin ang="16200000" scaled="1"/>
        </a:gradFill>
        <a:ln w="9525" cap="flat" cmpd="sng" algn="ctr">
          <a:solidFill>
            <a:schemeClr val="accent4">
              <a:shade val="95000"/>
              <a:satMod val="105000"/>
            </a:schemeClr>
          </a:solidFill>
          <a:prstDash val="solid"/>
        </a:ln>
        <a:effectLst>
          <a:outerShdw blurRad="40000" dist="20000" dir="5400000" rotWithShape="0">
            <a:srgbClr val="000000">
              <a:alpha val="38000"/>
            </a:srgbClr>
          </a:outerShdw>
        </a:effectLst>
      </dsp:spPr>
      <dsp:style>
        <a:lnRef idx="1">
          <a:schemeClr val="accent4"/>
        </a:lnRef>
        <a:fillRef idx="2">
          <a:schemeClr val="accent4"/>
        </a:fillRef>
        <a:effectRef idx="1">
          <a:schemeClr val="accent4"/>
        </a:effectRef>
        <a:fontRef idx="minor">
          <a:schemeClr val="dk1"/>
        </a:fontRef>
      </dsp:style>
      <dsp:txBody>
        <a:bodyPr spcFirstLastPara="0" vert="horz" wrap="square" lIns="231854" tIns="0" rIns="231854" bIns="0" numCol="1" spcCol="1270" anchor="ctr" anchorCtr="0">
          <a:noAutofit/>
        </a:bodyPr>
        <a:lstStyle/>
        <a:p>
          <a:pPr marL="0" lvl="0" indent="0" algn="l" defTabSz="444500" rtl="0">
            <a:lnSpc>
              <a:spcPct val="90000"/>
            </a:lnSpc>
            <a:spcBef>
              <a:spcPct val="0"/>
            </a:spcBef>
            <a:spcAft>
              <a:spcPct val="35000"/>
            </a:spcAft>
            <a:buNone/>
          </a:pPr>
          <a:r>
            <a:rPr lang="en-US" sz="1000" b="1" kern="1200"/>
            <a:t>Key Topics</a:t>
          </a:r>
          <a:endParaRPr lang="en-US" sz="1000" kern="1200"/>
        </a:p>
      </dsp:txBody>
      <dsp:txXfrm>
        <a:off x="452560" y="4027510"/>
        <a:ext cx="6105280" cy="2663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E6B54D-CCB4-494A-98A0-378348F1A9CB}">
      <dsp:nvSpPr>
        <dsp:cNvPr id="0" name=""/>
        <dsp:cNvSpPr/>
      </dsp:nvSpPr>
      <dsp:spPr>
        <a:xfrm rot="5400000">
          <a:off x="550813" y="1960560"/>
          <a:ext cx="1636547" cy="2723177"/>
        </a:xfrm>
        <a:prstGeom prst="corner">
          <a:avLst>
            <a:gd name="adj1" fmla="val 16120"/>
            <a:gd name="adj2" fmla="val 161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B6BB21-CA5D-495C-829E-F1DA94569C50}">
      <dsp:nvSpPr>
        <dsp:cNvPr id="0" name=""/>
        <dsp:cNvSpPr/>
      </dsp:nvSpPr>
      <dsp:spPr>
        <a:xfrm>
          <a:off x="277633" y="2774203"/>
          <a:ext cx="2458499" cy="215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b="1" kern="1200" dirty="0"/>
            <a:t>Proposed Location</a:t>
          </a:r>
          <a:endParaRPr lang="en-US" sz="1200" kern="1200" dirty="0"/>
        </a:p>
        <a:p>
          <a:pPr marL="57150" lvl="1" indent="-57150" algn="l" defTabSz="400050" rtl="0">
            <a:lnSpc>
              <a:spcPct val="90000"/>
            </a:lnSpc>
            <a:spcBef>
              <a:spcPct val="0"/>
            </a:spcBef>
            <a:spcAft>
              <a:spcPct val="15000"/>
            </a:spcAft>
            <a:buChar char="•"/>
          </a:pPr>
          <a:r>
            <a:rPr lang="en-US" sz="900" kern="1200"/>
            <a:t>A modern conference venue that has such hybrid capability that lets you have both in-person and virtual attendees (Hamm et al., 2018).</a:t>
          </a:r>
        </a:p>
        <a:p>
          <a:pPr marL="57150" lvl="1" indent="-57150" algn="l" defTabSz="400050">
            <a:lnSpc>
              <a:spcPct val="90000"/>
            </a:lnSpc>
            <a:spcBef>
              <a:spcPct val="0"/>
            </a:spcBef>
            <a:spcAft>
              <a:spcPct val="15000"/>
            </a:spcAft>
            <a:buChar char="•"/>
          </a:pPr>
          <a:r>
            <a:rPr lang="en-US" sz="900" kern="1200"/>
            <a:t>Close to the centre for easy access by public transport &amp; major airports.</a:t>
          </a:r>
        </a:p>
      </dsp:txBody>
      <dsp:txXfrm>
        <a:off x="277633" y="2774203"/>
        <a:ext cx="2458499" cy="2155019"/>
      </dsp:txXfrm>
    </dsp:sp>
    <dsp:sp modelId="{7B08964D-C37E-48B3-A16A-584849AAE249}">
      <dsp:nvSpPr>
        <dsp:cNvPr id="0" name=""/>
        <dsp:cNvSpPr/>
      </dsp:nvSpPr>
      <dsp:spPr>
        <a:xfrm>
          <a:off x="2272265" y="1760076"/>
          <a:ext cx="463867" cy="463867"/>
        </a:xfrm>
        <a:prstGeom prst="triangle">
          <a:avLst>
            <a:gd name="adj" fmla="val 10000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E098A4E-62E8-4D18-A323-73572AFD7E28}">
      <dsp:nvSpPr>
        <dsp:cNvPr id="0" name=""/>
        <dsp:cNvSpPr/>
      </dsp:nvSpPr>
      <dsp:spPr>
        <a:xfrm rot="5400000">
          <a:off x="3560497" y="1215811"/>
          <a:ext cx="1636547" cy="2723177"/>
        </a:xfrm>
        <a:prstGeom prst="corner">
          <a:avLst>
            <a:gd name="adj1" fmla="val 16120"/>
            <a:gd name="adj2" fmla="val 161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E61DC5-C1FD-4092-8BBD-FDED85D3D65B}">
      <dsp:nvSpPr>
        <dsp:cNvPr id="0" name=""/>
        <dsp:cNvSpPr/>
      </dsp:nvSpPr>
      <dsp:spPr>
        <a:xfrm>
          <a:off x="3287317" y="2029454"/>
          <a:ext cx="2458499" cy="215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b="1" kern="1200" dirty="0"/>
            <a:t>Venue Suitability</a:t>
          </a:r>
          <a:endParaRPr lang="en-US" sz="1200" kern="1200" dirty="0"/>
        </a:p>
        <a:p>
          <a:pPr marL="57150" lvl="1" indent="-57150" algn="l" defTabSz="400050" rtl="0">
            <a:lnSpc>
              <a:spcPct val="90000"/>
            </a:lnSpc>
            <a:spcBef>
              <a:spcPct val="0"/>
            </a:spcBef>
            <a:spcAft>
              <a:spcPct val="15000"/>
            </a:spcAft>
            <a:buChar char="•"/>
          </a:pPr>
          <a:r>
            <a:rPr lang="en-US" sz="900" kern="1200"/>
            <a:t>Features: Ramped, elevator included along with assistive technologies for people with disabilities.</a:t>
          </a:r>
          <a:endParaRPr lang="en-US" sz="900" kern="1200" dirty="0"/>
        </a:p>
        <a:p>
          <a:pPr marL="57150" lvl="1" indent="-57150" algn="l" defTabSz="400050">
            <a:lnSpc>
              <a:spcPct val="90000"/>
            </a:lnSpc>
            <a:spcBef>
              <a:spcPct val="0"/>
            </a:spcBef>
            <a:spcAft>
              <a:spcPct val="15000"/>
            </a:spcAft>
            <a:buChar char="•"/>
          </a:pPr>
          <a:r>
            <a:rPr lang="en-US" sz="900" kern="1200" dirty="0"/>
            <a:t>Capacity &amp; Seating: Flexible seating arrangements to support groups to discuss and workshop, along with networking (Wannarka and Ruhl, 2018).</a:t>
          </a:r>
        </a:p>
        <a:p>
          <a:pPr marL="57150" lvl="1" indent="-57150" algn="l" defTabSz="400050">
            <a:lnSpc>
              <a:spcPct val="90000"/>
            </a:lnSpc>
            <a:spcBef>
              <a:spcPct val="0"/>
            </a:spcBef>
            <a:spcAft>
              <a:spcPct val="15000"/>
            </a:spcAft>
            <a:buChar char="•"/>
          </a:pPr>
          <a:r>
            <a:rPr lang="en-US" sz="900" kern="1200" dirty="0"/>
            <a:t>Dietary Preferences and Cultural Requirements: Catering Services that meet the needs of dietary preferences as well as cultural needs.</a:t>
          </a:r>
        </a:p>
        <a:p>
          <a:pPr marL="57150" lvl="1" indent="-57150" algn="l" defTabSz="400050">
            <a:lnSpc>
              <a:spcPct val="90000"/>
            </a:lnSpc>
            <a:spcBef>
              <a:spcPct val="0"/>
            </a:spcBef>
            <a:spcAft>
              <a:spcPct val="15000"/>
            </a:spcAft>
            <a:buChar char="•"/>
          </a:pPr>
          <a:r>
            <a:rPr lang="en-US" sz="900" kern="1200" dirty="0"/>
            <a:t>Facilities: High-speed Wi-Fi, audio-visual equipment, breakout rooms, and exhibition spaces.</a:t>
          </a:r>
        </a:p>
      </dsp:txBody>
      <dsp:txXfrm>
        <a:off x="3287317" y="2029454"/>
        <a:ext cx="2458499" cy="2155019"/>
      </dsp:txXfrm>
    </dsp:sp>
    <dsp:sp modelId="{AEFB56C2-0E6F-4615-86B9-FBCB14C72059}">
      <dsp:nvSpPr>
        <dsp:cNvPr id="0" name=""/>
        <dsp:cNvSpPr/>
      </dsp:nvSpPr>
      <dsp:spPr>
        <a:xfrm>
          <a:off x="5281949" y="1015327"/>
          <a:ext cx="463867" cy="463867"/>
        </a:xfrm>
        <a:prstGeom prst="triangle">
          <a:avLst>
            <a:gd name="adj" fmla="val 10000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066095-00BE-4EA4-907C-E1816AD94449}">
      <dsp:nvSpPr>
        <dsp:cNvPr id="0" name=""/>
        <dsp:cNvSpPr/>
      </dsp:nvSpPr>
      <dsp:spPr>
        <a:xfrm rot="5400000">
          <a:off x="6570182" y="471061"/>
          <a:ext cx="1636547" cy="2723177"/>
        </a:xfrm>
        <a:prstGeom prst="corner">
          <a:avLst>
            <a:gd name="adj1" fmla="val 16120"/>
            <a:gd name="adj2" fmla="val 16110"/>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33DC6A-E8CB-4AF0-A6A7-3A2DCAB17334}">
      <dsp:nvSpPr>
        <dsp:cNvPr id="0" name=""/>
        <dsp:cNvSpPr/>
      </dsp:nvSpPr>
      <dsp:spPr>
        <a:xfrm>
          <a:off x="6297001" y="1284705"/>
          <a:ext cx="2458499" cy="21550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b="1" kern="1200" dirty="0"/>
            <a:t>Staffing &amp; Resources</a:t>
          </a:r>
          <a:endParaRPr lang="en-US" sz="1200" kern="1200" dirty="0"/>
        </a:p>
        <a:p>
          <a:pPr marL="57150" lvl="1" indent="-57150" algn="l" defTabSz="400050" rtl="0">
            <a:lnSpc>
              <a:spcPct val="90000"/>
            </a:lnSpc>
            <a:spcBef>
              <a:spcPct val="0"/>
            </a:spcBef>
            <a:spcAft>
              <a:spcPct val="15000"/>
            </a:spcAft>
            <a:buChar char="•"/>
          </a:pPr>
          <a:r>
            <a:rPr lang="en-US" sz="900" kern="1200"/>
            <a:t>It’s an onsite AV technicians and IT support to ensure seamless presentations and hybrid participation.</a:t>
          </a:r>
          <a:endParaRPr lang="en-US" sz="900" kern="1200" dirty="0"/>
        </a:p>
        <a:p>
          <a:pPr marL="57150" lvl="1" indent="-57150" algn="l" defTabSz="400050">
            <a:lnSpc>
              <a:spcPct val="90000"/>
            </a:lnSpc>
            <a:spcBef>
              <a:spcPct val="0"/>
            </a:spcBef>
            <a:spcAft>
              <a:spcPct val="15000"/>
            </a:spcAft>
            <a:buChar char="•"/>
          </a:pPr>
          <a:r>
            <a:rPr lang="en-US" sz="900" kern="1200" dirty="0"/>
            <a:t>Event Staff &amp; Volunteers: Trained personnel for registration, guest assistance, and workshop coordination.</a:t>
          </a:r>
        </a:p>
        <a:p>
          <a:pPr marL="57150" lvl="1" indent="-57150" algn="l" defTabSz="400050">
            <a:lnSpc>
              <a:spcPct val="90000"/>
            </a:lnSpc>
            <a:spcBef>
              <a:spcPct val="0"/>
            </a:spcBef>
            <a:spcAft>
              <a:spcPct val="15000"/>
            </a:spcAft>
            <a:buChar char="•"/>
          </a:pPr>
          <a:r>
            <a:rPr lang="en-US" sz="900" kern="1200" dirty="0"/>
            <a:t>Security &amp; Logistics: Professional security team for crowd management and a smooth event experience.</a:t>
          </a:r>
        </a:p>
        <a:p>
          <a:pPr marL="57150" lvl="1" indent="-57150" algn="l" defTabSz="400050">
            <a:lnSpc>
              <a:spcPct val="90000"/>
            </a:lnSpc>
            <a:spcBef>
              <a:spcPct val="0"/>
            </a:spcBef>
            <a:spcAft>
              <a:spcPct val="15000"/>
            </a:spcAft>
            <a:buChar char="•"/>
          </a:pPr>
          <a:r>
            <a:rPr lang="en-US" sz="900" kern="1200" dirty="0"/>
            <a:t>Other Services: Onsite signage, printed materials, digital event app for attendee engagement.</a:t>
          </a:r>
        </a:p>
      </dsp:txBody>
      <dsp:txXfrm>
        <a:off x="6297001" y="1284705"/>
        <a:ext cx="2458499" cy="215501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1A13D1-CDD8-426A-81DC-DEDB6F81111A}">
      <dsp:nvSpPr>
        <dsp:cNvPr id="0" name=""/>
        <dsp:cNvSpPr/>
      </dsp:nvSpPr>
      <dsp:spPr>
        <a:xfrm>
          <a:off x="3421" y="1963564"/>
          <a:ext cx="2444826" cy="201647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t" anchorCtr="0">
          <a:noAutofit/>
        </a:bodyPr>
        <a:lstStyle/>
        <a:p>
          <a:pPr marL="57150" lvl="1" indent="-57150" algn="l" defTabSz="311150" rtl="0">
            <a:lnSpc>
              <a:spcPct val="90000"/>
            </a:lnSpc>
            <a:spcBef>
              <a:spcPct val="0"/>
            </a:spcBef>
            <a:spcAft>
              <a:spcPct val="15000"/>
            </a:spcAft>
            <a:buChar char="•"/>
          </a:pPr>
          <a:r>
            <a:rPr lang="en-US" sz="700" kern="1200" dirty="0"/>
            <a:t>Social Media Marketing: Use of specific marketing programs in LinkedIn, twitter, </a:t>
          </a:r>
          <a:r>
            <a:rPr lang="en-US" sz="700" kern="1200" dirty="0" err="1"/>
            <a:t>Instagram</a:t>
          </a:r>
          <a:r>
            <a:rPr lang="en-US" sz="700" kern="1200" dirty="0"/>
            <a:t>, and Facebook to reach out to technical and business persons.</a:t>
          </a:r>
        </a:p>
        <a:p>
          <a:pPr marL="57150" lvl="1" indent="-57150" algn="l" defTabSz="311150">
            <a:lnSpc>
              <a:spcPct val="90000"/>
            </a:lnSpc>
            <a:spcBef>
              <a:spcPct val="0"/>
            </a:spcBef>
            <a:spcAft>
              <a:spcPct val="15000"/>
            </a:spcAft>
            <a:buChar char="•"/>
          </a:pPr>
          <a:r>
            <a:rPr lang="en-US" sz="700" kern="1200" dirty="0"/>
            <a:t>E-mail and Newsletter: Targeted invitations and up to date bulletins reach out to hospitality industry persons, human resources executives and policymakers (Vinod, 2022).</a:t>
          </a:r>
        </a:p>
        <a:p>
          <a:pPr marL="57150" lvl="1" indent="-57150" algn="l" defTabSz="311150" rtl="0">
            <a:lnSpc>
              <a:spcPct val="90000"/>
            </a:lnSpc>
            <a:spcBef>
              <a:spcPct val="0"/>
            </a:spcBef>
            <a:spcAft>
              <a:spcPct val="15000"/>
            </a:spcAft>
            <a:buChar char="•"/>
          </a:pPr>
          <a:r>
            <a:rPr lang="en-US" sz="700" b="1" kern="1200" dirty="0"/>
            <a:t>Industry Partnerships:</a:t>
          </a:r>
          <a:r>
            <a:rPr lang="en-US" sz="700" kern="1200" dirty="0"/>
            <a:t> Collaborations with hospitality organizations, trade associations, and business networks to expand outreach.</a:t>
          </a:r>
        </a:p>
        <a:p>
          <a:pPr marL="57150" lvl="1" indent="-57150" algn="l" defTabSz="311150" rtl="0">
            <a:lnSpc>
              <a:spcPct val="90000"/>
            </a:lnSpc>
            <a:spcBef>
              <a:spcPct val="0"/>
            </a:spcBef>
            <a:spcAft>
              <a:spcPct val="15000"/>
            </a:spcAft>
            <a:buChar char="•"/>
          </a:pPr>
          <a:r>
            <a:rPr lang="en-US" sz="700" b="1" kern="1200" dirty="0"/>
            <a:t>Influencer &amp; Thought Leader Engagement:</a:t>
          </a:r>
          <a:r>
            <a:rPr lang="en-US" sz="700" kern="1200" dirty="0"/>
            <a:t> Partnering with DEI advocates, hospitality influencers, and keynote speakers to promote the event.</a:t>
          </a:r>
        </a:p>
        <a:p>
          <a:pPr marL="57150" lvl="1" indent="-57150" algn="l" defTabSz="311150" rtl="0">
            <a:lnSpc>
              <a:spcPct val="90000"/>
            </a:lnSpc>
            <a:spcBef>
              <a:spcPct val="0"/>
            </a:spcBef>
            <a:spcAft>
              <a:spcPct val="15000"/>
            </a:spcAft>
            <a:buChar char="•"/>
          </a:pPr>
          <a:r>
            <a:rPr lang="en-US" sz="700" b="1" kern="1200" dirty="0"/>
            <a:t>Press &amp; Media Coverage:</a:t>
          </a:r>
          <a:r>
            <a:rPr lang="en-US" sz="700" kern="1200" dirty="0"/>
            <a:t> Articles, interviews, and press releases in industry publications and business news platforms.</a:t>
          </a:r>
        </a:p>
      </dsp:txBody>
      <dsp:txXfrm>
        <a:off x="49826" y="2009969"/>
        <a:ext cx="2352016" cy="1491559"/>
      </dsp:txXfrm>
    </dsp:sp>
    <dsp:sp modelId="{49F4052C-E6E9-4A0F-AA0A-E7A008D86752}">
      <dsp:nvSpPr>
        <dsp:cNvPr id="0" name=""/>
        <dsp:cNvSpPr/>
      </dsp:nvSpPr>
      <dsp:spPr>
        <a:xfrm>
          <a:off x="1408090" y="2554230"/>
          <a:ext cx="2533089" cy="2533089"/>
        </a:xfrm>
        <a:prstGeom prst="leftCircularArrow">
          <a:avLst>
            <a:gd name="adj1" fmla="val 2515"/>
            <a:gd name="adj2" fmla="val 304907"/>
            <a:gd name="adj3" fmla="val 2080418"/>
            <a:gd name="adj4" fmla="val 9024489"/>
            <a:gd name="adj5" fmla="val 2934"/>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84248AD-3FED-4546-B8F0-AF0B20050DBD}">
      <dsp:nvSpPr>
        <dsp:cNvPr id="0" name=""/>
        <dsp:cNvSpPr/>
      </dsp:nvSpPr>
      <dsp:spPr>
        <a:xfrm>
          <a:off x="546716" y="3547934"/>
          <a:ext cx="2173179" cy="864201"/>
        </a:xfrm>
        <a:prstGeom prst="roundRect">
          <a:avLst>
            <a:gd name="adj" fmla="val 10000"/>
          </a:avLst>
        </a:prstGeom>
        <a:gradFill rotWithShape="1">
          <a:gsLst>
            <a:gs pos="0">
              <a:schemeClr val="accent5">
                <a:tint val="50000"/>
                <a:satMod val="300000"/>
              </a:schemeClr>
            </a:gs>
            <a:gs pos="35000">
              <a:schemeClr val="accent5">
                <a:tint val="37000"/>
                <a:satMod val="300000"/>
              </a:schemeClr>
            </a:gs>
            <a:gs pos="100000">
              <a:schemeClr val="accent5">
                <a:tint val="15000"/>
                <a:satMod val="350000"/>
              </a:schemeClr>
            </a:gs>
          </a:gsLst>
          <a:lin ang="16200000" scaled="1"/>
        </a:gradFill>
        <a:ln w="9525" cap="flat" cmpd="sng" algn="ctr">
          <a:solidFill>
            <a:schemeClr val="accent5">
              <a:shade val="95000"/>
              <a:satMod val="105000"/>
            </a:schemeClr>
          </a:solidFill>
          <a:prstDash val="solid"/>
        </a:ln>
        <a:effectLst>
          <a:outerShdw blurRad="40000" dist="20000" dir="5400000" rotWithShape="0">
            <a:srgbClr val="000000">
              <a:alpha val="38000"/>
            </a:srgbClr>
          </a:outerShdw>
        </a:effectLst>
      </dsp:spPr>
      <dsp:style>
        <a:lnRef idx="1">
          <a:schemeClr val="accent5"/>
        </a:lnRef>
        <a:fillRef idx="2">
          <a:schemeClr val="accent5"/>
        </a:fillRef>
        <a:effectRef idx="1">
          <a:schemeClr val="accent5"/>
        </a:effectRef>
        <a:fontRef idx="minor">
          <a:schemeClr val="dk1"/>
        </a:fontRef>
      </dsp:style>
      <dsp:txBody>
        <a:bodyPr spcFirstLastPara="0" vert="horz" wrap="square" lIns="49530" tIns="33020" rIns="49530" bIns="33020" numCol="1" spcCol="1270" anchor="ctr" anchorCtr="0">
          <a:noAutofit/>
        </a:bodyPr>
        <a:lstStyle/>
        <a:p>
          <a:pPr marL="0" lvl="0" indent="0" algn="ctr" defTabSz="1155700" rtl="0">
            <a:lnSpc>
              <a:spcPct val="90000"/>
            </a:lnSpc>
            <a:spcBef>
              <a:spcPct val="0"/>
            </a:spcBef>
            <a:spcAft>
              <a:spcPct val="35000"/>
            </a:spcAft>
            <a:buNone/>
          </a:pPr>
          <a:r>
            <a:rPr lang="en-US" sz="2600" b="1" kern="1200" dirty="0"/>
            <a:t>Promotion Channels</a:t>
          </a:r>
          <a:endParaRPr lang="en-US" sz="2600" kern="1200" dirty="0"/>
        </a:p>
      </dsp:txBody>
      <dsp:txXfrm>
        <a:off x="572028" y="3573246"/>
        <a:ext cx="2122555" cy="813577"/>
      </dsp:txXfrm>
    </dsp:sp>
    <dsp:sp modelId="{EDA319C2-184C-403A-8A84-425B63825621}">
      <dsp:nvSpPr>
        <dsp:cNvPr id="0" name=""/>
        <dsp:cNvSpPr/>
      </dsp:nvSpPr>
      <dsp:spPr>
        <a:xfrm>
          <a:off x="3023262" y="1963564"/>
          <a:ext cx="2444826" cy="201647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t" anchorCtr="0">
          <a:noAutofit/>
        </a:bodyPr>
        <a:lstStyle/>
        <a:p>
          <a:pPr marL="57150" lvl="1" indent="-57150" algn="l" defTabSz="311150" rtl="0">
            <a:lnSpc>
              <a:spcPct val="90000"/>
            </a:lnSpc>
            <a:spcBef>
              <a:spcPct val="0"/>
            </a:spcBef>
            <a:spcAft>
              <a:spcPct val="15000"/>
            </a:spcAft>
            <a:buChar char="•"/>
          </a:pPr>
          <a:r>
            <a:rPr lang="en-US" sz="700" b="1" kern="1200" dirty="0"/>
            <a:t>Ticket Sales:</a:t>
          </a:r>
          <a:r>
            <a:rPr lang="en-US" sz="700" kern="1200" dirty="0"/>
            <a:t> Different pricing tiers, including general admission, VIP packages, and group discounts.</a:t>
          </a:r>
        </a:p>
        <a:p>
          <a:pPr marL="57150" lvl="1" indent="-57150" algn="l" defTabSz="311150" rtl="0">
            <a:lnSpc>
              <a:spcPct val="90000"/>
            </a:lnSpc>
            <a:spcBef>
              <a:spcPct val="0"/>
            </a:spcBef>
            <a:spcAft>
              <a:spcPct val="15000"/>
            </a:spcAft>
            <a:buChar char="•"/>
          </a:pPr>
          <a:r>
            <a:rPr lang="en-US" sz="700" b="1" kern="1200" dirty="0"/>
            <a:t>Corporate Sponsorships:</a:t>
          </a:r>
          <a:r>
            <a:rPr lang="en-US" sz="700" kern="1200" dirty="0"/>
            <a:t> Hospitality brands, HR tech companies, and DEI-focused organizations supporting the event.</a:t>
          </a:r>
        </a:p>
        <a:p>
          <a:pPr marL="57150" lvl="1" indent="-57150" algn="l" defTabSz="311150" rtl="0">
            <a:lnSpc>
              <a:spcPct val="90000"/>
            </a:lnSpc>
            <a:spcBef>
              <a:spcPct val="0"/>
            </a:spcBef>
            <a:spcAft>
              <a:spcPct val="15000"/>
            </a:spcAft>
            <a:buChar char="•"/>
          </a:pPr>
          <a:r>
            <a:rPr lang="en-US" sz="700" b="1" kern="1200" dirty="0"/>
            <a:t>Exhibition Booths &amp; Advertising:</a:t>
          </a:r>
          <a:r>
            <a:rPr lang="en-US" sz="700" kern="1200" dirty="0"/>
            <a:t> Opportunities for businesses to showcase EDI-related products and services.</a:t>
          </a:r>
        </a:p>
        <a:p>
          <a:pPr marL="57150" lvl="1" indent="-57150" algn="l" defTabSz="311150" rtl="0">
            <a:lnSpc>
              <a:spcPct val="90000"/>
            </a:lnSpc>
            <a:spcBef>
              <a:spcPct val="0"/>
            </a:spcBef>
            <a:spcAft>
              <a:spcPct val="15000"/>
            </a:spcAft>
            <a:buChar char="•"/>
          </a:pPr>
          <a:r>
            <a:rPr lang="en-US" sz="700" b="1" kern="1200" dirty="0"/>
            <a:t>Government &amp; NGO Grants:</a:t>
          </a:r>
          <a:r>
            <a:rPr lang="en-US" sz="700" kern="1200" dirty="0"/>
            <a:t> Potential funding from public sector bodies and nonprofit organizations aligned with EDI initiatives.</a:t>
          </a:r>
        </a:p>
      </dsp:txBody>
      <dsp:txXfrm>
        <a:off x="3069667" y="2442070"/>
        <a:ext cx="2352016" cy="1491559"/>
      </dsp:txXfrm>
    </dsp:sp>
    <dsp:sp modelId="{E04AFC21-389C-411C-BC40-4DB5BC121015}">
      <dsp:nvSpPr>
        <dsp:cNvPr id="0" name=""/>
        <dsp:cNvSpPr/>
      </dsp:nvSpPr>
      <dsp:spPr>
        <a:xfrm>
          <a:off x="4407558" y="777216"/>
          <a:ext cx="2845483" cy="2845483"/>
        </a:xfrm>
        <a:prstGeom prst="circularArrow">
          <a:avLst>
            <a:gd name="adj1" fmla="val 2239"/>
            <a:gd name="adj2" fmla="val 269707"/>
            <a:gd name="adj3" fmla="val 19554783"/>
            <a:gd name="adj4" fmla="val 12575511"/>
            <a:gd name="adj5" fmla="val 2612"/>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6F50B0B-201A-4C2C-A6CB-D90206A9F6F6}">
      <dsp:nvSpPr>
        <dsp:cNvPr id="0" name=""/>
        <dsp:cNvSpPr/>
      </dsp:nvSpPr>
      <dsp:spPr>
        <a:xfrm>
          <a:off x="3566557" y="1531463"/>
          <a:ext cx="2173179" cy="864201"/>
        </a:xfrm>
        <a:prstGeom prst="roundRect">
          <a:avLst>
            <a:gd name="adj" fmla="val 10000"/>
          </a:avLst>
        </a:prstGeom>
        <a:gradFill rotWithShape="1">
          <a:gsLst>
            <a:gs pos="0">
              <a:schemeClr val="accent6">
                <a:tint val="50000"/>
                <a:satMod val="300000"/>
              </a:schemeClr>
            </a:gs>
            <a:gs pos="35000">
              <a:schemeClr val="accent6">
                <a:tint val="37000"/>
                <a:satMod val="300000"/>
              </a:schemeClr>
            </a:gs>
            <a:gs pos="100000">
              <a:schemeClr val="accent6">
                <a:tint val="15000"/>
                <a:satMod val="350000"/>
              </a:schemeClr>
            </a:gs>
          </a:gsLst>
          <a:lin ang="16200000" scaled="1"/>
        </a:gradFill>
        <a:ln w="9525" cap="flat" cmpd="sng" algn="ctr">
          <a:solidFill>
            <a:schemeClr val="accent6">
              <a:shade val="95000"/>
              <a:satMod val="105000"/>
            </a:schemeClr>
          </a:solidFill>
          <a:prstDash val="solid"/>
        </a:ln>
        <a:effectLst>
          <a:outerShdw blurRad="40000" dist="20000" dir="5400000" rotWithShape="0">
            <a:srgbClr val="000000">
              <a:alpha val="38000"/>
            </a:srgbClr>
          </a:outerShdw>
        </a:effectLst>
      </dsp:spPr>
      <dsp:style>
        <a:lnRef idx="1">
          <a:schemeClr val="accent6"/>
        </a:lnRef>
        <a:fillRef idx="2">
          <a:schemeClr val="accent6"/>
        </a:fillRef>
        <a:effectRef idx="1">
          <a:schemeClr val="accent6"/>
        </a:effectRef>
        <a:fontRef idx="minor">
          <a:schemeClr val="dk1"/>
        </a:fontRef>
      </dsp:style>
      <dsp:txBody>
        <a:bodyPr spcFirstLastPara="0" vert="horz" wrap="square" lIns="49530" tIns="33020" rIns="49530" bIns="33020" numCol="1" spcCol="1270" anchor="ctr" anchorCtr="0">
          <a:noAutofit/>
        </a:bodyPr>
        <a:lstStyle/>
        <a:p>
          <a:pPr marL="0" lvl="0" indent="0" algn="ctr" defTabSz="1155700" rtl="0">
            <a:lnSpc>
              <a:spcPct val="90000"/>
            </a:lnSpc>
            <a:spcBef>
              <a:spcPct val="0"/>
            </a:spcBef>
            <a:spcAft>
              <a:spcPct val="35000"/>
            </a:spcAft>
            <a:buNone/>
          </a:pPr>
          <a:r>
            <a:rPr lang="en-US" sz="2600" b="1" kern="1200" dirty="0"/>
            <a:t>Revenue Sources</a:t>
          </a:r>
          <a:endParaRPr lang="en-US" sz="2600" kern="1200" dirty="0"/>
        </a:p>
      </dsp:txBody>
      <dsp:txXfrm>
        <a:off x="3591869" y="1556775"/>
        <a:ext cx="2122555" cy="813577"/>
      </dsp:txXfrm>
    </dsp:sp>
    <dsp:sp modelId="{6056C732-A263-40E7-BDFF-FDCD5AAC4DE8}">
      <dsp:nvSpPr>
        <dsp:cNvPr id="0" name=""/>
        <dsp:cNvSpPr/>
      </dsp:nvSpPr>
      <dsp:spPr>
        <a:xfrm>
          <a:off x="6043104" y="1963564"/>
          <a:ext cx="2444826" cy="2016470"/>
        </a:xfrm>
        <a:prstGeom prst="roundRect">
          <a:avLst>
            <a:gd name="adj" fmla="val 10000"/>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t" anchorCtr="0">
          <a:noAutofit/>
        </a:bodyPr>
        <a:lstStyle/>
        <a:p>
          <a:pPr marL="57150" lvl="1" indent="-57150" algn="l" defTabSz="311150" rtl="0">
            <a:lnSpc>
              <a:spcPct val="90000"/>
            </a:lnSpc>
            <a:spcBef>
              <a:spcPct val="0"/>
            </a:spcBef>
            <a:spcAft>
              <a:spcPct val="15000"/>
            </a:spcAft>
            <a:buChar char="•"/>
          </a:pPr>
          <a:r>
            <a:rPr lang="en-US" sz="700" b="1" kern="1200" dirty="0"/>
            <a:t>Universities &amp; Research Institutions:</a:t>
          </a:r>
          <a:r>
            <a:rPr lang="en-US" sz="700" kern="1200" dirty="0"/>
            <a:t> Academic partnerships to provide data-driven insights and involve students.</a:t>
          </a:r>
        </a:p>
        <a:p>
          <a:pPr marL="57150" lvl="1" indent="-57150" algn="l" defTabSz="311150" rtl="0">
            <a:lnSpc>
              <a:spcPct val="90000"/>
            </a:lnSpc>
            <a:spcBef>
              <a:spcPct val="0"/>
            </a:spcBef>
            <a:spcAft>
              <a:spcPct val="15000"/>
            </a:spcAft>
            <a:buChar char="•"/>
          </a:pPr>
          <a:r>
            <a:rPr lang="en-US" sz="700" b="1" kern="1200" dirty="0"/>
            <a:t>Non-Governmental Organizations (NGOs):</a:t>
          </a:r>
          <a:r>
            <a:rPr lang="en-US" sz="700" kern="1200" dirty="0"/>
            <a:t> Inclusion-focused NGOs contributing expertise and advocacy.</a:t>
          </a:r>
        </a:p>
        <a:p>
          <a:pPr marL="57150" lvl="1" indent="-57150" algn="l" defTabSz="311150" rtl="0">
            <a:lnSpc>
              <a:spcPct val="90000"/>
            </a:lnSpc>
            <a:spcBef>
              <a:spcPct val="0"/>
            </a:spcBef>
            <a:spcAft>
              <a:spcPct val="15000"/>
            </a:spcAft>
            <a:buChar char="•"/>
          </a:pPr>
          <a:r>
            <a:rPr lang="en-US" sz="700" b="1" kern="1200" dirty="0"/>
            <a:t>Government Bodies:</a:t>
          </a:r>
          <a:r>
            <a:rPr lang="en-US" sz="700" kern="1200" dirty="0"/>
            <a:t> Involvement of policymakers and public sector organizations to align with national diversity strategies.</a:t>
          </a:r>
        </a:p>
      </dsp:txBody>
      <dsp:txXfrm>
        <a:off x="6089509" y="2009969"/>
        <a:ext cx="2352016" cy="1491559"/>
      </dsp:txXfrm>
    </dsp:sp>
    <dsp:sp modelId="{7D06E63F-91DB-47E3-A59B-40BEE36843B5}">
      <dsp:nvSpPr>
        <dsp:cNvPr id="0" name=""/>
        <dsp:cNvSpPr/>
      </dsp:nvSpPr>
      <dsp:spPr>
        <a:xfrm>
          <a:off x="6586399" y="3547934"/>
          <a:ext cx="2173179" cy="864201"/>
        </a:xfrm>
        <a:prstGeom prst="roundRect">
          <a:avLst>
            <a:gd name="adj" fmla="val 10000"/>
          </a:avLst>
        </a:prstGeom>
        <a:gradFill rotWithShape="1">
          <a:gsLst>
            <a:gs pos="0">
              <a:schemeClr val="accent4">
                <a:tint val="50000"/>
                <a:satMod val="300000"/>
              </a:schemeClr>
            </a:gs>
            <a:gs pos="35000">
              <a:schemeClr val="accent4">
                <a:tint val="37000"/>
                <a:satMod val="300000"/>
              </a:schemeClr>
            </a:gs>
            <a:gs pos="100000">
              <a:schemeClr val="accent4">
                <a:tint val="15000"/>
                <a:satMod val="350000"/>
              </a:schemeClr>
            </a:gs>
          </a:gsLst>
          <a:lin ang="16200000" scaled="1"/>
        </a:gradFill>
        <a:ln w="9525" cap="flat" cmpd="sng" algn="ctr">
          <a:solidFill>
            <a:schemeClr val="accent4">
              <a:shade val="95000"/>
              <a:satMod val="105000"/>
            </a:schemeClr>
          </a:solidFill>
          <a:prstDash val="solid"/>
        </a:ln>
        <a:effectLst>
          <a:outerShdw blurRad="40000" dist="20000" dir="5400000" rotWithShape="0">
            <a:srgbClr val="000000">
              <a:alpha val="38000"/>
            </a:srgbClr>
          </a:outerShdw>
        </a:effectLst>
      </dsp:spPr>
      <dsp:style>
        <a:lnRef idx="1">
          <a:schemeClr val="accent4"/>
        </a:lnRef>
        <a:fillRef idx="2">
          <a:schemeClr val="accent4"/>
        </a:fillRef>
        <a:effectRef idx="1">
          <a:schemeClr val="accent4"/>
        </a:effectRef>
        <a:fontRef idx="minor">
          <a:schemeClr val="dk1"/>
        </a:fontRef>
      </dsp:style>
      <dsp:txBody>
        <a:bodyPr spcFirstLastPara="0" vert="horz" wrap="square" lIns="49530" tIns="33020" rIns="49530" bIns="33020" numCol="1" spcCol="1270" anchor="ctr" anchorCtr="0">
          <a:noAutofit/>
        </a:bodyPr>
        <a:lstStyle/>
        <a:p>
          <a:pPr marL="0" lvl="0" indent="0" algn="ctr" defTabSz="1155700" rtl="0">
            <a:lnSpc>
              <a:spcPct val="90000"/>
            </a:lnSpc>
            <a:spcBef>
              <a:spcPct val="0"/>
            </a:spcBef>
            <a:spcAft>
              <a:spcPct val="35000"/>
            </a:spcAft>
            <a:buNone/>
          </a:pPr>
          <a:r>
            <a:rPr lang="en-US" sz="2600" b="1" kern="1200" dirty="0"/>
            <a:t>Collaborations</a:t>
          </a:r>
          <a:endParaRPr lang="en-US" sz="2600" kern="1200" dirty="0"/>
        </a:p>
      </dsp:txBody>
      <dsp:txXfrm>
        <a:off x="6611711" y="3573246"/>
        <a:ext cx="2122555" cy="8135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6BE192-F770-40E0-A24A-5D1839A3252B}">
      <dsp:nvSpPr>
        <dsp:cNvPr id="0" name=""/>
        <dsp:cNvSpPr/>
      </dsp:nvSpPr>
      <dsp:spPr>
        <a:xfrm>
          <a:off x="1142" y="1475723"/>
          <a:ext cx="2280604" cy="912241"/>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9525" rIns="0" bIns="9525" numCol="1" spcCol="1270" anchor="ctr" anchorCtr="0">
          <a:noAutofit/>
        </a:bodyPr>
        <a:lstStyle/>
        <a:p>
          <a:pPr marL="0" lvl="0" indent="0" algn="ctr" defTabSz="666750" rtl="0">
            <a:lnSpc>
              <a:spcPct val="90000"/>
            </a:lnSpc>
            <a:spcBef>
              <a:spcPct val="0"/>
            </a:spcBef>
            <a:spcAft>
              <a:spcPct val="35000"/>
            </a:spcAft>
            <a:buNone/>
          </a:pPr>
          <a:r>
            <a:rPr lang="en-US" sz="1500" b="1" kern="1200"/>
            <a:t>Promoting Diversity &amp; Inclusion</a:t>
          </a:r>
          <a:endParaRPr lang="en-US" sz="1500" kern="1200"/>
        </a:p>
      </dsp:txBody>
      <dsp:txXfrm>
        <a:off x="457263" y="1475723"/>
        <a:ext cx="1368363" cy="912241"/>
      </dsp:txXfrm>
    </dsp:sp>
    <dsp:sp modelId="{BA8FB9DD-8C7D-406F-85E5-A30E338A05F3}">
      <dsp:nvSpPr>
        <dsp:cNvPr id="0" name=""/>
        <dsp:cNvSpPr/>
      </dsp:nvSpPr>
      <dsp:spPr>
        <a:xfrm>
          <a:off x="1985268" y="1553263"/>
          <a:ext cx="1892902" cy="757160"/>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US" sz="700" b="1" kern="1200" dirty="0"/>
            <a:t>Inclusive Speaker Lineup:</a:t>
          </a:r>
          <a:r>
            <a:rPr lang="en-US" sz="700" kern="1200" dirty="0"/>
            <a:t> Featuring a diverse range of speakers representing different genders, ethnicities, abilities, and backgrounds (Merritt et al., 2024).</a:t>
          </a:r>
        </a:p>
      </dsp:txBody>
      <dsp:txXfrm>
        <a:off x="2363848" y="1553263"/>
        <a:ext cx="1135742" cy="757160"/>
      </dsp:txXfrm>
    </dsp:sp>
    <dsp:sp modelId="{3EBE6FF0-C670-4442-89A7-F07939F2F246}">
      <dsp:nvSpPr>
        <dsp:cNvPr id="0" name=""/>
        <dsp:cNvSpPr/>
      </dsp:nvSpPr>
      <dsp:spPr>
        <a:xfrm>
          <a:off x="3613164" y="1553263"/>
          <a:ext cx="1892902" cy="757160"/>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US" sz="700" b="1" kern="1200" dirty="0"/>
            <a:t>Equitable Representation:</a:t>
          </a:r>
          <a:r>
            <a:rPr lang="en-US" sz="700" kern="1200" dirty="0"/>
            <a:t> Ensuring panel discussions include voices from underrepresented groups in hospitality.</a:t>
          </a:r>
        </a:p>
      </dsp:txBody>
      <dsp:txXfrm>
        <a:off x="3991744" y="1553263"/>
        <a:ext cx="1135742" cy="757160"/>
      </dsp:txXfrm>
    </dsp:sp>
    <dsp:sp modelId="{0CE0E924-D4B5-43FF-A484-820127DD56BD}">
      <dsp:nvSpPr>
        <dsp:cNvPr id="0" name=""/>
        <dsp:cNvSpPr/>
      </dsp:nvSpPr>
      <dsp:spPr>
        <a:xfrm>
          <a:off x="5241060" y="1553263"/>
          <a:ext cx="1892902" cy="757160"/>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US" sz="700" b="1" kern="1200" dirty="0"/>
            <a:t>Community Engagement:</a:t>
          </a:r>
          <a:r>
            <a:rPr lang="en-US" sz="700" kern="1200" dirty="0"/>
            <a:t> Involving local businesses, minority-owned vendors, and advocacy groups to support inclusion.</a:t>
          </a:r>
        </a:p>
      </dsp:txBody>
      <dsp:txXfrm>
        <a:off x="5619640" y="1553263"/>
        <a:ext cx="1135742" cy="757160"/>
      </dsp:txXfrm>
    </dsp:sp>
    <dsp:sp modelId="{4DEA3ED8-44F3-46EC-A5BC-B872E2FDE006}">
      <dsp:nvSpPr>
        <dsp:cNvPr id="0" name=""/>
        <dsp:cNvSpPr/>
      </dsp:nvSpPr>
      <dsp:spPr>
        <a:xfrm>
          <a:off x="6868955" y="1553263"/>
          <a:ext cx="1892902" cy="757160"/>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US" sz="700" b="1" kern="1200" dirty="0"/>
            <a:t>Language &amp; Cultural Sensitivity:</a:t>
          </a:r>
          <a:r>
            <a:rPr lang="en-US" sz="700" kern="1200" dirty="0"/>
            <a:t> Offering multilingual materials and ensuring cultural inclusivity in content and discussions.</a:t>
          </a:r>
        </a:p>
      </dsp:txBody>
      <dsp:txXfrm>
        <a:off x="7247535" y="1553263"/>
        <a:ext cx="1135742" cy="757160"/>
      </dsp:txXfrm>
    </dsp:sp>
    <dsp:sp modelId="{4CAF08C6-EE76-4424-BC58-8C3D2FE2A618}">
      <dsp:nvSpPr>
        <dsp:cNvPr id="0" name=""/>
        <dsp:cNvSpPr/>
      </dsp:nvSpPr>
      <dsp:spPr>
        <a:xfrm>
          <a:off x="1142" y="2515679"/>
          <a:ext cx="2280604" cy="912241"/>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9525" rIns="0" bIns="9525" numCol="1" spcCol="1270" anchor="ctr" anchorCtr="0">
          <a:noAutofit/>
        </a:bodyPr>
        <a:lstStyle/>
        <a:p>
          <a:pPr marL="0" lvl="0" indent="0" algn="ctr" defTabSz="666750" rtl="0">
            <a:lnSpc>
              <a:spcPct val="90000"/>
            </a:lnSpc>
            <a:spcBef>
              <a:spcPct val="0"/>
            </a:spcBef>
            <a:spcAft>
              <a:spcPct val="35000"/>
            </a:spcAft>
            <a:buNone/>
          </a:pPr>
          <a:r>
            <a:rPr lang="en-US" sz="1500" b="1" kern="1200"/>
            <a:t>Green Initiatives &amp; Sustainability</a:t>
          </a:r>
          <a:endParaRPr lang="en-US" sz="1500" kern="1200"/>
        </a:p>
      </dsp:txBody>
      <dsp:txXfrm>
        <a:off x="457263" y="2515679"/>
        <a:ext cx="1368363" cy="912241"/>
      </dsp:txXfrm>
    </dsp:sp>
    <dsp:sp modelId="{F30A7C3E-8286-4385-A4FB-3A871DB8C81E}">
      <dsp:nvSpPr>
        <dsp:cNvPr id="0" name=""/>
        <dsp:cNvSpPr/>
      </dsp:nvSpPr>
      <dsp:spPr>
        <a:xfrm>
          <a:off x="1985268" y="2593219"/>
          <a:ext cx="1892902" cy="757160"/>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US" sz="700" b="1" kern="1200" dirty="0"/>
            <a:t>Eco-Friendly Materials:</a:t>
          </a:r>
          <a:r>
            <a:rPr lang="en-US" sz="700" kern="1200" dirty="0"/>
            <a:t> Digital event programs, reusable name badges, and paperless communication.</a:t>
          </a:r>
        </a:p>
      </dsp:txBody>
      <dsp:txXfrm>
        <a:off x="2363848" y="2593219"/>
        <a:ext cx="1135742" cy="757160"/>
      </dsp:txXfrm>
    </dsp:sp>
    <dsp:sp modelId="{02A5EB56-41CA-4CFE-B5E1-7DCFE9852B0C}">
      <dsp:nvSpPr>
        <dsp:cNvPr id="0" name=""/>
        <dsp:cNvSpPr/>
      </dsp:nvSpPr>
      <dsp:spPr>
        <a:xfrm>
          <a:off x="3613164" y="2593219"/>
          <a:ext cx="1892902" cy="757160"/>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US" sz="700" b="1" kern="1200" dirty="0"/>
            <a:t>Sustainable Catering:</a:t>
          </a:r>
          <a:r>
            <a:rPr lang="en-US" sz="700" kern="1200" dirty="0"/>
            <a:t> Locally sourced, plant-based options to minimize environmental impact.</a:t>
          </a:r>
        </a:p>
      </dsp:txBody>
      <dsp:txXfrm>
        <a:off x="3991744" y="2593219"/>
        <a:ext cx="1135742" cy="757160"/>
      </dsp:txXfrm>
    </dsp:sp>
    <dsp:sp modelId="{4D820CB1-0277-41F1-8EFD-B1A70C3235D4}">
      <dsp:nvSpPr>
        <dsp:cNvPr id="0" name=""/>
        <dsp:cNvSpPr/>
      </dsp:nvSpPr>
      <dsp:spPr>
        <a:xfrm>
          <a:off x="5241060" y="2593219"/>
          <a:ext cx="1892902" cy="757160"/>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US" sz="700" b="1" kern="1200" dirty="0"/>
            <a:t>Minimal Waste Policy:</a:t>
          </a:r>
          <a:r>
            <a:rPr lang="en-US" sz="700" kern="1200" dirty="0"/>
            <a:t> Recycling stations, composting bins, and eliminating single-use plastics.</a:t>
          </a:r>
        </a:p>
      </dsp:txBody>
      <dsp:txXfrm>
        <a:off x="5619640" y="2593219"/>
        <a:ext cx="1135742" cy="757160"/>
      </dsp:txXfrm>
    </dsp:sp>
    <dsp:sp modelId="{D80283EC-3618-4F8C-8CB6-2DE3FE99ADFF}">
      <dsp:nvSpPr>
        <dsp:cNvPr id="0" name=""/>
        <dsp:cNvSpPr/>
      </dsp:nvSpPr>
      <dsp:spPr>
        <a:xfrm>
          <a:off x="6868955" y="2593219"/>
          <a:ext cx="1892902" cy="757160"/>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US" sz="700" b="1" kern="1200" dirty="0"/>
            <a:t>Carbon Footprint Reduction:</a:t>
          </a:r>
          <a:r>
            <a:rPr lang="en-US" sz="700" kern="1200" dirty="0"/>
            <a:t> Encouraging public transport use, virtual attendance options, and energy-efficient venue practices (</a:t>
          </a:r>
          <a:r>
            <a:rPr lang="en-US" sz="700" kern="1200" dirty="0" err="1"/>
            <a:t>Sarkar</a:t>
          </a:r>
          <a:r>
            <a:rPr lang="en-US" sz="700" kern="1200" dirty="0"/>
            <a:t> et al., 2018).</a:t>
          </a:r>
        </a:p>
      </dsp:txBody>
      <dsp:txXfrm>
        <a:off x="7247535" y="2593219"/>
        <a:ext cx="1135742" cy="757160"/>
      </dsp:txXfrm>
    </dsp:sp>
    <dsp:sp modelId="{D2B575FD-B93D-4A68-A829-7A61CC2EA525}">
      <dsp:nvSpPr>
        <dsp:cNvPr id="0" name=""/>
        <dsp:cNvSpPr/>
      </dsp:nvSpPr>
      <dsp:spPr>
        <a:xfrm>
          <a:off x="1142" y="3555634"/>
          <a:ext cx="2280604" cy="912241"/>
        </a:xfrm>
        <a:prstGeom prst="chevron">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9525" rIns="0" bIns="9525" numCol="1" spcCol="1270" anchor="ctr" anchorCtr="0">
          <a:noAutofit/>
        </a:bodyPr>
        <a:lstStyle/>
        <a:p>
          <a:pPr marL="0" lvl="0" indent="0" algn="ctr" defTabSz="666750" rtl="0">
            <a:lnSpc>
              <a:spcPct val="90000"/>
            </a:lnSpc>
            <a:spcBef>
              <a:spcPct val="0"/>
            </a:spcBef>
            <a:spcAft>
              <a:spcPct val="35000"/>
            </a:spcAft>
            <a:buNone/>
          </a:pPr>
          <a:r>
            <a:rPr lang="en-US" sz="1500" b="1" kern="1200"/>
            <a:t>Accessibility &amp; Accommodation</a:t>
          </a:r>
          <a:endParaRPr lang="en-US" sz="1500" kern="1200"/>
        </a:p>
      </dsp:txBody>
      <dsp:txXfrm>
        <a:off x="457263" y="3555634"/>
        <a:ext cx="1368363" cy="912241"/>
      </dsp:txXfrm>
    </dsp:sp>
    <dsp:sp modelId="{C001D509-3FC0-4559-A39F-B42345AA6E0D}">
      <dsp:nvSpPr>
        <dsp:cNvPr id="0" name=""/>
        <dsp:cNvSpPr/>
      </dsp:nvSpPr>
      <dsp:spPr>
        <a:xfrm>
          <a:off x="1985268" y="3633175"/>
          <a:ext cx="1892902" cy="757160"/>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US" sz="700" b="1" kern="1200" dirty="0"/>
            <a:t>Accessible Venue:</a:t>
          </a:r>
          <a:r>
            <a:rPr lang="en-US" sz="700" kern="1200" dirty="0"/>
            <a:t> Wheelchair-friendly pathways, elevators, and seating arrangements.</a:t>
          </a:r>
        </a:p>
      </dsp:txBody>
      <dsp:txXfrm>
        <a:off x="2363848" y="3633175"/>
        <a:ext cx="1135742" cy="757160"/>
      </dsp:txXfrm>
    </dsp:sp>
    <dsp:sp modelId="{86E623C0-9A39-4ABA-8AF3-04B72789236A}">
      <dsp:nvSpPr>
        <dsp:cNvPr id="0" name=""/>
        <dsp:cNvSpPr/>
      </dsp:nvSpPr>
      <dsp:spPr>
        <a:xfrm>
          <a:off x="3613164" y="3633175"/>
          <a:ext cx="1892902" cy="757160"/>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US" sz="700" b="1" kern="1200" dirty="0"/>
            <a:t>Sign Language Interpreters:</a:t>
          </a:r>
          <a:r>
            <a:rPr lang="en-US" sz="700" kern="1200" dirty="0"/>
            <a:t> Providing ASL/British Sign Language (BSL) interpreters for key sessions.</a:t>
          </a:r>
        </a:p>
      </dsp:txBody>
      <dsp:txXfrm>
        <a:off x="3991744" y="3633175"/>
        <a:ext cx="1135742" cy="757160"/>
      </dsp:txXfrm>
    </dsp:sp>
    <dsp:sp modelId="{46DE5B68-F0FE-4B3B-845F-E2826D33E09F}">
      <dsp:nvSpPr>
        <dsp:cNvPr id="0" name=""/>
        <dsp:cNvSpPr/>
      </dsp:nvSpPr>
      <dsp:spPr>
        <a:xfrm>
          <a:off x="5241060" y="3633175"/>
          <a:ext cx="1892902" cy="757160"/>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US" sz="700" b="1" kern="1200" dirty="0"/>
            <a:t>Assistive Technologies:</a:t>
          </a:r>
          <a:r>
            <a:rPr lang="en-US" sz="700" kern="1200" dirty="0"/>
            <a:t> Live captioning for virtual attendees and hearing loop systems for in-person participants (Doran et al., 2024).</a:t>
          </a:r>
        </a:p>
      </dsp:txBody>
      <dsp:txXfrm>
        <a:off x="5619640" y="3633175"/>
        <a:ext cx="1135742" cy="757160"/>
      </dsp:txXfrm>
    </dsp:sp>
    <dsp:sp modelId="{06C65E97-FDD6-495D-AA76-6E667A659B14}">
      <dsp:nvSpPr>
        <dsp:cNvPr id="0" name=""/>
        <dsp:cNvSpPr/>
      </dsp:nvSpPr>
      <dsp:spPr>
        <a:xfrm>
          <a:off x="6868955" y="3633175"/>
          <a:ext cx="1892902" cy="757160"/>
        </a:xfrm>
        <a:prstGeom prst="chevron">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890" tIns="4445" rIns="0" bIns="4445" numCol="1" spcCol="1270" anchor="ctr" anchorCtr="0">
          <a:noAutofit/>
        </a:bodyPr>
        <a:lstStyle/>
        <a:p>
          <a:pPr marL="0" lvl="0" indent="0" algn="ctr" defTabSz="311150" rtl="0">
            <a:lnSpc>
              <a:spcPct val="90000"/>
            </a:lnSpc>
            <a:spcBef>
              <a:spcPct val="0"/>
            </a:spcBef>
            <a:spcAft>
              <a:spcPct val="35000"/>
            </a:spcAft>
            <a:buNone/>
          </a:pPr>
          <a:r>
            <a:rPr lang="en-US" sz="700" b="1" kern="1200" dirty="0"/>
            <a:t>Quiet &amp; Wellness Spaces:</a:t>
          </a:r>
          <a:r>
            <a:rPr lang="en-US" sz="700" kern="1200" dirty="0"/>
            <a:t> Dedicated areas for </a:t>
          </a:r>
          <a:r>
            <a:rPr lang="en-US" sz="700" kern="1200" dirty="0" err="1"/>
            <a:t>neurodivergent</a:t>
          </a:r>
          <a:r>
            <a:rPr lang="en-US" sz="700" kern="1200" dirty="0"/>
            <a:t> attendees and individuals needing a sensory break.</a:t>
          </a:r>
        </a:p>
      </dsp:txBody>
      <dsp:txXfrm>
        <a:off x="7247535" y="3633175"/>
        <a:ext cx="1135742" cy="7571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9F74EB-422F-4FC2-B651-F288A03B9618}">
      <dsp:nvSpPr>
        <dsp:cNvPr id="0" name=""/>
        <dsp:cNvSpPr/>
      </dsp:nvSpPr>
      <dsp:spPr>
        <a:xfrm>
          <a:off x="0" y="1783079"/>
          <a:ext cx="8763000" cy="2377440"/>
        </a:xfrm>
        <a:prstGeom prst="notched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F9C478-9607-4A1E-A79E-C3D9CB2FC2F7}">
      <dsp:nvSpPr>
        <dsp:cNvPr id="0" name=""/>
        <dsp:cNvSpPr/>
      </dsp:nvSpPr>
      <dsp:spPr>
        <a:xfrm>
          <a:off x="3850" y="0"/>
          <a:ext cx="2541612" cy="2377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1">
          <a:noAutofit/>
        </a:bodyPr>
        <a:lstStyle/>
        <a:p>
          <a:pPr marL="0" lvl="0" indent="0" algn="l" defTabSz="488950" rtl="0">
            <a:lnSpc>
              <a:spcPct val="90000"/>
            </a:lnSpc>
            <a:spcBef>
              <a:spcPct val="0"/>
            </a:spcBef>
            <a:spcAft>
              <a:spcPct val="35000"/>
            </a:spcAft>
            <a:buNone/>
          </a:pPr>
          <a:r>
            <a:rPr lang="en-US" sz="1100" b="1" kern="1200"/>
            <a:t>Summary of Feasibility Findings</a:t>
          </a:r>
          <a:endParaRPr lang="en-US" sz="1100" kern="1200"/>
        </a:p>
        <a:p>
          <a:pPr marL="57150" lvl="1" indent="-57150" algn="l" defTabSz="400050" rtl="0">
            <a:lnSpc>
              <a:spcPct val="90000"/>
            </a:lnSpc>
            <a:spcBef>
              <a:spcPct val="0"/>
            </a:spcBef>
            <a:spcAft>
              <a:spcPct val="15000"/>
            </a:spcAft>
            <a:buChar char="•"/>
          </a:pPr>
          <a:r>
            <a:rPr lang="en-US" sz="900" kern="1200" dirty="0"/>
            <a:t>The </a:t>
          </a:r>
          <a:r>
            <a:rPr lang="en-US" sz="900" b="1" kern="1200" dirty="0"/>
            <a:t>Future of Inclusion: The EDI Conference for Hospitality &amp; Business</a:t>
          </a:r>
          <a:r>
            <a:rPr lang="en-US" sz="900" kern="1200" dirty="0"/>
            <a:t> is a </a:t>
          </a:r>
          <a:r>
            <a:rPr lang="en-US" sz="900" b="1" kern="1200" dirty="0"/>
            <a:t>strategically viable and impactful event</a:t>
          </a:r>
          <a:r>
            <a:rPr lang="en-US" sz="900" kern="1200" dirty="0"/>
            <a:t> designed to address </a:t>
          </a:r>
          <a:r>
            <a:rPr lang="en-US" sz="900" b="1" kern="1200" dirty="0"/>
            <a:t>equality, diversity, and inclusion (EDI) challenges</a:t>
          </a:r>
          <a:r>
            <a:rPr lang="en-US" sz="900" kern="1200" dirty="0"/>
            <a:t> in the hospitality sector.</a:t>
          </a:r>
        </a:p>
        <a:p>
          <a:pPr marL="57150" lvl="1" indent="-57150" algn="l" defTabSz="400050" rtl="0">
            <a:lnSpc>
              <a:spcPct val="90000"/>
            </a:lnSpc>
            <a:spcBef>
              <a:spcPct val="0"/>
            </a:spcBef>
            <a:spcAft>
              <a:spcPct val="15000"/>
            </a:spcAft>
            <a:buChar char="•"/>
          </a:pPr>
          <a:r>
            <a:rPr lang="en-US" sz="900" b="1" kern="1200" dirty="0"/>
            <a:t>Market analysis</a:t>
          </a:r>
          <a:r>
            <a:rPr lang="en-US" sz="900" kern="1200" dirty="0"/>
            <a:t> confirms a </a:t>
          </a:r>
          <a:r>
            <a:rPr lang="en-US" sz="900" b="1" kern="1200" dirty="0"/>
            <a:t>high demand</a:t>
          </a:r>
          <a:r>
            <a:rPr lang="en-US" sz="900" kern="1200" dirty="0"/>
            <a:t> for an industry-specific EDI event, with a clear gap in existing conferences.</a:t>
          </a:r>
        </a:p>
        <a:p>
          <a:pPr marL="57150" lvl="1" indent="-57150" algn="l" defTabSz="400050" rtl="0">
            <a:lnSpc>
              <a:spcPct val="90000"/>
            </a:lnSpc>
            <a:spcBef>
              <a:spcPct val="0"/>
            </a:spcBef>
            <a:spcAft>
              <a:spcPct val="15000"/>
            </a:spcAft>
            <a:buChar char="•"/>
          </a:pPr>
          <a:r>
            <a:rPr lang="en-US" sz="900" kern="1200" dirty="0"/>
            <a:t>The event is </a:t>
          </a:r>
          <a:r>
            <a:rPr lang="en-US" sz="900" b="1" kern="1200" dirty="0"/>
            <a:t>financially feasible</a:t>
          </a:r>
          <a:r>
            <a:rPr lang="en-US" sz="900" kern="1200" dirty="0"/>
            <a:t>, with strong revenue potential through </a:t>
          </a:r>
          <a:r>
            <a:rPr lang="en-US" sz="900" b="1" kern="1200" dirty="0"/>
            <a:t>ticket sales, sponsorships, and partnerships</a:t>
          </a:r>
          <a:r>
            <a:rPr lang="en-US" sz="900" kern="1200" dirty="0"/>
            <a:t>.</a:t>
          </a:r>
        </a:p>
        <a:p>
          <a:pPr marL="57150" lvl="1" indent="-57150" algn="l" defTabSz="400050" rtl="0">
            <a:lnSpc>
              <a:spcPct val="90000"/>
            </a:lnSpc>
            <a:spcBef>
              <a:spcPct val="0"/>
            </a:spcBef>
            <a:spcAft>
              <a:spcPct val="15000"/>
            </a:spcAft>
            <a:buChar char="•"/>
          </a:pPr>
          <a:r>
            <a:rPr lang="en-US" sz="900" b="1" kern="1200" dirty="0"/>
            <a:t>Operational plans</a:t>
          </a:r>
          <a:r>
            <a:rPr lang="en-US" sz="900" kern="1200" dirty="0"/>
            <a:t> ensure an inclusive, accessible, and well-executed event supported by expert speakers, industry stakeholders, and an engaged audience.</a:t>
          </a:r>
        </a:p>
      </dsp:txBody>
      <dsp:txXfrm>
        <a:off x="3850" y="0"/>
        <a:ext cx="2541612" cy="2377440"/>
      </dsp:txXfrm>
    </dsp:sp>
    <dsp:sp modelId="{0A0B0C7A-F1B5-4E1B-A897-DB6662452AA1}">
      <dsp:nvSpPr>
        <dsp:cNvPr id="0" name=""/>
        <dsp:cNvSpPr/>
      </dsp:nvSpPr>
      <dsp:spPr>
        <a:xfrm>
          <a:off x="977477" y="2674620"/>
          <a:ext cx="594360" cy="59436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2F62B6-F252-4B70-954C-8BE8CAE22173}">
      <dsp:nvSpPr>
        <dsp:cNvPr id="0" name=""/>
        <dsp:cNvSpPr/>
      </dsp:nvSpPr>
      <dsp:spPr>
        <a:xfrm>
          <a:off x="2672543" y="3566159"/>
          <a:ext cx="2541612" cy="2377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t" anchorCtr="1">
          <a:noAutofit/>
        </a:bodyPr>
        <a:lstStyle/>
        <a:p>
          <a:pPr marL="0" lvl="0" indent="0" algn="l" defTabSz="488950" rtl="0">
            <a:lnSpc>
              <a:spcPct val="90000"/>
            </a:lnSpc>
            <a:spcBef>
              <a:spcPct val="0"/>
            </a:spcBef>
            <a:spcAft>
              <a:spcPct val="35000"/>
            </a:spcAft>
            <a:buNone/>
          </a:pPr>
          <a:r>
            <a:rPr lang="en-US" sz="1100" b="1" kern="1200"/>
            <a:t>Expected Outcomes &amp; Long-Term Impact</a:t>
          </a:r>
          <a:endParaRPr lang="en-US" sz="1100" kern="1200"/>
        </a:p>
        <a:p>
          <a:pPr marL="57150" lvl="1" indent="-57150" algn="l" defTabSz="400050" rtl="0">
            <a:lnSpc>
              <a:spcPct val="90000"/>
            </a:lnSpc>
            <a:spcBef>
              <a:spcPct val="0"/>
            </a:spcBef>
            <a:spcAft>
              <a:spcPct val="15000"/>
            </a:spcAft>
            <a:buChar char="•"/>
          </a:pPr>
          <a:r>
            <a:rPr lang="en-US" sz="900" b="1" kern="1200" dirty="0"/>
            <a:t>Increased awareness</a:t>
          </a:r>
          <a:r>
            <a:rPr lang="en-US" sz="900" kern="1200" dirty="0"/>
            <a:t> of diversity challenges and actionable solutions for the hospitality sector.</a:t>
          </a:r>
        </a:p>
        <a:p>
          <a:pPr marL="57150" lvl="1" indent="-57150" algn="l" defTabSz="400050" rtl="0">
            <a:lnSpc>
              <a:spcPct val="90000"/>
            </a:lnSpc>
            <a:spcBef>
              <a:spcPct val="0"/>
            </a:spcBef>
            <a:spcAft>
              <a:spcPct val="15000"/>
            </a:spcAft>
            <a:buChar char="•"/>
          </a:pPr>
          <a:r>
            <a:rPr lang="en-US" sz="900" b="1" kern="1200" dirty="0"/>
            <a:t>Empowerment of industry leaders</a:t>
          </a:r>
          <a:r>
            <a:rPr lang="en-US" sz="900" kern="1200" dirty="0"/>
            <a:t> with practical tools and strategies for fostering inclusive workplaces.</a:t>
          </a:r>
        </a:p>
        <a:p>
          <a:pPr marL="57150" lvl="1" indent="-57150" algn="l" defTabSz="400050" rtl="0">
            <a:lnSpc>
              <a:spcPct val="90000"/>
            </a:lnSpc>
            <a:spcBef>
              <a:spcPct val="0"/>
            </a:spcBef>
            <a:spcAft>
              <a:spcPct val="15000"/>
            </a:spcAft>
            <a:buChar char="•"/>
          </a:pPr>
          <a:r>
            <a:rPr lang="en-US" sz="900" b="1" kern="1200" dirty="0"/>
            <a:t>Stronger industry collaboration</a:t>
          </a:r>
          <a:r>
            <a:rPr lang="en-US" sz="900" kern="1200" dirty="0"/>
            <a:t>, fostering partnerships between businesses, policymakers, and advocacy groups.</a:t>
          </a:r>
        </a:p>
        <a:p>
          <a:pPr marL="57150" lvl="1" indent="-57150" algn="l" defTabSz="400050" rtl="0">
            <a:lnSpc>
              <a:spcPct val="90000"/>
            </a:lnSpc>
            <a:spcBef>
              <a:spcPct val="0"/>
            </a:spcBef>
            <a:spcAft>
              <a:spcPct val="15000"/>
            </a:spcAft>
            <a:buChar char="•"/>
          </a:pPr>
          <a:r>
            <a:rPr lang="en-US" sz="900" b="1" kern="1200" dirty="0"/>
            <a:t>A lasting movement</a:t>
          </a:r>
          <a:r>
            <a:rPr lang="en-US" sz="900" kern="1200" dirty="0"/>
            <a:t> beyond the event, driving continuous innovation and commitment to EDI in hospitality.</a:t>
          </a:r>
        </a:p>
      </dsp:txBody>
      <dsp:txXfrm>
        <a:off x="2672543" y="3566159"/>
        <a:ext cx="2541612" cy="2377440"/>
      </dsp:txXfrm>
    </dsp:sp>
    <dsp:sp modelId="{5DFDD5F2-7220-44B4-B5F4-3414762B5600}">
      <dsp:nvSpPr>
        <dsp:cNvPr id="0" name=""/>
        <dsp:cNvSpPr/>
      </dsp:nvSpPr>
      <dsp:spPr>
        <a:xfrm>
          <a:off x="3646170" y="2674620"/>
          <a:ext cx="594360" cy="59436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D52E482-6AF2-44C4-8BE5-8AA604ABBF42}">
      <dsp:nvSpPr>
        <dsp:cNvPr id="0" name=""/>
        <dsp:cNvSpPr/>
      </dsp:nvSpPr>
      <dsp:spPr>
        <a:xfrm>
          <a:off x="5341236" y="0"/>
          <a:ext cx="2541612" cy="2377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8232" tIns="78232" rIns="78232" bIns="78232" numCol="1" spcCol="1270" anchor="b" anchorCtr="1">
          <a:noAutofit/>
        </a:bodyPr>
        <a:lstStyle/>
        <a:p>
          <a:pPr marL="0" lvl="0" indent="0" algn="l" defTabSz="488950" rtl="0">
            <a:lnSpc>
              <a:spcPct val="90000"/>
            </a:lnSpc>
            <a:spcBef>
              <a:spcPct val="0"/>
            </a:spcBef>
            <a:spcAft>
              <a:spcPct val="35000"/>
            </a:spcAft>
            <a:buNone/>
          </a:pPr>
          <a:r>
            <a:rPr lang="en-US" sz="1100" b="1" kern="1200"/>
            <a:t>Call-to-Action: Why Industry Leaders Should Get Involved</a:t>
          </a:r>
          <a:endParaRPr lang="en-US" sz="1100" kern="1200"/>
        </a:p>
        <a:p>
          <a:pPr marL="57150" lvl="1" indent="-57150" algn="l" defTabSz="400050" rtl="0">
            <a:lnSpc>
              <a:spcPct val="90000"/>
            </a:lnSpc>
            <a:spcBef>
              <a:spcPct val="0"/>
            </a:spcBef>
            <a:spcAft>
              <a:spcPct val="15000"/>
            </a:spcAft>
            <a:buChar char="•"/>
          </a:pPr>
          <a:r>
            <a:rPr lang="en-US" sz="900" b="1" kern="1200" dirty="0"/>
            <a:t>Lead the Change:</a:t>
          </a:r>
          <a:r>
            <a:rPr lang="en-US" sz="900" kern="1200" dirty="0"/>
            <a:t> Position your organization at the forefront of </a:t>
          </a:r>
          <a:r>
            <a:rPr lang="en-US" sz="900" b="1" kern="1200" dirty="0"/>
            <a:t>diversity and inclusion initiatives</a:t>
          </a:r>
          <a:r>
            <a:rPr lang="en-US" sz="900" kern="1200" dirty="0"/>
            <a:t>.</a:t>
          </a:r>
        </a:p>
        <a:p>
          <a:pPr marL="57150" lvl="1" indent="-57150" algn="l" defTabSz="400050" rtl="0">
            <a:lnSpc>
              <a:spcPct val="90000"/>
            </a:lnSpc>
            <a:spcBef>
              <a:spcPct val="0"/>
            </a:spcBef>
            <a:spcAft>
              <a:spcPct val="15000"/>
            </a:spcAft>
            <a:buChar char="•"/>
          </a:pPr>
          <a:r>
            <a:rPr lang="en-US" sz="900" b="1" kern="1200" dirty="0"/>
            <a:t>Gain Valuable Insights:</a:t>
          </a:r>
          <a:r>
            <a:rPr lang="en-US" sz="900" kern="1200" dirty="0"/>
            <a:t> Learn from </a:t>
          </a:r>
          <a:r>
            <a:rPr lang="en-US" sz="900" b="1" kern="1200" dirty="0"/>
            <a:t>expert speakers, case studies, and industry research</a:t>
          </a:r>
          <a:r>
            <a:rPr lang="en-US" sz="900" kern="1200" dirty="0"/>
            <a:t>.</a:t>
          </a:r>
        </a:p>
        <a:p>
          <a:pPr marL="57150" lvl="1" indent="-57150" algn="l" defTabSz="400050" rtl="0">
            <a:lnSpc>
              <a:spcPct val="90000"/>
            </a:lnSpc>
            <a:spcBef>
              <a:spcPct val="0"/>
            </a:spcBef>
            <a:spcAft>
              <a:spcPct val="15000"/>
            </a:spcAft>
            <a:buChar char="•"/>
          </a:pPr>
          <a:r>
            <a:rPr lang="en-US" sz="900" b="1" kern="1200" dirty="0"/>
            <a:t>Build Meaningful Connections:</a:t>
          </a:r>
          <a:r>
            <a:rPr lang="en-US" sz="900" kern="1200" dirty="0"/>
            <a:t> Network with </a:t>
          </a:r>
          <a:r>
            <a:rPr lang="en-US" sz="900" b="1" kern="1200" dirty="0"/>
            <a:t>like-minded professionals, potential partners, and industry leaders</a:t>
          </a:r>
          <a:r>
            <a:rPr lang="en-US" sz="900" kern="1200" dirty="0"/>
            <a:t>.</a:t>
          </a:r>
        </a:p>
        <a:p>
          <a:pPr marL="57150" lvl="1" indent="-57150" algn="l" defTabSz="400050" rtl="0">
            <a:lnSpc>
              <a:spcPct val="90000"/>
            </a:lnSpc>
            <a:spcBef>
              <a:spcPct val="0"/>
            </a:spcBef>
            <a:spcAft>
              <a:spcPct val="15000"/>
            </a:spcAft>
            <a:buChar char="•"/>
          </a:pPr>
          <a:r>
            <a:rPr lang="en-US" sz="900" b="1" kern="1200" dirty="0"/>
            <a:t>Enhance Brand Reputation:</a:t>
          </a:r>
          <a:r>
            <a:rPr lang="en-US" sz="900" kern="1200" dirty="0"/>
            <a:t> Showcase your company’s commitment to EDI and corporate social responsibility.</a:t>
          </a:r>
        </a:p>
        <a:p>
          <a:pPr marL="57150" lvl="1" indent="-57150" algn="l" defTabSz="400050" rtl="0">
            <a:lnSpc>
              <a:spcPct val="90000"/>
            </a:lnSpc>
            <a:spcBef>
              <a:spcPct val="0"/>
            </a:spcBef>
            <a:spcAft>
              <a:spcPct val="15000"/>
            </a:spcAft>
            <a:buChar char="•"/>
          </a:pPr>
          <a:r>
            <a:rPr lang="en-US" sz="900" b="1" kern="1200" dirty="0"/>
            <a:t>Be Part of the Solution:</a:t>
          </a:r>
          <a:r>
            <a:rPr lang="en-US" sz="900" kern="1200" dirty="0"/>
            <a:t> Contribute to </a:t>
          </a:r>
          <a:r>
            <a:rPr lang="en-US" sz="900" b="1" kern="1200" dirty="0"/>
            <a:t>real industry progress</a:t>
          </a:r>
          <a:r>
            <a:rPr lang="en-US" sz="900" kern="1200" dirty="0"/>
            <a:t> by supporting an event that drives change.</a:t>
          </a:r>
        </a:p>
      </dsp:txBody>
      <dsp:txXfrm>
        <a:off x="5341236" y="0"/>
        <a:ext cx="2541612" cy="2377440"/>
      </dsp:txXfrm>
    </dsp:sp>
    <dsp:sp modelId="{920EBBA9-4784-4C80-89F2-1042DD844592}">
      <dsp:nvSpPr>
        <dsp:cNvPr id="0" name=""/>
        <dsp:cNvSpPr/>
      </dsp:nvSpPr>
      <dsp:spPr>
        <a:xfrm>
          <a:off x="6314862" y="2674620"/>
          <a:ext cx="594360" cy="594360"/>
        </a:xfrm>
        <a:prstGeom prst="ellips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4">
  <dgm:title val=""/>
  <dgm:desc val=""/>
  <dgm:catLst>
    <dgm:cat type="process"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composite"/>
    <dgm:shape xmlns:r="http://schemas.openxmlformats.org/officeDocument/2006/relationships" r:blip="">
      <dgm:adjLst/>
    </dgm:shape>
    <dgm:presOf/>
    <dgm:constrLst>
      <dgm:constr type="w" for="ch" forName="tSp" refType="w"/>
      <dgm:constr type="h" for="ch" forName="tSp" refType="h" fact="0.15"/>
      <dgm:constr type="l" for="ch" forName="tSp"/>
      <dgm:constr type="t" for="ch" forName="tSp"/>
      <dgm:constr type="w" for="ch" forName="bSp" refType="w"/>
      <dgm:constr type="h" for="ch" forName="bSp" refType="h" fact="0.15"/>
      <dgm:constr type="l" for="ch" forName="bSp"/>
      <dgm:constr type="t" for="ch" forName="bSp" refType="h" fact="0.85"/>
      <dgm:constr type="w" for="ch" forName="process" refType="w"/>
      <dgm:constr type="h" for="ch" forName="process" refType="h" fact="0.7"/>
      <dgm:constr type="l" for="ch" forName="process"/>
      <dgm:constr type="t" for="ch" forName="process" refType="h" fact="0.15"/>
    </dgm:constrLst>
    <dgm:ruleLst/>
    <dgm:layoutNode name="tSp">
      <dgm:alg type="sp"/>
      <dgm:shape xmlns:r="http://schemas.openxmlformats.org/officeDocument/2006/relationships" r:blip="">
        <dgm:adjLst/>
      </dgm:shape>
      <dgm:presOf/>
      <dgm:constrLst/>
      <dgm:ruleLst/>
    </dgm:layoutNode>
    <dgm:layoutNode name="bSp">
      <dgm:alg type="sp"/>
      <dgm:shape xmlns:r="http://schemas.openxmlformats.org/officeDocument/2006/relationships" r:blip="">
        <dgm:adjLst/>
      </dgm:shape>
      <dgm:presOf/>
      <dgm:constrLst/>
      <dgm:ruleLst/>
    </dgm:layoutNode>
    <dgm:layoutNode name="process">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composite1" refType="w"/>
        <dgm:constr type="w" for="ch" forName="composite2" refType="w" refFor="ch" refForName="composite1" op="equ"/>
        <dgm:constr type="h" for="ch" forName="composite1" refType="h"/>
        <dgm:constr type="h" for="ch" forName="composite2" refType="h" refFor="ch" refForName="composite1" op="equ"/>
        <dgm:constr type="primFontSz" for="des" forName="parentNode1" val="65"/>
        <dgm:constr type="primFontSz" for="des" forName="parentNode2" refType="primFontSz" refFor="des" refForName="parentNode1" op="equ"/>
        <dgm:constr type="secFontSz" for="des" forName="childNode1tx" val="65"/>
        <dgm:constr type="secFontSz" for="des" forName="childNode2tx" refType="secFontSz" refFor="des" refForName="childNode1tx" op="equ"/>
        <dgm:constr type="w" for="des" ptType="sibTrans" refType="w" refFor="ch" refForName="composite1" op="equ" fact="0.05"/>
      </dgm:constrLst>
      <dgm:ruleLst/>
      <dgm:forEach name="Name4" axis="ch" ptType="node" step="2">
        <dgm:layoutNode name="composite1">
          <dgm:alg type="composite">
            <dgm:param type="ar" val="0.943"/>
          </dgm:alg>
          <dgm:shape xmlns:r="http://schemas.openxmlformats.org/officeDocument/2006/relationships" r:blip="">
            <dgm:adjLst/>
          </dgm:shape>
          <dgm:presOf/>
          <dgm:choose name="Name5">
            <dgm:if name="Name6" func="var" arg="dir" op="equ" val="norm">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dgm:constr type="w" for="ch" forName="childNode1tx" refType="w" fact="0.9"/>
                <dgm:constr type="h" for="ch" forName="childNode1tx" refType="h" fact="0.55"/>
                <dgm:constr type="t" for="ch" forName="childNode1tx" refType="h" fact="0.15"/>
                <dgm:constr type="l" for="ch" forName="childNode1tx"/>
                <dgm:constr type="w" for="ch" forName="parentNode1" refType="w" fact="0.8"/>
                <dgm:constr type="h" for="ch" forName="parentNode1" refType="h" fact="0.3"/>
                <dgm:constr type="t" for="ch" forName="parentNode1" refType="h" fact="0.7"/>
                <dgm:constr type="l" for="ch" forName="parentNode1" refType="w" fact="0.2"/>
                <dgm:constr type="w" for="ch" forName="connSite1" refType="w" fact="0.01"/>
                <dgm:constr type="h" for="ch" forName="connSite1" refType="h" fact="0.01"/>
                <dgm:constr type="t" for="ch" forName="connSite1"/>
                <dgm:constr type="l" for="ch" forName="connSite1" refType="w" fact="0.35"/>
              </dgm:constrLst>
            </dgm:if>
            <dgm:else name="Name7">
              <dgm:constrLst>
                <dgm:constr type="h" refType="w" fact="1.06"/>
                <dgm:constr type="w" for="ch" forName="dummyNode1" refType="w"/>
                <dgm:constr type="h" for="ch" forName="dummyNode1" refType="h"/>
                <dgm:constr type="t" for="ch" forName="dummyNode1"/>
                <dgm:constr type="l" for="ch" forName="dummyNode1"/>
                <dgm:constr type="w" for="ch" forName="childNode1" refType="w" fact="0.9"/>
                <dgm:constr type="h" for="ch" forName="childNode1" refType="h" fact="0.7"/>
                <dgm:constr type="t" for="ch" forName="childNode1" refType="h" fact="0.15"/>
                <dgm:constr type="l" for="ch" forName="childNode1" refType="w" fact="0.1"/>
                <dgm:constr type="w" for="ch" forName="childNode1tx" refType="w" fact="0.9"/>
                <dgm:constr type="h" for="ch" forName="childNode1tx" refType="h" fact="0.55"/>
                <dgm:constr type="t" for="ch" forName="childNode1tx" refType="h" fact="0.15"/>
                <dgm:constr type="l" for="ch" forName="childNode1tx" refType="w" fact="0.1"/>
                <dgm:constr type="w" for="ch" forName="parentNode1" refType="w" fact="0.8"/>
                <dgm:constr type="h" for="ch" forName="parentNode1" refType="h" fact="0.3"/>
                <dgm:constr type="t" for="ch" forName="parentNode1" refType="h" fact="0.7"/>
                <dgm:constr type="l" for="ch" forName="parentNode1"/>
                <dgm:constr type="w" for="ch" forName="connSite1" refType="w" fact="0.01"/>
                <dgm:constr type="h" for="ch" forName="connSite1" refType="h" fact="0.01"/>
                <dgm:constr type="t" for="ch" forName="connSite1"/>
                <dgm:constr type="l" for="ch" forName="connSite1" refType="w" fact="0.65"/>
              </dgm:constrLst>
            </dgm:else>
          </dgm:choose>
          <dgm:ruleLst/>
          <dgm:layoutNode name="dummyNode1">
            <dgm:alg type="sp"/>
            <dgm:shape xmlns:r="http://schemas.openxmlformats.org/officeDocument/2006/relationships" type="rect" r:blip="" hideGeom="1">
              <dgm:adjLst/>
            </dgm:shape>
            <dgm:presOf/>
            <dgm:constrLst/>
            <dgm:ruleLst/>
          </dgm:layoutNode>
          <dgm:layoutNode name="childNode1"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1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1" styleLbl="node1">
            <dgm:varLst>
              <dgm:chMax val="1"/>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1" moveWith="childNode1">
            <dgm:alg type="sp"/>
            <dgm:shape xmlns:r="http://schemas.openxmlformats.org/officeDocument/2006/relationships" r:blip="">
              <dgm:adjLst/>
            </dgm:shape>
            <dgm:presOf/>
            <dgm:constrLst/>
            <dgm:ruleLst/>
          </dgm:layoutNode>
        </dgm:layoutNode>
        <dgm:forEach name="Name8" axis="followSib" ptType="sibTrans" cnt="1">
          <dgm:layoutNode name="Name9">
            <dgm:alg type="conn">
              <dgm:param type="connRout" val="curve"/>
              <dgm:param type="srcNode" val="parentNode1"/>
              <dgm:param type="dstNode" val="connSite2"/>
              <dgm:param type="begPts" val="bCtr"/>
              <dgm:param type="endPts" val="bCtr"/>
            </dgm:alg>
            <dgm:shape xmlns:r="http://schemas.openxmlformats.org/officeDocument/2006/relationships" type="conn" r:blip="" zOrderOff="-2">
              <dgm:adjLst/>
            </dgm:shape>
            <dgm:presOf axis="self"/>
            <dgm:choose name="Name10">
              <dgm:if name="Name11" func="var" arg="dir" op="equ" val="norm">
                <dgm:constrLst>
                  <dgm:constr type="h" refType="w" fact="0.35"/>
                  <dgm:constr type="wArH" refType="h"/>
                  <dgm:constr type="hArH" refType="h"/>
                  <dgm:constr type="connDist"/>
                  <dgm:constr type="diam" refType="connDist" fact="-1.15"/>
                  <dgm:constr type="begPad"/>
                  <dgm:constr type="endPad"/>
                </dgm:constrLst>
              </dgm:if>
              <dgm:else name="Name12">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name="Name13" axis="followSib" ptType="node" cnt="1">
          <dgm:layoutNode name="composite2">
            <dgm:alg type="composite">
              <dgm:param type="ar" val="0.943"/>
            </dgm:alg>
            <dgm:shape xmlns:r="http://schemas.openxmlformats.org/officeDocument/2006/relationships" r:blip="">
              <dgm:adjLst/>
            </dgm:shape>
            <dgm:presOf/>
            <dgm:choose name="Name14">
              <dgm:if name="Name15" func="var" arg="dir" op="equ" val="norm">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dgm:constr type="w" for="ch" forName="childNode2tx" refType="w" fact="0.9"/>
                  <dgm:constr type="h" for="ch" forName="childNode2tx" refType="h" fact="0.55"/>
                  <dgm:constr type="t" for="ch" forName="childNode2tx" refType="h" fact="0.3"/>
                  <dgm:constr type="l" for="ch" forName="childNode2tx"/>
                  <dgm:constr type="w" for="ch" forName="parentNode2" refType="w" fact="0.8"/>
                  <dgm:constr type="h" for="ch" forName="parentNode2" refType="h" fact="0.3"/>
                  <dgm:constr type="t" for="ch" forName="parentNode2"/>
                  <dgm:constr type="l" for="ch" forName="parentNode2" refType="w" fact="0.2"/>
                  <dgm:constr type="w" for="ch" forName="connSite2" refType="w" fact="0.01"/>
                  <dgm:constr type="h" for="ch" forName="connSite2" refType="h" fact="0.01"/>
                  <dgm:constr type="t" for="ch" forName="connSite2" refType="h" fact="0.99"/>
                  <dgm:constr type="l" for="ch" forName="connSite2" refType="w" fact="0.25"/>
                </dgm:constrLst>
              </dgm:if>
              <dgm:else name="Name16">
                <dgm:constrLst>
                  <dgm:constr type="h" refType="w" fact="1.06"/>
                  <dgm:constr type="w" for="ch" forName="dummyNode2" refType="w"/>
                  <dgm:constr type="h" for="ch" forName="dummyNode2" refType="h"/>
                  <dgm:constr type="t" for="ch" forName="dummyNode2"/>
                  <dgm:constr type="l" for="ch" forName="dummyNode2"/>
                  <dgm:constr type="w" for="ch" forName="childNode2" refType="w" fact="0.9"/>
                  <dgm:constr type="h" for="ch" forName="childNode2" refType="h" fact="0.7"/>
                  <dgm:constr type="t" for="ch" forName="childNode2" refType="h" fact="0.15"/>
                  <dgm:constr type="l" for="ch" forName="childNode2" refType="w" fact="0.1"/>
                  <dgm:constr type="w" for="ch" forName="childNode2tx" refType="w" fact="0.9"/>
                  <dgm:constr type="h" for="ch" forName="childNode2tx" refType="h" fact="0.55"/>
                  <dgm:constr type="t" for="ch" forName="childNode2tx" refType="h" fact="0.3"/>
                  <dgm:constr type="l" for="ch" forName="childNode2tx" refType="w" fact="0.1"/>
                  <dgm:constr type="w" for="ch" forName="parentNode2" refType="w" fact="0.8"/>
                  <dgm:constr type="h" for="ch" forName="parentNode2" refType="h" fact="0.3"/>
                  <dgm:constr type="t" for="ch" forName="parentNode2"/>
                  <dgm:constr type="l" for="ch" forName="parentNode2"/>
                  <dgm:constr type="w" for="ch" forName="connSite2" refType="w" fact="0.01"/>
                  <dgm:constr type="h" for="ch" forName="connSite2" refType="h" fact="0.01"/>
                  <dgm:constr type="t" for="ch" forName="connSite2" refType="h" fact="0.99"/>
                  <dgm:constr type="l" for="ch" forName="connSite2" refType="w" fact="0.85"/>
                </dgm:constrLst>
              </dgm:else>
            </dgm:choose>
            <dgm:ruleLst/>
            <dgm:layoutNode name="dummyNode2">
              <dgm:alg type="sp"/>
              <dgm:shape xmlns:r="http://schemas.openxmlformats.org/officeDocument/2006/relationships" type="rect" r:blip="" hideGeom="1">
                <dgm:adjLst/>
              </dgm:shape>
              <dgm:presOf/>
              <dgm:constrLst/>
              <dgm:ruleLst/>
            </dgm:layoutNode>
            <dgm:layoutNode name="childNode2" styleLbl="bgAcc1">
              <dgm:varLst>
                <dgm:bulletEnabled val="1"/>
              </dgm:varLst>
              <dgm:alg type="sp"/>
              <dgm:shape xmlns:r="http://schemas.openxmlformats.org/officeDocument/2006/relationships" type="roundRect" r:blip="">
                <dgm:adjLst>
                  <dgm:adj idx="1" val="0.1"/>
                </dgm:adjLst>
              </dgm:shape>
              <dgm:presOf axis="des" ptType="node"/>
              <dgm:constrLst/>
              <dgm:ruleLst/>
            </dgm:layoutNode>
            <dgm:layoutNode name="childNode2tx" styleLbl="bgAcc1">
              <dgm:varLst>
                <dgm:bulletEnabled val="1"/>
              </dgm:varLst>
              <dgm:alg type="tx">
                <dgm:param type="stBulletLvl" val="1"/>
              </dgm:alg>
              <dgm:shape xmlns:r="http://schemas.openxmlformats.org/officeDocument/2006/relationships" type="roundRect" r:blip="" hideGeom="1">
                <dgm:adjLst>
                  <dgm:adj idx="1" val="0.1"/>
                </dgm:adjLst>
              </dgm:shape>
              <dgm:presOf axis="des" ptType="node"/>
              <dgm:constrLst>
                <dgm:constr type="secFontSz" val="65"/>
                <dgm:constr type="primFontSz" refType="secFontSz"/>
                <dgm:constr type="tMarg" refType="secFontSz" fact="0.15"/>
                <dgm:constr type="bMarg" refType="secFontSz" fact="0.15"/>
                <dgm:constr type="lMarg" refType="secFontSz" fact="0.15"/>
                <dgm:constr type="rMarg" refType="secFontSz" fact="0.15"/>
              </dgm:constrLst>
              <dgm:ruleLst>
                <dgm:rule type="secFontSz" val="5" fact="NaN" max="NaN"/>
              </dgm:ruleLst>
            </dgm:layoutNode>
            <dgm:layoutNode name="parentNode2" styleLbl="node1">
              <dgm:varLst>
                <dgm:chMax val="0"/>
                <dgm:bulletEnabled val="1"/>
              </dgm:varLst>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connSite2" moveWith="childNode2">
              <dgm:alg type="sp"/>
              <dgm:shape xmlns:r="http://schemas.openxmlformats.org/officeDocument/2006/relationships" r:blip="">
                <dgm:adjLst/>
              </dgm:shape>
              <dgm:presOf/>
              <dgm:constrLst/>
              <dgm:ruleLst/>
            </dgm:layoutNode>
          </dgm:layoutNode>
          <dgm:forEach name="Name17" axis="followSib" ptType="sibTrans" cnt="1">
            <dgm:layoutNode name="Name18">
              <dgm:alg type="conn">
                <dgm:param type="connRout" val="curve"/>
                <dgm:param type="srcNode" val="parentNode2"/>
                <dgm:param type="dstNode" val="connSite1"/>
                <dgm:param type="begPts" val="tCtr"/>
                <dgm:param type="endPts" val="tCtr"/>
              </dgm:alg>
              <dgm:shape xmlns:r="http://schemas.openxmlformats.org/officeDocument/2006/relationships" type="conn" r:blip="" zOrderOff="-2">
                <dgm:adjLst/>
              </dgm:shape>
              <dgm:presOf axis="self"/>
              <dgm:choose name="Name19">
                <dgm:if name="Name20" func="var" arg="dir" op="equ" val="norm">
                  <dgm:constrLst>
                    <dgm:constr type="h" refType="w" fact="0.35"/>
                    <dgm:constr type="wArH" refType="h"/>
                    <dgm:constr type="hArH" refType="h"/>
                    <dgm:constr type="connDist"/>
                    <dgm:constr type="diam" refType="connDist" fact="1.15"/>
                    <dgm:constr type="begPad"/>
                    <dgm:constr type="endPad"/>
                  </dgm:constrLst>
                </dgm:if>
                <dgm:else name="Name21">
                  <dgm:constrLst>
                    <dgm:constr type="h" refType="w" fact="0.35"/>
                    <dgm:constr type="wArH" refType="h"/>
                    <dgm:constr type="hArH" refType="h"/>
                    <dgm:constr type="connDist"/>
                    <dgm:constr type="diam" refType="connDist" fact="-1.15"/>
                    <dgm:constr type="begPad"/>
                    <dgm:constr type="endPad"/>
                  </dgm:constrLst>
                </dgm:else>
              </dgm:choose>
              <dgm:ruleLst/>
            </dgm:layoutNode>
          </dgm:forEach>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hProcess11">
  <dgm:title val=""/>
  <dgm:desc val=""/>
  <dgm:catLst>
    <dgm:cat type="process" pri="8000"/>
    <dgm:cat type="convert" pri="14000"/>
  </dgm:catLst>
  <dgm:sampData useDef="1">
    <dgm:dataModel>
      <dgm:pt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hoose name="Name1">
      <dgm:if name="Name2" func="var" arg="dir" op="equ" val="norm">
        <dgm:constrLst>
          <dgm:constr type="w" for="ch" forName="arrow" refType="w"/>
          <dgm:constr type="h" for="ch" forName="arrow" refType="h" fact="0.4"/>
          <dgm:constr type="ctrY" for="ch" forName="arrow" refType="h" fact="0.5"/>
          <dgm:constr type="l" for="ch" forName="arrow"/>
          <dgm:constr type="w" for="ch" forName="points" refType="w" fact="0.9"/>
          <dgm:constr type="h" for="ch" forName="points" refType="h"/>
          <dgm:constr type="t" for="ch" forName="points"/>
          <dgm:constr type="l" for="ch" forName="points"/>
        </dgm:constrLst>
      </dgm:if>
      <dgm:else name="Name3">
        <dgm:constrLst>
          <dgm:constr type="w" for="ch" forName="arrow" refType="w"/>
          <dgm:constr type="h" for="ch" forName="arrow" refType="h" fact="0.4"/>
          <dgm:constr type="ctrY" for="ch" forName="arrow" refType="h" fact="0.5"/>
          <dgm:constr type="r" for="ch" forName="arrow" refType="w"/>
          <dgm:constr type="w" for="ch" forName="points" refType="w" fact="0.9"/>
          <dgm:constr type="h" for="ch" forName="points" refType="h"/>
          <dgm:constr type="t" for="ch" forName="points"/>
          <dgm:constr type="r" for="ch" forName="points" refType="w"/>
        </dgm:constrLst>
      </dgm:else>
    </dgm:choose>
    <dgm:ruleLst/>
    <dgm:layoutNode name="arrow" styleLbl="bgShp">
      <dgm:alg type="sp"/>
      <dgm:choose name="Name4">
        <dgm:if name="Name5" func="var" arg="dir" op="equ" val="norm">
          <dgm:shape xmlns:r="http://schemas.openxmlformats.org/officeDocument/2006/relationships" type="notchedRightArrow" r:blip="">
            <dgm:adjLst/>
          </dgm:shape>
        </dgm:if>
        <dgm:else name="Name6">
          <dgm:shape xmlns:r="http://schemas.openxmlformats.org/officeDocument/2006/relationships" rot="180" type="notchedRightArrow" r:blip="">
            <dgm:adjLst/>
          </dgm:shape>
        </dgm:else>
      </dgm:choose>
      <dgm:presOf/>
      <dgm:constrLst/>
      <dgm:ruleLst/>
    </dgm:layoutNode>
    <dgm:layoutNode name="points">
      <dgm:choose name="Name7">
        <dgm:if name="Name8" func="var" arg="dir" op="equ" val="norm">
          <dgm:alg type="lin">
            <dgm:param type="linDir" val="fromL"/>
          </dgm:alg>
        </dgm:if>
        <dgm:else name="Name9">
          <dgm:alg type="lin">
            <dgm:param type="linDir" val="fromR"/>
          </dgm:alg>
        </dgm:else>
      </dgm:choose>
      <dgm:shape xmlns:r="http://schemas.openxmlformats.org/officeDocument/2006/relationships" r:blip="">
        <dgm:adjLst/>
      </dgm:shape>
      <dgm:presOf/>
      <dgm:constrLst>
        <dgm:constr type="w" for="ch" forName="compositeA" refType="w"/>
        <dgm:constr type="h" for="ch" forName="compositeA" refType="h"/>
        <dgm:constr type="w" for="ch" forName="compositeB" refType="w" refFor="ch" refForName="compositeA" op="equ"/>
        <dgm:constr type="h" for="ch" forName="compositeB" refType="h" refFor="ch" refForName="compositeA" op="equ"/>
        <dgm:constr type="primFontSz" for="des" ptType="node" op="equ" val="65"/>
        <dgm:constr type="w" for="ch" forName="space" refType="w" refFor="ch" refForName="compositeA" op="equ" fact="0.05"/>
      </dgm:constrLst>
      <dgm:ruleLst/>
      <dgm:forEach name="Name10" axis="ch" ptType="node">
        <dgm:choose name="Name11">
          <dgm:if name="Name12" axis="self" ptType="node" func="posOdd" op="equ" val="1">
            <dgm:layoutNode name="compositeA">
              <dgm:alg type="composite"/>
              <dgm:shape xmlns:r="http://schemas.openxmlformats.org/officeDocument/2006/relationships" r:blip="">
                <dgm:adjLst/>
              </dgm:shape>
              <dgm:presOf/>
              <dgm:constrLst>
                <dgm:constr type="w" for="ch" forName="textA" refType="w"/>
                <dgm:constr type="h" for="ch" forName="textA" refType="h" fact="0.4"/>
                <dgm:constr type="t" for="ch" forName="textA"/>
                <dgm:constr type="l" for="ch" forName="textA"/>
                <dgm:constr type="h" for="ch" forName="circleA" refType="h" fact="0.1"/>
                <dgm:constr type="h" for="ch" forName="circleA" refType="w" op="lte"/>
                <dgm:constr type="w" for="ch" forName="circleA" refType="h" refFor="ch" refForName="circleA" op="equ"/>
                <dgm:constr type="ctrY" for="ch" forName="circleA" refType="h" fact="0.5"/>
                <dgm:constr type="ctrX" for="ch" forName="circleA" refType="w" refFor="ch" refForName="textA" fact="0.5"/>
                <dgm:constr type="w" for="ch" forName="spaceA" refType="w"/>
                <dgm:constr type="h" for="ch" forName="spaceA" refType="h" fact="0.4"/>
                <dgm:constr type="b" for="ch" forName="spaceA" refType="h"/>
                <dgm:constr type="l" for="ch" forName="spaceA"/>
              </dgm:constrLst>
              <dgm:ruleLst/>
              <dgm:layoutNode name="textA" styleLbl="revTx">
                <dgm:varLst>
                  <dgm:bulletEnabled val="1"/>
                </dgm:varLst>
                <dgm:alg type="tx">
                  <dgm:param type="txAnchorVert" val="b"/>
                  <dgm:param type="txAnchorVertCh" val="b"/>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A">
                <dgm:alg type="sp"/>
                <dgm:shape xmlns:r="http://schemas.openxmlformats.org/officeDocument/2006/relationships" type="ellipse" r:blip="">
                  <dgm:adjLst/>
                </dgm:shape>
                <dgm:presOf/>
                <dgm:constrLst/>
                <dgm:ruleLst/>
              </dgm:layoutNode>
              <dgm:layoutNode name="spaceA">
                <dgm:alg type="sp"/>
                <dgm:shape xmlns:r="http://schemas.openxmlformats.org/officeDocument/2006/relationships" r:blip="">
                  <dgm:adjLst/>
                </dgm:shape>
                <dgm:presOf/>
                <dgm:constrLst/>
                <dgm:ruleLst/>
              </dgm:layoutNode>
            </dgm:layoutNode>
          </dgm:if>
          <dgm:else name="Name13">
            <dgm:layoutNode name="compositeB">
              <dgm:alg type="composite"/>
              <dgm:shape xmlns:r="http://schemas.openxmlformats.org/officeDocument/2006/relationships" r:blip="">
                <dgm:adjLst/>
              </dgm:shape>
              <dgm:presOf/>
              <dgm:constrLst>
                <dgm:constr type="w" for="ch" forName="textB" refType="w"/>
                <dgm:constr type="h" for="ch" forName="textB" refType="h" fact="0.4"/>
                <dgm:constr type="b" for="ch" forName="textB" refType="h"/>
                <dgm:constr type="l" for="ch" forName="textB"/>
                <dgm:constr type="h" for="ch" forName="circleB" refType="h" fact="0.1"/>
                <dgm:constr type="w" for="ch" forName="circleB" refType="h" refFor="ch" refForName="circleB" op="equ"/>
                <dgm:constr type="h" for="ch" forName="circleB" refType="w" op="lte"/>
                <dgm:constr type="ctrY" for="ch" forName="circleB" refType="h" fact="0.5"/>
                <dgm:constr type="ctrX" for="ch" forName="circleB" refType="w" refFor="ch" refForName="textB" fact="0.5"/>
                <dgm:constr type="w" for="ch" forName="spaceB" refType="w"/>
                <dgm:constr type="h" for="ch" forName="spaceB" refType="h" fact="0.4"/>
                <dgm:constr type="t" for="ch" forName="spaceB"/>
                <dgm:constr type="l" for="ch" forName="spaceB"/>
              </dgm:constrLst>
              <dgm:ruleLst/>
              <dgm:layoutNode name="textB" styleLbl="revTx">
                <dgm:varLst>
                  <dgm:bulletEnabled val="1"/>
                </dgm:varLst>
                <dgm:alg type="tx">
                  <dgm:param type="txAnchorVert" val="t"/>
                  <dgm:param type="txAnchorVertCh" val="t"/>
                  <dgm:param type="txAnchorHorzCh" val="ctr"/>
                </dgm:alg>
                <dgm:shape xmlns:r="http://schemas.openxmlformats.org/officeDocument/2006/relationships" type="rect" r:blip="">
                  <dgm:adjLst/>
                </dgm:shape>
                <dgm:presOf axis="desOrSelf" ptType="node"/>
                <dgm:constrLst/>
                <dgm:ruleLst>
                  <dgm:rule type="primFontSz" val="5" fact="NaN" max="NaN"/>
                </dgm:ruleLst>
              </dgm:layoutNode>
              <dgm:layoutNode name="circleB">
                <dgm:alg type="sp"/>
                <dgm:shape xmlns:r="http://schemas.openxmlformats.org/officeDocument/2006/relationships" type="ellipse" r:blip="">
                  <dgm:adjLst/>
                </dgm:shape>
                <dgm:presOf/>
                <dgm:constrLst/>
                <dgm:ruleLst/>
              </dgm:layoutNode>
              <dgm:layoutNode name="spaceB">
                <dgm:alg type="sp"/>
                <dgm:shape xmlns:r="http://schemas.openxmlformats.org/officeDocument/2006/relationships" r:blip="">
                  <dgm:adjLst/>
                </dgm:shape>
                <dgm:presOf/>
                <dgm:constrLst/>
                <dgm:ruleLst/>
              </dgm:layoutNode>
            </dgm:layoutNode>
          </dgm:else>
        </dgm:choose>
        <dgm:forEach name="Name14" axis="followSib" ptType="sibTrans" cnt="1">
          <dgm:layoutNode name="space">
            <dgm:alg type="sp"/>
            <dgm:shape xmlns:r="http://schemas.openxmlformats.org/officeDocument/2006/relationships" r:blip="">
              <dgm:adjLst/>
            </dgm:shape>
            <dgm:presO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86816399-A26A-4788-8135-2645BB58892C}" type="datetimeFigureOut">
              <a:rPr lang="en-US" smtClean="0"/>
              <a:t>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66BC6A-F17B-4264-999F-7BE888F1A664}" type="slidenum">
              <a:rPr lang="en-US" smtClean="0"/>
              <a:t>‹#›</a:t>
            </a:fld>
            <a:endParaRPr lang="en-US"/>
          </a:p>
        </p:txBody>
      </p:sp>
    </p:spTree>
    <p:extLst>
      <p:ext uri="{BB962C8B-B14F-4D97-AF65-F5344CB8AC3E}">
        <p14:creationId xmlns:p14="http://schemas.microsoft.com/office/powerpoint/2010/main" val="18578074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6816399-A26A-4788-8135-2645BB58892C}" type="datetimeFigureOut">
              <a:rPr lang="en-US" smtClean="0"/>
              <a:t>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66BC6A-F17B-4264-999F-7BE888F1A664}" type="slidenum">
              <a:rPr lang="en-US" smtClean="0"/>
              <a:t>‹#›</a:t>
            </a:fld>
            <a:endParaRPr lang="en-US"/>
          </a:p>
        </p:txBody>
      </p:sp>
    </p:spTree>
    <p:extLst>
      <p:ext uri="{BB962C8B-B14F-4D97-AF65-F5344CB8AC3E}">
        <p14:creationId xmlns:p14="http://schemas.microsoft.com/office/powerpoint/2010/main" val="6986186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6816399-A26A-4788-8135-2645BB58892C}" type="datetimeFigureOut">
              <a:rPr lang="en-US" smtClean="0"/>
              <a:t>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66BC6A-F17B-4264-999F-7BE888F1A664}" type="slidenum">
              <a:rPr lang="en-US" smtClean="0"/>
              <a:t>‹#›</a:t>
            </a:fld>
            <a:endParaRPr lang="en-US"/>
          </a:p>
        </p:txBody>
      </p:sp>
    </p:spTree>
    <p:extLst>
      <p:ext uri="{BB962C8B-B14F-4D97-AF65-F5344CB8AC3E}">
        <p14:creationId xmlns:p14="http://schemas.microsoft.com/office/powerpoint/2010/main" val="3841724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6816399-A26A-4788-8135-2645BB58892C}" type="datetimeFigureOut">
              <a:rPr lang="en-US" smtClean="0"/>
              <a:t>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66BC6A-F17B-4264-999F-7BE888F1A664}" type="slidenum">
              <a:rPr lang="en-US" smtClean="0"/>
              <a:t>‹#›</a:t>
            </a:fld>
            <a:endParaRPr lang="en-US"/>
          </a:p>
        </p:txBody>
      </p:sp>
    </p:spTree>
    <p:extLst>
      <p:ext uri="{BB962C8B-B14F-4D97-AF65-F5344CB8AC3E}">
        <p14:creationId xmlns:p14="http://schemas.microsoft.com/office/powerpoint/2010/main" val="13807365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6816399-A26A-4788-8135-2645BB58892C}" type="datetimeFigureOut">
              <a:rPr lang="en-US" smtClean="0"/>
              <a:t>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466BC6A-F17B-4264-999F-7BE888F1A664}" type="slidenum">
              <a:rPr lang="en-US" smtClean="0"/>
              <a:t>‹#›</a:t>
            </a:fld>
            <a:endParaRPr lang="en-US"/>
          </a:p>
        </p:txBody>
      </p:sp>
    </p:spTree>
    <p:extLst>
      <p:ext uri="{BB962C8B-B14F-4D97-AF65-F5344CB8AC3E}">
        <p14:creationId xmlns:p14="http://schemas.microsoft.com/office/powerpoint/2010/main" val="33275526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6816399-A26A-4788-8135-2645BB58892C}" type="datetimeFigureOut">
              <a:rPr lang="en-US" smtClean="0"/>
              <a:t>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466BC6A-F17B-4264-999F-7BE888F1A664}" type="slidenum">
              <a:rPr lang="en-US" smtClean="0"/>
              <a:t>‹#›</a:t>
            </a:fld>
            <a:endParaRPr lang="en-US"/>
          </a:p>
        </p:txBody>
      </p:sp>
    </p:spTree>
    <p:extLst>
      <p:ext uri="{BB962C8B-B14F-4D97-AF65-F5344CB8AC3E}">
        <p14:creationId xmlns:p14="http://schemas.microsoft.com/office/powerpoint/2010/main" val="39855786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6816399-A26A-4788-8135-2645BB58892C}" type="datetimeFigureOut">
              <a:rPr lang="en-US" smtClean="0"/>
              <a:t>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466BC6A-F17B-4264-999F-7BE888F1A664}" type="slidenum">
              <a:rPr lang="en-US" smtClean="0"/>
              <a:t>‹#›</a:t>
            </a:fld>
            <a:endParaRPr lang="en-US"/>
          </a:p>
        </p:txBody>
      </p:sp>
    </p:spTree>
    <p:extLst>
      <p:ext uri="{BB962C8B-B14F-4D97-AF65-F5344CB8AC3E}">
        <p14:creationId xmlns:p14="http://schemas.microsoft.com/office/powerpoint/2010/main" val="4258469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816399-A26A-4788-8135-2645BB58892C}" type="datetimeFigureOut">
              <a:rPr lang="en-US" smtClean="0"/>
              <a:t>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66BC6A-F17B-4264-999F-7BE888F1A664}" type="slidenum">
              <a:rPr lang="en-US" smtClean="0"/>
              <a:t>‹#›</a:t>
            </a:fld>
            <a:endParaRPr lang="en-US"/>
          </a:p>
        </p:txBody>
      </p:sp>
    </p:spTree>
    <p:extLst>
      <p:ext uri="{BB962C8B-B14F-4D97-AF65-F5344CB8AC3E}">
        <p14:creationId xmlns:p14="http://schemas.microsoft.com/office/powerpoint/2010/main" val="1813259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6816399-A26A-4788-8135-2645BB58892C}" type="datetimeFigureOut">
              <a:rPr lang="en-US" smtClean="0"/>
              <a:t>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466BC6A-F17B-4264-999F-7BE888F1A664}" type="slidenum">
              <a:rPr lang="en-US" smtClean="0"/>
              <a:t>‹#›</a:t>
            </a:fld>
            <a:endParaRPr lang="en-US"/>
          </a:p>
        </p:txBody>
      </p:sp>
    </p:spTree>
    <p:extLst>
      <p:ext uri="{BB962C8B-B14F-4D97-AF65-F5344CB8AC3E}">
        <p14:creationId xmlns:p14="http://schemas.microsoft.com/office/powerpoint/2010/main" val="11407943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6816399-A26A-4788-8135-2645BB58892C}" type="datetimeFigureOut">
              <a:rPr lang="en-US" smtClean="0"/>
              <a:t>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66BC6A-F17B-4264-999F-7BE888F1A664}" type="slidenum">
              <a:rPr lang="en-US" smtClean="0"/>
              <a:t>‹#›</a:t>
            </a:fld>
            <a:endParaRPr lang="en-US"/>
          </a:p>
        </p:txBody>
      </p:sp>
    </p:spTree>
    <p:extLst>
      <p:ext uri="{BB962C8B-B14F-4D97-AF65-F5344CB8AC3E}">
        <p14:creationId xmlns:p14="http://schemas.microsoft.com/office/powerpoint/2010/main" val="22542110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6816399-A26A-4788-8135-2645BB58892C}" type="datetimeFigureOut">
              <a:rPr lang="en-US" smtClean="0"/>
              <a:t>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466BC6A-F17B-4264-999F-7BE888F1A664}" type="slidenum">
              <a:rPr lang="en-US" smtClean="0"/>
              <a:t>‹#›</a:t>
            </a:fld>
            <a:endParaRPr lang="en-US"/>
          </a:p>
        </p:txBody>
      </p:sp>
    </p:spTree>
    <p:extLst>
      <p:ext uri="{BB962C8B-B14F-4D97-AF65-F5344CB8AC3E}">
        <p14:creationId xmlns:p14="http://schemas.microsoft.com/office/powerpoint/2010/main" val="2747800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tint val="66000"/>
                <a:satMod val="160000"/>
              </a:schemeClr>
            </a:gs>
            <a:gs pos="50000">
              <a:schemeClr val="accent1">
                <a:tint val="44500"/>
                <a:satMod val="160000"/>
              </a:schemeClr>
            </a:gs>
            <a:gs pos="100000">
              <a:schemeClr val="accent1">
                <a:tint val="23500"/>
                <a:satMod val="160000"/>
              </a:schemeClr>
            </a:gs>
          </a:gsLst>
          <a:lin ang="5400000" scaled="0"/>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816399-A26A-4788-8135-2645BB58892C}" type="datetimeFigureOut">
              <a:rPr lang="en-US" smtClean="0"/>
              <a:t>2/2/2025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66BC6A-F17B-4264-999F-7BE888F1A664}" type="slidenum">
              <a:rPr lang="en-US" smtClean="0"/>
              <a:t>‹#›</a:t>
            </a:fld>
            <a:endParaRPr lang="en-US"/>
          </a:p>
        </p:txBody>
      </p:sp>
    </p:spTree>
    <p:extLst>
      <p:ext uri="{BB962C8B-B14F-4D97-AF65-F5344CB8AC3E}">
        <p14:creationId xmlns:p14="http://schemas.microsoft.com/office/powerpoint/2010/main" val="155324813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1.xml.rels><?xml version="1.0" encoding="UTF-8" standalone="yes"?>
<Relationships xmlns="http://schemas.openxmlformats.org/package/2006/relationships"><Relationship Id="rId2" Type="http://schemas.openxmlformats.org/officeDocument/2006/relationships/hyperlink" Target="https://www2.deloitte.com/us/en/pages/about-deloitte/articles/unconscious-bias-workplace-statistics.html"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1338AC5-ABB0-3257-177F-D7BBB9F3DE67}"/>
              </a:ext>
            </a:extLst>
          </p:cNvPr>
          <p:cNvSpPr txBox="1"/>
          <p:nvPr/>
        </p:nvSpPr>
        <p:spPr>
          <a:xfrm>
            <a:off x="152400" y="1219200"/>
            <a:ext cx="8991601" cy="3959674"/>
          </a:xfrm>
          <a:prstGeom prst="rect">
            <a:avLst/>
          </a:prstGeom>
          <a:noFill/>
        </p:spPr>
        <p:txBody>
          <a:bodyPr wrap="square" rtlCol="0">
            <a:spAutoFit/>
          </a:bodyPr>
          <a:lstStyle/>
          <a:p>
            <a:pPr algn="just">
              <a:lnSpc>
                <a:spcPct val="115000"/>
              </a:lnSpc>
              <a:spcAft>
                <a:spcPts val="1000"/>
              </a:spcAf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15000"/>
              </a:lnSpc>
              <a:spcAft>
                <a:spcPts val="1000"/>
              </a:spcAft>
              <a:tabLst>
                <a:tab pos="2461260" algn="l"/>
              </a:tabLs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Module Name: International Meetings Management for the Hotel Industry</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15000"/>
              </a:lnSpc>
              <a:spcAft>
                <a:spcPts val="1000"/>
              </a:spcAft>
              <a:tabLst>
                <a:tab pos="2461260" algn="l"/>
              </a:tabLs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Module Code: BMIH6007</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15000"/>
              </a:lnSpc>
              <a:spcAft>
                <a:spcPts val="1000"/>
              </a:spcAft>
              <a:tabLst>
                <a:tab pos="2461260" algn="l"/>
              </a:tabLs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15000"/>
              </a:lnSpc>
              <a:spcAft>
                <a:spcPts val="1000"/>
              </a:spcAft>
              <a:tabLst>
                <a:tab pos="2461260" algn="l"/>
              </a:tabLs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15000"/>
              </a:lnSpc>
              <a:spcAft>
                <a:spcPts val="1000"/>
              </a:spcAft>
              <a:tabLst>
                <a:tab pos="2461260" algn="l"/>
              </a:tabLs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15000"/>
              </a:lnSpc>
              <a:spcAft>
                <a:spcPts val="1000"/>
              </a:spcAft>
              <a:tabLst>
                <a:tab pos="2461260" algn="l"/>
              </a:tabLs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15000"/>
              </a:lnSpc>
              <a:spcAft>
                <a:spcPts val="1000"/>
              </a:spcAft>
              <a:tabLst>
                <a:tab pos="2461260" algn="l"/>
              </a:tabLs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Student Name: Gheorghe Plescan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algn="ctr">
              <a:lnSpc>
                <a:spcPct val="115000"/>
              </a:lnSpc>
              <a:spcAft>
                <a:spcPts val="1000"/>
              </a:spcAft>
              <a:tabLst>
                <a:tab pos="2461260" algn="l"/>
              </a:tabLst>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Student ID: 2234901</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716637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92" y="-6096"/>
            <a:ext cx="9144000" cy="6864096"/>
          </a:xfrm>
          <a:prstGeom prst="rect">
            <a:avLst/>
          </a:prstGeom>
        </p:spPr>
      </p:pic>
      <p:sp>
        <p:nvSpPr>
          <p:cNvPr id="7" name="Oval 6"/>
          <p:cNvSpPr/>
          <p:nvPr/>
        </p:nvSpPr>
        <p:spPr>
          <a:xfrm>
            <a:off x="6705600" y="457200"/>
            <a:ext cx="2526792" cy="2133600"/>
          </a:xfrm>
          <a:prstGeom prst="ellipse">
            <a:avLst/>
          </a:prstGeom>
          <a:ln>
            <a:noFill/>
          </a:ln>
        </p:spPr>
        <p:style>
          <a:lnRef idx="1">
            <a:schemeClr val="accent3"/>
          </a:lnRef>
          <a:fillRef idx="3">
            <a:schemeClr val="accent3"/>
          </a:fillRef>
          <a:effectRef idx="2">
            <a:schemeClr val="accent3"/>
          </a:effectRef>
          <a:fontRef idx="minor">
            <a:schemeClr val="lt1"/>
          </a:fontRef>
        </p:style>
        <p:txBody>
          <a:bodyPr rtlCol="0" anchor="ctr"/>
          <a:lstStyle/>
          <a:p>
            <a:pPr algn="ctr"/>
            <a:r>
              <a:rPr lang="en-US" sz="2000" i="1" dirty="0">
                <a:solidFill>
                  <a:schemeClr val="tx1"/>
                </a:solidFill>
                <a:latin typeface="Times New Roman" pitchFamily="18" charset="0"/>
                <a:cs typeface="Times New Roman" pitchFamily="18" charset="0"/>
              </a:rPr>
              <a:t>The Future of Inclusion: EDI Conference for Hospitality &amp; Business</a:t>
            </a:r>
          </a:p>
        </p:txBody>
      </p:sp>
    </p:spTree>
    <p:extLst>
      <p:ext uri="{BB962C8B-B14F-4D97-AF65-F5344CB8AC3E}">
        <p14:creationId xmlns:p14="http://schemas.microsoft.com/office/powerpoint/2010/main" val="36856654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4648200" cy="533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Times New Roman" pitchFamily="18" charset="0"/>
                <a:cs typeface="Times New Roman" pitchFamily="18" charset="0"/>
              </a:rPr>
              <a:t>Introduction and Event Concept</a:t>
            </a:r>
          </a:p>
        </p:txBody>
      </p:sp>
      <p:cxnSp>
        <p:nvCxnSpPr>
          <p:cNvPr id="4" name="Straight Arrow Connector 3"/>
          <p:cNvCxnSpPr/>
          <p:nvPr/>
        </p:nvCxnSpPr>
        <p:spPr>
          <a:xfrm>
            <a:off x="152400" y="457200"/>
            <a:ext cx="44958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152400" y="685800"/>
            <a:ext cx="8763000" cy="59436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1600" b="1" dirty="0">
                <a:solidFill>
                  <a:schemeClr val="tx1"/>
                </a:solidFill>
                <a:latin typeface="Times New Roman" pitchFamily="18" charset="0"/>
                <a:cs typeface="Times New Roman" pitchFamily="18" charset="0"/>
              </a:rPr>
              <a:t>Overview of the Event Type and Purpose</a:t>
            </a:r>
          </a:p>
          <a:p>
            <a:pPr algn="ctr"/>
            <a:endParaRPr lang="en-US" sz="1200" dirty="0">
              <a:solidFill>
                <a:schemeClr val="tx1"/>
              </a:solidFill>
              <a:latin typeface="Times New Roman" pitchFamily="18" charset="0"/>
              <a:cs typeface="Times New Roman" pitchFamily="18" charset="0"/>
            </a:endParaRPr>
          </a:p>
          <a:p>
            <a:pPr algn="ctr"/>
            <a:r>
              <a:rPr lang="en-US" sz="1200" dirty="0">
                <a:solidFill>
                  <a:schemeClr val="tx1"/>
                </a:solidFill>
                <a:latin typeface="Times New Roman" pitchFamily="18" charset="0"/>
                <a:cs typeface="Times New Roman" pitchFamily="18" charset="0"/>
              </a:rPr>
              <a:t>Addressing Equality, Diversity, and Inclusion (EDI) in the hospitality industry, the "Future of Inclusion: EDI Conference for Hospitality &amp; Business" is a trailblazing industry gathering (Madera et al., 2023). This conference seeks to bring together HR leaders, corporate executives, educators, legislators, and hospitality experts to explore and implement inclusive policies that promote a fairer sector. The event will offer practical insights, real-world case studies, and creative solutions for creating a more diverse and inclusive workforce through keynote addresses, expert panel discussions, interactive workshops, and networking opportunities.</a:t>
            </a:r>
          </a:p>
          <a:p>
            <a:pPr algn="ctr"/>
            <a:endParaRPr lang="en-US" sz="1200" dirty="0">
              <a:solidFill>
                <a:schemeClr val="tx1"/>
              </a:solidFill>
              <a:latin typeface="Times New Roman" pitchFamily="18" charset="0"/>
              <a:cs typeface="Times New Roman" pitchFamily="18" charset="0"/>
            </a:endParaRPr>
          </a:p>
          <a:p>
            <a:pPr marL="228600" indent="-228600">
              <a:buFont typeface="Wingdings" pitchFamily="2" charset="2"/>
              <a:buChar char="q"/>
            </a:pPr>
            <a:r>
              <a:rPr lang="en-US" sz="1200" b="1" dirty="0">
                <a:solidFill>
                  <a:schemeClr val="tx1"/>
                </a:solidFill>
                <a:latin typeface="Times New Roman" pitchFamily="18" charset="0"/>
                <a:cs typeface="Times New Roman" pitchFamily="18" charset="0"/>
              </a:rPr>
              <a:t>Why EDI is a Crucial Issue in the Hospitality Industry</a:t>
            </a:r>
          </a:p>
          <a:p>
            <a:pPr marL="171450" indent="-171450">
              <a:buFont typeface="Arial" pitchFamily="34" charset="0"/>
              <a:buChar char="•"/>
            </a:pPr>
            <a:r>
              <a:rPr lang="en-US" sz="1200" dirty="0">
                <a:solidFill>
                  <a:schemeClr val="tx1"/>
                </a:solidFill>
                <a:latin typeface="Times New Roman" pitchFamily="18" charset="0"/>
                <a:cs typeface="Times New Roman" pitchFamily="18" charset="0"/>
              </a:rPr>
              <a:t>The hospitality industry is one of the most </a:t>
            </a:r>
            <a:r>
              <a:rPr lang="en-US" sz="1200" b="1" dirty="0">
                <a:solidFill>
                  <a:schemeClr val="tx1"/>
                </a:solidFill>
                <a:latin typeface="Times New Roman" pitchFamily="18" charset="0"/>
                <a:cs typeface="Times New Roman" pitchFamily="18" charset="0"/>
              </a:rPr>
              <a:t>diverse</a:t>
            </a:r>
            <a:r>
              <a:rPr lang="en-US" sz="1200" dirty="0">
                <a:solidFill>
                  <a:schemeClr val="tx1"/>
                </a:solidFill>
                <a:latin typeface="Times New Roman" pitchFamily="18" charset="0"/>
                <a:cs typeface="Times New Roman" pitchFamily="18" charset="0"/>
              </a:rPr>
              <a:t> yet </a:t>
            </a:r>
            <a:r>
              <a:rPr lang="en-US" sz="1200" b="1" dirty="0">
                <a:solidFill>
                  <a:schemeClr val="tx1"/>
                </a:solidFill>
                <a:latin typeface="Times New Roman" pitchFamily="18" charset="0"/>
                <a:cs typeface="Times New Roman" pitchFamily="18" charset="0"/>
              </a:rPr>
              <a:t>unequal</a:t>
            </a:r>
            <a:r>
              <a:rPr lang="en-US" sz="1200" dirty="0">
                <a:solidFill>
                  <a:schemeClr val="tx1"/>
                </a:solidFill>
                <a:latin typeface="Times New Roman" pitchFamily="18" charset="0"/>
                <a:cs typeface="Times New Roman" pitchFamily="18" charset="0"/>
              </a:rPr>
              <a:t> sectors, often facing challenges such as:</a:t>
            </a:r>
          </a:p>
          <a:p>
            <a:pPr marL="171450" indent="-171450">
              <a:buFont typeface="Arial" pitchFamily="34" charset="0"/>
              <a:buChar char="•"/>
            </a:pPr>
            <a:r>
              <a:rPr lang="en-US" sz="1200" b="1" dirty="0">
                <a:solidFill>
                  <a:schemeClr val="tx1"/>
                </a:solidFill>
                <a:latin typeface="Times New Roman" pitchFamily="18" charset="0"/>
                <a:cs typeface="Times New Roman" pitchFamily="18" charset="0"/>
              </a:rPr>
              <a:t>Underrepresentation of minorities in leadership roles</a:t>
            </a:r>
            <a:endParaRPr lang="en-US" sz="1200" dirty="0">
              <a:solidFill>
                <a:schemeClr val="tx1"/>
              </a:solidFill>
              <a:latin typeface="Times New Roman" pitchFamily="18" charset="0"/>
              <a:cs typeface="Times New Roman" pitchFamily="18" charset="0"/>
            </a:endParaRPr>
          </a:p>
          <a:p>
            <a:pPr marL="171450" indent="-171450">
              <a:buFont typeface="Arial" pitchFamily="34" charset="0"/>
              <a:buChar char="•"/>
            </a:pPr>
            <a:r>
              <a:rPr lang="en-US" sz="1200" b="1" dirty="0">
                <a:solidFill>
                  <a:schemeClr val="tx1"/>
                </a:solidFill>
                <a:latin typeface="Times New Roman" pitchFamily="18" charset="0"/>
                <a:cs typeface="Times New Roman" pitchFamily="18" charset="0"/>
              </a:rPr>
              <a:t>Gender pay gaps and lack of career progression for women</a:t>
            </a:r>
            <a:endParaRPr lang="en-US" sz="1200" dirty="0">
              <a:solidFill>
                <a:schemeClr val="tx1"/>
              </a:solidFill>
              <a:latin typeface="Times New Roman" pitchFamily="18" charset="0"/>
              <a:cs typeface="Times New Roman" pitchFamily="18" charset="0"/>
            </a:endParaRPr>
          </a:p>
          <a:p>
            <a:pPr marL="171450" indent="-171450">
              <a:buFont typeface="Arial" pitchFamily="34" charset="0"/>
              <a:buChar char="•"/>
            </a:pPr>
            <a:r>
              <a:rPr lang="en-US" sz="1200" b="1" dirty="0">
                <a:solidFill>
                  <a:schemeClr val="tx1"/>
                </a:solidFill>
                <a:latin typeface="Times New Roman" pitchFamily="18" charset="0"/>
                <a:cs typeface="Times New Roman" pitchFamily="18" charset="0"/>
              </a:rPr>
              <a:t>Limited accessibility for individuals with disabilities</a:t>
            </a:r>
            <a:endParaRPr lang="en-US" sz="1200" dirty="0">
              <a:solidFill>
                <a:schemeClr val="tx1"/>
              </a:solidFill>
              <a:latin typeface="Times New Roman" pitchFamily="18" charset="0"/>
              <a:cs typeface="Times New Roman" pitchFamily="18" charset="0"/>
            </a:endParaRPr>
          </a:p>
          <a:p>
            <a:pPr marL="171450" indent="-171450">
              <a:buFont typeface="Arial" pitchFamily="34" charset="0"/>
              <a:buChar char="•"/>
            </a:pPr>
            <a:r>
              <a:rPr lang="en-US" sz="1200" b="1" dirty="0">
                <a:solidFill>
                  <a:schemeClr val="tx1"/>
                </a:solidFill>
                <a:latin typeface="Times New Roman" pitchFamily="18" charset="0"/>
                <a:cs typeface="Times New Roman" pitchFamily="18" charset="0"/>
              </a:rPr>
              <a:t>Bias and discrimination in hiring and workplace culture</a:t>
            </a:r>
            <a:endParaRPr lang="en-US" sz="1200" dirty="0">
              <a:solidFill>
                <a:schemeClr val="tx1"/>
              </a:solidFill>
              <a:latin typeface="Times New Roman" pitchFamily="18" charset="0"/>
              <a:cs typeface="Times New Roman" pitchFamily="18" charset="0"/>
            </a:endParaRPr>
          </a:p>
          <a:p>
            <a:r>
              <a:rPr lang="en-US" sz="1200" dirty="0">
                <a:solidFill>
                  <a:schemeClr val="tx1"/>
                </a:solidFill>
                <a:latin typeface="Times New Roman" pitchFamily="18" charset="0"/>
                <a:cs typeface="Times New Roman" pitchFamily="18" charset="0"/>
              </a:rPr>
              <a:t>As global businesses increasingly prioritize inclusion and social responsibility, fostering EDI is no longer optional—it is necessary for innovation, employee well-being, and business sustainability (</a:t>
            </a:r>
            <a:r>
              <a:rPr lang="en-US" sz="1200" dirty="0" err="1">
                <a:solidFill>
                  <a:schemeClr val="tx1"/>
                </a:solidFill>
                <a:latin typeface="Times New Roman" pitchFamily="18" charset="0"/>
                <a:cs typeface="Times New Roman" pitchFamily="18" charset="0"/>
              </a:rPr>
              <a:t>Ejoh</a:t>
            </a:r>
            <a:r>
              <a:rPr lang="en-US" sz="1200" dirty="0">
                <a:solidFill>
                  <a:schemeClr val="tx1"/>
                </a:solidFill>
                <a:latin typeface="Times New Roman" pitchFamily="18" charset="0"/>
                <a:cs typeface="Times New Roman" pitchFamily="18" charset="0"/>
              </a:rPr>
              <a:t> and </a:t>
            </a:r>
            <a:r>
              <a:rPr lang="en-US" sz="1200" dirty="0" err="1">
                <a:solidFill>
                  <a:schemeClr val="tx1"/>
                </a:solidFill>
                <a:latin typeface="Times New Roman" pitchFamily="18" charset="0"/>
                <a:cs typeface="Times New Roman" pitchFamily="18" charset="0"/>
              </a:rPr>
              <a:t>Omoile</a:t>
            </a:r>
            <a:r>
              <a:rPr lang="en-US" sz="1200" dirty="0">
                <a:solidFill>
                  <a:schemeClr val="tx1"/>
                </a:solidFill>
                <a:latin typeface="Times New Roman" pitchFamily="18" charset="0"/>
                <a:cs typeface="Times New Roman" pitchFamily="18" charset="0"/>
              </a:rPr>
              <a:t>, 2023). Companies that embrace diversity benefit from </a:t>
            </a:r>
            <a:r>
              <a:rPr lang="en-US" sz="1200" b="1" dirty="0">
                <a:solidFill>
                  <a:schemeClr val="tx1"/>
                </a:solidFill>
                <a:latin typeface="Times New Roman" pitchFamily="18" charset="0"/>
                <a:cs typeface="Times New Roman" pitchFamily="18" charset="0"/>
              </a:rPr>
              <a:t>stronger work cultures, improved customer experiences, and higher profitability</a:t>
            </a:r>
            <a:r>
              <a:rPr lang="en-US" sz="1200" dirty="0">
                <a:solidFill>
                  <a:schemeClr val="tx1"/>
                </a:solidFill>
                <a:latin typeface="Times New Roman" pitchFamily="18" charset="0"/>
                <a:cs typeface="Times New Roman" pitchFamily="18" charset="0"/>
              </a:rPr>
              <a:t>. This conference will equip industry leaders with the knowledge and tools to </a:t>
            </a:r>
            <a:r>
              <a:rPr lang="en-US" sz="1200" b="1" dirty="0">
                <a:solidFill>
                  <a:schemeClr val="tx1"/>
                </a:solidFill>
                <a:latin typeface="Times New Roman" pitchFamily="18" charset="0"/>
                <a:cs typeface="Times New Roman" pitchFamily="18" charset="0"/>
              </a:rPr>
              <a:t>drive meaningful change</a:t>
            </a:r>
            <a:r>
              <a:rPr lang="en-US" sz="1200" dirty="0">
                <a:solidFill>
                  <a:schemeClr val="tx1"/>
                </a:solidFill>
                <a:latin typeface="Times New Roman" pitchFamily="18" charset="0"/>
                <a:cs typeface="Times New Roman" pitchFamily="18" charset="0"/>
              </a:rPr>
              <a:t>.</a:t>
            </a:r>
          </a:p>
          <a:p>
            <a:pPr marL="228600" indent="-228600">
              <a:buFont typeface="Wingdings" pitchFamily="2" charset="2"/>
              <a:buChar char="q"/>
            </a:pPr>
            <a:r>
              <a:rPr lang="en-US" sz="1200" b="1" dirty="0">
                <a:solidFill>
                  <a:schemeClr val="tx1"/>
                </a:solidFill>
                <a:latin typeface="Times New Roman" pitchFamily="18" charset="0"/>
                <a:cs typeface="Times New Roman" pitchFamily="18" charset="0"/>
              </a:rPr>
              <a:t>Summary of Expected Impact</a:t>
            </a:r>
          </a:p>
          <a:p>
            <a:pPr marL="171450" indent="-171450">
              <a:buFont typeface="Arial" pitchFamily="34" charset="0"/>
              <a:buChar char="•"/>
            </a:pPr>
            <a:r>
              <a:rPr lang="en-US" sz="1200" dirty="0">
                <a:solidFill>
                  <a:schemeClr val="tx1"/>
                </a:solidFill>
                <a:latin typeface="Times New Roman" pitchFamily="18" charset="0"/>
                <a:cs typeface="Times New Roman" pitchFamily="18" charset="0"/>
              </a:rPr>
              <a:t>The </a:t>
            </a:r>
            <a:r>
              <a:rPr lang="en-US" sz="1200" b="1" dirty="0">
                <a:solidFill>
                  <a:schemeClr val="tx1"/>
                </a:solidFill>
                <a:latin typeface="Times New Roman" pitchFamily="18" charset="0"/>
                <a:cs typeface="Times New Roman" pitchFamily="18" charset="0"/>
              </a:rPr>
              <a:t>“Future of Inclusion” Conference</a:t>
            </a:r>
            <a:r>
              <a:rPr lang="en-US" sz="1200" dirty="0">
                <a:solidFill>
                  <a:schemeClr val="tx1"/>
                </a:solidFill>
                <a:latin typeface="Times New Roman" pitchFamily="18" charset="0"/>
                <a:cs typeface="Times New Roman" pitchFamily="18" charset="0"/>
              </a:rPr>
              <a:t> will catalyze for:</a:t>
            </a:r>
          </a:p>
          <a:p>
            <a:pPr marL="171450" indent="-171450">
              <a:buFont typeface="Arial" pitchFamily="34" charset="0"/>
              <a:buChar char="•"/>
            </a:pPr>
            <a:r>
              <a:rPr lang="en-US" sz="1200" b="1" dirty="0">
                <a:solidFill>
                  <a:schemeClr val="tx1"/>
                </a:solidFill>
                <a:latin typeface="Times New Roman" pitchFamily="18" charset="0"/>
                <a:cs typeface="Times New Roman" pitchFamily="18" charset="0"/>
              </a:rPr>
              <a:t>Raising awareness</a:t>
            </a:r>
            <a:r>
              <a:rPr lang="en-US" sz="1200" dirty="0">
                <a:solidFill>
                  <a:schemeClr val="tx1"/>
                </a:solidFill>
                <a:latin typeface="Times New Roman" pitchFamily="18" charset="0"/>
                <a:cs typeface="Times New Roman" pitchFamily="18" charset="0"/>
              </a:rPr>
              <a:t> about key diversity challenges in the hospitality sector.</a:t>
            </a:r>
          </a:p>
          <a:p>
            <a:pPr marL="171450" indent="-171450">
              <a:buFont typeface="Arial" pitchFamily="34" charset="0"/>
              <a:buChar char="•"/>
            </a:pPr>
            <a:r>
              <a:rPr lang="en-US" sz="1200" b="1" dirty="0">
                <a:solidFill>
                  <a:schemeClr val="tx1"/>
                </a:solidFill>
                <a:latin typeface="Times New Roman" pitchFamily="18" charset="0"/>
                <a:cs typeface="Times New Roman" pitchFamily="18" charset="0"/>
              </a:rPr>
              <a:t>Providing practical solutions</a:t>
            </a:r>
            <a:r>
              <a:rPr lang="en-US" sz="1200" dirty="0">
                <a:solidFill>
                  <a:schemeClr val="tx1"/>
                </a:solidFill>
                <a:latin typeface="Times New Roman" pitchFamily="18" charset="0"/>
                <a:cs typeface="Times New Roman" pitchFamily="18" charset="0"/>
              </a:rPr>
              <a:t> through expert-led discussions and case studies.</a:t>
            </a:r>
          </a:p>
          <a:p>
            <a:pPr marL="171450" indent="-171450">
              <a:buFont typeface="Arial" pitchFamily="34" charset="0"/>
              <a:buChar char="•"/>
            </a:pPr>
            <a:r>
              <a:rPr lang="en-US" sz="1200" b="1" dirty="0">
                <a:solidFill>
                  <a:schemeClr val="tx1"/>
                </a:solidFill>
                <a:latin typeface="Times New Roman" pitchFamily="18" charset="0"/>
                <a:cs typeface="Times New Roman" pitchFamily="18" charset="0"/>
              </a:rPr>
              <a:t>Encouraging industry-wide collaboration</a:t>
            </a:r>
            <a:r>
              <a:rPr lang="en-US" sz="1200" dirty="0">
                <a:solidFill>
                  <a:schemeClr val="tx1"/>
                </a:solidFill>
                <a:latin typeface="Times New Roman" pitchFamily="18" charset="0"/>
                <a:cs typeface="Times New Roman" pitchFamily="18" charset="0"/>
              </a:rPr>
              <a:t> to implement inclusive policies and best practices.</a:t>
            </a:r>
          </a:p>
          <a:p>
            <a:pPr marL="171450" indent="-171450">
              <a:buFont typeface="Arial" pitchFamily="34" charset="0"/>
              <a:buChar char="•"/>
            </a:pPr>
            <a:r>
              <a:rPr lang="en-US" sz="1200" b="1" dirty="0">
                <a:solidFill>
                  <a:schemeClr val="tx1"/>
                </a:solidFill>
                <a:latin typeface="Times New Roman" pitchFamily="18" charset="0"/>
                <a:cs typeface="Times New Roman" pitchFamily="18" charset="0"/>
              </a:rPr>
              <a:t>Creating networking opportunities</a:t>
            </a:r>
            <a:r>
              <a:rPr lang="en-US" sz="1200" dirty="0">
                <a:solidFill>
                  <a:schemeClr val="tx1"/>
                </a:solidFill>
                <a:latin typeface="Times New Roman" pitchFamily="18" charset="0"/>
                <a:cs typeface="Times New Roman" pitchFamily="18" charset="0"/>
              </a:rPr>
              <a:t> for professionals committed to fostering diverse workplaces.</a:t>
            </a:r>
          </a:p>
          <a:p>
            <a:pPr marL="171450" indent="-171450">
              <a:buFont typeface="Arial" pitchFamily="34" charset="0"/>
              <a:buChar char="•"/>
            </a:pPr>
            <a:r>
              <a:rPr lang="en-US" sz="1200" b="1" dirty="0">
                <a:solidFill>
                  <a:schemeClr val="tx1"/>
                </a:solidFill>
                <a:latin typeface="Times New Roman" pitchFamily="18" charset="0"/>
                <a:cs typeface="Times New Roman" pitchFamily="18" charset="0"/>
              </a:rPr>
              <a:t>Inspiring organizations</a:t>
            </a:r>
            <a:r>
              <a:rPr lang="en-US" sz="1200" dirty="0">
                <a:solidFill>
                  <a:schemeClr val="tx1"/>
                </a:solidFill>
                <a:latin typeface="Times New Roman" pitchFamily="18" charset="0"/>
                <a:cs typeface="Times New Roman" pitchFamily="18" charset="0"/>
              </a:rPr>
              <a:t> to adopt sustainable, inclusive hiring and operational strategies.</a:t>
            </a:r>
          </a:p>
          <a:p>
            <a:pPr algn="ctr"/>
            <a:endParaRPr lang="en-US" sz="1200" dirty="0">
              <a:latin typeface="Times New Roman" pitchFamily="18" charset="0"/>
              <a:cs typeface="Times New Roman" pitchFamily="18" charset="0"/>
            </a:endParaRPr>
          </a:p>
        </p:txBody>
      </p:sp>
    </p:spTree>
    <p:extLst>
      <p:ext uri="{BB962C8B-B14F-4D97-AF65-F5344CB8AC3E}">
        <p14:creationId xmlns:p14="http://schemas.microsoft.com/office/powerpoint/2010/main" val="12002491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3505200" cy="533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Times New Roman" pitchFamily="18" charset="0"/>
                <a:cs typeface="Times New Roman" pitchFamily="18" charset="0"/>
              </a:rPr>
              <a:t>Market Analysis</a:t>
            </a:r>
          </a:p>
        </p:txBody>
      </p:sp>
      <p:cxnSp>
        <p:nvCxnSpPr>
          <p:cNvPr id="4" name="Straight Arrow Connector 3"/>
          <p:cNvCxnSpPr/>
          <p:nvPr/>
        </p:nvCxnSpPr>
        <p:spPr>
          <a:xfrm>
            <a:off x="152400" y="457200"/>
            <a:ext cx="3124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graphicFrame>
        <p:nvGraphicFramePr>
          <p:cNvPr id="3" name="Diagram 2"/>
          <p:cNvGraphicFramePr/>
          <p:nvPr>
            <p:extLst>
              <p:ext uri="{D42A27DB-BD31-4B8C-83A1-F6EECF244321}">
                <p14:modId xmlns:p14="http://schemas.microsoft.com/office/powerpoint/2010/main" val="2362645378"/>
              </p:ext>
            </p:extLst>
          </p:nvPr>
        </p:nvGraphicFramePr>
        <p:xfrm>
          <a:off x="152400" y="685800"/>
          <a:ext cx="8763000"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403524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4533900" cy="533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Times New Roman" pitchFamily="18" charset="0"/>
                <a:cs typeface="Times New Roman" pitchFamily="18" charset="0"/>
              </a:rPr>
              <a:t>Event Structure &amp; Content</a:t>
            </a:r>
          </a:p>
        </p:txBody>
      </p:sp>
      <p:cxnSp>
        <p:nvCxnSpPr>
          <p:cNvPr id="4" name="Straight Arrow Connector 3"/>
          <p:cNvCxnSpPr/>
          <p:nvPr/>
        </p:nvCxnSpPr>
        <p:spPr>
          <a:xfrm>
            <a:off x="152400" y="457200"/>
            <a:ext cx="3124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graphicFrame>
        <p:nvGraphicFramePr>
          <p:cNvPr id="3" name="Diagram 2"/>
          <p:cNvGraphicFramePr/>
          <p:nvPr>
            <p:extLst>
              <p:ext uri="{D42A27DB-BD31-4B8C-83A1-F6EECF244321}">
                <p14:modId xmlns:p14="http://schemas.microsoft.com/office/powerpoint/2010/main" val="3887893878"/>
              </p:ext>
            </p:extLst>
          </p:nvPr>
        </p:nvGraphicFramePr>
        <p:xfrm>
          <a:off x="152400" y="685800"/>
          <a:ext cx="8763000"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21624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3505200" cy="533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Times New Roman" pitchFamily="18" charset="0"/>
                <a:cs typeface="Times New Roman" pitchFamily="18" charset="0"/>
              </a:rPr>
              <a:t>Operational Feasibility</a:t>
            </a:r>
          </a:p>
        </p:txBody>
      </p:sp>
      <p:cxnSp>
        <p:nvCxnSpPr>
          <p:cNvPr id="4" name="Straight Arrow Connector 3"/>
          <p:cNvCxnSpPr/>
          <p:nvPr/>
        </p:nvCxnSpPr>
        <p:spPr>
          <a:xfrm>
            <a:off x="152400" y="457200"/>
            <a:ext cx="3124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graphicFrame>
        <p:nvGraphicFramePr>
          <p:cNvPr id="3" name="Diagram 2"/>
          <p:cNvGraphicFramePr/>
          <p:nvPr>
            <p:extLst>
              <p:ext uri="{D42A27DB-BD31-4B8C-83A1-F6EECF244321}">
                <p14:modId xmlns:p14="http://schemas.microsoft.com/office/powerpoint/2010/main" val="3462445233"/>
              </p:ext>
            </p:extLst>
          </p:nvPr>
        </p:nvGraphicFramePr>
        <p:xfrm>
          <a:off x="152400" y="685800"/>
          <a:ext cx="8763000"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85967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5334000" cy="533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Times New Roman" pitchFamily="18" charset="0"/>
                <a:cs typeface="Times New Roman" pitchFamily="18" charset="0"/>
              </a:rPr>
              <a:t>Marketing &amp; Sponsorship Strategy</a:t>
            </a:r>
          </a:p>
        </p:txBody>
      </p:sp>
      <p:cxnSp>
        <p:nvCxnSpPr>
          <p:cNvPr id="4" name="Straight Arrow Connector 3"/>
          <p:cNvCxnSpPr/>
          <p:nvPr/>
        </p:nvCxnSpPr>
        <p:spPr>
          <a:xfrm>
            <a:off x="152400" y="457200"/>
            <a:ext cx="5029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graphicFrame>
        <p:nvGraphicFramePr>
          <p:cNvPr id="7" name="Diagram 6"/>
          <p:cNvGraphicFramePr/>
          <p:nvPr>
            <p:extLst>
              <p:ext uri="{D42A27DB-BD31-4B8C-83A1-F6EECF244321}">
                <p14:modId xmlns:p14="http://schemas.microsoft.com/office/powerpoint/2010/main" val="3601345067"/>
              </p:ext>
            </p:extLst>
          </p:nvPr>
        </p:nvGraphicFramePr>
        <p:xfrm>
          <a:off x="152400" y="685800"/>
          <a:ext cx="8763000"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61328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3505200" cy="533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Times New Roman" pitchFamily="18" charset="0"/>
                <a:cs typeface="Times New Roman" pitchFamily="18" charset="0"/>
              </a:rPr>
              <a:t>Financial Feasibility</a:t>
            </a:r>
          </a:p>
        </p:txBody>
      </p:sp>
      <p:cxnSp>
        <p:nvCxnSpPr>
          <p:cNvPr id="4" name="Straight Arrow Connector 3"/>
          <p:cNvCxnSpPr/>
          <p:nvPr/>
        </p:nvCxnSpPr>
        <p:spPr>
          <a:xfrm>
            <a:off x="152400" y="457200"/>
            <a:ext cx="3124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graphicFrame>
        <p:nvGraphicFramePr>
          <p:cNvPr id="3" name="Table 2"/>
          <p:cNvGraphicFramePr>
            <a:graphicFrameLocks noGrp="1"/>
          </p:cNvGraphicFramePr>
          <p:nvPr>
            <p:extLst>
              <p:ext uri="{D42A27DB-BD31-4B8C-83A1-F6EECF244321}">
                <p14:modId xmlns:p14="http://schemas.microsoft.com/office/powerpoint/2010/main" val="3436766711"/>
              </p:ext>
            </p:extLst>
          </p:nvPr>
        </p:nvGraphicFramePr>
        <p:xfrm>
          <a:off x="152399" y="533402"/>
          <a:ext cx="8763002" cy="6294295"/>
        </p:xfrm>
        <a:graphic>
          <a:graphicData uri="http://schemas.openxmlformats.org/drawingml/2006/table">
            <a:tbl>
              <a:tblPr>
                <a:tableStyleId>{35758FB7-9AC5-4552-8A53-C91805E547FA}</a:tableStyleId>
              </a:tblPr>
              <a:tblGrid>
                <a:gridCol w="1553554">
                  <a:extLst>
                    <a:ext uri="{9D8B030D-6E8A-4147-A177-3AD203B41FA5}">
                      <a16:colId xmlns:a16="http://schemas.microsoft.com/office/drawing/2014/main" val="20000"/>
                    </a:ext>
                  </a:extLst>
                </a:gridCol>
                <a:gridCol w="1723473">
                  <a:extLst>
                    <a:ext uri="{9D8B030D-6E8A-4147-A177-3AD203B41FA5}">
                      <a16:colId xmlns:a16="http://schemas.microsoft.com/office/drawing/2014/main" val="20001"/>
                    </a:ext>
                  </a:extLst>
                </a:gridCol>
                <a:gridCol w="1650647">
                  <a:extLst>
                    <a:ext uri="{9D8B030D-6E8A-4147-A177-3AD203B41FA5}">
                      <a16:colId xmlns:a16="http://schemas.microsoft.com/office/drawing/2014/main" val="20002"/>
                    </a:ext>
                  </a:extLst>
                </a:gridCol>
                <a:gridCol w="3835328">
                  <a:extLst>
                    <a:ext uri="{9D8B030D-6E8A-4147-A177-3AD203B41FA5}">
                      <a16:colId xmlns:a16="http://schemas.microsoft.com/office/drawing/2014/main" val="20003"/>
                    </a:ext>
                  </a:extLst>
                </a:gridCol>
              </a:tblGrid>
              <a:tr h="77542">
                <a:tc gridSpan="4">
                  <a:txBody>
                    <a:bodyPr/>
                    <a:lstStyle/>
                    <a:p>
                      <a:pPr algn="ctr" fontAlgn="ctr"/>
                      <a:r>
                        <a:rPr lang="en-US" sz="800" u="none" strike="noStrike">
                          <a:effectLst/>
                        </a:rPr>
                        <a:t>Estimated Budget &amp; Projected Revenue Breakdown</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71577">
                <a:tc>
                  <a:txBody>
                    <a:bodyPr/>
                    <a:lstStyle/>
                    <a:p>
                      <a:pPr algn="ctr" fontAlgn="b"/>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286309">
                <a:tc>
                  <a:txBody>
                    <a:bodyPr/>
                    <a:lstStyle/>
                    <a:p>
                      <a:pPr algn="ctr" fontAlgn="ctr"/>
                      <a:r>
                        <a:rPr lang="en-US" sz="800" u="none" strike="noStrike">
                          <a:effectLst/>
                        </a:rPr>
                        <a:t>Category</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Estimated Cost (USD)</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Revenue Source</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Projected Revenue (USD)</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143155">
                <a:tc>
                  <a:txBody>
                    <a:bodyPr/>
                    <a:lstStyle/>
                    <a:p>
                      <a:pPr algn="ctr" fontAlgn="ctr"/>
                      <a:r>
                        <a:rPr lang="en-US" sz="800" u="none" strike="noStrike">
                          <a:effectLst/>
                        </a:rPr>
                        <a:t>Venue Rental</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$20,000 </a:t>
                      </a:r>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Ticket Sales</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$50,000 </a:t>
                      </a:r>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286309">
                <a:tc>
                  <a:txBody>
                    <a:bodyPr/>
                    <a:lstStyle/>
                    <a:p>
                      <a:pPr algn="ctr" fontAlgn="ctr"/>
                      <a:r>
                        <a:rPr lang="en-US" sz="800" u="none" strike="noStrike">
                          <a:effectLst/>
                        </a:rPr>
                        <a:t>Catering &amp; Refreshments</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$10,000 </a:t>
                      </a:r>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Corporate Sponsorships</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$40,000 </a:t>
                      </a:r>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286309">
                <a:tc>
                  <a:txBody>
                    <a:bodyPr/>
                    <a:lstStyle/>
                    <a:p>
                      <a:pPr algn="ctr" fontAlgn="ctr"/>
                      <a:r>
                        <a:rPr lang="en-US" sz="800" u="none" strike="noStrike">
                          <a:effectLst/>
                        </a:rPr>
                        <a:t>Speaker Fees &amp; Travel</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$15,000 </a:t>
                      </a:r>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Government &amp; NGO Grants</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$20,000 </a:t>
                      </a:r>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286309">
                <a:tc>
                  <a:txBody>
                    <a:bodyPr/>
                    <a:lstStyle/>
                    <a:p>
                      <a:pPr algn="ctr" fontAlgn="ctr"/>
                      <a:r>
                        <a:rPr lang="en-US" sz="800" u="none" strike="noStrike">
                          <a:effectLst/>
                        </a:rPr>
                        <a:t>Marketing &amp; Promotions</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$8,000 </a:t>
                      </a:r>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Exhibition Booths &amp; Ads</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$15,000 </a:t>
                      </a:r>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r h="286309">
                <a:tc>
                  <a:txBody>
                    <a:bodyPr/>
                    <a:lstStyle/>
                    <a:p>
                      <a:pPr algn="ctr" fontAlgn="ctr"/>
                      <a:r>
                        <a:rPr lang="en-US" sz="800" u="none" strike="noStrike">
                          <a:effectLst/>
                        </a:rPr>
                        <a:t>Technical &amp; AV Equipment</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$12,000 </a:t>
                      </a:r>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Merchandise &amp; Add-ons</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$5,000 </a:t>
                      </a:r>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7"/>
                  </a:ext>
                </a:extLst>
              </a:tr>
              <a:tr h="214732">
                <a:tc>
                  <a:txBody>
                    <a:bodyPr/>
                    <a:lstStyle/>
                    <a:p>
                      <a:pPr algn="ctr" fontAlgn="ctr"/>
                      <a:r>
                        <a:rPr lang="en-US" sz="800" u="none" strike="noStrike">
                          <a:effectLst/>
                        </a:rPr>
                        <a:t>Staffing &amp; Logistics</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$10,000 </a:t>
                      </a:r>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Other Revenue Sources</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$10,000 </a:t>
                      </a:r>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8"/>
                  </a:ext>
                </a:extLst>
              </a:tr>
              <a:tr h="286309">
                <a:tc>
                  <a:txBody>
                    <a:bodyPr/>
                    <a:lstStyle/>
                    <a:p>
                      <a:pPr algn="ctr" fontAlgn="ctr"/>
                      <a:r>
                        <a:rPr lang="en-US" sz="800" u="none" strike="noStrike">
                          <a:effectLst/>
                        </a:rPr>
                        <a:t>Miscellaneous &amp; Contingency</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$5,000 </a:t>
                      </a:r>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Total Revenue</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$140,000 </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9"/>
                  </a:ext>
                </a:extLst>
              </a:tr>
              <a:tr h="143155">
                <a:tc>
                  <a:txBody>
                    <a:bodyPr/>
                    <a:lstStyle/>
                    <a:p>
                      <a:pPr algn="ctr" fontAlgn="ctr"/>
                      <a:r>
                        <a:rPr lang="en-US" sz="800" u="none" strike="noStrike">
                          <a:effectLst/>
                        </a:rPr>
                        <a:t>Total Costs</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$80,000 </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Net Profit</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$60,000 </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0"/>
                  </a:ext>
                </a:extLst>
              </a:tr>
              <a:tr h="77542">
                <a:tc gridSpan="4">
                  <a:txBody>
                    <a:bodyPr/>
                    <a:lstStyle/>
                    <a:p>
                      <a:pPr algn="ctr" fontAlgn="ctr"/>
                      <a:r>
                        <a:rPr lang="en-US" sz="800" u="none" strike="noStrike">
                          <a:effectLst/>
                        </a:rPr>
                        <a:t>Risk Assessment &amp; Mitigation Strategies</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11"/>
                  </a:ext>
                </a:extLst>
              </a:tr>
              <a:tr h="71577">
                <a:tc>
                  <a:txBody>
                    <a:bodyPr/>
                    <a:lstStyle/>
                    <a:p>
                      <a:pPr algn="ctr" fontAlgn="b"/>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2"/>
                  </a:ext>
                </a:extLst>
              </a:tr>
              <a:tr h="214732">
                <a:tc>
                  <a:txBody>
                    <a:bodyPr/>
                    <a:lstStyle/>
                    <a:p>
                      <a:pPr algn="ctr" fontAlgn="ctr"/>
                      <a:r>
                        <a:rPr lang="en-US" sz="800" u="none" strike="noStrike">
                          <a:effectLst/>
                        </a:rPr>
                        <a:t>Potential Risk</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Impact</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Mitigation Strategy</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3"/>
                  </a:ext>
                </a:extLst>
              </a:tr>
              <a:tr h="572618">
                <a:tc>
                  <a:txBody>
                    <a:bodyPr/>
                    <a:lstStyle/>
                    <a:p>
                      <a:pPr algn="ctr" fontAlgn="ctr"/>
                      <a:r>
                        <a:rPr lang="en-US" sz="800" u="none" strike="noStrike">
                          <a:effectLst/>
                        </a:rPr>
                        <a:t>Low Ticket Sales</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High</a:t>
                      </a:r>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Early-bird discounts, group packages, strong digital marketing.</a:t>
                      </a:r>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4"/>
                  </a:ext>
                </a:extLst>
              </a:tr>
              <a:tr h="787350">
                <a:tc>
                  <a:txBody>
                    <a:bodyPr/>
                    <a:lstStyle/>
                    <a:p>
                      <a:pPr algn="ctr" fontAlgn="ctr"/>
                      <a:r>
                        <a:rPr lang="en-US" sz="800" u="none" strike="noStrike">
                          <a:effectLst/>
                        </a:rPr>
                        <a:t>Sponsorship Shortfall</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Medium</a:t>
                      </a:r>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Diversify funding sources, reach out to multiple industries, offer tiered sponsorships.</a:t>
                      </a:r>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5"/>
                  </a:ext>
                </a:extLst>
              </a:tr>
              <a:tr h="644195">
                <a:tc>
                  <a:txBody>
                    <a:bodyPr/>
                    <a:lstStyle/>
                    <a:p>
                      <a:pPr algn="ctr" fontAlgn="ctr"/>
                      <a:r>
                        <a:rPr lang="en-US" sz="800" u="none" strike="noStrike">
                          <a:effectLst/>
                        </a:rPr>
                        <a:t>Venue or Technical Issues</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Medium</a:t>
                      </a:r>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Backup venue options, on-site AV support, thorough pre-event testing.</a:t>
                      </a:r>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6"/>
                  </a:ext>
                </a:extLst>
              </a:tr>
              <a:tr h="572618">
                <a:tc>
                  <a:txBody>
                    <a:bodyPr/>
                    <a:lstStyle/>
                    <a:p>
                      <a:pPr algn="ctr" fontAlgn="ctr"/>
                      <a:r>
                        <a:rPr lang="en-US" sz="800" u="none" strike="noStrike">
                          <a:effectLst/>
                        </a:rPr>
                        <a:t>Speaker Cancellations</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Low</a:t>
                      </a:r>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dirty="0">
                          <a:effectLst/>
                        </a:rPr>
                        <a:t>Contracts with backup speakers, virtual participation options.</a:t>
                      </a:r>
                      <a:endParaRPr lang="en-US" sz="800" b="0" i="0" u="none" strike="noStrike" dirty="0">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7"/>
                  </a:ext>
                </a:extLst>
              </a:tr>
              <a:tr h="787350">
                <a:tc>
                  <a:txBody>
                    <a:bodyPr/>
                    <a:lstStyle/>
                    <a:p>
                      <a:pPr algn="ctr" fontAlgn="ctr"/>
                      <a:r>
                        <a:rPr lang="en-US" sz="800" u="none" strike="noStrike">
                          <a:effectLst/>
                        </a:rPr>
                        <a:t>Operational Delays</a:t>
                      </a:r>
                      <a:endParaRPr lang="en-US" sz="800" b="1"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Medium</a:t>
                      </a:r>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ctr"/>
                      <a:r>
                        <a:rPr lang="en-US" sz="800" u="none" strike="noStrike">
                          <a:effectLst/>
                        </a:rPr>
                        <a:t>Detailed event timeline, professional event management team, contingency planning.</a:t>
                      </a:r>
                      <a:endParaRPr lang="en-US" sz="800" b="0" i="0" u="none" strike="noStrike">
                        <a:solidFill>
                          <a:srgbClr val="000000"/>
                        </a:solidFill>
                        <a:effectLst/>
                        <a:latin typeface="Times New Roman" pitchFamily="18" charset="0"/>
                        <a:cs typeface="Times New Roman" pitchFamily="18" charset="0"/>
                      </a:endParaRPr>
                    </a:p>
                  </a:txBody>
                  <a:tcPr marL="2214" marR="2214" marT="2214"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fontAlgn="b"/>
                      <a:endParaRPr lang="en-US" sz="800" b="0" i="0" u="none" strike="noStrike" dirty="0">
                        <a:solidFill>
                          <a:srgbClr val="000000"/>
                        </a:solidFill>
                        <a:effectLst/>
                        <a:latin typeface="Times New Roman" pitchFamily="18" charset="0"/>
                        <a:cs typeface="Times New Roman" pitchFamily="18" charset="0"/>
                      </a:endParaRPr>
                    </a:p>
                  </a:txBody>
                  <a:tcPr marL="2214" marR="2214" marT="2214"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18"/>
                  </a:ext>
                </a:extLst>
              </a:tr>
            </a:tbl>
          </a:graphicData>
        </a:graphic>
      </p:graphicFrame>
    </p:spTree>
    <p:extLst>
      <p:ext uri="{BB962C8B-B14F-4D97-AF65-F5344CB8AC3E}">
        <p14:creationId xmlns:p14="http://schemas.microsoft.com/office/powerpoint/2010/main" val="39719090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6324600" cy="533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Times New Roman" pitchFamily="18" charset="0"/>
                <a:cs typeface="Times New Roman" pitchFamily="18" charset="0"/>
              </a:rPr>
              <a:t>Sustainability &amp; Inclusivity Considerations</a:t>
            </a:r>
          </a:p>
        </p:txBody>
      </p:sp>
      <p:cxnSp>
        <p:nvCxnSpPr>
          <p:cNvPr id="4" name="Straight Arrow Connector 3"/>
          <p:cNvCxnSpPr/>
          <p:nvPr/>
        </p:nvCxnSpPr>
        <p:spPr>
          <a:xfrm>
            <a:off x="152400" y="457200"/>
            <a:ext cx="58674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graphicFrame>
        <p:nvGraphicFramePr>
          <p:cNvPr id="6" name="Diagram 5"/>
          <p:cNvGraphicFramePr/>
          <p:nvPr>
            <p:extLst>
              <p:ext uri="{D42A27DB-BD31-4B8C-83A1-F6EECF244321}">
                <p14:modId xmlns:p14="http://schemas.microsoft.com/office/powerpoint/2010/main" val="3334675090"/>
              </p:ext>
            </p:extLst>
          </p:nvPr>
        </p:nvGraphicFramePr>
        <p:xfrm>
          <a:off x="152400" y="685800"/>
          <a:ext cx="8763000"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134962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4191000" cy="533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Times New Roman" pitchFamily="18" charset="0"/>
                <a:cs typeface="Times New Roman" pitchFamily="18" charset="0"/>
              </a:rPr>
              <a:t>Conclusion and Next Steps</a:t>
            </a:r>
          </a:p>
        </p:txBody>
      </p:sp>
      <p:cxnSp>
        <p:nvCxnSpPr>
          <p:cNvPr id="4" name="Straight Arrow Connector 3"/>
          <p:cNvCxnSpPr/>
          <p:nvPr/>
        </p:nvCxnSpPr>
        <p:spPr>
          <a:xfrm>
            <a:off x="152400" y="457200"/>
            <a:ext cx="3124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graphicFrame>
        <p:nvGraphicFramePr>
          <p:cNvPr id="3" name="Diagram 2"/>
          <p:cNvGraphicFramePr/>
          <p:nvPr>
            <p:extLst>
              <p:ext uri="{D42A27DB-BD31-4B8C-83A1-F6EECF244321}">
                <p14:modId xmlns:p14="http://schemas.microsoft.com/office/powerpoint/2010/main" val="159966289"/>
              </p:ext>
            </p:extLst>
          </p:nvPr>
        </p:nvGraphicFramePr>
        <p:xfrm>
          <a:off x="152400" y="685800"/>
          <a:ext cx="8763000" cy="5943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752836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3505200" cy="5334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b="1" dirty="0">
                <a:solidFill>
                  <a:schemeClr val="tx1"/>
                </a:solidFill>
                <a:latin typeface="Times New Roman" pitchFamily="18" charset="0"/>
                <a:cs typeface="Times New Roman" pitchFamily="18" charset="0"/>
              </a:rPr>
              <a:t>References</a:t>
            </a:r>
          </a:p>
        </p:txBody>
      </p:sp>
      <p:cxnSp>
        <p:nvCxnSpPr>
          <p:cNvPr id="4" name="Straight Arrow Connector 3"/>
          <p:cNvCxnSpPr/>
          <p:nvPr/>
        </p:nvCxnSpPr>
        <p:spPr>
          <a:xfrm>
            <a:off x="152400" y="457200"/>
            <a:ext cx="3124200" cy="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76200" y="533400"/>
            <a:ext cx="8991600" cy="624840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r>
              <a:rPr lang="en-US" sz="1200" dirty="0">
                <a:latin typeface="Times New Roman" pitchFamily="18" charset="0"/>
                <a:cs typeface="Times New Roman" pitchFamily="18" charset="0"/>
              </a:rPr>
              <a:t>Madera, J.M., </a:t>
            </a:r>
            <a:r>
              <a:rPr lang="en-US" sz="1200" dirty="0" err="1">
                <a:latin typeface="Times New Roman" pitchFamily="18" charset="0"/>
                <a:cs typeface="Times New Roman" pitchFamily="18" charset="0"/>
              </a:rPr>
              <a:t>Manoharan</a:t>
            </a:r>
            <a:r>
              <a:rPr lang="en-US" sz="1200" dirty="0">
                <a:latin typeface="Times New Roman" pitchFamily="18" charset="0"/>
                <a:cs typeface="Times New Roman" pitchFamily="18" charset="0"/>
              </a:rPr>
              <a:t>, A. and </a:t>
            </a:r>
            <a:r>
              <a:rPr lang="en-US" sz="1200" dirty="0" err="1">
                <a:latin typeface="Times New Roman" pitchFamily="18" charset="0"/>
                <a:cs typeface="Times New Roman" pitchFamily="18" charset="0"/>
              </a:rPr>
              <a:t>Singal</a:t>
            </a:r>
            <a:r>
              <a:rPr lang="en-US" sz="1200" dirty="0">
                <a:latin typeface="Times New Roman" pitchFamily="18" charset="0"/>
                <a:cs typeface="Times New Roman" pitchFamily="18" charset="0"/>
              </a:rPr>
              <a:t>, M. (2023). The future of diversity, equity, and inclusion research in hospitality. </a:t>
            </a:r>
            <a:r>
              <a:rPr lang="en-US" sz="1200" i="1" dirty="0">
                <a:latin typeface="Times New Roman" pitchFamily="18" charset="0"/>
                <a:cs typeface="Times New Roman" pitchFamily="18" charset="0"/>
              </a:rPr>
              <a:t>The </a:t>
            </a:r>
            <a:r>
              <a:rPr lang="en-US" sz="1200" i="1" dirty="0" err="1">
                <a:latin typeface="Times New Roman" pitchFamily="18" charset="0"/>
                <a:cs typeface="Times New Roman" pitchFamily="18" charset="0"/>
              </a:rPr>
              <a:t>Routledge</a:t>
            </a:r>
            <a:r>
              <a:rPr lang="en-US" sz="1200" i="1" dirty="0">
                <a:latin typeface="Times New Roman" pitchFamily="18" charset="0"/>
                <a:cs typeface="Times New Roman" pitchFamily="18" charset="0"/>
              </a:rPr>
              <a:t> Handbook of Diversity, Equity, and Inclusion Management in the Hospitality Industry</a:t>
            </a:r>
            <a:r>
              <a:rPr lang="en-US" sz="1200" dirty="0">
                <a:latin typeface="Times New Roman" pitchFamily="18" charset="0"/>
                <a:cs typeface="Times New Roman" pitchFamily="18" charset="0"/>
              </a:rPr>
              <a:t>, pp.406–414. </a:t>
            </a:r>
            <a:r>
              <a:rPr lang="en-US" sz="1200" dirty="0" err="1">
                <a:latin typeface="Times New Roman" pitchFamily="18" charset="0"/>
                <a:cs typeface="Times New Roman" pitchFamily="18" charset="0"/>
              </a:rPr>
              <a:t>doi:https</a:t>
            </a:r>
            <a:r>
              <a:rPr lang="en-US" sz="1200" dirty="0">
                <a:latin typeface="Times New Roman" pitchFamily="18" charset="0"/>
                <a:cs typeface="Times New Roman" pitchFamily="18" charset="0"/>
              </a:rPr>
              <a:t>://doi.org/10.4324/9781003285687-41.</a:t>
            </a:r>
          </a:p>
          <a:p>
            <a:pPr algn="ctr"/>
            <a:r>
              <a:rPr lang="en-US" sz="1200" dirty="0" err="1"/>
              <a:t>Ejoh</a:t>
            </a:r>
            <a:r>
              <a:rPr lang="en-US" sz="1200" dirty="0"/>
              <a:t>, E. and </a:t>
            </a:r>
            <a:r>
              <a:rPr lang="en-US" sz="1200" dirty="0" err="1"/>
              <a:t>Omoile</a:t>
            </a:r>
            <a:r>
              <a:rPr lang="en-US" sz="1200" dirty="0"/>
              <a:t>, P.A. (2023). Corporate Social Responsibility on Innovation and Creativity in the Workplace. </a:t>
            </a:r>
            <a:r>
              <a:rPr lang="en-US" sz="1200" i="1" dirty="0" err="1"/>
              <a:t>Malikussaleh</a:t>
            </a:r>
            <a:r>
              <a:rPr lang="en-US" sz="1200" i="1" dirty="0"/>
              <a:t> Social and Political Reviews</a:t>
            </a:r>
            <a:r>
              <a:rPr lang="en-US" sz="1200" dirty="0"/>
              <a:t>, [online] 4(2), pp.66–71. </a:t>
            </a:r>
            <a:r>
              <a:rPr lang="en-US" sz="1200" dirty="0" err="1"/>
              <a:t>doi:https</a:t>
            </a:r>
            <a:r>
              <a:rPr lang="en-US" sz="1200" dirty="0"/>
              <a:t>://doi.org/10.29103/mspr.v4i2.13610.</a:t>
            </a:r>
          </a:p>
          <a:p>
            <a:pPr algn="ctr"/>
            <a:r>
              <a:rPr lang="en-US" sz="1200" dirty="0" err="1"/>
              <a:t>Masadeh</a:t>
            </a:r>
            <a:r>
              <a:rPr lang="en-US" sz="1200" dirty="0"/>
              <a:t>, M. and </a:t>
            </a:r>
            <a:r>
              <a:rPr lang="en-US" sz="1200" dirty="0" err="1"/>
              <a:t>Alhammad</a:t>
            </a:r>
            <a:r>
              <a:rPr lang="en-US" sz="1200" dirty="0"/>
              <a:t>, F. (2020). Women’s Position in Today’s Hotel Industry: An Overview. </a:t>
            </a:r>
            <a:r>
              <a:rPr lang="en-US" sz="1200" i="1" dirty="0"/>
              <a:t>International Journal of Academic Research in Business and Social Sciences</a:t>
            </a:r>
            <a:r>
              <a:rPr lang="en-US" sz="1200" dirty="0"/>
              <a:t>, 10(7). </a:t>
            </a:r>
            <a:r>
              <a:rPr lang="en-US" sz="1200" dirty="0" err="1"/>
              <a:t>doi:https</a:t>
            </a:r>
            <a:r>
              <a:rPr lang="en-US" sz="1200" dirty="0"/>
              <a:t>://doi.org/10.6007/</a:t>
            </a:r>
            <a:r>
              <a:rPr lang="en-US" sz="1200" dirty="0" err="1"/>
              <a:t>ijarbss</a:t>
            </a:r>
            <a:r>
              <a:rPr lang="en-US" sz="1200" dirty="0"/>
              <a:t>/v10-i7/7453.</a:t>
            </a:r>
          </a:p>
          <a:p>
            <a:pPr algn="ctr"/>
            <a:r>
              <a:rPr lang="en-US" sz="1200" dirty="0"/>
              <a:t>Lockett, S., Butler, D. and </a:t>
            </a:r>
            <a:r>
              <a:rPr lang="en-US" sz="1200" dirty="0" err="1"/>
              <a:t>Wui</a:t>
            </a:r>
            <a:r>
              <a:rPr lang="en-US" sz="1200" dirty="0"/>
              <a:t>, P. (2023). The Lack of Diversity and Inclusion in Management in the Hospitality and Tourism Industry: Focused on the Interview with Executives. </a:t>
            </a:r>
            <a:r>
              <a:rPr lang="en-US" sz="1200" i="1" dirty="0"/>
              <a:t>International Journal of Business &amp; Management Studies</a:t>
            </a:r>
            <a:r>
              <a:rPr lang="en-US" sz="1200" dirty="0"/>
              <a:t>, 04(07), pp.1–7. </a:t>
            </a:r>
            <a:r>
              <a:rPr lang="en-US" sz="1200" dirty="0" err="1"/>
              <a:t>doi:https</a:t>
            </a:r>
            <a:r>
              <a:rPr lang="en-US" sz="1200" dirty="0"/>
              <a:t>://doi.org/10.56734/ijbms.v4n7a1.</a:t>
            </a:r>
          </a:p>
          <a:p>
            <a:pPr algn="ctr"/>
            <a:r>
              <a:rPr lang="en-US" sz="1200" dirty="0"/>
              <a:t>Deloitte (2023). </a:t>
            </a:r>
            <a:r>
              <a:rPr lang="en-US" sz="1200" i="1" dirty="0"/>
              <a:t>Diversity, Equity, and Inclusion</a:t>
            </a:r>
            <a:r>
              <a:rPr lang="en-US" sz="1200" dirty="0"/>
              <a:t>. [online] Deloitte United States. Available at: </a:t>
            </a:r>
            <a:r>
              <a:rPr lang="en-US" sz="1200" dirty="0">
                <a:hlinkClick r:id="rId2"/>
              </a:rPr>
              <a:t>https://www2.deloitte.com/us/en/pages/about-deloitte/articles/unconscious-bias-workplace-statistics.html</a:t>
            </a:r>
            <a:r>
              <a:rPr lang="en-US" sz="1200" dirty="0"/>
              <a:t>.</a:t>
            </a:r>
          </a:p>
          <a:p>
            <a:pPr algn="ctr"/>
            <a:r>
              <a:rPr lang="en-US" sz="1200" dirty="0"/>
              <a:t>Gonzalez, R., </a:t>
            </a:r>
            <a:r>
              <a:rPr lang="en-US" sz="1200" dirty="0" err="1"/>
              <a:t>Gasco</a:t>
            </a:r>
            <a:r>
              <a:rPr lang="en-US" sz="1200" dirty="0"/>
              <a:t>, J. and </a:t>
            </a:r>
            <a:r>
              <a:rPr lang="en-US" sz="1200" dirty="0" err="1"/>
              <a:t>Llopis</a:t>
            </a:r>
            <a:r>
              <a:rPr lang="en-US" sz="1200" dirty="0"/>
              <a:t>, J. (2019). ICTs in hotel management: a research review. </a:t>
            </a:r>
            <a:r>
              <a:rPr lang="en-US" sz="1200" i="1" dirty="0"/>
              <a:t>International Journal of Contemporary Hospitality Management</a:t>
            </a:r>
            <a:r>
              <a:rPr lang="en-US" sz="1200" dirty="0"/>
              <a:t>, 31(9), pp.3583–3609. </a:t>
            </a:r>
            <a:r>
              <a:rPr lang="en-US" sz="1200" dirty="0" err="1"/>
              <a:t>doi:https</a:t>
            </a:r>
            <a:r>
              <a:rPr lang="en-US" sz="1200" dirty="0"/>
              <a:t>://doi.org/10.1108/ijchm-07-2017-0470.</a:t>
            </a:r>
          </a:p>
          <a:p>
            <a:pPr algn="ctr"/>
            <a:r>
              <a:rPr lang="en-US" sz="1200" dirty="0"/>
              <a:t>Hamm, S., </a:t>
            </a:r>
            <a:r>
              <a:rPr lang="en-US" sz="1200" dirty="0" err="1"/>
              <a:t>Frew</a:t>
            </a:r>
            <a:r>
              <a:rPr lang="en-US" sz="1200" dirty="0"/>
              <a:t>, E. and Lade, C. (2018). Hybrid and Virtual Conferencing Modes Versus Traditional Face-to-Face Conference Delivery: A Conference Industry Perspective. </a:t>
            </a:r>
            <a:r>
              <a:rPr lang="en-US" sz="1200" i="1" dirty="0"/>
              <a:t>Event Management</a:t>
            </a:r>
            <a:r>
              <a:rPr lang="en-US" sz="1200" dirty="0"/>
              <a:t>, 22(5), pp.717–733. </a:t>
            </a:r>
            <a:r>
              <a:rPr lang="en-US" sz="1200" dirty="0" err="1"/>
              <a:t>doi:https</a:t>
            </a:r>
            <a:r>
              <a:rPr lang="en-US" sz="1200" dirty="0"/>
              <a:t>://doi.org/10.3727/152599518x15299559637635.</a:t>
            </a:r>
          </a:p>
          <a:p>
            <a:pPr algn="ctr"/>
            <a:r>
              <a:rPr lang="en-US" sz="1200" dirty="0" err="1"/>
              <a:t>Wannarka</a:t>
            </a:r>
            <a:r>
              <a:rPr lang="en-US" sz="1200" dirty="0"/>
              <a:t>, R. and </a:t>
            </a:r>
            <a:r>
              <a:rPr lang="en-US" sz="1200" dirty="0" err="1"/>
              <a:t>Ruhl</a:t>
            </a:r>
            <a:r>
              <a:rPr lang="en-US" sz="1200" dirty="0"/>
              <a:t>, K. (2018). Seating arrangements that promote positive academic and </a:t>
            </a:r>
            <a:r>
              <a:rPr lang="en-US" sz="1200" dirty="0" err="1"/>
              <a:t>behavioural</a:t>
            </a:r>
            <a:r>
              <a:rPr lang="en-US" sz="1200" dirty="0"/>
              <a:t> outcomes: a review of empirical research. </a:t>
            </a:r>
            <a:r>
              <a:rPr lang="en-US" sz="1200" i="1" dirty="0"/>
              <a:t>Support for Learning</a:t>
            </a:r>
            <a:r>
              <a:rPr lang="en-US" sz="1200" dirty="0"/>
              <a:t>, 23(2), pp.89–93. </a:t>
            </a:r>
            <a:r>
              <a:rPr lang="en-US" sz="1200" dirty="0" err="1"/>
              <a:t>doi:https</a:t>
            </a:r>
            <a:r>
              <a:rPr lang="en-US" sz="1200" dirty="0"/>
              <a:t>://doi.org/10.1111/j.1467-9604.2008.00375.x.</a:t>
            </a:r>
          </a:p>
          <a:p>
            <a:pPr algn="ctr"/>
            <a:r>
              <a:rPr lang="en-US" sz="1200" dirty="0" err="1"/>
              <a:t>Vinod</a:t>
            </a:r>
            <a:r>
              <a:rPr lang="en-US" sz="1200" dirty="0"/>
              <a:t>, B. (2022). Personalization in Hospitality. </a:t>
            </a:r>
            <a:r>
              <a:rPr lang="en-US" sz="1200" i="1" dirty="0"/>
              <a:t>Revenue Management in the Lodging Industry</a:t>
            </a:r>
            <a:r>
              <a:rPr lang="en-US" sz="1200" dirty="0"/>
              <a:t>, pp.221–244. </a:t>
            </a:r>
            <a:r>
              <a:rPr lang="en-US" sz="1200" dirty="0" err="1"/>
              <a:t>doi:https</a:t>
            </a:r>
            <a:r>
              <a:rPr lang="en-US" sz="1200" dirty="0"/>
              <a:t>://doi.org/10.1007/978-3-031-14302-1_6.</a:t>
            </a:r>
          </a:p>
          <a:p>
            <a:pPr algn="ctr"/>
            <a:r>
              <a:rPr lang="en-US" sz="1200" dirty="0"/>
              <a:t>Merritt, B., Bent, T., Kilgore, R. and Eads, C. (2024). Auditory free classification of gender diverse speakers. </a:t>
            </a:r>
            <a:r>
              <a:rPr lang="en-US" sz="1200" i="1" dirty="0"/>
              <a:t>The Journal of the Acoustical Society of America/The journal of the Acoustical Society of America</a:t>
            </a:r>
            <a:r>
              <a:rPr lang="en-US" sz="1200" dirty="0"/>
              <a:t>, 155(2), pp.1422–1436. </a:t>
            </a:r>
            <a:r>
              <a:rPr lang="en-US" sz="1200" dirty="0" err="1"/>
              <a:t>doi:https</a:t>
            </a:r>
            <a:r>
              <a:rPr lang="en-US" sz="1200" dirty="0"/>
              <a:t>://doi.org/10.1121/10.0024521.</a:t>
            </a:r>
          </a:p>
          <a:p>
            <a:pPr algn="ctr"/>
            <a:r>
              <a:rPr lang="en-US" sz="1200" dirty="0" err="1"/>
              <a:t>Sarkar</a:t>
            </a:r>
            <a:r>
              <a:rPr lang="en-US" sz="1200" dirty="0"/>
              <a:t>, C., </a:t>
            </a:r>
            <a:r>
              <a:rPr lang="en-US" sz="1200" dirty="0" err="1"/>
              <a:t>Treurniet</a:t>
            </a:r>
            <a:r>
              <a:rPr lang="en-US" sz="1200" dirty="0"/>
              <a:t>, J.J., </a:t>
            </a:r>
            <a:r>
              <a:rPr lang="en-US" sz="1200" dirty="0" err="1"/>
              <a:t>Narayana</a:t>
            </a:r>
            <a:r>
              <a:rPr lang="en-US" sz="1200" dirty="0"/>
              <a:t>, S., Prasad, R.V. and de Boer, W. (2018). SEAT: Secure Energy-Efficient Automated Public Transport Ticketing System. </a:t>
            </a:r>
            <a:r>
              <a:rPr lang="en-US" sz="1200" i="1" dirty="0"/>
              <a:t>IEEE Transactions on Green Communications and Networking</a:t>
            </a:r>
            <a:r>
              <a:rPr lang="en-US" sz="1200" dirty="0"/>
              <a:t>, 2(1), pp.222–233. </a:t>
            </a:r>
            <a:r>
              <a:rPr lang="en-US" sz="1200" dirty="0" err="1"/>
              <a:t>doi:https</a:t>
            </a:r>
            <a:r>
              <a:rPr lang="en-US" sz="1200" dirty="0"/>
              <a:t>://doi.org/10.1109/tgcn.2017.2779833.</a:t>
            </a:r>
          </a:p>
          <a:p>
            <a:pPr algn="ctr"/>
            <a:r>
              <a:rPr lang="en-US" sz="1200" dirty="0"/>
              <a:t>Doran, A.L., Dutch, V., Warren, B., Watson, R.A., Murphy, K., </a:t>
            </a:r>
            <a:r>
              <a:rPr lang="en-US" sz="1200" dirty="0" err="1"/>
              <a:t>Aldis</a:t>
            </a:r>
            <a:r>
              <a:rPr lang="en-US" sz="1200" dirty="0"/>
              <a:t>, A., Cooper, I., </a:t>
            </a:r>
            <a:r>
              <a:rPr lang="en-US" sz="1200" dirty="0" err="1"/>
              <a:t>Cockram</a:t>
            </a:r>
            <a:r>
              <a:rPr lang="en-US" sz="1200" dirty="0"/>
              <a:t>, C., Harp, D., </a:t>
            </a:r>
            <a:r>
              <a:rPr lang="en-US" sz="1200" dirty="0" err="1"/>
              <a:t>Desmau</a:t>
            </a:r>
            <a:r>
              <a:rPr lang="en-US" sz="1200" dirty="0"/>
              <a:t>, M. and </a:t>
            </a:r>
            <a:r>
              <a:rPr lang="en-US" sz="1200" dirty="0" err="1"/>
              <a:t>Keppler</a:t>
            </a:r>
            <a:r>
              <a:rPr lang="en-US" sz="1200" dirty="0"/>
              <a:t>, L. (2024). Planning virtual and hybrid events: steps to improve inclusion and accessibility. </a:t>
            </a:r>
            <a:r>
              <a:rPr lang="en-US" sz="1200" i="1" dirty="0"/>
              <a:t>Geoscience Communication</a:t>
            </a:r>
            <a:r>
              <a:rPr lang="en-US" sz="1200" dirty="0"/>
              <a:t>, [online] 7(4), pp.227–244. </a:t>
            </a:r>
            <a:r>
              <a:rPr lang="en-US" sz="1200" dirty="0" err="1"/>
              <a:t>doi:https</a:t>
            </a:r>
            <a:r>
              <a:rPr lang="en-US" sz="1200" dirty="0"/>
              <a:t>://doi.org/10.5194/gc-7-227-2024.</a:t>
            </a:r>
            <a:endParaRPr lang="en-US" sz="1200" dirty="0">
              <a:latin typeface="Times New Roman" pitchFamily="18" charset="0"/>
              <a:cs typeface="Times New Roman" pitchFamily="18" charset="0"/>
            </a:endParaRPr>
          </a:p>
        </p:txBody>
      </p:sp>
    </p:spTree>
    <p:extLst>
      <p:ext uri="{BB962C8B-B14F-4D97-AF65-F5344CB8AC3E}">
        <p14:creationId xmlns:p14="http://schemas.microsoft.com/office/powerpoint/2010/main" val="41637154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303</TotalTime>
  <Words>2906</Words>
  <Application>Microsoft Office PowerPoint</Application>
  <PresentationFormat>On-screen Show (4:3)</PresentationFormat>
  <Paragraphs>204</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Times New Roman</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George Plescan</cp:lastModifiedBy>
  <cp:revision>8</cp:revision>
  <dcterms:created xsi:type="dcterms:W3CDTF">2025-02-01T11:00:37Z</dcterms:created>
  <dcterms:modified xsi:type="dcterms:W3CDTF">2025-02-02T12:32:53Z</dcterms:modified>
</cp:coreProperties>
</file>