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342" r:id="rId5"/>
    <p:sldId id="351" r:id="rId6"/>
    <p:sldId id="352" r:id="rId7"/>
    <p:sldId id="348" r:id="rId8"/>
    <p:sldId id="345" r:id="rId9"/>
    <p:sldId id="350" r:id="rId10"/>
    <p:sldId id="353"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0" autoAdjust="0"/>
    <p:restoredTop sz="95646"/>
  </p:normalViewPr>
  <p:slideViewPr>
    <p:cSldViewPr snapToGrid="0" snapToObjects="1" showGuides="1">
      <p:cViewPr varScale="1">
        <p:scale>
          <a:sx n="64" d="100"/>
          <a:sy n="64" d="100"/>
        </p:scale>
        <p:origin x="858"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20/11/2025</a:t>
            </a:fld>
            <a:endParaRPr lang="en-GB" dirty="0"/>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dirty="0"/>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20/11/2025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dirty="0"/>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dirty="0"/>
          </a:p>
        </p:txBody>
      </p:sp>
    </p:spTree>
    <p:extLst>
      <p:ext uri="{BB962C8B-B14F-4D97-AF65-F5344CB8AC3E}">
        <p14:creationId xmlns:p14="http://schemas.microsoft.com/office/powerpoint/2010/main" val="291380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3</a:t>
            </a:fld>
            <a:endParaRPr lang="en-GB" dirty="0"/>
          </a:p>
        </p:txBody>
      </p:sp>
    </p:spTree>
    <p:extLst>
      <p:ext uri="{BB962C8B-B14F-4D97-AF65-F5344CB8AC3E}">
        <p14:creationId xmlns:p14="http://schemas.microsoft.com/office/powerpoint/2010/main" val="3177418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EF75CB5-5666-5049-9AE0-38EFD385C21E}" type="slidenum">
              <a:rPr lang="en-GB" smtClean="0"/>
              <a:t>4</a:t>
            </a:fld>
            <a:endParaRPr lang="en-GB" dirty="0"/>
          </a:p>
        </p:txBody>
      </p:sp>
    </p:spTree>
    <p:extLst>
      <p:ext uri="{BB962C8B-B14F-4D97-AF65-F5344CB8AC3E}">
        <p14:creationId xmlns:p14="http://schemas.microsoft.com/office/powerpoint/2010/main" val="339875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EF75CB5-5666-5049-9AE0-38EFD385C21E}" type="slidenum">
              <a:rPr lang="en-GB" smtClean="0"/>
              <a:t>5</a:t>
            </a:fld>
            <a:endParaRPr lang="en-GB" dirty="0"/>
          </a:p>
        </p:txBody>
      </p:sp>
    </p:spTree>
    <p:extLst>
      <p:ext uri="{BB962C8B-B14F-4D97-AF65-F5344CB8AC3E}">
        <p14:creationId xmlns:p14="http://schemas.microsoft.com/office/powerpoint/2010/main" val="485871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6</a:t>
            </a:fld>
            <a:endParaRPr lang="en-GB" dirty="0"/>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dirty="0"/>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dirty="0"/>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dirty="0"/>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7BD8F1-47A5-162A-0A57-C640B913F782}"/>
              </a:ext>
            </a:extLst>
          </p:cNvPr>
          <p:cNvSpPr/>
          <p:nvPr/>
        </p:nvSpPr>
        <p:spPr>
          <a:xfrm>
            <a:off x="0" y="549600"/>
            <a:ext cx="12050327" cy="6186309"/>
          </a:xfrm>
          <a:prstGeom prst="rect">
            <a:avLst/>
          </a:prstGeom>
          <a:noFill/>
        </p:spPr>
        <p:txBody>
          <a:bodyPr wrap="square" lIns="91440" tIns="45720" rIns="91440" bIns="45720">
            <a:spAutoFit/>
          </a:bodyPr>
          <a:lstStyle/>
          <a:p>
            <a:pPr algn="ctr"/>
            <a:r>
              <a:rPr lang="en-US" sz="44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Student Name: Saira Arif </a:t>
            </a:r>
          </a:p>
          <a:p>
            <a:pPr algn="ctr"/>
            <a:r>
              <a:rPr lang="en-US" sz="44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Student ID: 2220569</a:t>
            </a:r>
          </a:p>
          <a:p>
            <a:pPr algn="ctr"/>
            <a:endParaRPr lang="en-US" sz="44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4400" dirty="0">
                <a:ln w="10160">
                  <a:solidFill>
                    <a:schemeClr val="accent5"/>
                  </a:solidFill>
                  <a:prstDash val="solid"/>
                </a:ln>
                <a:solidFill>
                  <a:srgbClr val="FFFFFF"/>
                </a:solidFill>
                <a:effectLst>
                  <a:outerShdw blurRad="38100" dist="22860" dir="5400000" algn="tl" rotWithShape="0">
                    <a:srgbClr val="000000">
                      <a:alpha val="30000"/>
                    </a:srgbClr>
                  </a:outerShdw>
                </a:effectLst>
              </a:rPr>
              <a:t>Module Code: BMHP6029</a:t>
            </a:r>
          </a:p>
          <a:p>
            <a:pPr algn="ctr"/>
            <a:r>
              <a:rPr lang="en-US" sz="4400" dirty="0">
                <a:ln w="10160">
                  <a:solidFill>
                    <a:schemeClr val="accent5"/>
                  </a:solidFill>
                  <a:prstDash val="solid"/>
                </a:ln>
                <a:solidFill>
                  <a:srgbClr val="FFFFFF"/>
                </a:solidFill>
                <a:effectLst>
                  <a:outerShdw blurRad="38100" dist="22860" dir="5400000" algn="tl" rotWithShape="0">
                    <a:srgbClr val="000000">
                      <a:alpha val="30000"/>
                    </a:srgbClr>
                  </a:outerShdw>
                </a:effectLst>
              </a:rPr>
              <a:t>Module Title – Psychological Classifications and Provisions</a:t>
            </a:r>
          </a:p>
          <a:p>
            <a:pPr algn="ctr"/>
            <a:endParaRPr lang="en-US" sz="440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44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Component 1</a:t>
            </a:r>
          </a:p>
          <a:p>
            <a:pPr algn="ctr"/>
            <a:r>
              <a:rPr lang="en-US" sz="4400" dirty="0">
                <a:ln w="10160">
                  <a:solidFill>
                    <a:schemeClr val="accent5"/>
                  </a:solidFill>
                  <a:prstDash val="solid"/>
                </a:ln>
                <a:solidFill>
                  <a:srgbClr val="FFFFFF"/>
                </a:solidFill>
                <a:effectLst>
                  <a:outerShdw blurRad="38100" dist="22860" dir="5400000" algn="tl" rotWithShape="0">
                    <a:srgbClr val="000000">
                      <a:alpha val="30000"/>
                    </a:srgbClr>
                  </a:outerShdw>
                </a:effectLst>
              </a:rPr>
              <a:t>Tutor: Neale </a:t>
            </a:r>
            <a:endParaRPr lang="en-US" sz="44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249803146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a:xfrm>
            <a:off x="222759" y="2417162"/>
            <a:ext cx="11004874" cy="4928017"/>
          </a:xfrm>
        </p:spPr>
        <p:txBody>
          <a:bodyPr rtlCol="0"/>
          <a:lstStyle>
            <a:defPPr>
              <a:defRPr lang="en-GB"/>
            </a:defPPr>
          </a:lstStyle>
          <a:p>
            <a:pPr rtl="0"/>
            <a:r>
              <a:rPr lang="en-GB" sz="1600" dirty="0">
                <a:solidFill>
                  <a:schemeClr val="bg1"/>
                </a:solidFill>
                <a:latin typeface="+mn-lt"/>
              </a:rPr>
              <a:t>According to the ICD-11-11, generalised anxiety disorder is a condition in which a person is constantly worried or scared about a variety of issues. GAD symptoms are very similar to those of other mental health problems, such as depression, making it difficult to distinguish between them. Someone must worry nearly every day for six months, which means that some people who require assistance may not be identified. Because people's cultural backgrounds can influence how they express or discuss anxiety, some symptoms may be overlooked or misinterpreted. (Strahl, 2013)</a:t>
            </a:r>
          </a:p>
          <a:p>
            <a:pPr rtl="0"/>
            <a:r>
              <a:rPr lang="en-GB" sz="1600" b="1" u="sng" dirty="0">
                <a:solidFill>
                  <a:schemeClr val="bg1"/>
                </a:solidFill>
                <a:latin typeface="+mn-lt"/>
              </a:rPr>
              <a:t>What causes GAD </a:t>
            </a:r>
          </a:p>
          <a:p>
            <a:pPr rtl="0"/>
            <a:r>
              <a:rPr lang="en-GB" sz="1600" dirty="0">
                <a:solidFill>
                  <a:schemeClr val="bg1"/>
                </a:solidFill>
                <a:latin typeface="+mn-lt"/>
              </a:rPr>
              <a:t>No one fully agrees on what causes GAD, it could be from Biology, like brain chemicals s or maybe life experience or stress, or even both. (Preskorn 1996) </a:t>
            </a:r>
          </a:p>
          <a:p>
            <a:pPr rtl="0"/>
            <a:r>
              <a:rPr lang="en-GB" sz="1600" b="1" u="sng" dirty="0">
                <a:solidFill>
                  <a:schemeClr val="bg1"/>
                </a:solidFill>
                <a:latin typeface="+mn-lt"/>
              </a:rPr>
              <a:t>Treatment of GAD</a:t>
            </a:r>
          </a:p>
          <a:p>
            <a:pPr rtl="0"/>
            <a:r>
              <a:rPr lang="en-GB" sz="1600" dirty="0">
                <a:solidFill>
                  <a:schemeClr val="bg1"/>
                </a:solidFill>
                <a:latin typeface="+mn-lt"/>
              </a:rPr>
              <a:t>Medicines like SSRIS can help, but they don’t work for everyone and can cause side effects. Therapy like CBT helps many people, but it’s not a guaranteed fix, and not everyone has access to good therapy.</a:t>
            </a:r>
          </a:p>
          <a:p>
            <a:pPr rtl="0"/>
            <a:endParaRPr lang="en-GB" sz="1800" dirty="0">
              <a:solidFill>
                <a:schemeClr val="bg1"/>
              </a:solidFill>
              <a:latin typeface="+mn-lt"/>
            </a:endParaRPr>
          </a:p>
          <a:p>
            <a:pPr rtl="0"/>
            <a:endParaRPr lang="en-GB" dirty="0">
              <a:latin typeface="+mn-lt"/>
            </a:endParaRPr>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2</a:t>
            </a:fld>
            <a:endParaRPr lang="en-GB" dirty="0"/>
          </a:p>
        </p:txBody>
      </p:sp>
      <p:sp>
        <p:nvSpPr>
          <p:cNvPr id="7" name="Rectangle 6">
            <a:extLst>
              <a:ext uri="{FF2B5EF4-FFF2-40B4-BE49-F238E27FC236}">
                <a16:creationId xmlns:a16="http://schemas.microsoft.com/office/drawing/2014/main" id="{B36F1956-9A87-C341-1B3B-7AE25893ABA2}"/>
              </a:ext>
            </a:extLst>
          </p:cNvPr>
          <p:cNvSpPr/>
          <p:nvPr/>
        </p:nvSpPr>
        <p:spPr>
          <a:xfrm>
            <a:off x="1249217" y="131145"/>
            <a:ext cx="9770080" cy="1754326"/>
          </a:xfrm>
          <a:prstGeom prst="rect">
            <a:avLst/>
          </a:prstGeom>
          <a:noFill/>
        </p:spPr>
        <p:txBody>
          <a:bodyPr wrap="squar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GAD – Generalized Anxiety Disorder</a:t>
            </a:r>
          </a:p>
        </p:txBody>
      </p:sp>
    </p:spTree>
    <p:extLst>
      <p:ext uri="{BB962C8B-B14F-4D97-AF65-F5344CB8AC3E}">
        <p14:creationId xmlns:p14="http://schemas.microsoft.com/office/powerpoint/2010/main" val="224903131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7A615C6-5B0E-9C55-4354-0FE24FAB35EE}"/>
              </a:ext>
            </a:extLst>
          </p:cNvPr>
          <p:cNvSpPr>
            <a:spLocks noGrp="1"/>
          </p:cNvSpPr>
          <p:nvPr>
            <p:ph type="body" sz="quarter" idx="29"/>
          </p:nvPr>
        </p:nvSpPr>
        <p:spPr>
          <a:xfrm>
            <a:off x="1709529" y="2220318"/>
            <a:ext cx="9232273" cy="4257973"/>
          </a:xfrm>
        </p:spPr>
        <p:txBody>
          <a:bodyPr rtlCol="0"/>
          <a:lstStyle>
            <a:defPPr>
              <a:defRPr lang="en-GB"/>
            </a:defPPr>
          </a:lstStyle>
          <a:p>
            <a:pPr rtl="0"/>
            <a:r>
              <a:rPr lang="en-GB" dirty="0"/>
              <a:t>1.</a:t>
            </a:r>
            <a:r>
              <a:rPr lang="en-GB" sz="1800" b="1" dirty="0"/>
              <a:t>	Excessive and persistent worry -  the individual experiences excessive anxiety and worry occurring most days for several months.</a:t>
            </a:r>
          </a:p>
          <a:p>
            <a:pPr rtl="0"/>
            <a:r>
              <a:rPr lang="en-GB" sz="1800" b="1" dirty="0"/>
              <a:t>2.	Difficulty controlling the worry – the person finds it hard to stop or regulate the anxious thoughts.</a:t>
            </a:r>
          </a:p>
          <a:p>
            <a:pPr rtl="0"/>
            <a:r>
              <a:rPr lang="en-GB" sz="1800" b="1" dirty="0"/>
              <a:t>3.	Accompanying symptoms – ICD-11 highlights symptoms such as restlessness, or feeling on edge, muscle tension, difficulty sleeping or concentrating, fatigue, and sleep disturbance.</a:t>
            </a:r>
          </a:p>
          <a:p>
            <a:pPr rtl="0"/>
            <a:r>
              <a:rPr lang="en-GB" sz="1800" b="1" dirty="0"/>
              <a:t>4.	Impact of functioning: worry and physical symptoms must interfere with every part of life.</a:t>
            </a:r>
          </a:p>
          <a:p>
            <a:pPr rtl="0"/>
            <a:endParaRPr lang="en-GB" dirty="0"/>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3</a:t>
            </a:fld>
            <a:endParaRPr lang="en-GB" dirty="0"/>
          </a:p>
        </p:txBody>
      </p:sp>
      <p:sp>
        <p:nvSpPr>
          <p:cNvPr id="6" name="Rectangle 5">
            <a:extLst>
              <a:ext uri="{FF2B5EF4-FFF2-40B4-BE49-F238E27FC236}">
                <a16:creationId xmlns:a16="http://schemas.microsoft.com/office/drawing/2014/main" id="{58FF7B3F-8273-524D-E116-E06FCF37F577}"/>
              </a:ext>
            </a:extLst>
          </p:cNvPr>
          <p:cNvSpPr/>
          <p:nvPr/>
        </p:nvSpPr>
        <p:spPr>
          <a:xfrm>
            <a:off x="681754" y="921559"/>
            <a:ext cx="10817988" cy="923330"/>
          </a:xfrm>
          <a:prstGeom prst="rect">
            <a:avLst/>
          </a:prstGeom>
          <a:noFill/>
        </p:spPr>
        <p:txBody>
          <a:bodyPr wrap="squar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Key Features of GAD in ICD 11</a:t>
            </a:r>
          </a:p>
        </p:txBody>
      </p:sp>
    </p:spTree>
    <p:extLst>
      <p:ext uri="{BB962C8B-B14F-4D97-AF65-F5344CB8AC3E}">
        <p14:creationId xmlns:p14="http://schemas.microsoft.com/office/powerpoint/2010/main" val="398418226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F837F0-12C8-AED0-CCBA-DEE5E6CB61AC}"/>
              </a:ext>
            </a:extLst>
          </p:cNvPr>
          <p:cNvSpPr>
            <a:spLocks noGrp="1"/>
          </p:cNvSpPr>
          <p:nvPr>
            <p:ph type="body" sz="quarter" idx="32"/>
          </p:nvPr>
        </p:nvSpPr>
        <p:spPr>
          <a:xfrm>
            <a:off x="6484973" y="681925"/>
            <a:ext cx="5707027" cy="5767895"/>
          </a:xfrm>
        </p:spPr>
        <p:txBody>
          <a:bodyPr rtlCol="0"/>
          <a:lstStyle>
            <a:defPPr>
              <a:defRPr lang="en-GB"/>
            </a:defPPr>
          </a:lstStyle>
          <a:p>
            <a:pPr rtl="0"/>
            <a:r>
              <a:rPr lang="en-GB" sz="1600" b="1" dirty="0">
                <a:solidFill>
                  <a:schemeClr val="bg1"/>
                </a:solidFill>
                <a:latin typeface="+mn-lt"/>
              </a:rPr>
              <a:t>Why This Matters</a:t>
            </a:r>
          </a:p>
          <a:p>
            <a:pPr rtl="0"/>
            <a:r>
              <a:rPr lang="en-GB" sz="1600" dirty="0">
                <a:solidFill>
                  <a:schemeClr val="bg1"/>
                </a:solidFill>
                <a:latin typeface="+mn-lt"/>
              </a:rPr>
              <a:t>It’s important to support people with mental health conditions by:  Teaching others to understand and accept them (education),</a:t>
            </a:r>
          </a:p>
          <a:p>
            <a:pPr rtl="0"/>
            <a:r>
              <a:rPr lang="en-GB" sz="1600" dirty="0">
                <a:solidFill>
                  <a:schemeClr val="bg1"/>
                </a:solidFill>
                <a:latin typeface="+mn-lt"/>
              </a:rPr>
              <a:t>Creating laws that protect their right</a:t>
            </a:r>
          </a:p>
          <a:p>
            <a:pPr rtl="0"/>
            <a:r>
              <a:rPr lang="en-GB" sz="1600" dirty="0">
                <a:solidFill>
                  <a:schemeClr val="bg1"/>
                </a:solidFill>
                <a:latin typeface="+mn-lt"/>
              </a:rPr>
              <a:t>Using better words and diagnoses (like ICD-11 does)</a:t>
            </a:r>
          </a:p>
          <a:p>
            <a:pPr rtl="0"/>
            <a:r>
              <a:rPr lang="en-GB" sz="1600" dirty="0">
                <a:solidFill>
                  <a:schemeClr val="bg1"/>
                </a:solidFill>
                <a:latin typeface="+mn-lt"/>
              </a:rPr>
              <a:t>How We Can Help</a:t>
            </a:r>
          </a:p>
          <a:p>
            <a:pPr rtl="0"/>
            <a:r>
              <a:rPr lang="en-GB" sz="1600" dirty="0">
                <a:solidFill>
                  <a:schemeClr val="bg1"/>
                </a:solidFill>
                <a:latin typeface="+mn-lt"/>
              </a:rPr>
              <a:t>Talking with people who have mental health conditions helps reduce fear and wrong ideas</a:t>
            </a:r>
          </a:p>
          <a:p>
            <a:pPr rtl="0"/>
            <a:r>
              <a:rPr lang="en-GB" sz="1600" dirty="0">
                <a:solidFill>
                  <a:schemeClr val="bg1"/>
                </a:solidFill>
                <a:latin typeface="+mn-lt"/>
              </a:rPr>
              <a:t>Training doctors and workers to treat people fairly improves care</a:t>
            </a:r>
          </a:p>
          <a:p>
            <a:pPr rtl="0"/>
            <a:r>
              <a:rPr lang="en-GB" sz="1600" dirty="0">
                <a:solidFill>
                  <a:schemeClr val="bg1"/>
                </a:solidFill>
                <a:latin typeface="+mn-lt"/>
              </a:rPr>
              <a:t>Changing laws and policies make sure everyone is treated equally</a:t>
            </a:r>
          </a:p>
          <a:p>
            <a:pPr rtl="0"/>
            <a:endParaRPr lang="en-GB" dirty="0"/>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a:t>4</a:t>
            </a:fld>
            <a:endParaRPr lang="en-GB" dirty="0"/>
          </a:p>
        </p:txBody>
      </p:sp>
      <p:sp>
        <p:nvSpPr>
          <p:cNvPr id="10" name="Text Placeholder 9">
            <a:extLst>
              <a:ext uri="{FF2B5EF4-FFF2-40B4-BE49-F238E27FC236}">
                <a16:creationId xmlns:a16="http://schemas.microsoft.com/office/drawing/2014/main" id="{862006C5-36BB-F53D-E892-E27294309032}"/>
              </a:ext>
            </a:extLst>
          </p:cNvPr>
          <p:cNvSpPr>
            <a:spLocks noGrp="1"/>
          </p:cNvSpPr>
          <p:nvPr>
            <p:ph type="body" sz="quarter" idx="30"/>
          </p:nvPr>
        </p:nvSpPr>
        <p:spPr>
          <a:xfrm>
            <a:off x="190794" y="377900"/>
            <a:ext cx="6165036" cy="3804355"/>
          </a:xfrm>
        </p:spPr>
        <p:txBody>
          <a:bodyPr/>
          <a:lstStyle/>
          <a:p>
            <a:r>
              <a:rPr lang="en-GB" sz="1800" b="1" dirty="0">
                <a:solidFill>
                  <a:schemeClr val="bg1"/>
                </a:solidFill>
                <a:latin typeface="+mn-lt"/>
              </a:rPr>
              <a:t>Historical Understanding</a:t>
            </a:r>
          </a:p>
          <a:p>
            <a:r>
              <a:rPr lang="en-GB" sz="1800" dirty="0">
                <a:solidFill>
                  <a:schemeClr val="bg1"/>
                </a:solidFill>
                <a:latin typeface="+mn-lt"/>
              </a:rPr>
              <a:t>In the past, GAD was not clearly defined. In the 1800s and early 1900s, long-lasting anxiety was called things like neurasthenia or anxiety neurosis, meaning general nervousness or fear of many things (PubMed, 2017). Later, in 1980, the DSM-III created the diagnosis Generalised Anxiety Disorder to separate it from panic disorder (PubMed, 2001). Early views focused more on physical tension than on worrying thoughts (PubMed, 2017).</a:t>
            </a:r>
          </a:p>
          <a:p>
            <a:endParaRPr lang="en-GB" dirty="0"/>
          </a:p>
        </p:txBody>
      </p:sp>
    </p:spTree>
    <p:extLst>
      <p:ext uri="{BB962C8B-B14F-4D97-AF65-F5344CB8AC3E}">
        <p14:creationId xmlns:p14="http://schemas.microsoft.com/office/powerpoint/2010/main" val="304902576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a:t>
            </a:fld>
            <a:endParaRPr lang="en-GB" dirty="0"/>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7A30A7B-BE3A-A2F7-3B01-A8E63E77FD64}"/>
              </a:ext>
            </a:extLst>
          </p:cNvPr>
          <p:cNvSpPr txBox="1"/>
          <p:nvPr/>
        </p:nvSpPr>
        <p:spPr>
          <a:xfrm>
            <a:off x="477391" y="1790009"/>
            <a:ext cx="11406780" cy="4801314"/>
          </a:xfrm>
          <a:prstGeom prst="rect">
            <a:avLst/>
          </a:prstGeom>
          <a:noFill/>
        </p:spPr>
        <p:txBody>
          <a:bodyPr wrap="square" rtlCol="0">
            <a:spAutoFit/>
          </a:bodyPr>
          <a:lstStyle/>
          <a:p>
            <a:endParaRPr lang="en-GB" dirty="0">
              <a:solidFill>
                <a:schemeClr val="bg1"/>
              </a:solidFill>
            </a:endParaRPr>
          </a:p>
          <a:p>
            <a:r>
              <a:rPr lang="en-GB" b="1" dirty="0">
                <a:solidFill>
                  <a:schemeClr val="bg1"/>
                </a:solidFill>
              </a:rPr>
              <a:t>How Attitudes Changed</a:t>
            </a:r>
          </a:p>
          <a:p>
            <a:endParaRPr lang="en-GB" dirty="0">
              <a:solidFill>
                <a:schemeClr val="bg1"/>
              </a:solidFill>
            </a:endParaRPr>
          </a:p>
          <a:p>
            <a:r>
              <a:rPr lang="en-GB" dirty="0">
                <a:solidFill>
                  <a:schemeClr val="bg1"/>
                </a:solidFill>
              </a:rPr>
              <a:t>In the past, long-term anxiety was seen as “nervousness” and not taken seriously. People were often blamed for being weak. Today, attitudes are better: GAD is recognised as a real mental-health condition. However, stigma still exists, and many people hesitate to seek help.</a:t>
            </a:r>
          </a:p>
          <a:p>
            <a:endParaRPr lang="en-GB" b="1" dirty="0">
              <a:solidFill>
                <a:schemeClr val="bg1"/>
              </a:solidFill>
            </a:endParaRPr>
          </a:p>
          <a:p>
            <a:r>
              <a:rPr lang="en-GB" b="1" dirty="0">
                <a:solidFill>
                  <a:schemeClr val="bg1"/>
                </a:solidFill>
              </a:rPr>
              <a:t>How Practices Changed</a:t>
            </a:r>
          </a:p>
          <a:p>
            <a:endParaRPr lang="en-GB" dirty="0">
              <a:solidFill>
                <a:schemeClr val="bg1"/>
              </a:solidFill>
            </a:endParaRPr>
          </a:p>
          <a:p>
            <a:r>
              <a:rPr lang="en-GB" dirty="0">
                <a:solidFill>
                  <a:schemeClr val="bg1"/>
                </a:solidFill>
              </a:rPr>
              <a:t>Earlier treatments focused mainly on physical symptoms, not worry. Modern practice uses evidence-based treatments, especially CBT and medication. Still, many people cannot access good care because of cost, waiting lists, or lack of trained professionals.</a:t>
            </a:r>
          </a:p>
          <a:p>
            <a:endParaRPr lang="en-GB" b="1" dirty="0">
              <a:solidFill>
                <a:schemeClr val="bg1"/>
              </a:solidFill>
            </a:endParaRPr>
          </a:p>
          <a:p>
            <a:r>
              <a:rPr lang="en-GB" b="1" dirty="0">
                <a:solidFill>
                  <a:schemeClr val="bg1"/>
                </a:solidFill>
              </a:rPr>
              <a:t>How Policies Changed</a:t>
            </a:r>
          </a:p>
          <a:p>
            <a:endParaRPr lang="en-GB" dirty="0">
              <a:solidFill>
                <a:schemeClr val="bg1"/>
              </a:solidFill>
            </a:endParaRPr>
          </a:p>
          <a:p>
            <a:r>
              <a:rPr lang="en-GB" dirty="0">
                <a:solidFill>
                  <a:schemeClr val="bg1"/>
                </a:solidFill>
              </a:rPr>
              <a:t>Policies now promote mental-health awareness and early treatment, but support is still uneven. Many countries underfund mental-health services, and GAD is often overlooked compared to depression.</a:t>
            </a:r>
          </a:p>
        </p:txBody>
      </p:sp>
      <p:sp>
        <p:nvSpPr>
          <p:cNvPr id="15" name="Rectangle 14">
            <a:extLst>
              <a:ext uri="{FF2B5EF4-FFF2-40B4-BE49-F238E27FC236}">
                <a16:creationId xmlns:a16="http://schemas.microsoft.com/office/drawing/2014/main" id="{62BA4211-CE28-28A4-BDD6-B51B440018C8}"/>
              </a:ext>
            </a:extLst>
          </p:cNvPr>
          <p:cNvSpPr/>
          <p:nvPr/>
        </p:nvSpPr>
        <p:spPr>
          <a:xfrm>
            <a:off x="695417" y="26153"/>
            <a:ext cx="11362264" cy="1754326"/>
          </a:xfrm>
          <a:prstGeom prst="rect">
            <a:avLst/>
          </a:prstGeom>
          <a:noFill/>
        </p:spPr>
        <p:txBody>
          <a:bodyPr wrap="squar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Critical Analysis of GAD: Attitudes, Practices, and Polices</a:t>
            </a:r>
          </a:p>
        </p:txBody>
      </p:sp>
    </p:spTree>
    <p:extLst>
      <p:ext uri="{BB962C8B-B14F-4D97-AF65-F5344CB8AC3E}">
        <p14:creationId xmlns:p14="http://schemas.microsoft.com/office/powerpoint/2010/main" val="212551808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a:xfrm>
            <a:off x="1006370" y="1708879"/>
            <a:ext cx="9996409" cy="4766872"/>
          </a:xfrm>
        </p:spPr>
        <p:txBody>
          <a:bodyPr rtlCol="0"/>
          <a:lstStyle>
            <a:defPPr>
              <a:defRPr lang="en-GB"/>
            </a:defPPr>
          </a:lstStyle>
          <a:p>
            <a:pPr marL="285750" indent="-285750" rtl="0">
              <a:buFont typeface="Arial" panose="020B0604020202020204" pitchFamily="34" charset="0"/>
              <a:buChar char="•"/>
            </a:pPr>
            <a:r>
              <a:rPr lang="en-GB" dirty="0"/>
              <a:t>Recommendations for the Future</a:t>
            </a:r>
          </a:p>
          <a:p>
            <a:pPr marL="285750" indent="-285750" rtl="0">
              <a:buFont typeface="Arial" panose="020B0604020202020204" pitchFamily="34" charset="0"/>
              <a:buChar char="•"/>
            </a:pPr>
            <a:r>
              <a:rPr lang="en-GB" dirty="0"/>
              <a:t>Increase Access to Care</a:t>
            </a:r>
          </a:p>
          <a:p>
            <a:pPr marL="285750" indent="-285750" rtl="0">
              <a:buFont typeface="Arial" panose="020B0604020202020204" pitchFamily="34" charset="0"/>
              <a:buChar char="•"/>
            </a:pPr>
            <a:r>
              <a:rPr lang="en-GB" dirty="0"/>
              <a:t>Expand free or low-cost therapy, telehealth, and community services</a:t>
            </a:r>
          </a:p>
          <a:p>
            <a:pPr marL="285750" indent="-285750" rtl="0">
              <a:buFont typeface="Arial" panose="020B0604020202020204" pitchFamily="34" charset="0"/>
              <a:buChar char="•"/>
            </a:pPr>
            <a:r>
              <a:rPr lang="en-GB" dirty="0"/>
              <a:t>Reduce Stigma</a:t>
            </a:r>
          </a:p>
          <a:p>
            <a:pPr marL="285750" indent="-285750" rtl="0">
              <a:buFont typeface="Arial" panose="020B0604020202020204" pitchFamily="34" charset="0"/>
              <a:buChar char="•"/>
            </a:pPr>
            <a:r>
              <a:rPr lang="en-GB" dirty="0"/>
              <a:t>More public education to help people understand GAD as a treatable condition.</a:t>
            </a:r>
          </a:p>
          <a:p>
            <a:pPr marL="285750" indent="-285750" rtl="0">
              <a:buFont typeface="Arial" panose="020B0604020202020204" pitchFamily="34" charset="0"/>
              <a:buChar char="•"/>
            </a:pPr>
            <a:r>
              <a:rPr lang="en-GB" dirty="0"/>
              <a:t>Improve Training</a:t>
            </a:r>
          </a:p>
          <a:p>
            <a:pPr marL="285750" indent="-285750" rtl="0">
              <a:buFont typeface="Arial" panose="020B0604020202020204" pitchFamily="34" charset="0"/>
              <a:buChar char="•"/>
            </a:pPr>
            <a:r>
              <a:rPr lang="en-GB" dirty="0"/>
              <a:t>Provide better training for doctors, teachers, and workplaces to recognise early signs.</a:t>
            </a:r>
          </a:p>
          <a:p>
            <a:pPr marL="285750" indent="-285750" rtl="0">
              <a:buFont typeface="Arial" panose="020B0604020202020204" pitchFamily="34" charset="0"/>
              <a:buChar char="•"/>
            </a:pPr>
            <a:r>
              <a:rPr lang="en-GB" dirty="0"/>
              <a:t>Stronger Policies</a:t>
            </a:r>
          </a:p>
          <a:p>
            <a:pPr marL="285750" indent="-285750" rtl="0">
              <a:buFont typeface="Arial" panose="020B0604020202020204" pitchFamily="34" charset="0"/>
              <a:buChar char="•"/>
            </a:pPr>
            <a:r>
              <a:rPr lang="en-GB" dirty="0"/>
              <a:t>Governments should fund mental-health services equally to physical health and support early-intervention programs.</a:t>
            </a:r>
          </a:p>
          <a:p>
            <a:pPr rtl="0"/>
            <a:endParaRPr lang="en-GB" dirty="0"/>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a:t>
            </a:fld>
            <a:endParaRPr lang="en-GB" dirty="0"/>
          </a:p>
        </p:txBody>
      </p:sp>
      <p:sp>
        <p:nvSpPr>
          <p:cNvPr id="4" name="Rectangle 3">
            <a:extLst>
              <a:ext uri="{FF2B5EF4-FFF2-40B4-BE49-F238E27FC236}">
                <a16:creationId xmlns:a16="http://schemas.microsoft.com/office/drawing/2014/main" id="{C345906D-A7B0-07C3-FA40-F0829F5DC432}"/>
              </a:ext>
            </a:extLst>
          </p:cNvPr>
          <p:cNvSpPr/>
          <p:nvPr/>
        </p:nvSpPr>
        <p:spPr>
          <a:xfrm>
            <a:off x="2878102" y="433997"/>
            <a:ext cx="6262869" cy="923330"/>
          </a:xfrm>
          <a:prstGeom prst="rect">
            <a:avLst/>
          </a:prstGeom>
          <a:noFill/>
        </p:spPr>
        <p:txBody>
          <a:bodyPr wrap="none" lIns="91440" tIns="45720" rIns="91440" bIns="45720">
            <a:spAutoFit/>
          </a:bodyPr>
          <a:lstStyle/>
          <a:p>
            <a:pPr algn="ctr"/>
            <a:r>
              <a:rPr lang="en-GB"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Recommendations</a:t>
            </a:r>
          </a:p>
        </p:txBody>
      </p:sp>
    </p:spTree>
    <p:extLst>
      <p:ext uri="{BB962C8B-B14F-4D97-AF65-F5344CB8AC3E}">
        <p14:creationId xmlns:p14="http://schemas.microsoft.com/office/powerpoint/2010/main" val="79002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9FD35E-437F-C1FD-9DAF-D7E14812DF56}"/>
              </a:ext>
            </a:extLst>
          </p:cNvPr>
          <p:cNvSpPr>
            <a:spLocks noGrp="1"/>
          </p:cNvSpPr>
          <p:nvPr>
            <p:ph type="body" sz="quarter" idx="13"/>
          </p:nvPr>
        </p:nvSpPr>
        <p:spPr>
          <a:xfrm>
            <a:off x="524656" y="1259175"/>
            <a:ext cx="11359515" cy="4784412"/>
          </a:xfrm>
        </p:spPr>
        <p:txBody>
          <a:bodyPr/>
          <a:lstStyle/>
          <a:p>
            <a:pPr marL="285750" indent="-285750">
              <a:buFont typeface="Arial" panose="020B0604020202020204" pitchFamily="34" charset="0"/>
              <a:buChar char="•"/>
            </a:pPr>
            <a:r>
              <a:rPr lang="en-GB" dirty="0"/>
              <a:t>American Psychiatric Association (2013) Diagnostic and Statistical Manual of Mental Disorders (DSM-5). 5th </a:t>
            </a:r>
            <a:r>
              <a:rPr lang="en-GB" dirty="0" err="1"/>
              <a:t>edn</a:t>
            </a:r>
            <a:r>
              <a:rPr lang="en-GB" dirty="0"/>
              <a:t>. Washington, DC: American Psychiatric </a:t>
            </a:r>
            <a:r>
              <a:rPr lang="en-GB" dirty="0" err="1"/>
              <a:t>Publishing.Available</a:t>
            </a:r>
            <a:r>
              <a:rPr lang="en-GB" dirty="0"/>
              <a:t> at: https://doi.org/10.1176/appi.books.9780890425596 (Accessed: 15 November 2025).</a:t>
            </a:r>
          </a:p>
          <a:p>
            <a:pPr marL="285750" indent="-285750">
              <a:buFont typeface="Arial" panose="020B0604020202020204" pitchFamily="34" charset="0"/>
              <a:buChar char="•"/>
            </a:pPr>
            <a:r>
              <a:rPr lang="en-GB" dirty="0"/>
              <a:t>Barlow, D.H. (2002) Anxiety and its disorders: The nature and treatment of anxiety and panic. 2nd </a:t>
            </a:r>
            <a:r>
              <a:rPr lang="en-GB" dirty="0" err="1"/>
              <a:t>edn</a:t>
            </a:r>
            <a:r>
              <a:rPr lang="en-GB" dirty="0"/>
              <a:t>. New York: Guilford </a:t>
            </a:r>
            <a:r>
              <a:rPr lang="en-GB" dirty="0" err="1"/>
              <a:t>Press.Available</a:t>
            </a:r>
            <a:r>
              <a:rPr lang="en-GB" dirty="0"/>
              <a:t> at: https://doi.org/10.1002/9780470713360 (Accessed: 20 November 2025).</a:t>
            </a:r>
          </a:p>
          <a:p>
            <a:pPr marL="285750" indent="-285750">
              <a:buFont typeface="Arial" panose="020B0604020202020204" pitchFamily="34" charset="0"/>
              <a:buChar char="•"/>
            </a:pPr>
            <a:r>
              <a:rPr lang="en-GB" dirty="0"/>
              <a:t>Craske, M.G. and Stein, M.B. (2016) ‘Anxiety’, The Lancet, 388(10063), pp. 3048–3059.Available at: https://doi.org/10.1016/S0140-6736(16)30381-6 (Accessed: 15 November 2025).</a:t>
            </a:r>
          </a:p>
          <a:p>
            <a:pPr marL="285750" indent="-285750">
              <a:buFont typeface="Arial" panose="020B0604020202020204" pitchFamily="34" charset="0"/>
              <a:buChar char="•"/>
            </a:pPr>
            <a:r>
              <a:rPr lang="en-GB" dirty="0"/>
              <a:t>, R.C. et al. (2005) ‘Lifetime prevalence and age-of-onset distributions of DSM-IV disorders in the National Comorbidity Survey Replication’, Archives of General Psychiatry, 62(6), pp. 593–602.Available at: https://doi.org/10.1001/archpsyc.62.6.593 (Accessed: 15 November 2025).</a:t>
            </a:r>
          </a:p>
          <a:p>
            <a:pPr marL="285750" indent="-285750">
              <a:buFont typeface="Arial" panose="020B0604020202020204" pitchFamily="34" charset="0"/>
              <a:buChar char="•"/>
            </a:pPr>
            <a:r>
              <a:rPr lang="en-GB" dirty="0"/>
              <a:t>Stein, M.B. and Sareen, J. (2015) ‘Generalized Anxiety Disorder’, New England Journal of Medicine, 373(21), pp. 2059–2068.Available at: https://doi.org/10.1056/NEJMcp1502514 (Accessed: 18 November 2025).</a:t>
            </a:r>
          </a:p>
          <a:p>
            <a:pPr marL="285750" indent="-285750">
              <a:buFont typeface="Arial" panose="020B0604020202020204" pitchFamily="34" charset="0"/>
              <a:buChar char="•"/>
            </a:pPr>
            <a:r>
              <a:rPr lang="en-GB" dirty="0"/>
              <a:t>Tyrer, P. and Baldwin, D. (2006) ‘Generalised anxiety disorder’, The Lancet, 368(9553), pp. 2156–2166.Available at: https://doi.org/10.1016/S0140-6736(06)69865-6 (Accessed: 20 November 2025).</a:t>
            </a:r>
          </a:p>
          <a:p>
            <a:pPr marL="285750" indent="-285750">
              <a:buFont typeface="Arial" panose="020B0604020202020204" pitchFamily="34" charset="0"/>
              <a:buChar char="•"/>
            </a:pPr>
            <a:r>
              <a:rPr lang="en-GB" dirty="0"/>
              <a:t>World Health Organization (2019) International Classification of Diseases 11th Revision (ICD-11): Clinical descriptions and diagnostic guidelines. Geneva: </a:t>
            </a:r>
            <a:r>
              <a:rPr lang="en-GB" dirty="0" err="1"/>
              <a:t>WHO.Available</a:t>
            </a:r>
            <a:r>
              <a:rPr lang="en-GB" dirty="0"/>
              <a:t> at: https://icd.who.int/ (Accessed: 20 November 2025).</a:t>
            </a:r>
          </a:p>
        </p:txBody>
      </p:sp>
      <p:sp>
        <p:nvSpPr>
          <p:cNvPr id="5" name="Slide Number Placeholder 4">
            <a:extLst>
              <a:ext uri="{FF2B5EF4-FFF2-40B4-BE49-F238E27FC236}">
                <a16:creationId xmlns:a16="http://schemas.microsoft.com/office/drawing/2014/main" id="{63D64E96-152A-250E-19F7-A39F5E5C5196}"/>
              </a:ext>
            </a:extLst>
          </p:cNvPr>
          <p:cNvSpPr>
            <a:spLocks noGrp="1"/>
          </p:cNvSpPr>
          <p:nvPr>
            <p:ph type="sldNum" sz="quarter" idx="12"/>
          </p:nvPr>
        </p:nvSpPr>
        <p:spPr/>
        <p:txBody>
          <a:bodyPr/>
          <a:lstStyle/>
          <a:p>
            <a:pPr rtl="0"/>
            <a:fld id="{FE024F78-56A6-7740-B68D-8D4D026EDF3F}" type="slidenum">
              <a:rPr lang="en-GB" smtClean="0"/>
              <a:pPr rtl="0"/>
              <a:t>7</a:t>
            </a:fld>
            <a:endParaRPr lang="en-GB" dirty="0"/>
          </a:p>
        </p:txBody>
      </p:sp>
      <p:sp>
        <p:nvSpPr>
          <p:cNvPr id="6" name="Rectangle 5">
            <a:extLst>
              <a:ext uri="{FF2B5EF4-FFF2-40B4-BE49-F238E27FC236}">
                <a16:creationId xmlns:a16="http://schemas.microsoft.com/office/drawing/2014/main" id="{1C4419CF-C967-24F2-726E-A8C1CCAB2A05}"/>
              </a:ext>
            </a:extLst>
          </p:cNvPr>
          <p:cNvSpPr/>
          <p:nvPr/>
        </p:nvSpPr>
        <p:spPr>
          <a:xfrm>
            <a:off x="3713055" y="209145"/>
            <a:ext cx="4046365"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References </a:t>
            </a:r>
          </a:p>
        </p:txBody>
      </p:sp>
    </p:spTree>
    <p:extLst>
      <p:ext uri="{BB962C8B-B14F-4D97-AF65-F5344CB8AC3E}">
        <p14:creationId xmlns:p14="http://schemas.microsoft.com/office/powerpoint/2010/main" val="111019858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C44BFB8-0B48-48D5-A0BA-9317960E8F6C}">
  <ds:schemaRefs>
    <ds:schemaRef ds:uri="http://schemas.microsoft.com/sharepoint/v3/contenttype/forms"/>
  </ds:schemaRefs>
</ds:datastoreItem>
</file>

<file path=customXml/itemProps2.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6D7367-F508-4F80-B02C-79260B72660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{9BFE2544-454E-4CE2-9478-3C2C9972294B}tf11936837_win32</Template>
  <TotalTime>0</TotalTime>
  <Words>1044</Words>
  <Application>Microsoft Office PowerPoint</Application>
  <PresentationFormat>Widescreen</PresentationFormat>
  <Paragraphs>72</Paragraphs>
  <Slides>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Arial Nova</vt:lpstr>
      <vt:lpstr>Biome</vt:lpstr>
      <vt:lpstr>Biome Light</vt:lpstr>
      <vt:lpstr>Calibri</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Saira Arif (2220569)</dc:creator>
  <cp:lastModifiedBy>Saira Arif (2220569)</cp:lastModifiedBy>
  <cp:revision>1</cp:revision>
  <dcterms:created xsi:type="dcterms:W3CDTF">2025-11-20T21:01:20Z</dcterms:created>
  <dcterms:modified xsi:type="dcterms:W3CDTF">2025-11-20T21:35:19Z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