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2"/>
  </p:notesMasterIdLst>
  <p:sldIdLst>
    <p:sldId id="256" r:id="rId2"/>
    <p:sldId id="257" r:id="rId3"/>
    <p:sldId id="265" r:id="rId4"/>
    <p:sldId id="267" r:id="rId5"/>
    <p:sldId id="268" r:id="rId6"/>
    <p:sldId id="293" r:id="rId7"/>
    <p:sldId id="292" r:id="rId8"/>
    <p:sldId id="287" r:id="rId9"/>
    <p:sldId id="289" r:id="rId10"/>
    <p:sldId id="283" r:id="rId11"/>
    <p:sldId id="258" r:id="rId12"/>
    <p:sldId id="273" r:id="rId13"/>
    <p:sldId id="285" r:id="rId14"/>
    <p:sldId id="286" r:id="rId15"/>
    <p:sldId id="294" r:id="rId16"/>
    <p:sldId id="295" r:id="rId17"/>
    <p:sldId id="274" r:id="rId18"/>
    <p:sldId id="266" r:id="rId19"/>
    <p:sldId id="290" r:id="rId20"/>
    <p:sldId id="282" r:id="rId21"/>
    <p:sldId id="297" r:id="rId22"/>
    <p:sldId id="284" r:id="rId23"/>
    <p:sldId id="260" r:id="rId24"/>
    <p:sldId id="261" r:id="rId25"/>
    <p:sldId id="262" r:id="rId26"/>
    <p:sldId id="296" r:id="rId27"/>
    <p:sldId id="263" r:id="rId28"/>
    <p:sldId id="264" r:id="rId29"/>
    <p:sldId id="271" r:id="rId30"/>
    <p:sldId id="298"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593"/>
  </p:normalViewPr>
  <p:slideViewPr>
    <p:cSldViewPr snapToGrid="0">
      <p:cViewPr varScale="1">
        <p:scale>
          <a:sx n="117" d="100"/>
          <a:sy n="117" d="100"/>
        </p:scale>
        <p:origin x="36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633C90-19D7-0A4F-BE4F-7524BE032ED0}" type="datetimeFigureOut">
              <a:rPr lang="en-US" smtClean="0"/>
              <a:t>10/16/23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AD7CEF-6C13-5544-B265-08E51B346896}" type="slidenum">
              <a:rPr lang="en-US" smtClean="0"/>
              <a:t>‹#›</a:t>
            </a:fld>
            <a:endParaRPr lang="en-US"/>
          </a:p>
        </p:txBody>
      </p:sp>
    </p:spTree>
    <p:extLst>
      <p:ext uri="{BB962C8B-B14F-4D97-AF65-F5344CB8AC3E}">
        <p14:creationId xmlns:p14="http://schemas.microsoft.com/office/powerpoint/2010/main" val="1026042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313131"/>
                </a:solidFill>
                <a:effectLst/>
                <a:latin typeface="Tate regular"/>
              </a:rPr>
              <a:t>This does not apparently show a scene from one of Davidson's plays, but is instead a series of caricatures of notable figures of the day. At the centre, the cloaked figure is Sir Augustus Harris, the manager of the Covent Garden, Drury Lane and Her Majesty's theatres. A corpulent Oscar Wilde is portrayed as Bacchus, and beside him the nude woman is Beardsley's sister Mabel, an actress. The faun is Henry Harland, literary editor of the 'Yellow Book', the masked figure is the poet Richard Le Gallienne, and the ballerina is the dancer Adeline </a:t>
            </a:r>
            <a:r>
              <a:rPr lang="en-GB" b="0" i="0" dirty="0" err="1">
                <a:solidFill>
                  <a:srgbClr val="313131"/>
                </a:solidFill>
                <a:effectLst/>
                <a:latin typeface="Tate regular"/>
              </a:rPr>
              <a:t>Genee</a:t>
            </a:r>
            <a:r>
              <a:rPr lang="en-GB" b="0" i="0" dirty="0">
                <a:solidFill>
                  <a:srgbClr val="313131"/>
                </a:solidFill>
                <a:effectLst/>
                <a:latin typeface="Tate regular"/>
              </a:rPr>
              <a:t>.</a:t>
            </a:r>
            <a:endParaRPr lang="en-US" dirty="0"/>
          </a:p>
          <a:p>
            <a:endParaRPr lang="en-US" dirty="0"/>
          </a:p>
        </p:txBody>
      </p:sp>
      <p:sp>
        <p:nvSpPr>
          <p:cNvPr id="4" name="Slide Number Placeholder 3"/>
          <p:cNvSpPr>
            <a:spLocks noGrp="1"/>
          </p:cNvSpPr>
          <p:nvPr>
            <p:ph type="sldNum" sz="quarter" idx="5"/>
          </p:nvPr>
        </p:nvSpPr>
        <p:spPr/>
        <p:txBody>
          <a:bodyPr/>
          <a:lstStyle/>
          <a:p>
            <a:fld id="{0EAD7CEF-6C13-5544-B265-08E51B346896}" type="slidenum">
              <a:rPr lang="en-US" smtClean="0"/>
              <a:t>14</a:t>
            </a:fld>
            <a:endParaRPr lang="en-US"/>
          </a:p>
        </p:txBody>
      </p:sp>
    </p:spTree>
    <p:extLst>
      <p:ext uri="{BB962C8B-B14F-4D97-AF65-F5344CB8AC3E}">
        <p14:creationId xmlns:p14="http://schemas.microsoft.com/office/powerpoint/2010/main" val="5379553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Kelmscott Press, founded by William Morris and Emery Walker, published books between 1891 and 1898. Each book was designed and ornamented by Morris and printed by hand in limited editions. Many books were illustrated by Edward Burne-Jones. Kelmscott Press books sought to replicate the style of 15th-century printing and were part of the Gothic revival </a:t>
            </a:r>
          </a:p>
          <a:p>
            <a:r>
              <a:rPr lang="en-US" dirty="0"/>
              <a:t>movement.</a:t>
            </a:r>
          </a:p>
          <a:p>
            <a:endParaRPr lang="en-US" dirty="0"/>
          </a:p>
        </p:txBody>
      </p:sp>
      <p:sp>
        <p:nvSpPr>
          <p:cNvPr id="4" name="Slide Number Placeholder 3"/>
          <p:cNvSpPr>
            <a:spLocks noGrp="1"/>
          </p:cNvSpPr>
          <p:nvPr>
            <p:ph type="sldNum" sz="quarter" idx="5"/>
          </p:nvPr>
        </p:nvSpPr>
        <p:spPr/>
        <p:txBody>
          <a:bodyPr/>
          <a:lstStyle/>
          <a:p>
            <a:fld id="{0EAD7CEF-6C13-5544-B265-08E51B346896}" type="slidenum">
              <a:rPr lang="en-US" smtClean="0"/>
              <a:t>15</a:t>
            </a:fld>
            <a:endParaRPr lang="en-US"/>
          </a:p>
        </p:txBody>
      </p:sp>
    </p:spTree>
    <p:extLst>
      <p:ext uri="{BB962C8B-B14F-4D97-AF65-F5344CB8AC3E}">
        <p14:creationId xmlns:p14="http://schemas.microsoft.com/office/powerpoint/2010/main" val="31926456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This poster advertised the Polish National Opera's production of Alban Berg's avant-garde opera about ordinary people striving for dignity in the face of abuse and brutality. The psychedelic aesthetic </a:t>
            </a:r>
            <a:r>
              <a:rPr lang="en-US" sz="1200" dirty="0" err="1"/>
              <a:t>Lenica</a:t>
            </a:r>
            <a:r>
              <a:rPr lang="en-US" sz="1200" dirty="0"/>
              <a:t> used to convey psychological torment, like the grating atonality of Berg's music, resonated in an atmosphere of escalating tension within the Communist Bloc. Some fifteen thousand of these posters were printed in Poland, and it soon assumed cult status in Western Europe. It was awarded a Gold Medal at the first Warsaw International Poster Biennale in 1966.</a:t>
            </a:r>
          </a:p>
          <a:p>
            <a:endParaRPr lang="en-US" dirty="0"/>
          </a:p>
        </p:txBody>
      </p:sp>
      <p:sp>
        <p:nvSpPr>
          <p:cNvPr id="4" name="Slide Number Placeholder 3"/>
          <p:cNvSpPr>
            <a:spLocks noGrp="1"/>
          </p:cNvSpPr>
          <p:nvPr>
            <p:ph type="sldNum" sz="quarter" idx="5"/>
          </p:nvPr>
        </p:nvSpPr>
        <p:spPr/>
        <p:txBody>
          <a:bodyPr/>
          <a:lstStyle/>
          <a:p>
            <a:fld id="{0EAD7CEF-6C13-5544-B265-08E51B346896}" type="slidenum">
              <a:rPr lang="en-US" smtClean="0"/>
              <a:t>26</a:t>
            </a:fld>
            <a:endParaRPr lang="en-US"/>
          </a:p>
        </p:txBody>
      </p:sp>
    </p:spTree>
    <p:extLst>
      <p:ext uri="{BB962C8B-B14F-4D97-AF65-F5344CB8AC3E}">
        <p14:creationId xmlns:p14="http://schemas.microsoft.com/office/powerpoint/2010/main" val="2890585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D7F17-5994-1ADC-1791-DF2784C4E59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8544FFB-E57F-3CDF-AAA3-560AABEED2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738DF76-94D2-E007-2258-BCC90E67CB60}"/>
              </a:ext>
            </a:extLst>
          </p:cNvPr>
          <p:cNvSpPr>
            <a:spLocks noGrp="1"/>
          </p:cNvSpPr>
          <p:nvPr>
            <p:ph type="dt" sz="half" idx="10"/>
          </p:nvPr>
        </p:nvSpPr>
        <p:spPr/>
        <p:txBody>
          <a:bodyPr/>
          <a:lstStyle/>
          <a:p>
            <a:fld id="{E5EE40E7-49D9-984A-BA60-08B23D6A7D99}" type="datetimeFigureOut">
              <a:rPr lang="en-US" smtClean="0"/>
              <a:t>10/16/23</a:t>
            </a:fld>
            <a:endParaRPr lang="en-US"/>
          </a:p>
        </p:txBody>
      </p:sp>
      <p:sp>
        <p:nvSpPr>
          <p:cNvPr id="5" name="Footer Placeholder 4">
            <a:extLst>
              <a:ext uri="{FF2B5EF4-FFF2-40B4-BE49-F238E27FC236}">
                <a16:creationId xmlns:a16="http://schemas.microsoft.com/office/drawing/2014/main" id="{A4CB8D55-1448-5C1D-5A7D-A73AA089B8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7DF7AC-3A1F-60B0-4E28-EAB0DBDA435D}"/>
              </a:ext>
            </a:extLst>
          </p:cNvPr>
          <p:cNvSpPr>
            <a:spLocks noGrp="1"/>
          </p:cNvSpPr>
          <p:nvPr>
            <p:ph type="sldNum" sz="quarter" idx="12"/>
          </p:nvPr>
        </p:nvSpPr>
        <p:spPr/>
        <p:txBody>
          <a:bodyPr/>
          <a:lstStyle/>
          <a:p>
            <a:fld id="{B0DCE103-873C-DE41-8D48-F9CC0ED53063}" type="slidenum">
              <a:rPr lang="en-US" smtClean="0"/>
              <a:t>‹#›</a:t>
            </a:fld>
            <a:endParaRPr lang="en-US"/>
          </a:p>
        </p:txBody>
      </p:sp>
    </p:spTree>
    <p:extLst>
      <p:ext uri="{BB962C8B-B14F-4D97-AF65-F5344CB8AC3E}">
        <p14:creationId xmlns:p14="http://schemas.microsoft.com/office/powerpoint/2010/main" val="1892175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F428F-224F-7E9D-198B-6A476D0664E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5A42DAE-6995-148D-8A64-B469CA449A5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3ACCAEF-4C14-EBC9-4756-D7FBA4538F82}"/>
              </a:ext>
            </a:extLst>
          </p:cNvPr>
          <p:cNvSpPr>
            <a:spLocks noGrp="1"/>
          </p:cNvSpPr>
          <p:nvPr>
            <p:ph type="dt" sz="half" idx="10"/>
          </p:nvPr>
        </p:nvSpPr>
        <p:spPr/>
        <p:txBody>
          <a:bodyPr/>
          <a:lstStyle/>
          <a:p>
            <a:fld id="{E5EE40E7-49D9-984A-BA60-08B23D6A7D99}" type="datetimeFigureOut">
              <a:rPr lang="en-US" smtClean="0"/>
              <a:t>10/16/23</a:t>
            </a:fld>
            <a:endParaRPr lang="en-US"/>
          </a:p>
        </p:txBody>
      </p:sp>
      <p:sp>
        <p:nvSpPr>
          <p:cNvPr id="5" name="Footer Placeholder 4">
            <a:extLst>
              <a:ext uri="{FF2B5EF4-FFF2-40B4-BE49-F238E27FC236}">
                <a16:creationId xmlns:a16="http://schemas.microsoft.com/office/drawing/2014/main" id="{DA6AC52D-F618-834C-5D45-30FE17127D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99DD40-AD3F-0A01-F8FA-5ADE1F80A6AB}"/>
              </a:ext>
            </a:extLst>
          </p:cNvPr>
          <p:cNvSpPr>
            <a:spLocks noGrp="1"/>
          </p:cNvSpPr>
          <p:nvPr>
            <p:ph type="sldNum" sz="quarter" idx="12"/>
          </p:nvPr>
        </p:nvSpPr>
        <p:spPr/>
        <p:txBody>
          <a:bodyPr/>
          <a:lstStyle/>
          <a:p>
            <a:fld id="{B0DCE103-873C-DE41-8D48-F9CC0ED53063}" type="slidenum">
              <a:rPr lang="en-US" smtClean="0"/>
              <a:t>‹#›</a:t>
            </a:fld>
            <a:endParaRPr lang="en-US"/>
          </a:p>
        </p:txBody>
      </p:sp>
    </p:spTree>
    <p:extLst>
      <p:ext uri="{BB962C8B-B14F-4D97-AF65-F5344CB8AC3E}">
        <p14:creationId xmlns:p14="http://schemas.microsoft.com/office/powerpoint/2010/main" val="602560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A9C92-7263-9C8E-A7BA-609E7EEC0FE7}"/>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0203253-6512-16D8-7BAD-EC9EF61C9CA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D5BA69D-DF22-A142-0159-DEEEBB25D112}"/>
              </a:ext>
            </a:extLst>
          </p:cNvPr>
          <p:cNvSpPr>
            <a:spLocks noGrp="1"/>
          </p:cNvSpPr>
          <p:nvPr>
            <p:ph type="dt" sz="half" idx="10"/>
          </p:nvPr>
        </p:nvSpPr>
        <p:spPr/>
        <p:txBody>
          <a:bodyPr/>
          <a:lstStyle/>
          <a:p>
            <a:fld id="{E5EE40E7-49D9-984A-BA60-08B23D6A7D99}" type="datetimeFigureOut">
              <a:rPr lang="en-US" smtClean="0"/>
              <a:t>10/16/23</a:t>
            </a:fld>
            <a:endParaRPr lang="en-US"/>
          </a:p>
        </p:txBody>
      </p:sp>
      <p:sp>
        <p:nvSpPr>
          <p:cNvPr id="5" name="Footer Placeholder 4">
            <a:extLst>
              <a:ext uri="{FF2B5EF4-FFF2-40B4-BE49-F238E27FC236}">
                <a16:creationId xmlns:a16="http://schemas.microsoft.com/office/drawing/2014/main" id="{AA29D686-208E-E5DE-126B-BB7CA117B7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105883-862E-DE5F-91A7-90BA4EEBF865}"/>
              </a:ext>
            </a:extLst>
          </p:cNvPr>
          <p:cNvSpPr>
            <a:spLocks noGrp="1"/>
          </p:cNvSpPr>
          <p:nvPr>
            <p:ph type="sldNum" sz="quarter" idx="12"/>
          </p:nvPr>
        </p:nvSpPr>
        <p:spPr/>
        <p:txBody>
          <a:bodyPr/>
          <a:lstStyle/>
          <a:p>
            <a:fld id="{B0DCE103-873C-DE41-8D48-F9CC0ED53063}" type="slidenum">
              <a:rPr lang="en-US" smtClean="0"/>
              <a:t>‹#›</a:t>
            </a:fld>
            <a:endParaRPr lang="en-US"/>
          </a:p>
        </p:txBody>
      </p:sp>
    </p:spTree>
    <p:extLst>
      <p:ext uri="{BB962C8B-B14F-4D97-AF65-F5344CB8AC3E}">
        <p14:creationId xmlns:p14="http://schemas.microsoft.com/office/powerpoint/2010/main" val="31054425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36DC3-045A-4DF9-09C1-147DF4CE692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B438876-E92C-C175-332E-9312251677F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09DC739-B96F-32ED-9598-D1C94A8028D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255D5BE-139C-E487-2054-6E0063FE4A0A}"/>
              </a:ext>
            </a:extLst>
          </p:cNvPr>
          <p:cNvSpPr>
            <a:spLocks noGrp="1"/>
          </p:cNvSpPr>
          <p:nvPr>
            <p:ph type="dt" sz="half" idx="10"/>
          </p:nvPr>
        </p:nvSpPr>
        <p:spPr/>
        <p:txBody>
          <a:bodyPr/>
          <a:lstStyle/>
          <a:p>
            <a:fld id="{E5EE40E7-49D9-984A-BA60-08B23D6A7D99}" type="datetimeFigureOut">
              <a:rPr lang="en-US" smtClean="0"/>
              <a:t>10/16/23</a:t>
            </a:fld>
            <a:endParaRPr lang="en-US"/>
          </a:p>
        </p:txBody>
      </p:sp>
      <p:sp>
        <p:nvSpPr>
          <p:cNvPr id="6" name="Footer Placeholder 5">
            <a:extLst>
              <a:ext uri="{FF2B5EF4-FFF2-40B4-BE49-F238E27FC236}">
                <a16:creationId xmlns:a16="http://schemas.microsoft.com/office/drawing/2014/main" id="{129A761A-A2B0-D37D-59D5-C2064F2680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C9A25D4-D4AD-0B44-CA03-7FFA899CB8CB}"/>
              </a:ext>
            </a:extLst>
          </p:cNvPr>
          <p:cNvSpPr>
            <a:spLocks noGrp="1"/>
          </p:cNvSpPr>
          <p:nvPr>
            <p:ph type="sldNum" sz="quarter" idx="12"/>
          </p:nvPr>
        </p:nvSpPr>
        <p:spPr/>
        <p:txBody>
          <a:bodyPr/>
          <a:lstStyle/>
          <a:p>
            <a:fld id="{B0DCE103-873C-DE41-8D48-F9CC0ED53063}" type="slidenum">
              <a:rPr lang="en-US" smtClean="0"/>
              <a:t>‹#›</a:t>
            </a:fld>
            <a:endParaRPr lang="en-US"/>
          </a:p>
        </p:txBody>
      </p:sp>
    </p:spTree>
    <p:extLst>
      <p:ext uri="{BB962C8B-B14F-4D97-AF65-F5344CB8AC3E}">
        <p14:creationId xmlns:p14="http://schemas.microsoft.com/office/powerpoint/2010/main" val="4189324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D2A50-EC6A-9318-1318-62050A063894}"/>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3F1B3B0-E19D-0C58-83E4-7792D26E5DF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B75ED11-9D22-01D6-8DC3-C61E920BFBB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EFCCAB6-7B07-8FF5-7D16-42EE3DEEEF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853D6D5-8EF6-2F25-9269-7A54A0892D6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F249A9B-853B-B6D4-7496-E3BB5AFB240C}"/>
              </a:ext>
            </a:extLst>
          </p:cNvPr>
          <p:cNvSpPr>
            <a:spLocks noGrp="1"/>
          </p:cNvSpPr>
          <p:nvPr>
            <p:ph type="dt" sz="half" idx="10"/>
          </p:nvPr>
        </p:nvSpPr>
        <p:spPr/>
        <p:txBody>
          <a:bodyPr/>
          <a:lstStyle/>
          <a:p>
            <a:fld id="{E5EE40E7-49D9-984A-BA60-08B23D6A7D99}" type="datetimeFigureOut">
              <a:rPr lang="en-US" smtClean="0"/>
              <a:t>10/16/23</a:t>
            </a:fld>
            <a:endParaRPr lang="en-US"/>
          </a:p>
        </p:txBody>
      </p:sp>
      <p:sp>
        <p:nvSpPr>
          <p:cNvPr id="8" name="Footer Placeholder 7">
            <a:extLst>
              <a:ext uri="{FF2B5EF4-FFF2-40B4-BE49-F238E27FC236}">
                <a16:creationId xmlns:a16="http://schemas.microsoft.com/office/drawing/2014/main" id="{91678F37-7E14-AB18-414C-ABCE68ADDA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1AFFF95-A259-ECB9-2521-406577E39918}"/>
              </a:ext>
            </a:extLst>
          </p:cNvPr>
          <p:cNvSpPr>
            <a:spLocks noGrp="1"/>
          </p:cNvSpPr>
          <p:nvPr>
            <p:ph type="sldNum" sz="quarter" idx="12"/>
          </p:nvPr>
        </p:nvSpPr>
        <p:spPr/>
        <p:txBody>
          <a:bodyPr/>
          <a:lstStyle/>
          <a:p>
            <a:fld id="{B0DCE103-873C-DE41-8D48-F9CC0ED53063}" type="slidenum">
              <a:rPr lang="en-US" smtClean="0"/>
              <a:t>‹#›</a:t>
            </a:fld>
            <a:endParaRPr lang="en-US"/>
          </a:p>
        </p:txBody>
      </p:sp>
    </p:spTree>
    <p:extLst>
      <p:ext uri="{BB962C8B-B14F-4D97-AF65-F5344CB8AC3E}">
        <p14:creationId xmlns:p14="http://schemas.microsoft.com/office/powerpoint/2010/main" val="1128626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D8B06-0A42-A3A9-7366-F72C0BC5D35A}"/>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D1A8350A-8FFB-F8A6-F647-A8EE13744D40}"/>
              </a:ext>
            </a:extLst>
          </p:cNvPr>
          <p:cNvSpPr>
            <a:spLocks noGrp="1"/>
          </p:cNvSpPr>
          <p:nvPr>
            <p:ph type="dt" sz="half" idx="10"/>
          </p:nvPr>
        </p:nvSpPr>
        <p:spPr/>
        <p:txBody>
          <a:bodyPr/>
          <a:lstStyle/>
          <a:p>
            <a:fld id="{E5EE40E7-49D9-984A-BA60-08B23D6A7D99}" type="datetimeFigureOut">
              <a:rPr lang="en-US" smtClean="0"/>
              <a:t>10/16/23</a:t>
            </a:fld>
            <a:endParaRPr lang="en-US"/>
          </a:p>
        </p:txBody>
      </p:sp>
      <p:sp>
        <p:nvSpPr>
          <p:cNvPr id="4" name="Footer Placeholder 3">
            <a:extLst>
              <a:ext uri="{FF2B5EF4-FFF2-40B4-BE49-F238E27FC236}">
                <a16:creationId xmlns:a16="http://schemas.microsoft.com/office/drawing/2014/main" id="{7EA51458-8AB8-58A8-8498-18E0E4A97CF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7FEDF17-DFFE-6F4E-9B73-F3732F39CB8D}"/>
              </a:ext>
            </a:extLst>
          </p:cNvPr>
          <p:cNvSpPr>
            <a:spLocks noGrp="1"/>
          </p:cNvSpPr>
          <p:nvPr>
            <p:ph type="sldNum" sz="quarter" idx="12"/>
          </p:nvPr>
        </p:nvSpPr>
        <p:spPr/>
        <p:txBody>
          <a:bodyPr/>
          <a:lstStyle/>
          <a:p>
            <a:fld id="{B0DCE103-873C-DE41-8D48-F9CC0ED53063}" type="slidenum">
              <a:rPr lang="en-US" smtClean="0"/>
              <a:t>‹#›</a:t>
            </a:fld>
            <a:endParaRPr lang="en-US"/>
          </a:p>
        </p:txBody>
      </p:sp>
    </p:spTree>
    <p:extLst>
      <p:ext uri="{BB962C8B-B14F-4D97-AF65-F5344CB8AC3E}">
        <p14:creationId xmlns:p14="http://schemas.microsoft.com/office/powerpoint/2010/main" val="1135743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C065A1-6B7F-66FE-B6A6-40AF08ECF23D}"/>
              </a:ext>
            </a:extLst>
          </p:cNvPr>
          <p:cNvSpPr>
            <a:spLocks noGrp="1"/>
          </p:cNvSpPr>
          <p:nvPr>
            <p:ph type="dt" sz="half" idx="10"/>
          </p:nvPr>
        </p:nvSpPr>
        <p:spPr/>
        <p:txBody>
          <a:bodyPr/>
          <a:lstStyle/>
          <a:p>
            <a:fld id="{E5EE40E7-49D9-984A-BA60-08B23D6A7D99}" type="datetimeFigureOut">
              <a:rPr lang="en-US" smtClean="0"/>
              <a:t>10/16/23</a:t>
            </a:fld>
            <a:endParaRPr lang="en-US"/>
          </a:p>
        </p:txBody>
      </p:sp>
      <p:sp>
        <p:nvSpPr>
          <p:cNvPr id="3" name="Footer Placeholder 2">
            <a:extLst>
              <a:ext uri="{FF2B5EF4-FFF2-40B4-BE49-F238E27FC236}">
                <a16:creationId xmlns:a16="http://schemas.microsoft.com/office/drawing/2014/main" id="{E5C895BB-C6BA-57AE-A099-CDF9315F881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8F355F7-BE59-67FE-7926-9854731DA4A7}"/>
              </a:ext>
            </a:extLst>
          </p:cNvPr>
          <p:cNvSpPr>
            <a:spLocks noGrp="1"/>
          </p:cNvSpPr>
          <p:nvPr>
            <p:ph type="sldNum" sz="quarter" idx="12"/>
          </p:nvPr>
        </p:nvSpPr>
        <p:spPr/>
        <p:txBody>
          <a:bodyPr/>
          <a:lstStyle/>
          <a:p>
            <a:fld id="{B0DCE103-873C-DE41-8D48-F9CC0ED53063}" type="slidenum">
              <a:rPr lang="en-US" smtClean="0"/>
              <a:t>‹#›</a:t>
            </a:fld>
            <a:endParaRPr lang="en-US"/>
          </a:p>
        </p:txBody>
      </p:sp>
    </p:spTree>
    <p:extLst>
      <p:ext uri="{BB962C8B-B14F-4D97-AF65-F5344CB8AC3E}">
        <p14:creationId xmlns:p14="http://schemas.microsoft.com/office/powerpoint/2010/main" val="810483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2D7B4-40D1-6F71-F2E9-FFF41B19B30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CC94596-4E56-3C81-2D71-E1578BD60A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BF95E9A-CB23-4247-2477-F8775D5094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C85E62E-B4C3-9C1E-6EAE-B15C21D90E64}"/>
              </a:ext>
            </a:extLst>
          </p:cNvPr>
          <p:cNvSpPr>
            <a:spLocks noGrp="1"/>
          </p:cNvSpPr>
          <p:nvPr>
            <p:ph type="dt" sz="half" idx="10"/>
          </p:nvPr>
        </p:nvSpPr>
        <p:spPr/>
        <p:txBody>
          <a:bodyPr/>
          <a:lstStyle/>
          <a:p>
            <a:fld id="{E5EE40E7-49D9-984A-BA60-08B23D6A7D99}" type="datetimeFigureOut">
              <a:rPr lang="en-US" smtClean="0"/>
              <a:t>10/16/23</a:t>
            </a:fld>
            <a:endParaRPr lang="en-US"/>
          </a:p>
        </p:txBody>
      </p:sp>
      <p:sp>
        <p:nvSpPr>
          <p:cNvPr id="6" name="Footer Placeholder 5">
            <a:extLst>
              <a:ext uri="{FF2B5EF4-FFF2-40B4-BE49-F238E27FC236}">
                <a16:creationId xmlns:a16="http://schemas.microsoft.com/office/drawing/2014/main" id="{8A5AC14B-FDA9-49A4-19B0-088810A2C44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5015509-89EA-1CC0-F72D-B063984DCF1B}"/>
              </a:ext>
            </a:extLst>
          </p:cNvPr>
          <p:cNvSpPr>
            <a:spLocks noGrp="1"/>
          </p:cNvSpPr>
          <p:nvPr>
            <p:ph type="sldNum" sz="quarter" idx="12"/>
          </p:nvPr>
        </p:nvSpPr>
        <p:spPr/>
        <p:txBody>
          <a:bodyPr/>
          <a:lstStyle/>
          <a:p>
            <a:fld id="{B0DCE103-873C-DE41-8D48-F9CC0ED53063}" type="slidenum">
              <a:rPr lang="en-US" smtClean="0"/>
              <a:t>‹#›</a:t>
            </a:fld>
            <a:endParaRPr lang="en-US"/>
          </a:p>
        </p:txBody>
      </p:sp>
    </p:spTree>
    <p:extLst>
      <p:ext uri="{BB962C8B-B14F-4D97-AF65-F5344CB8AC3E}">
        <p14:creationId xmlns:p14="http://schemas.microsoft.com/office/powerpoint/2010/main" val="2276912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44CE6-9887-118B-CD8F-C2F76CF8E10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E535C04-A16F-E7E9-5F95-665454A9211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684C272-BAA0-9CCF-CE5F-13DD0A8FD6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A6D6F14-7DDC-3D3A-CDD9-95BA664C7649}"/>
              </a:ext>
            </a:extLst>
          </p:cNvPr>
          <p:cNvSpPr>
            <a:spLocks noGrp="1"/>
          </p:cNvSpPr>
          <p:nvPr>
            <p:ph type="dt" sz="half" idx="10"/>
          </p:nvPr>
        </p:nvSpPr>
        <p:spPr/>
        <p:txBody>
          <a:bodyPr/>
          <a:lstStyle/>
          <a:p>
            <a:fld id="{E5EE40E7-49D9-984A-BA60-08B23D6A7D99}" type="datetimeFigureOut">
              <a:rPr lang="en-US" smtClean="0"/>
              <a:t>10/16/23</a:t>
            </a:fld>
            <a:endParaRPr lang="en-US"/>
          </a:p>
        </p:txBody>
      </p:sp>
      <p:sp>
        <p:nvSpPr>
          <p:cNvPr id="6" name="Footer Placeholder 5">
            <a:extLst>
              <a:ext uri="{FF2B5EF4-FFF2-40B4-BE49-F238E27FC236}">
                <a16:creationId xmlns:a16="http://schemas.microsoft.com/office/drawing/2014/main" id="{6284FA5B-E24B-DA12-CE8E-0DE506EB57D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80E5CEF-B696-90BC-5214-986F67737CFD}"/>
              </a:ext>
            </a:extLst>
          </p:cNvPr>
          <p:cNvSpPr>
            <a:spLocks noGrp="1"/>
          </p:cNvSpPr>
          <p:nvPr>
            <p:ph type="sldNum" sz="quarter" idx="12"/>
          </p:nvPr>
        </p:nvSpPr>
        <p:spPr/>
        <p:txBody>
          <a:bodyPr/>
          <a:lstStyle/>
          <a:p>
            <a:fld id="{B0DCE103-873C-DE41-8D48-F9CC0ED53063}" type="slidenum">
              <a:rPr lang="en-US" smtClean="0"/>
              <a:t>‹#›</a:t>
            </a:fld>
            <a:endParaRPr lang="en-US"/>
          </a:p>
        </p:txBody>
      </p:sp>
    </p:spTree>
    <p:extLst>
      <p:ext uri="{BB962C8B-B14F-4D97-AF65-F5344CB8AC3E}">
        <p14:creationId xmlns:p14="http://schemas.microsoft.com/office/powerpoint/2010/main" val="4209988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33637-EE39-4664-C163-9590A3B7738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58BB8CC-3B0F-FCC0-933E-9558ECF51F0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6659D1E-0DB6-B662-556D-0763A52B31ED}"/>
              </a:ext>
            </a:extLst>
          </p:cNvPr>
          <p:cNvSpPr>
            <a:spLocks noGrp="1"/>
          </p:cNvSpPr>
          <p:nvPr>
            <p:ph type="dt" sz="half" idx="10"/>
          </p:nvPr>
        </p:nvSpPr>
        <p:spPr/>
        <p:txBody>
          <a:bodyPr/>
          <a:lstStyle/>
          <a:p>
            <a:fld id="{E5EE40E7-49D9-984A-BA60-08B23D6A7D99}" type="datetimeFigureOut">
              <a:rPr lang="en-US" smtClean="0"/>
              <a:t>10/16/23</a:t>
            </a:fld>
            <a:endParaRPr lang="en-US"/>
          </a:p>
        </p:txBody>
      </p:sp>
      <p:sp>
        <p:nvSpPr>
          <p:cNvPr id="5" name="Footer Placeholder 4">
            <a:extLst>
              <a:ext uri="{FF2B5EF4-FFF2-40B4-BE49-F238E27FC236}">
                <a16:creationId xmlns:a16="http://schemas.microsoft.com/office/drawing/2014/main" id="{0C58D15F-9E6E-C0B2-1D2D-BA5F5E2C9A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83392D-378A-1CA7-C6EA-65C98C8D015C}"/>
              </a:ext>
            </a:extLst>
          </p:cNvPr>
          <p:cNvSpPr>
            <a:spLocks noGrp="1"/>
          </p:cNvSpPr>
          <p:nvPr>
            <p:ph type="sldNum" sz="quarter" idx="12"/>
          </p:nvPr>
        </p:nvSpPr>
        <p:spPr/>
        <p:txBody>
          <a:bodyPr/>
          <a:lstStyle/>
          <a:p>
            <a:fld id="{B0DCE103-873C-DE41-8D48-F9CC0ED53063}" type="slidenum">
              <a:rPr lang="en-US" smtClean="0"/>
              <a:t>‹#›</a:t>
            </a:fld>
            <a:endParaRPr lang="en-US"/>
          </a:p>
        </p:txBody>
      </p:sp>
    </p:spTree>
    <p:extLst>
      <p:ext uri="{BB962C8B-B14F-4D97-AF65-F5344CB8AC3E}">
        <p14:creationId xmlns:p14="http://schemas.microsoft.com/office/powerpoint/2010/main" val="2876792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462242-41C7-9D8E-2777-54B62BB0F62F}"/>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BC4D2F8-9918-7D31-C48D-665814A7038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24FBF04-1067-4634-ECC0-AD6BC364C9B5}"/>
              </a:ext>
            </a:extLst>
          </p:cNvPr>
          <p:cNvSpPr>
            <a:spLocks noGrp="1"/>
          </p:cNvSpPr>
          <p:nvPr>
            <p:ph type="dt" sz="half" idx="10"/>
          </p:nvPr>
        </p:nvSpPr>
        <p:spPr/>
        <p:txBody>
          <a:bodyPr/>
          <a:lstStyle/>
          <a:p>
            <a:fld id="{E5EE40E7-49D9-984A-BA60-08B23D6A7D99}" type="datetimeFigureOut">
              <a:rPr lang="en-US" smtClean="0"/>
              <a:t>10/16/23</a:t>
            </a:fld>
            <a:endParaRPr lang="en-US"/>
          </a:p>
        </p:txBody>
      </p:sp>
      <p:sp>
        <p:nvSpPr>
          <p:cNvPr id="5" name="Footer Placeholder 4">
            <a:extLst>
              <a:ext uri="{FF2B5EF4-FFF2-40B4-BE49-F238E27FC236}">
                <a16:creationId xmlns:a16="http://schemas.microsoft.com/office/drawing/2014/main" id="{0E891972-B20C-ED8E-CA3A-A6FB3249D9F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0AA5FF-0587-1375-A1C1-8EDC3BFC3A6A}"/>
              </a:ext>
            </a:extLst>
          </p:cNvPr>
          <p:cNvSpPr>
            <a:spLocks noGrp="1"/>
          </p:cNvSpPr>
          <p:nvPr>
            <p:ph type="sldNum" sz="quarter" idx="12"/>
          </p:nvPr>
        </p:nvSpPr>
        <p:spPr/>
        <p:txBody>
          <a:bodyPr/>
          <a:lstStyle/>
          <a:p>
            <a:fld id="{B0DCE103-873C-DE41-8D48-F9CC0ED53063}" type="slidenum">
              <a:rPr lang="en-US" smtClean="0"/>
              <a:t>‹#›</a:t>
            </a:fld>
            <a:endParaRPr lang="en-US"/>
          </a:p>
        </p:txBody>
      </p:sp>
    </p:spTree>
    <p:extLst>
      <p:ext uri="{BB962C8B-B14F-4D97-AF65-F5344CB8AC3E}">
        <p14:creationId xmlns:p14="http://schemas.microsoft.com/office/powerpoint/2010/main" val="26139163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4729E4-ED69-05CA-538B-11BF44F323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D5D724D-8E34-A303-92B0-555B54C5BD8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61C91D2-EF28-99AC-3B34-3D002FF3619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EE40E7-49D9-984A-BA60-08B23D6A7D99}" type="datetimeFigureOut">
              <a:rPr lang="en-US" smtClean="0"/>
              <a:t>10/16/23</a:t>
            </a:fld>
            <a:endParaRPr lang="en-US"/>
          </a:p>
        </p:txBody>
      </p:sp>
      <p:sp>
        <p:nvSpPr>
          <p:cNvPr id="5" name="Footer Placeholder 4">
            <a:extLst>
              <a:ext uri="{FF2B5EF4-FFF2-40B4-BE49-F238E27FC236}">
                <a16:creationId xmlns:a16="http://schemas.microsoft.com/office/drawing/2014/main" id="{E2195C62-7745-B8D0-5D85-82F12C32B1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782E75B-3233-AE3C-5503-558C261230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DCE103-873C-DE41-8D48-F9CC0ED53063}" type="slidenum">
              <a:rPr lang="en-US" smtClean="0"/>
              <a:t>‹#›</a:t>
            </a:fld>
            <a:endParaRPr lang="en-US"/>
          </a:p>
        </p:txBody>
      </p:sp>
    </p:spTree>
    <p:extLst>
      <p:ext uri="{BB962C8B-B14F-4D97-AF65-F5344CB8AC3E}">
        <p14:creationId xmlns:p14="http://schemas.microsoft.com/office/powerpoint/2010/main" val="27102614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tate.org.uk/art/art-terms/p/pre-raphaelit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s://www.vam.ac.uk/blog/museum-life/divers-oiled-colours-exploring-the-history-of-marbled-paper-in-the-national-art-library" TargetMode="External"/><Relationship Id="rId2" Type="http://schemas.openxmlformats.org/officeDocument/2006/relationships/hyperlink" Target="http://picturebookden.blogspot.com/2020/08/under-covers-unique-story-of-endpaper.html" TargetMode="Externa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2" Type="http://schemas.openxmlformats.org/officeDocument/2006/relationships/hyperlink" Target="https://www.vam.ac.uk/articles/arts-and-crafts-an-introduction"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exhibitions.lib.umd.edu/williammorris/kelmscott-press/the-kelmscott-press" TargetMode="Externa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2" Type="http://schemas.openxmlformats.org/officeDocument/2006/relationships/hyperlink" Target="https://designmanifestos.org/william-morris-the-ideal-book/"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vam.ac.uk/collections/art-nouveau"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hyperlink" Target="https://en.wikisource.org/wiki/Stories_from_Hans_Andersen_with_illustrations_by_Edmund_Dulac/The_Real_Princess#113" TargetMode="Externa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moma.org/collection/works/7203?artist_id=3480&amp;page=1&amp;sov_referrer=artist"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hyperlink" Target="https://www.lissongallery.com/artists/sean-scully"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gagosian.com/exhibitions/2012/damien-hirst-the-complete-spot-paintings-1986-2011-new-york/" TargetMode="External"/><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2.xml"/><Relationship Id="rId5" Type="http://schemas.openxmlformats.org/officeDocument/2006/relationships/hyperlink" Target="https://www.tate.org.uk/art/artworks/shonibare-the-british-library-t15250" TargetMode="External"/><Relationship Id="rId4" Type="http://schemas.openxmlformats.org/officeDocument/2006/relationships/hyperlink" Target="http://thebritishlibraryinstallation.com/"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www.rhysbevanjones.com/hunaniaeth-identity#/clocsio-am-byth-clog-dancing-forever/" TargetMode="External"/><Relationship Id="rId2" Type="http://schemas.openxmlformats.org/officeDocument/2006/relationships/image" Target="../media/image3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19FD1-1282-F205-B507-B0805A67C9D3}"/>
              </a:ext>
            </a:extLst>
          </p:cNvPr>
          <p:cNvSpPr>
            <a:spLocks noGrp="1"/>
          </p:cNvSpPr>
          <p:nvPr>
            <p:ph type="ctrTitle"/>
          </p:nvPr>
        </p:nvSpPr>
        <p:spPr/>
        <p:txBody>
          <a:bodyPr/>
          <a:lstStyle/>
          <a:p>
            <a:r>
              <a:rPr lang="en-US" dirty="0"/>
              <a:t>Pattern</a:t>
            </a:r>
            <a:br>
              <a:rPr lang="en-US" dirty="0"/>
            </a:br>
            <a:endParaRPr lang="en-US" dirty="0"/>
          </a:p>
        </p:txBody>
      </p:sp>
    </p:spTree>
    <p:extLst>
      <p:ext uri="{BB962C8B-B14F-4D97-AF65-F5344CB8AC3E}">
        <p14:creationId xmlns:p14="http://schemas.microsoft.com/office/powerpoint/2010/main" val="2525993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D3E5D-8D37-6880-8D6A-0AD6D91FCDA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2953DF0-3AA9-72FB-93CD-FBEE38FB3DB6}"/>
              </a:ext>
            </a:extLst>
          </p:cNvPr>
          <p:cNvSpPr>
            <a:spLocks noGrp="1"/>
          </p:cNvSpPr>
          <p:nvPr>
            <p:ph idx="1"/>
          </p:nvPr>
        </p:nvSpPr>
        <p:spPr/>
        <p:txBody>
          <a:bodyPr/>
          <a:lstStyle/>
          <a:p>
            <a:r>
              <a:rPr lang="en-GB" sz="1800" b="1" dirty="0">
                <a:solidFill>
                  <a:srgbClr val="000000"/>
                </a:solidFill>
                <a:effectLst/>
                <a:latin typeface="Arial" panose="020B0604020202020204" pitchFamily="34" charset="0"/>
                <a:ea typeface="Times New Roman" panose="02020603050405020304" pitchFamily="18" charset="0"/>
              </a:rPr>
              <a:t>Lecture 3 (18 October)</a:t>
            </a:r>
            <a:endParaRPr lang="en-GB" sz="1800" dirty="0">
              <a:effectLst/>
              <a:latin typeface="Times New Roman" panose="02020603050405020304" pitchFamily="18" charset="0"/>
              <a:ea typeface="Times New Roman" panose="02020603050405020304" pitchFamily="18" charset="0"/>
            </a:endParaRPr>
          </a:p>
          <a:p>
            <a:r>
              <a:rPr lang="en-GB" sz="1800" b="1" dirty="0">
                <a:solidFill>
                  <a:srgbClr val="000000"/>
                </a:solidFill>
                <a:effectLst/>
                <a:latin typeface="Arial" panose="020B0604020202020204" pitchFamily="34" charset="0"/>
                <a:ea typeface="Times New Roman" panose="02020603050405020304" pitchFamily="18" charset="0"/>
              </a:rPr>
              <a:t>Key word- </a:t>
            </a:r>
            <a:r>
              <a:rPr lang="en-GB" sz="1800" dirty="0">
                <a:solidFill>
                  <a:srgbClr val="000000"/>
                </a:solidFill>
                <a:effectLst/>
                <a:latin typeface="Arial" panose="020B0604020202020204" pitchFamily="34" charset="0"/>
                <a:ea typeface="Times New Roman" panose="02020603050405020304" pitchFamily="18" charset="0"/>
              </a:rPr>
              <a:t>Pattern,  </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Arial" panose="020B0604020202020204" pitchFamily="34" charset="0"/>
                <a:ea typeface="Times New Roman" panose="02020603050405020304" pitchFamily="18" charset="0"/>
              </a:rPr>
              <a:t>Arts and crafts movement, Art </a:t>
            </a:r>
            <a:r>
              <a:rPr lang="en-GB" sz="1800" dirty="0" err="1">
                <a:solidFill>
                  <a:srgbClr val="000000"/>
                </a:solidFill>
                <a:effectLst/>
                <a:latin typeface="Arial" panose="020B0604020202020204" pitchFamily="34" charset="0"/>
                <a:ea typeface="Times New Roman" panose="02020603050405020304" pitchFamily="18" charset="0"/>
              </a:rPr>
              <a:t>Neoveau</a:t>
            </a:r>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b="1" dirty="0">
                <a:solidFill>
                  <a:srgbClr val="000000"/>
                </a:solidFill>
                <a:effectLst/>
                <a:latin typeface="Arial" panose="020B0604020202020204" pitchFamily="34" charset="0"/>
                <a:ea typeface="Times New Roman" panose="02020603050405020304" pitchFamily="18" charset="0"/>
              </a:rPr>
              <a:t>Makers</a:t>
            </a:r>
            <a:r>
              <a:rPr lang="en-GB" sz="1800" dirty="0">
                <a:solidFill>
                  <a:srgbClr val="000000"/>
                </a:solidFill>
                <a:effectLst/>
                <a:latin typeface="Arial" panose="020B0604020202020204" pitchFamily="34" charset="0"/>
                <a:ea typeface="Times New Roman" panose="02020603050405020304" pitchFamily="18" charset="0"/>
              </a:rPr>
              <a:t> </a:t>
            </a:r>
            <a:r>
              <a:rPr lang="en-GB" sz="1800" dirty="0" err="1">
                <a:solidFill>
                  <a:srgbClr val="000000"/>
                </a:solidFill>
                <a:effectLst/>
                <a:latin typeface="Arial" panose="020B0604020202020204" pitchFamily="34" charset="0"/>
                <a:ea typeface="Times New Roman" panose="02020603050405020304" pitchFamily="18" charset="0"/>
              </a:rPr>
              <a:t>Mucha</a:t>
            </a:r>
            <a:r>
              <a:rPr lang="en-GB" sz="1800" dirty="0">
                <a:solidFill>
                  <a:srgbClr val="000000"/>
                </a:solidFill>
                <a:effectLst/>
                <a:latin typeface="Arial" panose="020B0604020202020204" pitchFamily="34" charset="0"/>
                <a:ea typeface="Times New Roman" panose="02020603050405020304" pitchFamily="18" charset="0"/>
              </a:rPr>
              <a:t>, William Morris, Laura Ashley, </a:t>
            </a:r>
            <a:r>
              <a:rPr lang="en-GB" sz="1800" dirty="0" err="1">
                <a:solidFill>
                  <a:srgbClr val="000000"/>
                </a:solidFill>
                <a:effectLst/>
                <a:latin typeface="Arial" panose="020B0604020202020204" pitchFamily="34" charset="0"/>
                <a:ea typeface="Times New Roman" panose="02020603050405020304" pitchFamily="18" charset="0"/>
              </a:rPr>
              <a:t>Ynika</a:t>
            </a:r>
            <a:r>
              <a:rPr lang="en-GB" sz="1800" dirty="0">
                <a:solidFill>
                  <a:srgbClr val="000000"/>
                </a:solidFill>
                <a:effectLst/>
                <a:latin typeface="Arial" panose="020B0604020202020204" pitchFamily="34" charset="0"/>
                <a:ea typeface="Times New Roman" panose="02020603050405020304" pitchFamily="18" charset="0"/>
              </a:rPr>
              <a:t> </a:t>
            </a:r>
            <a:r>
              <a:rPr lang="en-GB" sz="1800" dirty="0" err="1">
                <a:solidFill>
                  <a:srgbClr val="000000"/>
                </a:solidFill>
                <a:effectLst/>
                <a:latin typeface="Arial" panose="020B0604020202020204" pitchFamily="34" charset="0"/>
                <a:ea typeface="Times New Roman" panose="02020603050405020304" pitchFamily="18" charset="0"/>
              </a:rPr>
              <a:t>Shonebarre</a:t>
            </a:r>
            <a:endParaRPr lang="en-GB" sz="1800" dirty="0">
              <a:effectLst/>
              <a:latin typeface="Times New Roman" panose="02020603050405020304" pitchFamily="18" charset="0"/>
              <a:ea typeface="Times New Roman" panose="02020603050405020304" pitchFamily="18" charset="0"/>
            </a:endParaRPr>
          </a:p>
          <a:p>
            <a:r>
              <a:rPr lang="en-GB" sz="1800" b="1" dirty="0">
                <a:solidFill>
                  <a:srgbClr val="000000"/>
                </a:solidFill>
                <a:effectLst/>
                <a:latin typeface="Arial" panose="020B0604020202020204" pitchFamily="34" charset="0"/>
                <a:ea typeface="Times New Roman" panose="02020603050405020304" pitchFamily="18" charset="0"/>
              </a:rPr>
              <a:t>Seminar </a:t>
            </a:r>
            <a:r>
              <a:rPr lang="en-GB" sz="1800" dirty="0">
                <a:solidFill>
                  <a:srgbClr val="000000"/>
                </a:solidFill>
                <a:effectLst/>
                <a:latin typeface="Arial" panose="020B0604020202020204" pitchFamily="34" charset="0"/>
                <a:ea typeface="Times New Roman" panose="02020603050405020304" pitchFamily="18" charset="0"/>
              </a:rPr>
              <a:t>Working academically</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5" name="TextBox 4">
            <a:extLst>
              <a:ext uri="{FF2B5EF4-FFF2-40B4-BE49-F238E27FC236}">
                <a16:creationId xmlns:a16="http://schemas.microsoft.com/office/drawing/2014/main" id="{10048CAF-9516-4089-46DF-913E7F16F697}"/>
              </a:ext>
            </a:extLst>
          </p:cNvPr>
          <p:cNvSpPr txBox="1"/>
          <p:nvPr/>
        </p:nvSpPr>
        <p:spPr>
          <a:xfrm>
            <a:off x="4735286" y="4252977"/>
            <a:ext cx="6097978" cy="1754326"/>
          </a:xfrm>
          <a:prstGeom prst="rect">
            <a:avLst/>
          </a:prstGeom>
          <a:noFill/>
        </p:spPr>
        <p:txBody>
          <a:bodyPr wrap="square">
            <a:spAutoFit/>
          </a:bodyPr>
          <a:lstStyle/>
          <a:p>
            <a:r>
              <a:rPr lang="en-GB" sz="1800" b="1" dirty="0" err="1">
                <a:solidFill>
                  <a:srgbClr val="000000"/>
                </a:solidFill>
                <a:effectLst/>
                <a:latin typeface="Arial" panose="020B0604020202020204" pitchFamily="34" charset="0"/>
                <a:ea typeface="Times New Roman" panose="02020603050405020304" pitchFamily="18" charset="0"/>
              </a:rPr>
              <a:t>Darlith</a:t>
            </a:r>
            <a:r>
              <a:rPr lang="en-GB" sz="1800" b="1" dirty="0">
                <a:solidFill>
                  <a:srgbClr val="000000"/>
                </a:solidFill>
                <a:effectLst/>
                <a:latin typeface="Arial" panose="020B0604020202020204" pitchFamily="34" charset="0"/>
                <a:ea typeface="Times New Roman" panose="02020603050405020304" pitchFamily="18" charset="0"/>
              </a:rPr>
              <a:t> 3 (18 Hydref)</a:t>
            </a:r>
            <a:endParaRPr lang="en-GB" sz="1200" dirty="0">
              <a:effectLst/>
              <a:latin typeface="Times New Roman" panose="02020603050405020304" pitchFamily="18" charset="0"/>
              <a:ea typeface="Times New Roman" panose="02020603050405020304" pitchFamily="18" charset="0"/>
            </a:endParaRPr>
          </a:p>
          <a:p>
            <a:r>
              <a:rPr lang="en-GB" sz="1800" b="1" dirty="0" err="1">
                <a:solidFill>
                  <a:srgbClr val="000000"/>
                </a:solidFill>
                <a:effectLst/>
                <a:latin typeface="Arial" panose="020B0604020202020204" pitchFamily="34" charset="0"/>
                <a:ea typeface="Times New Roman" panose="02020603050405020304" pitchFamily="18" charset="0"/>
              </a:rPr>
              <a:t>Geiriau</a:t>
            </a:r>
            <a:r>
              <a:rPr lang="en-GB" sz="1800" b="1" dirty="0">
                <a:solidFill>
                  <a:srgbClr val="000000"/>
                </a:solidFill>
                <a:effectLst/>
                <a:latin typeface="Arial" panose="020B0604020202020204" pitchFamily="34" charset="0"/>
                <a:ea typeface="Times New Roman" panose="02020603050405020304" pitchFamily="18" charset="0"/>
              </a:rPr>
              <a:t> </a:t>
            </a:r>
            <a:r>
              <a:rPr lang="en-GB" sz="1800" b="1" dirty="0" err="1">
                <a:solidFill>
                  <a:srgbClr val="000000"/>
                </a:solidFill>
                <a:effectLst/>
                <a:latin typeface="Arial" panose="020B0604020202020204" pitchFamily="34" charset="0"/>
                <a:ea typeface="Times New Roman" panose="02020603050405020304" pitchFamily="18" charset="0"/>
              </a:rPr>
              <a:t>allweddol</a:t>
            </a:r>
            <a:r>
              <a:rPr lang="en-GB" sz="1800" dirty="0">
                <a:solidFill>
                  <a:srgbClr val="000000"/>
                </a:solidFill>
                <a:effectLst/>
                <a:latin typeface="Arial" panose="020B0604020202020204" pitchFamily="34" charset="0"/>
                <a:ea typeface="Times New Roman" panose="02020603050405020304" pitchFamily="18" charset="0"/>
              </a:rPr>
              <a:t> </a:t>
            </a:r>
            <a:r>
              <a:rPr lang="en-GB" sz="1800" dirty="0" err="1">
                <a:solidFill>
                  <a:srgbClr val="000000"/>
                </a:solidFill>
                <a:effectLst/>
                <a:latin typeface="Arial" panose="020B0604020202020204" pitchFamily="34" charset="0"/>
                <a:ea typeface="Times New Roman" panose="02020603050405020304" pitchFamily="18" charset="0"/>
              </a:rPr>
              <a:t>Patrwm</a:t>
            </a:r>
            <a:endParaRPr lang="en-GB" sz="1200" dirty="0">
              <a:effectLst/>
              <a:latin typeface="Times New Roman" panose="02020603050405020304" pitchFamily="18" charset="0"/>
              <a:ea typeface="Times New Roman" panose="02020603050405020304" pitchFamily="18" charset="0"/>
            </a:endParaRPr>
          </a:p>
          <a:p>
            <a:r>
              <a:rPr lang="en-GB" sz="1800" dirty="0" err="1">
                <a:solidFill>
                  <a:srgbClr val="000000"/>
                </a:solidFill>
                <a:effectLst/>
                <a:latin typeface="Arial" panose="020B0604020202020204" pitchFamily="34" charset="0"/>
                <a:ea typeface="Times New Roman" panose="02020603050405020304" pitchFamily="18" charset="0"/>
              </a:rPr>
              <a:t>Mudiad</a:t>
            </a:r>
            <a:r>
              <a:rPr lang="en-GB" sz="1800" dirty="0">
                <a:solidFill>
                  <a:srgbClr val="000000"/>
                </a:solidFill>
                <a:effectLst/>
                <a:latin typeface="Arial" panose="020B0604020202020204" pitchFamily="34" charset="0"/>
                <a:ea typeface="Times New Roman" panose="02020603050405020304" pitchFamily="18" charset="0"/>
              </a:rPr>
              <a:t> </a:t>
            </a:r>
            <a:r>
              <a:rPr lang="en-GB" sz="1800" dirty="0" err="1">
                <a:solidFill>
                  <a:srgbClr val="000000"/>
                </a:solidFill>
                <a:effectLst/>
                <a:latin typeface="Arial" panose="020B0604020202020204" pitchFamily="34" charset="0"/>
                <a:ea typeface="Times New Roman" panose="02020603050405020304" pitchFamily="18" charset="0"/>
              </a:rPr>
              <a:t>celf</a:t>
            </a:r>
            <a:r>
              <a:rPr lang="en-GB" sz="1800" dirty="0">
                <a:solidFill>
                  <a:srgbClr val="000000"/>
                </a:solidFill>
                <a:effectLst/>
                <a:latin typeface="Arial" panose="020B0604020202020204" pitchFamily="34" charset="0"/>
                <a:ea typeface="Times New Roman" panose="02020603050405020304" pitchFamily="18" charset="0"/>
              </a:rPr>
              <a:t> a </a:t>
            </a:r>
            <a:r>
              <a:rPr lang="en-GB" sz="1800" dirty="0" err="1">
                <a:solidFill>
                  <a:srgbClr val="000000"/>
                </a:solidFill>
                <a:effectLst/>
                <a:latin typeface="Arial" panose="020B0604020202020204" pitchFamily="34" charset="0"/>
                <a:ea typeface="Times New Roman" panose="02020603050405020304" pitchFamily="18" charset="0"/>
              </a:rPr>
              <a:t>chrefft</a:t>
            </a:r>
            <a:r>
              <a:rPr lang="en-GB" sz="1800" dirty="0">
                <a:solidFill>
                  <a:srgbClr val="000000"/>
                </a:solidFill>
                <a:effectLst/>
                <a:latin typeface="Arial" panose="020B0604020202020204" pitchFamily="34" charset="0"/>
                <a:ea typeface="Times New Roman" panose="02020603050405020304" pitchFamily="18" charset="0"/>
              </a:rPr>
              <a:t>, Art </a:t>
            </a:r>
            <a:r>
              <a:rPr lang="en-GB" sz="1800" dirty="0" err="1">
                <a:solidFill>
                  <a:srgbClr val="000000"/>
                </a:solidFill>
                <a:effectLst/>
                <a:latin typeface="Arial" panose="020B0604020202020204" pitchFamily="34" charset="0"/>
                <a:ea typeface="Times New Roman" panose="02020603050405020304" pitchFamily="18" charset="0"/>
              </a:rPr>
              <a:t>Neoveau</a:t>
            </a:r>
            <a:r>
              <a:rPr lang="en-GB" sz="1800" dirty="0">
                <a:solidFill>
                  <a:srgbClr val="000000"/>
                </a:solidFill>
                <a:effectLst/>
                <a:latin typeface="Arial" panose="020B0604020202020204" pitchFamily="34" charset="0"/>
                <a:ea typeface="Times New Roman" panose="02020603050405020304" pitchFamily="18" charset="0"/>
              </a:rPr>
              <a:t>,</a:t>
            </a:r>
            <a:endParaRPr lang="en-GB" sz="1200" dirty="0">
              <a:effectLst/>
              <a:latin typeface="Times New Roman" panose="02020603050405020304" pitchFamily="18" charset="0"/>
              <a:ea typeface="Times New Roman" panose="02020603050405020304" pitchFamily="18" charset="0"/>
            </a:endParaRPr>
          </a:p>
          <a:p>
            <a:r>
              <a:rPr lang="en-GB" sz="1800" b="1" dirty="0" err="1">
                <a:solidFill>
                  <a:srgbClr val="000000"/>
                </a:solidFill>
                <a:effectLst/>
                <a:latin typeface="Arial" panose="020B0604020202020204" pitchFamily="34" charset="0"/>
                <a:ea typeface="Times New Roman" panose="02020603050405020304" pitchFamily="18" charset="0"/>
              </a:rPr>
              <a:t>Gwneuthurwyr</a:t>
            </a:r>
            <a:r>
              <a:rPr lang="en-GB" sz="1800" dirty="0">
                <a:solidFill>
                  <a:srgbClr val="000000"/>
                </a:solidFill>
                <a:effectLst/>
                <a:latin typeface="Arial" panose="020B0604020202020204" pitchFamily="34" charset="0"/>
                <a:ea typeface="Times New Roman" panose="02020603050405020304" pitchFamily="18" charset="0"/>
              </a:rPr>
              <a:t> </a:t>
            </a:r>
            <a:r>
              <a:rPr lang="en-GB" sz="1800" dirty="0" err="1">
                <a:solidFill>
                  <a:srgbClr val="000000"/>
                </a:solidFill>
                <a:effectLst/>
                <a:latin typeface="Arial" panose="020B0604020202020204" pitchFamily="34" charset="0"/>
                <a:ea typeface="Times New Roman" panose="02020603050405020304" pitchFamily="18" charset="0"/>
              </a:rPr>
              <a:t>Mucha</a:t>
            </a:r>
            <a:r>
              <a:rPr lang="en-GB" sz="1800" dirty="0">
                <a:solidFill>
                  <a:srgbClr val="000000"/>
                </a:solidFill>
                <a:effectLst/>
                <a:latin typeface="Arial" panose="020B0604020202020204" pitchFamily="34" charset="0"/>
                <a:ea typeface="Times New Roman" panose="02020603050405020304" pitchFamily="18" charset="0"/>
              </a:rPr>
              <a:t>, William Morris, Laura Ashley, </a:t>
            </a:r>
            <a:r>
              <a:rPr lang="en-GB" sz="1800" dirty="0" err="1">
                <a:solidFill>
                  <a:srgbClr val="000000"/>
                </a:solidFill>
                <a:effectLst/>
                <a:latin typeface="Arial" panose="020B0604020202020204" pitchFamily="34" charset="0"/>
                <a:ea typeface="Times New Roman" panose="02020603050405020304" pitchFamily="18" charset="0"/>
              </a:rPr>
              <a:t>Ynika</a:t>
            </a:r>
            <a:r>
              <a:rPr lang="en-GB" sz="1800" dirty="0">
                <a:solidFill>
                  <a:srgbClr val="000000"/>
                </a:solidFill>
                <a:effectLst/>
                <a:latin typeface="Arial" panose="020B0604020202020204" pitchFamily="34" charset="0"/>
                <a:ea typeface="Times New Roman" panose="02020603050405020304" pitchFamily="18" charset="0"/>
              </a:rPr>
              <a:t> </a:t>
            </a:r>
            <a:r>
              <a:rPr lang="en-GB" sz="1800" dirty="0" err="1">
                <a:solidFill>
                  <a:srgbClr val="000000"/>
                </a:solidFill>
                <a:effectLst/>
                <a:latin typeface="Arial" panose="020B0604020202020204" pitchFamily="34" charset="0"/>
                <a:ea typeface="Times New Roman" panose="02020603050405020304" pitchFamily="18" charset="0"/>
              </a:rPr>
              <a:t>Shonebarre</a:t>
            </a:r>
            <a:endParaRPr lang="en-GB" sz="1200" dirty="0">
              <a:effectLst/>
              <a:latin typeface="Times New Roman" panose="02020603050405020304" pitchFamily="18" charset="0"/>
              <a:ea typeface="Times New Roman" panose="02020603050405020304" pitchFamily="18" charset="0"/>
            </a:endParaRPr>
          </a:p>
          <a:p>
            <a:r>
              <a:rPr lang="en-GB" sz="1800" b="1" dirty="0">
                <a:solidFill>
                  <a:srgbClr val="000000"/>
                </a:solidFill>
                <a:effectLst/>
                <a:latin typeface="Arial" panose="020B0604020202020204" pitchFamily="34" charset="0"/>
                <a:ea typeface="Times New Roman" panose="02020603050405020304" pitchFamily="18" charset="0"/>
              </a:rPr>
              <a:t>Seminar</a:t>
            </a:r>
            <a:r>
              <a:rPr lang="en-GB" sz="1800" dirty="0">
                <a:solidFill>
                  <a:srgbClr val="000000"/>
                </a:solidFill>
                <a:effectLst/>
                <a:latin typeface="Arial" panose="020B0604020202020204" pitchFamily="34" charset="0"/>
                <a:ea typeface="Times New Roman" panose="02020603050405020304" pitchFamily="18" charset="0"/>
              </a:rPr>
              <a:t>: Beth </a:t>
            </a:r>
            <a:r>
              <a:rPr lang="en-GB" sz="1800" dirty="0" err="1">
                <a:solidFill>
                  <a:srgbClr val="000000"/>
                </a:solidFill>
                <a:effectLst/>
                <a:latin typeface="Arial" panose="020B0604020202020204" pitchFamily="34" charset="0"/>
                <a:ea typeface="Times New Roman" panose="02020603050405020304" pitchFamily="18" charset="0"/>
              </a:rPr>
              <a:t>yw</a:t>
            </a:r>
            <a:r>
              <a:rPr lang="en-GB" sz="1800" dirty="0">
                <a:solidFill>
                  <a:srgbClr val="000000"/>
                </a:solidFill>
                <a:effectLst/>
                <a:latin typeface="Arial" panose="020B0604020202020204" pitchFamily="34" charset="0"/>
                <a:ea typeface="Times New Roman" panose="02020603050405020304" pitchFamily="18" charset="0"/>
              </a:rPr>
              <a:t> </a:t>
            </a:r>
            <a:r>
              <a:rPr lang="en-GB" sz="1800" dirty="0" err="1">
                <a:solidFill>
                  <a:srgbClr val="000000"/>
                </a:solidFill>
                <a:effectLst/>
                <a:latin typeface="Arial" panose="020B0604020202020204" pitchFamily="34" charset="0"/>
                <a:ea typeface="Times New Roman" panose="02020603050405020304" pitchFamily="18" charset="0"/>
              </a:rPr>
              <a:t>gweithio</a:t>
            </a:r>
            <a:r>
              <a:rPr lang="en-GB" sz="1800" dirty="0">
                <a:solidFill>
                  <a:srgbClr val="000000"/>
                </a:solidFill>
                <a:effectLst/>
                <a:latin typeface="Arial" panose="020B0604020202020204" pitchFamily="34" charset="0"/>
                <a:ea typeface="Times New Roman" panose="02020603050405020304" pitchFamily="18" charset="0"/>
              </a:rPr>
              <a:t> </a:t>
            </a:r>
            <a:r>
              <a:rPr lang="en-GB" sz="1800" dirty="0" err="1">
                <a:solidFill>
                  <a:srgbClr val="000000"/>
                </a:solidFill>
                <a:effectLst/>
                <a:latin typeface="Arial" panose="020B0604020202020204" pitchFamily="34" charset="0"/>
                <a:ea typeface="Times New Roman" panose="02020603050405020304" pitchFamily="18" charset="0"/>
              </a:rPr>
              <a:t>yn</a:t>
            </a:r>
            <a:r>
              <a:rPr lang="en-GB" sz="1800" dirty="0">
                <a:solidFill>
                  <a:srgbClr val="000000"/>
                </a:solidFill>
                <a:effectLst/>
                <a:latin typeface="Arial" panose="020B0604020202020204" pitchFamily="34" charset="0"/>
                <a:ea typeface="Times New Roman" panose="02020603050405020304" pitchFamily="18" charset="0"/>
              </a:rPr>
              <a:t> </a:t>
            </a:r>
            <a:r>
              <a:rPr lang="en-GB" sz="1800" dirty="0" err="1">
                <a:solidFill>
                  <a:srgbClr val="000000"/>
                </a:solidFill>
                <a:effectLst/>
                <a:latin typeface="Arial" panose="020B0604020202020204" pitchFamily="34" charset="0"/>
                <a:ea typeface="Times New Roman" panose="02020603050405020304" pitchFamily="18" charset="0"/>
              </a:rPr>
              <a:t>academaidd</a:t>
            </a:r>
            <a:endParaRPr lang="en-GB"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093302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C8851-043C-BACC-C054-11A68BF0D485}"/>
              </a:ext>
            </a:extLst>
          </p:cNvPr>
          <p:cNvSpPr>
            <a:spLocks noGrp="1"/>
          </p:cNvSpPr>
          <p:nvPr>
            <p:ph type="title"/>
          </p:nvPr>
        </p:nvSpPr>
        <p:spPr>
          <a:xfrm>
            <a:off x="648929" y="629266"/>
            <a:ext cx="3505495" cy="1622321"/>
          </a:xfrm>
        </p:spPr>
        <p:txBody>
          <a:bodyPr vert="horz" lIns="91440" tIns="45720" rIns="91440" bIns="45720" rtlCol="0" anchor="ctr">
            <a:normAutofit/>
          </a:bodyPr>
          <a:lstStyle/>
          <a:p>
            <a:r>
              <a:rPr lang="en-US" kern="1200" dirty="0">
                <a:solidFill>
                  <a:schemeClr val="tx1"/>
                </a:solidFill>
                <a:latin typeface="+mj-lt"/>
                <a:ea typeface="+mj-ea"/>
                <a:cs typeface="+mj-cs"/>
              </a:rPr>
              <a:t>Cave paintings handprints</a:t>
            </a:r>
          </a:p>
        </p:txBody>
      </p:sp>
      <p:pic>
        <p:nvPicPr>
          <p:cNvPr id="6" name="Content Placeholder 5" descr="A close-up of a fetus&#10;&#10;Description automatically generated with low confidence">
            <a:extLst>
              <a:ext uri="{FF2B5EF4-FFF2-40B4-BE49-F238E27FC236}">
                <a16:creationId xmlns:a16="http://schemas.microsoft.com/office/drawing/2014/main" id="{96BD7E21-A442-EB52-1BC5-CC3871ACDD56}"/>
              </a:ext>
            </a:extLst>
          </p:cNvPr>
          <p:cNvPicPr>
            <a:picLocks noGrp="1" noChangeAspect="1"/>
          </p:cNvPicPr>
          <p:nvPr>
            <p:ph idx="1"/>
          </p:nvPr>
        </p:nvPicPr>
        <p:blipFill>
          <a:blip r:embed="rId2"/>
          <a:stretch>
            <a:fillRect/>
          </a:stretch>
        </p:blipFill>
        <p:spPr>
          <a:xfrm>
            <a:off x="5405862" y="1170128"/>
            <a:ext cx="6019331" cy="4514498"/>
          </a:xfrm>
          <a:prstGeom prst="rect">
            <a:avLst/>
          </a:prstGeom>
          <a:effectLst/>
        </p:spPr>
      </p:pic>
      <p:sp>
        <p:nvSpPr>
          <p:cNvPr id="4" name="TextBox 3">
            <a:extLst>
              <a:ext uri="{FF2B5EF4-FFF2-40B4-BE49-F238E27FC236}">
                <a16:creationId xmlns:a16="http://schemas.microsoft.com/office/drawing/2014/main" id="{C6096FE4-75FE-4634-125C-41D94C7A6632}"/>
              </a:ext>
            </a:extLst>
          </p:cNvPr>
          <p:cNvSpPr txBox="1"/>
          <p:nvPr/>
        </p:nvSpPr>
        <p:spPr>
          <a:xfrm>
            <a:off x="648931" y="2438400"/>
            <a:ext cx="3505494" cy="3785419"/>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a:t>La Cueva de las Manos (Cave of Hands) Argentina</a:t>
            </a:r>
          </a:p>
          <a:p>
            <a:pPr indent="-228600">
              <a:lnSpc>
                <a:spcPct val="90000"/>
              </a:lnSpc>
              <a:spcAft>
                <a:spcPts val="600"/>
              </a:spcAft>
              <a:buFont typeface="Arial" panose="020B0604020202020204" pitchFamily="34" charset="0"/>
              <a:buChar char="•"/>
            </a:pPr>
            <a:r>
              <a:rPr lang="en-US" sz="2000"/>
              <a:t>Stenciled handprints and wall paintings dating back 10,000 years, some of the earliest forms of cave art. </a:t>
            </a:r>
          </a:p>
        </p:txBody>
      </p:sp>
    </p:spTree>
    <p:extLst>
      <p:ext uri="{BB962C8B-B14F-4D97-AF65-F5344CB8AC3E}">
        <p14:creationId xmlns:p14="http://schemas.microsoft.com/office/powerpoint/2010/main" val="36054434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B0D12-62FB-1BDD-54BE-7A767E74E72A}"/>
              </a:ext>
            </a:extLst>
          </p:cNvPr>
          <p:cNvSpPr>
            <a:spLocks noGrp="1"/>
          </p:cNvSpPr>
          <p:nvPr>
            <p:ph type="title"/>
          </p:nvPr>
        </p:nvSpPr>
        <p:spPr>
          <a:xfrm>
            <a:off x="661738" y="365125"/>
            <a:ext cx="10515600" cy="781140"/>
          </a:xfrm>
        </p:spPr>
        <p:txBody>
          <a:bodyPr/>
          <a:lstStyle/>
          <a:p>
            <a:r>
              <a:rPr lang="en-US" dirty="0"/>
              <a:t>Ancient land ‘art’</a:t>
            </a:r>
          </a:p>
        </p:txBody>
      </p:sp>
      <p:pic>
        <p:nvPicPr>
          <p:cNvPr id="6" name="Content Placeholder 5">
            <a:extLst>
              <a:ext uri="{FF2B5EF4-FFF2-40B4-BE49-F238E27FC236}">
                <a16:creationId xmlns:a16="http://schemas.microsoft.com/office/drawing/2014/main" id="{460E003A-A2A3-8D34-3E61-94A688372880}"/>
              </a:ext>
            </a:extLst>
          </p:cNvPr>
          <p:cNvPicPr>
            <a:picLocks noGrp="1" noChangeAspect="1"/>
          </p:cNvPicPr>
          <p:nvPr>
            <p:ph idx="1"/>
          </p:nvPr>
        </p:nvPicPr>
        <p:blipFill>
          <a:blip r:embed="rId2"/>
          <a:stretch>
            <a:fillRect/>
          </a:stretch>
        </p:blipFill>
        <p:spPr>
          <a:xfrm>
            <a:off x="2228144" y="1253331"/>
            <a:ext cx="7735712" cy="4351338"/>
          </a:xfrm>
        </p:spPr>
      </p:pic>
      <p:sp>
        <p:nvSpPr>
          <p:cNvPr id="4" name="TextBox 3">
            <a:extLst>
              <a:ext uri="{FF2B5EF4-FFF2-40B4-BE49-F238E27FC236}">
                <a16:creationId xmlns:a16="http://schemas.microsoft.com/office/drawing/2014/main" id="{7CEEA3A1-94C3-6138-4174-E6EE2B50361B}"/>
              </a:ext>
            </a:extLst>
          </p:cNvPr>
          <p:cNvSpPr txBox="1"/>
          <p:nvPr/>
        </p:nvSpPr>
        <p:spPr>
          <a:xfrm>
            <a:off x="552702" y="5711735"/>
            <a:ext cx="10624636" cy="923330"/>
          </a:xfrm>
          <a:prstGeom prst="rect">
            <a:avLst/>
          </a:prstGeom>
          <a:noFill/>
        </p:spPr>
        <p:txBody>
          <a:bodyPr wrap="square" rtlCol="0">
            <a:spAutoFit/>
          </a:bodyPr>
          <a:lstStyle/>
          <a:p>
            <a:r>
              <a:rPr lang="en-US" dirty="0"/>
              <a:t>Serpent Mound was built by the ancient American Indian cultures of Ohio. It is an effigy mound (a mound in the shape of an animal) representing a snake with a curled tail. Nearby are three burial mounds—two created by the </a:t>
            </a:r>
            <a:r>
              <a:rPr lang="en-US" dirty="0" err="1"/>
              <a:t>Adena</a:t>
            </a:r>
            <a:r>
              <a:rPr lang="en-US" dirty="0"/>
              <a:t> culture (800 B.C.–A.D. 100), and one by the Fort Ancient culture (A.D. 1000–1650).</a:t>
            </a:r>
          </a:p>
        </p:txBody>
      </p:sp>
    </p:spTree>
    <p:extLst>
      <p:ext uri="{BB962C8B-B14F-4D97-AF65-F5344CB8AC3E}">
        <p14:creationId xmlns:p14="http://schemas.microsoft.com/office/powerpoint/2010/main" val="2064469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32AF3-F159-50AD-3CBE-B0A8F8F90899}"/>
              </a:ext>
            </a:extLst>
          </p:cNvPr>
          <p:cNvSpPr>
            <a:spLocks noGrp="1"/>
          </p:cNvSpPr>
          <p:nvPr>
            <p:ph type="title"/>
          </p:nvPr>
        </p:nvSpPr>
        <p:spPr>
          <a:xfrm>
            <a:off x="838200" y="365125"/>
            <a:ext cx="10515600" cy="735013"/>
          </a:xfrm>
        </p:spPr>
        <p:txBody>
          <a:bodyPr/>
          <a:lstStyle/>
          <a:p>
            <a:r>
              <a:rPr lang="en-GB" dirty="0">
                <a:solidFill>
                  <a:srgbClr val="470013"/>
                </a:solidFill>
                <a:latin typeface="Verdana" panose="020B0604030504040204" pitchFamily="34" charset="0"/>
              </a:rPr>
              <a:t>H</a:t>
            </a:r>
            <a:r>
              <a:rPr lang="en-GB" b="0" i="0" dirty="0">
                <a:solidFill>
                  <a:srgbClr val="470013"/>
                </a:solidFill>
                <a:effectLst/>
                <a:latin typeface="Verdana" panose="020B0604030504040204" pitchFamily="34" charset="0"/>
              </a:rPr>
              <a:t>ieroglyphs</a:t>
            </a:r>
            <a:endParaRPr lang="en-US" dirty="0"/>
          </a:p>
        </p:txBody>
      </p:sp>
      <p:pic>
        <p:nvPicPr>
          <p:cNvPr id="5" name="Content Placeholder 4" descr="A picture containing text&#10;&#10;Description automatically generated">
            <a:extLst>
              <a:ext uri="{FF2B5EF4-FFF2-40B4-BE49-F238E27FC236}">
                <a16:creationId xmlns:a16="http://schemas.microsoft.com/office/drawing/2014/main" id="{9C8A9C4B-0A22-E41F-75EE-3F7B54A64F65}"/>
              </a:ext>
            </a:extLst>
          </p:cNvPr>
          <p:cNvPicPr>
            <a:picLocks noGrp="1" noChangeAspect="1"/>
          </p:cNvPicPr>
          <p:nvPr>
            <p:ph idx="1"/>
          </p:nvPr>
        </p:nvPicPr>
        <p:blipFill>
          <a:blip r:embed="rId2"/>
          <a:stretch>
            <a:fillRect/>
          </a:stretch>
        </p:blipFill>
        <p:spPr>
          <a:xfrm>
            <a:off x="2171701" y="1100138"/>
            <a:ext cx="7037794" cy="5057158"/>
          </a:xfrm>
        </p:spPr>
      </p:pic>
      <p:sp>
        <p:nvSpPr>
          <p:cNvPr id="6" name="TextBox 5">
            <a:extLst>
              <a:ext uri="{FF2B5EF4-FFF2-40B4-BE49-F238E27FC236}">
                <a16:creationId xmlns:a16="http://schemas.microsoft.com/office/drawing/2014/main" id="{B4FFCC34-3724-023F-26EC-DECD09FBF3F5}"/>
              </a:ext>
            </a:extLst>
          </p:cNvPr>
          <p:cNvSpPr txBox="1"/>
          <p:nvPr/>
        </p:nvSpPr>
        <p:spPr>
          <a:xfrm>
            <a:off x="2171701" y="6308209"/>
            <a:ext cx="5923801" cy="369332"/>
          </a:xfrm>
          <a:prstGeom prst="rect">
            <a:avLst/>
          </a:prstGeom>
          <a:noFill/>
        </p:spPr>
        <p:txBody>
          <a:bodyPr wrap="none" rtlCol="0">
            <a:spAutoFit/>
          </a:bodyPr>
          <a:lstStyle/>
          <a:p>
            <a:r>
              <a:rPr lang="en-US" dirty="0"/>
              <a:t>Detail from the Book of the Dead of </a:t>
            </a:r>
            <a:r>
              <a:rPr lang="en-US" dirty="0" err="1"/>
              <a:t>Tuthmosis</a:t>
            </a:r>
            <a:r>
              <a:rPr lang="en-US" dirty="0"/>
              <a:t> 111 c14.50 BC </a:t>
            </a:r>
          </a:p>
        </p:txBody>
      </p:sp>
    </p:spTree>
    <p:extLst>
      <p:ext uri="{BB962C8B-B14F-4D97-AF65-F5344CB8AC3E}">
        <p14:creationId xmlns:p14="http://schemas.microsoft.com/office/powerpoint/2010/main" val="1952569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A772C-323A-AAFA-F909-C9F79294C0BE}"/>
              </a:ext>
            </a:extLst>
          </p:cNvPr>
          <p:cNvSpPr>
            <a:spLocks noGrp="1"/>
          </p:cNvSpPr>
          <p:nvPr>
            <p:ph type="title"/>
          </p:nvPr>
        </p:nvSpPr>
        <p:spPr>
          <a:xfrm>
            <a:off x="284748" y="180459"/>
            <a:ext cx="10515600" cy="665413"/>
          </a:xfrm>
        </p:spPr>
        <p:txBody>
          <a:bodyPr>
            <a:normAutofit fontScale="90000"/>
          </a:bodyPr>
          <a:lstStyle/>
          <a:p>
            <a:r>
              <a:rPr lang="en-US" dirty="0"/>
              <a:t>Illuminated Manuscripts</a:t>
            </a:r>
          </a:p>
        </p:txBody>
      </p:sp>
      <p:pic>
        <p:nvPicPr>
          <p:cNvPr id="6" name="Content Placeholder 5" descr="A rug on a wall&#10;&#10;Description automatically generated with low confidence">
            <a:extLst>
              <a:ext uri="{FF2B5EF4-FFF2-40B4-BE49-F238E27FC236}">
                <a16:creationId xmlns:a16="http://schemas.microsoft.com/office/drawing/2014/main" id="{9464FF41-C4AF-689C-0006-A1EFAF3D0D43}"/>
              </a:ext>
            </a:extLst>
          </p:cNvPr>
          <p:cNvPicPr>
            <a:picLocks noGrp="1" noChangeAspect="1"/>
          </p:cNvPicPr>
          <p:nvPr>
            <p:ph idx="1"/>
          </p:nvPr>
        </p:nvPicPr>
        <p:blipFill>
          <a:blip r:embed="rId2"/>
          <a:stretch>
            <a:fillRect/>
          </a:stretch>
        </p:blipFill>
        <p:spPr>
          <a:xfrm>
            <a:off x="986589" y="841327"/>
            <a:ext cx="3669631" cy="5468900"/>
          </a:xfrm>
        </p:spPr>
      </p:pic>
      <p:sp>
        <p:nvSpPr>
          <p:cNvPr id="4" name="TextBox 3">
            <a:extLst>
              <a:ext uri="{FF2B5EF4-FFF2-40B4-BE49-F238E27FC236}">
                <a16:creationId xmlns:a16="http://schemas.microsoft.com/office/drawing/2014/main" id="{4A4C8E36-4B5B-1F12-037E-61E04F1EAF58}"/>
              </a:ext>
            </a:extLst>
          </p:cNvPr>
          <p:cNvSpPr txBox="1"/>
          <p:nvPr/>
        </p:nvSpPr>
        <p:spPr>
          <a:xfrm>
            <a:off x="725655" y="6308209"/>
            <a:ext cx="5981189" cy="369332"/>
          </a:xfrm>
          <a:prstGeom prst="rect">
            <a:avLst/>
          </a:prstGeom>
          <a:noFill/>
        </p:spPr>
        <p:txBody>
          <a:bodyPr wrap="none" rtlCol="0">
            <a:spAutoFit/>
          </a:bodyPr>
          <a:lstStyle/>
          <a:p>
            <a:r>
              <a:rPr lang="en-GB" b="0" i="0" dirty="0">
                <a:solidFill>
                  <a:srgbClr val="000000"/>
                </a:solidFill>
                <a:effectLst/>
                <a:latin typeface="Arial" panose="020B0604020202020204" pitchFamily="34" charset="0"/>
              </a:rPr>
              <a:t>The Book of Durrow contains the four Gospels, c.680 AD</a:t>
            </a:r>
            <a:endParaRPr lang="en-US" dirty="0"/>
          </a:p>
        </p:txBody>
      </p:sp>
      <p:sp>
        <p:nvSpPr>
          <p:cNvPr id="7" name="TextBox 6">
            <a:extLst>
              <a:ext uri="{FF2B5EF4-FFF2-40B4-BE49-F238E27FC236}">
                <a16:creationId xmlns:a16="http://schemas.microsoft.com/office/drawing/2014/main" id="{73EBE5AC-1630-B258-2833-A89540317365}"/>
              </a:ext>
            </a:extLst>
          </p:cNvPr>
          <p:cNvSpPr txBox="1"/>
          <p:nvPr/>
        </p:nvSpPr>
        <p:spPr>
          <a:xfrm>
            <a:off x="6927982" y="6177371"/>
            <a:ext cx="5159917" cy="646331"/>
          </a:xfrm>
          <a:prstGeom prst="rect">
            <a:avLst/>
          </a:prstGeom>
          <a:noFill/>
        </p:spPr>
        <p:txBody>
          <a:bodyPr wrap="square" rtlCol="0">
            <a:spAutoFit/>
          </a:bodyPr>
          <a:lstStyle/>
          <a:p>
            <a:r>
              <a:rPr lang="en-GB" b="0" i="0" dirty="0">
                <a:solidFill>
                  <a:srgbClr val="54595D"/>
                </a:solidFill>
                <a:effectLst/>
                <a:latin typeface="Arial" panose="020B0604020202020204" pitchFamily="34" charset="0"/>
              </a:rPr>
              <a:t> Meister des Book of Durrow - The </a:t>
            </a:r>
            <a:r>
              <a:rPr lang="en-GB" b="0" i="0" dirty="0" err="1">
                <a:solidFill>
                  <a:srgbClr val="54595D"/>
                </a:solidFill>
                <a:effectLst/>
                <a:latin typeface="Arial" panose="020B0604020202020204" pitchFamily="34" charset="0"/>
              </a:rPr>
              <a:t>Yorck</a:t>
            </a:r>
            <a:r>
              <a:rPr lang="en-GB" b="0" i="0" dirty="0">
                <a:solidFill>
                  <a:srgbClr val="54595D"/>
                </a:solidFill>
                <a:effectLst/>
                <a:latin typeface="Arial" panose="020B0604020202020204" pitchFamily="34" charset="0"/>
              </a:rPr>
              <a:t> Project (2002) </a:t>
            </a:r>
            <a:r>
              <a:rPr lang="en-GB" b="0" i="1" dirty="0">
                <a:solidFill>
                  <a:srgbClr val="54595D"/>
                </a:solidFill>
                <a:effectLst/>
                <a:latin typeface="Arial" panose="020B0604020202020204" pitchFamily="34" charset="0"/>
              </a:rPr>
              <a:t>10.000 </a:t>
            </a:r>
            <a:r>
              <a:rPr lang="en-GB" b="0" i="1" dirty="0" err="1">
                <a:solidFill>
                  <a:srgbClr val="54595D"/>
                </a:solidFill>
                <a:effectLst/>
                <a:latin typeface="Arial" panose="020B0604020202020204" pitchFamily="34" charset="0"/>
              </a:rPr>
              <a:t>Meisterwerke</a:t>
            </a:r>
            <a:r>
              <a:rPr lang="en-GB" b="0" i="1" dirty="0">
                <a:solidFill>
                  <a:srgbClr val="54595D"/>
                </a:solidFill>
                <a:effectLst/>
                <a:latin typeface="Arial" panose="020B0604020202020204" pitchFamily="34" charset="0"/>
              </a:rPr>
              <a:t> der </a:t>
            </a:r>
            <a:r>
              <a:rPr lang="en-GB" b="0" i="1" dirty="0" err="1">
                <a:solidFill>
                  <a:srgbClr val="54595D"/>
                </a:solidFill>
                <a:effectLst/>
                <a:latin typeface="Arial" panose="020B0604020202020204" pitchFamily="34" charset="0"/>
              </a:rPr>
              <a:t>Malerei</a:t>
            </a:r>
            <a:r>
              <a:rPr lang="en-GB" b="0" i="0" dirty="0">
                <a:solidFill>
                  <a:srgbClr val="54595D"/>
                </a:solidFill>
                <a:effectLst/>
                <a:latin typeface="Arial" panose="020B0604020202020204" pitchFamily="34" charset="0"/>
              </a:rPr>
              <a:t> </a:t>
            </a:r>
            <a:endParaRPr lang="en-US" dirty="0"/>
          </a:p>
        </p:txBody>
      </p:sp>
      <p:pic>
        <p:nvPicPr>
          <p:cNvPr id="9" name="Picture 8" descr="A picture containing furniture, rug, fabric&#10;&#10;Description automatically generated">
            <a:extLst>
              <a:ext uri="{FF2B5EF4-FFF2-40B4-BE49-F238E27FC236}">
                <a16:creationId xmlns:a16="http://schemas.microsoft.com/office/drawing/2014/main" id="{FE19366F-120A-A215-C9A8-FC2FD08924BD}"/>
              </a:ext>
            </a:extLst>
          </p:cNvPr>
          <p:cNvPicPr>
            <a:picLocks noChangeAspect="1"/>
          </p:cNvPicPr>
          <p:nvPr/>
        </p:nvPicPr>
        <p:blipFill>
          <a:blip r:embed="rId3"/>
          <a:stretch>
            <a:fillRect/>
          </a:stretch>
        </p:blipFill>
        <p:spPr>
          <a:xfrm>
            <a:off x="6927982" y="172797"/>
            <a:ext cx="3984660" cy="5996912"/>
          </a:xfrm>
          <a:prstGeom prst="rect">
            <a:avLst/>
          </a:prstGeom>
        </p:spPr>
      </p:pic>
    </p:spTree>
    <p:extLst>
      <p:ext uri="{BB962C8B-B14F-4D97-AF65-F5344CB8AC3E}">
        <p14:creationId xmlns:p14="http://schemas.microsoft.com/office/powerpoint/2010/main" val="2554831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0B458-C272-890A-1707-A2CBD550B038}"/>
              </a:ext>
            </a:extLst>
          </p:cNvPr>
          <p:cNvSpPr>
            <a:spLocks noGrp="1"/>
          </p:cNvSpPr>
          <p:nvPr>
            <p:ph type="title"/>
          </p:nvPr>
        </p:nvSpPr>
        <p:spPr/>
        <p:txBody>
          <a:bodyPr/>
          <a:lstStyle/>
          <a:p>
            <a:endParaRPr lang="en-US"/>
          </a:p>
        </p:txBody>
      </p:sp>
      <p:sp>
        <p:nvSpPr>
          <p:cNvPr id="9" name="Content Placeholder 8">
            <a:extLst>
              <a:ext uri="{FF2B5EF4-FFF2-40B4-BE49-F238E27FC236}">
                <a16:creationId xmlns:a16="http://schemas.microsoft.com/office/drawing/2014/main" id="{5ADD263F-298F-7552-D05B-2A4C7D5CE7C6}"/>
              </a:ext>
            </a:extLst>
          </p:cNvPr>
          <p:cNvSpPr>
            <a:spLocks noGrp="1"/>
          </p:cNvSpPr>
          <p:nvPr>
            <p:ph idx="1"/>
          </p:nvPr>
        </p:nvSpPr>
        <p:spPr/>
        <p:txBody>
          <a:bodyPr/>
          <a:lstStyle/>
          <a:p>
            <a:endParaRPr lang="en-US" dirty="0"/>
          </a:p>
        </p:txBody>
      </p:sp>
      <p:pic>
        <p:nvPicPr>
          <p:cNvPr id="4" name="Picture 3" descr="A picture containing text, fabric&#10;&#10;Description automatically generated">
            <a:extLst>
              <a:ext uri="{FF2B5EF4-FFF2-40B4-BE49-F238E27FC236}">
                <a16:creationId xmlns:a16="http://schemas.microsoft.com/office/drawing/2014/main" id="{90A171F2-1793-853F-1275-CEBEF268ECD6}"/>
              </a:ext>
            </a:extLst>
          </p:cNvPr>
          <p:cNvPicPr>
            <a:picLocks noChangeAspect="1"/>
          </p:cNvPicPr>
          <p:nvPr/>
        </p:nvPicPr>
        <p:blipFill>
          <a:blip r:embed="rId2"/>
          <a:stretch>
            <a:fillRect/>
          </a:stretch>
        </p:blipFill>
        <p:spPr>
          <a:xfrm>
            <a:off x="519725" y="869187"/>
            <a:ext cx="4043833" cy="4035426"/>
          </a:xfrm>
          <a:prstGeom prst="rect">
            <a:avLst/>
          </a:prstGeom>
        </p:spPr>
      </p:pic>
      <p:sp>
        <p:nvSpPr>
          <p:cNvPr id="5" name="TextBox 4">
            <a:extLst>
              <a:ext uri="{FF2B5EF4-FFF2-40B4-BE49-F238E27FC236}">
                <a16:creationId xmlns:a16="http://schemas.microsoft.com/office/drawing/2014/main" id="{AF94D519-00D5-2381-C6E2-E14DC3EE3CDA}"/>
              </a:ext>
            </a:extLst>
          </p:cNvPr>
          <p:cNvSpPr txBox="1"/>
          <p:nvPr/>
        </p:nvSpPr>
        <p:spPr>
          <a:xfrm>
            <a:off x="838200" y="5930742"/>
            <a:ext cx="3175421" cy="707886"/>
          </a:xfrm>
          <a:prstGeom prst="rect">
            <a:avLst/>
          </a:prstGeom>
          <a:noFill/>
        </p:spPr>
        <p:txBody>
          <a:bodyPr wrap="none" rtlCol="0">
            <a:spAutoFit/>
          </a:bodyPr>
          <a:lstStyle/>
          <a:p>
            <a:r>
              <a:rPr lang="en-GB" sz="4000" b="0" i="0" dirty="0">
                <a:solidFill>
                  <a:srgbClr val="000000"/>
                </a:solidFill>
                <a:effectLst/>
                <a:latin typeface="Linux Libertine"/>
              </a:rPr>
              <a:t>Geoffroy Tory</a:t>
            </a:r>
          </a:p>
        </p:txBody>
      </p:sp>
      <p:sp>
        <p:nvSpPr>
          <p:cNvPr id="11" name="TextBox 10">
            <a:extLst>
              <a:ext uri="{FF2B5EF4-FFF2-40B4-BE49-F238E27FC236}">
                <a16:creationId xmlns:a16="http://schemas.microsoft.com/office/drawing/2014/main" id="{74A1F1C6-FFC6-57F3-DCA0-A6B4114754D8}"/>
              </a:ext>
            </a:extLst>
          </p:cNvPr>
          <p:cNvSpPr txBox="1"/>
          <p:nvPr/>
        </p:nvSpPr>
        <p:spPr>
          <a:xfrm>
            <a:off x="4782633" y="5715298"/>
            <a:ext cx="7409367" cy="923330"/>
          </a:xfrm>
          <a:prstGeom prst="rect">
            <a:avLst/>
          </a:prstGeom>
          <a:noFill/>
        </p:spPr>
        <p:txBody>
          <a:bodyPr wrap="square">
            <a:spAutoFit/>
          </a:bodyPr>
          <a:lstStyle/>
          <a:p>
            <a:r>
              <a:rPr lang="en-GB" b="0" i="0" dirty="0">
                <a:solidFill>
                  <a:srgbClr val="282828"/>
                </a:solidFill>
                <a:effectLst/>
                <a:latin typeface="Proza Libre"/>
              </a:rPr>
              <a:t>1525 Book of Hours published by </a:t>
            </a:r>
            <a:r>
              <a:rPr lang="en-GB" b="0" i="0" dirty="0" err="1">
                <a:solidFill>
                  <a:srgbClr val="282828"/>
                </a:solidFill>
                <a:effectLst/>
                <a:latin typeface="Proza Libre"/>
              </a:rPr>
              <a:t>Colines</a:t>
            </a:r>
            <a:r>
              <a:rPr lang="en-GB" b="0" i="0" dirty="0">
                <a:solidFill>
                  <a:srgbClr val="282828"/>
                </a:solidFill>
                <a:effectLst/>
                <a:latin typeface="Proza Libre"/>
              </a:rPr>
              <a:t> and Tory. The woodcut borders are typically Tory. Note Tory’s name in the right margin and his favourite Latin mottos, </a:t>
            </a:r>
            <a:r>
              <a:rPr lang="en-GB" b="0" i="1" dirty="0">
                <a:solidFill>
                  <a:srgbClr val="282828"/>
                </a:solidFill>
                <a:effectLst/>
                <a:latin typeface="Proza Libre"/>
              </a:rPr>
              <a:t>SIC UT</a:t>
            </a:r>
            <a:r>
              <a:rPr lang="en-GB" b="0" i="0" dirty="0">
                <a:solidFill>
                  <a:srgbClr val="282828"/>
                </a:solidFill>
                <a:effectLst/>
                <a:latin typeface="Proza Libre"/>
              </a:rPr>
              <a:t> and </a:t>
            </a:r>
            <a:r>
              <a:rPr lang="en-GB" b="0" i="1" dirty="0">
                <a:solidFill>
                  <a:srgbClr val="282828"/>
                </a:solidFill>
                <a:effectLst/>
                <a:latin typeface="Proza Libre"/>
              </a:rPr>
              <a:t>NON PLUS</a:t>
            </a:r>
            <a:r>
              <a:rPr lang="en-GB" b="0" i="0" dirty="0">
                <a:solidFill>
                  <a:srgbClr val="282828"/>
                </a:solidFill>
                <a:effectLst/>
                <a:latin typeface="Proza Libre"/>
              </a:rPr>
              <a:t>, in the bottom border piece of that same page.</a:t>
            </a:r>
            <a:endParaRPr lang="en-US" dirty="0"/>
          </a:p>
        </p:txBody>
      </p:sp>
      <p:pic>
        <p:nvPicPr>
          <p:cNvPr id="12" name="Content Placeholder 6" descr="An old book with writing&#10;&#10;Description automatically generated with medium confidence">
            <a:extLst>
              <a:ext uri="{FF2B5EF4-FFF2-40B4-BE49-F238E27FC236}">
                <a16:creationId xmlns:a16="http://schemas.microsoft.com/office/drawing/2014/main" id="{7085247F-C56A-5172-B943-768E7C0AA60B}"/>
              </a:ext>
            </a:extLst>
          </p:cNvPr>
          <p:cNvPicPr>
            <a:picLocks noChangeAspect="1"/>
          </p:cNvPicPr>
          <p:nvPr/>
        </p:nvPicPr>
        <p:blipFill>
          <a:blip r:embed="rId3"/>
          <a:stretch>
            <a:fillRect/>
          </a:stretch>
        </p:blipFill>
        <p:spPr>
          <a:xfrm>
            <a:off x="4782633" y="60462"/>
            <a:ext cx="6790242" cy="5652877"/>
          </a:xfrm>
          <a:prstGeom prst="rect">
            <a:avLst/>
          </a:prstGeom>
        </p:spPr>
      </p:pic>
    </p:spTree>
    <p:extLst>
      <p:ext uri="{BB962C8B-B14F-4D97-AF65-F5344CB8AC3E}">
        <p14:creationId xmlns:p14="http://schemas.microsoft.com/office/powerpoint/2010/main" val="38091730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FC644-BDDA-2BE2-B3AD-B875BFB72DA9}"/>
              </a:ext>
            </a:extLst>
          </p:cNvPr>
          <p:cNvSpPr>
            <a:spLocks noGrp="1"/>
          </p:cNvSpPr>
          <p:nvPr>
            <p:ph type="title"/>
          </p:nvPr>
        </p:nvSpPr>
        <p:spPr/>
        <p:txBody>
          <a:bodyPr/>
          <a:lstStyle/>
          <a:p>
            <a:r>
              <a:rPr lang="en-US" altLang="en-US" dirty="0">
                <a:ea typeface="ＭＳ Ｐゴシック" panose="020B0600070205080204" pitchFamily="34" charset="-128"/>
              </a:rPr>
              <a:t>Pre-Raphaelite 1848 – 1854 </a:t>
            </a:r>
            <a:endParaRPr lang="en-US" dirty="0"/>
          </a:p>
        </p:txBody>
      </p:sp>
      <p:sp>
        <p:nvSpPr>
          <p:cNvPr id="3" name="Content Placeholder 2">
            <a:extLst>
              <a:ext uri="{FF2B5EF4-FFF2-40B4-BE49-F238E27FC236}">
                <a16:creationId xmlns:a16="http://schemas.microsoft.com/office/drawing/2014/main" id="{0C5A50E4-0F64-069F-DE5E-9613B6349A74}"/>
              </a:ext>
            </a:extLst>
          </p:cNvPr>
          <p:cNvSpPr>
            <a:spLocks noGrp="1"/>
          </p:cNvSpPr>
          <p:nvPr>
            <p:ph idx="1"/>
          </p:nvPr>
        </p:nvSpPr>
        <p:spPr>
          <a:xfrm>
            <a:off x="838200" y="1540042"/>
            <a:ext cx="10515600" cy="4636921"/>
          </a:xfrm>
        </p:spPr>
        <p:txBody>
          <a:bodyPr>
            <a:normAutofit fontScale="92500"/>
          </a:bodyPr>
          <a:lstStyle/>
          <a:p>
            <a:pPr marL="0" indent="0">
              <a:buNone/>
            </a:pPr>
            <a:r>
              <a:rPr lang="en-US" dirty="0"/>
              <a:t>The Pre-Raphaelites were a secret society of young artists (and one writer), founded in London in 1848. They were opposed to the Royal Academy’s promotion of the ideal as exemplified in the work of Raphael.</a:t>
            </a:r>
          </a:p>
          <a:p>
            <a:pPr marL="0" indent="0">
              <a:buNone/>
            </a:pPr>
            <a:r>
              <a:rPr lang="en-US" dirty="0"/>
              <a:t>Inspired by the theories of John Ruskin, who urged artists to ‘go to nature’, they believed in an art of serious subjects treated with maximum realism.</a:t>
            </a:r>
          </a:p>
          <a:p>
            <a:pPr marL="0" indent="0">
              <a:buNone/>
            </a:pPr>
            <a:r>
              <a:rPr lang="en-US" dirty="0"/>
              <a:t>Key members</a:t>
            </a:r>
          </a:p>
          <a:p>
            <a:r>
              <a:rPr lang="en-US" dirty="0"/>
              <a:t> William Holman Hunt, </a:t>
            </a:r>
          </a:p>
          <a:p>
            <a:r>
              <a:rPr lang="en-US" dirty="0"/>
              <a:t>John Everett Millais,  </a:t>
            </a:r>
          </a:p>
          <a:p>
            <a:r>
              <a:rPr lang="en-US" dirty="0"/>
              <a:t>Dante Gabriel Rossetti</a:t>
            </a:r>
          </a:p>
          <a:p>
            <a:pPr marL="0" indent="0">
              <a:buNone/>
            </a:pPr>
            <a:r>
              <a:rPr lang="en-US" sz="2000" dirty="0"/>
              <a:t>Tate </a:t>
            </a:r>
            <a:r>
              <a:rPr lang="en-US" sz="2000" dirty="0">
                <a:hlinkClick r:id="rId2"/>
              </a:rPr>
              <a:t>https://www.tate.org.uk/art/art-terms/p/pre-raphaelite</a:t>
            </a:r>
            <a:endParaRPr lang="en-US" sz="2000" dirty="0"/>
          </a:p>
          <a:p>
            <a:pPr marL="0" indent="0">
              <a:buNone/>
            </a:pPr>
            <a:endParaRPr lang="en-US" dirty="0"/>
          </a:p>
        </p:txBody>
      </p:sp>
    </p:spTree>
    <p:extLst>
      <p:ext uri="{BB962C8B-B14F-4D97-AF65-F5344CB8AC3E}">
        <p14:creationId xmlns:p14="http://schemas.microsoft.com/office/powerpoint/2010/main" val="23512345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A group of ducks in a pond&#10;&#10;Description automatically generated with medium confidence">
            <a:extLst>
              <a:ext uri="{FF2B5EF4-FFF2-40B4-BE49-F238E27FC236}">
                <a16:creationId xmlns:a16="http://schemas.microsoft.com/office/drawing/2014/main" id="{B9C871FC-C11E-8189-81ED-7C4085DD5962}"/>
              </a:ext>
            </a:extLst>
          </p:cNvPr>
          <p:cNvPicPr>
            <a:picLocks noGrp="1" noChangeAspect="1"/>
          </p:cNvPicPr>
          <p:nvPr>
            <p:ph idx="1"/>
          </p:nvPr>
        </p:nvPicPr>
        <p:blipFill>
          <a:blip r:embed="rId2"/>
          <a:stretch>
            <a:fillRect/>
          </a:stretch>
        </p:blipFill>
        <p:spPr>
          <a:xfrm>
            <a:off x="1833061" y="41960"/>
            <a:ext cx="8525878" cy="5886360"/>
          </a:xfrm>
        </p:spPr>
      </p:pic>
      <p:sp>
        <p:nvSpPr>
          <p:cNvPr id="5" name="TextBox 4">
            <a:extLst>
              <a:ext uri="{FF2B5EF4-FFF2-40B4-BE49-F238E27FC236}">
                <a16:creationId xmlns:a16="http://schemas.microsoft.com/office/drawing/2014/main" id="{9771B314-9425-D489-4C82-83105448E1BA}"/>
              </a:ext>
            </a:extLst>
          </p:cNvPr>
          <p:cNvSpPr txBox="1"/>
          <p:nvPr/>
        </p:nvSpPr>
        <p:spPr>
          <a:xfrm>
            <a:off x="703847" y="6169709"/>
            <a:ext cx="6100010" cy="646331"/>
          </a:xfrm>
          <a:prstGeom prst="rect">
            <a:avLst/>
          </a:prstGeom>
          <a:noFill/>
        </p:spPr>
        <p:txBody>
          <a:bodyPr wrap="square">
            <a:spAutoFit/>
          </a:bodyPr>
          <a:lstStyle/>
          <a:p>
            <a:r>
              <a:rPr lang="en-US" dirty="0"/>
              <a:t>Sir John Everett Millais, </a:t>
            </a:r>
            <a:r>
              <a:rPr lang="en-US" dirty="0" err="1"/>
              <a:t>Bt</a:t>
            </a:r>
            <a:r>
              <a:rPr lang="en-US" dirty="0"/>
              <a:t> (1829–1896)</a:t>
            </a:r>
          </a:p>
          <a:p>
            <a:r>
              <a:rPr lang="en-US" dirty="0"/>
              <a:t>[Oil paint on canvas] Tate</a:t>
            </a:r>
          </a:p>
        </p:txBody>
      </p:sp>
      <p:sp>
        <p:nvSpPr>
          <p:cNvPr id="8" name="TextBox 7">
            <a:extLst>
              <a:ext uri="{FF2B5EF4-FFF2-40B4-BE49-F238E27FC236}">
                <a16:creationId xmlns:a16="http://schemas.microsoft.com/office/drawing/2014/main" id="{42EDD1CB-BAC2-F81E-261F-BA635520F469}"/>
              </a:ext>
            </a:extLst>
          </p:cNvPr>
          <p:cNvSpPr txBox="1"/>
          <p:nvPr/>
        </p:nvSpPr>
        <p:spPr>
          <a:xfrm>
            <a:off x="4848597" y="5892709"/>
            <a:ext cx="7134856" cy="923330"/>
          </a:xfrm>
          <a:prstGeom prst="rect">
            <a:avLst/>
          </a:prstGeom>
          <a:noFill/>
        </p:spPr>
        <p:txBody>
          <a:bodyPr wrap="square" rtlCol="0">
            <a:spAutoFit/>
          </a:bodyPr>
          <a:lstStyle/>
          <a:p>
            <a:r>
              <a:rPr lang="en-GB" b="0" i="0" dirty="0">
                <a:solidFill>
                  <a:srgbClr val="313131"/>
                </a:solidFill>
                <a:effectLst/>
                <a:latin typeface="Tate regular"/>
              </a:rPr>
              <a:t>The scene depicted is from Shakespeare's </a:t>
            </a:r>
            <a:r>
              <a:rPr lang="en-GB" b="0" i="1" dirty="0">
                <a:solidFill>
                  <a:srgbClr val="313131"/>
                </a:solidFill>
                <a:effectLst/>
                <a:latin typeface="Tate regular"/>
              </a:rPr>
              <a:t>Hamlet</a:t>
            </a:r>
            <a:r>
              <a:rPr lang="en-GB" b="0" i="0" dirty="0">
                <a:solidFill>
                  <a:srgbClr val="313131"/>
                </a:solidFill>
                <a:effectLst/>
                <a:latin typeface="Tate regular"/>
              </a:rPr>
              <a:t>, Act IV, Scene vii, in which Ophelia, driven out of her mind when her father is murdered by her lover Hamlet, falls into a stream and drowns:</a:t>
            </a:r>
            <a:endParaRPr lang="en-US" dirty="0"/>
          </a:p>
        </p:txBody>
      </p:sp>
    </p:spTree>
    <p:extLst>
      <p:ext uri="{BB962C8B-B14F-4D97-AF65-F5344CB8AC3E}">
        <p14:creationId xmlns:p14="http://schemas.microsoft.com/office/powerpoint/2010/main" val="868006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7" name="Rectangle 4">
            <a:extLst>
              <a:ext uri="{FF2B5EF4-FFF2-40B4-BE49-F238E27FC236}">
                <a16:creationId xmlns:a16="http://schemas.microsoft.com/office/drawing/2014/main" id="{CB1F875B-6A51-B5C7-9EE8-E19150427304}"/>
              </a:ext>
            </a:extLst>
          </p:cNvPr>
          <p:cNvSpPr>
            <a:spLocks noChangeArrowheads="1"/>
          </p:cNvSpPr>
          <p:nvPr/>
        </p:nvSpPr>
        <p:spPr bwMode="auto">
          <a:xfrm>
            <a:off x="315161" y="5935663"/>
            <a:ext cx="3384550"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800" dirty="0">
                <a:latin typeface="Calibri" panose="020F0502020204030204" pitchFamily="34" charset="0"/>
              </a:rPr>
              <a:t>William Holman Hunt </a:t>
            </a:r>
            <a:r>
              <a:rPr lang="en-US" altLang="en-US" sz="1800" i="1" dirty="0">
                <a:latin typeface="Calibri" panose="020F0502020204030204" pitchFamily="34" charset="0"/>
              </a:rPr>
              <a:t>(1853)</a:t>
            </a:r>
          </a:p>
          <a:p>
            <a:pPr eaLnBrk="1" hangingPunct="1"/>
            <a:r>
              <a:rPr lang="en-US" altLang="en-US" sz="1800" i="1" dirty="0">
                <a:latin typeface="Calibri" panose="020F0502020204030204" pitchFamily="34" charset="0"/>
              </a:rPr>
              <a:t>The Awakening Conscience  </a:t>
            </a:r>
          </a:p>
          <a:p>
            <a:pPr eaLnBrk="1" hangingPunct="1"/>
            <a:r>
              <a:rPr lang="en-US" altLang="en-US" sz="1800" dirty="0">
                <a:latin typeface="Calibri" panose="020F0502020204030204" pitchFamily="34" charset="0"/>
              </a:rPr>
              <a:t>[Oil on canvas 762 x 559]</a:t>
            </a:r>
          </a:p>
        </p:txBody>
      </p:sp>
      <p:pic>
        <p:nvPicPr>
          <p:cNvPr id="38918" name="Picture 5">
            <a:extLst>
              <a:ext uri="{FF2B5EF4-FFF2-40B4-BE49-F238E27FC236}">
                <a16:creationId xmlns:a16="http://schemas.microsoft.com/office/drawing/2014/main" id="{9810BEAD-F3B1-8BD6-1057-32AF9567468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5161" y="148857"/>
            <a:ext cx="4192140" cy="5786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2FAE19CC-4BF8-1443-3235-B4EE5D620281}"/>
              </a:ext>
            </a:extLst>
          </p:cNvPr>
          <p:cNvSpPr txBox="1"/>
          <p:nvPr/>
        </p:nvSpPr>
        <p:spPr>
          <a:xfrm>
            <a:off x="5083178" y="5934670"/>
            <a:ext cx="6100010" cy="646331"/>
          </a:xfrm>
          <a:prstGeom prst="rect">
            <a:avLst/>
          </a:prstGeom>
          <a:noFill/>
        </p:spPr>
        <p:txBody>
          <a:bodyPr wrap="square">
            <a:spAutoFit/>
          </a:bodyPr>
          <a:lstStyle/>
          <a:p>
            <a:r>
              <a:rPr lang="en-US" dirty="0"/>
              <a:t>William Holman Hunt- engraved by J. Thompson (published 1857) </a:t>
            </a:r>
            <a:r>
              <a:rPr lang="en-US" i="1" dirty="0"/>
              <a:t>The Lady of Shalott</a:t>
            </a:r>
            <a:r>
              <a:rPr lang="en-US" dirty="0"/>
              <a:t>, [engraving]</a:t>
            </a:r>
          </a:p>
        </p:txBody>
      </p:sp>
      <p:pic>
        <p:nvPicPr>
          <p:cNvPr id="7" name="Picture 6" descr="A picture containing text&#10;&#10;Description automatically generated">
            <a:extLst>
              <a:ext uri="{FF2B5EF4-FFF2-40B4-BE49-F238E27FC236}">
                <a16:creationId xmlns:a16="http://schemas.microsoft.com/office/drawing/2014/main" id="{97EDF358-D309-51FF-04D4-ACE1F07431EF}"/>
              </a:ext>
            </a:extLst>
          </p:cNvPr>
          <p:cNvPicPr>
            <a:picLocks noChangeAspect="1"/>
          </p:cNvPicPr>
          <p:nvPr/>
        </p:nvPicPr>
        <p:blipFill>
          <a:blip r:embed="rId3"/>
          <a:stretch>
            <a:fillRect/>
          </a:stretch>
        </p:blipFill>
        <p:spPr>
          <a:xfrm>
            <a:off x="5674981" y="148857"/>
            <a:ext cx="4916404" cy="5618747"/>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4DD3E-3DCE-D8D1-921F-E10D7E6964B8}"/>
              </a:ext>
            </a:extLst>
          </p:cNvPr>
          <p:cNvSpPr>
            <a:spLocks noGrp="1"/>
          </p:cNvSpPr>
          <p:nvPr>
            <p:ph type="title"/>
          </p:nvPr>
        </p:nvSpPr>
        <p:spPr>
          <a:xfrm>
            <a:off x="838200" y="365125"/>
            <a:ext cx="10515600" cy="663575"/>
          </a:xfrm>
        </p:spPr>
        <p:txBody>
          <a:bodyPr>
            <a:normAutofit fontScale="90000"/>
          </a:bodyPr>
          <a:lstStyle/>
          <a:p>
            <a:r>
              <a:rPr lang="en-US" dirty="0"/>
              <a:t>Marbled End papers.</a:t>
            </a:r>
          </a:p>
        </p:txBody>
      </p:sp>
      <p:sp>
        <p:nvSpPr>
          <p:cNvPr id="3" name="Content Placeholder 2">
            <a:extLst>
              <a:ext uri="{FF2B5EF4-FFF2-40B4-BE49-F238E27FC236}">
                <a16:creationId xmlns:a16="http://schemas.microsoft.com/office/drawing/2014/main" id="{9444F1A3-CBE6-C63D-ED85-CFBB4A9CD89A}"/>
              </a:ext>
            </a:extLst>
          </p:cNvPr>
          <p:cNvSpPr>
            <a:spLocks noGrp="1"/>
          </p:cNvSpPr>
          <p:nvPr>
            <p:ph idx="1"/>
          </p:nvPr>
        </p:nvSpPr>
        <p:spPr>
          <a:xfrm>
            <a:off x="264695" y="1207921"/>
            <a:ext cx="11694694" cy="4969042"/>
          </a:xfrm>
        </p:spPr>
        <p:txBody>
          <a:bodyPr/>
          <a:lstStyle/>
          <a:p>
            <a:pPr marL="0" indent="0">
              <a:buNone/>
            </a:pPr>
            <a:r>
              <a:rPr lang="en-US" sz="2400" dirty="0">
                <a:hlinkClick r:id="rId2"/>
              </a:rPr>
              <a:t>http://picturebookden.blogspot.com/2020/08/under-covers-unique-story-of-endpaper.html</a:t>
            </a:r>
            <a:endParaRPr lang="en-US" sz="2400" dirty="0"/>
          </a:p>
          <a:p>
            <a:pPr marL="0" indent="0">
              <a:buNone/>
            </a:pPr>
            <a:r>
              <a:rPr lang="en-US" sz="2400" dirty="0">
                <a:hlinkClick r:id="rId3"/>
              </a:rPr>
              <a:t>https://www.vam.ac.uk/blog/museum-life/divers-oiled-colours-exploring-the-history-of-marbled-paper-in-the-national-art-library</a:t>
            </a:r>
            <a:endParaRPr lang="en-US" sz="2400" dirty="0"/>
          </a:p>
          <a:p>
            <a:endParaRPr lang="en-US" dirty="0"/>
          </a:p>
        </p:txBody>
      </p:sp>
      <p:sp>
        <p:nvSpPr>
          <p:cNvPr id="4" name="TextBox 3">
            <a:extLst>
              <a:ext uri="{FF2B5EF4-FFF2-40B4-BE49-F238E27FC236}">
                <a16:creationId xmlns:a16="http://schemas.microsoft.com/office/drawing/2014/main" id="{4DDAE4CB-8881-044C-C210-BBE8B4D4C1F6}"/>
              </a:ext>
            </a:extLst>
          </p:cNvPr>
          <p:cNvSpPr txBox="1"/>
          <p:nvPr/>
        </p:nvSpPr>
        <p:spPr>
          <a:xfrm>
            <a:off x="553452" y="6176963"/>
            <a:ext cx="5257800" cy="646331"/>
          </a:xfrm>
          <a:prstGeom prst="rect">
            <a:avLst/>
          </a:prstGeom>
          <a:noFill/>
        </p:spPr>
        <p:txBody>
          <a:bodyPr wrap="square" rtlCol="0">
            <a:spAutoFit/>
          </a:bodyPr>
          <a:lstStyle/>
          <a:p>
            <a:r>
              <a:rPr lang="en-GB" b="0" i="0" dirty="0">
                <a:solidFill>
                  <a:srgbClr val="1D1E20"/>
                </a:solidFill>
                <a:effectLst/>
                <a:latin typeface="TheSans"/>
              </a:rPr>
              <a:t>A ‘Spanish wave’ pattern in a book from London, 1828. © Victoria and Albert Museum</a:t>
            </a:r>
            <a:endParaRPr lang="en-US" dirty="0"/>
          </a:p>
        </p:txBody>
      </p:sp>
      <p:pic>
        <p:nvPicPr>
          <p:cNvPr id="6" name="Picture 5" descr="A close-up of a snake&#10;&#10;Description automatically generated with low confidence">
            <a:extLst>
              <a:ext uri="{FF2B5EF4-FFF2-40B4-BE49-F238E27FC236}">
                <a16:creationId xmlns:a16="http://schemas.microsoft.com/office/drawing/2014/main" id="{6266F52C-A773-7067-A756-85DF6B188AEF}"/>
              </a:ext>
            </a:extLst>
          </p:cNvPr>
          <p:cNvPicPr>
            <a:picLocks noChangeAspect="1"/>
          </p:cNvPicPr>
          <p:nvPr/>
        </p:nvPicPr>
        <p:blipFill>
          <a:blip r:embed="rId4"/>
          <a:stretch>
            <a:fillRect/>
          </a:stretch>
        </p:blipFill>
        <p:spPr>
          <a:xfrm>
            <a:off x="553452" y="2441780"/>
            <a:ext cx="4969043" cy="3726782"/>
          </a:xfrm>
          <a:prstGeom prst="rect">
            <a:avLst/>
          </a:prstGeom>
        </p:spPr>
      </p:pic>
      <p:sp>
        <p:nvSpPr>
          <p:cNvPr id="8" name="TextBox 7">
            <a:extLst>
              <a:ext uri="{FF2B5EF4-FFF2-40B4-BE49-F238E27FC236}">
                <a16:creationId xmlns:a16="http://schemas.microsoft.com/office/drawing/2014/main" id="{B68B2A4F-E1DF-22B3-02BB-9AB8D69919D4}"/>
              </a:ext>
            </a:extLst>
          </p:cNvPr>
          <p:cNvSpPr txBox="1"/>
          <p:nvPr/>
        </p:nvSpPr>
        <p:spPr>
          <a:xfrm>
            <a:off x="6091990" y="6168562"/>
            <a:ext cx="6100010" cy="646331"/>
          </a:xfrm>
          <a:prstGeom prst="rect">
            <a:avLst/>
          </a:prstGeom>
          <a:noFill/>
        </p:spPr>
        <p:txBody>
          <a:bodyPr wrap="square">
            <a:spAutoFit/>
          </a:bodyPr>
          <a:lstStyle/>
          <a:p>
            <a:pPr algn="l"/>
            <a:r>
              <a:rPr lang="en-GB" dirty="0"/>
              <a:t>A combed pattern on the endpapers and edges of a book published in London, 1860. © Victoria and Albert Museum</a:t>
            </a:r>
            <a:endParaRPr lang="en-GB" b="0" i="0" dirty="0">
              <a:solidFill>
                <a:srgbClr val="1D1E20"/>
              </a:solidFill>
              <a:effectLst/>
              <a:latin typeface="TheSans"/>
            </a:endParaRPr>
          </a:p>
        </p:txBody>
      </p:sp>
      <p:pic>
        <p:nvPicPr>
          <p:cNvPr id="10" name="Picture 9" descr="A picture containing container, box&#10;&#10;Description automatically generated">
            <a:extLst>
              <a:ext uri="{FF2B5EF4-FFF2-40B4-BE49-F238E27FC236}">
                <a16:creationId xmlns:a16="http://schemas.microsoft.com/office/drawing/2014/main" id="{E0754092-1559-DE96-B690-4B58E36E059A}"/>
              </a:ext>
            </a:extLst>
          </p:cNvPr>
          <p:cNvPicPr>
            <a:picLocks noChangeAspect="1"/>
          </p:cNvPicPr>
          <p:nvPr/>
        </p:nvPicPr>
        <p:blipFill>
          <a:blip r:embed="rId5"/>
          <a:stretch>
            <a:fillRect/>
          </a:stretch>
        </p:blipFill>
        <p:spPr>
          <a:xfrm>
            <a:off x="6424862" y="2093785"/>
            <a:ext cx="5190289" cy="3895556"/>
          </a:xfrm>
          <a:prstGeom prst="rect">
            <a:avLst/>
          </a:prstGeom>
        </p:spPr>
      </p:pic>
    </p:spTree>
    <p:extLst>
      <p:ext uri="{BB962C8B-B14F-4D97-AF65-F5344CB8AC3E}">
        <p14:creationId xmlns:p14="http://schemas.microsoft.com/office/powerpoint/2010/main" val="15902588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1FFBC-74EA-80D4-FB2D-6D4E71846180}"/>
              </a:ext>
            </a:extLst>
          </p:cNvPr>
          <p:cNvSpPr>
            <a:spLocks noGrp="1"/>
          </p:cNvSpPr>
          <p:nvPr>
            <p:ph type="title"/>
          </p:nvPr>
        </p:nvSpPr>
        <p:spPr>
          <a:xfrm>
            <a:off x="389021" y="500062"/>
            <a:ext cx="10964779" cy="1325563"/>
          </a:xfrm>
        </p:spPr>
        <p:txBody>
          <a:bodyPr/>
          <a:lstStyle/>
          <a:p>
            <a:r>
              <a:rPr lang="en-GB" sz="4400" dirty="0">
                <a:solidFill>
                  <a:srgbClr val="000000"/>
                </a:solidFill>
                <a:effectLst/>
                <a:latin typeface="Arial" panose="020B0604020202020204" pitchFamily="34" charset="0"/>
                <a:ea typeface="Times New Roman" panose="02020603050405020304" pitchFamily="18" charset="0"/>
              </a:rPr>
              <a:t>Arts and crafts movement c. 1860 - c. 1900 </a:t>
            </a:r>
            <a:endParaRPr lang="en-US" dirty="0"/>
          </a:p>
        </p:txBody>
      </p:sp>
      <p:sp>
        <p:nvSpPr>
          <p:cNvPr id="3" name="Content Placeholder 2">
            <a:extLst>
              <a:ext uri="{FF2B5EF4-FFF2-40B4-BE49-F238E27FC236}">
                <a16:creationId xmlns:a16="http://schemas.microsoft.com/office/drawing/2014/main" id="{25A97A5C-5A2A-9F32-D9EA-BF5A1421E30A}"/>
              </a:ext>
            </a:extLst>
          </p:cNvPr>
          <p:cNvSpPr>
            <a:spLocks noGrp="1"/>
          </p:cNvSpPr>
          <p:nvPr>
            <p:ph idx="1"/>
          </p:nvPr>
        </p:nvSpPr>
        <p:spPr/>
        <p:txBody>
          <a:bodyPr/>
          <a:lstStyle/>
          <a:p>
            <a:pPr marL="0" indent="0">
              <a:buNone/>
            </a:pPr>
            <a:r>
              <a:rPr lang="en-GB" b="0" i="0" dirty="0">
                <a:solidFill>
                  <a:srgbClr val="1D1E20"/>
                </a:solidFill>
                <a:effectLst/>
                <a:latin typeface="Spiller"/>
              </a:rPr>
              <a:t>The birth of the Arts and Crafts movement in Britain in the late 19th century marked the beginning of a change in the value society placed on how things were made. This was a reaction to not only the damaging effects of industrialisation but also the relatively low status of the decorative arts. Arts and Crafts reformed the design and manufacture of everything from buildings to jewellery.</a:t>
            </a:r>
          </a:p>
          <a:p>
            <a:pPr marL="0" indent="0">
              <a:buNone/>
            </a:pPr>
            <a:endParaRPr lang="en-GB" dirty="0">
              <a:solidFill>
                <a:srgbClr val="1D1E20"/>
              </a:solidFill>
              <a:latin typeface="Spiller"/>
            </a:endParaRPr>
          </a:p>
          <a:p>
            <a:pPr marL="0" indent="0">
              <a:buNone/>
            </a:pPr>
            <a:r>
              <a:rPr lang="en-GB" sz="1600" dirty="0">
                <a:solidFill>
                  <a:srgbClr val="1D1E20"/>
                </a:solidFill>
                <a:latin typeface="Spiller"/>
              </a:rPr>
              <a:t>VMA (</a:t>
            </a:r>
            <a:r>
              <a:rPr lang="en-GB" sz="1600" dirty="0">
                <a:solidFill>
                  <a:srgbClr val="1D1E20"/>
                </a:solidFill>
                <a:latin typeface="Spiller"/>
                <a:hlinkClick r:id="rId2"/>
              </a:rPr>
              <a:t>https://www.vam.ac.uk/articles/arts-and-crafts-an-introduction</a:t>
            </a:r>
            <a:r>
              <a:rPr lang="en-GB" sz="1600" dirty="0">
                <a:solidFill>
                  <a:srgbClr val="1D1E20"/>
                </a:solidFill>
                <a:latin typeface="Spiller"/>
              </a:rPr>
              <a:t>)</a:t>
            </a:r>
          </a:p>
          <a:p>
            <a:pPr marL="0" indent="0">
              <a:buNone/>
            </a:pPr>
            <a:endParaRPr lang="en-US" dirty="0"/>
          </a:p>
        </p:txBody>
      </p:sp>
    </p:spTree>
    <p:extLst>
      <p:ext uri="{BB962C8B-B14F-4D97-AF65-F5344CB8AC3E}">
        <p14:creationId xmlns:p14="http://schemas.microsoft.com/office/powerpoint/2010/main" val="17187631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2CBC6-CCBD-F452-BA76-A9B6C6B3E546}"/>
              </a:ext>
            </a:extLst>
          </p:cNvPr>
          <p:cNvSpPr>
            <a:spLocks noGrp="1"/>
          </p:cNvSpPr>
          <p:nvPr>
            <p:ph type="title"/>
          </p:nvPr>
        </p:nvSpPr>
        <p:spPr/>
        <p:txBody>
          <a:bodyPr/>
          <a:lstStyle/>
          <a:p>
            <a:endParaRPr lang="en-US"/>
          </a:p>
        </p:txBody>
      </p:sp>
      <p:pic>
        <p:nvPicPr>
          <p:cNvPr id="6" name="Content Placeholder 5" descr="A picture containing furniture, rug, decorated, painting&#10;&#10;Description automatically generated">
            <a:extLst>
              <a:ext uri="{FF2B5EF4-FFF2-40B4-BE49-F238E27FC236}">
                <a16:creationId xmlns:a16="http://schemas.microsoft.com/office/drawing/2014/main" id="{BC5826E5-4AF2-07FB-0FF9-26A28010C901}"/>
              </a:ext>
            </a:extLst>
          </p:cNvPr>
          <p:cNvPicPr>
            <a:picLocks noGrp="1" noChangeAspect="1"/>
          </p:cNvPicPr>
          <p:nvPr>
            <p:ph idx="1"/>
          </p:nvPr>
        </p:nvPicPr>
        <p:blipFill>
          <a:blip r:embed="rId2"/>
          <a:stretch>
            <a:fillRect/>
          </a:stretch>
        </p:blipFill>
        <p:spPr>
          <a:xfrm>
            <a:off x="437985" y="72575"/>
            <a:ext cx="4255835" cy="5758677"/>
          </a:xfrm>
        </p:spPr>
      </p:pic>
      <p:sp>
        <p:nvSpPr>
          <p:cNvPr id="4" name="TextBox 3">
            <a:extLst>
              <a:ext uri="{FF2B5EF4-FFF2-40B4-BE49-F238E27FC236}">
                <a16:creationId xmlns:a16="http://schemas.microsoft.com/office/drawing/2014/main" id="{BA4C3C1D-545E-4EE6-D59D-BEAE685B9D81}"/>
              </a:ext>
            </a:extLst>
          </p:cNvPr>
          <p:cNvSpPr txBox="1"/>
          <p:nvPr/>
        </p:nvSpPr>
        <p:spPr>
          <a:xfrm>
            <a:off x="173290" y="5914960"/>
            <a:ext cx="6414489" cy="923330"/>
          </a:xfrm>
          <a:prstGeom prst="rect">
            <a:avLst/>
          </a:prstGeom>
          <a:noFill/>
        </p:spPr>
        <p:txBody>
          <a:bodyPr wrap="square" rtlCol="0">
            <a:spAutoFit/>
          </a:bodyPr>
          <a:lstStyle/>
          <a:p>
            <a:r>
              <a:rPr lang="en-GB" b="0" i="0" dirty="0">
                <a:solidFill>
                  <a:srgbClr val="1D1E20"/>
                </a:solidFill>
                <a:effectLst/>
                <a:latin typeface="Spiller"/>
              </a:rPr>
              <a:t>Wall hanging, designed by William Morris, made by Ada Phoebe Godman, 1877, England. Museum no. T.166-1978. © Victoria and Albert Museum, London</a:t>
            </a:r>
            <a:endParaRPr lang="en-US" dirty="0"/>
          </a:p>
        </p:txBody>
      </p:sp>
      <p:sp>
        <p:nvSpPr>
          <p:cNvPr id="7" name="TextBox 6">
            <a:extLst>
              <a:ext uri="{FF2B5EF4-FFF2-40B4-BE49-F238E27FC236}">
                <a16:creationId xmlns:a16="http://schemas.microsoft.com/office/drawing/2014/main" id="{BC0CC92B-AF75-902A-7B1C-140858AD18DE}"/>
              </a:ext>
            </a:extLst>
          </p:cNvPr>
          <p:cNvSpPr txBox="1"/>
          <p:nvPr/>
        </p:nvSpPr>
        <p:spPr>
          <a:xfrm>
            <a:off x="6894095" y="5922415"/>
            <a:ext cx="4626957" cy="646331"/>
          </a:xfrm>
          <a:prstGeom prst="rect">
            <a:avLst/>
          </a:prstGeom>
          <a:noFill/>
        </p:spPr>
        <p:txBody>
          <a:bodyPr wrap="square" rtlCol="0">
            <a:spAutoFit/>
          </a:bodyPr>
          <a:lstStyle/>
          <a:p>
            <a:r>
              <a:rPr lang="en-US" dirty="0"/>
              <a:t>William De Morgan, 1872-1907 (made) </a:t>
            </a:r>
          </a:p>
          <a:p>
            <a:r>
              <a:rPr lang="en-US" dirty="0"/>
              <a:t>Tile panel design with peacock, [</a:t>
            </a:r>
            <a:r>
              <a:rPr lang="en-US" dirty="0" err="1"/>
              <a:t>watercolour</a:t>
            </a:r>
            <a:r>
              <a:rPr lang="en-US" dirty="0"/>
              <a:t>,] </a:t>
            </a:r>
          </a:p>
        </p:txBody>
      </p:sp>
      <p:pic>
        <p:nvPicPr>
          <p:cNvPr id="9" name="Picture 8" descr="A picture containing text, furniture, fabric&#10;&#10;Description automatically generated">
            <a:extLst>
              <a:ext uri="{FF2B5EF4-FFF2-40B4-BE49-F238E27FC236}">
                <a16:creationId xmlns:a16="http://schemas.microsoft.com/office/drawing/2014/main" id="{589881BE-680C-AF60-A5D3-2FBDE98BA122}"/>
              </a:ext>
            </a:extLst>
          </p:cNvPr>
          <p:cNvPicPr>
            <a:picLocks noChangeAspect="1"/>
          </p:cNvPicPr>
          <p:nvPr/>
        </p:nvPicPr>
        <p:blipFill>
          <a:blip r:embed="rId3"/>
          <a:stretch>
            <a:fillRect/>
          </a:stretch>
        </p:blipFill>
        <p:spPr>
          <a:xfrm>
            <a:off x="4975631" y="994945"/>
            <a:ext cx="7043079" cy="3913939"/>
          </a:xfrm>
          <a:prstGeom prst="rect">
            <a:avLst/>
          </a:prstGeom>
        </p:spPr>
      </p:pic>
    </p:spTree>
    <p:extLst>
      <p:ext uri="{BB962C8B-B14F-4D97-AF65-F5344CB8AC3E}">
        <p14:creationId xmlns:p14="http://schemas.microsoft.com/office/powerpoint/2010/main" val="3145497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A group of people posing for a photo&#10;&#10;Description automatically generated with low confidence">
            <a:extLst>
              <a:ext uri="{FF2B5EF4-FFF2-40B4-BE49-F238E27FC236}">
                <a16:creationId xmlns:a16="http://schemas.microsoft.com/office/drawing/2014/main" id="{D1A65A06-882F-7566-125B-0008C5D574FB}"/>
              </a:ext>
            </a:extLst>
          </p:cNvPr>
          <p:cNvPicPr>
            <a:picLocks noGrp="1" noChangeAspect="1"/>
          </p:cNvPicPr>
          <p:nvPr>
            <p:ph idx="1"/>
          </p:nvPr>
        </p:nvPicPr>
        <p:blipFill>
          <a:blip r:embed="rId3"/>
          <a:stretch>
            <a:fillRect/>
          </a:stretch>
        </p:blipFill>
        <p:spPr>
          <a:xfrm>
            <a:off x="1140996" y="44777"/>
            <a:ext cx="4481762" cy="6775579"/>
          </a:xfrm>
        </p:spPr>
      </p:pic>
      <p:sp>
        <p:nvSpPr>
          <p:cNvPr id="5" name="TextBox 4">
            <a:extLst>
              <a:ext uri="{FF2B5EF4-FFF2-40B4-BE49-F238E27FC236}">
                <a16:creationId xmlns:a16="http://schemas.microsoft.com/office/drawing/2014/main" id="{504855CE-C264-BA04-3CC6-6BC05E720B87}"/>
              </a:ext>
            </a:extLst>
          </p:cNvPr>
          <p:cNvSpPr txBox="1"/>
          <p:nvPr/>
        </p:nvSpPr>
        <p:spPr>
          <a:xfrm>
            <a:off x="5829299" y="5071472"/>
            <a:ext cx="6100010" cy="1200329"/>
          </a:xfrm>
          <a:prstGeom prst="rect">
            <a:avLst/>
          </a:prstGeom>
          <a:noFill/>
        </p:spPr>
        <p:txBody>
          <a:bodyPr wrap="square">
            <a:spAutoFit/>
          </a:bodyPr>
          <a:lstStyle/>
          <a:p>
            <a:r>
              <a:rPr lang="en-US" dirty="0"/>
              <a:t>Aubrey Beardsley(1894)</a:t>
            </a:r>
            <a:br>
              <a:rPr lang="en-US" dirty="0"/>
            </a:br>
            <a:r>
              <a:rPr lang="en-US" i="1" dirty="0"/>
              <a:t>Design for the Frontispiece to John Davidson’s Plays [</a:t>
            </a:r>
            <a:r>
              <a:rPr lang="en-GB" b="0" i="0" dirty="0">
                <a:solidFill>
                  <a:srgbClr val="313131"/>
                </a:solidFill>
                <a:effectLst/>
                <a:latin typeface="Tate regular"/>
              </a:rPr>
              <a:t>Ink and graphite on paper]</a:t>
            </a:r>
            <a:r>
              <a:rPr lang="en-US" i="1" dirty="0"/>
              <a:t> </a:t>
            </a:r>
            <a:br>
              <a:rPr lang="en-US" dirty="0"/>
            </a:br>
            <a:r>
              <a:rPr lang="en-US" dirty="0"/>
              <a:t>Tate</a:t>
            </a:r>
          </a:p>
        </p:txBody>
      </p:sp>
    </p:spTree>
    <p:extLst>
      <p:ext uri="{BB962C8B-B14F-4D97-AF65-F5344CB8AC3E}">
        <p14:creationId xmlns:p14="http://schemas.microsoft.com/office/powerpoint/2010/main" val="30721793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A picture containing text, old&#10;&#10;Description automatically generated">
            <a:extLst>
              <a:ext uri="{FF2B5EF4-FFF2-40B4-BE49-F238E27FC236}">
                <a16:creationId xmlns:a16="http://schemas.microsoft.com/office/drawing/2014/main" id="{4296124A-5EDC-47A3-153A-B611BA8FA38D}"/>
              </a:ext>
            </a:extLst>
          </p:cNvPr>
          <p:cNvPicPr>
            <a:picLocks noGrp="1" noChangeAspect="1"/>
          </p:cNvPicPr>
          <p:nvPr>
            <p:ph idx="1"/>
          </p:nvPr>
        </p:nvPicPr>
        <p:blipFill>
          <a:blip r:embed="rId3"/>
          <a:stretch>
            <a:fillRect/>
          </a:stretch>
        </p:blipFill>
        <p:spPr>
          <a:xfrm>
            <a:off x="424210" y="629319"/>
            <a:ext cx="4604424" cy="3746738"/>
          </a:xfrm>
        </p:spPr>
      </p:pic>
      <p:sp>
        <p:nvSpPr>
          <p:cNvPr id="7" name="TextBox 6">
            <a:extLst>
              <a:ext uri="{FF2B5EF4-FFF2-40B4-BE49-F238E27FC236}">
                <a16:creationId xmlns:a16="http://schemas.microsoft.com/office/drawing/2014/main" id="{18C5D5B8-AA93-9E22-C1D0-C3D493109C36}"/>
              </a:ext>
            </a:extLst>
          </p:cNvPr>
          <p:cNvSpPr txBox="1"/>
          <p:nvPr/>
        </p:nvSpPr>
        <p:spPr>
          <a:xfrm>
            <a:off x="120316" y="5135525"/>
            <a:ext cx="5497567" cy="646331"/>
          </a:xfrm>
          <a:prstGeom prst="rect">
            <a:avLst/>
          </a:prstGeom>
          <a:noFill/>
        </p:spPr>
        <p:txBody>
          <a:bodyPr wrap="square">
            <a:spAutoFit/>
          </a:bodyPr>
          <a:lstStyle/>
          <a:p>
            <a:r>
              <a:rPr lang="en-US" dirty="0"/>
              <a:t>The house "made of </a:t>
            </a:r>
            <a:r>
              <a:rPr lang="en-US" dirty="0" err="1"/>
              <a:t>twigges</a:t>
            </a:r>
            <a:r>
              <a:rPr lang="en-US" dirty="0"/>
              <a:t>" as a wicker basket, illustrating Burne-Jones's literalism.</a:t>
            </a:r>
          </a:p>
        </p:txBody>
      </p:sp>
      <p:sp>
        <p:nvSpPr>
          <p:cNvPr id="11" name="TextBox 10">
            <a:extLst>
              <a:ext uri="{FF2B5EF4-FFF2-40B4-BE49-F238E27FC236}">
                <a16:creationId xmlns:a16="http://schemas.microsoft.com/office/drawing/2014/main" id="{77A3C356-0486-9E4A-6118-E38B4BAC9DF2}"/>
              </a:ext>
            </a:extLst>
          </p:cNvPr>
          <p:cNvSpPr txBox="1"/>
          <p:nvPr/>
        </p:nvSpPr>
        <p:spPr>
          <a:xfrm>
            <a:off x="5617883" y="5135524"/>
            <a:ext cx="6100010" cy="646331"/>
          </a:xfrm>
          <a:prstGeom prst="rect">
            <a:avLst/>
          </a:prstGeom>
          <a:noFill/>
        </p:spPr>
        <p:txBody>
          <a:bodyPr wrap="square">
            <a:spAutoFit/>
          </a:bodyPr>
          <a:lstStyle/>
          <a:p>
            <a:r>
              <a:rPr lang="en-US" dirty="0"/>
              <a:t>Image: Kelmscott Press printer's mark, </a:t>
            </a:r>
            <a:r>
              <a:rPr lang="en-US" dirty="0" err="1"/>
              <a:t>Epistola</a:t>
            </a:r>
            <a:r>
              <a:rPr lang="en-US" dirty="0"/>
              <a:t> de </a:t>
            </a:r>
            <a:r>
              <a:rPr lang="en-US" dirty="0" err="1"/>
              <a:t>Contemptu</a:t>
            </a:r>
            <a:r>
              <a:rPr lang="en-US" dirty="0"/>
              <a:t> Mundi, 1894.</a:t>
            </a:r>
          </a:p>
        </p:txBody>
      </p:sp>
      <p:pic>
        <p:nvPicPr>
          <p:cNvPr id="13" name="Picture 12" descr="A picture containing text, fabric&#10;&#10;Description automatically generated">
            <a:extLst>
              <a:ext uri="{FF2B5EF4-FFF2-40B4-BE49-F238E27FC236}">
                <a16:creationId xmlns:a16="http://schemas.microsoft.com/office/drawing/2014/main" id="{6219AC55-073D-03A5-6C9B-E6C224D6CCD7}"/>
              </a:ext>
            </a:extLst>
          </p:cNvPr>
          <p:cNvPicPr>
            <a:picLocks noChangeAspect="1"/>
          </p:cNvPicPr>
          <p:nvPr/>
        </p:nvPicPr>
        <p:blipFill>
          <a:blip r:embed="rId4"/>
          <a:stretch>
            <a:fillRect/>
          </a:stretch>
        </p:blipFill>
        <p:spPr>
          <a:xfrm>
            <a:off x="5617883" y="629319"/>
            <a:ext cx="6039518" cy="3746738"/>
          </a:xfrm>
          <a:prstGeom prst="rect">
            <a:avLst/>
          </a:prstGeom>
        </p:spPr>
      </p:pic>
      <p:sp>
        <p:nvSpPr>
          <p:cNvPr id="15" name="TextBox 14">
            <a:extLst>
              <a:ext uri="{FF2B5EF4-FFF2-40B4-BE49-F238E27FC236}">
                <a16:creationId xmlns:a16="http://schemas.microsoft.com/office/drawing/2014/main" id="{3EA6E863-0B84-26F1-9DDC-B695002FEF70}"/>
              </a:ext>
            </a:extLst>
          </p:cNvPr>
          <p:cNvSpPr txBox="1"/>
          <p:nvPr/>
        </p:nvSpPr>
        <p:spPr>
          <a:xfrm>
            <a:off x="5888339" y="6007082"/>
            <a:ext cx="6100010" cy="923330"/>
          </a:xfrm>
          <a:prstGeom prst="rect">
            <a:avLst/>
          </a:prstGeom>
          <a:noFill/>
        </p:spPr>
        <p:txBody>
          <a:bodyPr wrap="square">
            <a:spAutoFit/>
          </a:bodyPr>
          <a:lstStyle/>
          <a:p>
            <a:r>
              <a:rPr lang="en-US" dirty="0">
                <a:hlinkClick r:id="rId5"/>
              </a:rPr>
              <a:t>https://exhibitions.lib.umd.edu/williammorris/kelmscott-press/the-kelmscott-press</a:t>
            </a:r>
            <a:endParaRPr lang="en-US" dirty="0"/>
          </a:p>
          <a:p>
            <a:endParaRPr lang="en-US" dirty="0"/>
          </a:p>
        </p:txBody>
      </p:sp>
    </p:spTree>
    <p:extLst>
      <p:ext uri="{BB962C8B-B14F-4D97-AF65-F5344CB8AC3E}">
        <p14:creationId xmlns:p14="http://schemas.microsoft.com/office/powerpoint/2010/main" val="4800042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BB71C1-5EA2-C085-DB6C-E9FE2ECED138}"/>
              </a:ext>
            </a:extLst>
          </p:cNvPr>
          <p:cNvSpPr>
            <a:spLocks noGrp="1"/>
          </p:cNvSpPr>
          <p:nvPr>
            <p:ph idx="1"/>
          </p:nvPr>
        </p:nvSpPr>
        <p:spPr/>
        <p:txBody>
          <a:bodyPr/>
          <a:lstStyle/>
          <a:p>
            <a:pPr marL="0" indent="0">
              <a:buNone/>
            </a:pPr>
            <a:r>
              <a:rPr lang="en-GB" b="0" i="0" dirty="0">
                <a:solidFill>
                  <a:srgbClr val="1E1E1E"/>
                </a:solidFill>
                <a:effectLst/>
                <a:latin typeface="Crimson Text"/>
              </a:rPr>
              <a:t>The ornament must form as much a part of the page as the type itself, or it will miss its mark, and in order to succeed, and to be ornament, it must submit to certain limitations, and become architectural;</a:t>
            </a:r>
            <a:r>
              <a:rPr lang="en-US" dirty="0"/>
              <a:t>.</a:t>
            </a:r>
          </a:p>
          <a:p>
            <a:pPr marL="0" indent="0" algn="r">
              <a:buNone/>
            </a:pPr>
            <a:r>
              <a:rPr lang="en-US" dirty="0"/>
              <a:t>WILLIAM MORRIS </a:t>
            </a:r>
            <a:r>
              <a:rPr lang="en-GB" b="0" i="0" dirty="0">
                <a:solidFill>
                  <a:srgbClr val="1E1E1E"/>
                </a:solidFill>
                <a:effectLst/>
                <a:latin typeface="Crimson Text"/>
              </a:rPr>
              <a:t>1893</a:t>
            </a:r>
            <a:endParaRPr lang="en-US" dirty="0"/>
          </a:p>
          <a:p>
            <a:pPr marL="0" indent="0" algn="r">
              <a:buNone/>
            </a:pPr>
            <a:endParaRPr lang="en-US" dirty="0"/>
          </a:p>
          <a:p>
            <a:pPr marL="0" indent="0" algn="r">
              <a:buNone/>
            </a:pPr>
            <a:r>
              <a:rPr lang="en-US" dirty="0">
                <a:hlinkClick r:id="rId2"/>
              </a:rPr>
              <a:t>https://designmanifestos.org/william-morris-the-ideal-book/</a:t>
            </a:r>
            <a:endParaRPr lang="en-US" dirty="0"/>
          </a:p>
          <a:p>
            <a:pPr marL="0" indent="0" algn="r">
              <a:buNone/>
            </a:pPr>
            <a:endParaRPr lang="en-US" dirty="0"/>
          </a:p>
        </p:txBody>
      </p:sp>
    </p:spTree>
    <p:extLst>
      <p:ext uri="{BB962C8B-B14F-4D97-AF65-F5344CB8AC3E}">
        <p14:creationId xmlns:p14="http://schemas.microsoft.com/office/powerpoint/2010/main" val="37701855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96654-9E96-A6E0-7369-A46DC2A6AB61}"/>
              </a:ext>
            </a:extLst>
          </p:cNvPr>
          <p:cNvSpPr>
            <a:spLocks noGrp="1"/>
          </p:cNvSpPr>
          <p:nvPr>
            <p:ph type="title"/>
          </p:nvPr>
        </p:nvSpPr>
        <p:spPr/>
        <p:txBody>
          <a:bodyPr/>
          <a:lstStyle/>
          <a:p>
            <a:r>
              <a:rPr lang="en-GB" sz="4400" dirty="0">
                <a:solidFill>
                  <a:srgbClr val="000000"/>
                </a:solidFill>
                <a:effectLst/>
                <a:latin typeface="Arial" panose="020B0604020202020204" pitchFamily="34" charset="0"/>
                <a:ea typeface="Times New Roman" panose="02020603050405020304" pitchFamily="18" charset="0"/>
              </a:rPr>
              <a:t>Art Nouveau 1895 – 1915</a:t>
            </a:r>
            <a:endParaRPr lang="en-US" dirty="0"/>
          </a:p>
        </p:txBody>
      </p:sp>
      <p:sp>
        <p:nvSpPr>
          <p:cNvPr id="3" name="Content Placeholder 2">
            <a:extLst>
              <a:ext uri="{FF2B5EF4-FFF2-40B4-BE49-F238E27FC236}">
                <a16:creationId xmlns:a16="http://schemas.microsoft.com/office/drawing/2014/main" id="{1CD760D8-333F-AF2D-7C04-701028740FA1}"/>
              </a:ext>
            </a:extLst>
          </p:cNvPr>
          <p:cNvSpPr>
            <a:spLocks noGrp="1"/>
          </p:cNvSpPr>
          <p:nvPr>
            <p:ph idx="1"/>
          </p:nvPr>
        </p:nvSpPr>
        <p:spPr/>
        <p:txBody>
          <a:bodyPr/>
          <a:lstStyle/>
          <a:p>
            <a:pPr marL="0" indent="0">
              <a:buNone/>
            </a:pPr>
            <a:r>
              <a:rPr lang="en-US" dirty="0"/>
              <a:t>Decorative, sensual, and uncompromising, Art Nouveau ('New Art') emerged as a dynamic and expressive style in the visual arts from the early 1890s to the First World War. Taking its inspiration from the natural world, its characteristic motifs include delicate tendrils, organic forms, swooping, swirling lines, eccentric geometry and exotic bodies.</a:t>
            </a:r>
          </a:p>
          <a:p>
            <a:pPr marL="0" indent="0">
              <a:buNone/>
            </a:pPr>
            <a:r>
              <a:rPr lang="en-US" sz="2000" dirty="0"/>
              <a:t>VMA </a:t>
            </a:r>
            <a:r>
              <a:rPr lang="en-US" sz="2000" dirty="0">
                <a:hlinkClick r:id="rId2"/>
              </a:rPr>
              <a:t>https://www.vam.ac.uk/collections/art-nouveau</a:t>
            </a:r>
            <a:endParaRPr lang="en-US" sz="2000" dirty="0"/>
          </a:p>
          <a:p>
            <a:pPr marL="0" indent="0">
              <a:buNone/>
            </a:pPr>
            <a:endParaRPr lang="en-US" dirty="0"/>
          </a:p>
        </p:txBody>
      </p:sp>
    </p:spTree>
    <p:extLst>
      <p:ext uri="{BB962C8B-B14F-4D97-AF65-F5344CB8AC3E}">
        <p14:creationId xmlns:p14="http://schemas.microsoft.com/office/powerpoint/2010/main" val="17752226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75DFC2A1-5A8D-5257-1FC3-0B3825AF841F}"/>
              </a:ext>
            </a:extLst>
          </p:cNvPr>
          <p:cNvSpPr txBox="1"/>
          <p:nvPr/>
        </p:nvSpPr>
        <p:spPr>
          <a:xfrm>
            <a:off x="382002" y="5736879"/>
            <a:ext cx="5357061" cy="923330"/>
          </a:xfrm>
          <a:prstGeom prst="rect">
            <a:avLst/>
          </a:prstGeom>
          <a:noFill/>
        </p:spPr>
        <p:txBody>
          <a:bodyPr wrap="square">
            <a:spAutoFit/>
          </a:bodyPr>
          <a:lstStyle/>
          <a:p>
            <a:r>
              <a:rPr lang="en-GB" sz="1800" dirty="0" err="1">
                <a:effectLst/>
                <a:latin typeface="Calibri" panose="020F0502020204030204" pitchFamily="34" charset="0"/>
                <a:ea typeface="Calibri" panose="020F0502020204030204" pitchFamily="34" charset="0"/>
                <a:cs typeface="Times New Roman" panose="02020603050405020304" pitchFamily="18" charset="0"/>
              </a:rPr>
              <a:t>Mucha</a:t>
            </a:r>
            <a:r>
              <a:rPr lang="en-GB" sz="1800" dirty="0">
                <a:effectLst/>
                <a:latin typeface="Calibri" panose="020F0502020204030204" pitchFamily="34" charset="0"/>
                <a:ea typeface="Calibri" panose="020F0502020204030204" pitchFamily="34" charset="0"/>
                <a:cs typeface="Times New Roman" panose="02020603050405020304" pitchFamily="18" charset="0"/>
              </a:rPr>
              <a:t>, Alphonse (1898 (made))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Job</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Poster for cigarette paper depicting a woman with stylised flowing hair, with cigarette in hand. VMA</a:t>
            </a:r>
          </a:p>
        </p:txBody>
      </p:sp>
      <p:pic>
        <p:nvPicPr>
          <p:cNvPr id="16" name="Picture 15" descr="A picture containing text, several&#10;&#10;Description automatically generated">
            <a:extLst>
              <a:ext uri="{FF2B5EF4-FFF2-40B4-BE49-F238E27FC236}">
                <a16:creationId xmlns:a16="http://schemas.microsoft.com/office/drawing/2014/main" id="{2D0DF1C9-6C5B-5DAC-787D-C0884CF6F601}"/>
              </a:ext>
            </a:extLst>
          </p:cNvPr>
          <p:cNvPicPr>
            <a:picLocks noChangeAspect="1"/>
          </p:cNvPicPr>
          <p:nvPr/>
        </p:nvPicPr>
        <p:blipFill>
          <a:blip r:embed="rId2"/>
          <a:stretch>
            <a:fillRect/>
          </a:stretch>
        </p:blipFill>
        <p:spPr>
          <a:xfrm>
            <a:off x="742949" y="127609"/>
            <a:ext cx="4323347" cy="5558589"/>
          </a:xfrm>
          <a:prstGeom prst="rect">
            <a:avLst/>
          </a:prstGeom>
        </p:spPr>
      </p:pic>
      <p:pic>
        <p:nvPicPr>
          <p:cNvPr id="18" name="Picture 17" descr="A picture containing colorful, fabric&#10;&#10;Description automatically generated">
            <a:extLst>
              <a:ext uri="{FF2B5EF4-FFF2-40B4-BE49-F238E27FC236}">
                <a16:creationId xmlns:a16="http://schemas.microsoft.com/office/drawing/2014/main" id="{2550B69F-4CE1-B072-E1AB-EFEE691C8794}"/>
              </a:ext>
            </a:extLst>
          </p:cNvPr>
          <p:cNvPicPr>
            <a:picLocks noChangeAspect="1"/>
          </p:cNvPicPr>
          <p:nvPr/>
        </p:nvPicPr>
        <p:blipFill>
          <a:blip r:embed="rId3"/>
          <a:stretch>
            <a:fillRect/>
          </a:stretch>
        </p:blipFill>
        <p:spPr>
          <a:xfrm>
            <a:off x="5852697" y="127610"/>
            <a:ext cx="5609270" cy="5609270"/>
          </a:xfrm>
          <a:prstGeom prst="rect">
            <a:avLst/>
          </a:prstGeom>
        </p:spPr>
      </p:pic>
      <p:sp>
        <p:nvSpPr>
          <p:cNvPr id="20" name="TextBox 19">
            <a:extLst>
              <a:ext uri="{FF2B5EF4-FFF2-40B4-BE49-F238E27FC236}">
                <a16:creationId xmlns:a16="http://schemas.microsoft.com/office/drawing/2014/main" id="{962E82C1-B35C-745C-D293-8484F132EA1C}"/>
              </a:ext>
            </a:extLst>
          </p:cNvPr>
          <p:cNvSpPr txBox="1"/>
          <p:nvPr/>
        </p:nvSpPr>
        <p:spPr>
          <a:xfrm>
            <a:off x="5852697" y="6127592"/>
            <a:ext cx="6070935" cy="369332"/>
          </a:xfrm>
          <a:prstGeom prst="rect">
            <a:avLst/>
          </a:prstGeom>
          <a:noFill/>
        </p:spPr>
        <p:txBody>
          <a:bodyPr wrap="square">
            <a:spAutoFit/>
          </a:bodyPr>
          <a:lstStyle/>
          <a:p>
            <a:r>
              <a:rPr lang="en-US" dirty="0"/>
              <a:t>Gustav Klimt </a:t>
            </a:r>
            <a:r>
              <a:rPr lang="en-GB" dirty="0">
                <a:solidFill>
                  <a:srgbClr val="1C1C1C"/>
                </a:solidFill>
                <a:latin typeface="Noto Sans" panose="020B0502040504020204" pitchFamily="34" charset="0"/>
              </a:rPr>
              <a:t>(1907-1908) </a:t>
            </a:r>
            <a:r>
              <a:rPr lang="en-GB" b="0" i="1" dirty="0">
                <a:solidFill>
                  <a:srgbClr val="1C1C1C"/>
                </a:solidFill>
                <a:effectLst/>
                <a:latin typeface="Noto Sans" panose="020B0502040504020204" pitchFamily="34" charset="0"/>
              </a:rPr>
              <a:t>The Kiss</a:t>
            </a:r>
            <a:r>
              <a:rPr lang="en-GB" b="0" i="0" dirty="0">
                <a:solidFill>
                  <a:srgbClr val="1C1C1C"/>
                </a:solidFill>
                <a:effectLst/>
                <a:latin typeface="Noto Sans" panose="020B0502040504020204" pitchFamily="34" charset="0"/>
              </a:rPr>
              <a:t> </a:t>
            </a:r>
            <a:endParaRPr lang="en-US" dirty="0"/>
          </a:p>
        </p:txBody>
      </p:sp>
    </p:spTree>
    <p:extLst>
      <p:ext uri="{BB962C8B-B14F-4D97-AF65-F5344CB8AC3E}">
        <p14:creationId xmlns:p14="http://schemas.microsoft.com/office/powerpoint/2010/main" val="42460322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D9AFD-4E25-276B-2D0D-4DC93A4F2B46}"/>
              </a:ext>
            </a:extLst>
          </p:cNvPr>
          <p:cNvSpPr>
            <a:spLocks noGrp="1"/>
          </p:cNvSpPr>
          <p:nvPr>
            <p:ph type="title"/>
          </p:nvPr>
        </p:nvSpPr>
        <p:spPr>
          <a:xfrm>
            <a:off x="344906" y="220746"/>
            <a:ext cx="10515600" cy="669591"/>
          </a:xfrm>
        </p:spPr>
        <p:txBody>
          <a:bodyPr>
            <a:normAutofit fontScale="90000"/>
          </a:bodyPr>
          <a:lstStyle/>
          <a:p>
            <a:r>
              <a:rPr lang="en-US" dirty="0"/>
              <a:t>Cubism (1906-1914) </a:t>
            </a:r>
          </a:p>
        </p:txBody>
      </p:sp>
      <p:pic>
        <p:nvPicPr>
          <p:cNvPr id="6" name="Content Placeholder 5" descr="A close up of a cartoon character&#10;&#10;Description automatically generated with low confidence">
            <a:extLst>
              <a:ext uri="{FF2B5EF4-FFF2-40B4-BE49-F238E27FC236}">
                <a16:creationId xmlns:a16="http://schemas.microsoft.com/office/drawing/2014/main" id="{54D881E3-EBA7-79F3-4B9D-9E4895E2CED8}"/>
              </a:ext>
            </a:extLst>
          </p:cNvPr>
          <p:cNvPicPr>
            <a:picLocks noGrp="1" noChangeAspect="1"/>
          </p:cNvPicPr>
          <p:nvPr>
            <p:ph idx="1"/>
          </p:nvPr>
        </p:nvPicPr>
        <p:blipFill>
          <a:blip r:embed="rId2"/>
          <a:stretch>
            <a:fillRect/>
          </a:stretch>
        </p:blipFill>
        <p:spPr>
          <a:xfrm>
            <a:off x="1029277" y="1103465"/>
            <a:ext cx="9736659" cy="4960185"/>
          </a:xfrm>
        </p:spPr>
      </p:pic>
      <p:sp>
        <p:nvSpPr>
          <p:cNvPr id="4" name="TextBox 3">
            <a:extLst>
              <a:ext uri="{FF2B5EF4-FFF2-40B4-BE49-F238E27FC236}">
                <a16:creationId xmlns:a16="http://schemas.microsoft.com/office/drawing/2014/main" id="{48C4B350-D5E2-A0C3-F488-0EDD2C89F121}"/>
              </a:ext>
            </a:extLst>
          </p:cNvPr>
          <p:cNvSpPr txBox="1"/>
          <p:nvPr/>
        </p:nvSpPr>
        <p:spPr>
          <a:xfrm>
            <a:off x="379571" y="6276778"/>
            <a:ext cx="4580100" cy="369332"/>
          </a:xfrm>
          <a:prstGeom prst="rect">
            <a:avLst/>
          </a:prstGeom>
          <a:noFill/>
        </p:spPr>
        <p:txBody>
          <a:bodyPr wrap="none" rtlCol="0">
            <a:spAutoFit/>
          </a:bodyPr>
          <a:lstStyle/>
          <a:p>
            <a:r>
              <a:rPr lang="en-GB" dirty="0">
                <a:solidFill>
                  <a:srgbClr val="1C1C1C"/>
                </a:solidFill>
                <a:latin typeface="Noto Sans" panose="020B0502040504020204" pitchFamily="34" charset="0"/>
              </a:rPr>
              <a:t>Juan Gris (1912)</a:t>
            </a:r>
            <a:r>
              <a:rPr lang="en-GB" i="1" dirty="0">
                <a:solidFill>
                  <a:srgbClr val="1C1C1C"/>
                </a:solidFill>
                <a:latin typeface="Noto Sans" panose="020B0502040504020204" pitchFamily="34" charset="0"/>
              </a:rPr>
              <a:t> Guitar and Glasses </a:t>
            </a:r>
            <a:r>
              <a:rPr lang="en-GB" dirty="0">
                <a:solidFill>
                  <a:srgbClr val="1C1C1C"/>
                </a:solidFill>
                <a:latin typeface="Noto Sans" panose="020B0502040504020204" pitchFamily="34" charset="0"/>
              </a:rPr>
              <a:t>TATE</a:t>
            </a:r>
            <a:r>
              <a:rPr lang="en-GB" i="1" dirty="0">
                <a:solidFill>
                  <a:srgbClr val="1C1C1C"/>
                </a:solidFill>
                <a:latin typeface="Noto Sans" panose="020B0502040504020204" pitchFamily="34" charset="0"/>
              </a:rPr>
              <a:t> </a:t>
            </a:r>
            <a:r>
              <a:rPr lang="en-GB" dirty="0">
                <a:solidFill>
                  <a:srgbClr val="1C1C1C"/>
                </a:solidFill>
                <a:latin typeface="Noto Sans" panose="020B0502040504020204" pitchFamily="34" charset="0"/>
              </a:rPr>
              <a:t> </a:t>
            </a:r>
            <a:endParaRPr lang="en-US" dirty="0"/>
          </a:p>
        </p:txBody>
      </p:sp>
    </p:spTree>
    <p:extLst>
      <p:ext uri="{BB962C8B-B14F-4D97-AF65-F5344CB8AC3E}">
        <p14:creationId xmlns:p14="http://schemas.microsoft.com/office/powerpoint/2010/main" val="32600397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DA615-F1A5-C1D8-9E4B-FCA5918753C8}"/>
              </a:ext>
            </a:extLst>
          </p:cNvPr>
          <p:cNvSpPr>
            <a:spLocks noGrp="1"/>
          </p:cNvSpPr>
          <p:nvPr>
            <p:ph type="title"/>
          </p:nvPr>
        </p:nvSpPr>
        <p:spPr>
          <a:xfrm>
            <a:off x="7405688" y="831850"/>
            <a:ext cx="3262312" cy="1143000"/>
          </a:xfrm>
        </p:spPr>
        <p:txBody>
          <a:bodyPr>
            <a:normAutofit/>
          </a:bodyPr>
          <a:lstStyle/>
          <a:p>
            <a:pPr eaLnBrk="1" hangingPunct="1"/>
            <a:r>
              <a:rPr lang="en-US" altLang="en-US" sz="4000">
                <a:ea typeface="ＭＳ Ｐゴシック" panose="020B0600070205080204" pitchFamily="34" charset="-128"/>
              </a:rPr>
              <a:t>Impressionism </a:t>
            </a:r>
          </a:p>
        </p:txBody>
      </p:sp>
      <p:pic>
        <p:nvPicPr>
          <p:cNvPr id="37891" name="Picture 8">
            <a:extLst>
              <a:ext uri="{FF2B5EF4-FFF2-40B4-BE49-F238E27FC236}">
                <a16:creationId xmlns:a16="http://schemas.microsoft.com/office/drawing/2014/main" id="{0D26FC91-E27D-2DE1-ECD9-BBDDE19714C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78305" y="157747"/>
            <a:ext cx="6563897" cy="6590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2" name="Rectangle 9">
            <a:extLst>
              <a:ext uri="{FF2B5EF4-FFF2-40B4-BE49-F238E27FC236}">
                <a16:creationId xmlns:a16="http://schemas.microsoft.com/office/drawing/2014/main" id="{6AD2F22A-0DB0-59A1-F401-2E4E248422C5}"/>
              </a:ext>
            </a:extLst>
          </p:cNvPr>
          <p:cNvSpPr>
            <a:spLocks noChangeArrowheads="1"/>
          </p:cNvSpPr>
          <p:nvPr/>
        </p:nvSpPr>
        <p:spPr bwMode="auto">
          <a:xfrm>
            <a:off x="8454573" y="5426075"/>
            <a:ext cx="32623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800">
                <a:latin typeface="Calibri" panose="020F0502020204030204" pitchFamily="34" charset="0"/>
              </a:rPr>
              <a:t>Claude Monet (1840-1926)</a:t>
            </a:r>
          </a:p>
          <a:p>
            <a:pPr eaLnBrk="1" hangingPunct="1"/>
            <a:r>
              <a:rPr lang="en-US" altLang="en-US" sz="1800">
                <a:latin typeface="Calibri" panose="020F0502020204030204" pitchFamily="34" charset="0"/>
              </a:rPr>
              <a:t>Blue Water Lilies Between 1916 </a:t>
            </a:r>
          </a:p>
          <a:p>
            <a:pPr eaLnBrk="1" hangingPunct="1"/>
            <a:r>
              <a:rPr lang="en-US" altLang="en-US" sz="1800">
                <a:latin typeface="Calibri" panose="020F0502020204030204" pitchFamily="34" charset="0"/>
              </a:rPr>
              <a:t>and 1919</a:t>
            </a:r>
          </a:p>
          <a:p>
            <a:pPr eaLnBrk="1" hangingPunct="1"/>
            <a:r>
              <a:rPr lang="en-US" altLang="en-US" sz="1800">
                <a:latin typeface="Calibri" panose="020F0502020204030204" pitchFamily="34" charset="0"/>
              </a:rPr>
              <a:t>Oil on canvas H. 200; W. 200 cm</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9ACC0-9E7C-4FFA-8C8C-07A4A6FC57CE}"/>
              </a:ext>
            </a:extLst>
          </p:cNvPr>
          <p:cNvSpPr>
            <a:spLocks noGrp="1"/>
          </p:cNvSpPr>
          <p:nvPr>
            <p:ph type="title"/>
          </p:nvPr>
        </p:nvSpPr>
        <p:spPr/>
        <p:txBody>
          <a:bodyPr/>
          <a:lstStyle/>
          <a:p>
            <a:endParaRPr lang="en-US"/>
          </a:p>
        </p:txBody>
      </p:sp>
      <p:sp>
        <p:nvSpPr>
          <p:cNvPr id="4" name="TextBox 3">
            <a:extLst>
              <a:ext uri="{FF2B5EF4-FFF2-40B4-BE49-F238E27FC236}">
                <a16:creationId xmlns:a16="http://schemas.microsoft.com/office/drawing/2014/main" id="{436841A2-254C-A996-9A3D-16DB7E5B2BC2}"/>
              </a:ext>
            </a:extLst>
          </p:cNvPr>
          <p:cNvSpPr txBox="1"/>
          <p:nvPr/>
        </p:nvSpPr>
        <p:spPr>
          <a:xfrm>
            <a:off x="6262436" y="1690687"/>
            <a:ext cx="5305927" cy="1477328"/>
          </a:xfrm>
          <a:prstGeom prst="rect">
            <a:avLst/>
          </a:prstGeom>
          <a:noFill/>
        </p:spPr>
        <p:txBody>
          <a:bodyPr wrap="square">
            <a:spAutoFit/>
          </a:bodyPr>
          <a:lstStyle/>
          <a:p>
            <a:r>
              <a:rPr lang="en-GB" b="0" i="1" dirty="0">
                <a:solidFill>
                  <a:srgbClr val="202122"/>
                </a:solidFill>
                <a:effectLst/>
                <a:latin typeface="Arial" panose="020B0604020202020204" pitchFamily="34" charset="0"/>
              </a:rPr>
              <a:t>'I have hardly closed my eyes the whole night! Heaven knows what was in the bed. I seemed to be lying upon some hard thing, and my whole body is black and blue this morning. It is terrible!'—</a:t>
            </a:r>
            <a:r>
              <a:rPr lang="en-GB" b="0" i="0" dirty="0">
                <a:solidFill>
                  <a:srgbClr val="202122"/>
                </a:solidFill>
                <a:effectLst/>
                <a:latin typeface="Arial" panose="020B0604020202020204" pitchFamily="34" charset="0"/>
              </a:rPr>
              <a:t>(</a:t>
            </a:r>
            <a:r>
              <a:rPr lang="en-GB" b="0" i="0" u="none" strike="noStrike" dirty="0">
                <a:solidFill>
                  <a:srgbClr val="0645AD"/>
                </a:solidFill>
                <a:effectLst/>
                <a:latin typeface="Arial" panose="020B0604020202020204" pitchFamily="34" charset="0"/>
                <a:hlinkClick r:id="rId2" tooltip="Stories from Hans Andersen with illustrations by Edmund Dulac/The Real Princess"/>
              </a:rPr>
              <a:t>Page 113</a:t>
            </a:r>
            <a:r>
              <a:rPr lang="en-GB" b="0" i="0" dirty="0">
                <a:solidFill>
                  <a:srgbClr val="202122"/>
                </a:solidFill>
                <a:effectLst/>
                <a:latin typeface="Arial" panose="020B0604020202020204" pitchFamily="34" charset="0"/>
              </a:rPr>
              <a:t>.)</a:t>
            </a:r>
            <a:endParaRPr lang="en-US" dirty="0"/>
          </a:p>
        </p:txBody>
      </p:sp>
      <p:pic>
        <p:nvPicPr>
          <p:cNvPr id="6" name="Picture 5" descr="A picture containing indoor, bedclothes&#10;&#10;Description automatically generated">
            <a:extLst>
              <a:ext uri="{FF2B5EF4-FFF2-40B4-BE49-F238E27FC236}">
                <a16:creationId xmlns:a16="http://schemas.microsoft.com/office/drawing/2014/main" id="{6F166568-E2A0-4489-157B-AF8BD9546EFA}"/>
              </a:ext>
            </a:extLst>
          </p:cNvPr>
          <p:cNvPicPr>
            <a:picLocks noChangeAspect="1"/>
          </p:cNvPicPr>
          <p:nvPr/>
        </p:nvPicPr>
        <p:blipFill>
          <a:blip r:embed="rId3"/>
          <a:stretch>
            <a:fillRect/>
          </a:stretch>
        </p:blipFill>
        <p:spPr>
          <a:xfrm>
            <a:off x="168744" y="168448"/>
            <a:ext cx="5241458" cy="6595625"/>
          </a:xfrm>
          <a:prstGeom prst="rect">
            <a:avLst/>
          </a:prstGeom>
        </p:spPr>
      </p:pic>
      <p:sp>
        <p:nvSpPr>
          <p:cNvPr id="10" name="TextBox 9">
            <a:extLst>
              <a:ext uri="{FF2B5EF4-FFF2-40B4-BE49-F238E27FC236}">
                <a16:creationId xmlns:a16="http://schemas.microsoft.com/office/drawing/2014/main" id="{7B9E1219-532D-F9D6-D4A7-E03DC3A1F0E8}"/>
              </a:ext>
            </a:extLst>
          </p:cNvPr>
          <p:cNvSpPr txBox="1"/>
          <p:nvPr/>
        </p:nvSpPr>
        <p:spPr>
          <a:xfrm>
            <a:off x="5865395" y="843240"/>
            <a:ext cx="6100010" cy="646331"/>
          </a:xfrm>
          <a:prstGeom prst="rect">
            <a:avLst/>
          </a:prstGeom>
          <a:noFill/>
        </p:spPr>
        <p:txBody>
          <a:bodyPr wrap="square">
            <a:spAutoFit/>
          </a:bodyPr>
          <a:lstStyle/>
          <a:p>
            <a:r>
              <a:rPr lang="en-US" dirty="0"/>
              <a:t>Stories from Hans Andersen with </a:t>
            </a:r>
          </a:p>
          <a:p>
            <a:r>
              <a:rPr lang="en-US" dirty="0"/>
              <a:t>illustrations by Edmund </a:t>
            </a:r>
            <a:r>
              <a:rPr lang="en-US" dirty="0" err="1"/>
              <a:t>Dulac</a:t>
            </a:r>
            <a:r>
              <a:rPr lang="en-US" dirty="0"/>
              <a:t> (1910)</a:t>
            </a:r>
          </a:p>
        </p:txBody>
      </p:sp>
    </p:spTree>
    <p:extLst>
      <p:ext uri="{BB962C8B-B14F-4D97-AF65-F5344CB8AC3E}">
        <p14:creationId xmlns:p14="http://schemas.microsoft.com/office/powerpoint/2010/main" val="11706259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19583-A2E6-5F2C-40F3-A7137C5BE5A5}"/>
              </a:ext>
            </a:extLst>
          </p:cNvPr>
          <p:cNvSpPr>
            <a:spLocks noGrp="1"/>
          </p:cNvSpPr>
          <p:nvPr>
            <p:ph type="title"/>
          </p:nvPr>
        </p:nvSpPr>
        <p:spPr/>
        <p:txBody>
          <a:bodyPr/>
          <a:lstStyle/>
          <a:p>
            <a:r>
              <a:rPr lang="en-US" dirty="0"/>
              <a:t>MALEVICH</a:t>
            </a:r>
          </a:p>
        </p:txBody>
      </p:sp>
      <p:sp>
        <p:nvSpPr>
          <p:cNvPr id="4" name="TextBox 3">
            <a:extLst>
              <a:ext uri="{FF2B5EF4-FFF2-40B4-BE49-F238E27FC236}">
                <a16:creationId xmlns:a16="http://schemas.microsoft.com/office/drawing/2014/main" id="{6EC78B9E-99AA-AF38-DACE-4368D5FF869F}"/>
              </a:ext>
            </a:extLst>
          </p:cNvPr>
          <p:cNvSpPr txBox="1"/>
          <p:nvPr/>
        </p:nvSpPr>
        <p:spPr>
          <a:xfrm>
            <a:off x="246648" y="6017478"/>
            <a:ext cx="4782552" cy="646331"/>
          </a:xfrm>
          <a:prstGeom prst="rect">
            <a:avLst/>
          </a:prstGeom>
          <a:noFill/>
        </p:spPr>
        <p:txBody>
          <a:bodyPr wrap="square">
            <a:spAutoFit/>
          </a:bodyPr>
          <a:lstStyle/>
          <a:p>
            <a:r>
              <a:rPr lang="en-US" dirty="0"/>
              <a:t>Kazimir Malevich (1915 (dated on reverse 1914)) </a:t>
            </a:r>
            <a:r>
              <a:rPr lang="en-US" i="1" dirty="0" err="1"/>
              <a:t>Suprematist</a:t>
            </a:r>
            <a:r>
              <a:rPr lang="en-US" i="1" dirty="0"/>
              <a:t> Composition: Airplane Flying </a:t>
            </a:r>
            <a:r>
              <a:rPr lang="en-US" dirty="0"/>
              <a:t>MOMA</a:t>
            </a:r>
            <a:endParaRPr lang="en-US" i="1" dirty="0"/>
          </a:p>
        </p:txBody>
      </p:sp>
      <p:pic>
        <p:nvPicPr>
          <p:cNvPr id="6" name="Picture 5" descr="A picture containing shape&#10;&#10;Description automatically generated">
            <a:extLst>
              <a:ext uri="{FF2B5EF4-FFF2-40B4-BE49-F238E27FC236}">
                <a16:creationId xmlns:a16="http://schemas.microsoft.com/office/drawing/2014/main" id="{EA493B5E-2122-2649-B93C-B7A0B6345340}"/>
              </a:ext>
            </a:extLst>
          </p:cNvPr>
          <p:cNvPicPr>
            <a:picLocks noChangeAspect="1"/>
          </p:cNvPicPr>
          <p:nvPr/>
        </p:nvPicPr>
        <p:blipFill>
          <a:blip r:embed="rId2"/>
          <a:stretch>
            <a:fillRect/>
          </a:stretch>
        </p:blipFill>
        <p:spPr>
          <a:xfrm>
            <a:off x="246648" y="194191"/>
            <a:ext cx="4782552" cy="5729302"/>
          </a:xfrm>
          <a:prstGeom prst="rect">
            <a:avLst/>
          </a:prstGeom>
        </p:spPr>
      </p:pic>
      <p:sp>
        <p:nvSpPr>
          <p:cNvPr id="8" name="TextBox 7">
            <a:extLst>
              <a:ext uri="{FF2B5EF4-FFF2-40B4-BE49-F238E27FC236}">
                <a16:creationId xmlns:a16="http://schemas.microsoft.com/office/drawing/2014/main" id="{FE0DB9FE-67E6-471B-4B09-B0730B531C76}"/>
              </a:ext>
            </a:extLst>
          </p:cNvPr>
          <p:cNvSpPr txBox="1"/>
          <p:nvPr/>
        </p:nvSpPr>
        <p:spPr>
          <a:xfrm>
            <a:off x="5183024" y="427741"/>
            <a:ext cx="6804233" cy="1200329"/>
          </a:xfrm>
          <a:prstGeom prst="rect">
            <a:avLst/>
          </a:prstGeom>
          <a:noFill/>
        </p:spPr>
        <p:txBody>
          <a:bodyPr wrap="square">
            <a:spAutoFit/>
          </a:bodyPr>
          <a:lstStyle/>
          <a:p>
            <a:r>
              <a:rPr lang="en-US" dirty="0"/>
              <a:t>El </a:t>
            </a:r>
            <a:r>
              <a:rPr lang="en-US" dirty="0" err="1"/>
              <a:t>Lissitzky</a:t>
            </a:r>
            <a:r>
              <a:rPr lang="en-US" dirty="0"/>
              <a:t>, Kazimir Malevich (1919) </a:t>
            </a:r>
            <a:r>
              <a:rPr lang="en-US" i="1" dirty="0"/>
              <a:t>O </a:t>
            </a:r>
            <a:r>
              <a:rPr lang="en-US" i="1" dirty="0" err="1"/>
              <a:t>novykh</a:t>
            </a:r>
            <a:r>
              <a:rPr lang="en-US" i="1" dirty="0"/>
              <a:t> </a:t>
            </a:r>
            <a:r>
              <a:rPr lang="en-US" i="1" dirty="0" err="1"/>
              <a:t>systemakh</a:t>
            </a:r>
            <a:r>
              <a:rPr lang="en-US" i="1" dirty="0"/>
              <a:t> v </a:t>
            </a:r>
            <a:r>
              <a:rPr lang="en-US" i="1" dirty="0" err="1"/>
              <a:t>iskusstve</a:t>
            </a:r>
            <a:r>
              <a:rPr lang="en-US" i="1" dirty="0"/>
              <a:t>. </a:t>
            </a:r>
            <a:r>
              <a:rPr lang="en-US" i="1" dirty="0" err="1"/>
              <a:t>Statika</a:t>
            </a:r>
            <a:r>
              <a:rPr lang="en-US" i="1" dirty="0"/>
              <a:t> </a:t>
            </a:r>
            <a:r>
              <a:rPr lang="en-US" i="1" dirty="0" err="1"/>
              <a:t>i</a:t>
            </a:r>
            <a:r>
              <a:rPr lang="en-US" i="1" dirty="0"/>
              <a:t> </a:t>
            </a:r>
            <a:r>
              <a:rPr lang="en-US" i="1" dirty="0" err="1"/>
              <a:t>skorost</a:t>
            </a:r>
            <a:r>
              <a:rPr lang="en-US" i="1" dirty="0"/>
              <a:t>' </a:t>
            </a:r>
            <a:r>
              <a:rPr lang="en-US" dirty="0"/>
              <a:t>( On New Systems in Art: Statics and Speed ) [</a:t>
            </a:r>
            <a:r>
              <a:rPr lang="en-GB" b="0" i="0" dirty="0">
                <a:solidFill>
                  <a:srgbClr val="000000"/>
                </a:solidFill>
                <a:effectLst/>
                <a:latin typeface="MoMA Sans"/>
              </a:rPr>
              <a:t>Book with eight lithographed illustrations</a:t>
            </a:r>
            <a:br>
              <a:rPr lang="en-GB" dirty="0"/>
            </a:br>
            <a:r>
              <a:rPr lang="en-GB" b="0" i="0" dirty="0">
                <a:solidFill>
                  <a:srgbClr val="000000"/>
                </a:solidFill>
                <a:effectLst/>
                <a:latin typeface="MoMA Sans"/>
              </a:rPr>
              <a:t>(including cover), and lithographed manuscript text] </a:t>
            </a:r>
            <a:r>
              <a:rPr lang="en-US" dirty="0"/>
              <a:t>MOMA</a:t>
            </a:r>
          </a:p>
        </p:txBody>
      </p:sp>
      <p:pic>
        <p:nvPicPr>
          <p:cNvPr id="10" name="Picture 9" descr="A close-up of a book&#10;&#10;Description automatically generated with low confidence">
            <a:extLst>
              <a:ext uri="{FF2B5EF4-FFF2-40B4-BE49-F238E27FC236}">
                <a16:creationId xmlns:a16="http://schemas.microsoft.com/office/drawing/2014/main" id="{8BF61D5E-1B91-EADB-E890-7B7E510D13C5}"/>
              </a:ext>
            </a:extLst>
          </p:cNvPr>
          <p:cNvPicPr>
            <a:picLocks noChangeAspect="1"/>
          </p:cNvPicPr>
          <p:nvPr/>
        </p:nvPicPr>
        <p:blipFill>
          <a:blip r:embed="rId3"/>
          <a:stretch>
            <a:fillRect/>
          </a:stretch>
        </p:blipFill>
        <p:spPr>
          <a:xfrm>
            <a:off x="5141119" y="1940604"/>
            <a:ext cx="6846138" cy="4400039"/>
          </a:xfrm>
          <a:prstGeom prst="rect">
            <a:avLst/>
          </a:prstGeom>
        </p:spPr>
      </p:pic>
    </p:spTree>
    <p:extLst>
      <p:ext uri="{BB962C8B-B14F-4D97-AF65-F5344CB8AC3E}">
        <p14:creationId xmlns:p14="http://schemas.microsoft.com/office/powerpoint/2010/main" val="7911373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A picture containing text, sign&#10;&#10;Description automatically generated">
            <a:extLst>
              <a:ext uri="{FF2B5EF4-FFF2-40B4-BE49-F238E27FC236}">
                <a16:creationId xmlns:a16="http://schemas.microsoft.com/office/drawing/2014/main" id="{2F830E2F-DE44-7798-A141-62706C3A18D6}"/>
              </a:ext>
            </a:extLst>
          </p:cNvPr>
          <p:cNvPicPr>
            <a:picLocks noGrp="1" noChangeAspect="1"/>
          </p:cNvPicPr>
          <p:nvPr>
            <p:ph idx="1"/>
          </p:nvPr>
        </p:nvPicPr>
        <p:blipFill>
          <a:blip r:embed="rId2"/>
          <a:stretch>
            <a:fillRect/>
          </a:stretch>
        </p:blipFill>
        <p:spPr>
          <a:xfrm>
            <a:off x="861907" y="147965"/>
            <a:ext cx="4210262" cy="5930371"/>
          </a:xfrm>
        </p:spPr>
      </p:pic>
      <p:sp>
        <p:nvSpPr>
          <p:cNvPr id="5" name="TextBox 4">
            <a:extLst>
              <a:ext uri="{FF2B5EF4-FFF2-40B4-BE49-F238E27FC236}">
                <a16:creationId xmlns:a16="http://schemas.microsoft.com/office/drawing/2014/main" id="{9C86FAFF-FA4B-CFA1-F4D1-AFAACC6CBAE7}"/>
              </a:ext>
            </a:extLst>
          </p:cNvPr>
          <p:cNvSpPr txBox="1"/>
          <p:nvPr/>
        </p:nvSpPr>
        <p:spPr>
          <a:xfrm>
            <a:off x="162426" y="6176963"/>
            <a:ext cx="6100010" cy="646331"/>
          </a:xfrm>
          <a:prstGeom prst="rect">
            <a:avLst/>
          </a:prstGeom>
          <a:noFill/>
        </p:spPr>
        <p:txBody>
          <a:bodyPr wrap="square">
            <a:spAutoFit/>
          </a:bodyPr>
          <a:lstStyle/>
          <a:p>
            <a:r>
              <a:rPr lang="en-US" dirty="0" err="1"/>
              <a:t>Vasily</a:t>
            </a:r>
            <a:r>
              <a:rPr lang="en-US" dirty="0"/>
              <a:t> Kandinsky 1923 </a:t>
            </a:r>
            <a:r>
              <a:rPr lang="en-US" i="1" dirty="0"/>
              <a:t>Bauhaus Exhibition Weimar July - September 1923</a:t>
            </a:r>
            <a:r>
              <a:rPr lang="en-US" dirty="0"/>
              <a:t>[Postcard] MOMA</a:t>
            </a:r>
            <a:endParaRPr lang="en-US" i="1" dirty="0"/>
          </a:p>
        </p:txBody>
      </p:sp>
      <p:pic>
        <p:nvPicPr>
          <p:cNvPr id="9" name="Picture 8" descr="A picture containing text&#10;&#10;Description automatically generated">
            <a:extLst>
              <a:ext uri="{FF2B5EF4-FFF2-40B4-BE49-F238E27FC236}">
                <a16:creationId xmlns:a16="http://schemas.microsoft.com/office/drawing/2014/main" id="{3EFC41E0-A711-8D2E-955C-058B074315D1}"/>
              </a:ext>
            </a:extLst>
          </p:cNvPr>
          <p:cNvPicPr>
            <a:picLocks noChangeAspect="1"/>
          </p:cNvPicPr>
          <p:nvPr/>
        </p:nvPicPr>
        <p:blipFill>
          <a:blip r:embed="rId3"/>
          <a:stretch>
            <a:fillRect/>
          </a:stretch>
        </p:blipFill>
        <p:spPr>
          <a:xfrm>
            <a:off x="6407181" y="234749"/>
            <a:ext cx="4537256" cy="5843587"/>
          </a:xfrm>
          <a:prstGeom prst="rect">
            <a:avLst/>
          </a:prstGeom>
        </p:spPr>
      </p:pic>
      <p:sp>
        <p:nvSpPr>
          <p:cNvPr id="14" name="TextBox 13">
            <a:extLst>
              <a:ext uri="{FF2B5EF4-FFF2-40B4-BE49-F238E27FC236}">
                <a16:creationId xmlns:a16="http://schemas.microsoft.com/office/drawing/2014/main" id="{2B7AFB34-3059-58FF-8060-502D40E57698}"/>
              </a:ext>
            </a:extLst>
          </p:cNvPr>
          <p:cNvSpPr txBox="1"/>
          <p:nvPr/>
        </p:nvSpPr>
        <p:spPr>
          <a:xfrm>
            <a:off x="5929564" y="6078336"/>
            <a:ext cx="6100010" cy="646331"/>
          </a:xfrm>
          <a:prstGeom prst="rect">
            <a:avLst/>
          </a:prstGeom>
          <a:noFill/>
        </p:spPr>
        <p:txBody>
          <a:bodyPr wrap="square">
            <a:spAutoFit/>
          </a:bodyPr>
          <a:lstStyle/>
          <a:p>
            <a:r>
              <a:rPr lang="en-US" dirty="0" err="1"/>
              <a:t>Vasily</a:t>
            </a:r>
            <a:r>
              <a:rPr lang="en-US" dirty="0"/>
              <a:t> Kandinsky(1922) </a:t>
            </a:r>
            <a:r>
              <a:rPr lang="en-US" i="1" dirty="0"/>
              <a:t>Small Worlds V (</a:t>
            </a:r>
            <a:r>
              <a:rPr lang="en-US" i="1" dirty="0" err="1"/>
              <a:t>Kleine</a:t>
            </a:r>
            <a:r>
              <a:rPr lang="en-US" i="1" dirty="0"/>
              <a:t> </a:t>
            </a:r>
            <a:r>
              <a:rPr lang="en-US" i="1" dirty="0" err="1"/>
              <a:t>Welten</a:t>
            </a:r>
            <a:r>
              <a:rPr lang="en-US" i="1" dirty="0"/>
              <a:t> V) from Small Worlds (</a:t>
            </a:r>
            <a:r>
              <a:rPr lang="en-US" i="1" dirty="0" err="1"/>
              <a:t>Kleine</a:t>
            </a:r>
            <a:r>
              <a:rPr lang="en-US" i="1" dirty="0"/>
              <a:t> </a:t>
            </a:r>
            <a:r>
              <a:rPr lang="en-US" i="1" dirty="0" err="1"/>
              <a:t>Welten</a:t>
            </a:r>
            <a:r>
              <a:rPr lang="en-US" i="1" dirty="0"/>
              <a:t>) </a:t>
            </a:r>
            <a:r>
              <a:rPr lang="en-US" dirty="0"/>
              <a:t>[Lithograph] MOMA</a:t>
            </a:r>
          </a:p>
        </p:txBody>
      </p:sp>
    </p:spTree>
    <p:extLst>
      <p:ext uri="{BB962C8B-B14F-4D97-AF65-F5344CB8AC3E}">
        <p14:creationId xmlns:p14="http://schemas.microsoft.com/office/powerpoint/2010/main" val="14203935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C5132B0-82C2-9968-AF4A-E1BD1F2E6F03}"/>
              </a:ext>
            </a:extLst>
          </p:cNvPr>
          <p:cNvSpPr txBox="1"/>
          <p:nvPr/>
        </p:nvSpPr>
        <p:spPr>
          <a:xfrm>
            <a:off x="380748" y="6359505"/>
            <a:ext cx="6100010" cy="369332"/>
          </a:xfrm>
          <a:prstGeom prst="rect">
            <a:avLst/>
          </a:prstGeom>
          <a:noFill/>
        </p:spPr>
        <p:txBody>
          <a:bodyPr wrap="square">
            <a:spAutoFit/>
          </a:bodyPr>
          <a:lstStyle/>
          <a:p>
            <a:r>
              <a:rPr lang="en-US" dirty="0"/>
              <a:t>Jackson Pollock (1948) </a:t>
            </a:r>
            <a:r>
              <a:rPr lang="en-US" i="1" dirty="0"/>
              <a:t>Number 1A, 1948</a:t>
            </a:r>
            <a:endParaRPr lang="en-US" dirty="0"/>
          </a:p>
        </p:txBody>
      </p:sp>
      <p:pic>
        <p:nvPicPr>
          <p:cNvPr id="10" name="Picture 9" descr="A picture containing text, fabric&#10;&#10;Description automatically generated">
            <a:extLst>
              <a:ext uri="{FF2B5EF4-FFF2-40B4-BE49-F238E27FC236}">
                <a16:creationId xmlns:a16="http://schemas.microsoft.com/office/drawing/2014/main" id="{6E6405BC-3D34-064B-A8B3-CE17CA3B7919}"/>
              </a:ext>
            </a:extLst>
          </p:cNvPr>
          <p:cNvPicPr>
            <a:picLocks noChangeAspect="1"/>
          </p:cNvPicPr>
          <p:nvPr/>
        </p:nvPicPr>
        <p:blipFill>
          <a:blip r:embed="rId2"/>
          <a:stretch>
            <a:fillRect/>
          </a:stretch>
        </p:blipFill>
        <p:spPr>
          <a:xfrm>
            <a:off x="300788" y="313829"/>
            <a:ext cx="9200399" cy="6010103"/>
          </a:xfrm>
          <a:prstGeom prst="rect">
            <a:avLst/>
          </a:prstGeom>
        </p:spPr>
      </p:pic>
      <p:sp>
        <p:nvSpPr>
          <p:cNvPr id="16" name="TextBox 15">
            <a:extLst>
              <a:ext uri="{FF2B5EF4-FFF2-40B4-BE49-F238E27FC236}">
                <a16:creationId xmlns:a16="http://schemas.microsoft.com/office/drawing/2014/main" id="{4D2FFB50-8EA8-51D2-0377-38BE4B1D5ACA}"/>
              </a:ext>
            </a:extLst>
          </p:cNvPr>
          <p:cNvSpPr txBox="1"/>
          <p:nvPr/>
        </p:nvSpPr>
        <p:spPr>
          <a:xfrm>
            <a:off x="9625263" y="687390"/>
            <a:ext cx="2394284" cy="5262979"/>
          </a:xfrm>
          <a:prstGeom prst="rect">
            <a:avLst/>
          </a:prstGeom>
          <a:noFill/>
        </p:spPr>
        <p:txBody>
          <a:bodyPr wrap="square">
            <a:spAutoFit/>
          </a:bodyPr>
          <a:lstStyle/>
          <a:p>
            <a:r>
              <a:rPr lang="en-US" sz="2800" dirty="0"/>
              <a:t>“Sometimes I use a brush but often prefer using a stick. Sometimes I pour the paint straight out of the can. I like to use a dripping, fluid paint.”</a:t>
            </a:r>
          </a:p>
        </p:txBody>
      </p:sp>
      <p:sp>
        <p:nvSpPr>
          <p:cNvPr id="18" name="TextBox 17">
            <a:extLst>
              <a:ext uri="{FF2B5EF4-FFF2-40B4-BE49-F238E27FC236}">
                <a16:creationId xmlns:a16="http://schemas.microsoft.com/office/drawing/2014/main" id="{B37FD23C-8A36-68F3-9AAD-32E1E0C0129A}"/>
              </a:ext>
            </a:extLst>
          </p:cNvPr>
          <p:cNvSpPr txBox="1"/>
          <p:nvPr/>
        </p:nvSpPr>
        <p:spPr>
          <a:xfrm>
            <a:off x="5624763" y="6323932"/>
            <a:ext cx="6100010" cy="369332"/>
          </a:xfrm>
          <a:prstGeom prst="rect">
            <a:avLst/>
          </a:prstGeom>
          <a:noFill/>
        </p:spPr>
        <p:txBody>
          <a:bodyPr wrap="square">
            <a:spAutoFit/>
          </a:bodyPr>
          <a:lstStyle/>
          <a:p>
            <a:r>
              <a:rPr lang="en-US" dirty="0"/>
              <a:t>https://</a:t>
            </a:r>
            <a:r>
              <a:rPr lang="en-US" dirty="0" err="1"/>
              <a:t>www.moma.org</a:t>
            </a:r>
            <a:r>
              <a:rPr lang="en-US" dirty="0"/>
              <a:t>/collection/works/78699</a:t>
            </a:r>
          </a:p>
        </p:txBody>
      </p:sp>
    </p:spTree>
    <p:extLst>
      <p:ext uri="{BB962C8B-B14F-4D97-AF65-F5344CB8AC3E}">
        <p14:creationId xmlns:p14="http://schemas.microsoft.com/office/powerpoint/2010/main" val="6427381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88570-1E62-D46F-2326-64DF54333CA6}"/>
              </a:ext>
            </a:extLst>
          </p:cNvPr>
          <p:cNvSpPr>
            <a:spLocks noGrp="1"/>
          </p:cNvSpPr>
          <p:nvPr>
            <p:ph type="title"/>
          </p:nvPr>
        </p:nvSpPr>
        <p:spPr>
          <a:xfrm>
            <a:off x="529390" y="211139"/>
            <a:ext cx="10515600" cy="693654"/>
          </a:xfrm>
        </p:spPr>
        <p:txBody>
          <a:bodyPr>
            <a:normAutofit fontScale="90000"/>
          </a:bodyPr>
          <a:lstStyle/>
          <a:p>
            <a:r>
              <a:rPr lang="en-US" dirty="0"/>
              <a:t>Op art 1956 – 1969 Bridget Riley</a:t>
            </a:r>
          </a:p>
        </p:txBody>
      </p:sp>
      <p:pic>
        <p:nvPicPr>
          <p:cNvPr id="7" name="Content Placeholder 6" descr="A picture containing text&#10;&#10;Description automatically generated">
            <a:extLst>
              <a:ext uri="{FF2B5EF4-FFF2-40B4-BE49-F238E27FC236}">
                <a16:creationId xmlns:a16="http://schemas.microsoft.com/office/drawing/2014/main" id="{2DAD4E62-BBFA-DEA9-E5F1-8C3984C90389}"/>
              </a:ext>
            </a:extLst>
          </p:cNvPr>
          <p:cNvPicPr>
            <a:picLocks noGrp="1" noChangeAspect="1"/>
          </p:cNvPicPr>
          <p:nvPr>
            <p:ph idx="1"/>
          </p:nvPr>
        </p:nvPicPr>
        <p:blipFill>
          <a:blip r:embed="rId2"/>
          <a:stretch>
            <a:fillRect/>
          </a:stretch>
        </p:blipFill>
        <p:spPr>
          <a:xfrm>
            <a:off x="529390" y="904794"/>
            <a:ext cx="7512619" cy="5742068"/>
          </a:xfrm>
        </p:spPr>
      </p:pic>
      <p:sp>
        <p:nvSpPr>
          <p:cNvPr id="5" name="TextBox 4">
            <a:extLst>
              <a:ext uri="{FF2B5EF4-FFF2-40B4-BE49-F238E27FC236}">
                <a16:creationId xmlns:a16="http://schemas.microsoft.com/office/drawing/2014/main" id="{95510D3E-27AC-1A5E-FA68-03A84F172D58}"/>
              </a:ext>
            </a:extLst>
          </p:cNvPr>
          <p:cNvSpPr txBox="1"/>
          <p:nvPr/>
        </p:nvSpPr>
        <p:spPr>
          <a:xfrm>
            <a:off x="8511283" y="4274040"/>
            <a:ext cx="2533707" cy="1200329"/>
          </a:xfrm>
          <a:prstGeom prst="rect">
            <a:avLst/>
          </a:prstGeom>
          <a:noFill/>
        </p:spPr>
        <p:txBody>
          <a:bodyPr wrap="none" rtlCol="0">
            <a:spAutoFit/>
          </a:bodyPr>
          <a:lstStyle/>
          <a:p>
            <a:r>
              <a:rPr lang="en-US" dirty="0"/>
              <a:t>Bridget Riley (1965)</a:t>
            </a:r>
          </a:p>
          <a:p>
            <a:r>
              <a:rPr lang="en-US" i="1" dirty="0"/>
              <a:t>Untitled (Fragment 3/1)</a:t>
            </a:r>
          </a:p>
          <a:p>
            <a:r>
              <a:rPr lang="en-US" dirty="0"/>
              <a:t>[</a:t>
            </a:r>
            <a:r>
              <a:rPr lang="en-GB" b="0" i="0" dirty="0" err="1">
                <a:solidFill>
                  <a:srgbClr val="313131"/>
                </a:solidFill>
                <a:effectLst/>
                <a:latin typeface="Tate regular"/>
              </a:rPr>
              <a:t>Screenprint</a:t>
            </a:r>
            <a:r>
              <a:rPr lang="en-GB" b="0" i="0" dirty="0">
                <a:solidFill>
                  <a:srgbClr val="313131"/>
                </a:solidFill>
                <a:effectLst/>
                <a:latin typeface="Tate regular"/>
              </a:rPr>
              <a:t> on Perspex]</a:t>
            </a:r>
            <a:endParaRPr lang="en-US" dirty="0"/>
          </a:p>
          <a:p>
            <a:endParaRPr lang="en-US" dirty="0"/>
          </a:p>
        </p:txBody>
      </p:sp>
    </p:spTree>
    <p:extLst>
      <p:ext uri="{BB962C8B-B14F-4D97-AF65-F5344CB8AC3E}">
        <p14:creationId xmlns:p14="http://schemas.microsoft.com/office/powerpoint/2010/main" val="29635098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A picture containing background pattern&#10;&#10;Description automatically generated">
            <a:extLst>
              <a:ext uri="{FF2B5EF4-FFF2-40B4-BE49-F238E27FC236}">
                <a16:creationId xmlns:a16="http://schemas.microsoft.com/office/drawing/2014/main" id="{A95C8A24-8030-0B0C-D8A8-DA27B00D37BA}"/>
              </a:ext>
            </a:extLst>
          </p:cNvPr>
          <p:cNvPicPr>
            <a:picLocks noGrp="1" noChangeAspect="1"/>
          </p:cNvPicPr>
          <p:nvPr>
            <p:ph idx="1"/>
          </p:nvPr>
        </p:nvPicPr>
        <p:blipFill>
          <a:blip r:embed="rId3"/>
          <a:stretch>
            <a:fillRect/>
          </a:stretch>
        </p:blipFill>
        <p:spPr>
          <a:xfrm>
            <a:off x="119290" y="162953"/>
            <a:ext cx="4569998" cy="6531754"/>
          </a:xfrm>
        </p:spPr>
      </p:pic>
      <p:sp>
        <p:nvSpPr>
          <p:cNvPr id="5" name="TextBox 4">
            <a:extLst>
              <a:ext uri="{FF2B5EF4-FFF2-40B4-BE49-F238E27FC236}">
                <a16:creationId xmlns:a16="http://schemas.microsoft.com/office/drawing/2014/main" id="{5690C726-1B5B-CF24-5808-0099436D4768}"/>
              </a:ext>
            </a:extLst>
          </p:cNvPr>
          <p:cNvSpPr txBox="1"/>
          <p:nvPr/>
        </p:nvSpPr>
        <p:spPr>
          <a:xfrm>
            <a:off x="4971162" y="5218197"/>
            <a:ext cx="6100010" cy="646331"/>
          </a:xfrm>
          <a:prstGeom prst="rect">
            <a:avLst/>
          </a:prstGeom>
          <a:noFill/>
        </p:spPr>
        <p:txBody>
          <a:bodyPr wrap="square">
            <a:spAutoFit/>
          </a:bodyPr>
          <a:lstStyle/>
          <a:p>
            <a:r>
              <a:rPr lang="en-US" dirty="0"/>
              <a:t>Jan </a:t>
            </a:r>
            <a:r>
              <a:rPr lang="en-US" dirty="0" err="1"/>
              <a:t>Lenica</a:t>
            </a:r>
            <a:r>
              <a:rPr lang="en-US" dirty="0"/>
              <a:t> Wozzeck (1964) [Poster for Warsaw production of the 1914-22 opera by Alban Berg]</a:t>
            </a:r>
          </a:p>
        </p:txBody>
      </p:sp>
      <p:sp>
        <p:nvSpPr>
          <p:cNvPr id="10" name="TextBox 9">
            <a:extLst>
              <a:ext uri="{FF2B5EF4-FFF2-40B4-BE49-F238E27FC236}">
                <a16:creationId xmlns:a16="http://schemas.microsoft.com/office/drawing/2014/main" id="{1938BD7C-5F34-6098-452E-E42DCCC03332}"/>
              </a:ext>
            </a:extLst>
          </p:cNvPr>
          <p:cNvSpPr txBox="1"/>
          <p:nvPr/>
        </p:nvSpPr>
        <p:spPr>
          <a:xfrm>
            <a:off x="4971162" y="5979958"/>
            <a:ext cx="6199291" cy="830997"/>
          </a:xfrm>
          <a:prstGeom prst="rect">
            <a:avLst/>
          </a:prstGeom>
          <a:noFill/>
        </p:spPr>
        <p:txBody>
          <a:bodyPr wrap="square" rtlCol="0">
            <a:spAutoFit/>
          </a:bodyPr>
          <a:lstStyle/>
          <a:p>
            <a:r>
              <a:rPr lang="en-US" sz="1600" dirty="0">
                <a:hlinkClick r:id="rId4"/>
              </a:rPr>
              <a:t>https://www.moma.org/collection/works/7203?artist_id=3480&amp;page=1&amp;sov_referrer=artist</a:t>
            </a:r>
            <a:endParaRPr lang="en-US" sz="1600" dirty="0"/>
          </a:p>
          <a:p>
            <a:endParaRPr lang="en-US" sz="1600" dirty="0"/>
          </a:p>
        </p:txBody>
      </p:sp>
    </p:spTree>
    <p:extLst>
      <p:ext uri="{BB962C8B-B14F-4D97-AF65-F5344CB8AC3E}">
        <p14:creationId xmlns:p14="http://schemas.microsoft.com/office/powerpoint/2010/main" val="23143099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843A9-7E51-5B73-93F8-20B4FA66C1D9}"/>
              </a:ext>
            </a:extLst>
          </p:cNvPr>
          <p:cNvSpPr>
            <a:spLocks noGrp="1"/>
          </p:cNvSpPr>
          <p:nvPr>
            <p:ph type="title"/>
          </p:nvPr>
        </p:nvSpPr>
        <p:spPr/>
        <p:txBody>
          <a:bodyPr/>
          <a:lstStyle/>
          <a:p>
            <a:r>
              <a:rPr lang="en-US" dirty="0"/>
              <a:t>Sean </a:t>
            </a:r>
            <a:r>
              <a:rPr lang="en-US" dirty="0" err="1"/>
              <a:t>Skulley</a:t>
            </a:r>
            <a:endParaRPr lang="en-US" dirty="0"/>
          </a:p>
        </p:txBody>
      </p:sp>
      <p:pic>
        <p:nvPicPr>
          <p:cNvPr id="6" name="Content Placeholder 5" descr="A picture containing text&#10;&#10;Description automatically generated">
            <a:extLst>
              <a:ext uri="{FF2B5EF4-FFF2-40B4-BE49-F238E27FC236}">
                <a16:creationId xmlns:a16="http://schemas.microsoft.com/office/drawing/2014/main" id="{DAA7F1E9-F06A-D225-3EBD-F37CBEB52669}"/>
              </a:ext>
            </a:extLst>
          </p:cNvPr>
          <p:cNvPicPr>
            <a:picLocks noGrp="1" noChangeAspect="1"/>
          </p:cNvPicPr>
          <p:nvPr>
            <p:ph idx="1"/>
          </p:nvPr>
        </p:nvPicPr>
        <p:blipFill>
          <a:blip r:embed="rId2"/>
          <a:stretch>
            <a:fillRect/>
          </a:stretch>
        </p:blipFill>
        <p:spPr>
          <a:xfrm>
            <a:off x="511300" y="479592"/>
            <a:ext cx="4278456" cy="4978567"/>
          </a:xfrm>
        </p:spPr>
      </p:pic>
      <p:sp>
        <p:nvSpPr>
          <p:cNvPr id="4" name="TextBox 3">
            <a:extLst>
              <a:ext uri="{FF2B5EF4-FFF2-40B4-BE49-F238E27FC236}">
                <a16:creationId xmlns:a16="http://schemas.microsoft.com/office/drawing/2014/main" id="{BBCA57A2-D5D2-CF92-411D-6307000C9FDF}"/>
              </a:ext>
            </a:extLst>
          </p:cNvPr>
          <p:cNvSpPr txBox="1"/>
          <p:nvPr/>
        </p:nvSpPr>
        <p:spPr>
          <a:xfrm>
            <a:off x="368659" y="6087558"/>
            <a:ext cx="4154480" cy="646331"/>
          </a:xfrm>
          <a:prstGeom prst="rect">
            <a:avLst/>
          </a:prstGeom>
          <a:noFill/>
        </p:spPr>
        <p:txBody>
          <a:bodyPr wrap="square" rtlCol="0">
            <a:spAutoFit/>
          </a:bodyPr>
          <a:lstStyle/>
          <a:p>
            <a:r>
              <a:rPr lang="en-US" dirty="0"/>
              <a:t>Sean Scully (1992) </a:t>
            </a:r>
            <a:r>
              <a:rPr lang="en-US" i="1" dirty="0"/>
              <a:t>#4 </a:t>
            </a:r>
          </a:p>
          <a:p>
            <a:r>
              <a:rPr lang="en-US" dirty="0"/>
              <a:t>[Aquatint on paper] Tate </a:t>
            </a:r>
            <a:r>
              <a:rPr lang="en-GB" b="0" i="0" dirty="0">
                <a:solidFill>
                  <a:srgbClr val="313131"/>
                </a:solidFill>
                <a:effectLst/>
                <a:latin typeface="Tate regular"/>
              </a:rPr>
              <a:t>205 × 176 mm</a:t>
            </a:r>
            <a:endParaRPr lang="en-US" dirty="0"/>
          </a:p>
        </p:txBody>
      </p:sp>
      <p:sp>
        <p:nvSpPr>
          <p:cNvPr id="8" name="TextBox 7">
            <a:extLst>
              <a:ext uri="{FF2B5EF4-FFF2-40B4-BE49-F238E27FC236}">
                <a16:creationId xmlns:a16="http://schemas.microsoft.com/office/drawing/2014/main" id="{B2A2ABEA-DB5A-D931-5F2D-C95F2A32063B}"/>
              </a:ext>
            </a:extLst>
          </p:cNvPr>
          <p:cNvSpPr txBox="1"/>
          <p:nvPr/>
        </p:nvSpPr>
        <p:spPr>
          <a:xfrm>
            <a:off x="5579938" y="5458159"/>
            <a:ext cx="6100762" cy="646331"/>
          </a:xfrm>
          <a:prstGeom prst="rect">
            <a:avLst/>
          </a:prstGeom>
          <a:noFill/>
        </p:spPr>
        <p:txBody>
          <a:bodyPr wrap="square">
            <a:spAutoFit/>
          </a:bodyPr>
          <a:lstStyle/>
          <a:p>
            <a:r>
              <a:rPr lang="en-US" dirty="0"/>
              <a:t>Sean Scully (2019) </a:t>
            </a:r>
            <a:r>
              <a:rPr lang="en-US" i="1" dirty="0"/>
              <a:t>Shutter</a:t>
            </a:r>
            <a:endParaRPr lang="en-US" dirty="0"/>
          </a:p>
          <a:p>
            <a:r>
              <a:rPr lang="en-US" dirty="0"/>
              <a:t>[Oil on </a:t>
            </a:r>
            <a:r>
              <a:rPr lang="en-US" dirty="0" err="1"/>
              <a:t>aluminium</a:t>
            </a:r>
            <a:r>
              <a:rPr lang="en-US" dirty="0"/>
              <a:t>, 279.4 x 539.8 cm (110 x 212 1/2 in)]</a:t>
            </a:r>
          </a:p>
        </p:txBody>
      </p:sp>
      <p:pic>
        <p:nvPicPr>
          <p:cNvPr id="10" name="Picture 9" descr="A person standing next to a painting&#10;&#10;Description automatically generated with medium confidence">
            <a:extLst>
              <a:ext uri="{FF2B5EF4-FFF2-40B4-BE49-F238E27FC236}">
                <a16:creationId xmlns:a16="http://schemas.microsoft.com/office/drawing/2014/main" id="{EC6E1333-5FAA-9F93-7F36-3389D40C05EC}"/>
              </a:ext>
            </a:extLst>
          </p:cNvPr>
          <p:cNvPicPr>
            <a:picLocks noChangeAspect="1"/>
          </p:cNvPicPr>
          <p:nvPr/>
        </p:nvPicPr>
        <p:blipFill>
          <a:blip r:embed="rId3"/>
          <a:stretch>
            <a:fillRect/>
          </a:stretch>
        </p:blipFill>
        <p:spPr>
          <a:xfrm>
            <a:off x="5181265" y="479591"/>
            <a:ext cx="6499435" cy="4978567"/>
          </a:xfrm>
          <a:prstGeom prst="rect">
            <a:avLst/>
          </a:prstGeom>
        </p:spPr>
      </p:pic>
      <p:sp>
        <p:nvSpPr>
          <p:cNvPr id="12" name="TextBox 11">
            <a:extLst>
              <a:ext uri="{FF2B5EF4-FFF2-40B4-BE49-F238E27FC236}">
                <a16:creationId xmlns:a16="http://schemas.microsoft.com/office/drawing/2014/main" id="{63CFDCAD-CB7F-48A6-A0AC-2A849CEFE96A}"/>
              </a:ext>
            </a:extLst>
          </p:cNvPr>
          <p:cNvSpPr txBox="1"/>
          <p:nvPr/>
        </p:nvSpPr>
        <p:spPr>
          <a:xfrm>
            <a:off x="5580690" y="6308209"/>
            <a:ext cx="6100010" cy="646331"/>
          </a:xfrm>
          <a:prstGeom prst="rect">
            <a:avLst/>
          </a:prstGeom>
          <a:noFill/>
        </p:spPr>
        <p:txBody>
          <a:bodyPr wrap="square">
            <a:spAutoFit/>
          </a:bodyPr>
          <a:lstStyle/>
          <a:p>
            <a:r>
              <a:rPr lang="en-US" dirty="0">
                <a:hlinkClick r:id="rId4"/>
              </a:rPr>
              <a:t>https://www.lissongallery.com/artists/sean-scully</a:t>
            </a:r>
            <a:endParaRPr lang="en-US" dirty="0"/>
          </a:p>
          <a:p>
            <a:endParaRPr lang="en-US" dirty="0"/>
          </a:p>
        </p:txBody>
      </p:sp>
    </p:spTree>
    <p:extLst>
      <p:ext uri="{BB962C8B-B14F-4D97-AF65-F5344CB8AC3E}">
        <p14:creationId xmlns:p14="http://schemas.microsoft.com/office/powerpoint/2010/main" val="12195228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Background pattern&#10;&#10;Description automatically generated">
            <a:extLst>
              <a:ext uri="{FF2B5EF4-FFF2-40B4-BE49-F238E27FC236}">
                <a16:creationId xmlns:a16="http://schemas.microsoft.com/office/drawing/2014/main" id="{39DD921A-E1DD-682B-3629-3AA64E559679}"/>
              </a:ext>
            </a:extLst>
          </p:cNvPr>
          <p:cNvPicPr>
            <a:picLocks noGrp="1" noChangeAspect="1"/>
          </p:cNvPicPr>
          <p:nvPr>
            <p:ph idx="1"/>
          </p:nvPr>
        </p:nvPicPr>
        <p:blipFill>
          <a:blip r:embed="rId2"/>
          <a:stretch>
            <a:fillRect/>
          </a:stretch>
        </p:blipFill>
        <p:spPr>
          <a:xfrm>
            <a:off x="138504" y="172089"/>
            <a:ext cx="9464417" cy="5811838"/>
          </a:xfrm>
        </p:spPr>
      </p:pic>
      <p:sp>
        <p:nvSpPr>
          <p:cNvPr id="8" name="TextBox 7">
            <a:extLst>
              <a:ext uri="{FF2B5EF4-FFF2-40B4-BE49-F238E27FC236}">
                <a16:creationId xmlns:a16="http://schemas.microsoft.com/office/drawing/2014/main" id="{2BEE43E1-700D-2983-757C-41B364B3ECA6}"/>
              </a:ext>
            </a:extLst>
          </p:cNvPr>
          <p:cNvSpPr txBox="1"/>
          <p:nvPr/>
        </p:nvSpPr>
        <p:spPr>
          <a:xfrm>
            <a:off x="397042" y="6308209"/>
            <a:ext cx="3867725" cy="369332"/>
          </a:xfrm>
          <a:prstGeom prst="rect">
            <a:avLst/>
          </a:prstGeom>
          <a:noFill/>
        </p:spPr>
        <p:txBody>
          <a:bodyPr wrap="none" rtlCol="0">
            <a:spAutoFit/>
          </a:bodyPr>
          <a:lstStyle/>
          <a:p>
            <a:r>
              <a:rPr lang="en-US" dirty="0"/>
              <a:t>Damien Hirst (1986) Spot painting 1986</a:t>
            </a:r>
          </a:p>
        </p:txBody>
      </p:sp>
      <p:sp>
        <p:nvSpPr>
          <p:cNvPr id="10" name="TextBox 9">
            <a:extLst>
              <a:ext uri="{FF2B5EF4-FFF2-40B4-BE49-F238E27FC236}">
                <a16:creationId xmlns:a16="http://schemas.microsoft.com/office/drawing/2014/main" id="{8A7675F3-B412-E968-AED2-AD290F087925}"/>
              </a:ext>
            </a:extLst>
          </p:cNvPr>
          <p:cNvSpPr txBox="1"/>
          <p:nvPr/>
        </p:nvSpPr>
        <p:spPr>
          <a:xfrm>
            <a:off x="9671385" y="1166842"/>
            <a:ext cx="2382111" cy="4801314"/>
          </a:xfrm>
          <a:prstGeom prst="rect">
            <a:avLst/>
          </a:prstGeom>
          <a:noFill/>
        </p:spPr>
        <p:txBody>
          <a:bodyPr wrap="square">
            <a:spAutoFit/>
          </a:bodyPr>
          <a:lstStyle/>
          <a:p>
            <a:br>
              <a:rPr lang="en-US" dirty="0"/>
            </a:br>
            <a:r>
              <a:rPr lang="en-US" dirty="0"/>
              <a:t>I was always a colorist. I’ve always had a phenomenal love of color. . . . I mean, I just move color around on its own. So that’s where the Spot paintings came from—to create that structure to do those colors, and do nothing. I suddenly got what I wanted. It was just a way of pinning down the joy of color.</a:t>
            </a:r>
            <a:br>
              <a:rPr lang="en-US" dirty="0"/>
            </a:br>
            <a:r>
              <a:rPr lang="en-US" dirty="0"/>
              <a:t>—Damien Hirst</a:t>
            </a:r>
          </a:p>
        </p:txBody>
      </p:sp>
      <p:sp>
        <p:nvSpPr>
          <p:cNvPr id="12" name="TextBox 11">
            <a:extLst>
              <a:ext uri="{FF2B5EF4-FFF2-40B4-BE49-F238E27FC236}">
                <a16:creationId xmlns:a16="http://schemas.microsoft.com/office/drawing/2014/main" id="{818FF758-A3A8-27E2-EDDE-4C11D91FA83E}"/>
              </a:ext>
            </a:extLst>
          </p:cNvPr>
          <p:cNvSpPr txBox="1"/>
          <p:nvPr/>
        </p:nvSpPr>
        <p:spPr>
          <a:xfrm>
            <a:off x="5576637" y="6031210"/>
            <a:ext cx="6100010" cy="923330"/>
          </a:xfrm>
          <a:prstGeom prst="rect">
            <a:avLst/>
          </a:prstGeom>
          <a:noFill/>
        </p:spPr>
        <p:txBody>
          <a:bodyPr wrap="square">
            <a:spAutoFit/>
          </a:bodyPr>
          <a:lstStyle/>
          <a:p>
            <a:r>
              <a:rPr lang="en-US" dirty="0">
                <a:hlinkClick r:id="rId3"/>
              </a:rPr>
              <a:t>https://gagosian.com/exhibitions/2012/damien-hirst-the-complete-spot-paintings-1986-2011-new-york/</a:t>
            </a:r>
            <a:endParaRPr lang="en-US" dirty="0"/>
          </a:p>
          <a:p>
            <a:endParaRPr lang="en-US" dirty="0"/>
          </a:p>
        </p:txBody>
      </p:sp>
    </p:spTree>
    <p:extLst>
      <p:ext uri="{BB962C8B-B14F-4D97-AF65-F5344CB8AC3E}">
        <p14:creationId xmlns:p14="http://schemas.microsoft.com/office/powerpoint/2010/main" val="11423478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A picture containing text, shelf, book, indoor&#10;&#10;Description automatically generated">
            <a:extLst>
              <a:ext uri="{FF2B5EF4-FFF2-40B4-BE49-F238E27FC236}">
                <a16:creationId xmlns:a16="http://schemas.microsoft.com/office/drawing/2014/main" id="{907E172A-A74C-2493-FC39-349CFAF53116}"/>
              </a:ext>
            </a:extLst>
          </p:cNvPr>
          <p:cNvPicPr>
            <a:picLocks noGrp="1" noChangeAspect="1"/>
          </p:cNvPicPr>
          <p:nvPr>
            <p:ph idx="1"/>
          </p:nvPr>
        </p:nvPicPr>
        <p:blipFill>
          <a:blip r:embed="rId2"/>
          <a:stretch>
            <a:fillRect/>
          </a:stretch>
        </p:blipFill>
        <p:spPr>
          <a:xfrm>
            <a:off x="229661" y="219371"/>
            <a:ext cx="7739658" cy="5351249"/>
          </a:xfrm>
        </p:spPr>
      </p:pic>
      <p:sp>
        <p:nvSpPr>
          <p:cNvPr id="5" name="TextBox 4">
            <a:extLst>
              <a:ext uri="{FF2B5EF4-FFF2-40B4-BE49-F238E27FC236}">
                <a16:creationId xmlns:a16="http://schemas.microsoft.com/office/drawing/2014/main" id="{2E83FBFF-C418-B1B6-85E0-E8447D7D0725}"/>
              </a:ext>
            </a:extLst>
          </p:cNvPr>
          <p:cNvSpPr txBox="1"/>
          <p:nvPr/>
        </p:nvSpPr>
        <p:spPr>
          <a:xfrm>
            <a:off x="150968" y="5581804"/>
            <a:ext cx="6535428" cy="923330"/>
          </a:xfrm>
          <a:prstGeom prst="rect">
            <a:avLst/>
          </a:prstGeom>
          <a:noFill/>
        </p:spPr>
        <p:txBody>
          <a:bodyPr wrap="square">
            <a:spAutoFit/>
          </a:bodyPr>
          <a:lstStyle/>
          <a:p>
            <a:r>
              <a:rPr lang="en-GB" b="0" dirty="0">
                <a:solidFill>
                  <a:srgbClr val="313131"/>
                </a:solidFill>
                <a:effectLst/>
                <a:latin typeface="Tate regular"/>
              </a:rPr>
              <a:t>Yinka </a:t>
            </a:r>
            <a:r>
              <a:rPr lang="en-GB" b="0" dirty="0" err="1">
                <a:solidFill>
                  <a:srgbClr val="313131"/>
                </a:solidFill>
                <a:effectLst/>
                <a:latin typeface="Tate regular"/>
              </a:rPr>
              <a:t>Shonibare</a:t>
            </a:r>
            <a:r>
              <a:rPr lang="en-GB" b="0" dirty="0">
                <a:solidFill>
                  <a:srgbClr val="313131"/>
                </a:solidFill>
                <a:effectLst/>
                <a:latin typeface="Tate regular"/>
              </a:rPr>
              <a:t> CBE </a:t>
            </a:r>
            <a:r>
              <a:rPr lang="en-GB" b="0" i="1" dirty="0">
                <a:solidFill>
                  <a:srgbClr val="313131"/>
                </a:solidFill>
                <a:effectLst/>
                <a:latin typeface="Tate regular"/>
              </a:rPr>
              <a:t>(</a:t>
            </a:r>
            <a:r>
              <a:rPr lang="en-GB" i="1" dirty="0">
                <a:solidFill>
                  <a:srgbClr val="313131"/>
                </a:solidFill>
                <a:latin typeface="Tate regular"/>
              </a:rPr>
              <a:t>2014) </a:t>
            </a:r>
            <a:r>
              <a:rPr lang="en-GB" b="0" i="1" dirty="0">
                <a:solidFill>
                  <a:srgbClr val="313131"/>
                </a:solidFill>
                <a:effectLst/>
                <a:latin typeface="Tate regular"/>
              </a:rPr>
              <a:t>The British Library </a:t>
            </a:r>
            <a:r>
              <a:rPr lang="en-GB" b="0" i="0" dirty="0">
                <a:solidFill>
                  <a:srgbClr val="313131"/>
                </a:solidFill>
                <a:effectLst/>
                <a:latin typeface="Tate regular"/>
              </a:rPr>
              <a:t>is an installation of 6,328 hardback books individually covered in colourful ‘Dutch wax print’ fabric and arranged on rows of shelving</a:t>
            </a:r>
            <a:endParaRPr lang="en-US" dirty="0"/>
          </a:p>
        </p:txBody>
      </p:sp>
      <p:pic>
        <p:nvPicPr>
          <p:cNvPr id="11" name="Picture 10" descr="A picture containing text, different, indoor, rack&#10;&#10;Description automatically generated">
            <a:extLst>
              <a:ext uri="{FF2B5EF4-FFF2-40B4-BE49-F238E27FC236}">
                <a16:creationId xmlns:a16="http://schemas.microsoft.com/office/drawing/2014/main" id="{EBE08807-B1E9-C671-0A70-E58277EBE40F}"/>
              </a:ext>
            </a:extLst>
          </p:cNvPr>
          <p:cNvPicPr>
            <a:picLocks noChangeAspect="1"/>
          </p:cNvPicPr>
          <p:nvPr/>
        </p:nvPicPr>
        <p:blipFill>
          <a:blip r:embed="rId3"/>
          <a:stretch>
            <a:fillRect/>
          </a:stretch>
        </p:blipFill>
        <p:spPr>
          <a:xfrm>
            <a:off x="6958539" y="307849"/>
            <a:ext cx="5003800" cy="2451100"/>
          </a:xfrm>
          <a:prstGeom prst="rect">
            <a:avLst/>
          </a:prstGeom>
        </p:spPr>
      </p:pic>
      <p:sp>
        <p:nvSpPr>
          <p:cNvPr id="13" name="TextBox 12">
            <a:extLst>
              <a:ext uri="{FF2B5EF4-FFF2-40B4-BE49-F238E27FC236}">
                <a16:creationId xmlns:a16="http://schemas.microsoft.com/office/drawing/2014/main" id="{09602D23-88BB-D2C3-E550-2115F12A3AD5}"/>
              </a:ext>
            </a:extLst>
          </p:cNvPr>
          <p:cNvSpPr txBox="1"/>
          <p:nvPr/>
        </p:nvSpPr>
        <p:spPr>
          <a:xfrm>
            <a:off x="8090422" y="3165473"/>
            <a:ext cx="3992232" cy="2308324"/>
          </a:xfrm>
          <a:prstGeom prst="rect">
            <a:avLst/>
          </a:prstGeom>
          <a:noFill/>
        </p:spPr>
        <p:txBody>
          <a:bodyPr wrap="square">
            <a:spAutoFit/>
          </a:bodyPr>
          <a:lstStyle/>
          <a:p>
            <a:r>
              <a:rPr lang="en-US" dirty="0"/>
              <a:t>Names are printed in gold leaf on the spines of 2,700 of the books, </a:t>
            </a:r>
            <a:r>
              <a:rPr lang="en-GB" b="0" i="0" dirty="0">
                <a:solidFill>
                  <a:srgbClr val="313131"/>
                </a:solidFill>
                <a:effectLst/>
                <a:latin typeface="Tate regular"/>
              </a:rPr>
              <a:t>Adjacent to the bookshelves is a study space with tablets, where viewers are able to access the artwork’s website (</a:t>
            </a:r>
            <a:r>
              <a:rPr lang="en-GB" b="0" i="0" u="none" strike="noStrike" dirty="0">
                <a:solidFill>
                  <a:srgbClr val="313131"/>
                </a:solidFill>
                <a:effectLst/>
                <a:latin typeface="Tate regular"/>
                <a:hlinkClick r:id="rId4"/>
              </a:rPr>
              <a:t>http://thebritishlibraryinstallation.com</a:t>
            </a:r>
            <a:r>
              <a:rPr lang="en-GB" b="0" i="0" dirty="0">
                <a:solidFill>
                  <a:srgbClr val="313131"/>
                </a:solidFill>
                <a:effectLst/>
                <a:latin typeface="Tate regular"/>
              </a:rPr>
              <a:t>), learn more about the people named on the books</a:t>
            </a:r>
            <a:endParaRPr lang="en-US" dirty="0"/>
          </a:p>
        </p:txBody>
      </p:sp>
      <p:sp>
        <p:nvSpPr>
          <p:cNvPr id="15" name="TextBox 14">
            <a:extLst>
              <a:ext uri="{FF2B5EF4-FFF2-40B4-BE49-F238E27FC236}">
                <a16:creationId xmlns:a16="http://schemas.microsoft.com/office/drawing/2014/main" id="{3BA29AEE-B492-5E9A-3C9B-E895AD54007B}"/>
              </a:ext>
            </a:extLst>
          </p:cNvPr>
          <p:cNvSpPr txBox="1"/>
          <p:nvPr/>
        </p:nvSpPr>
        <p:spPr>
          <a:xfrm>
            <a:off x="7188199" y="6006959"/>
            <a:ext cx="5003801" cy="923330"/>
          </a:xfrm>
          <a:prstGeom prst="rect">
            <a:avLst/>
          </a:prstGeom>
          <a:noFill/>
        </p:spPr>
        <p:txBody>
          <a:bodyPr wrap="square">
            <a:spAutoFit/>
          </a:bodyPr>
          <a:lstStyle/>
          <a:p>
            <a:r>
              <a:rPr lang="en-US" dirty="0">
                <a:hlinkClick r:id="rId5"/>
              </a:rPr>
              <a:t>https://www.tate.org.uk/art/artworks/shonibare-the-british-library-t15250</a:t>
            </a:r>
            <a:endParaRPr lang="en-US" dirty="0"/>
          </a:p>
          <a:p>
            <a:endParaRPr lang="en-US" dirty="0"/>
          </a:p>
        </p:txBody>
      </p:sp>
    </p:spTree>
    <p:extLst>
      <p:ext uri="{BB962C8B-B14F-4D97-AF65-F5344CB8AC3E}">
        <p14:creationId xmlns:p14="http://schemas.microsoft.com/office/powerpoint/2010/main" val="33920847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Shape, arrow&#10;&#10;Description automatically generated">
            <a:extLst>
              <a:ext uri="{FF2B5EF4-FFF2-40B4-BE49-F238E27FC236}">
                <a16:creationId xmlns:a16="http://schemas.microsoft.com/office/drawing/2014/main" id="{1592A786-DF55-6D5E-9FF9-DA4B7A7CCF2F}"/>
              </a:ext>
            </a:extLst>
          </p:cNvPr>
          <p:cNvPicPr>
            <a:picLocks noGrp="1" noChangeAspect="1"/>
          </p:cNvPicPr>
          <p:nvPr>
            <p:ph idx="1"/>
          </p:nvPr>
        </p:nvPicPr>
        <p:blipFill>
          <a:blip r:embed="rId2"/>
          <a:stretch>
            <a:fillRect/>
          </a:stretch>
        </p:blipFill>
        <p:spPr>
          <a:xfrm>
            <a:off x="957263" y="127591"/>
            <a:ext cx="6685540" cy="6730409"/>
          </a:xfrm>
        </p:spPr>
      </p:pic>
      <p:sp>
        <p:nvSpPr>
          <p:cNvPr id="5" name="TextBox 4">
            <a:extLst>
              <a:ext uri="{FF2B5EF4-FFF2-40B4-BE49-F238E27FC236}">
                <a16:creationId xmlns:a16="http://schemas.microsoft.com/office/drawing/2014/main" id="{9F811516-A0C0-42B1-01DB-3A29C7FB47B5}"/>
              </a:ext>
            </a:extLst>
          </p:cNvPr>
          <p:cNvSpPr txBox="1"/>
          <p:nvPr/>
        </p:nvSpPr>
        <p:spPr>
          <a:xfrm>
            <a:off x="8048626" y="2457748"/>
            <a:ext cx="3614737" cy="2585323"/>
          </a:xfrm>
          <a:prstGeom prst="rect">
            <a:avLst/>
          </a:prstGeom>
          <a:noFill/>
        </p:spPr>
        <p:txBody>
          <a:bodyPr wrap="square">
            <a:spAutoFit/>
          </a:bodyPr>
          <a:lstStyle/>
          <a:p>
            <a:r>
              <a:rPr lang="en-US" dirty="0"/>
              <a:t>Rhys Bevan Jones(exhibited 2009)</a:t>
            </a:r>
          </a:p>
          <a:p>
            <a:endParaRPr lang="en-US" dirty="0"/>
          </a:p>
          <a:p>
            <a:r>
              <a:rPr lang="en-US" dirty="0"/>
              <a:t>CLOCSIO AM BYTH - CLOG DANCING FOREVER </a:t>
            </a:r>
            <a:r>
              <a:rPr lang="en-US" dirty="0" err="1"/>
              <a:t>Mae’r</a:t>
            </a:r>
            <a:r>
              <a:rPr lang="en-US" dirty="0"/>
              <a:t> </a:t>
            </a:r>
            <a:r>
              <a:rPr lang="en-US" dirty="0" err="1"/>
              <a:t>patrwm</a:t>
            </a:r>
            <a:r>
              <a:rPr lang="en-US" dirty="0"/>
              <a:t> </a:t>
            </a:r>
            <a:r>
              <a:rPr lang="en-US" dirty="0" err="1"/>
              <a:t>yn</a:t>
            </a:r>
            <a:r>
              <a:rPr lang="en-US" dirty="0"/>
              <a:t> </a:t>
            </a:r>
            <a:r>
              <a:rPr lang="en-US" dirty="0" err="1"/>
              <a:t>parhau</a:t>
            </a:r>
            <a:r>
              <a:rPr lang="en-US" dirty="0"/>
              <a:t> ‘am </a:t>
            </a:r>
            <a:r>
              <a:rPr lang="en-US" dirty="0" err="1"/>
              <a:t>byth</a:t>
            </a:r>
            <a:r>
              <a:rPr lang="en-US" dirty="0"/>
              <a:t>’ </a:t>
            </a:r>
            <a:r>
              <a:rPr lang="en-US" dirty="0" err="1"/>
              <a:t>i</a:t>
            </a:r>
            <a:r>
              <a:rPr lang="en-US" dirty="0"/>
              <a:t> </a:t>
            </a:r>
            <a:r>
              <a:rPr lang="en-US" dirty="0" err="1"/>
              <a:t>ffwrdd</a:t>
            </a:r>
            <a:r>
              <a:rPr lang="en-US" dirty="0"/>
              <a:t> </a:t>
            </a:r>
            <a:r>
              <a:rPr lang="en-US" dirty="0" err="1"/>
              <a:t>o’r</a:t>
            </a:r>
            <a:r>
              <a:rPr lang="en-US" dirty="0"/>
              <a:t> </a:t>
            </a:r>
            <a:r>
              <a:rPr lang="en-US" dirty="0" err="1"/>
              <a:t>ffrâm</a:t>
            </a:r>
            <a:r>
              <a:rPr lang="en-US" dirty="0"/>
              <a:t> ac o </a:t>
            </a:r>
            <a:r>
              <a:rPr lang="en-US" dirty="0" err="1"/>
              <a:t>fewn</a:t>
            </a:r>
            <a:r>
              <a:rPr lang="en-US" dirty="0"/>
              <a:t> y </a:t>
            </a:r>
            <a:r>
              <a:rPr lang="en-US" dirty="0" err="1"/>
              <a:t>ffedogau</a:t>
            </a:r>
            <a:endParaRPr lang="en-US" dirty="0"/>
          </a:p>
          <a:p>
            <a:r>
              <a:rPr lang="en-US" dirty="0"/>
              <a:t>The pattern repeats ‘forever’ outside the frame and inside the aprons</a:t>
            </a:r>
          </a:p>
        </p:txBody>
      </p:sp>
      <p:sp>
        <p:nvSpPr>
          <p:cNvPr id="3" name="TextBox 2">
            <a:extLst>
              <a:ext uri="{FF2B5EF4-FFF2-40B4-BE49-F238E27FC236}">
                <a16:creationId xmlns:a16="http://schemas.microsoft.com/office/drawing/2014/main" id="{9514870E-0F48-5028-157C-C6F6294C14D1}"/>
              </a:ext>
            </a:extLst>
          </p:cNvPr>
          <p:cNvSpPr txBox="1"/>
          <p:nvPr/>
        </p:nvSpPr>
        <p:spPr>
          <a:xfrm>
            <a:off x="7873339" y="5572625"/>
            <a:ext cx="3699527" cy="1200329"/>
          </a:xfrm>
          <a:prstGeom prst="rect">
            <a:avLst/>
          </a:prstGeom>
          <a:noFill/>
        </p:spPr>
        <p:txBody>
          <a:bodyPr wrap="square" rtlCol="0">
            <a:spAutoFit/>
          </a:bodyPr>
          <a:lstStyle/>
          <a:p>
            <a:r>
              <a:rPr lang="en-US" dirty="0">
                <a:hlinkClick r:id="rId3"/>
              </a:rPr>
              <a:t>https://www.rhysbevanjones.com/hunaniaeth-identity#/clocsio-am-byth-clog-dancing-forever/</a:t>
            </a:r>
            <a:endParaRPr lang="en-US" dirty="0"/>
          </a:p>
          <a:p>
            <a:endParaRPr lang="en-US" dirty="0"/>
          </a:p>
        </p:txBody>
      </p:sp>
    </p:spTree>
    <p:extLst>
      <p:ext uri="{BB962C8B-B14F-4D97-AF65-F5344CB8AC3E}">
        <p14:creationId xmlns:p14="http://schemas.microsoft.com/office/powerpoint/2010/main" val="22667126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3471</TotalTime>
  <Words>1825</Words>
  <Application>Microsoft Macintosh PowerPoint</Application>
  <PresentationFormat>Widescreen</PresentationFormat>
  <Paragraphs>112</Paragraphs>
  <Slides>30</Slides>
  <Notes>3</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30</vt:i4>
      </vt:variant>
    </vt:vector>
  </HeadingPairs>
  <TitlesOfParts>
    <vt:vector size="44" baseType="lpstr">
      <vt:lpstr>Arial</vt:lpstr>
      <vt:lpstr>Calibri</vt:lpstr>
      <vt:lpstr>Calibri Light</vt:lpstr>
      <vt:lpstr>Crimson Text</vt:lpstr>
      <vt:lpstr>Linux Libertine</vt:lpstr>
      <vt:lpstr>MoMA Sans</vt:lpstr>
      <vt:lpstr>Noto Sans</vt:lpstr>
      <vt:lpstr>Proza Libre</vt:lpstr>
      <vt:lpstr>Spiller</vt:lpstr>
      <vt:lpstr>Tate regular</vt:lpstr>
      <vt:lpstr>TheSans</vt:lpstr>
      <vt:lpstr>Times New Roman</vt:lpstr>
      <vt:lpstr>Verdana</vt:lpstr>
      <vt:lpstr>Office Theme</vt:lpstr>
      <vt:lpstr>Pattern </vt:lpstr>
      <vt:lpstr>PowerPoint Presentation</vt:lpstr>
      <vt:lpstr>Cave paintings handprints</vt:lpstr>
      <vt:lpstr>Ancient land ‘art’</vt:lpstr>
      <vt:lpstr>Hieroglyphs</vt:lpstr>
      <vt:lpstr>Illuminated Manuscripts</vt:lpstr>
      <vt:lpstr>PowerPoint Presentation</vt:lpstr>
      <vt:lpstr>Pre-Raphaelite 1848 – 1854 </vt:lpstr>
      <vt:lpstr>PowerPoint Presentation</vt:lpstr>
      <vt:lpstr>PowerPoint Presentation</vt:lpstr>
      <vt:lpstr>Marbled End papers.</vt:lpstr>
      <vt:lpstr>Arts and crafts movement c. 1860 - c. 1900 </vt:lpstr>
      <vt:lpstr>PowerPoint Presentation</vt:lpstr>
      <vt:lpstr>PowerPoint Presentation</vt:lpstr>
      <vt:lpstr>PowerPoint Presentation</vt:lpstr>
      <vt:lpstr>PowerPoint Presentation</vt:lpstr>
      <vt:lpstr>Art Nouveau 1895 – 1915</vt:lpstr>
      <vt:lpstr>PowerPoint Presentation</vt:lpstr>
      <vt:lpstr>Cubism (1906-1914) </vt:lpstr>
      <vt:lpstr>Impressionism </vt:lpstr>
      <vt:lpstr>PowerPoint Presentation</vt:lpstr>
      <vt:lpstr>MALEVICH</vt:lpstr>
      <vt:lpstr>PowerPoint Presentation</vt:lpstr>
      <vt:lpstr>PowerPoint Presentation</vt:lpstr>
      <vt:lpstr>Op art 1956 – 1969 Bridget Riley</vt:lpstr>
      <vt:lpstr>PowerPoint Presentation</vt:lpstr>
      <vt:lpstr>Sean Skulley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Pattern Patrwm</dc:title>
  <dc:creator>Gwenllian Beynon</dc:creator>
  <cp:lastModifiedBy>Chris Harrendence</cp:lastModifiedBy>
  <cp:revision>17</cp:revision>
  <dcterms:created xsi:type="dcterms:W3CDTF">2022-10-11T10:41:52Z</dcterms:created>
  <dcterms:modified xsi:type="dcterms:W3CDTF">2023-10-16T14:34:36Z</dcterms:modified>
</cp:coreProperties>
</file>