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sldIdLst>
    <p:sldId id="257" r:id="rId2"/>
    <p:sldId id="258" r:id="rId3"/>
    <p:sldId id="259" r:id="rId4"/>
    <p:sldId id="260" r:id="rId5"/>
    <p:sldId id="261" r:id="rId6"/>
    <p:sldId id="304" r:id="rId7"/>
    <p:sldId id="305" r:id="rId8"/>
    <p:sldId id="308" r:id="rId9"/>
    <p:sldId id="309" r:id="rId10"/>
    <p:sldId id="310" r:id="rId11"/>
    <p:sldId id="311" r:id="rId12"/>
    <p:sldId id="277" r:id="rId13"/>
    <p:sldId id="281" r:id="rId14"/>
    <p:sldId id="278" r:id="rId15"/>
    <p:sldId id="312" r:id="rId16"/>
    <p:sldId id="315" r:id="rId17"/>
    <p:sldId id="314" r:id="rId18"/>
    <p:sldId id="316" r:id="rId19"/>
    <p:sldId id="263" r:id="rId20"/>
    <p:sldId id="318" r:id="rId21"/>
    <p:sldId id="319" r:id="rId22"/>
    <p:sldId id="320" r:id="rId23"/>
    <p:sldId id="321" r:id="rId24"/>
    <p:sldId id="322" r:id="rId25"/>
    <p:sldId id="313" r:id="rId26"/>
    <p:sldId id="323" r:id="rId27"/>
    <p:sldId id="324" r:id="rId28"/>
    <p:sldId id="325" r:id="rId29"/>
    <p:sldId id="326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68783" autoAdjust="0"/>
  </p:normalViewPr>
  <p:slideViewPr>
    <p:cSldViewPr>
      <p:cViewPr varScale="1">
        <p:scale>
          <a:sx n="50" d="100"/>
          <a:sy n="50" d="100"/>
        </p:scale>
        <p:origin x="-10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73BBCB-B4A4-4BDD-9183-7F25A91D8E99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AB5D4BE-F3A7-4C80-A489-CD1752E9B241}">
      <dgm:prSet phldrT="[Text]"/>
      <dgm:spPr/>
      <dgm:t>
        <a:bodyPr/>
        <a:lstStyle/>
        <a:p>
          <a:r>
            <a:rPr lang="en-GB" dirty="0" smtClean="0"/>
            <a:t>People in Work</a:t>
          </a:r>
          <a:endParaRPr lang="en-GB" dirty="0"/>
        </a:p>
      </dgm:t>
    </dgm:pt>
    <dgm:pt modelId="{97BEEE6A-4317-4620-A2C7-662DDA2E92AF}" type="parTrans" cxnId="{F6DF8348-C835-47C4-A261-BED80ADB39E0}">
      <dgm:prSet/>
      <dgm:spPr/>
      <dgm:t>
        <a:bodyPr/>
        <a:lstStyle/>
        <a:p>
          <a:endParaRPr lang="en-GB"/>
        </a:p>
      </dgm:t>
    </dgm:pt>
    <dgm:pt modelId="{BDAB90AE-C85A-4B73-8D18-C9FB33454088}" type="sibTrans" cxnId="{F6DF8348-C835-47C4-A261-BED80ADB39E0}">
      <dgm:prSet/>
      <dgm:spPr/>
      <dgm:t>
        <a:bodyPr/>
        <a:lstStyle/>
        <a:p>
          <a:endParaRPr lang="en-GB"/>
        </a:p>
      </dgm:t>
    </dgm:pt>
    <dgm:pt modelId="{C1D46F11-6632-4DB0-864B-233809F686F1}">
      <dgm:prSet phldrT="[Text]"/>
      <dgm:spPr/>
      <dgm:t>
        <a:bodyPr/>
        <a:lstStyle/>
        <a:p>
          <a:r>
            <a:rPr lang="en-GB" dirty="0" smtClean="0"/>
            <a:t>Earnings, Employment, Hours of work</a:t>
          </a:r>
          <a:endParaRPr lang="en-GB" dirty="0"/>
        </a:p>
      </dgm:t>
    </dgm:pt>
    <dgm:pt modelId="{FA04D68F-DB13-4551-BFD2-AD15A711EBAE}" type="parTrans" cxnId="{1F1A6C93-5719-47D5-B9BC-59D1AA660BCA}">
      <dgm:prSet/>
      <dgm:spPr/>
      <dgm:t>
        <a:bodyPr/>
        <a:lstStyle/>
        <a:p>
          <a:endParaRPr lang="en-GB"/>
        </a:p>
      </dgm:t>
    </dgm:pt>
    <dgm:pt modelId="{A3CEB3FB-7A92-429A-8419-A0424636957D}" type="sibTrans" cxnId="{1F1A6C93-5719-47D5-B9BC-59D1AA660BCA}">
      <dgm:prSet/>
      <dgm:spPr/>
      <dgm:t>
        <a:bodyPr/>
        <a:lstStyle/>
        <a:p>
          <a:endParaRPr lang="en-GB"/>
        </a:p>
      </dgm:t>
    </dgm:pt>
    <dgm:pt modelId="{C6CA7C9A-4CD3-4835-B69C-AFAB94C906A3}">
      <dgm:prSet phldrT="[Text]"/>
      <dgm:spPr/>
      <dgm:t>
        <a:bodyPr/>
        <a:lstStyle/>
        <a:p>
          <a:r>
            <a:rPr lang="en-GB" dirty="0" smtClean="0"/>
            <a:t>Productivity, Labour disputes</a:t>
          </a:r>
          <a:endParaRPr lang="en-GB" dirty="0"/>
        </a:p>
      </dgm:t>
    </dgm:pt>
    <dgm:pt modelId="{896C22B4-1F58-4674-8134-07484BD6F5E7}" type="parTrans" cxnId="{BBE2C553-B5E3-4900-B860-5CD332ECA680}">
      <dgm:prSet/>
      <dgm:spPr/>
      <dgm:t>
        <a:bodyPr/>
        <a:lstStyle/>
        <a:p>
          <a:endParaRPr lang="en-GB"/>
        </a:p>
      </dgm:t>
    </dgm:pt>
    <dgm:pt modelId="{92C9A37E-D520-4132-96CF-706E456B33D0}" type="sibTrans" cxnId="{BBE2C553-B5E3-4900-B860-5CD332ECA680}">
      <dgm:prSet/>
      <dgm:spPr/>
      <dgm:t>
        <a:bodyPr/>
        <a:lstStyle/>
        <a:p>
          <a:endParaRPr lang="en-GB"/>
        </a:p>
      </dgm:t>
    </dgm:pt>
    <dgm:pt modelId="{9E17CF17-A9CF-4E75-BD84-D9ED5D45433D}">
      <dgm:prSet phldrT="[Text]"/>
      <dgm:spPr/>
      <dgm:t>
        <a:bodyPr/>
        <a:lstStyle/>
        <a:p>
          <a:r>
            <a:rPr lang="en-GB" dirty="0" smtClean="0"/>
            <a:t>Aspects of work and jobs</a:t>
          </a:r>
          <a:endParaRPr lang="en-GB" dirty="0"/>
        </a:p>
      </dgm:t>
    </dgm:pt>
    <dgm:pt modelId="{99E1F617-453C-404A-A0D1-28343D2060F6}" type="parTrans" cxnId="{09AA1FFD-0F0D-4BAF-B7F1-161E284BECBD}">
      <dgm:prSet/>
      <dgm:spPr/>
      <dgm:t>
        <a:bodyPr/>
        <a:lstStyle/>
        <a:p>
          <a:endParaRPr lang="en-GB"/>
        </a:p>
      </dgm:t>
    </dgm:pt>
    <dgm:pt modelId="{C7DA582C-C202-42C4-94C4-ACCC79E77E34}" type="sibTrans" cxnId="{09AA1FFD-0F0D-4BAF-B7F1-161E284BECBD}">
      <dgm:prSet/>
      <dgm:spPr/>
      <dgm:t>
        <a:bodyPr/>
        <a:lstStyle/>
        <a:p>
          <a:endParaRPr lang="en-GB"/>
        </a:p>
      </dgm:t>
    </dgm:pt>
    <dgm:pt modelId="{C3B69E9C-BBB5-478D-9FED-1576869BE229}">
      <dgm:prSet phldrT="[Text]"/>
      <dgm:spPr/>
      <dgm:t>
        <a:bodyPr/>
        <a:lstStyle/>
        <a:p>
          <a:r>
            <a:rPr lang="en-GB" dirty="0" smtClean="0"/>
            <a:t>Economic inactivity, redundancies, claimant count, unemployment</a:t>
          </a:r>
          <a:endParaRPr lang="en-GB" dirty="0"/>
        </a:p>
      </dgm:t>
    </dgm:pt>
    <dgm:pt modelId="{3AE31356-F918-4123-AE45-A65AEF7C4A9C}" type="parTrans" cxnId="{7DA284BD-6157-40F4-B7DB-377C1BFF887C}">
      <dgm:prSet/>
      <dgm:spPr/>
      <dgm:t>
        <a:bodyPr/>
        <a:lstStyle/>
        <a:p>
          <a:endParaRPr lang="en-GB"/>
        </a:p>
      </dgm:t>
    </dgm:pt>
    <dgm:pt modelId="{9F4C858D-1973-4C8E-BCB0-4EB9C64D7B86}" type="sibTrans" cxnId="{7DA284BD-6157-40F4-B7DB-377C1BFF887C}">
      <dgm:prSet/>
      <dgm:spPr/>
      <dgm:t>
        <a:bodyPr/>
        <a:lstStyle/>
        <a:p>
          <a:endParaRPr lang="en-GB"/>
        </a:p>
      </dgm:t>
    </dgm:pt>
    <dgm:pt modelId="{5DFBC133-64DF-4D33-88EB-23F111921173}">
      <dgm:prSet phldrT="[Text]"/>
      <dgm:spPr/>
      <dgm:t>
        <a:bodyPr/>
        <a:lstStyle/>
        <a:p>
          <a:r>
            <a:rPr lang="en-GB" dirty="0" smtClean="0"/>
            <a:t>Job statistics</a:t>
          </a:r>
          <a:endParaRPr lang="en-GB" dirty="0"/>
        </a:p>
      </dgm:t>
    </dgm:pt>
    <dgm:pt modelId="{84FEF4AC-D0A5-46DC-969C-221D5370BB0E}" type="parTrans" cxnId="{E9EAC96E-4121-4EBB-9463-41DDB31FE133}">
      <dgm:prSet/>
      <dgm:spPr/>
      <dgm:t>
        <a:bodyPr/>
        <a:lstStyle/>
        <a:p>
          <a:endParaRPr lang="en-GB"/>
        </a:p>
      </dgm:t>
    </dgm:pt>
    <dgm:pt modelId="{551DBEBF-F0F0-42FA-B71A-CE1DAE200BBE}" type="sibTrans" cxnId="{E9EAC96E-4121-4EBB-9463-41DDB31FE133}">
      <dgm:prSet/>
      <dgm:spPr/>
      <dgm:t>
        <a:bodyPr/>
        <a:lstStyle/>
        <a:p>
          <a:endParaRPr lang="en-GB"/>
        </a:p>
      </dgm:t>
    </dgm:pt>
    <dgm:pt modelId="{596C3A23-8EA9-4E60-880C-F2D0F04F054E}">
      <dgm:prSet phldrT="[Text]"/>
      <dgm:spPr/>
      <dgm:t>
        <a:bodyPr/>
        <a:lstStyle/>
        <a:p>
          <a:r>
            <a:rPr lang="en-GB" dirty="0" smtClean="0"/>
            <a:t>Jobs </a:t>
          </a:r>
          <a:endParaRPr lang="en-GB" dirty="0"/>
        </a:p>
      </dgm:t>
    </dgm:pt>
    <dgm:pt modelId="{3BC99C7D-4755-42AC-B9CE-E432D2C0F336}" type="parTrans" cxnId="{BFBCA554-A80A-4815-A78B-CB3F82EA1FDF}">
      <dgm:prSet/>
      <dgm:spPr/>
      <dgm:t>
        <a:bodyPr/>
        <a:lstStyle/>
        <a:p>
          <a:endParaRPr lang="en-GB"/>
        </a:p>
      </dgm:t>
    </dgm:pt>
    <dgm:pt modelId="{01F0EC86-0764-4806-BA55-375C80D0EF2E}" type="sibTrans" cxnId="{BFBCA554-A80A-4815-A78B-CB3F82EA1FDF}">
      <dgm:prSet/>
      <dgm:spPr/>
      <dgm:t>
        <a:bodyPr/>
        <a:lstStyle/>
        <a:p>
          <a:endParaRPr lang="en-GB"/>
        </a:p>
      </dgm:t>
    </dgm:pt>
    <dgm:pt modelId="{0CDFA5F0-A00C-46F5-BF4D-E23E8922A9A7}">
      <dgm:prSet phldrT="[Text]"/>
      <dgm:spPr/>
      <dgm:t>
        <a:bodyPr/>
        <a:lstStyle/>
        <a:p>
          <a:r>
            <a:rPr lang="en-GB" dirty="0" smtClean="0"/>
            <a:t>Vacancies</a:t>
          </a:r>
          <a:endParaRPr lang="en-GB" dirty="0"/>
        </a:p>
      </dgm:t>
    </dgm:pt>
    <dgm:pt modelId="{1F41BEB3-BC3E-42E5-B871-9FC706754338}" type="parTrans" cxnId="{7B3D3252-74EC-4B58-B30B-6D8E4BE130B0}">
      <dgm:prSet/>
      <dgm:spPr/>
      <dgm:t>
        <a:bodyPr/>
        <a:lstStyle/>
        <a:p>
          <a:endParaRPr lang="en-GB"/>
        </a:p>
      </dgm:t>
    </dgm:pt>
    <dgm:pt modelId="{9A7DD40A-2B70-462D-B823-8C6BF472F383}" type="sibTrans" cxnId="{7B3D3252-74EC-4B58-B30B-6D8E4BE130B0}">
      <dgm:prSet/>
      <dgm:spPr/>
      <dgm:t>
        <a:bodyPr/>
        <a:lstStyle/>
        <a:p>
          <a:endParaRPr lang="en-GB"/>
        </a:p>
      </dgm:t>
    </dgm:pt>
    <dgm:pt modelId="{6AE0EADA-4EBF-4D37-9AB8-6EA255DF5F4A}" type="pres">
      <dgm:prSet presAssocID="{9073BBCB-B4A4-4BDD-9183-7F25A91D8E9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460C9F6-8B4B-4E14-89B9-6B0E74C9CCFA}" type="pres">
      <dgm:prSet presAssocID="{BAB5D4BE-F3A7-4C80-A489-CD1752E9B241}" presName="linNode" presStyleCnt="0"/>
      <dgm:spPr/>
    </dgm:pt>
    <dgm:pt modelId="{55DAA7C0-A8B2-4134-AEF2-7E2CEB848D11}" type="pres">
      <dgm:prSet presAssocID="{BAB5D4BE-F3A7-4C80-A489-CD1752E9B241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10F643C-A32C-410D-ABAF-169A87BAF4B0}" type="pres">
      <dgm:prSet presAssocID="{BAB5D4BE-F3A7-4C80-A489-CD1752E9B241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2AE9C77-D5A8-425B-B54E-7D855205E016}" type="pres">
      <dgm:prSet presAssocID="{BDAB90AE-C85A-4B73-8D18-C9FB33454088}" presName="sp" presStyleCnt="0"/>
      <dgm:spPr/>
    </dgm:pt>
    <dgm:pt modelId="{96548E01-DA17-46A3-8A96-6E3CBD65330F}" type="pres">
      <dgm:prSet presAssocID="{9E17CF17-A9CF-4E75-BD84-D9ED5D45433D}" presName="linNode" presStyleCnt="0"/>
      <dgm:spPr/>
    </dgm:pt>
    <dgm:pt modelId="{36B955F3-04DB-4C75-9617-2B05DEA4672F}" type="pres">
      <dgm:prSet presAssocID="{9E17CF17-A9CF-4E75-BD84-D9ED5D45433D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53C7C62-0738-49D8-AB85-02638B3789F0}" type="pres">
      <dgm:prSet presAssocID="{9E17CF17-A9CF-4E75-BD84-D9ED5D45433D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47A19C8-C53B-429F-A67E-A08592EA5FD8}" type="pres">
      <dgm:prSet presAssocID="{C7DA582C-C202-42C4-94C4-ACCC79E77E34}" presName="sp" presStyleCnt="0"/>
      <dgm:spPr/>
    </dgm:pt>
    <dgm:pt modelId="{6045009B-7AFF-4AC9-AAE8-FAE4E74D0DC9}" type="pres">
      <dgm:prSet presAssocID="{5DFBC133-64DF-4D33-88EB-23F111921173}" presName="linNode" presStyleCnt="0"/>
      <dgm:spPr/>
    </dgm:pt>
    <dgm:pt modelId="{4ED34BDF-69B4-440E-A9F1-FB37F0B2249C}" type="pres">
      <dgm:prSet presAssocID="{5DFBC133-64DF-4D33-88EB-23F111921173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F278B54-1DCE-43C8-B491-CF47111D85ED}" type="pres">
      <dgm:prSet presAssocID="{5DFBC133-64DF-4D33-88EB-23F111921173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678B7019-AE62-4E26-ACC9-40C1098962CD}" type="presOf" srcId="{BAB5D4BE-F3A7-4C80-A489-CD1752E9B241}" destId="{55DAA7C0-A8B2-4134-AEF2-7E2CEB848D11}" srcOrd="0" destOrd="0" presId="urn:microsoft.com/office/officeart/2005/8/layout/vList5"/>
    <dgm:cxn modelId="{E40E5135-4C8D-46B3-A937-A1AC969F0714}" type="presOf" srcId="{C1D46F11-6632-4DB0-864B-233809F686F1}" destId="{210F643C-A32C-410D-ABAF-169A87BAF4B0}" srcOrd="0" destOrd="0" presId="urn:microsoft.com/office/officeart/2005/8/layout/vList5"/>
    <dgm:cxn modelId="{B8302EA8-FD07-49C6-AE1C-4306FD8D67BA}" type="presOf" srcId="{C6CA7C9A-4CD3-4835-B69C-AFAB94C906A3}" destId="{210F643C-A32C-410D-ABAF-169A87BAF4B0}" srcOrd="0" destOrd="1" presId="urn:microsoft.com/office/officeart/2005/8/layout/vList5"/>
    <dgm:cxn modelId="{BBE2C553-B5E3-4900-B860-5CD332ECA680}" srcId="{BAB5D4BE-F3A7-4C80-A489-CD1752E9B241}" destId="{C6CA7C9A-4CD3-4835-B69C-AFAB94C906A3}" srcOrd="1" destOrd="0" parTransId="{896C22B4-1F58-4674-8134-07484BD6F5E7}" sibTransId="{92C9A37E-D520-4132-96CF-706E456B33D0}"/>
    <dgm:cxn modelId="{E9EAC96E-4121-4EBB-9463-41DDB31FE133}" srcId="{9073BBCB-B4A4-4BDD-9183-7F25A91D8E99}" destId="{5DFBC133-64DF-4D33-88EB-23F111921173}" srcOrd="2" destOrd="0" parTransId="{84FEF4AC-D0A5-46DC-969C-221D5370BB0E}" sibTransId="{551DBEBF-F0F0-42FA-B71A-CE1DAE200BBE}"/>
    <dgm:cxn modelId="{BFBCA554-A80A-4815-A78B-CB3F82EA1FDF}" srcId="{5DFBC133-64DF-4D33-88EB-23F111921173}" destId="{596C3A23-8EA9-4E60-880C-F2D0F04F054E}" srcOrd="0" destOrd="0" parTransId="{3BC99C7D-4755-42AC-B9CE-E432D2C0F336}" sibTransId="{01F0EC86-0764-4806-BA55-375C80D0EF2E}"/>
    <dgm:cxn modelId="{3F7D91E3-95D8-425D-817D-0A1E585E7A0A}" type="presOf" srcId="{9073BBCB-B4A4-4BDD-9183-7F25A91D8E99}" destId="{6AE0EADA-4EBF-4D37-9AB8-6EA255DF5F4A}" srcOrd="0" destOrd="0" presId="urn:microsoft.com/office/officeart/2005/8/layout/vList5"/>
    <dgm:cxn modelId="{211888EE-D349-4A6A-B5CD-5A44964800DA}" type="presOf" srcId="{9E17CF17-A9CF-4E75-BD84-D9ED5D45433D}" destId="{36B955F3-04DB-4C75-9617-2B05DEA4672F}" srcOrd="0" destOrd="0" presId="urn:microsoft.com/office/officeart/2005/8/layout/vList5"/>
    <dgm:cxn modelId="{1F1A6C93-5719-47D5-B9BC-59D1AA660BCA}" srcId="{BAB5D4BE-F3A7-4C80-A489-CD1752E9B241}" destId="{C1D46F11-6632-4DB0-864B-233809F686F1}" srcOrd="0" destOrd="0" parTransId="{FA04D68F-DB13-4551-BFD2-AD15A711EBAE}" sibTransId="{A3CEB3FB-7A92-429A-8419-A0424636957D}"/>
    <dgm:cxn modelId="{819803C1-4C88-42A9-A8CF-EA12C1807A0E}" type="presOf" srcId="{596C3A23-8EA9-4E60-880C-F2D0F04F054E}" destId="{2F278B54-1DCE-43C8-B491-CF47111D85ED}" srcOrd="0" destOrd="0" presId="urn:microsoft.com/office/officeart/2005/8/layout/vList5"/>
    <dgm:cxn modelId="{2C08FC8D-87B3-42B5-939E-B5C9DF86D32B}" type="presOf" srcId="{0CDFA5F0-A00C-46F5-BF4D-E23E8922A9A7}" destId="{2F278B54-1DCE-43C8-B491-CF47111D85ED}" srcOrd="0" destOrd="1" presId="urn:microsoft.com/office/officeart/2005/8/layout/vList5"/>
    <dgm:cxn modelId="{F6DF8348-C835-47C4-A261-BED80ADB39E0}" srcId="{9073BBCB-B4A4-4BDD-9183-7F25A91D8E99}" destId="{BAB5D4BE-F3A7-4C80-A489-CD1752E9B241}" srcOrd="0" destOrd="0" parTransId="{97BEEE6A-4317-4620-A2C7-662DDA2E92AF}" sibTransId="{BDAB90AE-C85A-4B73-8D18-C9FB33454088}"/>
    <dgm:cxn modelId="{1A9393FD-48BD-4DA8-BC05-EE4275A7A034}" type="presOf" srcId="{5DFBC133-64DF-4D33-88EB-23F111921173}" destId="{4ED34BDF-69B4-440E-A9F1-FB37F0B2249C}" srcOrd="0" destOrd="0" presId="urn:microsoft.com/office/officeart/2005/8/layout/vList5"/>
    <dgm:cxn modelId="{7DA284BD-6157-40F4-B7DB-377C1BFF887C}" srcId="{9E17CF17-A9CF-4E75-BD84-D9ED5D45433D}" destId="{C3B69E9C-BBB5-478D-9FED-1576869BE229}" srcOrd="0" destOrd="0" parTransId="{3AE31356-F918-4123-AE45-A65AEF7C4A9C}" sibTransId="{9F4C858D-1973-4C8E-BCB0-4EB9C64D7B86}"/>
    <dgm:cxn modelId="{1858AD18-0F66-40E6-8463-2EA30D9BDBEA}" type="presOf" srcId="{C3B69E9C-BBB5-478D-9FED-1576869BE229}" destId="{653C7C62-0738-49D8-AB85-02638B3789F0}" srcOrd="0" destOrd="0" presId="urn:microsoft.com/office/officeart/2005/8/layout/vList5"/>
    <dgm:cxn modelId="{09AA1FFD-0F0D-4BAF-B7F1-161E284BECBD}" srcId="{9073BBCB-B4A4-4BDD-9183-7F25A91D8E99}" destId="{9E17CF17-A9CF-4E75-BD84-D9ED5D45433D}" srcOrd="1" destOrd="0" parTransId="{99E1F617-453C-404A-A0D1-28343D2060F6}" sibTransId="{C7DA582C-C202-42C4-94C4-ACCC79E77E34}"/>
    <dgm:cxn modelId="{7B3D3252-74EC-4B58-B30B-6D8E4BE130B0}" srcId="{5DFBC133-64DF-4D33-88EB-23F111921173}" destId="{0CDFA5F0-A00C-46F5-BF4D-E23E8922A9A7}" srcOrd="1" destOrd="0" parTransId="{1F41BEB3-BC3E-42E5-B871-9FC706754338}" sibTransId="{9A7DD40A-2B70-462D-B823-8C6BF472F383}"/>
    <dgm:cxn modelId="{A012E0BA-112E-44AE-8C9C-BD5A4EAF68E6}" type="presParOf" srcId="{6AE0EADA-4EBF-4D37-9AB8-6EA255DF5F4A}" destId="{E460C9F6-8B4B-4E14-89B9-6B0E74C9CCFA}" srcOrd="0" destOrd="0" presId="urn:microsoft.com/office/officeart/2005/8/layout/vList5"/>
    <dgm:cxn modelId="{C4A886D4-FF11-4D43-89F7-A1D41ED1E67F}" type="presParOf" srcId="{E460C9F6-8B4B-4E14-89B9-6B0E74C9CCFA}" destId="{55DAA7C0-A8B2-4134-AEF2-7E2CEB848D11}" srcOrd="0" destOrd="0" presId="urn:microsoft.com/office/officeart/2005/8/layout/vList5"/>
    <dgm:cxn modelId="{F9D2A930-EF3B-403D-A8ED-C129F6274836}" type="presParOf" srcId="{E460C9F6-8B4B-4E14-89B9-6B0E74C9CCFA}" destId="{210F643C-A32C-410D-ABAF-169A87BAF4B0}" srcOrd="1" destOrd="0" presId="urn:microsoft.com/office/officeart/2005/8/layout/vList5"/>
    <dgm:cxn modelId="{2BC437B4-72BC-47CC-816B-20B14A9D95E4}" type="presParOf" srcId="{6AE0EADA-4EBF-4D37-9AB8-6EA255DF5F4A}" destId="{B2AE9C77-D5A8-425B-B54E-7D855205E016}" srcOrd="1" destOrd="0" presId="urn:microsoft.com/office/officeart/2005/8/layout/vList5"/>
    <dgm:cxn modelId="{69B67A1E-0BD3-4642-A5B8-0F304A76F100}" type="presParOf" srcId="{6AE0EADA-4EBF-4D37-9AB8-6EA255DF5F4A}" destId="{96548E01-DA17-46A3-8A96-6E3CBD65330F}" srcOrd="2" destOrd="0" presId="urn:microsoft.com/office/officeart/2005/8/layout/vList5"/>
    <dgm:cxn modelId="{A0C6EF3F-06FF-4E41-9506-EDDEB5A0865F}" type="presParOf" srcId="{96548E01-DA17-46A3-8A96-6E3CBD65330F}" destId="{36B955F3-04DB-4C75-9617-2B05DEA4672F}" srcOrd="0" destOrd="0" presId="urn:microsoft.com/office/officeart/2005/8/layout/vList5"/>
    <dgm:cxn modelId="{8CC620FF-E907-4044-A390-20756CC32ECA}" type="presParOf" srcId="{96548E01-DA17-46A3-8A96-6E3CBD65330F}" destId="{653C7C62-0738-49D8-AB85-02638B3789F0}" srcOrd="1" destOrd="0" presId="urn:microsoft.com/office/officeart/2005/8/layout/vList5"/>
    <dgm:cxn modelId="{72C66A4C-D3C4-44C9-828F-8CB3A20E2956}" type="presParOf" srcId="{6AE0EADA-4EBF-4D37-9AB8-6EA255DF5F4A}" destId="{847A19C8-C53B-429F-A67E-A08592EA5FD8}" srcOrd="3" destOrd="0" presId="urn:microsoft.com/office/officeart/2005/8/layout/vList5"/>
    <dgm:cxn modelId="{40F4A468-665E-48E6-82E5-2DB280936EDA}" type="presParOf" srcId="{6AE0EADA-4EBF-4D37-9AB8-6EA255DF5F4A}" destId="{6045009B-7AFF-4AC9-AAE8-FAE4E74D0DC9}" srcOrd="4" destOrd="0" presId="urn:microsoft.com/office/officeart/2005/8/layout/vList5"/>
    <dgm:cxn modelId="{1154B247-A5DC-4A17-BDBC-97200CAC55C9}" type="presParOf" srcId="{6045009B-7AFF-4AC9-AAE8-FAE4E74D0DC9}" destId="{4ED34BDF-69B4-440E-A9F1-FB37F0B2249C}" srcOrd="0" destOrd="0" presId="urn:microsoft.com/office/officeart/2005/8/layout/vList5"/>
    <dgm:cxn modelId="{0C4CEAE1-2324-4BB2-BA5E-912E18373B3E}" type="presParOf" srcId="{6045009B-7AFF-4AC9-AAE8-FAE4E74D0DC9}" destId="{2F278B54-1DCE-43C8-B491-CF47111D85ED}" srcOrd="1" destOrd="0" presId="urn:microsoft.com/office/officeart/2005/8/layout/vList5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A06D3D-C123-43E9-A017-5E8D4A344497}" type="datetimeFigureOut">
              <a:rPr lang="en-US" smtClean="0"/>
              <a:pPr/>
              <a:t>1/9/2013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5327A3-FDBB-4C37-A01C-F1BC758B614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7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E3BF0C4-3281-4E86-8822-2BF0A541A6CA}" type="slidenum">
              <a:rPr lang="en-GB" smtClean="0"/>
              <a:pPr/>
              <a:t>8</a:t>
            </a:fld>
            <a:endParaRPr lang="en-GB" dirty="0" smtClean="0"/>
          </a:p>
        </p:txBody>
      </p:sp>
      <p:sp>
        <p:nvSpPr>
          <p:cNvPr id="921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endParaRPr lang="en-US" dirty="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D5A94FE-549F-4C88-91BC-7FB74C13A104}" type="slidenum">
              <a:rPr lang="en-GB" smtClean="0"/>
              <a:pPr/>
              <a:t>9</a:t>
            </a:fld>
            <a:endParaRPr lang="en-GB" dirty="0" smtClean="0"/>
          </a:p>
        </p:txBody>
      </p:sp>
      <p:sp>
        <p:nvSpPr>
          <p:cNvPr id="931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endParaRPr lang="en-US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Thinking</a:t>
            </a:r>
            <a:r>
              <a:rPr lang="en-GB" baseline="0" dirty="0" smtClean="0"/>
              <a:t> about the PESTLE analysis you completed earlier, what industries/types of organisations do you believe are in decline? Growth? Why?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10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Branded UK education perf as mediocre by international standards</a:t>
            </a:r>
          </a:p>
          <a:p>
            <a:r>
              <a:rPr lang="en-GB" dirty="0" smtClean="0"/>
              <a:t>This may be eased</a:t>
            </a:r>
            <a:r>
              <a:rPr lang="en-GB" baseline="0" dirty="0" smtClean="0"/>
              <a:t> by new government programmes aimed at raising skill levels among adults – but there could be major skills gaps in the near future.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11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5327A3-FDBB-4C37-A01C-F1BC758B6142}" type="slidenum">
              <a:rPr lang="en-GB" smtClean="0"/>
              <a:pPr/>
              <a:t>13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Baby boomers – people born during the 20 years after the end of the second world war.  A population</a:t>
            </a:r>
            <a:r>
              <a:rPr lang="en-GB" baseline="0" dirty="0" smtClean="0"/>
              <a:t> larger than those before and after it.</a:t>
            </a:r>
          </a:p>
          <a:p>
            <a:endParaRPr lang="en-GB" baseline="0" dirty="0" smtClean="0"/>
          </a:p>
          <a:p>
            <a:r>
              <a:rPr lang="en-GB" baseline="0" dirty="0" smtClean="0"/>
              <a:t>Female participation 75% economically active – high historically.  Number increased dramatically over the years but has now stagnated – no further room for growth.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15</a:t>
            </a:fld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Couples now have fewer than 1.3</a:t>
            </a:r>
            <a:r>
              <a:rPr lang="en-GB" baseline="0" dirty="0" smtClean="0"/>
              <a:t> babies.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17</a:t>
            </a:fld>
            <a:endParaRPr lang="en-GB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18</a:t>
            </a:fld>
            <a:endParaRPr lang="en-GB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How could</a:t>
            </a:r>
            <a:r>
              <a:rPr lang="en-GB" baseline="0" dirty="0" smtClean="0"/>
              <a:t> understanding these statistics help your organisation?</a:t>
            </a:r>
          </a:p>
          <a:p>
            <a:r>
              <a:rPr lang="en-GB" baseline="0" dirty="0" smtClean="0"/>
              <a:t>Who else may use this information and for what purposes?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5327A3-FDBB-4C37-A01C-F1BC758B6142}" type="slidenum">
              <a:rPr lang="en-GB" smtClean="0"/>
              <a:pPr/>
              <a:t>20</a:t>
            </a:fld>
            <a:endParaRPr lang="en-GB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Unemployment down – employment increased.</a:t>
            </a:r>
          </a:p>
          <a:p>
            <a:r>
              <a:rPr lang="en-GB" dirty="0" smtClean="0"/>
              <a:t>Public sectors</a:t>
            </a:r>
            <a:r>
              <a:rPr lang="en-GB" baseline="0" dirty="0" smtClean="0"/>
              <a:t> down -  private sectors up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23</a:t>
            </a:fld>
            <a:endParaRPr lang="en-GB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Tight labour market – fierce competition for talent</a:t>
            </a:r>
          </a:p>
          <a:p>
            <a:r>
              <a:rPr lang="en-GB" dirty="0" smtClean="0"/>
              <a:t>Employer</a:t>
            </a:r>
            <a:r>
              <a:rPr lang="en-GB" baseline="0" dirty="0" smtClean="0"/>
              <a:t> Branding and advertising</a:t>
            </a:r>
          </a:p>
          <a:p>
            <a:r>
              <a:rPr lang="en-GB" baseline="0" dirty="0" smtClean="0"/>
              <a:t>Employee engagement and retention strategies</a:t>
            </a:r>
          </a:p>
          <a:p>
            <a:r>
              <a:rPr lang="en-GB" baseline="0" dirty="0" smtClean="0"/>
              <a:t>Developing internal talent pools</a:t>
            </a:r>
          </a:p>
          <a:p>
            <a:r>
              <a:rPr lang="en-GB" baseline="0" dirty="0" smtClean="0"/>
              <a:t>Graduate recruitment schemes</a:t>
            </a:r>
          </a:p>
          <a:p>
            <a:r>
              <a:rPr lang="en-GB" dirty="0" smtClean="0"/>
              <a:t>Remuneration</a:t>
            </a:r>
            <a:r>
              <a:rPr lang="en-GB" baseline="0" dirty="0" smtClean="0"/>
              <a:t> – golden handshakes, pay positioning</a:t>
            </a:r>
          </a:p>
          <a:p>
            <a:r>
              <a:rPr lang="en-GB" baseline="0" dirty="0" smtClean="0"/>
              <a:t>Finders fees</a:t>
            </a:r>
          </a:p>
          <a:p>
            <a:r>
              <a:rPr lang="en-GB" baseline="0" dirty="0" smtClean="0"/>
              <a:t>Psychological contract</a:t>
            </a:r>
          </a:p>
          <a:p>
            <a:endParaRPr lang="en-GB" baseline="0" dirty="0" smtClean="0"/>
          </a:p>
          <a:p>
            <a:r>
              <a:rPr lang="en-GB" baseline="0" dirty="0" smtClean="0"/>
              <a:t>Loose</a:t>
            </a:r>
          </a:p>
          <a:p>
            <a:r>
              <a:rPr lang="en-GB" baseline="0" dirty="0" smtClean="0"/>
              <a:t>Managing volume of applicants - </a:t>
            </a:r>
          </a:p>
          <a:p>
            <a:r>
              <a:rPr lang="en-GB" baseline="0" dirty="0" smtClean="0"/>
              <a:t>Branding – self screening</a:t>
            </a:r>
          </a:p>
          <a:p>
            <a:r>
              <a:rPr lang="en-GB" baseline="0" dirty="0" smtClean="0"/>
              <a:t>Recruitment freezes</a:t>
            </a:r>
          </a:p>
          <a:p>
            <a:r>
              <a:rPr lang="en-GB" baseline="0" dirty="0" smtClean="0"/>
              <a:t>Performance management as people reluctant to move on – can have unhealthy turnover rates – stagnation etc</a:t>
            </a:r>
          </a:p>
          <a:p>
            <a:r>
              <a:rPr lang="en-GB" baseline="0" dirty="0" smtClean="0"/>
              <a:t>Salary not of such significance – but can lead to problems later in the employee life cycle with internal inequities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25</a:t>
            </a:fld>
            <a:endParaRPr lang="en-GB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26</a:t>
            </a:fld>
            <a:endParaRPr lang="en-GB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27</a:t>
            </a:fld>
            <a:endParaRPr lang="en-GB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28</a:t>
            </a:fld>
            <a:endParaRPr lang="en-GB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29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4A849A2-4040-48BF-ABB8-34DCD024C8E4}" type="datetimeFigureOut">
              <a:rPr lang="en-US" smtClean="0"/>
              <a:pPr/>
              <a:t>1/9/2013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6A02BC6-7184-4282-BF6E-1DF230C4CFB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A849A2-4040-48BF-ABB8-34DCD024C8E4}" type="datetimeFigureOut">
              <a:rPr lang="en-US" smtClean="0"/>
              <a:pPr/>
              <a:t>1/9/2013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A02BC6-7184-4282-BF6E-1DF230C4CFBE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A849A2-4040-48BF-ABB8-34DCD024C8E4}" type="datetimeFigureOut">
              <a:rPr lang="en-US" smtClean="0"/>
              <a:pPr/>
              <a:t>1/9/2013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A02BC6-7184-4282-BF6E-1DF230C4CFBE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A849A2-4040-48BF-ABB8-34DCD024C8E4}" type="datetimeFigureOut">
              <a:rPr lang="en-US" smtClean="0"/>
              <a:pPr/>
              <a:t>1/9/2013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A02BC6-7184-4282-BF6E-1DF230C4CFBE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A849A2-4040-48BF-ABB8-34DCD024C8E4}" type="datetimeFigureOut">
              <a:rPr lang="en-US" smtClean="0"/>
              <a:pPr/>
              <a:t>1/9/2013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A02BC6-7184-4282-BF6E-1DF230C4CFB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A849A2-4040-48BF-ABB8-34DCD024C8E4}" type="datetimeFigureOut">
              <a:rPr lang="en-US" smtClean="0"/>
              <a:pPr/>
              <a:t>1/9/2013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A02BC6-7184-4282-BF6E-1DF230C4CFBE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A849A2-4040-48BF-ABB8-34DCD024C8E4}" type="datetimeFigureOut">
              <a:rPr lang="en-US" smtClean="0"/>
              <a:pPr/>
              <a:t>1/9/2013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A02BC6-7184-4282-BF6E-1DF230C4CFB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4A849A2-4040-48BF-ABB8-34DCD024C8E4}" type="datetimeFigureOut">
              <a:rPr lang="en-US" smtClean="0"/>
              <a:pPr/>
              <a:t>1/9/2013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A02BC6-7184-4282-BF6E-1DF230C4CFB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4A849A2-4040-48BF-ABB8-34DCD024C8E4}" type="datetimeFigureOut">
              <a:rPr lang="en-US" smtClean="0"/>
              <a:pPr/>
              <a:t>1/9/2013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6A02BC6-7184-4282-BF6E-1DF230C4CFBE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A849A2-4040-48BF-ABB8-34DCD024C8E4}" type="datetimeFigureOut">
              <a:rPr lang="en-US" smtClean="0"/>
              <a:pPr/>
              <a:t>1/9/2013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A02BC6-7184-4282-BF6E-1DF230C4CFB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A849A2-4040-48BF-ABB8-34DCD024C8E4}" type="datetimeFigureOut">
              <a:rPr lang="en-US" smtClean="0"/>
              <a:pPr/>
              <a:t>1/9/2013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A02BC6-7184-4282-BF6E-1DF230C4CFB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4A849A2-4040-48BF-ABB8-34DCD024C8E4}" type="datetimeFigureOut">
              <a:rPr lang="en-US" smtClean="0"/>
              <a:pPr/>
              <a:t>1/9/2013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6A02BC6-7184-4282-BF6E-1DF230C4CFB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cL9Wu2kWwSY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eoplemanagement.co.uk/pm/articles/2007/08/theskillsequation.htm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oplemanagement.co.uk/pm/articles/2005/10/scotsmissed.htm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youtube.com/watch?v=lOZmqIwqur4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ons.gov.uk/ons/rel/lms/labour-market-statistics/september-2012/video-summary.html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Resourcing and Talent Planning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January 2013</a:t>
            </a:r>
          </a:p>
          <a:p>
            <a:r>
              <a:rPr lang="en-GB" dirty="0" smtClean="0"/>
              <a:t>Week 1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Explore the strategic approaches that organisations take to position themselves as employers in the labour market</a:t>
            </a:r>
          </a:p>
          <a:p>
            <a:r>
              <a:rPr lang="en-GB" dirty="0" smtClean="0"/>
              <a:t>Understand how organisations plan effectively so that they are able to meet their current and anticipated organisational skills needs. </a:t>
            </a:r>
          </a:p>
          <a:p>
            <a:r>
              <a:rPr lang="en-GB" dirty="0" smtClean="0"/>
              <a:t>Review operational tools, techniques and practices that organisations use to resource their organisations effectively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of Module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Labour Market Analysis</a:t>
            </a:r>
          </a:p>
          <a:p>
            <a:r>
              <a:rPr lang="en-GB" dirty="0" smtClean="0"/>
              <a:t>Workforce planning </a:t>
            </a:r>
          </a:p>
          <a:p>
            <a:r>
              <a:rPr lang="en-GB" dirty="0" smtClean="0"/>
              <a:t>Recruitment &amp; Selection</a:t>
            </a:r>
          </a:p>
          <a:p>
            <a:r>
              <a:rPr lang="en-GB" dirty="0" smtClean="0"/>
              <a:t>staff retention</a:t>
            </a:r>
          </a:p>
          <a:p>
            <a:r>
              <a:rPr lang="en-GB" dirty="0" smtClean="0"/>
              <a:t>Career Development planning</a:t>
            </a:r>
          </a:p>
          <a:p>
            <a:r>
              <a:rPr lang="en-GB" dirty="0" smtClean="0"/>
              <a:t>succession planning </a:t>
            </a:r>
          </a:p>
          <a:p>
            <a:r>
              <a:rPr lang="en-GB" dirty="0" smtClean="0"/>
              <a:t>retirement and dismissal processes.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Subject Areas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Enquiry based learning (group and individual)</a:t>
            </a:r>
          </a:p>
          <a:p>
            <a:r>
              <a:rPr lang="en-GB" dirty="0" smtClean="0"/>
              <a:t>Group work </a:t>
            </a:r>
          </a:p>
          <a:p>
            <a:r>
              <a:rPr lang="en-GB" dirty="0" smtClean="0"/>
              <a:t>Debates</a:t>
            </a:r>
          </a:p>
          <a:p>
            <a:r>
              <a:rPr lang="en-GB" dirty="0" smtClean="0"/>
              <a:t>Inclusive and interactive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Teaching Strategy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3000 word assignment</a:t>
            </a:r>
          </a:p>
          <a:p>
            <a:r>
              <a:rPr lang="en-GB" dirty="0" smtClean="0"/>
              <a:t>Assignment hand in date 21/2/13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 of Assessment</a:t>
            </a:r>
            <a:endParaRPr lang="en-GB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7950" y="500042"/>
            <a:ext cx="2552381" cy="17904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Discuss how the world of work has changed over the past 20 years</a:t>
            </a:r>
          </a:p>
          <a:p>
            <a:r>
              <a:rPr lang="en-GB" dirty="0" smtClean="0"/>
              <a:t>Explore current UK labour market trends</a:t>
            </a:r>
          </a:p>
          <a:p>
            <a:pPr>
              <a:buNone/>
            </a:pPr>
            <a:r>
              <a:rPr lang="en-GB" dirty="0" smtClean="0"/>
              <a:t>	and implications for business</a:t>
            </a:r>
          </a:p>
          <a:p>
            <a:r>
              <a:rPr lang="en-GB" dirty="0" smtClean="0"/>
              <a:t>Understand and evaluate the concept of migration and immigration in relation to the UK labour market</a:t>
            </a:r>
          </a:p>
          <a:p>
            <a:r>
              <a:rPr lang="en-GB" dirty="0" smtClean="0"/>
              <a:t>Review the significance of tight/loose labour market conditions for employers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 for today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>
              <a:hlinkClick r:id="rId3"/>
            </a:endParaRPr>
          </a:p>
          <a:p>
            <a:endParaRPr lang="en-GB" dirty="0" smtClean="0">
              <a:hlinkClick r:id="rId3"/>
            </a:endParaRPr>
          </a:p>
          <a:p>
            <a:endParaRPr lang="en-GB" dirty="0" smtClean="0">
              <a:hlinkClick r:id="rId3"/>
            </a:endParaRPr>
          </a:p>
          <a:p>
            <a:endParaRPr lang="en-GB" dirty="0" smtClean="0">
              <a:hlinkClick r:id="rId3"/>
            </a:endParaRPr>
          </a:p>
          <a:p>
            <a:endParaRPr lang="en-GB" dirty="0" smtClean="0">
              <a:hlinkClick r:id="rId3"/>
            </a:endParaRPr>
          </a:p>
          <a:p>
            <a:endParaRPr lang="en-GB" dirty="0" smtClean="0">
              <a:hlinkClick r:id="rId3"/>
            </a:endParaRPr>
          </a:p>
          <a:p>
            <a:endParaRPr lang="en-GB" dirty="0" smtClean="0">
              <a:hlinkClick r:id="rId3"/>
            </a:endParaRPr>
          </a:p>
          <a:p>
            <a:r>
              <a:rPr lang="en-GB" dirty="0" smtClean="0">
                <a:hlinkClick r:id="rId3"/>
              </a:rPr>
              <a:t>http://www.youtube.com/watch?v=cL9Wu2kWwSY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The changing world of work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57575" y="2405063"/>
            <a:ext cx="2228850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57158" y="1214422"/>
            <a:ext cx="4392488" cy="51816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None/>
            </a:pPr>
            <a:r>
              <a:rPr lang="en-GB" sz="2000" b="1" dirty="0" smtClean="0">
                <a:latin typeface="Verdana" pitchFamily="34" charset="0"/>
              </a:rPr>
              <a:t>The driving forces?</a:t>
            </a:r>
          </a:p>
          <a:p>
            <a:pPr marL="355600" lvl="1" indent="-177800" eaLnBrk="1" hangingPunct="1">
              <a:lnSpc>
                <a:spcPct val="90000"/>
              </a:lnSpc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internationalisation</a:t>
            </a:r>
          </a:p>
          <a:p>
            <a:pPr marL="355600" lvl="1" indent="-177800" eaLnBrk="1" hangingPunct="1">
              <a:lnSpc>
                <a:spcPct val="90000"/>
              </a:lnSpc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competition</a:t>
            </a:r>
          </a:p>
          <a:p>
            <a:pPr marL="355600" lvl="1" indent="-177800" eaLnBrk="1" hangingPunct="1">
              <a:lnSpc>
                <a:spcPct val="90000"/>
              </a:lnSpc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technology</a:t>
            </a:r>
          </a:p>
          <a:p>
            <a:pPr marL="355600" lvl="1" indent="-177800" eaLnBrk="1" hangingPunct="1">
              <a:lnSpc>
                <a:spcPct val="90000"/>
              </a:lnSpc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economic situation</a:t>
            </a:r>
          </a:p>
          <a:p>
            <a:pPr eaLnBrk="1" hangingPunct="1">
              <a:lnSpc>
                <a:spcPct val="90000"/>
              </a:lnSpc>
              <a:buNone/>
            </a:pPr>
            <a:endParaRPr lang="en-GB" sz="2000" b="1" dirty="0" smtClean="0">
              <a:latin typeface="Verdana" pitchFamily="34" charset="0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en-GB" sz="2000" b="1" dirty="0" smtClean="0">
                <a:latin typeface="Verdana" pitchFamily="34" charset="0"/>
              </a:rPr>
              <a:t>Organisational responses?</a:t>
            </a:r>
          </a:p>
          <a:p>
            <a:pPr marL="355600" lvl="1" indent="-266700" eaLnBrk="1" hangingPunct="1">
              <a:lnSpc>
                <a:spcPct val="90000"/>
              </a:lnSpc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differentiated goods &amp; services</a:t>
            </a:r>
          </a:p>
          <a:p>
            <a:pPr marL="355600" lvl="1" indent="-266700" eaLnBrk="1" hangingPunct="1">
              <a:lnSpc>
                <a:spcPct val="90000"/>
              </a:lnSpc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improved customer focus</a:t>
            </a:r>
          </a:p>
          <a:p>
            <a:pPr marL="355600" lvl="1" indent="-266700" eaLnBrk="1" hangingPunct="1">
              <a:lnSpc>
                <a:spcPct val="90000"/>
              </a:lnSpc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quicker response times</a:t>
            </a:r>
          </a:p>
          <a:p>
            <a:pPr marL="355600" lvl="1" indent="-266700" eaLnBrk="1" hangingPunct="1">
              <a:lnSpc>
                <a:spcPct val="90000"/>
              </a:lnSpc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lower costs</a:t>
            </a:r>
          </a:p>
          <a:p>
            <a:pPr marL="355600" lvl="1" indent="-266700" eaLnBrk="1" hangingPunct="1">
              <a:lnSpc>
                <a:spcPct val="90000"/>
              </a:lnSpc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flexibility from people &amp; technology</a:t>
            </a:r>
          </a:p>
          <a:p>
            <a:pPr marL="355600" lvl="1" indent="-266700" eaLnBrk="1" hangingPunct="1">
              <a:lnSpc>
                <a:spcPct val="90000"/>
              </a:lnSpc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developing core competencies </a:t>
            </a:r>
          </a:p>
          <a:p>
            <a:pPr marL="355600" lvl="1" indent="-266700" eaLnBrk="1" hangingPunct="1">
              <a:lnSpc>
                <a:spcPct val="90000"/>
              </a:lnSpc>
              <a:buNone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    of people</a:t>
            </a:r>
          </a:p>
          <a:p>
            <a:pPr lvl="1" eaLnBrk="1" hangingPunct="1">
              <a:lnSpc>
                <a:spcPct val="90000"/>
              </a:lnSpc>
            </a:pPr>
            <a:endParaRPr lang="en-GB" dirty="0" smtClean="0">
              <a:latin typeface="Verdana" pitchFamily="34" charset="0"/>
            </a:endParaRPr>
          </a:p>
        </p:txBody>
      </p:sp>
      <p:sp>
        <p:nvSpPr>
          <p:cNvPr id="33795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500562" y="1371600"/>
            <a:ext cx="4248472" cy="5486400"/>
          </a:xfrm>
        </p:spPr>
        <p:txBody>
          <a:bodyPr>
            <a:normAutofit/>
          </a:bodyPr>
          <a:lstStyle/>
          <a:p>
            <a:pPr marL="88900" indent="20638">
              <a:lnSpc>
                <a:spcPct val="90000"/>
              </a:lnSpc>
              <a:buNone/>
            </a:pPr>
            <a:r>
              <a:rPr lang="en-GB" sz="2000" b="1" dirty="0" smtClean="0">
                <a:latin typeface="Verdana" pitchFamily="34" charset="0"/>
              </a:rPr>
              <a:t>Impacts on ways people are managed? </a:t>
            </a:r>
          </a:p>
          <a:p>
            <a:pPr marL="444500" lvl="1" indent="-355600">
              <a:lnSpc>
                <a:spcPct val="90000"/>
              </a:lnSpc>
              <a:spcAft>
                <a:spcPct val="5000"/>
              </a:spcAft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decentralisation &amp;  devolvement of decision-making</a:t>
            </a:r>
          </a:p>
          <a:p>
            <a:pPr marL="444500" lvl="1" indent="-355600" eaLnBrk="1" hangingPunct="1">
              <a:lnSpc>
                <a:spcPct val="90000"/>
              </a:lnSpc>
              <a:spcAft>
                <a:spcPct val="5000"/>
              </a:spcAft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slimmer, flatter management structures</a:t>
            </a:r>
          </a:p>
          <a:p>
            <a:pPr marL="444500" lvl="1" indent="-355600" eaLnBrk="1" hangingPunct="1">
              <a:lnSpc>
                <a:spcPct val="90000"/>
              </a:lnSpc>
              <a:spcAft>
                <a:spcPct val="5000"/>
              </a:spcAft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fewer specialists directly employed</a:t>
            </a:r>
          </a:p>
          <a:p>
            <a:pPr marL="444500" lvl="1" indent="-355600" eaLnBrk="1" hangingPunct="1">
              <a:lnSpc>
                <a:spcPct val="90000"/>
              </a:lnSpc>
              <a:spcAft>
                <a:spcPct val="5000"/>
              </a:spcAft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developing a flexible workforce</a:t>
            </a:r>
          </a:p>
          <a:p>
            <a:pPr marL="444500" lvl="1" indent="-355600" eaLnBrk="1" hangingPunct="1">
              <a:lnSpc>
                <a:spcPct val="90000"/>
              </a:lnSpc>
              <a:spcAft>
                <a:spcPct val="5000"/>
              </a:spcAft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more project-based &amp; cross-functional initiatives &amp; team working</a:t>
            </a:r>
          </a:p>
          <a:p>
            <a:pPr marL="444500" lvl="1" indent="-355600" eaLnBrk="1" hangingPunct="1">
              <a:lnSpc>
                <a:spcPct val="90000"/>
              </a:lnSpc>
              <a:spcAft>
                <a:spcPct val="5000"/>
              </a:spcAft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empowerment</a:t>
            </a:r>
          </a:p>
          <a:p>
            <a:pPr lvl="1" eaLnBrk="1" hangingPunct="1">
              <a:lnSpc>
                <a:spcPct val="90000"/>
              </a:lnSpc>
              <a:spcAft>
                <a:spcPct val="5000"/>
              </a:spcAft>
              <a:buFontTx/>
              <a:buNone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pPr lvl="1" eaLnBrk="1" hangingPunct="1">
              <a:lnSpc>
                <a:spcPct val="90000"/>
              </a:lnSpc>
              <a:spcAft>
                <a:spcPct val="5000"/>
              </a:spcAft>
              <a:buFontTx/>
              <a:buNone/>
            </a:pPr>
            <a:r>
              <a:rPr lang="en-GB" sz="1400" dirty="0" smtClean="0">
                <a:latin typeface="Arial" pitchFamily="34" charset="0"/>
                <a:cs typeface="Arial" pitchFamily="34" charset="0"/>
              </a:rPr>
              <a:t>(CIPD Position Paper, </a:t>
            </a:r>
            <a:r>
              <a:rPr lang="en-GB" sz="1400" i="1" dirty="0" smtClean="0">
                <a:latin typeface="Arial" pitchFamily="34" charset="0"/>
                <a:cs typeface="Arial" pitchFamily="34" charset="0"/>
              </a:rPr>
              <a:t>People make the Difference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)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8</a:t>
            </a:fld>
            <a:endParaRPr lang="en-GB" dirty="0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10" y="357166"/>
            <a:ext cx="7848600" cy="576064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3600" b="0" dirty="0" smtClean="0">
                <a:solidFill>
                  <a:schemeClr val="tx1"/>
                </a:solidFill>
                <a:effectLst/>
                <a:cs typeface="Arial" pitchFamily="34" charset="0"/>
              </a:rPr>
              <a:t>Environmental impact and how organisations are responding</a:t>
            </a:r>
            <a:endParaRPr lang="en-GB" sz="3600" b="0" dirty="0"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85800" y="1143000"/>
            <a:ext cx="3454152" cy="4953000"/>
          </a:xfrm>
        </p:spPr>
        <p:txBody>
          <a:bodyPr/>
          <a:lstStyle/>
          <a:p>
            <a:pPr marL="88900" indent="0" eaLnBrk="1" hangingPunct="1">
              <a:lnSpc>
                <a:spcPct val="90000"/>
              </a:lnSpc>
              <a:buNone/>
            </a:pPr>
            <a:r>
              <a:rPr lang="en-GB" sz="2000" b="1" i="1" dirty="0" smtClean="0">
                <a:latin typeface="Arial" pitchFamily="34" charset="0"/>
                <a:cs typeface="Arial" pitchFamily="34" charset="0"/>
              </a:rPr>
              <a:t>What does this mean for managers?</a:t>
            </a:r>
          </a:p>
          <a:p>
            <a:pPr marL="88900" indent="0" eaLnBrk="1" hangingPunct="1">
              <a:lnSpc>
                <a:spcPct val="90000"/>
              </a:lnSpc>
              <a:buNone/>
            </a:pPr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pPr marL="355600" lvl="1" indent="-266700" eaLnBrk="1" hangingPunct="1">
              <a:lnSpc>
                <a:spcPct val="90000"/>
              </a:lnSpc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facilitating, co-ordinating </a:t>
            </a:r>
          </a:p>
          <a:p>
            <a:pPr marL="355600" lvl="1" indent="-266700" eaLnBrk="1" hangingPunct="1">
              <a:lnSpc>
                <a:spcPct val="90000"/>
              </a:lnSpc>
              <a:buNone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    roles</a:t>
            </a:r>
          </a:p>
          <a:p>
            <a:pPr marL="355600" lvl="1" indent="-266700" eaLnBrk="1" hangingPunct="1">
              <a:lnSpc>
                <a:spcPct val="90000"/>
              </a:lnSpc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greater interpersonal, team leadership &amp; motivational skills</a:t>
            </a:r>
          </a:p>
          <a:p>
            <a:pPr marL="355600" lvl="1" indent="-266700" eaLnBrk="1" hangingPunct="1">
              <a:lnSpc>
                <a:spcPct val="90000"/>
              </a:lnSpc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integrating flexible staff </a:t>
            </a:r>
          </a:p>
          <a:p>
            <a:pPr eaLnBrk="1" hangingPunct="1">
              <a:lnSpc>
                <a:spcPct val="90000"/>
              </a:lnSpc>
              <a:buNone/>
            </a:pPr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lnSpc>
                <a:spcPct val="90000"/>
              </a:lnSpc>
            </a:pPr>
            <a:endParaRPr lang="en-GB" dirty="0" smtClean="0">
              <a:latin typeface="Verdana" pitchFamily="34" charset="0"/>
            </a:endParaRPr>
          </a:p>
          <a:p>
            <a:pPr eaLnBrk="1" hangingPunct="1">
              <a:lnSpc>
                <a:spcPct val="90000"/>
              </a:lnSpc>
            </a:pPr>
            <a:endParaRPr lang="en-GB" dirty="0" smtClean="0">
              <a:latin typeface="Verdana" pitchFamily="34" charset="0"/>
            </a:endParaRPr>
          </a:p>
        </p:txBody>
      </p:sp>
      <p:sp>
        <p:nvSpPr>
          <p:cNvPr id="34819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283968" y="819150"/>
            <a:ext cx="4174232" cy="4554066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sz="2400" dirty="0" smtClean="0">
              <a:latin typeface="Verdana" pitchFamily="34" charset="0"/>
            </a:endParaRPr>
          </a:p>
          <a:p>
            <a:pPr marL="88900" indent="20638">
              <a:lnSpc>
                <a:spcPct val="90000"/>
              </a:lnSpc>
              <a:buNone/>
            </a:pP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What does it mean for employees?</a:t>
            </a:r>
          </a:p>
          <a:p>
            <a:pPr marL="88900" indent="20638">
              <a:lnSpc>
                <a:spcPct val="90000"/>
              </a:lnSpc>
              <a:buNone/>
            </a:pPr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pPr marL="355600" lvl="1" indent="-266700">
              <a:lnSpc>
                <a:spcPct val="90000"/>
              </a:lnSpc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customer orientation to meet needs of internal &amp; external customers</a:t>
            </a:r>
          </a:p>
          <a:p>
            <a:pPr marL="355600" lvl="1" indent="-266700" eaLnBrk="1" hangingPunct="1">
              <a:lnSpc>
                <a:spcPct val="80000"/>
              </a:lnSpc>
            </a:pPr>
            <a:r>
              <a:rPr lang="en-GB" sz="2000" dirty="0" smtClean="0">
                <a:latin typeface="Verdana" pitchFamily="34" charset="0"/>
              </a:rPr>
              <a:t>increased self-management of individuals &amp; teams</a:t>
            </a:r>
          </a:p>
          <a:p>
            <a:pPr marL="355600" lvl="1" indent="-266700" eaLnBrk="1" hangingPunct="1">
              <a:lnSpc>
                <a:spcPct val="80000"/>
              </a:lnSpc>
            </a:pPr>
            <a:r>
              <a:rPr lang="en-GB" sz="2000" dirty="0" smtClean="0">
                <a:latin typeface="Verdana" pitchFamily="34" charset="0"/>
              </a:rPr>
              <a:t>adding value i.e. contributing to continuous improvement of products, processes, services</a:t>
            </a:r>
          </a:p>
          <a:p>
            <a:pPr marL="355600" lvl="1" indent="-266700" eaLnBrk="1" hangingPunct="1">
              <a:lnSpc>
                <a:spcPct val="80000"/>
              </a:lnSpc>
            </a:pPr>
            <a:r>
              <a:rPr lang="en-GB" sz="2000" dirty="0" smtClean="0">
                <a:latin typeface="Verdana" pitchFamily="34" charset="0"/>
              </a:rPr>
              <a:t>commitment to personal training, development &amp; adaptability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GB" sz="2000" dirty="0" smtClean="0">
              <a:latin typeface="Verdana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Changes to the types Industries/Organisations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b="1" u="sng" dirty="0" smtClean="0"/>
              <a:t>Decline</a:t>
            </a:r>
          </a:p>
          <a:p>
            <a:r>
              <a:rPr lang="en-GB" dirty="0" smtClean="0"/>
              <a:t>Mining</a:t>
            </a:r>
          </a:p>
          <a:p>
            <a:r>
              <a:rPr lang="en-GB" dirty="0" smtClean="0"/>
              <a:t>Ship Building</a:t>
            </a:r>
          </a:p>
          <a:p>
            <a:r>
              <a:rPr lang="en-GB" dirty="0" smtClean="0"/>
              <a:t>Agriculture</a:t>
            </a:r>
          </a:p>
          <a:p>
            <a:r>
              <a:rPr lang="en-GB" dirty="0" smtClean="0"/>
              <a:t>Low Tech manufacturing</a:t>
            </a:r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b="1" u="sng" dirty="0" smtClean="0"/>
              <a:t>Growth</a:t>
            </a:r>
          </a:p>
          <a:p>
            <a:r>
              <a:rPr lang="en-GB" dirty="0" smtClean="0"/>
              <a:t>Finance</a:t>
            </a:r>
          </a:p>
          <a:p>
            <a:r>
              <a:rPr lang="en-GB" dirty="0" smtClean="0"/>
              <a:t>Business Services</a:t>
            </a:r>
          </a:p>
          <a:p>
            <a:r>
              <a:rPr lang="en-GB" dirty="0" smtClean="0"/>
              <a:t>Health</a:t>
            </a:r>
          </a:p>
          <a:p>
            <a:r>
              <a:rPr lang="en-GB" dirty="0" smtClean="0"/>
              <a:t>Education</a:t>
            </a:r>
          </a:p>
          <a:p>
            <a:r>
              <a:rPr lang="en-GB" dirty="0" smtClean="0"/>
              <a:t>Private Services</a:t>
            </a:r>
          </a:p>
          <a:p>
            <a:pPr>
              <a:buNone/>
            </a:pPr>
            <a:endParaRPr lang="en-GB" b="1" u="sng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1979712" y="5661248"/>
            <a:ext cx="58348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Shift to knowledge based workers</a:t>
            </a:r>
          </a:p>
          <a:p>
            <a:r>
              <a:rPr lang="en-GB" sz="1600" dirty="0" smtClean="0"/>
              <a:t>(See Bratton and Gold, 2007)</a:t>
            </a:r>
            <a:endParaRPr lang="en-GB" sz="1600" dirty="0"/>
          </a:p>
        </p:txBody>
      </p:sp>
      <p:sp>
        <p:nvSpPr>
          <p:cNvPr id="8" name="Right Arrow 7"/>
          <p:cNvSpPr/>
          <p:nvPr/>
        </p:nvSpPr>
        <p:spPr>
          <a:xfrm>
            <a:off x="4572000" y="508518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Leitch Report (2006)</a:t>
            </a:r>
          </a:p>
          <a:p>
            <a:r>
              <a:rPr lang="en-GB" dirty="0" smtClean="0"/>
              <a:t>25% of population educated to degree level</a:t>
            </a:r>
          </a:p>
          <a:p>
            <a:r>
              <a:rPr lang="en-GB" dirty="0" smtClean="0"/>
              <a:t>Requirement for 40% by 2020?</a:t>
            </a:r>
          </a:p>
          <a:p>
            <a:r>
              <a:rPr lang="en-GB" dirty="0" smtClean="0"/>
              <a:t>5 m adults in UK (16%) lack basic literacy skills (21%) lack basic numeracy skills</a:t>
            </a:r>
          </a:p>
          <a:p>
            <a:r>
              <a:rPr lang="en-GB" dirty="0" smtClean="0"/>
              <a:t>Employers report issues with poor social skills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Skills Availability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What methods are available to help employers move towards formal provision of basic skills training for employees?</a:t>
            </a:r>
          </a:p>
          <a:p>
            <a:r>
              <a:rPr lang="en-GB" dirty="0" smtClean="0"/>
              <a:t>Apart from improved skills, what other benefits accrue to employees who participate in these schemes?</a:t>
            </a:r>
          </a:p>
          <a:p>
            <a:r>
              <a:rPr lang="en-GB" dirty="0" smtClean="0"/>
              <a:t>What are the major advantages for employers?</a:t>
            </a:r>
          </a:p>
          <a:p>
            <a:r>
              <a:rPr lang="en-GB" dirty="0" smtClean="0"/>
              <a:t>Who are the key stakeholders in ensuring future skills requirements are met?</a:t>
            </a:r>
          </a:p>
          <a:p>
            <a:endParaRPr lang="en-GB" dirty="0" smtClean="0"/>
          </a:p>
          <a:p>
            <a:r>
              <a:rPr lang="en-GB" sz="1300" dirty="0" smtClean="0">
                <a:hlinkClick r:id="rId2"/>
              </a:rPr>
              <a:t>http://www.peoplemanagement.co.uk/pm/articles/2007/08/theskillsequation.htm</a:t>
            </a:r>
            <a:endParaRPr lang="en-GB" sz="1300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Case Study – “The skills equation”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are Scottish employers tending to address the issue of skills shortages?</a:t>
            </a:r>
          </a:p>
          <a:p>
            <a:r>
              <a:rPr lang="en-GB" dirty="0" smtClean="0"/>
              <a:t>Why is this approach likely to provide a long term viable solution?</a:t>
            </a:r>
          </a:p>
          <a:p>
            <a:r>
              <a:rPr lang="en-GB" dirty="0" smtClean="0"/>
              <a:t>What longer term approaches do they argue should be considered?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r>
              <a:rPr lang="en-GB" sz="1200" dirty="0" smtClean="0">
                <a:hlinkClick r:id="rId3"/>
              </a:rPr>
              <a:t>http://www.peoplemanagement.co.uk/pm/articles/2005/10/scotsmissed.htm</a:t>
            </a:r>
            <a:endParaRPr lang="en-GB" sz="1200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Study “Scots Missed” </a:t>
            </a:r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Employers</a:t>
            </a:r>
          </a:p>
          <a:p>
            <a:r>
              <a:rPr lang="en-GB" dirty="0" smtClean="0"/>
              <a:t>Government</a:t>
            </a:r>
          </a:p>
          <a:p>
            <a:r>
              <a:rPr lang="en-GB" dirty="0" smtClean="0"/>
              <a:t>Unions</a:t>
            </a:r>
          </a:p>
          <a:p>
            <a:r>
              <a:rPr lang="en-GB" dirty="0" smtClean="0"/>
              <a:t>Government agencies</a:t>
            </a:r>
          </a:p>
          <a:p>
            <a:r>
              <a:rPr lang="en-GB" dirty="0" smtClean="0"/>
              <a:t>Funding bodies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Key Stakeholders in ensuring future skills requirements are met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Decline in the number of people available to take up jobs</a:t>
            </a:r>
          </a:p>
          <a:p>
            <a:pPr>
              <a:buNone/>
            </a:pPr>
            <a:r>
              <a:rPr lang="en-GB" dirty="0" smtClean="0"/>
              <a:t>Impact of female participation in the labour market</a:t>
            </a:r>
          </a:p>
          <a:p>
            <a:pPr>
              <a:buNone/>
            </a:pPr>
            <a:r>
              <a:rPr lang="en-GB" dirty="0" smtClean="0"/>
              <a:t>2010 -2020 state pension age for women will rise to 65 in stages – limited impact however</a:t>
            </a:r>
          </a:p>
          <a:p>
            <a:pPr>
              <a:buNone/>
            </a:pPr>
            <a:r>
              <a:rPr lang="en-GB" dirty="0" smtClean="0"/>
              <a:t>Raising leaving age for compulsory education to 18 – will offset any benefit of point above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Future labour market – some important considerations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lang="en-GB" dirty="0" smtClean="0">
              <a:hlinkClick r:id="rId2"/>
            </a:endParaRPr>
          </a:p>
          <a:p>
            <a:endParaRPr lang="en-GB" dirty="0" smtClean="0">
              <a:hlinkClick r:id="rId2"/>
            </a:endParaRPr>
          </a:p>
          <a:p>
            <a:endParaRPr lang="en-GB" dirty="0" smtClean="0">
              <a:hlinkClick r:id="rId2"/>
            </a:endParaRPr>
          </a:p>
          <a:p>
            <a:endParaRPr lang="en-GB" dirty="0" smtClean="0">
              <a:hlinkClick r:id="rId2"/>
            </a:endParaRPr>
          </a:p>
          <a:p>
            <a:endParaRPr lang="en-GB" dirty="0" smtClean="0">
              <a:hlinkClick r:id="rId2"/>
            </a:endParaRPr>
          </a:p>
          <a:p>
            <a:endParaRPr lang="en-GB" dirty="0" smtClean="0">
              <a:hlinkClick r:id="rId2"/>
            </a:endParaRPr>
          </a:p>
          <a:p>
            <a:endParaRPr lang="en-GB" dirty="0" smtClean="0">
              <a:hlinkClick r:id="rId2"/>
            </a:endParaRPr>
          </a:p>
          <a:p>
            <a:endParaRPr lang="en-GB" dirty="0" smtClean="0">
              <a:hlinkClick r:id="rId2"/>
            </a:endParaRPr>
          </a:p>
          <a:p>
            <a:endParaRPr lang="en-GB" dirty="0" smtClean="0">
              <a:hlinkClick r:id="rId2"/>
            </a:endParaRPr>
          </a:p>
          <a:p>
            <a:r>
              <a:rPr lang="en-GB" dirty="0" smtClean="0">
                <a:hlinkClick r:id="rId2"/>
              </a:rPr>
              <a:t>http://www.youtube.com/watch?v=lOZmqIwqur4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Understanding the concept of migration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08" y="1571612"/>
            <a:ext cx="4929222" cy="32397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Majority of jobs created over past two decades have been filled by people born oversees and have moved to UK.</a:t>
            </a:r>
          </a:p>
          <a:p>
            <a:r>
              <a:rPr lang="en-GB" dirty="0" smtClean="0"/>
              <a:t>New rules in 2008 limiting numbers</a:t>
            </a:r>
          </a:p>
          <a:p>
            <a:r>
              <a:rPr lang="en-GB" dirty="0" smtClean="0"/>
              <a:t>Regulations unable to prevent movement from EU countries, but may be temporary restrictions from new member countries.</a:t>
            </a:r>
          </a:p>
          <a:p>
            <a:r>
              <a:rPr lang="en-GB" dirty="0" smtClean="0"/>
              <a:t>Potentially fewer European citizens available for work in near future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Immigration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GB" dirty="0" smtClean="0"/>
          </a:p>
          <a:p>
            <a:r>
              <a:rPr lang="en-GB" dirty="0" smtClean="0"/>
              <a:t>If a supply of migrant workers is no longer readily available, what action could/should employers take to secure appropriate talent?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of immigration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Provides the background to the business of HR</a:t>
            </a:r>
          </a:p>
          <a:p>
            <a:r>
              <a:rPr lang="en-GB" dirty="0" smtClean="0"/>
              <a:t>Market conditions ultimately determine the number of people organisations need to recruit, retain and develop in order to meet customer demand.</a:t>
            </a:r>
          </a:p>
          <a:p>
            <a:r>
              <a:rPr lang="en-GB" dirty="0" smtClean="0"/>
              <a:t>Organisations buy the people they need from the labour market.</a:t>
            </a:r>
          </a:p>
          <a:p>
            <a:r>
              <a:rPr lang="en-GB" dirty="0" smtClean="0"/>
              <a:t>How many staff they are able to buy and at what cost is determined by availability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is understanding the external labour market important for HR?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statistics are available?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500034" y="357166"/>
            <a:ext cx="4040188" cy="7620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Who uses the information?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3"/>
          </p:nvPr>
        </p:nvSpPr>
        <p:spPr>
          <a:xfrm>
            <a:off x="4714876" y="357166"/>
            <a:ext cx="4041775" cy="762000"/>
          </a:xfrm>
        </p:spPr>
        <p:txBody>
          <a:bodyPr/>
          <a:lstStyle/>
          <a:p>
            <a:r>
              <a:rPr lang="en-GB" dirty="0" smtClean="0"/>
              <a:t>For what purpose?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>
          <a:xfrm>
            <a:off x="500034" y="1142984"/>
            <a:ext cx="4040188" cy="5715016"/>
          </a:xfrm>
        </p:spPr>
        <p:txBody>
          <a:bodyPr>
            <a:normAutofit/>
          </a:bodyPr>
          <a:lstStyle/>
          <a:p>
            <a:r>
              <a:rPr lang="en-GB" dirty="0" smtClean="0"/>
              <a:t>central and local government, economists, financial analysts, journalists, businesses, trade unions, employer associations, students, teachers, industrial tribunals, academic researchers and lobby groups.</a:t>
            </a:r>
          </a:p>
          <a:p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4714876" y="1142984"/>
            <a:ext cx="4041775" cy="5715016"/>
          </a:xfrm>
        </p:spPr>
        <p:txBody>
          <a:bodyPr>
            <a:normAutofit/>
          </a:bodyPr>
          <a:lstStyle/>
          <a:p>
            <a:r>
              <a:rPr lang="en-GB" dirty="0" smtClean="0"/>
              <a:t>analysis, evaluation, monitoring, planning of the labour market and economy.  </a:t>
            </a:r>
          </a:p>
          <a:p>
            <a:r>
              <a:rPr lang="en-GB" dirty="0" smtClean="0"/>
              <a:t>Social analysis to inform government policies  relating to </a:t>
            </a:r>
          </a:p>
          <a:p>
            <a:pPr>
              <a:buNone/>
            </a:pPr>
            <a:r>
              <a:rPr lang="en-GB" dirty="0" smtClean="0"/>
              <a:t>	(women, young people, older people and jobless households).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100" dirty="0" smtClean="0">
              <a:hlinkClick r:id="rId2"/>
            </a:endParaRPr>
          </a:p>
          <a:p>
            <a:endParaRPr lang="en-GB" sz="1100" dirty="0" smtClean="0">
              <a:hlinkClick r:id="rId2"/>
            </a:endParaRPr>
          </a:p>
          <a:p>
            <a:endParaRPr lang="en-GB" sz="1100" dirty="0" smtClean="0">
              <a:hlinkClick r:id="rId2"/>
            </a:endParaRPr>
          </a:p>
          <a:p>
            <a:endParaRPr lang="en-GB" sz="1100" dirty="0" smtClean="0">
              <a:hlinkClick r:id="rId2"/>
            </a:endParaRPr>
          </a:p>
          <a:p>
            <a:endParaRPr lang="en-GB" sz="1100" dirty="0" smtClean="0">
              <a:hlinkClick r:id="rId2"/>
            </a:endParaRPr>
          </a:p>
          <a:p>
            <a:endParaRPr lang="en-GB" sz="1100" dirty="0" smtClean="0">
              <a:hlinkClick r:id="rId2"/>
            </a:endParaRPr>
          </a:p>
          <a:p>
            <a:endParaRPr lang="en-GB" sz="1100" dirty="0" smtClean="0">
              <a:hlinkClick r:id="rId2"/>
            </a:endParaRPr>
          </a:p>
          <a:p>
            <a:endParaRPr lang="en-GB" sz="1100" dirty="0" smtClean="0">
              <a:hlinkClick r:id="rId2"/>
            </a:endParaRPr>
          </a:p>
          <a:p>
            <a:endParaRPr lang="en-GB" sz="1100" dirty="0" smtClean="0">
              <a:hlinkClick r:id="rId2"/>
            </a:endParaRPr>
          </a:p>
          <a:p>
            <a:endParaRPr lang="en-GB" sz="1100" dirty="0" smtClean="0">
              <a:hlinkClick r:id="rId2"/>
            </a:endParaRPr>
          </a:p>
          <a:p>
            <a:endParaRPr lang="en-GB" sz="1100" dirty="0" smtClean="0">
              <a:hlinkClick r:id="rId2"/>
            </a:endParaRPr>
          </a:p>
          <a:p>
            <a:endParaRPr lang="en-GB" sz="1100" dirty="0" smtClean="0">
              <a:hlinkClick r:id="rId2"/>
            </a:endParaRPr>
          </a:p>
          <a:p>
            <a:endParaRPr lang="en-GB" sz="1100" dirty="0" smtClean="0">
              <a:hlinkClick r:id="rId2"/>
            </a:endParaRPr>
          </a:p>
          <a:p>
            <a:endParaRPr lang="en-GB" sz="1100" dirty="0" smtClean="0">
              <a:hlinkClick r:id="rId2"/>
            </a:endParaRPr>
          </a:p>
          <a:p>
            <a:endParaRPr lang="en-GB" sz="1100" dirty="0" smtClean="0">
              <a:hlinkClick r:id="rId2"/>
            </a:endParaRPr>
          </a:p>
          <a:p>
            <a:endParaRPr lang="en-GB" sz="1100" dirty="0" smtClean="0">
              <a:hlinkClick r:id="rId2"/>
            </a:endParaRPr>
          </a:p>
          <a:p>
            <a:endParaRPr lang="en-GB" sz="1100" dirty="0" smtClean="0">
              <a:hlinkClick r:id="rId2"/>
            </a:endParaRPr>
          </a:p>
          <a:p>
            <a:endParaRPr lang="en-GB" sz="1100" dirty="0" smtClean="0">
              <a:hlinkClick r:id="rId2"/>
            </a:endParaRPr>
          </a:p>
          <a:p>
            <a:r>
              <a:rPr lang="en-GB" sz="1100" dirty="0" smtClean="0">
                <a:hlinkClick r:id="rId2"/>
              </a:rPr>
              <a:t>http://www.ons.gov.uk/ons/rel/lms/labour-market-statistics/september-2012/video-summary.html</a:t>
            </a:r>
            <a:endParaRPr lang="en-GB" sz="1100" dirty="0" smtClean="0"/>
          </a:p>
          <a:p>
            <a:endParaRPr lang="en-GB" dirty="0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00232" y="1357298"/>
            <a:ext cx="4887373" cy="3813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Unemployment for everyone aged 16 and over for May to July 2012 was 2.59 million, down 7,000 on the previous three months. </a:t>
            </a:r>
          </a:p>
          <a:p>
            <a:r>
              <a:rPr lang="en-GB" dirty="0" smtClean="0"/>
              <a:t>Employment for the same age group was 29.56 million, up 236,000 on the previous three months.</a:t>
            </a:r>
          </a:p>
          <a:p>
            <a:r>
              <a:rPr lang="en-GB" dirty="0" smtClean="0"/>
              <a:t>Public sector employment was 5.66 million in June 2012 and private sector employment 23.90 million. </a:t>
            </a:r>
          </a:p>
          <a:p>
            <a:r>
              <a:rPr lang="en-GB" dirty="0" smtClean="0"/>
              <a:t>Public sector employment was down 235,000 and private sector employment up 471,000 between March and June 2012.</a:t>
            </a:r>
          </a:p>
          <a:p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Headlines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Change in public and private sector employment was affected by the reclassification of some educational bodies from the public sector to the private sector. </a:t>
            </a:r>
          </a:p>
          <a:p>
            <a:endParaRPr lang="en-GB" dirty="0" smtClean="0"/>
          </a:p>
          <a:p>
            <a:r>
              <a:rPr lang="en-GB" dirty="0" smtClean="0"/>
              <a:t>Over the past twenty years average full-time hours have fallen and average part-time hours have increased. </a:t>
            </a:r>
            <a:br>
              <a:rPr lang="en-GB" dirty="0" smtClean="0"/>
            </a:b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Headlines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Characteristics of  Tight v Loose Labour Market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b="1" u="sng" dirty="0" smtClean="0"/>
              <a:t>Tight</a:t>
            </a:r>
          </a:p>
          <a:p>
            <a:r>
              <a:rPr lang="en-GB" sz="2400" dirty="0" smtClean="0"/>
              <a:t>High Employment levels</a:t>
            </a:r>
          </a:p>
          <a:p>
            <a:r>
              <a:rPr lang="en-GB" sz="2400" dirty="0" smtClean="0"/>
              <a:t>Not enough people with specific skills</a:t>
            </a:r>
          </a:p>
          <a:p>
            <a:r>
              <a:rPr lang="en-GB" sz="2400" dirty="0" smtClean="0"/>
              <a:t>Demand for people outstrips supply</a:t>
            </a:r>
          </a:p>
          <a:p>
            <a:r>
              <a:rPr lang="en-GB" sz="2400" dirty="0" smtClean="0"/>
              <a:t>Employees have increased bargaining power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b="1" u="sng" dirty="0" smtClean="0"/>
              <a:t>Loose</a:t>
            </a:r>
          </a:p>
          <a:p>
            <a:r>
              <a:rPr lang="en-GB" sz="2400" dirty="0" smtClean="0"/>
              <a:t>High Unemployment</a:t>
            </a:r>
          </a:p>
          <a:p>
            <a:r>
              <a:rPr lang="en-GB" sz="2400" dirty="0" smtClean="0"/>
              <a:t>Available skills readily available</a:t>
            </a:r>
          </a:p>
          <a:p>
            <a:r>
              <a:rPr lang="en-GB" sz="2400" dirty="0" smtClean="0"/>
              <a:t>Demand for jobs outstrips supply</a:t>
            </a:r>
          </a:p>
          <a:p>
            <a:r>
              <a:rPr lang="en-GB" sz="2400" dirty="0" smtClean="0"/>
              <a:t>Employer has increased bargaining power</a:t>
            </a:r>
          </a:p>
          <a:p>
            <a:endParaRPr lang="en-GB" dirty="0" smtClean="0"/>
          </a:p>
          <a:p>
            <a:pPr>
              <a:buNone/>
            </a:pPr>
            <a:endParaRPr lang="en-GB" b="1" u="sng" dirty="0"/>
          </a:p>
        </p:txBody>
      </p:sp>
      <p:sp>
        <p:nvSpPr>
          <p:cNvPr id="5" name="TextBox 4"/>
          <p:cNvSpPr txBox="1"/>
          <p:nvPr/>
        </p:nvSpPr>
        <p:spPr>
          <a:xfrm>
            <a:off x="2339752" y="5011341"/>
            <a:ext cx="18473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2400" dirty="0" smtClean="0"/>
          </a:p>
          <a:p>
            <a:endParaRPr lang="en-GB" sz="2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1604" y="135729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Activity</a:t>
            </a:r>
            <a:br>
              <a:rPr lang="en-GB" dirty="0" smtClean="0"/>
            </a:br>
            <a:r>
              <a:rPr lang="en-GB" dirty="0" smtClean="0"/>
              <a:t>Tight or loose...</a:t>
            </a:r>
            <a:br>
              <a:rPr lang="en-GB" dirty="0" smtClean="0"/>
            </a:br>
            <a:r>
              <a:rPr lang="en-GB" dirty="0" smtClean="0"/>
              <a:t>How might you adapt your  Resourcing Strategy?</a:t>
            </a:r>
            <a:endParaRPr lang="en-GB" dirty="0"/>
          </a:p>
        </p:txBody>
      </p:sp>
      <p:pic>
        <p:nvPicPr>
          <p:cNvPr id="76807" name="Picture 7" descr="http://www.my20cents.com/wp-content/uploads/2009/03/person_outline_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162299"/>
            <a:ext cx="2857500" cy="3695701"/>
          </a:xfrm>
          <a:prstGeom prst="rect">
            <a:avLst/>
          </a:prstGeom>
          <a:noFill/>
        </p:spPr>
      </p:pic>
      <p:pic>
        <p:nvPicPr>
          <p:cNvPr id="76809" name="Picture 9" descr="http://t2.gstatic.com/images?q=tbn:ANd9GcQO0T511Yp-cdapo8JrOpfr3wC70n2iD_uWPZ-5eIn05z9Vbm1c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00562" y="3214686"/>
            <a:ext cx="3857652" cy="3143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Impact on approach to resourcing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0034" y="1500174"/>
            <a:ext cx="4038600" cy="4434840"/>
          </a:xfrm>
        </p:spPr>
        <p:txBody>
          <a:bodyPr>
            <a:normAutofit fontScale="70000" lnSpcReduction="20000"/>
          </a:bodyPr>
          <a:lstStyle/>
          <a:p>
            <a:r>
              <a:rPr lang="en-GB" b="1" u="sng" dirty="0" smtClean="0"/>
              <a:t>TIGHT</a:t>
            </a:r>
          </a:p>
          <a:p>
            <a:r>
              <a:rPr lang="en-GB" dirty="0" smtClean="0"/>
              <a:t>Employer Branding and advertising</a:t>
            </a:r>
          </a:p>
          <a:p>
            <a:r>
              <a:rPr lang="en-GB" dirty="0" smtClean="0"/>
              <a:t>Employee engagement and retention strategies</a:t>
            </a:r>
          </a:p>
          <a:p>
            <a:r>
              <a:rPr lang="en-GB" dirty="0" smtClean="0"/>
              <a:t>Developing internal talent pools</a:t>
            </a:r>
          </a:p>
          <a:p>
            <a:r>
              <a:rPr lang="en-GB" dirty="0" smtClean="0"/>
              <a:t>Graduate recruitment schemes</a:t>
            </a:r>
          </a:p>
          <a:p>
            <a:r>
              <a:rPr lang="en-GB" dirty="0" smtClean="0"/>
              <a:t>Remuneration – golden handshakes, pay positioning</a:t>
            </a:r>
          </a:p>
          <a:p>
            <a:r>
              <a:rPr lang="en-GB" dirty="0" smtClean="0"/>
              <a:t>Finders fees</a:t>
            </a:r>
          </a:p>
          <a:p>
            <a:r>
              <a:rPr lang="en-GB" dirty="0" smtClean="0"/>
              <a:t>Psychological contract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86314" y="1500174"/>
            <a:ext cx="4038600" cy="4434840"/>
          </a:xfrm>
        </p:spPr>
        <p:txBody>
          <a:bodyPr>
            <a:normAutofit fontScale="70000" lnSpcReduction="20000"/>
          </a:bodyPr>
          <a:lstStyle/>
          <a:p>
            <a:r>
              <a:rPr lang="en-GB" b="1" u="sng" dirty="0" smtClean="0"/>
              <a:t>LOOSE</a:t>
            </a:r>
          </a:p>
          <a:p>
            <a:r>
              <a:rPr lang="en-GB" dirty="0" smtClean="0"/>
              <a:t>Managing volume of applicants - </a:t>
            </a:r>
          </a:p>
          <a:p>
            <a:r>
              <a:rPr lang="en-GB" dirty="0" smtClean="0"/>
              <a:t>Branding – self screening</a:t>
            </a:r>
          </a:p>
          <a:p>
            <a:r>
              <a:rPr lang="en-GB" dirty="0" smtClean="0"/>
              <a:t>Recruitment freezes</a:t>
            </a:r>
          </a:p>
          <a:p>
            <a:r>
              <a:rPr lang="en-GB" dirty="0" smtClean="0"/>
              <a:t>Exit strategies</a:t>
            </a:r>
          </a:p>
          <a:p>
            <a:r>
              <a:rPr lang="en-GB" dirty="0" smtClean="0"/>
              <a:t>Performance management as people reluctant to move on – can have unhealthy turnover rates – stagnation etc</a:t>
            </a:r>
          </a:p>
          <a:p>
            <a:r>
              <a:rPr lang="en-GB" dirty="0" smtClean="0"/>
              <a:t>Lower  Salary - but can lead to problems later in the employee life cycle with internal inequities</a:t>
            </a:r>
          </a:p>
          <a:p>
            <a:r>
              <a:rPr lang="en-GB" dirty="0" smtClean="0"/>
              <a:t>Psychological contract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Provide an overview of UK labour market trends and implications for business</a:t>
            </a:r>
          </a:p>
          <a:p>
            <a:r>
              <a:rPr lang="en-GB" dirty="0" smtClean="0"/>
              <a:t>Understand and critically evaluate the concept of migration and how this impacts the UK labour market</a:t>
            </a:r>
          </a:p>
          <a:p>
            <a:r>
              <a:rPr lang="en-GB" dirty="0" smtClean="0"/>
              <a:t>Understand the terms migration and immigration and the importance to labour markets</a:t>
            </a:r>
          </a:p>
          <a:p>
            <a:r>
              <a:rPr lang="en-GB" dirty="0" smtClean="0"/>
              <a:t>Explain the significance of tight/loose labour market conditions for employers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 should now be able to...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Gold, J (2012) </a:t>
            </a:r>
            <a:r>
              <a:rPr lang="en-GB" i="1" dirty="0" smtClean="0"/>
              <a:t>Human Resource Management Theory and Practice. </a:t>
            </a:r>
            <a:r>
              <a:rPr lang="en-GB" dirty="0" smtClean="0"/>
              <a:t>London : Palgrave</a:t>
            </a:r>
          </a:p>
          <a:p>
            <a:r>
              <a:rPr lang="en-GB" dirty="0" smtClean="0"/>
              <a:t>Taylor, S (2010) </a:t>
            </a:r>
            <a:r>
              <a:rPr lang="en-GB" i="1" dirty="0" smtClean="0"/>
              <a:t>Resourcing and talent Management.</a:t>
            </a:r>
            <a:r>
              <a:rPr lang="en-GB" dirty="0" smtClean="0"/>
              <a:t> 5</a:t>
            </a:r>
            <a:r>
              <a:rPr lang="en-GB" baseline="30000" dirty="0" smtClean="0"/>
              <a:t>th</a:t>
            </a:r>
            <a:r>
              <a:rPr lang="en-GB" dirty="0" smtClean="0"/>
              <a:t> ed. </a:t>
            </a:r>
            <a:r>
              <a:rPr lang="en-GB" dirty="0" err="1" smtClean="0"/>
              <a:t>London:CIPD</a:t>
            </a:r>
            <a:r>
              <a:rPr lang="en-GB" dirty="0" smtClean="0"/>
              <a:t> pp18-28</a:t>
            </a:r>
          </a:p>
          <a:p>
            <a:r>
              <a:rPr lang="en-GB" dirty="0" smtClean="0"/>
              <a:t>Rees, G and French, R.(eds.) (2010) </a:t>
            </a:r>
            <a:r>
              <a:rPr lang="en-GB" i="1" dirty="0" smtClean="0"/>
              <a:t>Leading managing and developing people</a:t>
            </a:r>
            <a:r>
              <a:rPr lang="en-GB" dirty="0" smtClean="0"/>
              <a:t> 3</a:t>
            </a:r>
            <a:r>
              <a:rPr lang="en-GB" baseline="30000" dirty="0" smtClean="0"/>
              <a:t>rd</a:t>
            </a:r>
            <a:r>
              <a:rPr lang="en-GB" dirty="0" smtClean="0"/>
              <a:t> ed. </a:t>
            </a:r>
            <a:r>
              <a:rPr lang="en-GB" dirty="0" err="1" smtClean="0"/>
              <a:t>London:CIPD</a:t>
            </a:r>
            <a:r>
              <a:rPr lang="en-GB" dirty="0" smtClean="0"/>
              <a:t> pp271-274</a:t>
            </a:r>
          </a:p>
          <a:p>
            <a:r>
              <a:rPr lang="en-GB" dirty="0" err="1" smtClean="0"/>
              <a:t>Marchington</a:t>
            </a:r>
            <a:r>
              <a:rPr lang="en-GB" dirty="0" smtClean="0"/>
              <a:t>, M and Wilkinson, A. (2007) </a:t>
            </a:r>
            <a:r>
              <a:rPr lang="en-GB" i="1" dirty="0" smtClean="0"/>
              <a:t>Human resource management at work</a:t>
            </a:r>
            <a:r>
              <a:rPr lang="en-GB" dirty="0" smtClean="0"/>
              <a:t>, </a:t>
            </a:r>
            <a:r>
              <a:rPr lang="en-GB" i="1" dirty="0" smtClean="0"/>
              <a:t>people management and development</a:t>
            </a:r>
            <a:r>
              <a:rPr lang="en-GB" dirty="0" smtClean="0"/>
              <a:t> 3</a:t>
            </a:r>
            <a:r>
              <a:rPr lang="en-GB" baseline="30000" dirty="0" smtClean="0"/>
              <a:t>rd</a:t>
            </a:r>
            <a:r>
              <a:rPr lang="en-GB" dirty="0" smtClean="0"/>
              <a:t> ed. London: CIPD  pp159-160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141</TotalTime>
  <Words>1419</Words>
  <Application>Microsoft Office PowerPoint</Application>
  <PresentationFormat>On-screen Show (4:3)</PresentationFormat>
  <Paragraphs>278</Paragraphs>
  <Slides>29</Slides>
  <Notes>17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Concourse</vt:lpstr>
      <vt:lpstr>Resourcing and Talent Planning</vt:lpstr>
      <vt:lpstr>Overview of Module</vt:lpstr>
      <vt:lpstr>Subject Areas</vt:lpstr>
      <vt:lpstr>Teaching Strategy</vt:lpstr>
      <vt:lpstr>Method of Assessment</vt:lpstr>
      <vt:lpstr>Objectives for today</vt:lpstr>
      <vt:lpstr>The changing world of work</vt:lpstr>
      <vt:lpstr>Environmental impact and how organisations are responding</vt:lpstr>
      <vt:lpstr>Slide 9</vt:lpstr>
      <vt:lpstr>Changes to the types Industries/Organisations</vt:lpstr>
      <vt:lpstr>Skills Availability</vt:lpstr>
      <vt:lpstr>Case Study – “The skills equation”</vt:lpstr>
      <vt:lpstr>Case Study “Scots Missed” </vt:lpstr>
      <vt:lpstr>Key Stakeholders in ensuring future skills requirements are met</vt:lpstr>
      <vt:lpstr>Future labour market – some important considerations</vt:lpstr>
      <vt:lpstr>Understanding the concept of migration</vt:lpstr>
      <vt:lpstr>Immigration</vt:lpstr>
      <vt:lpstr>Impact of immigration</vt:lpstr>
      <vt:lpstr>Why is understanding the external labour market important for HR?</vt:lpstr>
      <vt:lpstr>What statistics are available?</vt:lpstr>
      <vt:lpstr>Slide 21</vt:lpstr>
      <vt:lpstr>Slide 22</vt:lpstr>
      <vt:lpstr>Key Headlines</vt:lpstr>
      <vt:lpstr>Key Headlines</vt:lpstr>
      <vt:lpstr>Characteristics of  Tight v Loose Labour Market</vt:lpstr>
      <vt:lpstr>Activity Tight or loose... How might you adapt your  Resourcing Strategy?</vt:lpstr>
      <vt:lpstr>Impact on approach to resourcing</vt:lpstr>
      <vt:lpstr>You should now be able to...</vt:lpstr>
      <vt:lpstr>Further Reading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Resourcing and Talent Planning</dc:title>
  <dc:creator>Samantha Morgan</dc:creator>
  <cp:lastModifiedBy>Samantha Morgan</cp:lastModifiedBy>
  <cp:revision>17</cp:revision>
  <dcterms:created xsi:type="dcterms:W3CDTF">2012-01-11T18:00:36Z</dcterms:created>
  <dcterms:modified xsi:type="dcterms:W3CDTF">2013-01-09T17:57:26Z</dcterms:modified>
</cp:coreProperties>
</file>