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5" r:id="rId5"/>
  </p:sldMasterIdLst>
  <p:notesMasterIdLst>
    <p:notesMasterId r:id="rId16"/>
  </p:notesMasterIdLst>
  <p:sldIdLst>
    <p:sldId id="351" r:id="rId6"/>
    <p:sldId id="301" r:id="rId7"/>
    <p:sldId id="269" r:id="rId8"/>
    <p:sldId id="270" r:id="rId9"/>
    <p:sldId id="271" r:id="rId10"/>
    <p:sldId id="272" r:id="rId11"/>
    <p:sldId id="262" r:id="rId12"/>
    <p:sldId id="263" r:id="rId13"/>
    <p:sldId id="264"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474C7D-118B-41B8-B1D7-06A1161D6111}" type="datetimeFigureOut">
              <a:rPr lang="en-GB" smtClean="0"/>
              <a:t>07/06/2023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E22DE-049F-425D-842C-61880A3069FF}" type="slidenum">
              <a:rPr lang="en-GB" smtClean="0"/>
              <a:t>‹#›</a:t>
            </a:fld>
            <a:endParaRPr lang="en-GB"/>
          </a:p>
        </p:txBody>
      </p:sp>
    </p:spTree>
    <p:extLst>
      <p:ext uri="{BB962C8B-B14F-4D97-AF65-F5344CB8AC3E}">
        <p14:creationId xmlns:p14="http://schemas.microsoft.com/office/powerpoint/2010/main" val="1256515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b="1"/>
              <a:t>Price </a:t>
            </a:r>
            <a:r>
              <a:rPr lang="en-GB" altLang="en-US"/>
              <a:t>is the amount the consumer must exchange to receive the offering . Solomon et al (2009).</a:t>
            </a:r>
          </a:p>
          <a:p>
            <a:pPr>
              <a:spcBef>
                <a:spcPct val="0"/>
              </a:spcBef>
            </a:pPr>
            <a:r>
              <a:rPr lang="en-GB" altLang="en-US" i="1"/>
              <a:t>The company’s goal in terms of price is really to reduce costs through improving manufacturing and efficiency, and most importantly the marketer needs to increase the perceived value of the benefits of its products and services to the buyer or consumer</a:t>
            </a:r>
          </a:p>
          <a:p>
            <a:pPr>
              <a:spcBef>
                <a:spcPct val="0"/>
              </a:spcBef>
            </a:pPr>
            <a:endParaRPr lang="en-GB" altLang="en-US" i="1"/>
          </a:p>
          <a:p>
            <a:pPr>
              <a:spcBef>
                <a:spcPct val="0"/>
              </a:spcBef>
            </a:pPr>
            <a:r>
              <a:rPr lang="en-GB" altLang="en-US" b="1"/>
              <a:t>Place </a:t>
            </a:r>
            <a:r>
              <a:rPr lang="en-GB" altLang="en-US"/>
              <a:t>includes company activities that make the product available to target consumers. Kotler and Armstrong (2010).</a:t>
            </a:r>
          </a:p>
          <a:p>
            <a:pPr>
              <a:spcBef>
                <a:spcPct val="0"/>
              </a:spcBef>
            </a:pPr>
            <a:r>
              <a:rPr lang="en-GB" altLang="en-US" i="1"/>
              <a:t>Place is also known as channel, distribution, or intermediary. It is the mechanism through which goods and/or services are moved from the manufacturer/ service provider to the user or consumer</a:t>
            </a:r>
          </a:p>
          <a:p>
            <a:pPr>
              <a:spcBef>
                <a:spcPct val="0"/>
              </a:spcBef>
            </a:pPr>
            <a:endParaRPr lang="en-GB" altLang="en-US" i="1"/>
          </a:p>
          <a:p>
            <a:pPr>
              <a:spcBef>
                <a:spcPct val="0"/>
              </a:spcBef>
            </a:pPr>
            <a:r>
              <a:rPr lang="en-GB" altLang="en-US" b="1"/>
              <a:t>Product </a:t>
            </a:r>
            <a:r>
              <a:rPr lang="en-GB" altLang="en-US"/>
              <a:t>means the goods-and-services combination the company offers to the target market. Kotler and Armstrong (2010).</a:t>
            </a:r>
          </a:p>
          <a:p>
            <a:pPr>
              <a:spcBef>
                <a:spcPct val="0"/>
              </a:spcBef>
            </a:pPr>
            <a:r>
              <a:rPr lang="en-GB" altLang="en-US" i="1"/>
              <a:t>For many a product is simply the tangible, physical item that we buy or sell. You can also think of the product as intangible i.e. a service.</a:t>
            </a:r>
          </a:p>
          <a:p>
            <a:pPr>
              <a:spcBef>
                <a:spcPct val="0"/>
              </a:spcBef>
            </a:pPr>
            <a:endParaRPr lang="en-GB" altLang="en-US" i="1"/>
          </a:p>
          <a:p>
            <a:pPr>
              <a:spcBef>
                <a:spcPct val="0"/>
              </a:spcBef>
            </a:pPr>
            <a:r>
              <a:rPr lang="en-GB" altLang="en-US" b="1"/>
              <a:t>Promotion </a:t>
            </a:r>
            <a:r>
              <a:rPr lang="en-GB" altLang="en-US"/>
              <a:t>includes all of the activities marketers undertake to inform consumers about their products and to encourage potential customers to buy these products. Solomon et al (2009).</a:t>
            </a:r>
          </a:p>
          <a:p>
            <a:pPr>
              <a:spcBef>
                <a:spcPct val="0"/>
              </a:spcBef>
            </a:pPr>
            <a:r>
              <a:rPr lang="en-GB" altLang="en-US" i="1"/>
              <a:t>Promotion includes all of the tools available to the marketer for marketing communication. </a:t>
            </a:r>
          </a:p>
          <a:p>
            <a:pPr>
              <a:spcBef>
                <a:spcPct val="0"/>
              </a:spcBef>
            </a:pPr>
            <a:endParaRPr lang="en-GB" altLang="en-US" i="1"/>
          </a:p>
          <a:p>
            <a:pPr>
              <a:spcBef>
                <a:spcPct val="0"/>
              </a:spcBef>
            </a:pPr>
            <a:r>
              <a:rPr lang="en-GB" altLang="en-US" b="1"/>
              <a:t>Process </a:t>
            </a:r>
            <a:r>
              <a:rPr lang="en-GB" altLang="en-US"/>
              <a:t>is) . . . The actual procedures, mechanisms, and flow of activities by which the service is delivered – this service delivery and operating systems. </a:t>
            </a:r>
          </a:p>
          <a:p>
            <a:pPr>
              <a:spcBef>
                <a:spcPct val="0"/>
              </a:spcBef>
            </a:pPr>
            <a:r>
              <a:rPr lang="en-GB" altLang="en-US"/>
              <a:t>Zeithaml et al (2008).</a:t>
            </a:r>
          </a:p>
          <a:p>
            <a:pPr>
              <a:spcBef>
                <a:spcPct val="0"/>
              </a:spcBef>
            </a:pPr>
            <a:r>
              <a:rPr lang="en-GB" altLang="en-US" i="1"/>
              <a:t>However in reality it is more about the customer interface between the business and consumer and how they deal with each other in a series of steps in stages, i.e. throughout the process</a:t>
            </a:r>
          </a:p>
          <a:p>
            <a:pPr>
              <a:spcBef>
                <a:spcPct val="0"/>
              </a:spcBef>
            </a:pPr>
            <a:endParaRPr lang="en-GB" altLang="en-US" i="1"/>
          </a:p>
          <a:p>
            <a:pPr>
              <a:spcBef>
                <a:spcPct val="0"/>
              </a:spcBef>
            </a:pPr>
            <a:r>
              <a:rPr lang="en-GB" altLang="en-US" b="1"/>
              <a:t>Physical evidence </a:t>
            </a:r>
            <a:r>
              <a:rPr lang="en-GB" altLang="en-US"/>
              <a:t>is) . . . The environment in which the service is delivered, and where the firm and customer interact, and any tangible components that facilitate performance or communication of the service.  Zeithaml et al (2008 )</a:t>
            </a:r>
          </a:p>
          <a:p>
            <a:pPr>
              <a:spcBef>
                <a:spcPct val="0"/>
              </a:spcBef>
            </a:pPr>
            <a:r>
              <a:rPr lang="en-GB" altLang="en-US" i="1"/>
              <a:t>Physical Evidence is the material part of a service. Strictly speaking there are no physical attributes to a service, so a consumer tends to rely on material cues. There are many examples of physical evidence, including some of the following buildings, equipment, signs and logos, annual accounts and business reports, brochures, your website, and even your business cards.</a:t>
            </a:r>
          </a:p>
          <a:p>
            <a:pPr>
              <a:spcBef>
                <a:spcPct val="0"/>
              </a:spcBef>
            </a:pPr>
            <a:endParaRPr lang="en-GB" altLang="en-US" i="1"/>
          </a:p>
          <a:p>
            <a:pPr>
              <a:spcBef>
                <a:spcPct val="0"/>
              </a:spcBef>
            </a:pPr>
            <a:r>
              <a:rPr lang="en-GB" altLang="en-US" b="1"/>
              <a:t>(People </a:t>
            </a:r>
            <a:r>
              <a:rPr lang="en-GB" altLang="en-US"/>
              <a:t>are) . . . All human actors who play a part in service delivery and thus influence the buyers' perceptions; namely, the firm's personnel, the customer, and other customers in the service environment. Zeithaml et al (2008).</a:t>
            </a:r>
          </a:p>
          <a:p>
            <a:pPr>
              <a:spcBef>
                <a:spcPct val="0"/>
              </a:spcBef>
            </a:pPr>
            <a:r>
              <a:rPr lang="en-GB" altLang="en-US" i="1"/>
              <a:t>People are the most important element of any service or experience. Services tend to be produced and consumed at the same moment, and aspects of the customer experience are altered to meet the individual needs of the person consuming it.</a:t>
            </a:r>
          </a:p>
          <a:p>
            <a:pPr>
              <a:spcBef>
                <a:spcPct val="0"/>
              </a:spcBef>
            </a:pPr>
            <a:endParaRPr lang="en-GB" altLang="en-US"/>
          </a:p>
        </p:txBody>
      </p:sp>
      <p:sp>
        <p:nvSpPr>
          <p:cNvPr id="184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6C2F74DF-2F67-4E07-8028-9DD11EC9A738}" type="slidenum">
              <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5375371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Sources of information for competitor analysis</a:t>
            </a:r>
          </a:p>
          <a:p>
            <a:pPr>
              <a:spcBef>
                <a:spcPct val="0"/>
              </a:spcBef>
            </a:pPr>
            <a:endParaRPr lang="en-GB" altLang="en-US"/>
          </a:p>
          <a:p>
            <a:pPr>
              <a:spcBef>
                <a:spcPct val="0"/>
              </a:spcBef>
            </a:pPr>
            <a:r>
              <a:rPr lang="en-GB" altLang="en-US"/>
              <a:t>Davidson (1997) described how the sources of competitor information can be neatly grouped into three categories:</a:t>
            </a:r>
          </a:p>
          <a:p>
            <a:pPr>
              <a:spcBef>
                <a:spcPct val="0"/>
              </a:spcBef>
            </a:pPr>
            <a:endParaRPr lang="en-GB" altLang="en-US"/>
          </a:p>
          <a:p>
            <a:pPr>
              <a:spcBef>
                <a:spcPct val="0"/>
              </a:spcBef>
            </a:pPr>
            <a:r>
              <a:rPr lang="en-GB" altLang="en-US"/>
              <a:t>• Recorded data: this is easily available in published form either internally or externally. Good examples include competitor annual reports and product brochures;</a:t>
            </a:r>
          </a:p>
          <a:p>
            <a:pPr>
              <a:spcBef>
                <a:spcPct val="0"/>
              </a:spcBef>
            </a:pPr>
            <a:endParaRPr lang="en-GB" altLang="en-US"/>
          </a:p>
          <a:p>
            <a:pPr>
              <a:spcBef>
                <a:spcPct val="0"/>
              </a:spcBef>
            </a:pPr>
            <a:r>
              <a:rPr lang="en-GB" altLang="en-US"/>
              <a:t>• Observable data: this has to be actively sought and often assembled from several sources. A good example is competitor pricing;</a:t>
            </a:r>
          </a:p>
          <a:p>
            <a:pPr>
              <a:spcBef>
                <a:spcPct val="0"/>
              </a:spcBef>
            </a:pPr>
            <a:endParaRPr lang="en-GB" altLang="en-US"/>
          </a:p>
          <a:p>
            <a:pPr>
              <a:spcBef>
                <a:spcPct val="0"/>
              </a:spcBef>
            </a:pPr>
            <a:r>
              <a:rPr lang="en-GB" altLang="en-US"/>
              <a:t>• Opportunistic data: to get hold of this kind of data requires a lot of planning and organisation. Much of it is “anecdotal”, coming from discussions with suppliers, customers and, perhaps, previous management of competitors.</a:t>
            </a:r>
          </a:p>
        </p:txBody>
      </p:sp>
      <p:sp>
        <p:nvSpPr>
          <p:cNvPr id="194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orbel" pitchFamily="34" charset="0"/>
              </a:defRPr>
            </a:lvl1pPr>
            <a:lvl2pPr marL="742950" indent="-285750">
              <a:defRPr>
                <a:solidFill>
                  <a:schemeClr val="tx1"/>
                </a:solidFill>
                <a:latin typeface="Corbel" pitchFamily="34" charset="0"/>
              </a:defRPr>
            </a:lvl2pPr>
            <a:lvl3pPr marL="1143000" indent="-228600">
              <a:defRPr>
                <a:solidFill>
                  <a:schemeClr val="tx1"/>
                </a:solidFill>
                <a:latin typeface="Corbel" pitchFamily="34" charset="0"/>
              </a:defRPr>
            </a:lvl3pPr>
            <a:lvl4pPr marL="1600200" indent="-228600">
              <a:defRPr>
                <a:solidFill>
                  <a:schemeClr val="tx1"/>
                </a:solidFill>
                <a:latin typeface="Corbel" pitchFamily="34" charset="0"/>
              </a:defRPr>
            </a:lvl4pPr>
            <a:lvl5pPr marL="2057400" indent="-228600">
              <a:defRPr>
                <a:solidFill>
                  <a:schemeClr val="tx1"/>
                </a:solidFill>
                <a:latin typeface="Corbel" pitchFamily="34" charset="0"/>
              </a:defRPr>
            </a:lvl5pPr>
            <a:lvl6pPr marL="2514600" indent="-228600" fontAlgn="base">
              <a:spcBef>
                <a:spcPct val="0"/>
              </a:spcBef>
              <a:spcAft>
                <a:spcPct val="0"/>
              </a:spcAft>
              <a:defRPr>
                <a:solidFill>
                  <a:schemeClr val="tx1"/>
                </a:solidFill>
                <a:latin typeface="Corbel" pitchFamily="34" charset="0"/>
              </a:defRPr>
            </a:lvl6pPr>
            <a:lvl7pPr marL="2971800" indent="-228600" fontAlgn="base">
              <a:spcBef>
                <a:spcPct val="0"/>
              </a:spcBef>
              <a:spcAft>
                <a:spcPct val="0"/>
              </a:spcAft>
              <a:defRPr>
                <a:solidFill>
                  <a:schemeClr val="tx1"/>
                </a:solidFill>
                <a:latin typeface="Corbel" pitchFamily="34" charset="0"/>
              </a:defRPr>
            </a:lvl7pPr>
            <a:lvl8pPr marL="3429000" indent="-228600" fontAlgn="base">
              <a:spcBef>
                <a:spcPct val="0"/>
              </a:spcBef>
              <a:spcAft>
                <a:spcPct val="0"/>
              </a:spcAft>
              <a:defRPr>
                <a:solidFill>
                  <a:schemeClr val="tx1"/>
                </a:solidFill>
                <a:latin typeface="Corbel" pitchFamily="34" charset="0"/>
              </a:defRPr>
            </a:lvl8pPr>
            <a:lvl9pPr marL="3886200" indent="-228600" fontAlgn="base">
              <a:spcBef>
                <a:spcPct val="0"/>
              </a:spcBef>
              <a:spcAft>
                <a:spcPct val="0"/>
              </a:spcAft>
              <a:defRPr>
                <a:solidFill>
                  <a:schemeClr val="tx1"/>
                </a:solidFill>
                <a:latin typeface="Corbel"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386334A2-0FCC-4746-BD96-6CB4BD2124D4}" type="slidenum">
              <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prstClr val="black"/>
              </a:solidFill>
              <a:effectLst/>
              <a:uLnTx/>
              <a:uFillTx/>
              <a:latin typeface="Calibri" pitchFamily="34" charset="0"/>
              <a:ea typeface="+mn-ea"/>
              <a:cs typeface="+mn-cs"/>
            </a:endParaRPr>
          </a:p>
        </p:txBody>
      </p:sp>
    </p:spTree>
    <p:extLst>
      <p:ext uri="{BB962C8B-B14F-4D97-AF65-F5344CB8AC3E}">
        <p14:creationId xmlns:p14="http://schemas.microsoft.com/office/powerpoint/2010/main" val="7530342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526693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32798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646296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18031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0533989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49585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8352915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8560374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73311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683755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6/7/2023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9737862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5"/>
            <a:ext cx="5173716"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2372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7"/>
            <a:ext cx="2743200" cy="365125"/>
          </a:xfrm>
          <a:prstGeom prst="rect">
            <a:avLst/>
          </a:prstGeom>
        </p:spPr>
        <p:txBody>
          <a:bodyPr/>
          <a:lstStyle/>
          <a:p>
            <a:fld id="{9C64F3F4-CE19-49F8-9EF4-FF4EE52031C2}" type="datetimeFigureOut">
              <a:rPr lang="en-GB" smtClean="0"/>
              <a:t>07/06/2023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7"/>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7"/>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70504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198240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432326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90"/>
            <a:ext cx="103632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911424" y="2492903"/>
            <a:ext cx="103632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413312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4"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07/06/2023</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75451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6/7/2023</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8039497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397105"/>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1814276" y="2320054"/>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BMSK4012 </a:t>
            </a:r>
            <a:br>
              <a:rPr lang="en-GB" altLang="en-US" sz="1800" dirty="0"/>
            </a:br>
            <a:r>
              <a:rPr lang="en-GB" altLang="en-US" sz="1800" dirty="0"/>
              <a:t>Enterprise and Intrapreneurship</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2667000" y="3904587"/>
            <a:ext cx="6858000" cy="1086844"/>
          </a:xfrm>
        </p:spPr>
        <p:txBody>
          <a:bodyPr/>
          <a:lstStyle/>
          <a:p>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dirty="0">
                <a:solidFill>
                  <a:srgbClr val="FFFFFF"/>
                </a:solidFill>
                <a:latin typeface="Calibri Light" panose="020F0302020204030204" pitchFamily="34" charset="0"/>
              </a:rPr>
              <a:t>Session 6</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DBC5C40-294E-4EDF-8D25-233BAA407F47}"/>
              </a:ext>
            </a:extLst>
          </p:cNvPr>
          <p:cNvSpPr txBox="1">
            <a:spLocks noGrp="1"/>
          </p:cNvSpPr>
          <p:nvPr>
            <p:ph type="title"/>
          </p:nvPr>
        </p:nvSpPr>
        <p:spPr>
          <a:xfrm>
            <a:off x="609600" y="272601"/>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latin typeface="+mn-lt"/>
              </a:rPr>
              <a:t>Market Positioning</a:t>
            </a:r>
          </a:p>
        </p:txBody>
      </p:sp>
      <p:sp>
        <p:nvSpPr>
          <p:cNvPr id="4" name="Rectangle 3">
            <a:extLst>
              <a:ext uri="{FF2B5EF4-FFF2-40B4-BE49-F238E27FC236}">
                <a16:creationId xmlns:a16="http://schemas.microsoft.com/office/drawing/2014/main" id="{156DF4FF-3954-4360-9FAD-6BA69971145C}"/>
              </a:ext>
            </a:extLst>
          </p:cNvPr>
          <p:cNvSpPr/>
          <p:nvPr/>
        </p:nvSpPr>
        <p:spPr>
          <a:xfrm>
            <a:off x="609600" y="1476998"/>
            <a:ext cx="11347938" cy="2677656"/>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In marketing and business strategy, market position refers to the consumer’s perception of a brand or product in relation to competing brands or products.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Market positioning refers to the process of establishing the image or identity of a brand or product so that consumers perceive it in a certain way.</a:t>
            </a:r>
          </a:p>
        </p:txBody>
      </p:sp>
    </p:spTree>
    <p:extLst>
      <p:ext uri="{BB962C8B-B14F-4D97-AF65-F5344CB8AC3E}">
        <p14:creationId xmlns:p14="http://schemas.microsoft.com/office/powerpoint/2010/main" val="37012232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59E4E09-99BD-41D5-B9AA-4CE710B64E2E}"/>
              </a:ext>
            </a:extLst>
          </p:cNvPr>
          <p:cNvSpPr txBox="1">
            <a:spLocks noGrp="1"/>
          </p:cNvSpPr>
          <p:nvPr>
            <p:ph type="title"/>
          </p:nvPr>
        </p:nvSpPr>
        <p:spPr>
          <a:xfrm>
            <a:off x="465991" y="136529"/>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latin typeface="+mn-lt"/>
              </a:rPr>
              <a:t>Market Positioning</a:t>
            </a:r>
          </a:p>
        </p:txBody>
      </p:sp>
      <p:sp>
        <p:nvSpPr>
          <p:cNvPr id="4" name="Rectangle 3">
            <a:extLst>
              <a:ext uri="{FF2B5EF4-FFF2-40B4-BE49-F238E27FC236}">
                <a16:creationId xmlns:a16="http://schemas.microsoft.com/office/drawing/2014/main" id="{AF252184-1750-4090-871D-647D85F3345B}"/>
              </a:ext>
            </a:extLst>
          </p:cNvPr>
          <p:cNvSpPr/>
          <p:nvPr/>
        </p:nvSpPr>
        <p:spPr>
          <a:xfrm>
            <a:off x="465991" y="1417638"/>
            <a:ext cx="11561885" cy="3539430"/>
          </a:xfrm>
          <a:prstGeom prst="rect">
            <a:avLst/>
          </a:prstGeom>
        </p:spPr>
        <p:txBody>
          <a:bodyPr wrap="square">
            <a:spAutoFit/>
          </a:bodyPr>
          <a:lstStyle/>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are two broad categories of market position: cost leadership and differentiation.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Cost leadership and differentiation market positioning strategies are applicable to any business and any industry.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business can choose to position itself using a cost leader strategy or a differentiation business strategy.</a:t>
            </a:r>
          </a:p>
        </p:txBody>
      </p:sp>
    </p:spTree>
    <p:extLst>
      <p:ext uri="{BB962C8B-B14F-4D97-AF65-F5344CB8AC3E}">
        <p14:creationId xmlns:p14="http://schemas.microsoft.com/office/powerpoint/2010/main" val="934841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DE350065-8A71-486F-A41B-D22FB91C93BF}"/>
              </a:ext>
            </a:extLst>
          </p:cNvPr>
          <p:cNvSpPr txBox="1">
            <a:spLocks noGrp="1"/>
          </p:cNvSpPr>
          <p:nvPr>
            <p:ph type="title"/>
          </p:nvPr>
        </p:nvSpPr>
        <p:spPr>
          <a:xfrm>
            <a:off x="354623" y="283486"/>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sz="3600" b="1" dirty="0">
                <a:latin typeface="+mn-lt"/>
              </a:rPr>
              <a:t>Cost Leader Strategy</a:t>
            </a:r>
          </a:p>
        </p:txBody>
      </p:sp>
      <p:sp>
        <p:nvSpPr>
          <p:cNvPr id="4" name="Rectangle 3">
            <a:extLst>
              <a:ext uri="{FF2B5EF4-FFF2-40B4-BE49-F238E27FC236}">
                <a16:creationId xmlns:a16="http://schemas.microsoft.com/office/drawing/2014/main" id="{5DDD2AEE-113B-428E-B010-68977A971ADA}"/>
              </a:ext>
            </a:extLst>
          </p:cNvPr>
          <p:cNvSpPr/>
          <p:nvPr/>
        </p:nvSpPr>
        <p:spPr>
          <a:xfrm>
            <a:off x="354623" y="1518700"/>
            <a:ext cx="11482754" cy="35394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A company using a cost leader strategy attempts to position itself in the minds of the consumers as a company that provides products the consumers want at a price that is lower than competing products available in the marketplace.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Consumers expect basic products with no bells and whistles from a company using a cost leader strategy.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Instead, consumers just expect the products to meet their needs and nothing more or less.</a:t>
            </a:r>
          </a:p>
        </p:txBody>
      </p:sp>
    </p:spTree>
    <p:extLst>
      <p:ext uri="{BB962C8B-B14F-4D97-AF65-F5344CB8AC3E}">
        <p14:creationId xmlns:p14="http://schemas.microsoft.com/office/powerpoint/2010/main" val="1371701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03301CC-B319-4AC9-A5B6-039955583D05}"/>
              </a:ext>
            </a:extLst>
          </p:cNvPr>
          <p:cNvSpPr txBox="1">
            <a:spLocks noGrp="1"/>
          </p:cNvSpPr>
          <p:nvPr>
            <p:ph type="title"/>
          </p:nvPr>
        </p:nvSpPr>
        <p:spPr>
          <a:xfrm>
            <a:off x="545122" y="239961"/>
            <a:ext cx="10515600" cy="1325563"/>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fontAlgn="base"/>
            <a:r>
              <a:rPr lang="en-GB" sz="3600" b="1" dirty="0">
                <a:latin typeface="+mn-lt"/>
              </a:rPr>
              <a:t>Differentiation Business Strategy</a:t>
            </a:r>
          </a:p>
        </p:txBody>
      </p:sp>
      <p:sp>
        <p:nvSpPr>
          <p:cNvPr id="4" name="Rectangle 3">
            <a:extLst>
              <a:ext uri="{FF2B5EF4-FFF2-40B4-BE49-F238E27FC236}">
                <a16:creationId xmlns:a16="http://schemas.microsoft.com/office/drawing/2014/main" id="{EBC00C70-93C5-43E4-9A76-69F6A656BFD0}"/>
              </a:ext>
            </a:extLst>
          </p:cNvPr>
          <p:cNvSpPr/>
          <p:nvPr/>
        </p:nvSpPr>
        <p:spPr>
          <a:xfrm>
            <a:off x="545122" y="1305424"/>
            <a:ext cx="11447585" cy="3539430"/>
          </a:xfrm>
          <a:prstGeom prst="rect">
            <a:avLst/>
          </a:prstGeom>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A company using a differentiation business strategy attempts to position itself in the minds of the consumers as a company that provides unique products that consumers will pay more for because they cannot find comparable products or product features anywhere else in the marketplace.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ea typeface="+mn-ea"/>
                <a:cs typeface="+mn-cs"/>
              </a:rPr>
              <a:t>Consumers expect more from a differentiated product and therefore are willing to pay a premium for a differentiated product. </a:t>
            </a:r>
          </a:p>
        </p:txBody>
      </p:sp>
    </p:spTree>
    <p:extLst>
      <p:ext uri="{BB962C8B-B14F-4D97-AF65-F5344CB8AC3E}">
        <p14:creationId xmlns:p14="http://schemas.microsoft.com/office/powerpoint/2010/main" val="3734560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843" y="261715"/>
            <a:ext cx="10515600" cy="1325563"/>
          </a:xfrm>
        </p:spPr>
        <p:txBody>
          <a:bodyPr>
            <a:normAutofit/>
          </a:bodyPr>
          <a:lstStyle/>
          <a:p>
            <a:pPr algn="l">
              <a:defRPr/>
            </a:pPr>
            <a:r>
              <a:rPr lang="en-GB" sz="3600" b="1" dirty="0">
                <a:latin typeface="+mn-lt"/>
              </a:rPr>
              <a:t>7 Ps Marketing Mix</a:t>
            </a:r>
          </a:p>
        </p:txBody>
      </p:sp>
      <p:pic>
        <p:nvPicPr>
          <p:cNvPr id="12291" name="Content Placeholder 5"/>
          <p:cNvPicPr>
            <a:picLocks noGrp="1" noChangeAspect="1"/>
          </p:cNvPicPr>
          <p:nvPr>
            <p:ph idx="1"/>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2733327" y="881743"/>
            <a:ext cx="6725345" cy="495776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999680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8714" y="365129"/>
            <a:ext cx="10515600" cy="1325563"/>
          </a:xfrm>
        </p:spPr>
        <p:txBody>
          <a:bodyPr>
            <a:normAutofit/>
          </a:bodyPr>
          <a:lstStyle/>
          <a:p>
            <a:pPr algn="l">
              <a:defRPr/>
            </a:pPr>
            <a:r>
              <a:rPr lang="en-GB" sz="3600" b="1" dirty="0">
                <a:latin typeface="+mn-lt"/>
              </a:rPr>
              <a:t>Competitor analysis</a:t>
            </a:r>
          </a:p>
        </p:txBody>
      </p:sp>
      <p:sp>
        <p:nvSpPr>
          <p:cNvPr id="3" name="Content Placeholder 2"/>
          <p:cNvSpPr>
            <a:spLocks noGrp="1"/>
          </p:cNvSpPr>
          <p:nvPr>
            <p:ph idx="1"/>
          </p:nvPr>
        </p:nvSpPr>
        <p:spPr>
          <a:xfrm>
            <a:off x="533400" y="1118054"/>
            <a:ext cx="10515600" cy="4351338"/>
          </a:xfrm>
        </p:spPr>
        <p:txBody>
          <a:bodyPr rtlCol="0">
            <a:normAutofit/>
          </a:bodyPr>
          <a:lstStyle/>
          <a:p>
            <a:pPr marL="118872" indent="0">
              <a:spcBef>
                <a:spcPts val="0"/>
              </a:spcBef>
              <a:buNone/>
              <a:defRPr/>
            </a:pPr>
            <a:r>
              <a:rPr lang="en-GB" sz="2800" b="1" dirty="0"/>
              <a:t>Questions that should be asked when undertaking competitor analysis?</a:t>
            </a:r>
            <a:endParaRPr lang="en-GB" sz="2800" dirty="0"/>
          </a:p>
          <a:p>
            <a:pPr marL="438912" indent="-320040">
              <a:spcBef>
                <a:spcPts val="0"/>
              </a:spcBef>
              <a:buFont typeface="Wingdings 2"/>
              <a:buChar char=""/>
              <a:defRPr/>
            </a:pPr>
            <a:endParaRPr lang="en-GB" dirty="0"/>
          </a:p>
          <a:p>
            <a:pPr marL="438912" indent="-320040">
              <a:spcBef>
                <a:spcPts val="0"/>
              </a:spcBef>
              <a:buFont typeface="Wingdings 2"/>
              <a:buChar char=""/>
              <a:defRPr/>
            </a:pPr>
            <a:r>
              <a:rPr lang="en-GB" sz="2000" dirty="0"/>
              <a:t>Who are our competitors</a:t>
            </a:r>
          </a:p>
          <a:p>
            <a:pPr marL="438912" indent="-320040">
              <a:spcBef>
                <a:spcPts val="0"/>
              </a:spcBef>
              <a:buFont typeface="Wingdings 2"/>
              <a:buChar char=""/>
              <a:defRPr/>
            </a:pPr>
            <a:endParaRPr lang="en-GB" sz="2000" dirty="0"/>
          </a:p>
          <a:p>
            <a:pPr marL="438912" indent="-320040">
              <a:spcBef>
                <a:spcPts val="0"/>
              </a:spcBef>
              <a:buFont typeface="Wingdings 2"/>
              <a:buChar char=""/>
              <a:defRPr/>
            </a:pPr>
            <a:r>
              <a:rPr lang="en-GB" sz="2000" dirty="0"/>
              <a:t> What threats do they pose?</a:t>
            </a:r>
          </a:p>
          <a:p>
            <a:pPr marL="438912" indent="-320040">
              <a:spcBef>
                <a:spcPts val="0"/>
              </a:spcBef>
              <a:buFont typeface="Wingdings 2"/>
              <a:buChar char=""/>
              <a:defRPr/>
            </a:pPr>
            <a:endParaRPr lang="en-GB" sz="2000" dirty="0"/>
          </a:p>
          <a:p>
            <a:pPr marL="438912" indent="-320040">
              <a:spcBef>
                <a:spcPts val="0"/>
              </a:spcBef>
              <a:buFont typeface="Wingdings 2"/>
              <a:buChar char=""/>
              <a:defRPr/>
            </a:pPr>
            <a:r>
              <a:rPr lang="en-GB" sz="2000" dirty="0"/>
              <a:t>What is the profile of our competitors?</a:t>
            </a:r>
          </a:p>
          <a:p>
            <a:pPr marL="438912" indent="-320040">
              <a:spcBef>
                <a:spcPts val="0"/>
              </a:spcBef>
              <a:buFont typeface="Wingdings 2"/>
              <a:buChar char=""/>
              <a:defRPr/>
            </a:pPr>
            <a:endParaRPr lang="en-GB" sz="2000" dirty="0"/>
          </a:p>
          <a:p>
            <a:pPr marL="438912" indent="-320040">
              <a:spcBef>
                <a:spcPts val="0"/>
              </a:spcBef>
              <a:buFont typeface="Wingdings 2"/>
              <a:buChar char=""/>
              <a:defRPr/>
            </a:pPr>
            <a:r>
              <a:rPr lang="en-GB" sz="2000" dirty="0"/>
              <a:t>What are the objectives of our competitors?</a:t>
            </a:r>
          </a:p>
          <a:p>
            <a:pPr marL="438912" indent="-320040">
              <a:spcBef>
                <a:spcPts val="0"/>
              </a:spcBef>
              <a:buFont typeface="Wingdings 2"/>
              <a:buChar char=""/>
              <a:defRPr/>
            </a:pPr>
            <a:endParaRPr lang="en-GB" sz="2000" dirty="0"/>
          </a:p>
          <a:p>
            <a:pPr marL="438912" indent="-320040">
              <a:spcBef>
                <a:spcPts val="0"/>
              </a:spcBef>
              <a:buFont typeface="Wingdings 2"/>
              <a:buChar char=""/>
              <a:defRPr/>
            </a:pPr>
            <a:r>
              <a:rPr lang="en-GB" sz="2000" dirty="0"/>
              <a:t>What strategies are our competitors pursuing and how successful are these strategies?</a:t>
            </a:r>
          </a:p>
          <a:p>
            <a:pPr marL="438912" indent="-320040">
              <a:spcBef>
                <a:spcPts val="0"/>
              </a:spcBef>
              <a:buFont typeface="Wingdings 2"/>
              <a:buChar char=""/>
              <a:defRPr/>
            </a:pPr>
            <a:endParaRPr lang="en-GB" sz="2000" dirty="0"/>
          </a:p>
          <a:p>
            <a:pPr marL="438912" indent="-320040">
              <a:spcBef>
                <a:spcPts val="0"/>
              </a:spcBef>
              <a:buFont typeface="Wingdings 2"/>
              <a:buChar char=""/>
              <a:defRPr/>
            </a:pPr>
            <a:r>
              <a:rPr lang="en-GB" sz="2000" dirty="0"/>
              <a:t>What are the strengths and weaknesses of our competitors?</a:t>
            </a:r>
          </a:p>
          <a:p>
            <a:pPr marL="438912" indent="-320040">
              <a:spcBef>
                <a:spcPts val="0"/>
              </a:spcBef>
              <a:buFont typeface="Wingdings 2"/>
              <a:buChar char=""/>
              <a:defRPr/>
            </a:pPr>
            <a:endParaRPr lang="en-GB" dirty="0"/>
          </a:p>
        </p:txBody>
      </p:sp>
    </p:spTree>
    <p:extLst>
      <p:ext uri="{BB962C8B-B14F-4D97-AF65-F5344CB8AC3E}">
        <p14:creationId xmlns:p14="http://schemas.microsoft.com/office/powerpoint/2010/main" val="313068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371" y="196400"/>
            <a:ext cx="10515600" cy="1325563"/>
          </a:xfrm>
        </p:spPr>
        <p:txBody>
          <a:bodyPr>
            <a:noAutofit/>
          </a:bodyPr>
          <a:lstStyle/>
          <a:p>
            <a:pPr algn="l">
              <a:defRPr/>
            </a:pPr>
            <a:r>
              <a:rPr lang="en-GB" sz="3600" b="1" dirty="0">
                <a:latin typeface="+mn-lt"/>
              </a:rPr>
              <a:t>Sources of information for competitor analysis   (Davidson 1997) </a:t>
            </a:r>
          </a:p>
        </p:txBody>
      </p:sp>
      <p:pic>
        <p:nvPicPr>
          <p:cNvPr id="14339"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111" y="1955924"/>
            <a:ext cx="10598120" cy="3494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93148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D9F56-A117-4E58-8E59-30C450A6CF8B}"/>
              </a:ext>
            </a:extLst>
          </p:cNvPr>
          <p:cNvSpPr>
            <a:spLocks noGrp="1"/>
          </p:cNvSpPr>
          <p:nvPr>
            <p:ph type="title"/>
          </p:nvPr>
        </p:nvSpPr>
        <p:spPr/>
        <p:txBody>
          <a:bodyPr>
            <a:normAutofit fontScale="90000"/>
          </a:bodyPr>
          <a:lstStyle/>
          <a:p>
            <a:pPr algn="l"/>
            <a:r>
              <a:rPr lang="en-GB" sz="4000" b="1" dirty="0">
                <a:solidFill>
                  <a:srgbClr val="0070C0"/>
                </a:solidFill>
                <a:latin typeface="+mn-lt"/>
              </a:rPr>
              <a:t>Further Research</a:t>
            </a:r>
            <a:br>
              <a:rPr lang="en-GB" b="1" dirty="0">
                <a:solidFill>
                  <a:srgbClr val="0070C0"/>
                </a:solidFill>
              </a:rPr>
            </a:br>
            <a:br>
              <a:rPr lang="en-GB" sz="3100" b="1" dirty="0">
                <a:solidFill>
                  <a:srgbClr val="0070C0"/>
                </a:solidFill>
                <a:latin typeface="+mn-lt"/>
              </a:rPr>
            </a:br>
            <a:r>
              <a:rPr lang="en-GB" sz="3100" dirty="0">
                <a:latin typeface="+mn-lt"/>
              </a:rPr>
              <a:t>What is your marketing positioning strategy? Why?</a:t>
            </a:r>
            <a:br>
              <a:rPr lang="en-GB" sz="3100" dirty="0">
                <a:latin typeface="+mn-lt"/>
              </a:rPr>
            </a:br>
            <a:br>
              <a:rPr lang="en-GB" sz="3100" dirty="0">
                <a:latin typeface="+mn-lt"/>
              </a:rPr>
            </a:br>
            <a:r>
              <a:rPr lang="en-GB" sz="3100" dirty="0">
                <a:latin typeface="+mn-lt"/>
              </a:rPr>
              <a:t>Do a competitor analysis for your venture. </a:t>
            </a:r>
          </a:p>
        </p:txBody>
      </p:sp>
    </p:spTree>
    <p:extLst>
      <p:ext uri="{BB962C8B-B14F-4D97-AF65-F5344CB8AC3E}">
        <p14:creationId xmlns:p14="http://schemas.microsoft.com/office/powerpoint/2010/main" val="146204331"/>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5" ma:contentTypeDescription="Create a new document." ma:contentTypeScope="" ma:versionID="0f1d8d6aa93ad4c02f00898a5057bae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530be7ad405fa92b29aabbf768fe4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element ref="ns3:MediaLengthInSeconds"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element name="MediaLengthInSeconds" ma:index="21" nillable="true" ma:displayName="Length (seconds)"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758D750-DAC2-4C2D-8596-CD5F838599A0}">
  <ds:schemaRefs>
    <ds:schemaRef ds:uri="http://schemas.microsoft.com/office/2006/metadata/properties"/>
    <ds:schemaRef ds:uri="http://schemas.microsoft.com/office/infopath/2007/PartnerControls"/>
    <ds:schemaRef ds:uri="29175ae9-5035-4541-baef-9062a3a44232"/>
  </ds:schemaRefs>
</ds:datastoreItem>
</file>

<file path=customXml/itemProps2.xml><?xml version="1.0" encoding="utf-8"?>
<ds:datastoreItem xmlns:ds="http://schemas.openxmlformats.org/officeDocument/2006/customXml" ds:itemID="{318B086F-4802-4C84-9263-224392022F26}">
  <ds:schemaRefs>
    <ds:schemaRef ds:uri="http://schemas.microsoft.com/sharepoint/v3/contenttype/forms"/>
  </ds:schemaRefs>
</ds:datastoreItem>
</file>

<file path=customXml/itemProps3.xml><?xml version="1.0" encoding="utf-8"?>
<ds:datastoreItem xmlns:ds="http://schemas.openxmlformats.org/officeDocument/2006/customXml" ds:itemID="{5A9D7AC9-48BF-465F-BA61-F4A70B340D1E}"/>
</file>

<file path=docProps/app.xml><?xml version="1.0" encoding="utf-8"?>
<Properties xmlns="http://schemas.openxmlformats.org/officeDocument/2006/extended-properties" xmlns:vt="http://schemas.openxmlformats.org/officeDocument/2006/docPropsVTypes">
  <TotalTime>0</TotalTime>
  <Words>983</Words>
  <Application>Microsoft Office PowerPoint</Application>
  <PresentationFormat>Widescreen</PresentationFormat>
  <Paragraphs>68</Paragraphs>
  <Slides>10</Slides>
  <Notes>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10</vt:i4>
      </vt:variant>
    </vt:vector>
  </HeadingPairs>
  <TitlesOfParts>
    <vt:vector size="17" baseType="lpstr">
      <vt:lpstr>Arial</vt:lpstr>
      <vt:lpstr>Arial Rounded MT Bold</vt:lpstr>
      <vt:lpstr>Calibri</vt:lpstr>
      <vt:lpstr>Calibri Light</vt:lpstr>
      <vt:lpstr>Wingdings 2</vt:lpstr>
      <vt:lpstr>3_Title Slide 1</vt:lpstr>
      <vt:lpstr>1_ALAMO Theme</vt:lpstr>
      <vt:lpstr>CertHE Applied Leadership and Management in the Workplace    Module: BMSK4012  Enterprise and Intrapreneurship   </vt:lpstr>
      <vt:lpstr>PowerPoint Presentation</vt:lpstr>
      <vt:lpstr>Market Positioning</vt:lpstr>
      <vt:lpstr>Market Positioning</vt:lpstr>
      <vt:lpstr>Cost Leader Strategy</vt:lpstr>
      <vt:lpstr>Differentiation Business Strategy</vt:lpstr>
      <vt:lpstr>7 Ps Marketing Mix</vt:lpstr>
      <vt:lpstr>Competitor analysis</vt:lpstr>
      <vt:lpstr>Sources of information for competitor analysis   (Davidson 1997) </vt:lpstr>
      <vt:lpstr>Further Research  What is your marketing positioning strategy? Why?  Do a competitor analysis for your venture.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Gavin Hill John</cp:lastModifiedBy>
  <cp:revision>6</cp:revision>
  <dcterms:created xsi:type="dcterms:W3CDTF">2020-04-07T13:24:24Z</dcterms:created>
  <dcterms:modified xsi:type="dcterms:W3CDTF">2023-06-07T07:56:00Z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