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315" r:id="rId6"/>
    <p:sldId id="316" r:id="rId7"/>
    <p:sldId id="358" r:id="rId8"/>
    <p:sldId id="334" r:id="rId9"/>
    <p:sldId id="359" r:id="rId10"/>
    <p:sldId id="360" r:id="rId11"/>
    <p:sldId id="361" r:id="rId12"/>
    <p:sldId id="362" r:id="rId13"/>
    <p:sldId id="335" r:id="rId14"/>
    <p:sldId id="363" r:id="rId15"/>
    <p:sldId id="364" r:id="rId16"/>
    <p:sldId id="365" r:id="rId17"/>
    <p:sldId id="366" r:id="rId18"/>
    <p:sldId id="367" r:id="rId19"/>
    <p:sldId id="368" r:id="rId20"/>
    <p:sldId id="369" r:id="rId21"/>
    <p:sldId id="370" r:id="rId22"/>
    <p:sldId id="371" r:id="rId23"/>
    <p:sldId id="372" r:id="rId24"/>
    <p:sldId id="373" r:id="rId25"/>
    <p:sldId id="374" r:id="rId26"/>
    <p:sldId id="329" r:id="rId27"/>
    <p:sldId id="35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196"/>
    <p:restoredTop sz="95588"/>
  </p:normalViewPr>
  <p:slideViewPr>
    <p:cSldViewPr>
      <p:cViewPr varScale="1">
        <p:scale>
          <a:sx n="100" d="100"/>
          <a:sy n="100" d="100"/>
        </p:scale>
        <p:origin x="57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F4B96860-502C-454D-9214-F84E15D7E8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00EB98F-C706-4299-84A5-E830CE0ED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46A531E7-ED25-4937-B6B5-256E12BD2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BD3F0B8-D543-4790-8A4C-99251BE813CD}" type="slidenum">
              <a:rPr lang="en-GB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6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60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0625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528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81157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4090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2565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5611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07480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14673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8943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2818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86522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44779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0898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0249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964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956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2210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7988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901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ludymae/chapter-9methods-of-data-collection" TargetMode="External"/><Relationship Id="rId2" Type="http://schemas.openxmlformats.org/officeDocument/2006/relationships/hyperlink" Target="https://www.simplypsychology.org/likert-scal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lideshare.net/cadella49/questionnaire-design-admin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BMSW 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3707904" y="3789040"/>
            <a:ext cx="529208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6: Topic 2:</a:t>
            </a:r>
          </a:p>
          <a:p>
            <a:r>
              <a:rPr lang="en-GB" sz="2400" b="1" dirty="0"/>
              <a:t> Designing Interview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3">
            <a:extLst>
              <a:ext uri="{FF2B5EF4-FFF2-40B4-BE49-F238E27FC236}">
                <a16:creationId xmlns:a16="http://schemas.microsoft.com/office/drawing/2014/main" id="{8EA1E799-F92A-4E45-96FB-056D02E85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A900B68-6015-4E77-A5AA-217C9DE2E519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  <p:sp>
        <p:nvSpPr>
          <p:cNvPr id="5123" name="Title 1">
            <a:extLst>
              <a:ext uri="{FF2B5EF4-FFF2-40B4-BE49-F238E27FC236}">
                <a16:creationId xmlns:a16="http://schemas.microsoft.com/office/drawing/2014/main" id="{1D6C6B8E-42AE-4ABD-A425-9A42C4F3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Learning outcomes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47884219-D6FE-4012-A6A8-BA339FEF454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87288" y="1566862"/>
            <a:ext cx="8075612" cy="3724275"/>
          </a:xfrm>
        </p:spPr>
        <p:txBody>
          <a:bodyPr>
            <a:normAutofit fontScale="70000" lnSpcReduction="20000"/>
          </a:bodyPr>
          <a:lstStyle/>
          <a:p>
            <a:pPr algn="just">
              <a:buFont typeface="Wingdings" panose="05000000000000000000" pitchFamily="2" charset="2"/>
              <a:buNone/>
            </a:pPr>
            <a:r>
              <a:rPr lang="en-GB" altLang="en-US" b="1" dirty="0">
                <a:latin typeface="Calibri" panose="020F0502020204030204" pitchFamily="34" charset="0"/>
              </a:rPr>
              <a:t>By the end of this session you will be able to:</a:t>
            </a:r>
            <a:r>
              <a:rPr lang="en-GB" altLang="en-US" dirty="0">
                <a:latin typeface="Calibri" panose="020F0502020204030204" pitchFamily="34" charset="0"/>
              </a:rPr>
              <a:t> </a:t>
            </a:r>
          </a:p>
          <a:p>
            <a:pPr algn="just">
              <a:buFont typeface="Wingdings" panose="05000000000000000000" pitchFamily="2" charset="2"/>
              <a:buNone/>
            </a:pPr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definition of Questionnaire 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types/formats of Interview Questions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important factors in questionnaire design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Know the techniques &amp; criteria of questionnaire design 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Identify specific types of Closed-ended questions </a:t>
            </a:r>
          </a:p>
          <a:p>
            <a:pPr algn="just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9100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What is Questionnaire?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636212"/>
            <a:ext cx="8075240" cy="4381723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altLang="en-US" sz="2400" dirty="0"/>
              <a:t>Questionnaire is a research instrument consisting of a series of (interview) questions for the purpose of gathering information from respondents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Questionnaire can be thought of as kind of written interview and can be carried out face to face, by telephone, computer or post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Questionnaires provide a relatively cheap, quick and efficient way of obtaining large amounts of information from a large sample of people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Questionnaire is a formalised set of questions for obtaining information from respondents </a:t>
            </a:r>
          </a:p>
          <a:p>
            <a:pPr algn="just"/>
            <a:endParaRPr lang="en-GB" alt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0677CD-7DB6-9146-A25B-457C45EF1B0E}"/>
              </a:ext>
            </a:extLst>
          </p:cNvPr>
          <p:cNvSpPr txBox="1"/>
          <p:nvPr/>
        </p:nvSpPr>
        <p:spPr>
          <a:xfrm>
            <a:off x="6045812" y="5363924"/>
            <a:ext cx="2466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McLeod (2018)</a:t>
            </a:r>
          </a:p>
        </p:txBody>
      </p:sp>
    </p:spTree>
    <p:extLst>
      <p:ext uri="{BB962C8B-B14F-4D97-AF65-F5344CB8AC3E}">
        <p14:creationId xmlns:p14="http://schemas.microsoft.com/office/powerpoint/2010/main" val="3893083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What is Questionnaire?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92885"/>
            <a:ext cx="8075240" cy="438172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altLang="en-US" sz="2400" dirty="0"/>
              <a:t>Data can be collected relatively quickly because the researcher would not need to present when the questionnaires were completed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algn="just"/>
            <a:r>
              <a:rPr lang="en-GB" altLang="en-US" sz="2400" dirty="0"/>
              <a:t>Questionnaires is useful for large populations (will be discussed in the next week) when interviews would be impractical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Questionnaire design is one of the most critical stages in the research (specially for survey) process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Relevance and accuracy are the two basic criteria for questionnaire 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27EF89-52AC-834E-BD0B-8377E5FD5F47}"/>
              </a:ext>
            </a:extLst>
          </p:cNvPr>
          <p:cNvSpPr txBox="1"/>
          <p:nvPr/>
        </p:nvSpPr>
        <p:spPr>
          <a:xfrm>
            <a:off x="4572000" y="5301208"/>
            <a:ext cx="393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McLeod (2018) &amp; Ali (2012)</a:t>
            </a:r>
          </a:p>
        </p:txBody>
      </p:sp>
    </p:spTree>
    <p:extLst>
      <p:ext uri="{BB962C8B-B14F-4D97-AF65-F5344CB8AC3E}">
        <p14:creationId xmlns:p14="http://schemas.microsoft.com/office/powerpoint/2010/main" val="2721537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Types/Format of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60825"/>
            <a:ext cx="8075240" cy="4381723"/>
          </a:xfrm>
        </p:spPr>
        <p:txBody>
          <a:bodyPr>
            <a:normAutofit/>
          </a:bodyPr>
          <a:lstStyle/>
          <a:p>
            <a:pPr algn="just"/>
            <a:r>
              <a:rPr lang="en-GB" altLang="en-US" sz="2400" dirty="0"/>
              <a:t>Often a questionnaire uses both “Open Ended”/”Open Response” and “Closed Ended”/ “Closed Response”  questions to collect data. </a:t>
            </a:r>
          </a:p>
          <a:p>
            <a:pPr algn="just"/>
            <a:r>
              <a:rPr lang="en-GB" altLang="en-US" sz="2400" dirty="0"/>
              <a:t>These formats are beneficial as it means both Quantitative and Qualitative data can be obtained</a:t>
            </a:r>
          </a:p>
          <a:p>
            <a:pPr marL="0" indent="0" algn="just">
              <a:buNone/>
            </a:pPr>
            <a:endParaRPr lang="en-GB" alt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93DDDA-789D-7444-AB0B-7DF03090E194}"/>
              </a:ext>
            </a:extLst>
          </p:cNvPr>
          <p:cNvSpPr txBox="1"/>
          <p:nvPr/>
        </p:nvSpPr>
        <p:spPr>
          <a:xfrm>
            <a:off x="4908333" y="5326762"/>
            <a:ext cx="3778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McLeod (2018) &amp; </a:t>
            </a:r>
            <a:r>
              <a:rPr lang="en-US" dirty="0" err="1"/>
              <a:t>Kvale</a:t>
            </a:r>
            <a:r>
              <a:rPr lang="en-US" dirty="0"/>
              <a:t> (2007)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BAFA4D4-D378-E249-B3B8-2F9B5CEA4E8A}"/>
              </a:ext>
            </a:extLst>
          </p:cNvPr>
          <p:cNvGrpSpPr/>
          <p:nvPr/>
        </p:nvGrpSpPr>
        <p:grpSpPr>
          <a:xfrm>
            <a:off x="2758729" y="3839403"/>
            <a:ext cx="3472181" cy="1235077"/>
            <a:chOff x="0" y="0"/>
            <a:chExt cx="3472518" cy="1235413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E9F742C-5E55-D348-B956-FC9D22EA781A}"/>
                </a:ext>
              </a:extLst>
            </p:cNvPr>
            <p:cNvGrpSpPr/>
            <p:nvPr/>
          </p:nvGrpSpPr>
          <p:grpSpPr>
            <a:xfrm>
              <a:off x="0" y="301557"/>
              <a:ext cx="3472518" cy="933856"/>
              <a:chOff x="0" y="0"/>
              <a:chExt cx="3472518" cy="933856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B2324257-C9A7-A549-A9FB-7C6A5A65F70C}"/>
                  </a:ext>
                </a:extLst>
              </p:cNvPr>
              <p:cNvGrpSpPr/>
              <p:nvPr/>
            </p:nvGrpSpPr>
            <p:grpSpPr>
              <a:xfrm>
                <a:off x="0" y="0"/>
                <a:ext cx="3472518" cy="933856"/>
                <a:chOff x="0" y="0"/>
                <a:chExt cx="3472518" cy="933856"/>
              </a:xfrm>
            </p:grpSpPr>
            <p:cxnSp>
              <p:nvCxnSpPr>
                <p:cNvPr id="11" name="Straight Arrow Connector 10">
                  <a:extLst>
                    <a:ext uri="{FF2B5EF4-FFF2-40B4-BE49-F238E27FC236}">
                      <a16:creationId xmlns:a16="http://schemas.microsoft.com/office/drawing/2014/main" id="{77CC5ADF-F24B-574E-90A6-CE1221396CB1}"/>
                    </a:ext>
                  </a:extLst>
                </p:cNvPr>
                <p:cNvCxnSpPr/>
                <p:nvPr/>
              </p:nvCxnSpPr>
              <p:spPr>
                <a:xfrm>
                  <a:off x="1668564" y="0"/>
                  <a:ext cx="0" cy="360000"/>
                </a:xfrm>
                <a:prstGeom prst="straightConnector1">
                  <a:avLst/>
                </a:prstGeom>
                <a:ln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Straight Arrow Connector 11">
                  <a:extLst>
                    <a:ext uri="{FF2B5EF4-FFF2-40B4-BE49-F238E27FC236}">
                      <a16:creationId xmlns:a16="http://schemas.microsoft.com/office/drawing/2014/main" id="{72693B39-AE01-3643-8F8A-E3606CE7A399}"/>
                    </a:ext>
                  </a:extLst>
                </p:cNvPr>
                <p:cNvCxnSpPr/>
                <p:nvPr/>
              </p:nvCxnSpPr>
              <p:spPr>
                <a:xfrm>
                  <a:off x="588794" y="359923"/>
                  <a:ext cx="0" cy="272375"/>
                </a:xfrm>
                <a:prstGeom prst="straightConnector1">
                  <a:avLst/>
                </a:prstGeom>
                <a:ln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Arrow Connector 12">
                  <a:extLst>
                    <a:ext uri="{FF2B5EF4-FFF2-40B4-BE49-F238E27FC236}">
                      <a16:creationId xmlns:a16="http://schemas.microsoft.com/office/drawing/2014/main" id="{EA8A0861-4BB0-CC4D-8F15-3BCAA06B3FA3}"/>
                    </a:ext>
                  </a:extLst>
                </p:cNvPr>
                <p:cNvCxnSpPr/>
                <p:nvPr/>
              </p:nvCxnSpPr>
              <p:spPr>
                <a:xfrm>
                  <a:off x="2758062" y="359923"/>
                  <a:ext cx="0" cy="272375"/>
                </a:xfrm>
                <a:prstGeom prst="straightConnector1">
                  <a:avLst/>
                </a:prstGeom>
                <a:ln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14" name="Text Box 5">
                  <a:extLst>
                    <a:ext uri="{FF2B5EF4-FFF2-40B4-BE49-F238E27FC236}">
                      <a16:creationId xmlns:a16="http://schemas.microsoft.com/office/drawing/2014/main" id="{2246E3BC-763E-7246-9037-E1654F824A4D}"/>
                    </a:ext>
                  </a:extLst>
                </p:cNvPr>
                <p:cNvSpPr txBox="1"/>
                <p:nvPr/>
              </p:nvSpPr>
              <p:spPr>
                <a:xfrm>
                  <a:off x="0" y="632298"/>
                  <a:ext cx="1196502" cy="301558"/>
                </a:xfrm>
                <a:prstGeom prst="rect">
                  <a:avLst/>
                </a:prstGeom>
                <a:solidFill>
                  <a:schemeClr val="lt1"/>
                </a:solidFill>
                <a:ln w="6350">
                  <a:solidFill>
                    <a:prstClr val="black"/>
                  </a:solidFill>
                </a:ln>
              </p:spPr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en-GB" sz="1200">
                      <a:effectLst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Open Questions</a:t>
                  </a:r>
                </a:p>
              </p:txBody>
            </p:sp>
            <p:sp>
              <p:nvSpPr>
                <p:cNvPr id="15" name="Text Box 6">
                  <a:extLst>
                    <a:ext uri="{FF2B5EF4-FFF2-40B4-BE49-F238E27FC236}">
                      <a16:creationId xmlns:a16="http://schemas.microsoft.com/office/drawing/2014/main" id="{38328250-D338-0C4B-A931-18DFD3C3AE4E}"/>
                    </a:ext>
                  </a:extLst>
                </p:cNvPr>
                <p:cNvSpPr txBox="1"/>
                <p:nvPr/>
              </p:nvSpPr>
              <p:spPr>
                <a:xfrm>
                  <a:off x="2149813" y="622570"/>
                  <a:ext cx="1322705" cy="300990"/>
                </a:xfrm>
                <a:prstGeom prst="rect">
                  <a:avLst/>
                </a:prstGeom>
                <a:solidFill>
                  <a:schemeClr val="lt1"/>
                </a:solidFill>
                <a:ln w="6350">
                  <a:solidFill>
                    <a:prstClr val="black"/>
                  </a:solidFill>
                </a:ln>
              </p:spPr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en-GB" sz="1200">
                      <a:effectLst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Closed Questions</a:t>
                  </a:r>
                </a:p>
              </p:txBody>
            </p:sp>
          </p:grpSp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852A127B-02D4-0548-9D39-DD3D19D0255B}"/>
                  </a:ext>
                </a:extLst>
              </p:cNvPr>
              <p:cNvCxnSpPr/>
              <p:nvPr/>
            </p:nvCxnSpPr>
            <p:spPr>
              <a:xfrm>
                <a:off x="593387" y="359923"/>
                <a:ext cx="2164407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8" name="Text Box 10">
              <a:extLst>
                <a:ext uri="{FF2B5EF4-FFF2-40B4-BE49-F238E27FC236}">
                  <a16:creationId xmlns:a16="http://schemas.microsoft.com/office/drawing/2014/main" id="{8AC3857D-D21E-0F4F-B5EC-76F751E7383C}"/>
                </a:ext>
              </a:extLst>
            </p:cNvPr>
            <p:cNvSpPr txBox="1"/>
            <p:nvPr/>
          </p:nvSpPr>
          <p:spPr>
            <a:xfrm>
              <a:off x="933855" y="0"/>
              <a:ext cx="1488332" cy="301558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spcAft>
                  <a:spcPts val="0"/>
                </a:spcAft>
              </a:pPr>
              <a:r>
                <a: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Interview Questions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63873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Types/Format of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28176" y="1161906"/>
            <a:ext cx="8075240" cy="4381723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altLang="en-US" sz="2400" b="1" dirty="0"/>
              <a:t>Closed Questions: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Closed questions structure the answer by only allowing responses which fit into pre-decided categories </a:t>
            </a:r>
          </a:p>
          <a:p>
            <a:pPr algn="just">
              <a:buFontTx/>
              <a:buChar char="-"/>
            </a:pPr>
            <a:endParaRPr lang="en-GB" altLang="en-US" sz="2400" dirty="0"/>
          </a:p>
          <a:p>
            <a:pPr algn="just">
              <a:buFontTx/>
              <a:buChar char="-"/>
            </a:pPr>
            <a:r>
              <a:rPr lang="en-GB" altLang="en-US" sz="2400" dirty="0"/>
              <a:t>Data can be placed into a category, is called nominal data. The category can be restricted as few as two options, i.e.: 	</a:t>
            </a:r>
          </a:p>
          <a:p>
            <a:pPr marL="0" indent="0" algn="just">
              <a:buNone/>
            </a:pPr>
            <a:r>
              <a:rPr lang="en-GB" altLang="en-US" sz="2400" b="1" dirty="0"/>
              <a:t>	1. Dichotomous (e.g.: ‘yes’ or ‘no’, ‘male’ or ‘female’</a:t>
            </a:r>
          </a:p>
          <a:p>
            <a:pPr marL="914400" lvl="2" indent="0" algn="just">
              <a:buNone/>
            </a:pPr>
            <a:r>
              <a:rPr lang="en-GB" altLang="en-US" b="1" dirty="0"/>
              <a:t>2. Complex lists of alternatives</a:t>
            </a:r>
          </a:p>
          <a:p>
            <a:pPr marL="914400" lvl="2" indent="0" algn="just">
              <a:buNone/>
            </a:pPr>
            <a:endParaRPr lang="en-GB" altLang="en-US" sz="2400" dirty="0"/>
          </a:p>
          <a:p>
            <a:pPr algn="just">
              <a:buFontTx/>
              <a:buChar char="-"/>
            </a:pPr>
            <a:r>
              <a:rPr lang="en-GB" altLang="en-US" sz="2400" dirty="0"/>
              <a:t>Closed questions also provide ordinal data, which can be ranked. </a:t>
            </a:r>
          </a:p>
          <a:p>
            <a:pPr algn="just">
              <a:buFontTx/>
              <a:buChar char="-"/>
            </a:pPr>
            <a:endParaRPr lang="en-GB" altLang="en-US" sz="2400" dirty="0"/>
          </a:p>
          <a:p>
            <a:pPr algn="just">
              <a:buFontTx/>
              <a:buChar char="-"/>
            </a:pPr>
            <a:r>
              <a:rPr lang="en-GB" altLang="en-US" sz="2400" dirty="0"/>
              <a:t>This often involves using a continuous rating scale (Likert Scale) to measure the strength of attitudes or emotions. For example: strongly agree/agree/neutral/disagree/strongly disagree/unable to answer</a:t>
            </a:r>
          </a:p>
          <a:p>
            <a:pPr marL="0" indent="0" algn="just">
              <a:buNone/>
            </a:pPr>
            <a:endParaRPr lang="en-GB" alt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93DDDA-789D-7444-AB0B-7DF03090E194}"/>
              </a:ext>
            </a:extLst>
          </p:cNvPr>
          <p:cNvSpPr txBox="1"/>
          <p:nvPr/>
        </p:nvSpPr>
        <p:spPr>
          <a:xfrm>
            <a:off x="5259033" y="5304244"/>
            <a:ext cx="33360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Source: McLeod (2018) &amp; </a:t>
            </a:r>
            <a:r>
              <a:rPr lang="en-US" sz="1600" dirty="0" err="1"/>
              <a:t>Kvale</a:t>
            </a:r>
            <a:r>
              <a:rPr lang="en-US" sz="1600" dirty="0"/>
              <a:t> (2007)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CE70EC-998E-F941-9E90-16C6D67BF217}"/>
              </a:ext>
            </a:extLst>
          </p:cNvPr>
          <p:cNvSpPr txBox="1"/>
          <p:nvPr/>
        </p:nvSpPr>
        <p:spPr>
          <a:xfrm>
            <a:off x="745232" y="5273466"/>
            <a:ext cx="4474840" cy="33855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dirty="0"/>
              <a:t>N.B.: </a:t>
            </a:r>
            <a:r>
              <a:rPr lang="en-US" sz="1400" b="1" dirty="0"/>
              <a:t>More Closed question types will be discussed later</a:t>
            </a:r>
          </a:p>
        </p:txBody>
      </p:sp>
    </p:spTree>
    <p:extLst>
      <p:ext uri="{BB962C8B-B14F-4D97-AF65-F5344CB8AC3E}">
        <p14:creationId xmlns:p14="http://schemas.microsoft.com/office/powerpoint/2010/main" val="3133075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Strengths &amp; Weakness of Closed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93DDDA-789D-7444-AB0B-7DF03090E194}"/>
              </a:ext>
            </a:extLst>
          </p:cNvPr>
          <p:cNvSpPr txBox="1"/>
          <p:nvPr/>
        </p:nvSpPr>
        <p:spPr>
          <a:xfrm>
            <a:off x="4969997" y="5373216"/>
            <a:ext cx="3778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McLeod (2018) &amp; Ali (2012)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21B4F3B-F5A4-FA47-8FA1-DB44D232E5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7252791"/>
              </p:ext>
            </p:extLst>
          </p:nvPr>
        </p:nvGraphicFramePr>
        <p:xfrm>
          <a:off x="457200" y="1258416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53511668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785264358"/>
                    </a:ext>
                  </a:extLst>
                </a:gridCol>
              </a:tblGrid>
              <a:tr h="395603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3165945"/>
                  </a:ext>
                </a:extLst>
              </a:tr>
              <a:tr h="3164827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Closed questions are economical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Can provide large amount of research data for relatively low costs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The respondent provide information, which can be easily converted into quantitative data (‘yes’ or ‘no’)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It allows statistical analysis of the responses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All the questions are standardized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All respondents are asked exactly the same questions in the same order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Questionnaire can be replicated easily to check for reliability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Lack of details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Responses are very fixed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Less scope for respondents to supply more answers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Lack of opportunities for the respondents to share their true feelings or reflection on a topic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Effort required in designing alternatives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Difficult to develop good questions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Bias responses as people can pick alternatives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Potential order bias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19527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6492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Types/Format of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28176" y="1161906"/>
            <a:ext cx="8075240" cy="4381723"/>
          </a:xfrm>
        </p:spPr>
        <p:txBody>
          <a:bodyPr>
            <a:normAutofit fontScale="92500"/>
          </a:bodyPr>
          <a:lstStyle/>
          <a:p>
            <a:pPr algn="just"/>
            <a:r>
              <a:rPr lang="en-GB" altLang="en-US" sz="2400" b="1" dirty="0"/>
              <a:t>Open Questions: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Open questions allow people to express what they think in their own words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Open-ended questions enable the respondents to answer in as much as they like in their own words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Open question give no pre-set answer options and instead allow the respondents to put down exactly what they like in their own words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Open questions are often used for complex questions that cannot be answered in a few simple categories </a:t>
            </a:r>
          </a:p>
          <a:p>
            <a:pPr algn="just">
              <a:buFontTx/>
              <a:buChar char="-"/>
            </a:pPr>
            <a:r>
              <a:rPr lang="en-GB" altLang="en-US" sz="2400" b="1" dirty="0"/>
              <a:t>Example: </a:t>
            </a:r>
            <a:r>
              <a:rPr lang="en-GB" altLang="en-US" sz="2400" dirty="0"/>
              <a:t>Can you tell us your experiences studying at UWTSD? </a:t>
            </a:r>
          </a:p>
          <a:p>
            <a:pPr marL="0" indent="0" algn="just">
              <a:buNone/>
            </a:pPr>
            <a:endParaRPr lang="en-GB" alt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93DDDA-789D-7444-AB0B-7DF03090E194}"/>
              </a:ext>
            </a:extLst>
          </p:cNvPr>
          <p:cNvSpPr txBox="1"/>
          <p:nvPr/>
        </p:nvSpPr>
        <p:spPr>
          <a:xfrm>
            <a:off x="6195137" y="5321874"/>
            <a:ext cx="2399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McLeod (2018)</a:t>
            </a:r>
          </a:p>
        </p:txBody>
      </p:sp>
    </p:spTree>
    <p:extLst>
      <p:ext uri="{BB962C8B-B14F-4D97-AF65-F5344CB8AC3E}">
        <p14:creationId xmlns:p14="http://schemas.microsoft.com/office/powerpoint/2010/main" val="3475597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Strengths &amp; Weakness of Open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93DDDA-789D-7444-AB0B-7DF03090E194}"/>
              </a:ext>
            </a:extLst>
          </p:cNvPr>
          <p:cNvSpPr txBox="1"/>
          <p:nvPr/>
        </p:nvSpPr>
        <p:spPr>
          <a:xfrm>
            <a:off x="5391701" y="5373216"/>
            <a:ext cx="3716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McLeod (2018) &amp; Ali (2012)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21B4F3B-F5A4-FA47-8FA1-DB44D232E5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8777696"/>
              </p:ext>
            </p:extLst>
          </p:nvPr>
        </p:nvGraphicFramePr>
        <p:xfrm>
          <a:off x="457200" y="1258416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53511668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785264358"/>
                    </a:ext>
                  </a:extLst>
                </a:gridCol>
              </a:tblGrid>
              <a:tr h="395603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3165945"/>
                  </a:ext>
                </a:extLst>
              </a:tr>
              <a:tr h="3164827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Rich qualitative data can be obtained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Open questions allow the respondents to elaborate on their answer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The research can find out why a person holds a certain attitude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Open questions can be used when responses are unforeseen or there are too many to list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Open questions can be used when verbatim responses are important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Open question can be used when behavior being measured is sensitive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Time consuming to collect data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It takes longer for the respondents to complete open questions; therefore smaller sample size may be obtained 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endParaRPr lang="en-US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Time consuming to analyze the data for the researcher</a:t>
                      </a:r>
                    </a:p>
                    <a:p>
                      <a:pPr marL="285750" indent="-285750" algn="just">
                        <a:buFontTx/>
                        <a:buChar char="-"/>
                      </a:pPr>
                      <a:endParaRPr lang="en-US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Not suitable for less educated respondents as open questions require superior writing skills and better ability to express one’s feelings verbally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19527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6491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Important Factors in Questionnaire Design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sz="2400" dirty="0"/>
              <a:t>According to McLeod (2018), “</a:t>
            </a:r>
            <a:r>
              <a:rPr lang="en-GB" altLang="en-US" sz="2400" i="1" dirty="0"/>
              <a:t>with some questionnaires suffering from a response rate as low as only 5% and therefore, it is essential that a questionnaire is well design” </a:t>
            </a:r>
          </a:p>
          <a:p>
            <a:pPr marL="0" indent="0" algn="just">
              <a:buNone/>
            </a:pPr>
            <a:r>
              <a:rPr lang="en-GB" altLang="en-US" sz="2400" dirty="0"/>
              <a:t>There are a number of important factors in questionnaire design such as: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457200" indent="-457200" algn="just">
              <a:buAutoNum type="arabicPeriod"/>
            </a:pPr>
            <a:r>
              <a:rPr lang="en-GB" altLang="en-US" sz="2400" b="1" dirty="0"/>
              <a:t>Aims: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Ensure all questions asked address the aims of the research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Use only one feature of the construct you are investigating in per item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02781E-DC74-E84E-B895-D913B9A5D8D7}"/>
              </a:ext>
            </a:extLst>
          </p:cNvPr>
          <p:cNvSpPr txBox="1"/>
          <p:nvPr/>
        </p:nvSpPr>
        <p:spPr>
          <a:xfrm>
            <a:off x="4644008" y="535459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Fraley, Waller &amp; Brennan (2000)</a:t>
            </a:r>
          </a:p>
        </p:txBody>
      </p:sp>
    </p:spTree>
    <p:extLst>
      <p:ext uri="{BB962C8B-B14F-4D97-AF65-F5344CB8AC3E}">
        <p14:creationId xmlns:p14="http://schemas.microsoft.com/office/powerpoint/2010/main" val="2328657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Important Factors in Questionnaire Design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altLang="en-US" sz="2400" b="1" dirty="0"/>
              <a:t>2. Length: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longer the questionnaire, the less likely people will complete it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Questions should be short, clear, and be to the point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Any unnecessary questions/items should be omitted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b="1" dirty="0"/>
              <a:t>3. Pilot Study: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Ran a small scale practice study to ensure people understand the questions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People will also be able to give detailed honest feedback on the questionnaire design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7BD176-B58B-6A48-9512-37FD45E73450}"/>
              </a:ext>
            </a:extLst>
          </p:cNvPr>
          <p:cNvSpPr txBox="1"/>
          <p:nvPr/>
        </p:nvSpPr>
        <p:spPr>
          <a:xfrm>
            <a:off x="4777680" y="5370165"/>
            <a:ext cx="447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Fraley, Waller &amp; Brennan (2000)</a:t>
            </a:r>
          </a:p>
        </p:txBody>
      </p:sp>
    </p:spTree>
    <p:extLst>
      <p:ext uri="{BB962C8B-B14F-4D97-AF65-F5344CB8AC3E}">
        <p14:creationId xmlns:p14="http://schemas.microsoft.com/office/powerpoint/2010/main" val="4095376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Important Factors in Questionnaire Design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sz="2400" b="1" dirty="0"/>
              <a:t>4. Question Order: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Questions should progress logically from the least sensitive to the most sensitive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Questions should progress from the factual and behavioural to the cognitive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Questions should progress from the more general to the more specific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researcher should ensure that the answer to a question is not influenced by previous questions </a:t>
            </a:r>
          </a:p>
          <a:p>
            <a:pPr algn="just">
              <a:buFontTx/>
              <a:buChar char="-"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44A6A5-63F0-C540-9A46-026C33C10826}"/>
              </a:ext>
            </a:extLst>
          </p:cNvPr>
          <p:cNvSpPr txBox="1"/>
          <p:nvPr/>
        </p:nvSpPr>
        <p:spPr>
          <a:xfrm>
            <a:off x="4582344" y="515975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Fraley, Waller &amp; Brennan (2000)</a:t>
            </a:r>
          </a:p>
        </p:txBody>
      </p:sp>
    </p:spTree>
    <p:extLst>
      <p:ext uri="{BB962C8B-B14F-4D97-AF65-F5344CB8AC3E}">
        <p14:creationId xmlns:p14="http://schemas.microsoft.com/office/powerpoint/2010/main" val="27898584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Important Factors in Questionnaire Design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sz="2400" b="1" dirty="0"/>
              <a:t>5. Terminology: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There should be minimum of technical jargon should be used in the questionnaire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language of a questionnaire should be appropriate to the vocabulary of the group of people being studied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Questions should be simple, to the point and easy to understand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Always use statements, while designing questionnaires and interpret in the same way by members of different subpopulations of the population of interest. </a:t>
            </a:r>
          </a:p>
          <a:p>
            <a:pPr algn="just">
              <a:buFontTx/>
              <a:buChar char="-"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6351C7-DB63-9840-8402-331C0D5DE71D}"/>
              </a:ext>
            </a:extLst>
          </p:cNvPr>
          <p:cNvSpPr txBox="1"/>
          <p:nvPr/>
        </p:nvSpPr>
        <p:spPr>
          <a:xfrm>
            <a:off x="4644008" y="536392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Fraley, Waller &amp; Brennan (2000)</a:t>
            </a:r>
          </a:p>
        </p:txBody>
      </p:sp>
    </p:spTree>
    <p:extLst>
      <p:ext uri="{BB962C8B-B14F-4D97-AF65-F5344CB8AC3E}">
        <p14:creationId xmlns:p14="http://schemas.microsoft.com/office/powerpoint/2010/main" val="14564182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Important Factors in Questionnaire Design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altLang="en-US" sz="2400" b="1" dirty="0"/>
              <a:t>6.Presentation: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Ensure questions looks professional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Include clear and concise instructions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If sent through the post (for postal survey), always ensure the envelops does not signify ‘junk mail’.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b="1" dirty="0"/>
              <a:t>7. Avoid using Double-barrelled questions: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A double-barrelled questions combines two or more issues or attitudinal objects in a single question </a:t>
            </a:r>
          </a:p>
          <a:p>
            <a:pPr algn="just">
              <a:buFontTx/>
              <a:buChar char="-"/>
            </a:pPr>
            <a:r>
              <a:rPr lang="en-GB" altLang="en-US" sz="2400" b="1" dirty="0"/>
              <a:t>Example: </a:t>
            </a:r>
            <a:r>
              <a:rPr lang="en-GB" altLang="en-US" sz="2400" dirty="0"/>
              <a:t>Do you think lecturers should have more contact with university staffs and university administrators? </a:t>
            </a:r>
          </a:p>
          <a:p>
            <a:pPr algn="just">
              <a:buFontTx/>
              <a:buChar char="-"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A34055-A48D-144E-84C4-C906FFF927B2}"/>
              </a:ext>
            </a:extLst>
          </p:cNvPr>
          <p:cNvSpPr txBox="1"/>
          <p:nvPr/>
        </p:nvSpPr>
        <p:spPr>
          <a:xfrm>
            <a:off x="4726360" y="543593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Fraley, Waller &amp; Brennan (2000)</a:t>
            </a:r>
          </a:p>
        </p:txBody>
      </p:sp>
    </p:spTree>
    <p:extLst>
      <p:ext uri="{BB962C8B-B14F-4D97-AF65-F5344CB8AC3E}">
        <p14:creationId xmlns:p14="http://schemas.microsoft.com/office/powerpoint/2010/main" val="1160878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15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Important Factors in Questionnaire Design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sz="2400" b="1" dirty="0"/>
              <a:t>8. Do not use Poor questions: </a:t>
            </a: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Negatives or double negatives </a:t>
            </a:r>
            <a:r>
              <a:rPr lang="en-GB" sz="2000" b="1" dirty="0">
                <a:cs typeface="Times New Roman" charset="0"/>
              </a:rPr>
              <a:t>(don't you make use of none of our services?) </a:t>
            </a: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Ambiguous </a:t>
            </a:r>
            <a:r>
              <a:rPr lang="en-GB" sz="2000" b="1" dirty="0">
                <a:cs typeface="Times New Roman" charset="0"/>
              </a:rPr>
              <a:t>(where do you like to shop?)</a:t>
            </a: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Questions with the words ‘usually’ or ‘recently’ etc. </a:t>
            </a:r>
            <a:r>
              <a:rPr lang="en-GB" sz="2000" b="1" dirty="0">
                <a:cs typeface="Times New Roman" charset="0"/>
              </a:rPr>
              <a:t>(do you usually visit our website?)</a:t>
            </a: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Leading questions </a:t>
            </a:r>
            <a:r>
              <a:rPr lang="en-GB" sz="2000" b="1" dirty="0">
                <a:cs typeface="Times New Roman" charset="0"/>
              </a:rPr>
              <a:t>(how soon do you want the services transformed?)</a:t>
            </a: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Questions that don’t itemise alternatives </a:t>
            </a:r>
            <a:r>
              <a:rPr lang="en-GB" sz="2000" b="1" dirty="0">
                <a:cs typeface="Times New Roman" charset="0"/>
              </a:rPr>
              <a:t>(closed ended pre-descriptions are not presented)</a:t>
            </a: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Inconsistent questions </a:t>
            </a:r>
            <a:r>
              <a:rPr lang="nl-NL" sz="2000" b="1" dirty="0">
                <a:cs typeface="Times New Roman" charset="0"/>
              </a:rPr>
              <a:t>(options </a:t>
            </a:r>
            <a:r>
              <a:rPr lang="nl-NL" sz="2000" b="1" dirty="0" err="1">
                <a:cs typeface="Times New Roman" charset="0"/>
              </a:rPr>
              <a:t>to</a:t>
            </a:r>
            <a:r>
              <a:rPr lang="nl-NL" sz="2000" b="1" dirty="0">
                <a:cs typeface="Times New Roman" charset="0"/>
              </a:rPr>
              <a:t> select, </a:t>
            </a:r>
            <a:r>
              <a:rPr lang="nl-NL" sz="2000" b="1" dirty="0" err="1">
                <a:cs typeface="Times New Roman" charset="0"/>
              </a:rPr>
              <a:t>language</a:t>
            </a:r>
            <a:r>
              <a:rPr lang="nl-NL" sz="2000" b="1" dirty="0">
                <a:cs typeface="Times New Roman" charset="0"/>
              </a:rPr>
              <a:t>, logic order, )</a:t>
            </a: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Potentially embarrassing questions</a:t>
            </a:r>
            <a:r>
              <a:rPr lang="nl-NL" sz="2000" dirty="0">
                <a:cs typeface="Times New Roman" charset="0"/>
              </a:rPr>
              <a:t> </a:t>
            </a:r>
            <a:r>
              <a:rPr lang="nl-NL" sz="2000" b="1" dirty="0">
                <a:cs typeface="Times New Roman" charset="0"/>
              </a:rPr>
              <a:t>(</a:t>
            </a:r>
            <a:r>
              <a:rPr lang="nl-NL" sz="2000" b="1" dirty="0" err="1">
                <a:cs typeface="Times New Roman" charset="0"/>
              </a:rPr>
              <a:t>political</a:t>
            </a:r>
            <a:r>
              <a:rPr lang="nl-NL" sz="2000" b="1" dirty="0">
                <a:cs typeface="Times New Roman" charset="0"/>
              </a:rPr>
              <a:t>, </a:t>
            </a:r>
            <a:r>
              <a:rPr lang="nl-NL" sz="2000" b="1" dirty="0" err="1">
                <a:cs typeface="Times New Roman" charset="0"/>
              </a:rPr>
              <a:t>sexual</a:t>
            </a:r>
            <a:r>
              <a:rPr lang="nl-NL" sz="2000" b="1" dirty="0">
                <a:cs typeface="Times New Roman" charset="0"/>
              </a:rPr>
              <a:t> </a:t>
            </a:r>
            <a:r>
              <a:rPr lang="nl-NL" sz="2000" b="1" dirty="0" err="1">
                <a:cs typeface="Times New Roman" charset="0"/>
              </a:rPr>
              <a:t>orientation</a:t>
            </a:r>
            <a:r>
              <a:rPr lang="nl-NL" sz="2000" b="1" dirty="0">
                <a:cs typeface="Times New Roman" charset="0"/>
              </a:rPr>
              <a:t>,..)</a:t>
            </a:r>
            <a:endParaRPr lang="en-GB" sz="2000" b="1" dirty="0">
              <a:cs typeface="Times New Roman" charset="0"/>
            </a:endParaRPr>
          </a:p>
          <a:p>
            <a:pPr marL="933450" lvl="1" indent="-533400" algn="just">
              <a:lnSpc>
                <a:spcPct val="90000"/>
              </a:lnSpc>
              <a:defRPr/>
            </a:pPr>
            <a:r>
              <a:rPr lang="en-GB" sz="2000" dirty="0">
                <a:cs typeface="Times New Roman" charset="0"/>
              </a:rPr>
              <a:t>Direct classification questions </a:t>
            </a:r>
            <a:r>
              <a:rPr lang="en-GB" sz="2000" b="1" dirty="0">
                <a:cs typeface="Times New Roman" charset="0"/>
              </a:rPr>
              <a:t>(how old are you</a:t>
            </a:r>
            <a:r>
              <a:rPr lang="nl-NL" sz="2000" b="1" dirty="0">
                <a:cs typeface="Times New Roman" charset="0"/>
              </a:rPr>
              <a:t>?)</a:t>
            </a:r>
            <a:endParaRPr lang="en-GB" sz="2000" b="1" dirty="0">
              <a:cs typeface="Times New Roman" charset="0"/>
            </a:endParaRPr>
          </a:p>
          <a:p>
            <a:pPr marL="0" indent="0" algn="just">
              <a:buNone/>
            </a:pPr>
            <a:endParaRPr lang="en-GB" altLang="en-US" sz="2400" dirty="0"/>
          </a:p>
          <a:p>
            <a:pPr algn="just">
              <a:buFontTx/>
              <a:buChar char="-"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0F7902-C852-9E42-AF38-C940299BFB0E}"/>
              </a:ext>
            </a:extLst>
          </p:cNvPr>
          <p:cNvSpPr txBox="1"/>
          <p:nvPr/>
        </p:nvSpPr>
        <p:spPr>
          <a:xfrm>
            <a:off x="4726360" y="543593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Fraley, Waller &amp; Brennan (2000)</a:t>
            </a:r>
          </a:p>
        </p:txBody>
      </p:sp>
    </p:spTree>
    <p:extLst>
      <p:ext uri="{BB962C8B-B14F-4D97-AF65-F5344CB8AC3E}">
        <p14:creationId xmlns:p14="http://schemas.microsoft.com/office/powerpoint/2010/main" val="1110480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16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Important Factors in Questionnaire Design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26598"/>
            <a:ext cx="8075240" cy="4381723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altLang="en-US" sz="2400" b="1" dirty="0"/>
              <a:t>8. Avoid using Double Negatives: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When respondents are asked for their agreement with a statement, double negatives can occur</a:t>
            </a:r>
          </a:p>
          <a:p>
            <a:pPr algn="just">
              <a:buFontTx/>
              <a:buChar char="-"/>
            </a:pPr>
            <a:r>
              <a:rPr lang="en-GB" altLang="en-US" sz="2400" b="1" dirty="0"/>
              <a:t>Example: </a:t>
            </a:r>
            <a:r>
              <a:rPr lang="en-GB" altLang="en-US" sz="2400" dirty="0"/>
              <a:t>Do you agree or disagree with the following statement? “Lecturers should not be required to supervise their students during recess”.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b="1" dirty="0"/>
              <a:t>9. Avoid using loaded/leading questions: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A leading question is phrased in such a way that suggests to the respondents that the researcher expects a certain answer</a:t>
            </a:r>
          </a:p>
          <a:p>
            <a:pPr algn="just">
              <a:buFontTx/>
              <a:buChar char="-"/>
            </a:pPr>
            <a:r>
              <a:rPr lang="en-GB" altLang="en-US" sz="2400" b="1" dirty="0"/>
              <a:t>Example: </a:t>
            </a:r>
            <a:r>
              <a:rPr lang="en-GB" altLang="en-US" sz="2400" dirty="0"/>
              <a:t>Do not you agree that social workers should earn more money than they currently earn? </a:t>
            </a:r>
          </a:p>
          <a:p>
            <a:pPr algn="just">
              <a:buFontTx/>
              <a:buChar char="-"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2396-DB06-0642-B146-A8FD5099145F}"/>
              </a:ext>
            </a:extLst>
          </p:cNvPr>
          <p:cNvSpPr txBox="1"/>
          <p:nvPr/>
        </p:nvSpPr>
        <p:spPr>
          <a:xfrm>
            <a:off x="4726360" y="543593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Fraley, Waller &amp; Brennan (2000)</a:t>
            </a:r>
          </a:p>
        </p:txBody>
      </p:sp>
    </p:spTree>
    <p:extLst>
      <p:ext uri="{BB962C8B-B14F-4D97-AF65-F5344CB8AC3E}">
        <p14:creationId xmlns:p14="http://schemas.microsoft.com/office/powerpoint/2010/main" val="1213367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17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Techniques for Designing Questionnaire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556792"/>
            <a:ext cx="8075240" cy="4151529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sz="2400" dirty="0"/>
              <a:t>Researcher may read literature about the topic and look through questionnaires or obtain help from experts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If ‘Yes’ or ‘No’ questions are used; additional information may be gained by leaving space for respondents own idea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The possibility of a middle ground statement is also important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Every item/question in a questionnaire should relate to the topic under study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2396-DB06-0642-B146-A8FD5099145F}"/>
              </a:ext>
            </a:extLst>
          </p:cNvPr>
          <p:cNvSpPr txBox="1"/>
          <p:nvPr/>
        </p:nvSpPr>
        <p:spPr>
          <a:xfrm>
            <a:off x="6094512" y="5373216"/>
            <a:ext cx="2437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Nalzaro</a:t>
            </a:r>
            <a:r>
              <a:rPr lang="en-US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25200004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18</a:t>
            </a:fld>
            <a:endParaRPr lang="en-GB" altLang="en-US" dirty="0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Criteria of a Good Questionnaire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5760" y="1270789"/>
            <a:ext cx="8075240" cy="4151529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altLang="en-US" sz="2400" b="1" dirty="0"/>
              <a:t>1. Clarity of Language: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It must meet the level of understanding of the respondents in order to generate needed responses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b="1" dirty="0"/>
              <a:t>2. Singleness of Objective: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An item/question must have one and only one answer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b="1" dirty="0"/>
              <a:t>3. One-to-One Correspondence: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questionnaire as a whole must correspond with the objectives of the study </a:t>
            </a:r>
          </a:p>
          <a:p>
            <a:pPr marL="0" indent="0" algn="just">
              <a:buNone/>
            </a:pPr>
            <a:r>
              <a:rPr lang="en-GB" altLang="en-US" sz="2400" dirty="0"/>
              <a:t> </a:t>
            </a:r>
          </a:p>
          <a:p>
            <a:pPr marL="0" indent="0" algn="just">
              <a:buNone/>
            </a:pPr>
            <a:r>
              <a:rPr lang="en-GB" altLang="en-US" sz="2400" b="1" dirty="0"/>
              <a:t>4. Correct Grammar, Spelling, and Construction: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questionnaire must be constructed observing grammatically correct sentences, correctly spelled words and coherence in construction of sentences , etc. </a:t>
            </a:r>
          </a:p>
          <a:p>
            <a:pPr algn="just">
              <a:buFontTx/>
              <a:buChar char="-"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2396-DB06-0642-B146-A8FD5099145F}"/>
              </a:ext>
            </a:extLst>
          </p:cNvPr>
          <p:cNvSpPr txBox="1"/>
          <p:nvPr/>
        </p:nvSpPr>
        <p:spPr>
          <a:xfrm>
            <a:off x="6227088" y="5422630"/>
            <a:ext cx="2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Nalzaro</a:t>
            </a:r>
            <a:r>
              <a:rPr lang="en-US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28477018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Criteria of a Good Questionnaire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5760" y="1270789"/>
            <a:ext cx="8075240" cy="415152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altLang="en-US" sz="2400" b="1" dirty="0"/>
              <a:t>1. Clarity of Language: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It must meet the level of understanding of the respondents in order to generate needed responses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b="1" dirty="0"/>
              <a:t>2. Singleness of Objective: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An item/question must have one and only one answer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r>
              <a:rPr lang="en-GB" altLang="en-US" sz="2400" b="1" dirty="0"/>
              <a:t>3. One-to-One Correspondence: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questionnaire as a whole must correspond with the objectives of the study </a:t>
            </a:r>
          </a:p>
          <a:p>
            <a:pPr marL="0" indent="0" algn="just">
              <a:buNone/>
            </a:pPr>
            <a:r>
              <a:rPr lang="en-GB" altLang="en-US" sz="2400" dirty="0"/>
              <a:t> </a:t>
            </a:r>
          </a:p>
          <a:p>
            <a:pPr marL="0" indent="0" algn="just">
              <a:buNone/>
            </a:pPr>
            <a:r>
              <a:rPr lang="en-GB" altLang="en-US" sz="2400" b="1" dirty="0"/>
              <a:t>4. Correct Grammar, Spelling, and Construction: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questionnaire must be constructed observing grammatically correct sentences, correctly spelled words and coherence in construction of sentences , etc. </a:t>
            </a:r>
          </a:p>
          <a:p>
            <a:pPr algn="just">
              <a:buFontTx/>
              <a:buChar char="-"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2396-DB06-0642-B146-A8FD5099145F}"/>
              </a:ext>
            </a:extLst>
          </p:cNvPr>
          <p:cNvSpPr txBox="1"/>
          <p:nvPr/>
        </p:nvSpPr>
        <p:spPr>
          <a:xfrm>
            <a:off x="6320880" y="5422318"/>
            <a:ext cx="2365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Nalzaro</a:t>
            </a:r>
            <a:r>
              <a:rPr lang="en-US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1612475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20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Closed-ended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5760" y="1270789"/>
            <a:ext cx="8075240" cy="4151529"/>
          </a:xfrm>
        </p:spPr>
        <p:txBody>
          <a:bodyPr>
            <a:normAutofit/>
          </a:bodyPr>
          <a:lstStyle/>
          <a:p>
            <a:pPr marL="457200" indent="-457200" algn="just">
              <a:buAutoNum type="arabicPeriod"/>
            </a:pPr>
            <a:r>
              <a:rPr lang="en-GB" altLang="en-US" sz="2400" b="1" dirty="0"/>
              <a:t>Multiple Questions: </a:t>
            </a:r>
            <a:r>
              <a:rPr lang="en-GB" altLang="en-US" sz="2400" dirty="0"/>
              <a:t>This offers more than one choice. </a:t>
            </a:r>
            <a:r>
              <a:rPr lang="en-GB" altLang="en-US" sz="2400" b="1" dirty="0"/>
              <a:t>Example: </a:t>
            </a:r>
            <a:r>
              <a:rPr lang="en-GB" altLang="en-US" sz="2400" dirty="0"/>
              <a:t>How favourable is it to you to become a student at UWTSD? – Very favourable, favourable, not sure, unfavourable &amp; Very unfavourable </a:t>
            </a:r>
          </a:p>
          <a:p>
            <a:pPr marL="457200" indent="-457200" algn="just">
              <a:buAutoNum type="arabicPeriod"/>
            </a:pPr>
            <a:endParaRPr lang="en-GB" altLang="en-US" sz="2400" dirty="0"/>
          </a:p>
          <a:p>
            <a:pPr marL="457200" indent="-457200" algn="just">
              <a:buAutoNum type="arabicPeriod"/>
            </a:pPr>
            <a:r>
              <a:rPr lang="en-GB" altLang="en-US" sz="2400" b="1" dirty="0"/>
              <a:t>Rank Order Questions: </a:t>
            </a:r>
            <a:r>
              <a:rPr lang="en-GB" altLang="en-US" sz="2400" dirty="0"/>
              <a:t>The respondents are asked to choose a response from the ”most” or “least”.  </a:t>
            </a:r>
          </a:p>
          <a:p>
            <a:pPr algn="just">
              <a:buFontTx/>
              <a:buChar char="-"/>
            </a:pPr>
            <a:r>
              <a:rPr lang="en-GB" altLang="en-US" sz="2400" b="1" dirty="0"/>
              <a:t>Example: </a:t>
            </a:r>
            <a:r>
              <a:rPr lang="en-GB" altLang="en-US" sz="2400" dirty="0"/>
              <a:t>Why must online classes should be more practical oriented? Rank your answer from the 1 – most reasonable to 5- least reasonable? </a:t>
            </a:r>
          </a:p>
          <a:p>
            <a:pPr algn="just">
              <a:buFontTx/>
              <a:buChar char="-"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dirty="0"/>
          </a:p>
          <a:p>
            <a:pPr algn="just">
              <a:buFontTx/>
              <a:buChar char="-"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2396-DB06-0642-B146-A8FD5099145F}"/>
              </a:ext>
            </a:extLst>
          </p:cNvPr>
          <p:cNvSpPr txBox="1"/>
          <p:nvPr/>
        </p:nvSpPr>
        <p:spPr>
          <a:xfrm>
            <a:off x="6289848" y="5422318"/>
            <a:ext cx="2674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Nalzaro</a:t>
            </a:r>
            <a:r>
              <a:rPr lang="en-US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3242539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21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Closed-ended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5760" y="1270789"/>
            <a:ext cx="8075240" cy="4151529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altLang="en-US" sz="2400" b="1" dirty="0"/>
              <a:t>3. Rating Questions/Rating Scale (Likert Scale):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respondents are asked to judge something along an ordered dimension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This is typically bipolar in nature, with the end points specifying the opposite extremes of a continuum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Various types of rating scales have been developed to measure attitudes directly (i.e.: the person knows their attitude is being studied). </a:t>
            </a:r>
          </a:p>
          <a:p>
            <a:pPr algn="just">
              <a:buFontTx/>
              <a:buChar char="-"/>
            </a:pPr>
            <a:r>
              <a:rPr lang="en-GB" altLang="en-US" sz="2400" dirty="0"/>
              <a:t>The most widely used rating scale is the Likert Scale. The Likert scale is a five (or seven) point scale, which is used to allow the individual to express how much they agree or disagree with a particular statement</a:t>
            </a:r>
            <a:r>
              <a:rPr lang="en-GB" altLang="en-US" sz="2400" b="1" dirty="0"/>
              <a:t>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algn="just">
              <a:buFontTx/>
              <a:buChar char="-"/>
            </a:pPr>
            <a:endParaRPr lang="en-GB" alt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2396-DB06-0642-B146-A8FD5099145F}"/>
              </a:ext>
            </a:extLst>
          </p:cNvPr>
          <p:cNvSpPr txBox="1"/>
          <p:nvPr/>
        </p:nvSpPr>
        <p:spPr>
          <a:xfrm>
            <a:off x="6289848" y="5422318"/>
            <a:ext cx="2674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McLeod (2019)</a:t>
            </a:r>
          </a:p>
        </p:txBody>
      </p:sp>
    </p:spTree>
    <p:extLst>
      <p:ext uri="{BB962C8B-B14F-4D97-AF65-F5344CB8AC3E}">
        <p14:creationId xmlns:p14="http://schemas.microsoft.com/office/powerpoint/2010/main" val="3213923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22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Calibri" pitchFamily="34" charset="0"/>
              </a:rPr>
              <a:t>Types of Closed-ended Questions</a:t>
            </a:r>
            <a:endParaRPr lang="en-GB" b="1" dirty="0">
              <a:solidFill>
                <a:schemeClr val="tx2">
                  <a:satMod val="200000"/>
                </a:schemeClr>
              </a:solidFill>
              <a:latin typeface="Calibri" pitchFamily="34" charset="0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5760" y="1124744"/>
            <a:ext cx="8075240" cy="4151529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GB" altLang="en-US" sz="2400" b="1" dirty="0"/>
              <a:t>Example of Likert Scale: </a:t>
            </a:r>
          </a:p>
          <a:p>
            <a:pPr marL="0" indent="0" algn="just">
              <a:buNone/>
            </a:pPr>
            <a:r>
              <a:rPr lang="en-GB" altLang="en-US" sz="2400" b="1" dirty="0"/>
              <a:t>Question: </a:t>
            </a:r>
            <a:r>
              <a:rPr lang="en-GB" altLang="en-US" sz="2400" dirty="0"/>
              <a:t>Studying at UWTSD is giving us more knowledge and understanding in general. </a:t>
            </a:r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dirty="0"/>
          </a:p>
          <a:p>
            <a:pPr marL="0" indent="0" algn="just">
              <a:buNone/>
            </a:pPr>
            <a:endParaRPr lang="en-GB" altLang="en-US" sz="2400" dirty="0"/>
          </a:p>
          <a:p>
            <a:pPr algn="just">
              <a:buFontTx/>
              <a:buChar char="-"/>
            </a:pPr>
            <a:r>
              <a:rPr lang="en-GB" altLang="en-US" sz="2400" dirty="0"/>
              <a:t>A Likert scale assumes that the strength/ intensity of an attitude is linear</a:t>
            </a:r>
          </a:p>
          <a:p>
            <a:pPr algn="just">
              <a:buFontTx/>
              <a:buChar char="-"/>
            </a:pPr>
            <a:endParaRPr lang="en-GB" altLang="en-US" sz="2400" dirty="0"/>
          </a:p>
          <a:p>
            <a:pPr algn="just">
              <a:buFontTx/>
              <a:buChar char="-"/>
            </a:pPr>
            <a:r>
              <a:rPr lang="en-GB" altLang="en-US" sz="2400" dirty="0"/>
              <a:t>Each of the five/seven responses would have a numerical value, which would be used to measure the attitude under investigation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D42396-DB06-0642-B146-A8FD5099145F}"/>
              </a:ext>
            </a:extLst>
          </p:cNvPr>
          <p:cNvSpPr txBox="1"/>
          <p:nvPr/>
        </p:nvSpPr>
        <p:spPr>
          <a:xfrm>
            <a:off x="6469360" y="5422318"/>
            <a:ext cx="2674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Bowling (1997)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2B9B4D5-453E-EA4D-84EF-683827F06A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823467"/>
              </p:ext>
            </p:extLst>
          </p:nvPr>
        </p:nvGraphicFramePr>
        <p:xfrm>
          <a:off x="457200" y="2276872"/>
          <a:ext cx="8229600" cy="11811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660465489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788307945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961015219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380138413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3290210277"/>
                    </a:ext>
                  </a:extLst>
                </a:gridCol>
              </a:tblGrid>
              <a:tr h="5715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Strongly Disagree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Disagree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tx1"/>
                          </a:solidFill>
                          <a:effectLst/>
                        </a:rPr>
                        <a:t>Undecided</a:t>
                      </a:r>
                      <a:endParaRPr lang="en-GB" sz="20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tx1"/>
                          </a:solidFill>
                          <a:effectLst/>
                        </a:rPr>
                        <a:t>Agree</a:t>
                      </a:r>
                      <a:endParaRPr lang="en-GB" sz="20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tx1"/>
                          </a:solidFill>
                          <a:effectLst/>
                        </a:rPr>
                        <a:t>Strongly Agree</a:t>
                      </a:r>
                      <a:endParaRPr lang="en-GB" sz="20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8297310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chemeClr val="tx1"/>
                          </a:solidFill>
                          <a:effectLst/>
                        </a:rPr>
                        <a:t>(1)</a:t>
                      </a:r>
                      <a:endParaRPr lang="en-GB" sz="20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</a:rPr>
                        <a:t>(2)</a:t>
                      </a:r>
                      <a:endParaRPr lang="en-GB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</a:rPr>
                        <a:t>(3)</a:t>
                      </a:r>
                      <a:endParaRPr lang="en-GB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</a:rPr>
                        <a:t>(4)</a:t>
                      </a:r>
                      <a:endParaRPr lang="en-GB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chemeClr val="tx1"/>
                          </a:solidFill>
                          <a:effectLst/>
                        </a:rPr>
                        <a:t>(5)</a:t>
                      </a:r>
                      <a:endParaRPr lang="en-GB" sz="20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393277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B7DDB5B-22C2-9C45-977C-6E4577E61230}"/>
              </a:ext>
            </a:extLst>
          </p:cNvPr>
          <p:cNvSpPr txBox="1"/>
          <p:nvPr/>
        </p:nvSpPr>
        <p:spPr>
          <a:xfrm>
            <a:off x="611560" y="5013176"/>
            <a:ext cx="5760640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N.B.: Students are strongly advised to use Likert Scale only to design questionnaire for their assignment task. </a:t>
            </a:r>
          </a:p>
        </p:txBody>
      </p:sp>
    </p:spTree>
    <p:extLst>
      <p:ext uri="{BB962C8B-B14F-4D97-AF65-F5344CB8AC3E}">
        <p14:creationId xmlns:p14="http://schemas.microsoft.com/office/powerpoint/2010/main" val="28954852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994C5C-8352-4272-9B00-71979491D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0796"/>
            <a:ext cx="8229600" cy="4380452"/>
          </a:xfrm>
        </p:spPr>
        <p:txBody>
          <a:bodyPr>
            <a:normAutofit fontScale="62500" lnSpcReduction="20000"/>
          </a:bodyPr>
          <a:lstStyle/>
          <a:p>
            <a:r>
              <a:rPr lang="nl-NL" dirty="0" err="1"/>
              <a:t>McLeod</a:t>
            </a:r>
            <a:r>
              <a:rPr lang="nl-NL" dirty="0"/>
              <a:t>, S. A. (2019). </a:t>
            </a:r>
            <a:r>
              <a:rPr lang="nl-NL" i="1" dirty="0" err="1"/>
              <a:t>Likert</a:t>
            </a:r>
            <a:r>
              <a:rPr lang="nl-NL" i="1" dirty="0"/>
              <a:t> </a:t>
            </a:r>
            <a:r>
              <a:rPr lang="nl-NL" i="1" dirty="0" err="1"/>
              <a:t>Scale</a:t>
            </a:r>
            <a:r>
              <a:rPr lang="nl-NL" i="1" dirty="0"/>
              <a:t>. </a:t>
            </a:r>
            <a:r>
              <a:rPr lang="nl-NL" dirty="0"/>
              <a:t>Simple </a:t>
            </a:r>
            <a:r>
              <a:rPr lang="nl-NL" dirty="0" err="1"/>
              <a:t>Psychology</a:t>
            </a:r>
            <a:r>
              <a:rPr lang="nl-NL" dirty="0"/>
              <a:t>. [Online: </a:t>
            </a:r>
            <a:r>
              <a:rPr lang="nl-NL" dirty="0">
                <a:hlinkClick r:id="rId2"/>
              </a:rPr>
              <a:t>https://www.simplypsychology.org/likert-scale.html</a:t>
            </a:r>
            <a:r>
              <a:rPr lang="nl-NL" dirty="0"/>
              <a:t>] </a:t>
            </a:r>
          </a:p>
          <a:p>
            <a:r>
              <a:rPr lang="nl-NL" dirty="0" err="1"/>
              <a:t>Fraley</a:t>
            </a:r>
            <a:r>
              <a:rPr lang="nl-NL" dirty="0"/>
              <a:t>, R. C., </a:t>
            </a:r>
            <a:r>
              <a:rPr lang="nl-NL" dirty="0" err="1"/>
              <a:t>Waller</a:t>
            </a:r>
            <a:r>
              <a:rPr lang="nl-NL" dirty="0"/>
              <a:t>, N. G., &amp; </a:t>
            </a:r>
            <a:r>
              <a:rPr lang="nl-NL" dirty="0" err="1"/>
              <a:t>Grennan</a:t>
            </a:r>
            <a:r>
              <a:rPr lang="nl-NL" dirty="0"/>
              <a:t>, K. A. (2000). An item-response </a:t>
            </a:r>
            <a:r>
              <a:rPr lang="nl-NL" dirty="0" err="1"/>
              <a:t>theory</a:t>
            </a:r>
            <a:r>
              <a:rPr lang="nl-NL" dirty="0"/>
              <a:t> analysis of </a:t>
            </a:r>
            <a:r>
              <a:rPr lang="nl-NL" dirty="0" err="1"/>
              <a:t>self</a:t>
            </a:r>
            <a:r>
              <a:rPr lang="nl-NL" dirty="0"/>
              <a:t>-report </a:t>
            </a:r>
            <a:r>
              <a:rPr lang="nl-NL" dirty="0" err="1"/>
              <a:t>measures</a:t>
            </a:r>
            <a:r>
              <a:rPr lang="nl-NL" dirty="0"/>
              <a:t> of adult attachment. </a:t>
            </a:r>
            <a:r>
              <a:rPr lang="nl-NL" i="1" dirty="0"/>
              <a:t>Journal of </a:t>
            </a:r>
            <a:r>
              <a:rPr lang="nl-NL" i="1" dirty="0" err="1"/>
              <a:t>Personality</a:t>
            </a:r>
            <a:r>
              <a:rPr lang="nl-NL" i="1" dirty="0"/>
              <a:t> </a:t>
            </a:r>
            <a:r>
              <a:rPr lang="nl-NL" i="1" dirty="0" err="1"/>
              <a:t>and</a:t>
            </a:r>
            <a:r>
              <a:rPr lang="nl-NL" i="1" dirty="0"/>
              <a:t> </a:t>
            </a:r>
            <a:r>
              <a:rPr lang="nl-NL" i="1" dirty="0" err="1"/>
              <a:t>Social</a:t>
            </a:r>
            <a:r>
              <a:rPr lang="nl-NL" i="1" dirty="0"/>
              <a:t> </a:t>
            </a:r>
            <a:r>
              <a:rPr lang="nl-NL" i="1" dirty="0" err="1"/>
              <a:t>Psychology</a:t>
            </a:r>
            <a:r>
              <a:rPr lang="nl-NL" i="1" dirty="0"/>
              <a:t>, </a:t>
            </a:r>
            <a:r>
              <a:rPr lang="nl-NL" dirty="0"/>
              <a:t>78, 350 - 365</a:t>
            </a:r>
          </a:p>
          <a:p>
            <a:r>
              <a:rPr lang="nl-NL" dirty="0"/>
              <a:t>Bowling, A. (1997). </a:t>
            </a:r>
            <a:r>
              <a:rPr lang="nl-NL" i="1" dirty="0"/>
              <a:t>Research </a:t>
            </a:r>
            <a:r>
              <a:rPr lang="nl-NL" i="1" dirty="0" err="1"/>
              <a:t>Methods</a:t>
            </a:r>
            <a:r>
              <a:rPr lang="nl-NL" i="1" dirty="0"/>
              <a:t> in Health. </a:t>
            </a:r>
            <a:r>
              <a:rPr lang="nl-NL" dirty="0" err="1"/>
              <a:t>Buckingham</a:t>
            </a:r>
            <a:r>
              <a:rPr lang="nl-NL" dirty="0"/>
              <a:t>, Open University Press</a:t>
            </a:r>
          </a:p>
          <a:p>
            <a:r>
              <a:rPr lang="nl-NL" dirty="0"/>
              <a:t>Creswell, J. W. (2003). </a:t>
            </a:r>
            <a:r>
              <a:rPr lang="nl-NL" i="1" dirty="0" err="1"/>
              <a:t>Qualitative</a:t>
            </a:r>
            <a:r>
              <a:rPr lang="nl-NL" i="1" dirty="0"/>
              <a:t> </a:t>
            </a:r>
            <a:r>
              <a:rPr lang="nl-NL" i="1" dirty="0" err="1"/>
              <a:t>Inquiry</a:t>
            </a:r>
            <a:r>
              <a:rPr lang="nl-NL" i="1" dirty="0"/>
              <a:t> &amp; Research Design. </a:t>
            </a:r>
            <a:r>
              <a:rPr lang="nl-NL" dirty="0"/>
              <a:t>London, Sage Publications Ltd. (3rd </a:t>
            </a:r>
            <a:r>
              <a:rPr lang="nl-NL" dirty="0" err="1"/>
              <a:t>edn</a:t>
            </a:r>
            <a:r>
              <a:rPr lang="nl-NL" dirty="0"/>
              <a:t>)</a:t>
            </a:r>
            <a:r>
              <a:rPr lang="nl-NL" i="1" dirty="0"/>
              <a:t> </a:t>
            </a:r>
          </a:p>
          <a:p>
            <a:r>
              <a:rPr lang="nl-NL" dirty="0" err="1"/>
              <a:t>Kvale</a:t>
            </a:r>
            <a:r>
              <a:rPr lang="nl-NL" dirty="0"/>
              <a:t>, S. (2007). </a:t>
            </a:r>
            <a:r>
              <a:rPr lang="nl-NL" i="1" dirty="0" err="1"/>
              <a:t>Doing</a:t>
            </a:r>
            <a:r>
              <a:rPr lang="nl-NL" i="1" dirty="0"/>
              <a:t> Interviews. </a:t>
            </a:r>
            <a:r>
              <a:rPr lang="nl-NL" dirty="0"/>
              <a:t>London, Sage Publications Ltd.</a:t>
            </a:r>
          </a:p>
          <a:p>
            <a:r>
              <a:rPr lang="nl-NL" dirty="0" err="1"/>
              <a:t>Nalzaro</a:t>
            </a:r>
            <a:r>
              <a:rPr lang="nl-NL" dirty="0"/>
              <a:t>, L. (2010) </a:t>
            </a:r>
            <a:r>
              <a:rPr lang="nl-NL" dirty="0" err="1"/>
              <a:t>Methods</a:t>
            </a:r>
            <a:r>
              <a:rPr lang="nl-NL" dirty="0"/>
              <a:t> of Data Collection [Online:</a:t>
            </a:r>
            <a:r>
              <a:rPr lang="en-GB" dirty="0">
                <a:hlinkClick r:id="rId3"/>
              </a:rPr>
              <a:t>https://www.slideshare.net/ludymae/chapter-9methods-of-data-collection</a:t>
            </a:r>
            <a:r>
              <a:rPr lang="en-GB" dirty="0"/>
              <a:t>]</a:t>
            </a:r>
          </a:p>
          <a:p>
            <a:r>
              <a:rPr lang="en-GB" dirty="0"/>
              <a:t>Ali, S. (2012). </a:t>
            </a:r>
            <a:r>
              <a:rPr lang="en-GB" i="1" dirty="0"/>
              <a:t>Questionnaire design &amp; admin. </a:t>
            </a:r>
            <a:r>
              <a:rPr lang="en-GB" dirty="0"/>
              <a:t>[Online: </a:t>
            </a:r>
            <a:r>
              <a:rPr lang="en-GB" dirty="0">
                <a:hlinkClick r:id="rId4"/>
              </a:rPr>
              <a:t>https://www.slideshare.net/cadella49/questionnaire-design-admin</a:t>
            </a:r>
            <a:r>
              <a:rPr lang="en-GB" dirty="0"/>
              <a:t>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F04A77-D05B-CE4D-86B5-62A53C955E57}"/>
              </a:ext>
            </a:extLst>
          </p:cNvPr>
          <p:cNvSpPr txBox="1"/>
          <p:nvPr/>
        </p:nvSpPr>
        <p:spPr>
          <a:xfrm>
            <a:off x="2286000" y="3688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1277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591951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Questions &amp; Answers!!!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F04A77-D05B-CE4D-86B5-62A53C955E57}"/>
              </a:ext>
            </a:extLst>
          </p:cNvPr>
          <p:cNvSpPr txBox="1"/>
          <p:nvPr/>
        </p:nvSpPr>
        <p:spPr>
          <a:xfrm>
            <a:off x="2286000" y="36880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9870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41404</TotalTime>
  <Words>2311</Words>
  <Application>Microsoft Macintosh PowerPoint</Application>
  <PresentationFormat>On-screen Show (4:3)</PresentationFormat>
  <Paragraphs>284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Digital Skills and Research Methods (DSR) BMSW 4003</vt:lpstr>
      <vt:lpstr>Learning outcomes</vt:lpstr>
      <vt:lpstr>What is Questionnaire?</vt:lpstr>
      <vt:lpstr>What is Questionnaire?</vt:lpstr>
      <vt:lpstr>Types/Format of Questions</vt:lpstr>
      <vt:lpstr>Types/Format of Questions</vt:lpstr>
      <vt:lpstr>Strengths &amp; Weakness of Closed Questions</vt:lpstr>
      <vt:lpstr>Types/Format of Questions</vt:lpstr>
      <vt:lpstr>Strengths &amp; Weakness of Open Questions</vt:lpstr>
      <vt:lpstr>Important Factors in Questionnaire Design</vt:lpstr>
      <vt:lpstr>Important Factors in Questionnaire Design</vt:lpstr>
      <vt:lpstr>Important Factors in Questionnaire Design</vt:lpstr>
      <vt:lpstr>Important Factors in Questionnaire Design</vt:lpstr>
      <vt:lpstr>Important Factors in Questionnaire Design</vt:lpstr>
      <vt:lpstr>Important Factors in Questionnaire Design</vt:lpstr>
      <vt:lpstr>Important Factors in Questionnaire Design</vt:lpstr>
      <vt:lpstr>Techniques for Designing Questionnaire</vt:lpstr>
      <vt:lpstr>Criteria of a Good Questionnaire</vt:lpstr>
      <vt:lpstr>Criteria of a Good Questionnaire</vt:lpstr>
      <vt:lpstr>Types of Closed-ended Questions</vt:lpstr>
      <vt:lpstr>Types of Closed-ended Questions</vt:lpstr>
      <vt:lpstr>Types of Closed-ended Questions</vt:lpstr>
      <vt:lpstr>References</vt:lpstr>
      <vt:lpstr>Questions &amp; Answers!!!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231</cp:revision>
  <dcterms:created xsi:type="dcterms:W3CDTF">2015-04-14T15:21:28Z</dcterms:created>
  <dcterms:modified xsi:type="dcterms:W3CDTF">2020-11-01T16:08:06Z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