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0" r:id="rId1"/>
  </p:sldMasterIdLst>
  <p:notesMasterIdLst>
    <p:notesMasterId r:id="rId34"/>
  </p:notesMasterIdLst>
  <p:sldIdLst>
    <p:sldId id="430" r:id="rId2"/>
    <p:sldId id="431" r:id="rId3"/>
    <p:sldId id="432" r:id="rId4"/>
    <p:sldId id="433" r:id="rId5"/>
    <p:sldId id="424" r:id="rId6"/>
    <p:sldId id="349" r:id="rId7"/>
    <p:sldId id="402" r:id="rId8"/>
    <p:sldId id="423" r:id="rId9"/>
    <p:sldId id="416" r:id="rId10"/>
    <p:sldId id="417" r:id="rId11"/>
    <p:sldId id="418" r:id="rId12"/>
    <p:sldId id="419" r:id="rId13"/>
    <p:sldId id="403" r:id="rId14"/>
    <p:sldId id="427" r:id="rId15"/>
    <p:sldId id="404" r:id="rId16"/>
    <p:sldId id="425" r:id="rId17"/>
    <p:sldId id="405" r:id="rId18"/>
    <p:sldId id="406" r:id="rId19"/>
    <p:sldId id="407" r:id="rId20"/>
    <p:sldId id="409" r:id="rId21"/>
    <p:sldId id="422" r:id="rId22"/>
    <p:sldId id="411" r:id="rId23"/>
    <p:sldId id="428" r:id="rId24"/>
    <p:sldId id="429" r:id="rId25"/>
    <p:sldId id="345" r:id="rId26"/>
    <p:sldId id="346" r:id="rId27"/>
    <p:sldId id="347" r:id="rId28"/>
    <p:sldId id="348" r:id="rId29"/>
    <p:sldId id="420" r:id="rId30"/>
    <p:sldId id="421" r:id="rId31"/>
    <p:sldId id="434" r:id="rId32"/>
    <p:sldId id="435" r:id="rId33"/>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a:ea typeface="+mn-ea"/>
        <a:cs typeface="+mn-cs"/>
      </a:defRPr>
    </a:lvl1pPr>
    <a:lvl2pPr marL="457200" algn="l" rtl="0" eaLnBrk="0" fontAlgn="base" hangingPunct="0">
      <a:spcBef>
        <a:spcPct val="0"/>
      </a:spcBef>
      <a:spcAft>
        <a:spcPct val="0"/>
      </a:spcAft>
      <a:defRPr sz="2400" kern="1200">
        <a:solidFill>
          <a:schemeClr val="tx1"/>
        </a:solidFill>
        <a:latin typeface="Times"/>
        <a:ea typeface="+mn-ea"/>
        <a:cs typeface="+mn-cs"/>
      </a:defRPr>
    </a:lvl2pPr>
    <a:lvl3pPr marL="914400" algn="l" rtl="0" eaLnBrk="0" fontAlgn="base" hangingPunct="0">
      <a:spcBef>
        <a:spcPct val="0"/>
      </a:spcBef>
      <a:spcAft>
        <a:spcPct val="0"/>
      </a:spcAft>
      <a:defRPr sz="2400" kern="1200">
        <a:solidFill>
          <a:schemeClr val="tx1"/>
        </a:solidFill>
        <a:latin typeface="Times"/>
        <a:ea typeface="+mn-ea"/>
        <a:cs typeface="+mn-cs"/>
      </a:defRPr>
    </a:lvl3pPr>
    <a:lvl4pPr marL="1371600" algn="l" rtl="0" eaLnBrk="0" fontAlgn="base" hangingPunct="0">
      <a:spcBef>
        <a:spcPct val="0"/>
      </a:spcBef>
      <a:spcAft>
        <a:spcPct val="0"/>
      </a:spcAft>
      <a:defRPr sz="2400" kern="1200">
        <a:solidFill>
          <a:schemeClr val="tx1"/>
        </a:solidFill>
        <a:latin typeface="Times"/>
        <a:ea typeface="+mn-ea"/>
        <a:cs typeface="+mn-cs"/>
      </a:defRPr>
    </a:lvl4pPr>
    <a:lvl5pPr marL="1828800" algn="l" rtl="0" eaLnBrk="0" fontAlgn="base" hangingPunct="0">
      <a:spcBef>
        <a:spcPct val="0"/>
      </a:spcBef>
      <a:spcAft>
        <a:spcPct val="0"/>
      </a:spcAft>
      <a:defRPr sz="2400" kern="1200">
        <a:solidFill>
          <a:schemeClr val="tx1"/>
        </a:solidFill>
        <a:latin typeface="Times"/>
        <a:ea typeface="+mn-ea"/>
        <a:cs typeface="+mn-cs"/>
      </a:defRPr>
    </a:lvl5pPr>
    <a:lvl6pPr marL="2286000" algn="l" defTabSz="914400" rtl="0" eaLnBrk="1" latinLnBrk="0" hangingPunct="1">
      <a:defRPr sz="2400" kern="1200">
        <a:solidFill>
          <a:schemeClr val="tx1"/>
        </a:solidFill>
        <a:latin typeface="Times"/>
        <a:ea typeface="+mn-ea"/>
        <a:cs typeface="+mn-cs"/>
      </a:defRPr>
    </a:lvl6pPr>
    <a:lvl7pPr marL="2743200" algn="l" defTabSz="914400" rtl="0" eaLnBrk="1" latinLnBrk="0" hangingPunct="1">
      <a:defRPr sz="2400" kern="1200">
        <a:solidFill>
          <a:schemeClr val="tx1"/>
        </a:solidFill>
        <a:latin typeface="Times"/>
        <a:ea typeface="+mn-ea"/>
        <a:cs typeface="+mn-cs"/>
      </a:defRPr>
    </a:lvl7pPr>
    <a:lvl8pPr marL="3200400" algn="l" defTabSz="914400" rtl="0" eaLnBrk="1" latinLnBrk="0" hangingPunct="1">
      <a:defRPr sz="2400" kern="1200">
        <a:solidFill>
          <a:schemeClr val="tx1"/>
        </a:solidFill>
        <a:latin typeface="Times"/>
        <a:ea typeface="+mn-ea"/>
        <a:cs typeface="+mn-cs"/>
      </a:defRPr>
    </a:lvl8pPr>
    <a:lvl9pPr marL="3657600" algn="l" defTabSz="914400" rtl="0" eaLnBrk="1" latinLnBrk="0" hangingPunct="1">
      <a:defRPr sz="2400" kern="1200">
        <a:solidFill>
          <a:schemeClr val="tx1"/>
        </a:solidFill>
        <a:latin typeface="Times"/>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FFFFCC"/>
    <a:srgbClr val="AE1C34"/>
    <a:srgbClr val="FF5C00"/>
    <a:srgbClr val="6E20A0"/>
    <a:srgbClr val="00533E"/>
    <a:srgbClr val="11147D"/>
    <a:srgbClr val="BBC7E1"/>
    <a:srgbClr val="0095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27" autoAdjust="0"/>
    <p:restoredTop sz="85198" autoAdjust="0"/>
  </p:normalViewPr>
  <p:slideViewPr>
    <p:cSldViewPr>
      <p:cViewPr varScale="1">
        <p:scale>
          <a:sx n="95" d="100"/>
          <a:sy n="95" d="100"/>
        </p:scale>
        <p:origin x="1554" y="72"/>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12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12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12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12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454F98CF-6AE2-4E81-8AA4-5A0CF3174D95}" type="slidenum">
              <a:rPr lang="en-US"/>
              <a:pPr/>
              <a:t>‹#›</a:t>
            </a:fld>
            <a:endParaRPr lang="en-US"/>
          </a:p>
        </p:txBody>
      </p:sp>
    </p:spTree>
    <p:extLst>
      <p:ext uri="{BB962C8B-B14F-4D97-AF65-F5344CB8AC3E}">
        <p14:creationId xmlns:p14="http://schemas.microsoft.com/office/powerpoint/2010/main" val="348393067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a:ea typeface="+mn-ea"/>
        <a:cs typeface="+mn-cs"/>
      </a:defRPr>
    </a:lvl1pPr>
    <a:lvl2pPr marL="457200" algn="l" rtl="0" fontAlgn="base">
      <a:spcBef>
        <a:spcPct val="30000"/>
      </a:spcBef>
      <a:spcAft>
        <a:spcPct val="0"/>
      </a:spcAft>
      <a:defRPr sz="1200" kern="1200">
        <a:solidFill>
          <a:schemeClr val="tx1"/>
        </a:solidFill>
        <a:latin typeface="Times"/>
        <a:ea typeface="+mn-ea"/>
        <a:cs typeface="+mn-cs"/>
      </a:defRPr>
    </a:lvl2pPr>
    <a:lvl3pPr marL="914400" algn="l" rtl="0" fontAlgn="base">
      <a:spcBef>
        <a:spcPct val="30000"/>
      </a:spcBef>
      <a:spcAft>
        <a:spcPct val="0"/>
      </a:spcAft>
      <a:defRPr sz="1200" kern="1200">
        <a:solidFill>
          <a:schemeClr val="tx1"/>
        </a:solidFill>
        <a:latin typeface="Times"/>
        <a:ea typeface="+mn-ea"/>
        <a:cs typeface="+mn-cs"/>
      </a:defRPr>
    </a:lvl3pPr>
    <a:lvl4pPr marL="1371600" algn="l" rtl="0" fontAlgn="base">
      <a:spcBef>
        <a:spcPct val="30000"/>
      </a:spcBef>
      <a:spcAft>
        <a:spcPct val="0"/>
      </a:spcAft>
      <a:defRPr sz="1200" kern="1200">
        <a:solidFill>
          <a:schemeClr val="tx1"/>
        </a:solidFill>
        <a:latin typeface="Times"/>
        <a:ea typeface="+mn-ea"/>
        <a:cs typeface="+mn-cs"/>
      </a:defRPr>
    </a:lvl4pPr>
    <a:lvl5pPr marL="1828800" algn="l" rtl="0" fontAlgn="base">
      <a:spcBef>
        <a:spcPct val="30000"/>
      </a:spcBef>
      <a:spcAft>
        <a:spcPct val="0"/>
      </a:spcAft>
      <a:defRPr sz="1200" kern="1200">
        <a:solidFill>
          <a:schemeClr val="tx1"/>
        </a:solidFill>
        <a:latin typeface="Times"/>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ea typeface="ＭＳ Ｐゴシック" panose="020B0600070205080204" pitchFamily="34" charset="-128"/>
            </a:endParaRP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CD3A992D-88B0-496B-9D41-B092CB96F3B2}" type="slidenum">
              <a:rPr lang="en-GB" altLang="en-US"/>
              <a:pPr eaLnBrk="1" hangingPunct="1">
                <a:spcBef>
                  <a:spcPct val="0"/>
                </a:spcBef>
              </a:pPr>
              <a:t>1</a:t>
            </a:fld>
            <a:endParaRPr lang="en-GB" altLang="en-US"/>
          </a:p>
        </p:txBody>
      </p:sp>
    </p:spTree>
    <p:extLst>
      <p:ext uri="{BB962C8B-B14F-4D97-AF65-F5344CB8AC3E}">
        <p14:creationId xmlns:p14="http://schemas.microsoft.com/office/powerpoint/2010/main" val="1132785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ea typeface="ＭＳ Ｐゴシック" panose="020B0600070205080204" pitchFamily="34" charset="-128"/>
            </a:endParaRPr>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F2D4FBDF-59BE-4B13-B462-A5B5AC9A6CC8}" type="slidenum">
              <a:rPr lang="en-GB" altLang="en-US"/>
              <a:pPr eaLnBrk="1" hangingPunct="1">
                <a:spcBef>
                  <a:spcPct val="0"/>
                </a:spcBef>
              </a:pPr>
              <a:t>2</a:t>
            </a:fld>
            <a:endParaRPr lang="en-GB" altLang="en-US"/>
          </a:p>
        </p:txBody>
      </p:sp>
    </p:spTree>
    <p:extLst>
      <p:ext uri="{BB962C8B-B14F-4D97-AF65-F5344CB8AC3E}">
        <p14:creationId xmlns:p14="http://schemas.microsoft.com/office/powerpoint/2010/main" val="319218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ea typeface="ＭＳ Ｐゴシック" panose="020B0600070205080204" pitchFamily="34" charset="-128"/>
            </a:endParaRPr>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98B59C21-A72F-4DBF-B2D8-D550B41D930D}" type="slidenum">
              <a:rPr lang="en-GB" altLang="en-US"/>
              <a:pPr eaLnBrk="1" hangingPunct="1">
                <a:spcBef>
                  <a:spcPct val="0"/>
                </a:spcBef>
              </a:pPr>
              <a:t>3</a:t>
            </a:fld>
            <a:endParaRPr lang="en-GB" altLang="en-US"/>
          </a:p>
        </p:txBody>
      </p:sp>
    </p:spTree>
    <p:extLst>
      <p:ext uri="{BB962C8B-B14F-4D97-AF65-F5344CB8AC3E}">
        <p14:creationId xmlns:p14="http://schemas.microsoft.com/office/powerpoint/2010/main" val="1729604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ea typeface="ＭＳ Ｐゴシック" panose="020B0600070205080204" pitchFamily="34" charset="-128"/>
            </a:endParaRP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4EBF6EA7-F3C3-4C4D-892E-2DDA5BDA37EF}" type="slidenum">
              <a:rPr lang="en-GB" altLang="en-US"/>
              <a:pPr eaLnBrk="1" hangingPunct="1">
                <a:spcBef>
                  <a:spcPct val="0"/>
                </a:spcBef>
              </a:pPr>
              <a:t>4</a:t>
            </a:fld>
            <a:endParaRPr lang="en-GB" altLang="en-US"/>
          </a:p>
        </p:txBody>
      </p:sp>
    </p:spTree>
    <p:extLst>
      <p:ext uri="{BB962C8B-B14F-4D97-AF65-F5344CB8AC3E}">
        <p14:creationId xmlns:p14="http://schemas.microsoft.com/office/powerpoint/2010/main" val="2779459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54F98CF-6AE2-4E81-8AA4-5A0CF3174D95}" type="slidenum">
              <a:rPr lang="en-US" smtClean="0"/>
              <a:pPr/>
              <a:t>24</a:t>
            </a:fld>
            <a:endParaRPr lang="en-US"/>
          </a:p>
        </p:txBody>
      </p:sp>
    </p:spTree>
    <p:extLst>
      <p:ext uri="{BB962C8B-B14F-4D97-AF65-F5344CB8AC3E}">
        <p14:creationId xmlns:p14="http://schemas.microsoft.com/office/powerpoint/2010/main" val="3839830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4F98CF-6AE2-4E81-8AA4-5A0CF3174D95}" type="slidenum">
              <a:rPr lang="en-US" smtClean="0"/>
              <a:pPr/>
              <a:t>26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4F98CF-6AE2-4E81-8AA4-5A0CF3174D95}" type="slidenum">
              <a:rPr lang="en-US" smtClean="0"/>
              <a:pPr/>
              <a:t>27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4F98CF-6AE2-4E81-8AA4-5A0CF3174D95}" type="slidenum">
              <a:rPr lang="en-US" smtClean="0"/>
              <a:pPr/>
              <a:t>28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4F98CF-6AE2-4E81-8AA4-5A0CF3174D95}" type="slidenum">
              <a:rPr lang="en-US" smtClean="0"/>
              <a:pPr/>
              <a:t>29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4F98CF-6AE2-4E81-8AA4-5A0CF3174D95}" type="slidenum">
              <a:rPr lang="en-US" smtClean="0"/>
              <a:pPr/>
              <a:t>30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ea typeface="ＭＳ Ｐゴシック" panose="020B0600070205080204" pitchFamily="34" charset="-128"/>
            </a:endParaRPr>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D4B11052-78EB-415A-AA62-935357365CC5}" type="slidenum">
              <a:rPr lang="en-GB" altLang="en-US"/>
              <a:pPr eaLnBrk="1" hangingPunct="1">
                <a:spcBef>
                  <a:spcPct val="0"/>
                </a:spcBef>
              </a:pPr>
              <a:t>31</a:t>
            </a:fld>
            <a:endParaRPr lang="en-GB" altLang="en-US"/>
          </a:p>
        </p:txBody>
      </p:sp>
    </p:spTree>
    <p:extLst>
      <p:ext uri="{BB962C8B-B14F-4D97-AF65-F5344CB8AC3E}">
        <p14:creationId xmlns:p14="http://schemas.microsoft.com/office/powerpoint/2010/main" val="37457273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679777EC-B24D-4E07-B5C2-D4BA6C125044}" type="slidenum">
              <a:rPr lang="en-GB" altLang="en-US"/>
              <a:pPr eaLnBrk="1" hangingPunct="1">
                <a:spcBef>
                  <a:spcPct val="0"/>
                </a:spcBef>
              </a:pPr>
              <a:t>32</a:t>
            </a:fld>
            <a:endParaRPr lang="en-GB" altLang="en-US"/>
          </a:p>
        </p:txBody>
      </p:sp>
    </p:spTree>
    <p:extLst>
      <p:ext uri="{BB962C8B-B14F-4D97-AF65-F5344CB8AC3E}">
        <p14:creationId xmlns:p14="http://schemas.microsoft.com/office/powerpoint/2010/main" val="29576288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9155" name="Rectangle 3"/>
          <p:cNvSpPr>
            <a:spLocks noGrp="1" noChangeArrowheads="1"/>
          </p:cNvSpPr>
          <p:nvPr>
            <p:ph type="ctrTitle"/>
          </p:nvPr>
        </p:nvSpPr>
        <p:spPr>
          <a:xfrm>
            <a:off x="228600" y="2514600"/>
            <a:ext cx="7467600" cy="1295400"/>
          </a:xfrm>
        </p:spPr>
        <p:txBody>
          <a:bodyPr anchor="t"/>
          <a:lstStyle>
            <a:lvl1pPr>
              <a:defRPr/>
            </a:lvl1pPr>
          </a:lstStyle>
          <a:p>
            <a:r>
              <a:rPr lang="en-US" smtClean="0"/>
              <a:t>Click to edit Master title style</a:t>
            </a:r>
            <a:endParaRPr lang="en-US"/>
          </a:p>
        </p:txBody>
      </p:sp>
      <p:pic>
        <p:nvPicPr>
          <p:cNvPr id="49162" name="Picture 10" descr="Inf_End_spot"/>
          <p:cNvPicPr>
            <a:picLocks noChangeAspect="1" noChangeArrowheads="1"/>
          </p:cNvPicPr>
          <p:nvPr/>
        </p:nvPicPr>
        <p:blipFill>
          <a:blip r:embed="rId3" cstate="print"/>
          <a:srcRect/>
          <a:stretch>
            <a:fillRect/>
          </a:stretch>
        </p:blipFill>
        <p:spPr bwMode="auto">
          <a:xfrm>
            <a:off x="609600" y="5789613"/>
            <a:ext cx="2819400" cy="242887"/>
          </a:xfrm>
          <a:prstGeom prst="rect">
            <a:avLst/>
          </a:prstGeom>
          <a:noFill/>
        </p:spPr>
      </p:pic>
      <p:pic>
        <p:nvPicPr>
          <p:cNvPr id="49170" name="Picture 18" descr="Routledge_RGB.jpg                                              0003463BMacintosh HD                   BC35053E:"/>
          <p:cNvPicPr>
            <a:picLocks noChangeAspect="1" noChangeArrowheads="1"/>
          </p:cNvPicPr>
          <p:nvPr/>
        </p:nvPicPr>
        <p:blipFill>
          <a:blip r:embed="rId4" cstate="print"/>
          <a:srcRect/>
          <a:stretch>
            <a:fillRect/>
          </a:stretch>
        </p:blipFill>
        <p:spPr bwMode="auto">
          <a:xfrm>
            <a:off x="533400" y="990600"/>
            <a:ext cx="3352800" cy="941388"/>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06400" y="1557338"/>
            <a:ext cx="4025900" cy="4233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84700" y="1557338"/>
            <a:ext cx="4027488" cy="4233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304800"/>
            <a:ext cx="215265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2400" y="304800"/>
            <a:ext cx="630555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8131" name="Rectangle 3"/>
          <p:cNvSpPr>
            <a:spLocks noGrp="1" noChangeArrowheads="1"/>
          </p:cNvSpPr>
          <p:nvPr>
            <p:ph type="title"/>
          </p:nvPr>
        </p:nvSpPr>
        <p:spPr bwMode="auto">
          <a:xfrm>
            <a:off x="152400" y="304800"/>
            <a:ext cx="8610600" cy="1066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8132" name="Rectangle 4"/>
          <p:cNvSpPr>
            <a:spLocks noGrp="1" noChangeArrowheads="1"/>
          </p:cNvSpPr>
          <p:nvPr>
            <p:ph type="body" idx="1"/>
          </p:nvPr>
        </p:nvSpPr>
        <p:spPr bwMode="auto">
          <a:xfrm>
            <a:off x="406400" y="1557338"/>
            <a:ext cx="8205788" cy="42338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pic>
        <p:nvPicPr>
          <p:cNvPr id="48146" name="Picture 18" descr="Routledge_RGB.jpg                                              0003463BMacintosh HD                   BC35053E:"/>
          <p:cNvPicPr>
            <a:picLocks noChangeAspect="1" noChangeArrowheads="1"/>
          </p:cNvPicPr>
          <p:nvPr/>
        </p:nvPicPr>
        <p:blipFill>
          <a:blip r:embed="rId14" cstate="print"/>
          <a:srcRect/>
          <a:stretch>
            <a:fillRect/>
          </a:stretch>
        </p:blipFill>
        <p:spPr bwMode="auto">
          <a:xfrm>
            <a:off x="533400" y="5938838"/>
            <a:ext cx="2286000" cy="641350"/>
          </a:xfrm>
          <a:prstGeom prst="rect">
            <a:avLst/>
          </a:prstGeom>
          <a:noFill/>
        </p:spPr>
      </p:pic>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marL="192088" algn="l" rtl="0" eaLnBrk="1" fontAlgn="base" hangingPunct="1">
        <a:spcBef>
          <a:spcPct val="0"/>
        </a:spcBef>
        <a:spcAft>
          <a:spcPct val="0"/>
        </a:spcAft>
        <a:defRPr sz="3600">
          <a:solidFill>
            <a:schemeClr val="tx2"/>
          </a:solidFill>
          <a:latin typeface="+mj-lt"/>
          <a:ea typeface="+mj-ea"/>
          <a:cs typeface="+mj-cs"/>
        </a:defRPr>
      </a:lvl1pPr>
      <a:lvl2pPr marL="192088" algn="l" rtl="0" eaLnBrk="1" fontAlgn="base" hangingPunct="1">
        <a:spcBef>
          <a:spcPct val="0"/>
        </a:spcBef>
        <a:spcAft>
          <a:spcPct val="0"/>
        </a:spcAft>
        <a:defRPr sz="3600">
          <a:solidFill>
            <a:schemeClr val="tx2"/>
          </a:solidFill>
          <a:latin typeface="Verdana" pitchFamily="66" charset="0"/>
        </a:defRPr>
      </a:lvl2pPr>
      <a:lvl3pPr marL="192088" algn="l" rtl="0" eaLnBrk="1" fontAlgn="base" hangingPunct="1">
        <a:spcBef>
          <a:spcPct val="0"/>
        </a:spcBef>
        <a:spcAft>
          <a:spcPct val="0"/>
        </a:spcAft>
        <a:defRPr sz="3600">
          <a:solidFill>
            <a:schemeClr val="tx2"/>
          </a:solidFill>
          <a:latin typeface="Verdana" pitchFamily="66" charset="0"/>
        </a:defRPr>
      </a:lvl3pPr>
      <a:lvl4pPr marL="192088" algn="l" rtl="0" eaLnBrk="1" fontAlgn="base" hangingPunct="1">
        <a:spcBef>
          <a:spcPct val="0"/>
        </a:spcBef>
        <a:spcAft>
          <a:spcPct val="0"/>
        </a:spcAft>
        <a:defRPr sz="3600">
          <a:solidFill>
            <a:schemeClr val="tx2"/>
          </a:solidFill>
          <a:latin typeface="Verdana" pitchFamily="66" charset="0"/>
        </a:defRPr>
      </a:lvl4pPr>
      <a:lvl5pPr marL="192088" algn="l" rtl="0" eaLnBrk="1" fontAlgn="base" hangingPunct="1">
        <a:spcBef>
          <a:spcPct val="0"/>
        </a:spcBef>
        <a:spcAft>
          <a:spcPct val="0"/>
        </a:spcAft>
        <a:defRPr sz="3600">
          <a:solidFill>
            <a:schemeClr val="tx2"/>
          </a:solidFill>
          <a:latin typeface="Verdana" pitchFamily="66" charset="0"/>
        </a:defRPr>
      </a:lvl5pPr>
      <a:lvl6pPr marL="649288" algn="l" rtl="0" eaLnBrk="1" fontAlgn="base" hangingPunct="1">
        <a:spcBef>
          <a:spcPct val="0"/>
        </a:spcBef>
        <a:spcAft>
          <a:spcPct val="0"/>
        </a:spcAft>
        <a:defRPr sz="3600">
          <a:solidFill>
            <a:schemeClr val="tx2"/>
          </a:solidFill>
          <a:latin typeface="Verdana" pitchFamily="66" charset="0"/>
        </a:defRPr>
      </a:lvl6pPr>
      <a:lvl7pPr marL="1106488" algn="l" rtl="0" eaLnBrk="1" fontAlgn="base" hangingPunct="1">
        <a:spcBef>
          <a:spcPct val="0"/>
        </a:spcBef>
        <a:spcAft>
          <a:spcPct val="0"/>
        </a:spcAft>
        <a:defRPr sz="3600">
          <a:solidFill>
            <a:schemeClr val="tx2"/>
          </a:solidFill>
          <a:latin typeface="Verdana" pitchFamily="66" charset="0"/>
        </a:defRPr>
      </a:lvl7pPr>
      <a:lvl8pPr marL="1563688" algn="l" rtl="0" eaLnBrk="1" fontAlgn="base" hangingPunct="1">
        <a:spcBef>
          <a:spcPct val="0"/>
        </a:spcBef>
        <a:spcAft>
          <a:spcPct val="0"/>
        </a:spcAft>
        <a:defRPr sz="3600">
          <a:solidFill>
            <a:schemeClr val="tx2"/>
          </a:solidFill>
          <a:latin typeface="Verdana" pitchFamily="66" charset="0"/>
        </a:defRPr>
      </a:lvl8pPr>
      <a:lvl9pPr marL="2020888" algn="l" rtl="0" eaLnBrk="1" fontAlgn="base" hangingPunct="1">
        <a:spcBef>
          <a:spcPct val="0"/>
        </a:spcBef>
        <a:spcAft>
          <a:spcPct val="0"/>
        </a:spcAft>
        <a:defRPr sz="3600">
          <a:solidFill>
            <a:schemeClr val="tx2"/>
          </a:solidFill>
          <a:latin typeface="Verdana" pitchFamily="66" charset="0"/>
        </a:defRPr>
      </a:lvl9pPr>
    </p:titleStyle>
    <p:bodyStyle>
      <a:lvl1pPr marL="292100" indent="-292100" algn="l" rtl="0" eaLnBrk="1" fontAlgn="base" hangingPunct="1">
        <a:spcBef>
          <a:spcPct val="20000"/>
        </a:spcBef>
        <a:spcAft>
          <a:spcPct val="0"/>
        </a:spcAft>
        <a:buClr>
          <a:srgbClr val="0A57A5"/>
        </a:buClr>
        <a:buChar char="•"/>
        <a:defRPr sz="2400">
          <a:solidFill>
            <a:schemeClr val="tx2"/>
          </a:solidFill>
          <a:latin typeface="+mn-lt"/>
          <a:ea typeface="+mn-ea"/>
          <a:cs typeface="+mn-cs"/>
        </a:defRPr>
      </a:lvl1pPr>
      <a:lvl2pPr marL="673100" indent="-190500" algn="l" rtl="0" eaLnBrk="1" fontAlgn="base" hangingPunct="1">
        <a:spcBef>
          <a:spcPct val="20000"/>
        </a:spcBef>
        <a:spcAft>
          <a:spcPct val="0"/>
        </a:spcAft>
        <a:buClr>
          <a:srgbClr val="0A57A5"/>
        </a:buClr>
        <a:buFont typeface="Times"/>
        <a:buChar char="•"/>
        <a:defRPr sz="2000">
          <a:solidFill>
            <a:srgbClr val="1A137B"/>
          </a:solidFill>
          <a:latin typeface="+mn-lt"/>
        </a:defRPr>
      </a:lvl2pPr>
      <a:lvl3pPr marL="1054100" indent="-190500" algn="l" rtl="0" eaLnBrk="1" fontAlgn="base" hangingPunct="1">
        <a:spcBef>
          <a:spcPct val="20000"/>
        </a:spcBef>
        <a:spcAft>
          <a:spcPct val="0"/>
        </a:spcAft>
        <a:buClr>
          <a:srgbClr val="0A57A5"/>
        </a:buClr>
        <a:buFont typeface="Times"/>
        <a:buChar char="•"/>
        <a:defRPr>
          <a:solidFill>
            <a:srgbClr val="1A137B"/>
          </a:solidFill>
          <a:latin typeface="+mn-lt"/>
        </a:defRPr>
      </a:lvl3pPr>
      <a:lvl4pPr marL="1435100" indent="-190500" algn="l" rtl="0" eaLnBrk="1" fontAlgn="base" hangingPunct="1">
        <a:spcBef>
          <a:spcPct val="20000"/>
        </a:spcBef>
        <a:spcAft>
          <a:spcPct val="0"/>
        </a:spcAft>
        <a:buClr>
          <a:srgbClr val="0A57A5"/>
        </a:buClr>
        <a:buFont typeface="Times"/>
        <a:buChar char="•"/>
        <a:defRPr sz="1600">
          <a:solidFill>
            <a:srgbClr val="1A137B"/>
          </a:solidFill>
          <a:latin typeface="+mn-lt"/>
        </a:defRPr>
      </a:lvl4pPr>
      <a:lvl5pPr marL="1816100" indent="-190500" algn="l" rtl="0" eaLnBrk="1" fontAlgn="base" hangingPunct="1">
        <a:spcBef>
          <a:spcPct val="20000"/>
        </a:spcBef>
        <a:spcAft>
          <a:spcPct val="0"/>
        </a:spcAft>
        <a:buClr>
          <a:srgbClr val="0A57A5"/>
        </a:buClr>
        <a:buFont typeface="Times"/>
        <a:buChar char="•"/>
        <a:defRPr sz="1600">
          <a:solidFill>
            <a:srgbClr val="1A137B"/>
          </a:solidFill>
          <a:latin typeface="+mn-lt"/>
        </a:defRPr>
      </a:lvl5pPr>
      <a:lvl6pPr marL="2273300" indent="-190500" algn="l" rtl="0" eaLnBrk="1" fontAlgn="base" hangingPunct="1">
        <a:spcBef>
          <a:spcPct val="20000"/>
        </a:spcBef>
        <a:spcAft>
          <a:spcPct val="0"/>
        </a:spcAft>
        <a:buClr>
          <a:srgbClr val="0A57A5"/>
        </a:buClr>
        <a:buFont typeface="Times"/>
        <a:buChar char="•"/>
        <a:defRPr sz="1600">
          <a:solidFill>
            <a:srgbClr val="1A137B"/>
          </a:solidFill>
          <a:latin typeface="+mn-lt"/>
        </a:defRPr>
      </a:lvl6pPr>
      <a:lvl7pPr marL="2730500" indent="-190500" algn="l" rtl="0" eaLnBrk="1" fontAlgn="base" hangingPunct="1">
        <a:spcBef>
          <a:spcPct val="20000"/>
        </a:spcBef>
        <a:spcAft>
          <a:spcPct val="0"/>
        </a:spcAft>
        <a:buClr>
          <a:srgbClr val="0A57A5"/>
        </a:buClr>
        <a:buFont typeface="Times"/>
        <a:buChar char="•"/>
        <a:defRPr sz="1600">
          <a:solidFill>
            <a:srgbClr val="1A137B"/>
          </a:solidFill>
          <a:latin typeface="+mn-lt"/>
        </a:defRPr>
      </a:lvl7pPr>
      <a:lvl8pPr marL="3187700" indent="-190500" algn="l" rtl="0" eaLnBrk="1" fontAlgn="base" hangingPunct="1">
        <a:spcBef>
          <a:spcPct val="20000"/>
        </a:spcBef>
        <a:spcAft>
          <a:spcPct val="0"/>
        </a:spcAft>
        <a:buClr>
          <a:srgbClr val="0A57A5"/>
        </a:buClr>
        <a:buFont typeface="Times"/>
        <a:buChar char="•"/>
        <a:defRPr sz="1600">
          <a:solidFill>
            <a:srgbClr val="1A137B"/>
          </a:solidFill>
          <a:latin typeface="+mn-lt"/>
        </a:defRPr>
      </a:lvl8pPr>
      <a:lvl9pPr marL="3644900" indent="-190500" algn="l" rtl="0" eaLnBrk="1" fontAlgn="base" hangingPunct="1">
        <a:spcBef>
          <a:spcPct val="20000"/>
        </a:spcBef>
        <a:spcAft>
          <a:spcPct val="0"/>
        </a:spcAft>
        <a:buClr>
          <a:srgbClr val="0A57A5"/>
        </a:buClr>
        <a:buFont typeface="Times"/>
        <a:buChar char="•"/>
        <a:defRPr sz="1600">
          <a:solidFill>
            <a:srgbClr val="1A137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TiuaFwzJ4FU"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hMfPCdF07hA"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KCprz8NAZ9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LdhC4ziAhgY"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TiuaFwzJ4FU"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gwHngq4Bw0w"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6"/>
          <p:cNvSpPr>
            <a:spLocks noGrp="1" noChangeArrowheads="1"/>
          </p:cNvSpPr>
          <p:nvPr>
            <p:ph type="title"/>
          </p:nvPr>
        </p:nvSpPr>
        <p:spPr/>
        <p:txBody>
          <a:bodyPr/>
          <a:lstStyle/>
          <a:p>
            <a:pPr algn="ctr" eaLnBrk="1" hangingPunct="1">
              <a:defRPr/>
            </a:pPr>
            <a:r>
              <a:rPr lang="en-US" altLang="en-US" smtClean="0">
                <a:latin typeface="Calibri" pitchFamily="34" charset="0"/>
                <a:ea typeface="ＭＳ Ｐゴシック" pitchFamily="34" charset="-128"/>
              </a:rPr>
              <a:t>What is </a:t>
            </a:r>
            <a:r>
              <a:rPr lang="en-GB" altLang="en-US" smtClean="0">
                <a:latin typeface="Calibri" pitchFamily="34" charset="0"/>
                <a:ea typeface="ＭＳ Ｐゴシック" pitchFamily="34" charset="-128"/>
              </a:rPr>
              <a:t>“</a:t>
            </a:r>
            <a:r>
              <a:rPr lang="en-US" altLang="ja-JP" smtClean="0">
                <a:latin typeface="Calibri" pitchFamily="34" charset="0"/>
                <a:ea typeface="ＭＳ Ｐゴシック" pitchFamily="34" charset="-128"/>
              </a:rPr>
              <a:t>Quality?”</a:t>
            </a:r>
            <a:endParaRPr lang="en-US" altLang="en-US" smtClean="0">
              <a:latin typeface="Calibri" pitchFamily="34" charset="0"/>
              <a:ea typeface="ＭＳ Ｐゴシック" pitchFamily="34" charset="-128"/>
            </a:endParaRPr>
          </a:p>
        </p:txBody>
      </p:sp>
      <p:pic>
        <p:nvPicPr>
          <p:cNvPr id="8195" name="Picture 7" descr="Trees"/>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l="-7355" r="-7355"/>
          <a:stretch>
            <a:fillRect/>
          </a:stretch>
        </p:blipFill>
        <p:spPr>
          <a:xfrm>
            <a:off x="533400" y="1143000"/>
            <a:ext cx="8229600" cy="4876800"/>
          </a:xfrm>
        </p:spPr>
      </p:pic>
    </p:spTree>
    <p:extLst>
      <p:ext uri="{BB962C8B-B14F-4D97-AF65-F5344CB8AC3E}">
        <p14:creationId xmlns:p14="http://schemas.microsoft.com/office/powerpoint/2010/main" val="284664068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6"/>
          <p:cNvSpPr>
            <a:spLocks noGrp="1" noChangeArrowheads="1"/>
          </p:cNvSpPr>
          <p:nvPr>
            <p:ph type="title"/>
          </p:nvPr>
        </p:nvSpPr>
        <p:spPr/>
        <p:txBody>
          <a:bodyPr/>
          <a:lstStyle/>
          <a:p>
            <a:pPr algn="ctr" eaLnBrk="1" hangingPunct="1">
              <a:defRPr/>
            </a:pPr>
            <a:r>
              <a:rPr lang="en-US" altLang="en-US" smtClean="0">
                <a:latin typeface="Calibri" pitchFamily="34" charset="0"/>
                <a:ea typeface="ＭＳ Ｐゴシック" pitchFamily="34" charset="-128"/>
              </a:rPr>
              <a:t>What is </a:t>
            </a:r>
            <a:r>
              <a:rPr lang="en-GB" altLang="en-US" smtClean="0">
                <a:latin typeface="Calibri" pitchFamily="34" charset="0"/>
                <a:ea typeface="ＭＳ Ｐゴシック" pitchFamily="34" charset="-128"/>
              </a:rPr>
              <a:t>“</a:t>
            </a:r>
            <a:r>
              <a:rPr lang="en-US" altLang="ja-JP" smtClean="0">
                <a:latin typeface="Calibri" pitchFamily="34" charset="0"/>
                <a:ea typeface="ＭＳ Ｐゴシック" pitchFamily="34" charset="-128"/>
              </a:rPr>
              <a:t>Quality”?</a:t>
            </a:r>
            <a:endParaRPr lang="en-US" altLang="en-US" smtClean="0">
              <a:latin typeface="Calibri" pitchFamily="34" charset="0"/>
              <a:ea typeface="ＭＳ Ｐゴシック" pitchFamily="34" charset="-128"/>
            </a:endParaRPr>
          </a:p>
        </p:txBody>
      </p:sp>
      <p:sp>
        <p:nvSpPr>
          <p:cNvPr id="9219" name="Content Placeholder 1"/>
          <p:cNvSpPr txBox="1">
            <a:spLocks/>
          </p:cNvSpPr>
          <p:nvPr/>
        </p:nvSpPr>
        <p:spPr bwMode="auto">
          <a:xfrm>
            <a:off x="96838" y="1714500"/>
            <a:ext cx="89535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914400" indent="-4572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lgn="ctr" eaLnBrk="1" hangingPunct="1">
              <a:buFont typeface="Arial" panose="020B0604020202020204" pitchFamily="34" charset="0"/>
              <a:buNone/>
            </a:pPr>
            <a:r>
              <a:rPr lang="en-GB" altLang="en-US" sz="2800" dirty="0">
                <a:latin typeface="Calibri" panose="020F0502020204030204" pitchFamily="34" charset="0"/>
              </a:rPr>
              <a:t>In small groups spend 5 minutes </a:t>
            </a:r>
          </a:p>
          <a:p>
            <a:pPr algn="ctr" eaLnBrk="1" hangingPunct="1">
              <a:buFont typeface="Arial" panose="020B0604020202020204" pitchFamily="34" charset="0"/>
              <a:buNone/>
            </a:pPr>
            <a:endParaRPr lang="en-GB" altLang="en-US" sz="2800" dirty="0">
              <a:latin typeface="Calibri" panose="020F0502020204030204" pitchFamily="34" charset="0"/>
            </a:endParaRPr>
          </a:p>
          <a:p>
            <a:pPr lvl="1" eaLnBrk="1" hangingPunct="1"/>
            <a:r>
              <a:rPr lang="en-GB" altLang="en-US" sz="2800" dirty="0">
                <a:latin typeface="Calibri" panose="020F0502020204030204" pitchFamily="34" charset="0"/>
              </a:rPr>
              <a:t>Developing a definition for quality</a:t>
            </a:r>
            <a:endParaRPr lang="en-GB" altLang="en-US" sz="2800" dirty="0">
              <a:solidFill>
                <a:schemeClr val="tx2"/>
              </a:solidFill>
              <a:latin typeface="Calibri" panose="020F0502020204030204" pitchFamily="34" charset="0"/>
            </a:endParaRPr>
          </a:p>
          <a:p>
            <a:pPr lvl="1" eaLnBrk="1" hangingPunct="1"/>
            <a:r>
              <a:rPr lang="en-GB" altLang="en-US" sz="2800" dirty="0">
                <a:solidFill>
                  <a:srgbClr val="292934"/>
                </a:solidFill>
                <a:latin typeface="Calibri" panose="020F0502020204030204" pitchFamily="34" charset="0"/>
              </a:rPr>
              <a:t>Identifying the characteristics of quality</a:t>
            </a:r>
          </a:p>
          <a:p>
            <a:pPr lvl="1" eaLnBrk="1" hangingPunct="1"/>
            <a:endParaRPr lang="en-GB" altLang="en-US" b="1" dirty="0">
              <a:solidFill>
                <a:srgbClr val="006600"/>
              </a:solidFill>
              <a:latin typeface="Calibri" panose="020F0502020204030204" pitchFamily="34" charset="0"/>
            </a:endParaRPr>
          </a:p>
          <a:p>
            <a:pPr lvl="1" eaLnBrk="1" hangingPunct="1"/>
            <a:endParaRPr lang="en-GB" altLang="en-US" b="1" dirty="0">
              <a:solidFill>
                <a:srgbClr val="006600"/>
              </a:solidFill>
              <a:latin typeface="Calibri" panose="020F0502020204030204" pitchFamily="34" charset="0"/>
            </a:endParaRPr>
          </a:p>
        </p:txBody>
      </p:sp>
    </p:spTree>
    <p:extLst>
      <p:ext uri="{BB962C8B-B14F-4D97-AF65-F5344CB8AC3E}">
        <p14:creationId xmlns:p14="http://schemas.microsoft.com/office/powerpoint/2010/main" val="324487159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706438" y="692150"/>
            <a:ext cx="7748587"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lgn="ctr">
              <a:spcBef>
                <a:spcPct val="0"/>
              </a:spcBef>
              <a:buClrTx/>
              <a:buSzTx/>
              <a:buFontTx/>
              <a:buNone/>
            </a:pPr>
            <a:r>
              <a:rPr lang="en-US" altLang="en-US" sz="3600">
                <a:solidFill>
                  <a:schemeClr val="tx2"/>
                </a:solidFill>
                <a:latin typeface="Calibri" panose="020F0502020204030204" pitchFamily="34" charset="0"/>
              </a:rPr>
              <a:t>The various definitions of quality (Garvin)</a:t>
            </a:r>
          </a:p>
        </p:txBody>
      </p:sp>
      <p:sp>
        <p:nvSpPr>
          <p:cNvPr id="21506" name="Rectangle 3"/>
          <p:cNvSpPr>
            <a:spLocks noChangeArrowheads="1"/>
          </p:cNvSpPr>
          <p:nvPr/>
        </p:nvSpPr>
        <p:spPr bwMode="auto">
          <a:xfrm>
            <a:off x="1058863" y="1944688"/>
            <a:ext cx="66151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pPr defTabSz="762000" eaLnBrk="0" hangingPunct="0">
              <a:defRPr/>
            </a:pPr>
            <a:r>
              <a:rPr lang="en-US" sz="2000" b="1" dirty="0">
                <a:latin typeface="Calibri" charset="0"/>
                <a:ea typeface="ＭＳ Ｐゴシック" charset="0"/>
                <a:cs typeface="Calibri" charset="0"/>
              </a:rPr>
              <a:t>The </a:t>
            </a:r>
            <a:r>
              <a:rPr lang="en-US" sz="2000" b="1" dirty="0">
                <a:solidFill>
                  <a:schemeClr val="bg2">
                    <a:lumMod val="50000"/>
                  </a:schemeClr>
                </a:solidFill>
                <a:latin typeface="Calibri" charset="0"/>
                <a:ea typeface="ＭＳ Ｐゴシック" charset="0"/>
                <a:cs typeface="Calibri" charset="0"/>
              </a:rPr>
              <a:t>transcendent</a:t>
            </a:r>
            <a:r>
              <a:rPr lang="en-US" sz="2000" b="1" dirty="0">
                <a:latin typeface="Calibri" charset="0"/>
                <a:ea typeface="ＭＳ Ｐゴシック" charset="0"/>
                <a:cs typeface="Calibri" charset="0"/>
              </a:rPr>
              <a:t> approach views quality as synonymous with </a:t>
            </a:r>
          </a:p>
        </p:txBody>
      </p:sp>
      <p:sp>
        <p:nvSpPr>
          <p:cNvPr id="10244" name="Rectangle 4"/>
          <p:cNvSpPr>
            <a:spLocks noChangeArrowheads="1"/>
          </p:cNvSpPr>
          <p:nvPr/>
        </p:nvSpPr>
        <p:spPr bwMode="auto">
          <a:xfrm>
            <a:off x="1058863" y="225742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innate excellence</a:t>
            </a:r>
          </a:p>
        </p:txBody>
      </p:sp>
      <p:sp>
        <p:nvSpPr>
          <p:cNvPr id="10245" name="Rectangle 5"/>
          <p:cNvSpPr>
            <a:spLocks noChangeArrowheads="1"/>
          </p:cNvSpPr>
          <p:nvPr/>
        </p:nvSpPr>
        <p:spPr bwMode="auto">
          <a:xfrm>
            <a:off x="1058863" y="2855913"/>
            <a:ext cx="6086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The </a:t>
            </a:r>
            <a:r>
              <a:rPr lang="en-US" altLang="en-US" sz="2000" b="1">
                <a:solidFill>
                  <a:srgbClr val="ACA73B"/>
                </a:solidFill>
                <a:latin typeface="Calibri" panose="020F0502020204030204" pitchFamily="34" charset="0"/>
              </a:rPr>
              <a:t>manufacturing-based </a:t>
            </a:r>
            <a:r>
              <a:rPr lang="en-US" altLang="en-US" sz="2000" b="1">
                <a:latin typeface="Calibri" panose="020F0502020204030204" pitchFamily="34" charset="0"/>
              </a:rPr>
              <a:t>approach assumes quality is all </a:t>
            </a:r>
          </a:p>
        </p:txBody>
      </p:sp>
      <p:sp>
        <p:nvSpPr>
          <p:cNvPr id="10246" name="Rectangle 6"/>
          <p:cNvSpPr>
            <a:spLocks noChangeArrowheads="1"/>
          </p:cNvSpPr>
          <p:nvPr/>
        </p:nvSpPr>
        <p:spPr bwMode="auto">
          <a:xfrm>
            <a:off x="1058863" y="3192463"/>
            <a:ext cx="61880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about making or providing error-free products or services</a:t>
            </a:r>
          </a:p>
        </p:txBody>
      </p:sp>
      <p:sp>
        <p:nvSpPr>
          <p:cNvPr id="10247" name="Rectangle 7"/>
          <p:cNvSpPr>
            <a:spLocks noChangeArrowheads="1"/>
          </p:cNvSpPr>
          <p:nvPr/>
        </p:nvSpPr>
        <p:spPr bwMode="auto">
          <a:xfrm>
            <a:off x="1058863" y="3768725"/>
            <a:ext cx="56689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The </a:t>
            </a:r>
            <a:r>
              <a:rPr lang="en-US" altLang="en-US" sz="2000" b="1">
                <a:solidFill>
                  <a:srgbClr val="ACA73B"/>
                </a:solidFill>
                <a:latin typeface="Calibri" panose="020F0502020204030204" pitchFamily="34" charset="0"/>
              </a:rPr>
              <a:t>user-based </a:t>
            </a:r>
            <a:r>
              <a:rPr lang="en-US" altLang="en-US" sz="2000" b="1">
                <a:latin typeface="Calibri" panose="020F0502020204030204" pitchFamily="34" charset="0"/>
              </a:rPr>
              <a:t>approach assumes quality is all about </a:t>
            </a:r>
          </a:p>
        </p:txBody>
      </p:sp>
      <p:sp>
        <p:nvSpPr>
          <p:cNvPr id="10248" name="Rectangle 8"/>
          <p:cNvSpPr>
            <a:spLocks noChangeArrowheads="1"/>
          </p:cNvSpPr>
          <p:nvPr/>
        </p:nvSpPr>
        <p:spPr bwMode="auto">
          <a:xfrm>
            <a:off x="1058863" y="4129088"/>
            <a:ext cx="63293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providing products or services that are fit for their purpose</a:t>
            </a:r>
          </a:p>
        </p:txBody>
      </p:sp>
      <p:sp>
        <p:nvSpPr>
          <p:cNvPr id="10249" name="Rectangle 9"/>
          <p:cNvSpPr>
            <a:spLocks noChangeArrowheads="1"/>
          </p:cNvSpPr>
          <p:nvPr/>
        </p:nvSpPr>
        <p:spPr bwMode="auto">
          <a:xfrm>
            <a:off x="1058863" y="4679950"/>
            <a:ext cx="62722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The </a:t>
            </a:r>
            <a:r>
              <a:rPr lang="en-US" altLang="en-US" sz="2000" b="1">
                <a:solidFill>
                  <a:srgbClr val="ACA73B"/>
                </a:solidFill>
                <a:latin typeface="Calibri" panose="020F0502020204030204" pitchFamily="34" charset="0"/>
              </a:rPr>
              <a:t>product-based </a:t>
            </a:r>
            <a:r>
              <a:rPr lang="en-US" altLang="en-US" sz="2000" b="1">
                <a:latin typeface="Calibri" panose="020F0502020204030204" pitchFamily="34" charset="0"/>
              </a:rPr>
              <a:t>approach views quality as a precise &amp; </a:t>
            </a:r>
          </a:p>
        </p:txBody>
      </p:sp>
      <p:sp>
        <p:nvSpPr>
          <p:cNvPr id="10250" name="Rectangle 10"/>
          <p:cNvSpPr>
            <a:spLocks noChangeArrowheads="1"/>
          </p:cNvSpPr>
          <p:nvPr/>
        </p:nvSpPr>
        <p:spPr bwMode="auto">
          <a:xfrm>
            <a:off x="1058863" y="5065713"/>
            <a:ext cx="3565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measurable set of characteristics</a:t>
            </a:r>
          </a:p>
        </p:txBody>
      </p:sp>
      <p:sp>
        <p:nvSpPr>
          <p:cNvPr id="10251" name="Rectangle 11"/>
          <p:cNvSpPr>
            <a:spLocks noChangeArrowheads="1"/>
          </p:cNvSpPr>
          <p:nvPr/>
        </p:nvSpPr>
        <p:spPr bwMode="auto">
          <a:xfrm>
            <a:off x="1058863" y="5592763"/>
            <a:ext cx="64150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sz="2000" b="1">
                <a:latin typeface="Calibri" panose="020F0502020204030204" pitchFamily="34" charset="0"/>
              </a:rPr>
              <a:t>The </a:t>
            </a:r>
            <a:r>
              <a:rPr lang="en-US" altLang="en-US" sz="2000" b="1">
                <a:solidFill>
                  <a:srgbClr val="ACA73B"/>
                </a:solidFill>
                <a:latin typeface="Calibri" panose="020F0502020204030204" pitchFamily="34" charset="0"/>
              </a:rPr>
              <a:t>value-based </a:t>
            </a:r>
            <a:r>
              <a:rPr lang="en-US" altLang="en-US" sz="2000" b="1">
                <a:latin typeface="Calibri" panose="020F0502020204030204" pitchFamily="34" charset="0"/>
              </a:rPr>
              <a:t>approach defines quality in terms of </a:t>
            </a:r>
            <a:r>
              <a:rPr lang="en-GB" altLang="en-US" sz="2000" b="1">
                <a:latin typeface="Calibri" panose="020F0502020204030204" pitchFamily="34" charset="0"/>
              </a:rPr>
              <a:t>‘</a:t>
            </a:r>
            <a:r>
              <a:rPr lang="en-US" altLang="ja-JP" sz="2000" b="1">
                <a:latin typeface="Calibri" panose="020F0502020204030204" pitchFamily="34" charset="0"/>
              </a:rPr>
              <a:t>value</a:t>
            </a:r>
            <a:r>
              <a:rPr lang="en-GB" altLang="ja-JP" sz="2000" b="1">
                <a:latin typeface="Calibri" panose="020F0502020204030204" pitchFamily="34" charset="0"/>
              </a:rPr>
              <a:t>’</a:t>
            </a:r>
            <a:endParaRPr lang="en-US" altLang="en-US" sz="2000" b="1">
              <a:latin typeface="Calibri" panose="020F0502020204030204" pitchFamily="34" charset="0"/>
            </a:endParaRPr>
          </a:p>
        </p:txBody>
      </p:sp>
      <p:sp>
        <p:nvSpPr>
          <p:cNvPr id="10252" name="Oval 14"/>
          <p:cNvSpPr>
            <a:spLocks noChangeArrowheads="1"/>
          </p:cNvSpPr>
          <p:nvPr/>
        </p:nvSpPr>
        <p:spPr bwMode="auto">
          <a:xfrm>
            <a:off x="758825" y="1997075"/>
            <a:ext cx="155575" cy="152400"/>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0253" name="Oval 15"/>
          <p:cNvSpPr>
            <a:spLocks noChangeArrowheads="1"/>
          </p:cNvSpPr>
          <p:nvPr/>
        </p:nvSpPr>
        <p:spPr bwMode="auto">
          <a:xfrm>
            <a:off x="781050" y="2930525"/>
            <a:ext cx="155575" cy="152400"/>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0254" name="Oval 16"/>
          <p:cNvSpPr>
            <a:spLocks noChangeArrowheads="1"/>
          </p:cNvSpPr>
          <p:nvPr/>
        </p:nvSpPr>
        <p:spPr bwMode="auto">
          <a:xfrm>
            <a:off x="784225" y="3825875"/>
            <a:ext cx="155575" cy="152400"/>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0255" name="Oval 17"/>
          <p:cNvSpPr>
            <a:spLocks noChangeArrowheads="1"/>
          </p:cNvSpPr>
          <p:nvPr/>
        </p:nvSpPr>
        <p:spPr bwMode="auto">
          <a:xfrm>
            <a:off x="768350" y="4740275"/>
            <a:ext cx="155575" cy="152400"/>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0256" name="Oval 18"/>
          <p:cNvSpPr>
            <a:spLocks noChangeArrowheads="1"/>
          </p:cNvSpPr>
          <p:nvPr/>
        </p:nvSpPr>
        <p:spPr bwMode="auto">
          <a:xfrm>
            <a:off x="771525" y="5635625"/>
            <a:ext cx="155575" cy="152400"/>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Tree>
    <p:extLst>
      <p:ext uri="{BB962C8B-B14F-4D97-AF65-F5344CB8AC3E}">
        <p14:creationId xmlns:p14="http://schemas.microsoft.com/office/powerpoint/2010/main" val="1354715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algn="ctr" eaLnBrk="1" hangingPunct="1">
              <a:defRPr/>
            </a:pPr>
            <a:r>
              <a:rPr lang="en-GB" altLang="en-US" smtClean="0">
                <a:latin typeface="Calibri" pitchFamily="34" charset="0"/>
                <a:ea typeface="ＭＳ Ｐゴシック" pitchFamily="34" charset="-128"/>
              </a:rPr>
              <a:t>Quality – a Definition</a:t>
            </a:r>
          </a:p>
        </p:txBody>
      </p:sp>
      <p:sp>
        <p:nvSpPr>
          <p:cNvPr id="11267" name="Rectangle 3"/>
          <p:cNvSpPr>
            <a:spLocks noGrp="1" noChangeArrowheads="1"/>
          </p:cNvSpPr>
          <p:nvPr>
            <p:ph idx="1"/>
          </p:nvPr>
        </p:nvSpPr>
        <p:spPr/>
        <p:txBody>
          <a:bodyPr/>
          <a:lstStyle/>
          <a:p>
            <a:pPr algn="ctr" eaLnBrk="1" hangingPunct="1">
              <a:buFont typeface="Wingdings" panose="05000000000000000000" pitchFamily="2" charset="2"/>
              <a:buNone/>
            </a:pPr>
            <a:endParaRPr lang="en-GB" altLang="en-US" sz="4000" smtClean="0">
              <a:latin typeface="Constantia" panose="02030602050306030303" pitchFamily="18" charset="0"/>
              <a:ea typeface="ＭＳ Ｐゴシック" panose="020B0600070205080204" pitchFamily="34" charset="-128"/>
            </a:endParaRPr>
          </a:p>
          <a:p>
            <a:pPr algn="ctr" eaLnBrk="1" hangingPunct="1">
              <a:buFont typeface="Wingdings" panose="05000000000000000000" pitchFamily="2" charset="2"/>
              <a:buNone/>
            </a:pPr>
            <a:r>
              <a:rPr lang="en-GB" altLang="en-US" sz="4000" smtClean="0">
                <a:latin typeface="Calibri" panose="020F0502020204030204" pitchFamily="34" charset="0"/>
                <a:ea typeface="ＭＳ Ｐゴシック" panose="020B0600070205080204" pitchFamily="34" charset="-128"/>
              </a:rPr>
              <a:t>Quality is consistent conformance to customers’ expectations</a:t>
            </a:r>
          </a:p>
        </p:txBody>
      </p:sp>
    </p:spTree>
    <p:extLst>
      <p:ext uri="{BB962C8B-B14F-4D97-AF65-F5344CB8AC3E}">
        <p14:creationId xmlns:p14="http://schemas.microsoft.com/office/powerpoint/2010/main" val="4110022960"/>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52600" y="211139"/>
            <a:ext cx="6142893" cy="1055687"/>
          </a:xfrm>
          <a:solidFill>
            <a:schemeClr val="bg1"/>
          </a:solidFill>
          <a:ln>
            <a:solidFill>
              <a:schemeClr val="tx1"/>
            </a:solidFill>
            <a:miter lim="800000"/>
            <a:headEnd/>
            <a:tailEnd/>
          </a:ln>
        </p:spPr>
        <p:txBody>
          <a:bodyPr/>
          <a:lstStyle/>
          <a:p>
            <a:r>
              <a:rPr lang="en-US" dirty="0" smtClean="0">
                <a:solidFill>
                  <a:schemeClr val="tx1"/>
                </a:solidFill>
                <a:latin typeface="Times New Roman" pitchFamily="18" charset="0"/>
                <a:cs typeface="Times New Roman" pitchFamily="18" charset="0"/>
              </a:rPr>
              <a:t>Understanding Quality</a:t>
            </a:r>
            <a:endParaRPr lang="en-US" dirty="0">
              <a:solidFill>
                <a:schemeClr val="tx1"/>
              </a:solidFill>
              <a:latin typeface="Times New Roman" pitchFamily="18" charset="0"/>
              <a:cs typeface="Times New Roman" pitchFamily="18" charset="0"/>
            </a:endParaRPr>
          </a:p>
        </p:txBody>
      </p:sp>
      <p:sp>
        <p:nvSpPr>
          <p:cNvPr id="16385" name="Rectangle 1"/>
          <p:cNvSpPr>
            <a:spLocks noChangeArrowheads="1"/>
          </p:cNvSpPr>
          <p:nvPr/>
        </p:nvSpPr>
        <p:spPr bwMode="auto">
          <a:xfrm>
            <a:off x="304800" y="1981200"/>
            <a:ext cx="83820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At its heart, quality is the result of a sequence of activities embodied in a process within the business.  The advantage of looking at it in this way is that it becomes possible to map the process and monitor and measure the outputs – and to use this information to identify where and how the process itself can be improved.  This kind of thinking is central to the original statistical approaches developed in the early part of the century but it can be applied on a broader scale to explore all the areas where quality is introduced, and to the influences on the process.</a:t>
            </a:r>
            <a:endParaRPr kumimoji="0" lang="en-GB"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914400" y="211139"/>
            <a:ext cx="6981093" cy="1055687"/>
          </a:xfrm>
          <a:solidFill>
            <a:schemeClr val="bg1"/>
          </a:solidFill>
          <a:ln>
            <a:solidFill>
              <a:schemeClr val="tx1"/>
            </a:solidFill>
            <a:miter lim="800000"/>
            <a:headEnd/>
            <a:tailEnd/>
          </a:ln>
        </p:spPr>
        <p:txBody>
          <a:bodyPr/>
          <a:lstStyle/>
          <a:p>
            <a:r>
              <a:rPr lang="en-US" dirty="0" smtClean="0">
                <a:solidFill>
                  <a:schemeClr val="tx1"/>
                </a:solidFill>
                <a:latin typeface="Times New Roman" pitchFamily="18" charset="0"/>
                <a:cs typeface="Times New Roman" pitchFamily="18" charset="0"/>
              </a:rPr>
              <a:t>Quality is part of our Lives!</a:t>
            </a: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457200" y="2590800"/>
            <a:ext cx="7543800" cy="2308324"/>
          </a:xfrm>
          <a:prstGeom prst="rect">
            <a:avLst/>
          </a:prstGeom>
        </p:spPr>
        <p:txBody>
          <a:bodyPr wrap="square">
            <a:spAutoFit/>
          </a:bodyPr>
          <a:lstStyle/>
          <a:p>
            <a:r>
              <a:rPr lang="en-GB" dirty="0" smtClean="0">
                <a:latin typeface="Times New Roman" pitchFamily="18" charset="0"/>
                <a:cs typeface="Times New Roman" pitchFamily="18" charset="0"/>
              </a:rPr>
              <a:t>Quality is not an option in most walks of life.  For example, it would be unthinkable for airline pilots or hospital midwives to aim for anything less than perfection in what they do, and nonsense to think of only trying for an ‘acceptable ‘ level of failure – one plane crash in a hundred or one baby dropped per five hundred deliveries! </a:t>
            </a: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533400" y="211139"/>
            <a:ext cx="7362093" cy="1055687"/>
          </a:xfrm>
          <a:solidFill>
            <a:schemeClr val="bg1"/>
          </a:solidFill>
          <a:ln>
            <a:solidFill>
              <a:schemeClr val="tx1"/>
            </a:solidFill>
            <a:miter lim="800000"/>
            <a:headEnd/>
            <a:tailEnd/>
          </a:ln>
        </p:spPr>
        <p:txBody>
          <a:bodyPr/>
          <a:lstStyle/>
          <a:p>
            <a:r>
              <a:rPr lang="en-US" dirty="0" smtClean="0">
                <a:solidFill>
                  <a:schemeClr val="tx1"/>
                </a:solidFill>
                <a:latin typeface="Times New Roman" pitchFamily="18" charset="0"/>
                <a:cs typeface="Times New Roman" pitchFamily="18" charset="0"/>
              </a:rPr>
              <a:t>Past Perceptions of Quality</a:t>
            </a: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381000" y="2057400"/>
            <a:ext cx="8153400" cy="3416320"/>
          </a:xfrm>
          <a:prstGeom prst="rect">
            <a:avLst/>
          </a:prstGeom>
        </p:spPr>
        <p:txBody>
          <a:bodyPr wrap="square">
            <a:spAutoFit/>
          </a:bodyPr>
          <a:lstStyle/>
          <a:p>
            <a:r>
              <a:rPr lang="en-GB" dirty="0" smtClean="0"/>
              <a:t>Much of the early theory of manufacturing contained terms and concepts such as ‘acceptable quality level’ and an underlying philosophy which assumed mistakes would happen and that things would go wrong.  This fed across into the development of services and became part of the underpinning assumptions about operations.  Quality was seen as important but the belief was that with complex products and services being delivered via complicated processes there would inevitably be defects and problems which could not be predicted or prevented</a:t>
            </a:r>
            <a:endParaRPr lang="en-GB" dirty="0"/>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p:cNvPicPr>
            <a:picLocks noChangeAspect="1" noChangeArrowheads="1"/>
          </p:cNvPicPr>
          <p:nvPr/>
        </p:nvPicPr>
        <p:blipFill>
          <a:blip r:embed="rId2" cstate="print"/>
          <a:srcRect/>
          <a:stretch>
            <a:fillRect/>
          </a:stretch>
        </p:blipFill>
        <p:spPr bwMode="auto">
          <a:xfrm>
            <a:off x="381000" y="304800"/>
            <a:ext cx="7632700" cy="5346700"/>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bwMode="auto">
          <a:xfrm>
            <a:off x="457200" y="304801"/>
            <a:ext cx="7924800" cy="762000"/>
          </a:xfrm>
          <a:solidFill>
            <a:schemeClr val="bg1"/>
          </a:solidFill>
          <a:ln>
            <a:solidFill>
              <a:schemeClr val="tx1"/>
            </a:solidFill>
            <a:miter lim="800000"/>
            <a:headEnd/>
            <a:tailEnd/>
          </a:ln>
        </p:spPr>
        <p:txBody>
          <a:bodyPr vert="horz" wrap="square" lIns="91440" tIns="45720" rIns="91440" bIns="45720" numCol="1" anchor="t" anchorCtr="0" compatLnSpc="1">
            <a:prstTxWarp prst="textNoShape">
              <a:avLst/>
            </a:prstTxWarp>
          </a:bodyPr>
          <a:lstStyle/>
          <a:p>
            <a:r>
              <a:rPr lang="en-GB" sz="3600" dirty="0">
                <a:solidFill>
                  <a:schemeClr val="tx1"/>
                </a:solidFill>
                <a:latin typeface="Times New Roman" pitchFamily="18" charset="0"/>
                <a:cs typeface="Times New Roman" pitchFamily="18" charset="0"/>
              </a:rPr>
              <a:t>Major writers on </a:t>
            </a:r>
            <a:r>
              <a:rPr lang="en-GB" sz="3600" dirty="0" smtClean="0">
                <a:solidFill>
                  <a:schemeClr val="tx1"/>
                </a:solidFill>
                <a:latin typeface="Times New Roman" pitchFamily="18" charset="0"/>
                <a:cs typeface="Times New Roman" pitchFamily="18" charset="0"/>
              </a:rPr>
              <a:t>Quality: Crosby</a:t>
            </a:r>
            <a:endParaRPr lang="en-US" sz="3600" dirty="0">
              <a:solidFill>
                <a:schemeClr val="tx1"/>
              </a:solidFill>
              <a:latin typeface="Times New Roman" pitchFamily="18" charset="0"/>
              <a:cs typeface="Times New Roman" pitchFamily="18" charset="0"/>
            </a:endParaRPr>
          </a:p>
        </p:txBody>
      </p:sp>
      <p:sp>
        <p:nvSpPr>
          <p:cNvPr id="144388" name="Rectangle 4"/>
          <p:cNvSpPr>
            <a:spLocks noChangeArrowheads="1"/>
          </p:cNvSpPr>
          <p:nvPr/>
        </p:nvSpPr>
        <p:spPr bwMode="auto">
          <a:xfrm>
            <a:off x="179388" y="2073265"/>
            <a:ext cx="8964612" cy="3416320"/>
          </a:xfrm>
          <a:prstGeom prst="rect">
            <a:avLst/>
          </a:prstGeom>
          <a:noFill/>
          <a:ln w="9525">
            <a:noFill/>
            <a:miter lim="800000"/>
            <a:headEnd/>
            <a:tailEnd/>
          </a:ln>
          <a:effectLst/>
        </p:spPr>
        <p:txBody>
          <a:bodyPr wrap="square" anchor="ctr">
            <a:spAutoFit/>
          </a:bodyPr>
          <a:lstStyle/>
          <a:p>
            <a:r>
              <a:rPr lang="en-GB" sz="2400" dirty="0">
                <a:latin typeface="Times New Roman" pitchFamily="18" charset="0"/>
                <a:cs typeface="Times New Roman" pitchFamily="18" charset="0"/>
              </a:rPr>
              <a:t>Crosby's response to the quality crisis was the principle of </a:t>
            </a:r>
            <a:r>
              <a:rPr lang="en-GB" sz="2400" i="1" dirty="0">
                <a:latin typeface="Times New Roman" pitchFamily="18" charset="0"/>
                <a:cs typeface="Times New Roman" pitchFamily="18" charset="0"/>
              </a:rPr>
              <a:t>"doing it right the first time"</a:t>
            </a:r>
            <a:r>
              <a:rPr lang="en-GB" sz="2400" dirty="0">
                <a:latin typeface="Times New Roman" pitchFamily="18" charset="0"/>
                <a:cs typeface="Times New Roman" pitchFamily="18" charset="0"/>
              </a:rPr>
              <a:t> (DIRFT). He would also include four major principles:</a:t>
            </a:r>
          </a:p>
          <a:p>
            <a:pPr algn="ctr"/>
            <a:endParaRPr lang="en-GB" sz="2400" dirty="0">
              <a:latin typeface="Times New Roman" pitchFamily="18" charset="0"/>
              <a:cs typeface="Times New Roman" pitchFamily="18" charset="0"/>
            </a:endParaRPr>
          </a:p>
          <a:p>
            <a:pPr lvl="3">
              <a:buFontTx/>
              <a:buChar char="•"/>
            </a:pPr>
            <a:r>
              <a:rPr lang="en-GB" sz="2400" i="1" dirty="0">
                <a:latin typeface="Times New Roman" pitchFamily="18" charset="0"/>
                <a:cs typeface="Times New Roman" pitchFamily="18" charset="0"/>
              </a:rPr>
              <a:t>the definition of quality is conformance to requirements</a:t>
            </a:r>
            <a:r>
              <a:rPr lang="en-GB" sz="2400" dirty="0">
                <a:latin typeface="Times New Roman" pitchFamily="18" charset="0"/>
                <a:cs typeface="Times New Roman" pitchFamily="18" charset="0"/>
              </a:rPr>
              <a:t> </a:t>
            </a:r>
          </a:p>
          <a:p>
            <a:pPr lvl="3">
              <a:buFontTx/>
              <a:buChar char="•"/>
            </a:pPr>
            <a:r>
              <a:rPr lang="en-GB" sz="2400" i="1" dirty="0">
                <a:latin typeface="Times New Roman" pitchFamily="18" charset="0"/>
                <a:cs typeface="Times New Roman" pitchFamily="18" charset="0"/>
              </a:rPr>
              <a:t>the system of quality is prevention</a:t>
            </a:r>
            <a:r>
              <a:rPr lang="en-GB" sz="2400" dirty="0">
                <a:latin typeface="Times New Roman" pitchFamily="18" charset="0"/>
                <a:cs typeface="Times New Roman" pitchFamily="18" charset="0"/>
              </a:rPr>
              <a:t> </a:t>
            </a:r>
          </a:p>
          <a:p>
            <a:pPr lvl="3">
              <a:buFontTx/>
              <a:buChar char="•"/>
            </a:pPr>
            <a:r>
              <a:rPr lang="en-GB" sz="2400" i="1" dirty="0">
                <a:latin typeface="Times New Roman" pitchFamily="18" charset="0"/>
                <a:cs typeface="Times New Roman" pitchFamily="18" charset="0"/>
              </a:rPr>
              <a:t>the performance standard is zero defects</a:t>
            </a:r>
            <a:r>
              <a:rPr lang="en-GB" sz="2400" dirty="0">
                <a:latin typeface="Times New Roman" pitchFamily="18" charset="0"/>
                <a:cs typeface="Times New Roman" pitchFamily="18" charset="0"/>
              </a:rPr>
              <a:t> </a:t>
            </a:r>
          </a:p>
          <a:p>
            <a:pPr lvl="3">
              <a:buFontTx/>
              <a:buChar char="•"/>
            </a:pPr>
            <a:r>
              <a:rPr lang="en-GB" sz="2400" i="1" dirty="0">
                <a:latin typeface="Times New Roman" pitchFamily="18" charset="0"/>
                <a:cs typeface="Times New Roman" pitchFamily="18" charset="0"/>
              </a:rPr>
              <a:t>the measurement of quality is the price </a:t>
            </a:r>
            <a:r>
              <a:rPr lang="en-GB" sz="2400" i="1" dirty="0" smtClean="0">
                <a:latin typeface="Times New Roman" pitchFamily="18" charset="0"/>
                <a:cs typeface="Times New Roman" pitchFamily="18" charset="0"/>
              </a:rPr>
              <a:t>of </a:t>
            </a:r>
            <a:r>
              <a:rPr lang="en-GB" sz="2400" i="1" dirty="0" err="1" smtClean="0">
                <a:latin typeface="Times New Roman" pitchFamily="18" charset="0"/>
                <a:cs typeface="Times New Roman" pitchFamily="18" charset="0"/>
              </a:rPr>
              <a:t>nonconformance</a:t>
            </a:r>
            <a:r>
              <a:rPr lang="en-GB" dirty="0" smtClean="0">
                <a:latin typeface="Times New Roman" pitchFamily="18" charset="0"/>
                <a:cs typeface="Times New Roman" pitchFamily="18" charset="0"/>
              </a:rPr>
              <a:t> </a:t>
            </a:r>
            <a:endParaRPr lang="en-GB" dirty="0">
              <a:latin typeface="Times New Roman" pitchFamily="18" charset="0"/>
              <a:cs typeface="Times New Roman" pitchFamily="18" charset="0"/>
            </a:endParaRPr>
          </a:p>
          <a:p>
            <a:pPr algn="ctr" eaLnBrk="0" hangingPunct="0"/>
            <a:endParaRPr lang="en-GB"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2" name="Rectangle 4"/>
          <p:cNvSpPr>
            <a:spLocks noChangeArrowheads="1"/>
          </p:cNvSpPr>
          <p:nvPr/>
        </p:nvSpPr>
        <p:spPr bwMode="auto">
          <a:xfrm>
            <a:off x="128588" y="1066800"/>
            <a:ext cx="9015412" cy="457200"/>
          </a:xfrm>
          <a:prstGeom prst="rect">
            <a:avLst/>
          </a:prstGeom>
          <a:noFill/>
          <a:ln w="9525">
            <a:noFill/>
            <a:miter lim="800000"/>
            <a:headEnd/>
            <a:tailEnd/>
          </a:ln>
          <a:effectLst/>
        </p:spPr>
        <p:txBody>
          <a:bodyPr wrap="none" anchor="ctr">
            <a:spAutoFit/>
          </a:bodyPr>
          <a:lstStyle/>
          <a:p>
            <a:r>
              <a:rPr lang="en-GB" sz="2400" dirty="0"/>
              <a:t>The points were first presented in his book </a:t>
            </a:r>
            <a:r>
              <a:rPr lang="en-GB" sz="2400" i="1" dirty="0"/>
              <a:t>Out of the Crisis.</a:t>
            </a:r>
            <a:r>
              <a:rPr lang="en-GB" sz="2400" dirty="0"/>
              <a:t> (p. 23-24)</a:t>
            </a:r>
            <a:r>
              <a:rPr lang="en-GB" sz="2400" dirty="0">
                <a:hlinkClick r:id="" action="ppaction://noaction"/>
              </a:rPr>
              <a:t>[</a:t>
            </a:r>
            <a:r>
              <a:rPr lang="en-GB" dirty="0"/>
              <a:t> </a:t>
            </a:r>
          </a:p>
        </p:txBody>
      </p:sp>
      <p:sp>
        <p:nvSpPr>
          <p:cNvPr id="145413" name="Rectangle 5"/>
          <p:cNvSpPr>
            <a:spLocks noGrp="1" noChangeArrowheads="1"/>
          </p:cNvSpPr>
          <p:nvPr>
            <p:ph type="title"/>
          </p:nvPr>
        </p:nvSpPr>
        <p:spPr bwMode="auto">
          <a:xfrm>
            <a:off x="152400" y="260350"/>
            <a:ext cx="8382000" cy="730250"/>
          </a:xfrm>
          <a:solidFill>
            <a:schemeClr val="bg1"/>
          </a:solidFill>
          <a:ln>
            <a:solidFill>
              <a:schemeClr val="tx1"/>
            </a:solidFill>
            <a:miter lim="800000"/>
            <a:headEnd/>
            <a:tailEnd/>
          </a:ln>
        </p:spPr>
        <p:txBody>
          <a:bodyPr vert="horz" wrap="square" lIns="91440" tIns="45720" rIns="91440" bIns="45720" numCol="1" anchor="t" anchorCtr="0" compatLnSpc="1">
            <a:prstTxWarp prst="textNoShape">
              <a:avLst/>
            </a:prstTxWarp>
          </a:bodyPr>
          <a:lstStyle/>
          <a:p>
            <a:r>
              <a:rPr lang="en-GB" sz="3600" dirty="0">
                <a:solidFill>
                  <a:schemeClr val="tx1"/>
                </a:solidFill>
                <a:latin typeface="Times New Roman" pitchFamily="18" charset="0"/>
                <a:cs typeface="Times New Roman" pitchFamily="18" charset="0"/>
              </a:rPr>
              <a:t>Major writers on Quality: Deming</a:t>
            </a:r>
            <a:endParaRPr lang="en-US" sz="3600" dirty="0">
              <a:solidFill>
                <a:schemeClr val="tx1"/>
              </a:solidFill>
              <a:latin typeface="Times New Roman" pitchFamily="18" charset="0"/>
              <a:cs typeface="Times New Roman" pitchFamily="18" charset="0"/>
            </a:endParaRPr>
          </a:p>
        </p:txBody>
      </p:sp>
      <p:sp>
        <p:nvSpPr>
          <p:cNvPr id="145415" name="Rectangle 7"/>
          <p:cNvSpPr>
            <a:spLocks noChangeArrowheads="1"/>
          </p:cNvSpPr>
          <p:nvPr/>
        </p:nvSpPr>
        <p:spPr bwMode="auto">
          <a:xfrm>
            <a:off x="381000" y="1524000"/>
            <a:ext cx="8396288" cy="4486275"/>
          </a:xfrm>
          <a:prstGeom prst="rect">
            <a:avLst/>
          </a:prstGeom>
          <a:noFill/>
          <a:ln w="9525">
            <a:noFill/>
            <a:miter lim="800000"/>
            <a:headEnd/>
            <a:tailEnd/>
          </a:ln>
          <a:effectLst/>
        </p:spPr>
        <p:txBody>
          <a:bodyPr anchor="ctr">
            <a:spAutoFit/>
          </a:bodyPr>
          <a:lstStyle/>
          <a:p>
            <a:pPr marL="457200" indent="-457200"/>
            <a:r>
              <a:rPr lang="en-GB" sz="1800" dirty="0"/>
              <a:t>1. Create constancy of purpose toward improvement of product and service, with the aim to become competitive and stay in business, and to provide jobs. </a:t>
            </a:r>
          </a:p>
          <a:p>
            <a:pPr marL="457200" indent="-457200"/>
            <a:endParaRPr lang="en-GB" sz="1800" dirty="0"/>
          </a:p>
          <a:p>
            <a:pPr marL="457200" indent="-457200"/>
            <a:r>
              <a:rPr lang="en-GB" sz="1800" dirty="0"/>
              <a:t>2. Adopt the new philosophy. </a:t>
            </a:r>
          </a:p>
          <a:p>
            <a:pPr marL="457200" indent="-457200"/>
            <a:endParaRPr lang="en-GB" sz="1800" dirty="0"/>
          </a:p>
          <a:p>
            <a:pPr marL="457200" indent="-457200"/>
            <a:r>
              <a:rPr lang="en-GB" sz="1800" dirty="0"/>
              <a:t>3. Cease dependence on inspection to achieve quality. Eliminate the need for inspection on a mass basis by building quality into the product in the first place. </a:t>
            </a:r>
          </a:p>
          <a:p>
            <a:pPr marL="457200" indent="-457200"/>
            <a:endParaRPr lang="en-GB" sz="1800" dirty="0"/>
          </a:p>
          <a:p>
            <a:pPr marL="457200" indent="-457200"/>
            <a:r>
              <a:rPr lang="en-GB" sz="1800" dirty="0"/>
              <a:t>4. End the practice of awarding business on the basis of price tag. Instead, minimize total cost. Move towards a single supplier for any one item, on a long-term relationship of loyalty and trust. </a:t>
            </a:r>
          </a:p>
          <a:p>
            <a:pPr marL="457200" indent="-457200"/>
            <a:endParaRPr lang="en-GB" sz="1800" dirty="0"/>
          </a:p>
          <a:p>
            <a:pPr marL="457200" indent="-457200"/>
            <a:r>
              <a:rPr lang="en-GB" sz="1800" dirty="0"/>
              <a:t>5. Improve constantly and forever the system of production and service, to improve quality and productivity, and thus constantly decrease costs. </a:t>
            </a:r>
          </a:p>
          <a:p>
            <a:pPr marL="457200" indent="-457200"/>
            <a:endParaRPr lang="en-GB" sz="1800" dirty="0"/>
          </a:p>
          <a:p>
            <a:pPr marL="457200" indent="-457200"/>
            <a:r>
              <a:rPr lang="en-GB" sz="1800" dirty="0"/>
              <a:t>6. Institute training on the job.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7" name="Rectangle 5"/>
          <p:cNvSpPr>
            <a:spLocks noChangeArrowheads="1"/>
          </p:cNvSpPr>
          <p:nvPr/>
        </p:nvSpPr>
        <p:spPr bwMode="auto">
          <a:xfrm>
            <a:off x="304800" y="1371600"/>
            <a:ext cx="8137525" cy="4524315"/>
          </a:xfrm>
          <a:prstGeom prst="rect">
            <a:avLst/>
          </a:prstGeom>
          <a:noFill/>
          <a:ln w="9525">
            <a:noFill/>
            <a:miter lim="800000"/>
            <a:headEnd/>
            <a:tailEnd/>
          </a:ln>
          <a:effectLst/>
        </p:spPr>
        <p:txBody>
          <a:bodyPr anchor="ctr">
            <a:spAutoFit/>
          </a:bodyPr>
          <a:lstStyle/>
          <a:p>
            <a:pPr marL="457200" indent="-457200"/>
            <a:r>
              <a:rPr lang="en-GB" sz="1800" dirty="0"/>
              <a:t>7. Institute leadership (see Point 12 and Ch. 8 of "Out of the Crisis"). The aim of supervision should be to help people and machines and gadgets to do a better job. Supervision of management is in need of overhaul, as well as supervision of production workers. </a:t>
            </a:r>
          </a:p>
          <a:p>
            <a:pPr marL="457200" indent="-457200"/>
            <a:endParaRPr lang="en-GB" sz="1800" dirty="0"/>
          </a:p>
          <a:p>
            <a:pPr marL="457200" indent="-457200"/>
            <a:r>
              <a:rPr lang="en-GB" sz="1800" dirty="0"/>
              <a:t>8. Drive out fear, so that everyone may work effectively for the company. (See Ch. 3 of "Out of the Crisis") </a:t>
            </a:r>
          </a:p>
          <a:p>
            <a:pPr marL="457200" indent="-457200"/>
            <a:endParaRPr lang="en-GB" sz="1800" dirty="0"/>
          </a:p>
          <a:p>
            <a:pPr marL="457200" indent="-457200"/>
            <a:r>
              <a:rPr lang="en-GB" sz="1800" dirty="0"/>
              <a:t>9. Break down barriers between departments. People in research, design, sales, and production must work as a team, to foresee problems of production and in use that may be encountered with the product or service. </a:t>
            </a:r>
          </a:p>
          <a:p>
            <a:pPr marL="457200" indent="-457200"/>
            <a:endParaRPr lang="en-GB" sz="1800" dirty="0"/>
          </a:p>
          <a:p>
            <a:pPr marL="457200" indent="-457200"/>
            <a:r>
              <a:rPr lang="en-GB" sz="1800" dirty="0"/>
              <a:t>10. Eliminate slogans, exhortations, and targets for the work force asking for zero defects and new levels of productivity. Such exhortations only create adversarial relationships, as the bulk of the causes of low quality and low productivity belong to the system and thus lie beyond the power of the work force. </a:t>
            </a:r>
          </a:p>
        </p:txBody>
      </p:sp>
      <p:sp>
        <p:nvSpPr>
          <p:cNvPr id="6" name="Rectangle 5"/>
          <p:cNvSpPr>
            <a:spLocks noGrp="1" noChangeArrowheads="1"/>
          </p:cNvSpPr>
          <p:nvPr>
            <p:ph type="title"/>
          </p:nvPr>
        </p:nvSpPr>
        <p:spPr bwMode="auto">
          <a:xfrm>
            <a:off x="152400" y="260350"/>
            <a:ext cx="8382000" cy="730250"/>
          </a:xfrm>
          <a:solidFill>
            <a:schemeClr val="bg1"/>
          </a:solidFill>
          <a:ln>
            <a:solidFill>
              <a:schemeClr val="tx1"/>
            </a:solidFill>
            <a:miter lim="800000"/>
            <a:headEnd/>
            <a:tailEnd/>
          </a:ln>
        </p:spPr>
        <p:txBody>
          <a:bodyPr vert="horz" wrap="square" lIns="91440" tIns="45720" rIns="91440" bIns="45720" numCol="1" anchor="t" anchorCtr="0" compatLnSpc="1">
            <a:prstTxWarp prst="textNoShape">
              <a:avLst/>
            </a:prstTxWarp>
          </a:bodyPr>
          <a:lstStyle/>
          <a:p>
            <a:r>
              <a:rPr lang="en-GB" sz="3600" dirty="0">
                <a:solidFill>
                  <a:schemeClr val="tx1"/>
                </a:solidFill>
                <a:latin typeface="Times New Roman" pitchFamily="18" charset="0"/>
                <a:cs typeface="Times New Roman" pitchFamily="18" charset="0"/>
              </a:rPr>
              <a:t>Major writers on Quality: Deming</a:t>
            </a:r>
            <a:endParaRPr lang="en-US" sz="36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61" name="Rectangle 5"/>
          <p:cNvSpPr>
            <a:spLocks noChangeArrowheads="1"/>
          </p:cNvSpPr>
          <p:nvPr/>
        </p:nvSpPr>
        <p:spPr bwMode="auto">
          <a:xfrm>
            <a:off x="381001" y="1417647"/>
            <a:ext cx="8224838" cy="3970318"/>
          </a:xfrm>
          <a:prstGeom prst="rect">
            <a:avLst/>
          </a:prstGeom>
          <a:noFill/>
          <a:ln w="9525">
            <a:noFill/>
            <a:miter lim="800000"/>
            <a:headEnd/>
            <a:tailEnd/>
          </a:ln>
          <a:effectLst/>
        </p:spPr>
        <p:txBody>
          <a:bodyPr wrap="square" anchor="ctr">
            <a:spAutoFit/>
          </a:bodyPr>
          <a:lstStyle/>
          <a:p>
            <a:r>
              <a:rPr lang="en-GB" sz="1800" dirty="0"/>
              <a:t>11. a. Eliminate work standards (quotas) on the factory floor. Substitute leadership.</a:t>
            </a:r>
            <a:br>
              <a:rPr lang="en-GB" sz="1800" dirty="0"/>
            </a:br>
            <a:r>
              <a:rPr lang="en-GB" sz="1800" dirty="0"/>
              <a:t>b. Eliminate management by objective. Eliminate management by numbers, numerical goals. Substitute leadership. </a:t>
            </a:r>
          </a:p>
          <a:p>
            <a:endParaRPr lang="en-GB" sz="1800" dirty="0"/>
          </a:p>
          <a:p>
            <a:r>
              <a:rPr lang="en-GB" sz="1800" dirty="0"/>
              <a:t>12. a. Remove barriers that rob the hourly worker of his right to pride of workmanship. The responsibility of supervisors must be changed from sheer numbers to quality.</a:t>
            </a:r>
            <a:br>
              <a:rPr lang="en-GB" sz="1800" dirty="0"/>
            </a:br>
            <a:r>
              <a:rPr lang="en-GB" sz="1800" dirty="0"/>
              <a:t>b. Remove barriers that rob people in management and in engineering of their right to pride of workmanship. This means, </a:t>
            </a:r>
            <a:r>
              <a:rPr lang="en-GB" sz="1800" i="1" dirty="0"/>
              <a:t>inter alia," abolishment of the annual or merit rating and of management by objective (See Ch. 3 of "Out of the Crisis").</a:t>
            </a:r>
            <a:r>
              <a:rPr lang="en-GB" sz="1800" dirty="0"/>
              <a:t> </a:t>
            </a:r>
          </a:p>
          <a:p>
            <a:endParaRPr lang="en-GB" sz="1800" dirty="0"/>
          </a:p>
          <a:p>
            <a:r>
              <a:rPr lang="en-GB" sz="1800" dirty="0"/>
              <a:t>13. Institute a vigorous program of education and self-improvement. </a:t>
            </a:r>
          </a:p>
          <a:p>
            <a:endParaRPr lang="en-GB" sz="1800" dirty="0"/>
          </a:p>
          <a:p>
            <a:r>
              <a:rPr lang="en-GB" sz="1800" dirty="0"/>
              <a:t>14. Put everybody in the company to work to accomplish the transformation. The transformation is everybody's job. </a:t>
            </a:r>
          </a:p>
        </p:txBody>
      </p:sp>
      <p:sp>
        <p:nvSpPr>
          <p:cNvPr id="6" name="Rectangle 5"/>
          <p:cNvSpPr>
            <a:spLocks noGrp="1" noChangeArrowheads="1"/>
          </p:cNvSpPr>
          <p:nvPr>
            <p:ph type="title"/>
          </p:nvPr>
        </p:nvSpPr>
        <p:spPr bwMode="auto">
          <a:xfrm>
            <a:off x="152400" y="260350"/>
            <a:ext cx="8382000" cy="730250"/>
          </a:xfrm>
          <a:solidFill>
            <a:schemeClr val="bg1"/>
          </a:solidFill>
          <a:ln>
            <a:solidFill>
              <a:schemeClr val="tx1"/>
            </a:solidFill>
            <a:miter lim="800000"/>
            <a:headEnd/>
            <a:tailEnd/>
          </a:ln>
        </p:spPr>
        <p:txBody>
          <a:bodyPr vert="horz" wrap="square" lIns="91440" tIns="45720" rIns="91440" bIns="45720" numCol="1" anchor="t" anchorCtr="0" compatLnSpc="1">
            <a:prstTxWarp prst="textNoShape">
              <a:avLst/>
            </a:prstTxWarp>
          </a:bodyPr>
          <a:lstStyle/>
          <a:p>
            <a:r>
              <a:rPr lang="en-GB" sz="3600" dirty="0">
                <a:solidFill>
                  <a:schemeClr val="tx1"/>
                </a:solidFill>
                <a:latin typeface="Times New Roman" pitchFamily="18" charset="0"/>
                <a:cs typeface="Times New Roman" pitchFamily="18" charset="0"/>
              </a:rPr>
              <a:t>Major writers on Quality: Deming</a:t>
            </a:r>
            <a:endParaRPr lang="en-US" sz="36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838200" y="211139"/>
            <a:ext cx="7057293" cy="1055687"/>
          </a:xfrm>
          <a:solidFill>
            <a:schemeClr val="bg1"/>
          </a:solidFill>
          <a:ln>
            <a:solidFill>
              <a:schemeClr val="tx1"/>
            </a:solidFill>
            <a:miter lim="800000"/>
            <a:headEnd/>
            <a:tailEnd/>
          </a:ln>
        </p:spPr>
        <p:txBody>
          <a:bodyPr/>
          <a:lstStyle/>
          <a:p>
            <a:r>
              <a:rPr lang="en-US" dirty="0" smtClean="0">
                <a:solidFill>
                  <a:schemeClr val="tx1"/>
                </a:solidFill>
                <a:latin typeface="Times New Roman" pitchFamily="18" charset="0"/>
                <a:cs typeface="Times New Roman" pitchFamily="18" charset="0"/>
                <a:hlinkClick r:id="rId2"/>
              </a:rPr>
              <a:t>The Quality Revolution</a:t>
            </a: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457200" y="1752600"/>
            <a:ext cx="8458200" cy="3416320"/>
          </a:xfrm>
          <a:prstGeom prst="rect">
            <a:avLst/>
          </a:prstGeom>
        </p:spPr>
        <p:txBody>
          <a:bodyPr wrap="square">
            <a:spAutoFit/>
          </a:bodyPr>
          <a:lstStyle/>
          <a:p>
            <a:r>
              <a:rPr lang="en-GB" dirty="0" smtClean="0"/>
              <a:t>It would not be an exaggeration to say that there has been a revolution in thinking and practice around the theme of quality.  Not only was there an urgent need to address this huge hidden cost, but there was also a great opportunity to deploy improved quality as a source of competitive advantage.  In a whole series of industries – motorcycles and cars, consumer electronics, banking and insurance - the competitive landscape was reshaped by companies paying attention to systematic and significant improvements in quality. </a:t>
            </a:r>
            <a:endParaRPr lang="en-GB" dirty="0"/>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 y="152400"/>
            <a:ext cx="7315200" cy="914400"/>
          </a:xfrm>
          <a:solidFill>
            <a:schemeClr val="bg1"/>
          </a:solidFill>
          <a:ln>
            <a:solidFill>
              <a:schemeClr val="tx1"/>
            </a:solidFill>
          </a:ln>
        </p:spPr>
        <p:txBody>
          <a:bodyPr/>
          <a:lstStyle/>
          <a:p>
            <a:r>
              <a:rPr lang="en-GB" sz="3200" dirty="0" smtClean="0">
                <a:solidFill>
                  <a:schemeClr val="tx1"/>
                </a:solidFill>
                <a:latin typeface="Times New Roman" pitchFamily="18" charset="0"/>
                <a:cs typeface="Times New Roman" pitchFamily="18" charset="0"/>
                <a:hlinkClick r:id="rId2"/>
              </a:rPr>
              <a:t>Quality</a:t>
            </a:r>
            <a:r>
              <a:rPr lang="en-GB" sz="3200" dirty="0" smtClean="0">
                <a:solidFill>
                  <a:schemeClr val="tx1"/>
                </a:solidFill>
                <a:latin typeface="Times New Roman" pitchFamily="18" charset="0"/>
                <a:cs typeface="Times New Roman" pitchFamily="18" charset="0"/>
              </a:rPr>
              <a:t> in the Design Process</a:t>
            </a:r>
            <a:endParaRPr lang="en-GB" sz="3200" dirty="0">
              <a:solidFill>
                <a:schemeClr val="tx1"/>
              </a:solidFill>
              <a:latin typeface="Times New Roman" pitchFamily="18" charset="0"/>
              <a:cs typeface="Times New Roman" pitchFamily="18" charset="0"/>
            </a:endParaRPr>
          </a:p>
        </p:txBody>
      </p:sp>
      <p:pic>
        <p:nvPicPr>
          <p:cNvPr id="45058" name="Picture 2"/>
          <p:cNvPicPr>
            <a:picLocks noChangeAspect="1" noChangeArrowheads="1"/>
          </p:cNvPicPr>
          <p:nvPr/>
        </p:nvPicPr>
        <p:blipFill>
          <a:blip r:embed="rId3" cstate="print"/>
          <a:srcRect/>
          <a:stretch>
            <a:fillRect/>
          </a:stretch>
        </p:blipFill>
        <p:spPr bwMode="auto">
          <a:xfrm>
            <a:off x="381000" y="1447800"/>
            <a:ext cx="8360542" cy="4419600"/>
          </a:xfrm>
          <a:prstGeom prst="rect">
            <a:avLst/>
          </a:prstGeom>
          <a:noFill/>
          <a:ln w="9525">
            <a:solidFill>
              <a:schemeClr val="tx1"/>
            </a:solidFill>
            <a:miter lim="800000"/>
            <a:headEnd/>
            <a:tailEnd/>
          </a:ln>
        </p:spPr>
      </p:pic>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304800" y="211139"/>
            <a:ext cx="8458200" cy="1055687"/>
          </a:xfrm>
          <a:solidFill>
            <a:schemeClr val="bg1"/>
          </a:solidFill>
          <a:ln>
            <a:solidFill>
              <a:schemeClr val="tx1"/>
            </a:solidFill>
            <a:miter lim="800000"/>
            <a:headEnd/>
            <a:tailEnd/>
          </a:ln>
        </p:spPr>
        <p:txBody>
          <a:bodyPr/>
          <a:lstStyle/>
          <a:p>
            <a:r>
              <a:rPr lang="en-US" dirty="0" smtClean="0">
                <a:solidFill>
                  <a:schemeClr val="tx1"/>
                </a:solidFill>
                <a:latin typeface="Times New Roman" pitchFamily="18" charset="0"/>
                <a:cs typeface="Times New Roman" pitchFamily="18" charset="0"/>
              </a:rPr>
              <a:t>Manufacturing &amp; Service Quality</a:t>
            </a: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228600" y="2438400"/>
            <a:ext cx="8610600" cy="2677656"/>
          </a:xfrm>
          <a:prstGeom prst="rect">
            <a:avLst/>
          </a:prstGeom>
        </p:spPr>
        <p:txBody>
          <a:bodyPr wrap="square">
            <a:spAutoFit/>
          </a:bodyPr>
          <a:lstStyle/>
          <a:p>
            <a:r>
              <a:rPr lang="en-GB" dirty="0" smtClean="0"/>
              <a:t>Much of the early changes in thinking on quality took place in manufacturing but it soon became clear that the lessons applied equally in services.  In many cases, quality is even more important; first, because service contains many tangible components and no-one values poorly cooked or served food or bedrooms which are not cleaned properly.  But perceptions of service go beyond this to the overall experience – and the likelihood of returning. </a:t>
            </a:r>
            <a:endParaRPr lang="en-GB" dirty="0"/>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057400" y="152400"/>
            <a:ext cx="4114800" cy="914400"/>
          </a:xfrm>
          <a:solidFill>
            <a:schemeClr val="bg1"/>
          </a:solidFill>
          <a:ln>
            <a:solidFill>
              <a:schemeClr val="tx1"/>
            </a:solidFill>
          </a:ln>
        </p:spPr>
        <p:txBody>
          <a:bodyPr/>
          <a:lstStyle/>
          <a:p>
            <a:r>
              <a:rPr lang="en-GB" sz="3200" dirty="0" smtClean="0">
                <a:solidFill>
                  <a:schemeClr val="tx1"/>
                </a:solidFill>
                <a:latin typeface="Times New Roman" pitchFamily="18" charset="0"/>
                <a:cs typeface="Times New Roman" pitchFamily="18" charset="0"/>
              </a:rPr>
              <a:t>The </a:t>
            </a:r>
            <a:r>
              <a:rPr lang="en-GB" sz="3200" dirty="0" smtClean="0">
                <a:solidFill>
                  <a:schemeClr val="tx1"/>
                </a:solidFill>
                <a:latin typeface="Times New Roman" pitchFamily="18" charset="0"/>
                <a:cs typeface="Times New Roman" pitchFamily="18" charset="0"/>
                <a:hlinkClick r:id="rId2"/>
              </a:rPr>
              <a:t>EFQM </a:t>
            </a:r>
            <a:r>
              <a:rPr lang="en-GB" sz="3200" dirty="0" smtClean="0">
                <a:solidFill>
                  <a:schemeClr val="tx1"/>
                </a:solidFill>
                <a:latin typeface="Times New Roman" pitchFamily="18" charset="0"/>
                <a:cs typeface="Times New Roman" pitchFamily="18" charset="0"/>
              </a:rPr>
              <a:t>Model</a:t>
            </a:r>
            <a:endParaRPr lang="en-GB" sz="3200" dirty="0">
              <a:solidFill>
                <a:schemeClr val="tx1"/>
              </a:solidFill>
              <a:latin typeface="Times New Roman" pitchFamily="18" charset="0"/>
              <a:cs typeface="Times New Roman" pitchFamily="18" charset="0"/>
            </a:endParaRPr>
          </a:p>
        </p:txBody>
      </p:sp>
      <p:pic>
        <p:nvPicPr>
          <p:cNvPr id="44034" name="Picture 2"/>
          <p:cNvPicPr>
            <a:picLocks noChangeAspect="1" noChangeArrowheads="1"/>
          </p:cNvPicPr>
          <p:nvPr/>
        </p:nvPicPr>
        <p:blipFill>
          <a:blip r:embed="rId3" cstate="print"/>
          <a:srcRect/>
          <a:stretch>
            <a:fillRect/>
          </a:stretch>
        </p:blipFill>
        <p:spPr bwMode="auto">
          <a:xfrm>
            <a:off x="228600" y="1600200"/>
            <a:ext cx="8664667" cy="3962400"/>
          </a:xfrm>
          <a:prstGeom prst="rect">
            <a:avLst/>
          </a:prstGeom>
          <a:noFill/>
          <a:ln w="9525">
            <a:solidFill>
              <a:schemeClr val="tx1"/>
            </a:solidFill>
            <a:miter lim="800000"/>
            <a:headEnd/>
            <a:tailEnd/>
          </a:ln>
        </p:spPr>
      </p:pic>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1066800" y="304800"/>
            <a:ext cx="7315200" cy="685800"/>
          </a:xfrm>
          <a:prstGeom prst="rect">
            <a:avLst/>
          </a:prstGeom>
          <a:solidFill>
            <a:schemeClr val="bg1"/>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p>
            <a:pPr marL="192088" marR="0" lvl="0" indent="0" algn="l" defTabSz="914400" rtl="0" eaLnBrk="1" fontAlgn="base" latinLnBrk="0" hangingPunct="1">
              <a:lnSpc>
                <a:spcPct val="100000"/>
              </a:lnSpc>
              <a:spcBef>
                <a:spcPct val="0"/>
              </a:spcBef>
              <a:spcAft>
                <a:spcPct val="0"/>
              </a:spcAft>
              <a:buClrTx/>
              <a:buSzTx/>
              <a:buFontTx/>
              <a:buNone/>
              <a:tabLst/>
              <a:defRPr/>
            </a:pPr>
            <a:r>
              <a:rPr kumimoji="0" lang="en-GB" sz="3600" b="0" i="0" u="none" strike="noStrike" kern="0" cap="none" spc="0" normalizeH="0" baseline="0" noProof="0" dirty="0" smtClean="0">
                <a:ln>
                  <a:noFill/>
                </a:ln>
                <a:effectLst/>
                <a:uLnTx/>
                <a:uFillTx/>
                <a:latin typeface="Times New Roman" pitchFamily="18" charset="0"/>
                <a:ea typeface="+mj-ea"/>
                <a:cs typeface="Times New Roman" pitchFamily="18" charset="0"/>
              </a:rPr>
              <a:t>The SERVQUAL Methodology</a:t>
            </a:r>
            <a:endParaRPr kumimoji="0" lang="en-GB" sz="3600" b="0" i="0" u="none" strike="noStrike" kern="0" cap="none" spc="0" normalizeH="0" baseline="0" noProof="0" dirty="0">
              <a:ln>
                <a:noFill/>
              </a:ln>
              <a:effectLst/>
              <a:uLnTx/>
              <a:uFillTx/>
              <a:latin typeface="Times New Roman" pitchFamily="18" charset="0"/>
              <a:ea typeface="+mj-ea"/>
              <a:cs typeface="Times New Roman" pitchFamily="18" charset="0"/>
            </a:endParaRPr>
          </a:p>
        </p:txBody>
      </p:sp>
      <p:sp>
        <p:nvSpPr>
          <p:cNvPr id="5" name="Rectangle 3"/>
          <p:cNvSpPr txBox="1">
            <a:spLocks noChangeArrowheads="1"/>
          </p:cNvSpPr>
          <p:nvPr/>
        </p:nvSpPr>
        <p:spPr bwMode="auto">
          <a:xfrm>
            <a:off x="762000" y="1752600"/>
            <a:ext cx="7848600" cy="3429000"/>
          </a:xfrm>
          <a:prstGeom prst="rect">
            <a:avLst/>
          </a:prstGeom>
          <a:solidFill>
            <a:schemeClr val="bg1"/>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p>
            <a:pPr marL="292100" marR="0" lvl="0" indent="-292100" algn="l" defTabSz="914400" rtl="0" eaLnBrk="1" fontAlgn="base" latinLnBrk="0" hangingPunct="1">
              <a:lnSpc>
                <a:spcPct val="90000"/>
              </a:lnSpc>
              <a:spcBef>
                <a:spcPct val="20000"/>
              </a:spcBef>
              <a:spcAft>
                <a:spcPct val="0"/>
              </a:spcAft>
              <a:buClr>
                <a:srgbClr val="0A57A5"/>
              </a:buClr>
              <a:buSzTx/>
              <a:buFontTx/>
              <a:buNone/>
              <a:tabLst/>
              <a:defRPr/>
            </a:pP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	The SERVQUAL questionnaire (Berry, </a:t>
            </a:r>
            <a:r>
              <a:rPr kumimoji="0" lang="en-GB" b="0" i="0" u="none" strike="noStrike" kern="0" cap="none" spc="0" normalizeH="0" baseline="0" noProof="0" dirty="0" err="1" smtClean="0">
                <a:ln>
                  <a:noFill/>
                </a:ln>
                <a:solidFill>
                  <a:schemeClr val="tx2"/>
                </a:solidFill>
                <a:effectLst/>
                <a:uLnTx/>
                <a:uFillTx/>
                <a:latin typeface="Times New Roman" pitchFamily="18" charset="0"/>
                <a:cs typeface="Times New Roman" pitchFamily="18" charset="0"/>
              </a:rPr>
              <a:t>Parasuruman</a:t>
            </a: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 and </a:t>
            </a:r>
            <a:r>
              <a:rPr kumimoji="0" lang="en-GB" b="0" i="0" u="none" strike="noStrike" kern="0" cap="none" spc="0" normalizeH="0" baseline="0" noProof="0" dirty="0" err="1" smtClean="0">
                <a:ln>
                  <a:noFill/>
                </a:ln>
                <a:solidFill>
                  <a:schemeClr val="tx2"/>
                </a:solidFill>
                <a:effectLst/>
                <a:uLnTx/>
                <a:uFillTx/>
                <a:latin typeface="Times New Roman" pitchFamily="18" charset="0"/>
                <a:cs typeface="Times New Roman" pitchFamily="18" charset="0"/>
              </a:rPr>
              <a:t>Zeithaml</a:t>
            </a: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 covers these five dimensions using 22 questions </a:t>
            </a:r>
          </a:p>
          <a:p>
            <a:pPr marL="292100" marR="0" lvl="0" indent="-292100" algn="l" defTabSz="914400" rtl="0" eaLnBrk="1" fontAlgn="base" latinLnBrk="0" hangingPunct="1">
              <a:lnSpc>
                <a:spcPct val="90000"/>
              </a:lnSpc>
              <a:spcBef>
                <a:spcPct val="20000"/>
              </a:spcBef>
              <a:spcAft>
                <a:spcPct val="0"/>
              </a:spcAft>
              <a:buClr>
                <a:srgbClr val="0A57A5"/>
              </a:buClr>
              <a:buSzTx/>
              <a:buFontTx/>
              <a:buChar char="•"/>
              <a:tabLst/>
              <a:defRPr/>
            </a:pP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Tangibles - physical appearance</a:t>
            </a:r>
          </a:p>
          <a:p>
            <a:pPr marL="292100" marR="0" lvl="0" indent="-292100" algn="l" defTabSz="914400" rtl="0" eaLnBrk="1" fontAlgn="base" latinLnBrk="0" hangingPunct="1">
              <a:lnSpc>
                <a:spcPct val="90000"/>
              </a:lnSpc>
              <a:spcBef>
                <a:spcPct val="20000"/>
              </a:spcBef>
              <a:spcAft>
                <a:spcPct val="0"/>
              </a:spcAft>
              <a:buClr>
                <a:srgbClr val="0A57A5"/>
              </a:buClr>
              <a:buSzTx/>
              <a:buFontTx/>
              <a:buChar char="•"/>
              <a:tabLst/>
              <a:defRPr/>
            </a:pP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Reliability - dependability, accurate performance</a:t>
            </a:r>
          </a:p>
          <a:p>
            <a:pPr marL="292100" marR="0" lvl="0" indent="-292100" algn="l" defTabSz="914400" rtl="0" eaLnBrk="1" fontAlgn="base" latinLnBrk="0" hangingPunct="1">
              <a:lnSpc>
                <a:spcPct val="90000"/>
              </a:lnSpc>
              <a:spcBef>
                <a:spcPct val="20000"/>
              </a:spcBef>
              <a:spcAft>
                <a:spcPct val="0"/>
              </a:spcAft>
              <a:buClr>
                <a:srgbClr val="0A57A5"/>
              </a:buClr>
              <a:buSzTx/>
              <a:buFontTx/>
              <a:buChar char="•"/>
              <a:tabLst/>
              <a:defRPr/>
            </a:pP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Responsiveness - promptness and helpfulness</a:t>
            </a:r>
          </a:p>
          <a:p>
            <a:pPr marL="292100" marR="0" lvl="0" indent="-292100" algn="l" defTabSz="914400" rtl="0" eaLnBrk="1" fontAlgn="base" latinLnBrk="0" hangingPunct="1">
              <a:lnSpc>
                <a:spcPct val="90000"/>
              </a:lnSpc>
              <a:spcBef>
                <a:spcPct val="20000"/>
              </a:spcBef>
              <a:spcAft>
                <a:spcPct val="0"/>
              </a:spcAft>
              <a:buClr>
                <a:srgbClr val="0A57A5"/>
              </a:buClr>
              <a:buSzTx/>
              <a:buFontTx/>
              <a:buChar char="•"/>
              <a:tabLst/>
              <a:defRPr/>
            </a:pP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Assurance - competence, courtesy, credibility, and security</a:t>
            </a:r>
          </a:p>
          <a:p>
            <a:pPr marL="292100" marR="0" lvl="0" indent="-292100" algn="l" defTabSz="914400" rtl="0" eaLnBrk="1" fontAlgn="base" latinLnBrk="0" hangingPunct="1">
              <a:lnSpc>
                <a:spcPct val="90000"/>
              </a:lnSpc>
              <a:spcBef>
                <a:spcPct val="20000"/>
              </a:spcBef>
              <a:spcAft>
                <a:spcPct val="0"/>
              </a:spcAft>
              <a:buClr>
                <a:srgbClr val="0A57A5"/>
              </a:buClr>
              <a:buSzTx/>
              <a:buFontTx/>
              <a:buChar char="•"/>
              <a:tabLst/>
              <a:defRPr/>
            </a:pPr>
            <a:r>
              <a:rPr kumimoji="0" lang="en-GB" b="0" i="0" u="none" strike="noStrike" kern="0" cap="none" spc="0" normalizeH="0" baseline="0" noProof="0" dirty="0" smtClean="0">
                <a:ln>
                  <a:noFill/>
                </a:ln>
                <a:solidFill>
                  <a:schemeClr val="tx2"/>
                </a:solidFill>
                <a:effectLst/>
                <a:uLnTx/>
                <a:uFillTx/>
                <a:latin typeface="Times New Roman" pitchFamily="18" charset="0"/>
                <a:cs typeface="Times New Roman" pitchFamily="18" charset="0"/>
              </a:rPr>
              <a:t>Empathy - easy access, good communications, and customer understanding</a:t>
            </a:r>
            <a:endParaRPr kumimoji="0" lang="en-GB" b="0" i="0" u="none" strike="noStrike" kern="0" cap="none" spc="0" normalizeH="0" baseline="0" noProof="0" dirty="0">
              <a:ln>
                <a:noFill/>
              </a:ln>
              <a:solidFill>
                <a:schemeClr val="tx2"/>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1219200" y="304800"/>
            <a:ext cx="6477000" cy="990600"/>
          </a:xfrm>
          <a:solidFill>
            <a:schemeClr val="bg1"/>
          </a:solidFill>
          <a:ln>
            <a:solidFill>
              <a:schemeClr val="tx1"/>
            </a:solidFill>
            <a:miter lim="800000"/>
            <a:headEnd/>
            <a:tailEnd/>
          </a:ln>
        </p:spPr>
        <p:txBody>
          <a:bodyPr vert="horz" wrap="square" lIns="91440" tIns="45720" rIns="91440" bIns="45720" numCol="1" anchor="t" anchorCtr="0" compatLnSpc="1">
            <a:prstTxWarp prst="textNoShape">
              <a:avLst/>
            </a:prstTxWarp>
          </a:bodyPr>
          <a:lstStyle/>
          <a:p>
            <a:r>
              <a:rPr lang="en-GB" sz="2800" dirty="0">
                <a:solidFill>
                  <a:schemeClr val="tx1"/>
                </a:solidFill>
                <a:latin typeface="Times New Roman" pitchFamily="18" charset="0"/>
                <a:cs typeface="Times New Roman" pitchFamily="18" charset="0"/>
              </a:rPr>
              <a:t>SERVQUAL identifies five gaps between perceptions and expectations</a:t>
            </a:r>
          </a:p>
        </p:txBody>
      </p:sp>
      <p:sp>
        <p:nvSpPr>
          <p:cNvPr id="5" name="Rectangle 3"/>
          <p:cNvSpPr>
            <a:spLocks noChangeArrowheads="1"/>
          </p:cNvSpPr>
          <p:nvPr/>
        </p:nvSpPr>
        <p:spPr bwMode="auto">
          <a:xfrm>
            <a:off x="1524000" y="1524000"/>
            <a:ext cx="1547813" cy="6858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a:t>Word of mouth</a:t>
            </a:r>
          </a:p>
          <a:p>
            <a:pPr algn="ctr" eaLnBrk="0" hangingPunct="0"/>
            <a:r>
              <a:rPr lang="en-GB" sz="1800"/>
              <a:t>communications</a:t>
            </a:r>
          </a:p>
        </p:txBody>
      </p:sp>
      <p:sp>
        <p:nvSpPr>
          <p:cNvPr id="6" name="Rectangle 4"/>
          <p:cNvSpPr>
            <a:spLocks noChangeArrowheads="1"/>
          </p:cNvSpPr>
          <p:nvPr/>
        </p:nvSpPr>
        <p:spPr bwMode="auto">
          <a:xfrm>
            <a:off x="3816350" y="1524000"/>
            <a:ext cx="1546225" cy="6858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dirty="0"/>
              <a:t>Personal</a:t>
            </a:r>
          </a:p>
          <a:p>
            <a:pPr algn="ctr" eaLnBrk="0" hangingPunct="0"/>
            <a:r>
              <a:rPr lang="en-GB" sz="1800" dirty="0"/>
              <a:t>needs</a:t>
            </a:r>
          </a:p>
        </p:txBody>
      </p:sp>
      <p:sp>
        <p:nvSpPr>
          <p:cNvPr id="7" name="Rectangle 5"/>
          <p:cNvSpPr>
            <a:spLocks noChangeArrowheads="1"/>
          </p:cNvSpPr>
          <p:nvPr/>
        </p:nvSpPr>
        <p:spPr bwMode="auto">
          <a:xfrm>
            <a:off x="6137275" y="1524000"/>
            <a:ext cx="1547813" cy="6858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dirty="0"/>
              <a:t>Past</a:t>
            </a:r>
          </a:p>
          <a:p>
            <a:pPr algn="ctr" eaLnBrk="0" hangingPunct="0"/>
            <a:r>
              <a:rPr lang="en-GB" sz="1800" dirty="0"/>
              <a:t>experience</a:t>
            </a:r>
          </a:p>
        </p:txBody>
      </p:sp>
      <p:sp>
        <p:nvSpPr>
          <p:cNvPr id="8" name="Rectangle 6"/>
          <p:cNvSpPr>
            <a:spLocks noChangeArrowheads="1"/>
          </p:cNvSpPr>
          <p:nvPr/>
        </p:nvSpPr>
        <p:spPr bwMode="auto">
          <a:xfrm>
            <a:off x="3816350" y="2438400"/>
            <a:ext cx="1546225" cy="6858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a:t>Expected service</a:t>
            </a:r>
          </a:p>
        </p:txBody>
      </p:sp>
      <p:sp>
        <p:nvSpPr>
          <p:cNvPr id="9" name="Rectangle 7"/>
          <p:cNvSpPr>
            <a:spLocks noChangeArrowheads="1"/>
          </p:cNvSpPr>
          <p:nvPr/>
        </p:nvSpPr>
        <p:spPr bwMode="auto">
          <a:xfrm>
            <a:off x="3816350" y="3352800"/>
            <a:ext cx="1546225" cy="6858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a:t>Perceived</a:t>
            </a:r>
          </a:p>
          <a:p>
            <a:pPr algn="ctr" eaLnBrk="0" hangingPunct="0"/>
            <a:r>
              <a:rPr lang="en-GB" sz="1800"/>
              <a:t>service</a:t>
            </a:r>
          </a:p>
        </p:txBody>
      </p:sp>
      <p:sp>
        <p:nvSpPr>
          <p:cNvPr id="10" name="Rectangle 8"/>
          <p:cNvSpPr>
            <a:spLocks noChangeArrowheads="1"/>
          </p:cNvSpPr>
          <p:nvPr/>
        </p:nvSpPr>
        <p:spPr bwMode="auto">
          <a:xfrm>
            <a:off x="3816350" y="4267200"/>
            <a:ext cx="1546225" cy="6858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a:t>Service</a:t>
            </a:r>
          </a:p>
          <a:p>
            <a:pPr algn="ctr" eaLnBrk="0" hangingPunct="0"/>
            <a:r>
              <a:rPr lang="en-GB" sz="1800"/>
              <a:t>delivery</a:t>
            </a:r>
          </a:p>
        </p:txBody>
      </p:sp>
      <p:sp>
        <p:nvSpPr>
          <p:cNvPr id="11" name="Rectangle 9"/>
          <p:cNvSpPr>
            <a:spLocks noChangeArrowheads="1"/>
          </p:cNvSpPr>
          <p:nvPr/>
        </p:nvSpPr>
        <p:spPr bwMode="auto">
          <a:xfrm>
            <a:off x="3816350" y="5181600"/>
            <a:ext cx="1546225" cy="6858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a:t>Service quality</a:t>
            </a:r>
          </a:p>
          <a:p>
            <a:pPr algn="ctr" eaLnBrk="0" hangingPunct="0"/>
            <a:r>
              <a:rPr lang="en-GB" sz="1800"/>
              <a:t>specifications</a:t>
            </a:r>
          </a:p>
        </p:txBody>
      </p:sp>
      <p:sp>
        <p:nvSpPr>
          <p:cNvPr id="12" name="Rectangle 10"/>
          <p:cNvSpPr>
            <a:spLocks noChangeArrowheads="1"/>
          </p:cNvSpPr>
          <p:nvPr/>
        </p:nvSpPr>
        <p:spPr bwMode="auto">
          <a:xfrm>
            <a:off x="6207125" y="4267200"/>
            <a:ext cx="1547813" cy="9144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a:t>External</a:t>
            </a:r>
          </a:p>
          <a:p>
            <a:pPr algn="ctr" eaLnBrk="0" hangingPunct="0"/>
            <a:r>
              <a:rPr lang="en-GB" sz="1800"/>
              <a:t>communications </a:t>
            </a:r>
          </a:p>
          <a:p>
            <a:pPr algn="ctr" eaLnBrk="0" hangingPunct="0"/>
            <a:r>
              <a:rPr lang="en-GB" sz="1800"/>
              <a:t>to customers</a:t>
            </a:r>
          </a:p>
        </p:txBody>
      </p:sp>
      <p:sp>
        <p:nvSpPr>
          <p:cNvPr id="13" name="Line 11"/>
          <p:cNvSpPr>
            <a:spLocks noChangeShapeType="1"/>
          </p:cNvSpPr>
          <p:nvPr/>
        </p:nvSpPr>
        <p:spPr bwMode="auto">
          <a:xfrm>
            <a:off x="5434013" y="4572000"/>
            <a:ext cx="773112" cy="0"/>
          </a:xfrm>
          <a:prstGeom prst="line">
            <a:avLst/>
          </a:prstGeom>
          <a:noFill/>
          <a:ln w="38100">
            <a:solidFill>
              <a:schemeClr val="tx1"/>
            </a:solidFill>
            <a:round/>
            <a:headEnd type="triangle" w="med" len="med"/>
            <a:tailEnd type="triangle" w="med" len="med"/>
          </a:ln>
          <a:effectLst/>
        </p:spPr>
        <p:txBody>
          <a:bodyPr wrap="none" anchor="ctr"/>
          <a:lstStyle/>
          <a:p>
            <a:endParaRPr lang="en-GB" sz="1800"/>
          </a:p>
        </p:txBody>
      </p:sp>
      <p:sp>
        <p:nvSpPr>
          <p:cNvPr id="14" name="Text Box 12"/>
          <p:cNvSpPr txBox="1">
            <a:spLocks noChangeArrowheads="1"/>
          </p:cNvSpPr>
          <p:nvPr/>
        </p:nvSpPr>
        <p:spPr bwMode="auto">
          <a:xfrm>
            <a:off x="5362575" y="4648200"/>
            <a:ext cx="844550" cy="366713"/>
          </a:xfrm>
          <a:prstGeom prst="rect">
            <a:avLst/>
          </a:prstGeom>
          <a:noFill/>
          <a:ln w="9525">
            <a:noFill/>
            <a:miter lim="800000"/>
            <a:headEnd/>
            <a:tailEnd/>
          </a:ln>
          <a:effectLst/>
        </p:spPr>
        <p:txBody>
          <a:bodyPr>
            <a:spAutoFit/>
          </a:bodyPr>
          <a:lstStyle/>
          <a:p>
            <a:pPr algn="ctr" eaLnBrk="0" hangingPunct="0">
              <a:spcBef>
                <a:spcPct val="50000"/>
              </a:spcBef>
            </a:pPr>
            <a:r>
              <a:rPr lang="en-GB" sz="1800">
                <a:latin typeface="Arial Narrow" pitchFamily="34" charset="0"/>
              </a:rPr>
              <a:t>Gap 4</a:t>
            </a:r>
          </a:p>
        </p:txBody>
      </p:sp>
      <p:sp>
        <p:nvSpPr>
          <p:cNvPr id="15" name="Line 13"/>
          <p:cNvSpPr>
            <a:spLocks noChangeShapeType="1"/>
          </p:cNvSpPr>
          <p:nvPr/>
        </p:nvSpPr>
        <p:spPr bwMode="auto">
          <a:xfrm>
            <a:off x="3394075" y="3505200"/>
            <a:ext cx="422275"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16" name="Text Box 14"/>
          <p:cNvSpPr txBox="1">
            <a:spLocks noChangeArrowheads="1"/>
          </p:cNvSpPr>
          <p:nvPr/>
        </p:nvSpPr>
        <p:spPr bwMode="auto">
          <a:xfrm>
            <a:off x="2549525" y="3048000"/>
            <a:ext cx="844550" cy="376238"/>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GB" sz="1800">
                <a:latin typeface="Arial Narrow" pitchFamily="34" charset="0"/>
              </a:rPr>
              <a:t>Gap 5</a:t>
            </a:r>
          </a:p>
        </p:txBody>
      </p:sp>
      <p:sp>
        <p:nvSpPr>
          <p:cNvPr id="17" name="Line 15"/>
          <p:cNvSpPr>
            <a:spLocks noChangeShapeType="1"/>
          </p:cNvSpPr>
          <p:nvPr/>
        </p:nvSpPr>
        <p:spPr bwMode="auto">
          <a:xfrm>
            <a:off x="3394075" y="2971800"/>
            <a:ext cx="422275"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18" name="Line 16"/>
          <p:cNvSpPr>
            <a:spLocks noChangeShapeType="1"/>
          </p:cNvSpPr>
          <p:nvPr/>
        </p:nvSpPr>
        <p:spPr bwMode="auto">
          <a:xfrm flipV="1">
            <a:off x="3394075" y="2971800"/>
            <a:ext cx="0" cy="533400"/>
          </a:xfrm>
          <a:prstGeom prst="line">
            <a:avLst/>
          </a:prstGeom>
          <a:noFill/>
          <a:ln w="38100">
            <a:solidFill>
              <a:schemeClr val="tx1"/>
            </a:solidFill>
            <a:round/>
            <a:headEnd/>
            <a:tailEnd/>
          </a:ln>
          <a:effectLst/>
        </p:spPr>
        <p:txBody>
          <a:bodyPr wrap="none" anchor="ctr"/>
          <a:lstStyle/>
          <a:p>
            <a:endParaRPr lang="en-GB" sz="1800"/>
          </a:p>
        </p:txBody>
      </p:sp>
      <p:sp>
        <p:nvSpPr>
          <p:cNvPr id="19" name="Line 17"/>
          <p:cNvSpPr>
            <a:spLocks noChangeShapeType="1"/>
          </p:cNvSpPr>
          <p:nvPr/>
        </p:nvSpPr>
        <p:spPr bwMode="auto">
          <a:xfrm flipV="1">
            <a:off x="4589463" y="4038600"/>
            <a:ext cx="0" cy="22860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20" name="Line 18"/>
          <p:cNvSpPr>
            <a:spLocks noChangeShapeType="1"/>
          </p:cNvSpPr>
          <p:nvPr/>
        </p:nvSpPr>
        <p:spPr bwMode="auto">
          <a:xfrm flipV="1">
            <a:off x="6981825" y="2895600"/>
            <a:ext cx="0" cy="1371600"/>
          </a:xfrm>
          <a:prstGeom prst="line">
            <a:avLst/>
          </a:prstGeom>
          <a:noFill/>
          <a:ln w="38100">
            <a:solidFill>
              <a:schemeClr val="tx1"/>
            </a:solidFill>
            <a:round/>
            <a:headEnd/>
            <a:tailEnd/>
          </a:ln>
          <a:effectLst/>
        </p:spPr>
        <p:txBody>
          <a:bodyPr wrap="none" anchor="ctr"/>
          <a:lstStyle/>
          <a:p>
            <a:endParaRPr lang="en-GB" sz="1800"/>
          </a:p>
        </p:txBody>
      </p:sp>
      <p:sp>
        <p:nvSpPr>
          <p:cNvPr id="21" name="Line 19"/>
          <p:cNvSpPr>
            <a:spLocks noChangeShapeType="1"/>
          </p:cNvSpPr>
          <p:nvPr/>
        </p:nvSpPr>
        <p:spPr bwMode="auto">
          <a:xfrm flipH="1">
            <a:off x="5362575" y="2895600"/>
            <a:ext cx="1619250"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22" name="Line 20"/>
          <p:cNvSpPr>
            <a:spLocks noChangeShapeType="1"/>
          </p:cNvSpPr>
          <p:nvPr/>
        </p:nvSpPr>
        <p:spPr bwMode="auto">
          <a:xfrm flipH="1">
            <a:off x="5362575" y="2667000"/>
            <a:ext cx="1619250"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23" name="Line 21"/>
          <p:cNvSpPr>
            <a:spLocks noChangeShapeType="1"/>
          </p:cNvSpPr>
          <p:nvPr/>
        </p:nvSpPr>
        <p:spPr bwMode="auto">
          <a:xfrm flipV="1">
            <a:off x="6981825" y="2209800"/>
            <a:ext cx="0" cy="45720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24" name="Line 22"/>
          <p:cNvSpPr>
            <a:spLocks noChangeShapeType="1"/>
          </p:cNvSpPr>
          <p:nvPr/>
        </p:nvSpPr>
        <p:spPr bwMode="auto">
          <a:xfrm flipH="1">
            <a:off x="5362575" y="3657600"/>
            <a:ext cx="1619250"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25" name="Line 23"/>
          <p:cNvSpPr>
            <a:spLocks noChangeShapeType="1"/>
          </p:cNvSpPr>
          <p:nvPr/>
        </p:nvSpPr>
        <p:spPr bwMode="auto">
          <a:xfrm>
            <a:off x="2268538" y="2209800"/>
            <a:ext cx="0" cy="381000"/>
          </a:xfrm>
          <a:prstGeom prst="line">
            <a:avLst/>
          </a:prstGeom>
          <a:noFill/>
          <a:ln w="38100">
            <a:solidFill>
              <a:schemeClr val="tx1"/>
            </a:solidFill>
            <a:round/>
            <a:headEnd/>
            <a:tailEnd/>
          </a:ln>
          <a:effectLst/>
        </p:spPr>
        <p:txBody>
          <a:bodyPr wrap="none" anchor="ctr"/>
          <a:lstStyle/>
          <a:p>
            <a:endParaRPr lang="en-GB" sz="1800"/>
          </a:p>
        </p:txBody>
      </p:sp>
      <p:sp>
        <p:nvSpPr>
          <p:cNvPr id="26" name="Line 24"/>
          <p:cNvSpPr>
            <a:spLocks noChangeShapeType="1"/>
          </p:cNvSpPr>
          <p:nvPr/>
        </p:nvSpPr>
        <p:spPr bwMode="auto">
          <a:xfrm>
            <a:off x="2268538" y="2590800"/>
            <a:ext cx="1547812"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27" name="Line 25"/>
          <p:cNvSpPr>
            <a:spLocks noChangeShapeType="1"/>
          </p:cNvSpPr>
          <p:nvPr/>
        </p:nvSpPr>
        <p:spPr bwMode="auto">
          <a:xfrm>
            <a:off x="4589463" y="2209800"/>
            <a:ext cx="0" cy="22860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28" name="Line 26"/>
          <p:cNvSpPr>
            <a:spLocks noChangeShapeType="1"/>
          </p:cNvSpPr>
          <p:nvPr/>
        </p:nvSpPr>
        <p:spPr bwMode="auto">
          <a:xfrm>
            <a:off x="4519613" y="3124200"/>
            <a:ext cx="0" cy="228600"/>
          </a:xfrm>
          <a:prstGeom prst="line">
            <a:avLst/>
          </a:prstGeom>
          <a:noFill/>
          <a:ln w="38100">
            <a:solidFill>
              <a:schemeClr val="tx1"/>
            </a:solidFill>
            <a:round/>
            <a:headEnd type="triangle" w="med" len="med"/>
            <a:tailEnd type="triangle" w="med" len="med"/>
          </a:ln>
          <a:effectLst/>
        </p:spPr>
        <p:txBody>
          <a:bodyPr wrap="none" anchor="ctr"/>
          <a:lstStyle/>
          <a:p>
            <a:endParaRPr lang="en-GB" sz="1800"/>
          </a:p>
        </p:txBody>
      </p:sp>
      <p:sp>
        <p:nvSpPr>
          <p:cNvPr id="29" name="Line 27"/>
          <p:cNvSpPr>
            <a:spLocks noChangeShapeType="1"/>
          </p:cNvSpPr>
          <p:nvPr/>
        </p:nvSpPr>
        <p:spPr bwMode="auto">
          <a:xfrm>
            <a:off x="2830513" y="5562600"/>
            <a:ext cx="985837"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30" name="Line 28"/>
          <p:cNvSpPr>
            <a:spLocks noChangeShapeType="1"/>
          </p:cNvSpPr>
          <p:nvPr/>
        </p:nvSpPr>
        <p:spPr bwMode="auto">
          <a:xfrm>
            <a:off x="2409825" y="2819400"/>
            <a:ext cx="1406525"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31" name="Line 29"/>
          <p:cNvSpPr>
            <a:spLocks noChangeShapeType="1"/>
          </p:cNvSpPr>
          <p:nvPr/>
        </p:nvSpPr>
        <p:spPr bwMode="auto">
          <a:xfrm flipH="1" flipV="1">
            <a:off x="2409825" y="2819400"/>
            <a:ext cx="0" cy="2362200"/>
          </a:xfrm>
          <a:prstGeom prst="line">
            <a:avLst/>
          </a:prstGeom>
          <a:noFill/>
          <a:ln w="38100">
            <a:solidFill>
              <a:schemeClr val="tx1"/>
            </a:solidFill>
            <a:round/>
            <a:headEnd/>
            <a:tailEnd/>
          </a:ln>
          <a:effectLst/>
        </p:spPr>
        <p:txBody>
          <a:bodyPr wrap="none" anchor="ctr"/>
          <a:lstStyle/>
          <a:p>
            <a:endParaRPr lang="en-GB" sz="1800"/>
          </a:p>
        </p:txBody>
      </p:sp>
      <p:sp>
        <p:nvSpPr>
          <p:cNvPr id="32" name="Line 30"/>
          <p:cNvSpPr>
            <a:spLocks noChangeShapeType="1"/>
          </p:cNvSpPr>
          <p:nvPr/>
        </p:nvSpPr>
        <p:spPr bwMode="auto">
          <a:xfrm>
            <a:off x="3463925" y="5334000"/>
            <a:ext cx="352425"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33" name="Text Box 31"/>
          <p:cNvSpPr txBox="1">
            <a:spLocks noChangeArrowheads="1"/>
          </p:cNvSpPr>
          <p:nvPr/>
        </p:nvSpPr>
        <p:spPr bwMode="auto">
          <a:xfrm>
            <a:off x="2901950" y="4191000"/>
            <a:ext cx="842963" cy="366713"/>
          </a:xfrm>
          <a:prstGeom prst="rect">
            <a:avLst/>
          </a:prstGeom>
          <a:noFill/>
          <a:ln w="9525">
            <a:noFill/>
            <a:miter lim="800000"/>
            <a:headEnd/>
            <a:tailEnd/>
          </a:ln>
          <a:effectLst/>
        </p:spPr>
        <p:txBody>
          <a:bodyPr>
            <a:spAutoFit/>
          </a:bodyPr>
          <a:lstStyle/>
          <a:p>
            <a:pPr algn="ctr" eaLnBrk="0" hangingPunct="0">
              <a:spcBef>
                <a:spcPct val="50000"/>
              </a:spcBef>
            </a:pPr>
            <a:r>
              <a:rPr lang="en-GB" sz="1800">
                <a:latin typeface="Arial Narrow" pitchFamily="34" charset="0"/>
              </a:rPr>
              <a:t>Gap 3</a:t>
            </a:r>
          </a:p>
        </p:txBody>
      </p:sp>
      <p:sp>
        <p:nvSpPr>
          <p:cNvPr id="34" name="Line 32"/>
          <p:cNvSpPr>
            <a:spLocks noChangeShapeType="1"/>
          </p:cNvSpPr>
          <p:nvPr/>
        </p:nvSpPr>
        <p:spPr bwMode="auto">
          <a:xfrm>
            <a:off x="3463925" y="4800600"/>
            <a:ext cx="352425"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35" name="Line 33"/>
          <p:cNvSpPr>
            <a:spLocks noChangeShapeType="1"/>
          </p:cNvSpPr>
          <p:nvPr/>
        </p:nvSpPr>
        <p:spPr bwMode="auto">
          <a:xfrm flipV="1">
            <a:off x="3463925" y="4800600"/>
            <a:ext cx="0" cy="533400"/>
          </a:xfrm>
          <a:prstGeom prst="line">
            <a:avLst/>
          </a:prstGeom>
          <a:noFill/>
          <a:ln w="38100">
            <a:solidFill>
              <a:schemeClr val="tx1"/>
            </a:solidFill>
            <a:round/>
            <a:headEnd/>
            <a:tailEnd/>
          </a:ln>
          <a:effectLst/>
        </p:spPr>
        <p:txBody>
          <a:bodyPr wrap="none" anchor="ctr"/>
          <a:lstStyle/>
          <a:p>
            <a:endParaRPr lang="en-GB" sz="1800"/>
          </a:p>
        </p:txBody>
      </p:sp>
      <p:sp>
        <p:nvSpPr>
          <p:cNvPr id="36" name="Rectangle 34"/>
          <p:cNvSpPr>
            <a:spLocks noChangeArrowheads="1"/>
          </p:cNvSpPr>
          <p:nvPr/>
        </p:nvSpPr>
        <p:spPr bwMode="auto">
          <a:xfrm>
            <a:off x="1704975" y="4724400"/>
            <a:ext cx="1547813" cy="1143000"/>
          </a:xfrm>
          <a:prstGeom prst="rect">
            <a:avLst/>
          </a:prstGeom>
          <a:solidFill>
            <a:schemeClr val="bg1"/>
          </a:solidFill>
          <a:ln w="9525">
            <a:solidFill>
              <a:schemeClr val="tx1"/>
            </a:solidFill>
            <a:miter lim="800000"/>
            <a:headEnd/>
            <a:tailEnd/>
          </a:ln>
          <a:effectLst/>
        </p:spPr>
        <p:txBody>
          <a:bodyPr wrap="none" anchor="ctr"/>
          <a:lstStyle/>
          <a:p>
            <a:pPr algn="ctr" eaLnBrk="0" hangingPunct="0"/>
            <a:r>
              <a:rPr lang="en-GB" sz="1800"/>
              <a:t>Management </a:t>
            </a:r>
          </a:p>
          <a:p>
            <a:pPr algn="ctr" eaLnBrk="0" hangingPunct="0"/>
            <a:r>
              <a:rPr lang="en-GB" sz="1800"/>
              <a:t>perceptions of</a:t>
            </a:r>
          </a:p>
          <a:p>
            <a:pPr algn="ctr" eaLnBrk="0" hangingPunct="0"/>
            <a:r>
              <a:rPr lang="en-GB" sz="1800"/>
              <a:t>customer </a:t>
            </a:r>
          </a:p>
          <a:p>
            <a:pPr algn="ctr" eaLnBrk="0" hangingPunct="0"/>
            <a:r>
              <a:rPr lang="en-GB" sz="1800"/>
              <a:t>expectations</a:t>
            </a:r>
          </a:p>
        </p:txBody>
      </p:sp>
      <p:sp>
        <p:nvSpPr>
          <p:cNvPr id="37" name="Line 35"/>
          <p:cNvSpPr>
            <a:spLocks noChangeShapeType="1"/>
          </p:cNvSpPr>
          <p:nvPr/>
        </p:nvSpPr>
        <p:spPr bwMode="auto">
          <a:xfrm rot="16200000">
            <a:off x="3835400" y="6056313"/>
            <a:ext cx="381000"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38" name="Line 36"/>
          <p:cNvSpPr>
            <a:spLocks noChangeShapeType="1"/>
          </p:cNvSpPr>
          <p:nvPr/>
        </p:nvSpPr>
        <p:spPr bwMode="auto">
          <a:xfrm rot="16200000">
            <a:off x="2851150" y="6057900"/>
            <a:ext cx="381000" cy="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39" name="Line 37"/>
          <p:cNvSpPr>
            <a:spLocks noChangeShapeType="1"/>
          </p:cNvSpPr>
          <p:nvPr/>
        </p:nvSpPr>
        <p:spPr bwMode="auto">
          <a:xfrm rot="5400000">
            <a:off x="3532981" y="5755482"/>
            <a:ext cx="1587" cy="984250"/>
          </a:xfrm>
          <a:prstGeom prst="line">
            <a:avLst/>
          </a:prstGeom>
          <a:noFill/>
          <a:ln w="38100">
            <a:solidFill>
              <a:schemeClr val="tx1"/>
            </a:solidFill>
            <a:round/>
            <a:headEnd/>
            <a:tailEnd/>
          </a:ln>
          <a:effectLst/>
        </p:spPr>
        <p:txBody>
          <a:bodyPr wrap="none" anchor="ctr"/>
          <a:lstStyle/>
          <a:p>
            <a:endParaRPr lang="en-GB" sz="1800"/>
          </a:p>
        </p:txBody>
      </p:sp>
      <p:sp>
        <p:nvSpPr>
          <p:cNvPr id="40" name="Text Box 38"/>
          <p:cNvSpPr txBox="1">
            <a:spLocks noChangeArrowheads="1"/>
          </p:cNvSpPr>
          <p:nvPr/>
        </p:nvSpPr>
        <p:spPr bwMode="auto">
          <a:xfrm>
            <a:off x="3113088" y="5791200"/>
            <a:ext cx="842962" cy="366713"/>
          </a:xfrm>
          <a:prstGeom prst="rect">
            <a:avLst/>
          </a:prstGeom>
          <a:noFill/>
          <a:ln w="9525">
            <a:noFill/>
            <a:miter lim="800000"/>
            <a:headEnd/>
            <a:tailEnd/>
          </a:ln>
          <a:effectLst/>
        </p:spPr>
        <p:txBody>
          <a:bodyPr>
            <a:spAutoFit/>
          </a:bodyPr>
          <a:lstStyle/>
          <a:p>
            <a:pPr algn="ctr" eaLnBrk="0" hangingPunct="0">
              <a:spcBef>
                <a:spcPct val="50000"/>
              </a:spcBef>
            </a:pPr>
            <a:r>
              <a:rPr lang="en-GB" sz="1800">
                <a:latin typeface="Arial Narrow" pitchFamily="34" charset="0"/>
              </a:rPr>
              <a:t>Gap 2</a:t>
            </a:r>
          </a:p>
        </p:txBody>
      </p:sp>
      <p:sp>
        <p:nvSpPr>
          <p:cNvPr id="41" name="Text Box 39"/>
          <p:cNvSpPr txBox="1">
            <a:spLocks noChangeArrowheads="1"/>
          </p:cNvSpPr>
          <p:nvPr/>
        </p:nvSpPr>
        <p:spPr bwMode="auto">
          <a:xfrm>
            <a:off x="1635125" y="4191000"/>
            <a:ext cx="844550" cy="366713"/>
          </a:xfrm>
          <a:prstGeom prst="rect">
            <a:avLst/>
          </a:prstGeom>
          <a:noFill/>
          <a:ln w="9525">
            <a:noFill/>
            <a:miter lim="800000"/>
            <a:headEnd/>
            <a:tailEnd/>
          </a:ln>
          <a:effectLst/>
        </p:spPr>
        <p:txBody>
          <a:bodyPr>
            <a:spAutoFit/>
          </a:bodyPr>
          <a:lstStyle/>
          <a:p>
            <a:pPr algn="ctr" eaLnBrk="0" hangingPunct="0">
              <a:spcBef>
                <a:spcPct val="50000"/>
              </a:spcBef>
            </a:pPr>
            <a:r>
              <a:rPr lang="en-GB" sz="1800">
                <a:latin typeface="Arial Narrow" pitchFamily="34" charset="0"/>
              </a:rPr>
              <a:t>Gap 1</a:t>
            </a:r>
          </a:p>
        </p:txBody>
      </p:sp>
      <p:sp>
        <p:nvSpPr>
          <p:cNvPr id="42" name="Line 40"/>
          <p:cNvSpPr>
            <a:spLocks noChangeShapeType="1"/>
          </p:cNvSpPr>
          <p:nvPr/>
        </p:nvSpPr>
        <p:spPr bwMode="auto">
          <a:xfrm flipV="1">
            <a:off x="4589463" y="4953000"/>
            <a:ext cx="0" cy="228600"/>
          </a:xfrm>
          <a:prstGeom prst="line">
            <a:avLst/>
          </a:prstGeom>
          <a:noFill/>
          <a:ln w="38100">
            <a:solidFill>
              <a:schemeClr val="tx1"/>
            </a:solidFill>
            <a:round/>
            <a:headEnd/>
            <a:tailEnd type="triangle" w="med" len="med"/>
          </a:ln>
          <a:effectLst/>
        </p:spPr>
        <p:txBody>
          <a:bodyPr wrap="none" anchor="ctr"/>
          <a:lstStyle/>
          <a:p>
            <a:endParaRPr lang="en-GB" sz="1800"/>
          </a:p>
        </p:txBody>
      </p:sp>
      <p:sp>
        <p:nvSpPr>
          <p:cNvPr id="43" name="Line 41"/>
          <p:cNvSpPr>
            <a:spLocks noChangeShapeType="1"/>
          </p:cNvSpPr>
          <p:nvPr/>
        </p:nvSpPr>
        <p:spPr bwMode="auto">
          <a:xfrm>
            <a:off x="5362575" y="5562600"/>
            <a:ext cx="1619250" cy="0"/>
          </a:xfrm>
          <a:prstGeom prst="line">
            <a:avLst/>
          </a:prstGeom>
          <a:noFill/>
          <a:ln w="38100">
            <a:solidFill>
              <a:schemeClr val="tx1"/>
            </a:solidFill>
            <a:round/>
            <a:headEnd/>
            <a:tailEnd/>
          </a:ln>
          <a:effectLst/>
        </p:spPr>
        <p:txBody>
          <a:bodyPr wrap="none" anchor="ctr"/>
          <a:lstStyle/>
          <a:p>
            <a:endParaRPr lang="en-GB" sz="1800"/>
          </a:p>
        </p:txBody>
      </p:sp>
      <p:sp>
        <p:nvSpPr>
          <p:cNvPr id="44" name="Line 42"/>
          <p:cNvSpPr>
            <a:spLocks noChangeShapeType="1"/>
          </p:cNvSpPr>
          <p:nvPr/>
        </p:nvSpPr>
        <p:spPr bwMode="auto">
          <a:xfrm flipV="1">
            <a:off x="6981825" y="5181600"/>
            <a:ext cx="0" cy="381000"/>
          </a:xfrm>
          <a:prstGeom prst="line">
            <a:avLst/>
          </a:prstGeom>
          <a:noFill/>
          <a:ln w="38100">
            <a:solidFill>
              <a:schemeClr val="tx1"/>
            </a:solidFill>
            <a:round/>
            <a:headEnd/>
            <a:tailEnd/>
          </a:ln>
          <a:effectLst/>
        </p:spPr>
        <p:txBody>
          <a:bodyPr wrap="none" anchor="ctr"/>
          <a:lstStyle/>
          <a:p>
            <a:endParaRPr lang="en-GB" sz="1800"/>
          </a:p>
        </p:txBody>
      </p:sp>
      <p:sp>
        <p:nvSpPr>
          <p:cNvPr id="45" name="Line 43"/>
          <p:cNvSpPr>
            <a:spLocks noChangeShapeType="1"/>
          </p:cNvSpPr>
          <p:nvPr/>
        </p:nvSpPr>
        <p:spPr bwMode="auto">
          <a:xfrm>
            <a:off x="1001713" y="4191000"/>
            <a:ext cx="7526337" cy="0"/>
          </a:xfrm>
          <a:prstGeom prst="line">
            <a:avLst/>
          </a:prstGeom>
          <a:noFill/>
          <a:ln w="28575">
            <a:solidFill>
              <a:schemeClr val="tx1"/>
            </a:solidFill>
            <a:prstDash val="sysDot"/>
            <a:round/>
            <a:headEnd/>
            <a:tailEnd/>
          </a:ln>
          <a:effectLst/>
        </p:spPr>
        <p:txBody>
          <a:bodyPr wrap="none" anchor="ctr"/>
          <a:lstStyle/>
          <a:p>
            <a:endParaRPr lang="en-GB" sz="1800"/>
          </a:p>
        </p:txBody>
      </p:sp>
      <p:sp>
        <p:nvSpPr>
          <p:cNvPr id="46" name="Text Box 44"/>
          <p:cNvSpPr txBox="1">
            <a:spLocks noChangeArrowheads="1"/>
          </p:cNvSpPr>
          <p:nvPr/>
        </p:nvSpPr>
        <p:spPr bwMode="auto">
          <a:xfrm>
            <a:off x="1001713" y="3733800"/>
            <a:ext cx="1196975" cy="366713"/>
          </a:xfrm>
          <a:prstGeom prst="rect">
            <a:avLst/>
          </a:prstGeom>
          <a:noFill/>
          <a:ln w="9525">
            <a:noFill/>
            <a:miter lim="800000"/>
            <a:headEnd/>
            <a:tailEnd/>
          </a:ln>
          <a:effectLst/>
        </p:spPr>
        <p:txBody>
          <a:bodyPr>
            <a:spAutoFit/>
          </a:bodyPr>
          <a:lstStyle/>
          <a:p>
            <a:pPr eaLnBrk="0" hangingPunct="0">
              <a:spcBef>
                <a:spcPct val="50000"/>
              </a:spcBef>
            </a:pPr>
            <a:r>
              <a:rPr lang="en-GB" sz="1800">
                <a:latin typeface="Arial Narrow" pitchFamily="34" charset="0"/>
              </a:rPr>
              <a:t>Customer</a:t>
            </a:r>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68313" y="1374775"/>
            <a:ext cx="8353425" cy="4108450"/>
          </a:xfrm>
          <a:prstGeom prst="rect">
            <a:avLst/>
          </a:prstGeom>
          <a:noFill/>
          <a:ln w="9525">
            <a:noFill/>
            <a:miter lim="800000"/>
            <a:headEnd/>
            <a:tailEnd/>
          </a:ln>
          <a:effectLst/>
        </p:spPr>
        <p:txBody>
          <a:bodyPr anchor="ctr">
            <a:spAutoFit/>
          </a:bodyPr>
          <a:lstStyle/>
          <a:p>
            <a:pPr algn="ctr"/>
            <a:r>
              <a:rPr lang="en-GB" sz="2400" dirty="0" err="1"/>
              <a:t>Parasuraman</a:t>
            </a:r>
            <a:r>
              <a:rPr lang="en-GB" sz="2400" dirty="0"/>
              <a:t> et al  identified five gaps that can lead to service quality failures. These five gaps are</a:t>
            </a:r>
          </a:p>
          <a:p>
            <a:pPr algn="ctr"/>
            <a:endParaRPr lang="en-GB" sz="2400" dirty="0"/>
          </a:p>
          <a:p>
            <a:r>
              <a:rPr lang="en-GB" sz="2400" dirty="0"/>
              <a:t>1. Not understanding the needs of the customers</a:t>
            </a:r>
          </a:p>
          <a:p>
            <a:r>
              <a:rPr lang="en-GB" sz="2400" dirty="0"/>
              <a:t>2. Being unable to translate the needs of the customer into a service design that can address them</a:t>
            </a:r>
          </a:p>
          <a:p>
            <a:r>
              <a:rPr lang="en-GB" sz="2400" dirty="0"/>
              <a:t>3. Being unable to translate the design into service expectations or standards that can be implemented.</a:t>
            </a:r>
          </a:p>
          <a:p>
            <a:r>
              <a:rPr lang="en-GB" sz="2400" dirty="0"/>
              <a:t>4. Being unable to deliver the services in line with specifications</a:t>
            </a:r>
          </a:p>
          <a:p>
            <a:r>
              <a:rPr lang="en-GB" sz="2400" dirty="0"/>
              <a:t>5. Creating expectations that cannot be met (gap between customer’s expectations and actual delivery).</a:t>
            </a:r>
          </a:p>
        </p:txBody>
      </p:sp>
      <p:sp>
        <p:nvSpPr>
          <p:cNvPr id="4" name="Rectangle 3"/>
          <p:cNvSpPr>
            <a:spLocks noChangeArrowheads="1"/>
          </p:cNvSpPr>
          <p:nvPr/>
        </p:nvSpPr>
        <p:spPr bwMode="auto">
          <a:xfrm>
            <a:off x="1371600" y="152400"/>
            <a:ext cx="6477000" cy="990600"/>
          </a:xfrm>
          <a:prstGeom prst="rect">
            <a:avLst/>
          </a:prstGeom>
          <a:solidFill>
            <a:schemeClr val="bg1"/>
          </a:solidFill>
          <a:ln w="9525">
            <a:solidFill>
              <a:schemeClr val="tx1"/>
            </a:solidFill>
            <a:miter lim="800000"/>
            <a:headEnd/>
            <a:tailEnd/>
          </a:ln>
          <a:effectLst/>
        </p:spPr>
        <p:txBody>
          <a:bodyPr anchor="ctr"/>
          <a:lstStyle/>
          <a:p>
            <a:pPr algn="ctr"/>
            <a:r>
              <a:rPr lang="en-GB" sz="2800" dirty="0">
                <a:latin typeface="Times New Roman" pitchFamily="18" charset="0"/>
                <a:cs typeface="Times New Roman" pitchFamily="18" charset="0"/>
              </a:rPr>
              <a:t>SERVQUAL identifies five gaps between perceptions and expectations</a:t>
            </a:r>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762000" y="152400"/>
            <a:ext cx="7086600" cy="762000"/>
          </a:xfrm>
          <a:solidFill>
            <a:schemeClr val="bg1"/>
          </a:solidFill>
          <a:ln>
            <a:solidFill>
              <a:schemeClr val="tx1"/>
            </a:solidFill>
            <a:miter lim="800000"/>
            <a:headEnd/>
            <a:tailEnd/>
          </a:ln>
        </p:spPr>
        <p:txBody>
          <a:bodyPr/>
          <a:lstStyle/>
          <a:p>
            <a:pPr algn="ctr"/>
            <a:r>
              <a:rPr lang="en-GB" sz="2800" dirty="0" smtClean="0">
                <a:latin typeface="Times New Roman" pitchFamily="18" charset="0"/>
                <a:cs typeface="Times New Roman" pitchFamily="18" charset="0"/>
              </a:rPr>
              <a:t/>
            </a:r>
            <a:br>
              <a:rPr lang="en-GB" sz="2800" dirty="0" smtClean="0">
                <a:latin typeface="Times New Roman" pitchFamily="18" charset="0"/>
                <a:cs typeface="Times New Roman" pitchFamily="18" charset="0"/>
              </a:rPr>
            </a:br>
            <a:r>
              <a:rPr lang="en-GB" sz="2400" dirty="0" smtClean="0">
                <a:solidFill>
                  <a:schemeClr val="tx1"/>
                </a:solidFill>
                <a:latin typeface="Times New Roman" pitchFamily="18" charset="0"/>
                <a:cs typeface="Times New Roman" pitchFamily="18" charset="0"/>
              </a:rPr>
              <a:t>In General There Are ‘</a:t>
            </a:r>
            <a:r>
              <a:rPr lang="en-GB" sz="2400" dirty="0" smtClean="0">
                <a:solidFill>
                  <a:schemeClr val="tx1"/>
                </a:solidFill>
                <a:latin typeface="Times New Roman" pitchFamily="18" charset="0"/>
                <a:cs typeface="Times New Roman" pitchFamily="18" charset="0"/>
                <a:hlinkClick r:id="rId2"/>
              </a:rPr>
              <a:t>Seven Basic Tools</a:t>
            </a:r>
            <a:r>
              <a:rPr lang="en-GB" sz="2400" dirty="0" smtClean="0">
                <a:solidFill>
                  <a:schemeClr val="tx1"/>
                </a:solidFill>
                <a:latin typeface="Times New Roman" pitchFamily="18" charset="0"/>
                <a:cs typeface="Times New Roman" pitchFamily="18" charset="0"/>
              </a:rPr>
              <a:t>’ </a:t>
            </a:r>
            <a:br>
              <a:rPr lang="en-GB" sz="2400" dirty="0" smtClean="0">
                <a:solidFill>
                  <a:schemeClr val="tx1"/>
                </a:solidFill>
                <a:latin typeface="Times New Roman" pitchFamily="18" charset="0"/>
                <a:cs typeface="Times New Roman" pitchFamily="18" charset="0"/>
              </a:rPr>
            </a:br>
            <a:r>
              <a:rPr lang="en-GB" sz="2400" dirty="0" smtClean="0">
                <a:solidFill>
                  <a:schemeClr val="tx1"/>
                </a:solidFill>
                <a:latin typeface="Times New Roman" pitchFamily="18" charset="0"/>
                <a:cs typeface="Times New Roman" pitchFamily="18" charset="0"/>
              </a:rPr>
              <a:t>of Quality Management:</a:t>
            </a:r>
            <a:r>
              <a:rPr lang="en-GB" sz="2800" dirty="0" smtClean="0">
                <a:latin typeface="Times New Roman" pitchFamily="18" charset="0"/>
                <a:cs typeface="Times New Roman" pitchFamily="18" charset="0"/>
              </a:rPr>
              <a:t/>
            </a:r>
            <a:br>
              <a:rPr lang="en-GB" sz="2800" dirty="0" smtClean="0">
                <a:latin typeface="Times New Roman" pitchFamily="18" charset="0"/>
                <a:cs typeface="Times New Roman" pitchFamily="18" charset="0"/>
              </a:rPr>
            </a:br>
            <a:endParaRPr lang="en-US" sz="2800" dirty="0">
              <a:solidFill>
                <a:schemeClr val="tx1"/>
              </a:solidFill>
              <a:latin typeface="Times New Roman" pitchFamily="18" charset="0"/>
              <a:cs typeface="Times New Roman" pitchFamily="18" charset="0"/>
            </a:endParaRPr>
          </a:p>
        </p:txBody>
      </p:sp>
      <p:sp>
        <p:nvSpPr>
          <p:cNvPr id="15361" name="Rectangle 1"/>
          <p:cNvSpPr>
            <a:spLocks noChangeArrowheads="1"/>
          </p:cNvSpPr>
          <p:nvPr/>
        </p:nvSpPr>
        <p:spPr bwMode="auto">
          <a:xfrm>
            <a:off x="228600" y="1234589"/>
            <a:ext cx="8915400" cy="477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tabLst/>
            </a:pPr>
            <a:r>
              <a:rPr kumimoji="0" lang="en-GB"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Pareto analysis:  this recognises that it is often the case that 80% of failures are due to 20% of problems and therefore tries to find those 20% and solve them first;</a:t>
            </a:r>
            <a:endParaRPr kumimoji="0" lang="en-GB"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tabLst/>
            </a:pPr>
            <a:r>
              <a:rPr kumimoji="0" lang="en-GB" sz="1600"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 	  </a:t>
            </a:r>
            <a:endParaRPr kumimoji="0" lang="en-GB"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tabLst/>
            </a:pPr>
            <a:r>
              <a:rPr kumimoji="0" lang="en-GB" sz="1600"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Histograms: used to represent this information in visual form;</a:t>
            </a:r>
          </a:p>
          <a:p>
            <a:pPr marL="0" marR="0" lvl="0" indent="0" defTabSz="914400" rtl="0" eaLnBrk="0" fontAlgn="base" latinLnBrk="0" hangingPunct="0">
              <a:lnSpc>
                <a:spcPct val="100000"/>
              </a:lnSpc>
              <a:spcBef>
                <a:spcPct val="0"/>
              </a:spcBef>
              <a:spcAft>
                <a:spcPct val="0"/>
              </a:spcAft>
              <a:buClrTx/>
              <a:buSzTx/>
              <a:tabLst/>
            </a:pPr>
            <a:endParaRPr kumimoji="0" lang="en-GB"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tabLst/>
            </a:pPr>
            <a:r>
              <a:rPr kumimoji="0" lang="en-GB" sz="1600"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Cause and effect diagrams: (fishbone charts or </a:t>
            </a:r>
            <a:r>
              <a:rPr lang="en-GB" sz="1600" dirty="0" smtClean="0">
                <a:latin typeface="Times New Roman" pitchFamily="18" charset="0"/>
                <a:ea typeface="Times" charset="0"/>
                <a:cs typeface="Times New Roman" pitchFamily="18" charset="0"/>
              </a:rPr>
              <a:t>I</a:t>
            </a:r>
            <a:r>
              <a:rPr kumimoji="0" lang="en-GB" sz="1600"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shikawa diagrams) which are used to identify the effect and work backwards, through symptoms to the root cause of the problem;</a:t>
            </a:r>
            <a:endParaRPr kumimoji="0" lang="en-GB"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tabLst/>
            </a:pPr>
            <a:r>
              <a:rPr kumimoji="0" lang="en-GB" sz="1600"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	</a:t>
            </a:r>
          </a:p>
          <a:p>
            <a:pPr marL="0" marR="0" lvl="0" indent="0" defTabSz="914400" rtl="0" eaLnBrk="0" fontAlgn="base" latinLnBrk="0" hangingPunct="0">
              <a:lnSpc>
                <a:spcPct val="100000"/>
              </a:lnSpc>
              <a:spcBef>
                <a:spcPct val="0"/>
              </a:spcBef>
              <a:spcAft>
                <a:spcPct val="0"/>
              </a:spcAft>
              <a:buClrTx/>
              <a:buSzTx/>
              <a:tabLst/>
            </a:pPr>
            <a:r>
              <a:rPr kumimoji="0" lang="en-GB" sz="1600"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Stratification; identifying different levels of problems and symptoms using statistical techniques applied to each layer;</a:t>
            </a:r>
          </a:p>
          <a:p>
            <a:pPr marL="0" marR="0" lvl="0" indent="0" defTabSz="914400" rtl="0" eaLnBrk="0" fontAlgn="base" latinLnBrk="0" hangingPunct="0">
              <a:lnSpc>
                <a:spcPct val="100000"/>
              </a:lnSpc>
              <a:spcBef>
                <a:spcPct val="0"/>
              </a:spcBef>
              <a:spcAft>
                <a:spcPct val="0"/>
              </a:spcAft>
              <a:buClrTx/>
              <a:buSzTx/>
              <a:tabLst/>
            </a:pPr>
            <a:endParaRPr kumimoji="0" lang="en-GB" sz="1600" b="0" i="0" u="none" strike="noStrike" cap="none" normalizeH="0" baseline="0" dirty="0" smtClean="0">
              <a:ln>
                <a:noFill/>
              </a:ln>
              <a:solidFill>
                <a:schemeClr val="tx1"/>
              </a:solidFill>
              <a:effectLst/>
              <a:latin typeface="Times New Roman" pitchFamily="18" charset="0"/>
              <a:ea typeface="Times" charset="0"/>
              <a:cs typeface="Times New Roman" pitchFamily="18" charset="0"/>
            </a:endParaRPr>
          </a:p>
          <a:p>
            <a:r>
              <a:rPr lang="en-GB" sz="1600" dirty="0" smtClean="0"/>
              <a:t>Check sheets;   structured lists or frameworks of likely causes which can be worked through systematically.  When new issues are found they are added to the list;	  </a:t>
            </a:r>
          </a:p>
          <a:p>
            <a:r>
              <a:rPr lang="en-GB" sz="1600" dirty="0" smtClean="0"/>
              <a:t>	</a:t>
            </a:r>
          </a:p>
          <a:p>
            <a:r>
              <a:rPr lang="en-GB" sz="1600" dirty="0" smtClean="0"/>
              <a:t>Scatter diagrams: used to plot variables against each other and help identify where there is a correlation or other pattern; </a:t>
            </a:r>
          </a:p>
          <a:p>
            <a:r>
              <a:rPr lang="en-GB" sz="1600" dirty="0" smtClean="0"/>
              <a:t>	 </a:t>
            </a:r>
          </a:p>
          <a:p>
            <a:r>
              <a:rPr lang="en-GB" sz="1600" dirty="0" smtClean="0"/>
              <a:t>Control charts, which use SPC information to start the analytical process off, asking </a:t>
            </a:r>
            <a:r>
              <a:rPr lang="en-GB" sz="1600" i="1" dirty="0" smtClean="0"/>
              <a:t>why</a:t>
            </a:r>
            <a:r>
              <a:rPr lang="en-GB" sz="1600" dirty="0" smtClean="0"/>
              <a:t>  these errors occur at this time</a:t>
            </a:r>
            <a:endParaRPr kumimoji="0" lang="en-GB" sz="1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26"/>
          <p:cNvSpPr>
            <a:spLocks noChangeArrowheads="1"/>
          </p:cNvSpPr>
          <p:nvPr/>
        </p:nvSpPr>
        <p:spPr bwMode="auto">
          <a:xfrm>
            <a:off x="2819400" y="304800"/>
            <a:ext cx="4724400" cy="685800"/>
          </a:xfrm>
          <a:prstGeom prst="rect">
            <a:avLst/>
          </a:prstGeom>
          <a:solidFill>
            <a:schemeClr val="bg1"/>
          </a:solidFill>
          <a:ln w="9525">
            <a:solidFill>
              <a:schemeClr val="tx1"/>
            </a:solidFill>
            <a:miter lim="800000"/>
            <a:headEnd/>
            <a:tailEnd/>
          </a:ln>
          <a:effectLst/>
        </p:spPr>
        <p:txBody>
          <a:bodyPr wrap="none" anchor="ctr"/>
          <a:lstStyle/>
          <a:p>
            <a:pPr algn="ctr"/>
            <a:r>
              <a:rPr lang="en-GB" sz="3600"/>
              <a:t>Quality Circles</a:t>
            </a:r>
          </a:p>
        </p:txBody>
      </p:sp>
      <p:sp>
        <p:nvSpPr>
          <p:cNvPr id="54275" name="Rectangle 1027"/>
          <p:cNvSpPr>
            <a:spLocks noChangeArrowheads="1"/>
          </p:cNvSpPr>
          <p:nvPr/>
        </p:nvSpPr>
        <p:spPr bwMode="auto">
          <a:xfrm>
            <a:off x="304800" y="1295400"/>
            <a:ext cx="8458200" cy="2573338"/>
          </a:xfrm>
          <a:prstGeom prst="rect">
            <a:avLst/>
          </a:prstGeom>
          <a:noFill/>
          <a:ln w="9525">
            <a:noFill/>
            <a:miter lim="800000"/>
            <a:headEnd/>
            <a:tailEnd/>
          </a:ln>
          <a:effectLst/>
        </p:spPr>
        <p:txBody>
          <a:bodyPr>
            <a:spAutoFit/>
          </a:bodyPr>
          <a:lstStyle/>
          <a:p>
            <a:pPr algn="just"/>
            <a:r>
              <a:rPr lang="en-GB"/>
              <a:t>The core elements of a QC are simple.  It involves a small group (5 -10 people) who gather regularly in the firm's time to examine problems and discuss solutions to quality problems.   They are usually drawn from the same area of the factory and participate voluntarily in the circle.   The circle is usually chaired by a foreman or deputy and uses SQC methods and problem-solving aids as the basis of their problem solving activity.  An important feature, often neglected in considering QCs, is that there is an element of personal development involved, through formal training but also through having the opportunity to exercise individual creativity in contributing to improvements in the area in which participants work.</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457201" y="211139"/>
            <a:ext cx="6248400" cy="1055687"/>
          </a:xfrm>
          <a:solidFill>
            <a:schemeClr val="bg1"/>
          </a:solidFill>
          <a:ln>
            <a:solidFill>
              <a:schemeClr val="tx1"/>
            </a:solidFill>
            <a:miter lim="800000"/>
            <a:headEnd/>
            <a:tailEnd/>
          </a:ln>
        </p:spPr>
        <p:txBody>
          <a:bodyPr/>
          <a:lstStyle/>
          <a:p>
            <a:r>
              <a:rPr lang="en-US" dirty="0" smtClean="0">
                <a:solidFill>
                  <a:schemeClr val="tx1"/>
                </a:solidFill>
                <a:latin typeface="Times New Roman" pitchFamily="18" charset="0"/>
                <a:cs typeface="Times New Roman" pitchFamily="18" charset="0"/>
              </a:rPr>
              <a:t>Continuous Improvement</a:t>
            </a: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914400" y="2286000"/>
            <a:ext cx="6858000" cy="2308324"/>
          </a:xfrm>
          <a:prstGeom prst="rect">
            <a:avLst/>
          </a:prstGeom>
        </p:spPr>
        <p:txBody>
          <a:bodyPr wrap="square">
            <a:spAutoFit/>
          </a:bodyPr>
          <a:lstStyle/>
          <a:p>
            <a:pPr algn="just"/>
            <a:r>
              <a:rPr lang="en-GB" dirty="0" smtClean="0"/>
              <a:t>The underlying principle of continuous improvement is clear and well expressed in a Japanese phrase - </a:t>
            </a:r>
            <a:r>
              <a:rPr lang="en-GB" i="1" dirty="0" smtClean="0"/>
              <a:t>‘best is the enemy of better’</a:t>
            </a:r>
            <a:r>
              <a:rPr lang="en-GB" dirty="0" smtClean="0"/>
              <a:t>.  Rather than assuming that a single ‘big hit’ change will deal with the elimination of waste and the causes of defects, CI involves a long-term systematic attack on the problem. </a:t>
            </a:r>
            <a:endParaRPr lang="en-GB" dirty="0"/>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457201" y="211139"/>
            <a:ext cx="6248400" cy="1055687"/>
          </a:xfrm>
          <a:solidFill>
            <a:schemeClr val="bg1"/>
          </a:solidFill>
          <a:ln>
            <a:solidFill>
              <a:schemeClr val="tx1"/>
            </a:solidFill>
            <a:miter lim="800000"/>
            <a:headEnd/>
            <a:tailEnd/>
          </a:ln>
        </p:spPr>
        <p:txBody>
          <a:bodyPr/>
          <a:lstStyle/>
          <a:p>
            <a:r>
              <a:rPr lang="en-US" dirty="0" smtClean="0">
                <a:solidFill>
                  <a:schemeClr val="tx1"/>
                </a:solidFill>
                <a:latin typeface="Times New Roman" pitchFamily="18" charset="0"/>
                <a:cs typeface="Times New Roman" pitchFamily="18" charset="0"/>
              </a:rPr>
              <a:t>Continuous Improvement</a:t>
            </a: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914400" y="2286000"/>
            <a:ext cx="6858000" cy="2308324"/>
          </a:xfrm>
          <a:prstGeom prst="rect">
            <a:avLst/>
          </a:prstGeom>
        </p:spPr>
        <p:txBody>
          <a:bodyPr wrap="square">
            <a:spAutoFit/>
          </a:bodyPr>
          <a:lstStyle/>
          <a:p>
            <a:pPr algn="just"/>
            <a:r>
              <a:rPr lang="en-GB" dirty="0" smtClean="0"/>
              <a:t>The underlying principle of continuous improvement is clear and well expressed in a Japanese phrase - </a:t>
            </a:r>
            <a:r>
              <a:rPr lang="en-GB" i="1" dirty="0" smtClean="0"/>
              <a:t>‘best is the enemy of better’</a:t>
            </a:r>
            <a:r>
              <a:rPr lang="en-GB" dirty="0" smtClean="0"/>
              <a:t>.  Rather than assuming that a single ‘big hit’ change will deal with the elimination of waste and the causes of defects, CI involves a long-term systematic attack on the problem. </a:t>
            </a:r>
            <a:endParaRPr lang="en-GB" dirty="0"/>
          </a:p>
        </p:txBody>
      </p:sp>
    </p:spTree>
    <p:extLst>
      <p:ext uri="{BB962C8B-B14F-4D97-AF65-F5344CB8AC3E}">
        <p14:creationId xmlns:p14="http://schemas.microsoft.com/office/powerpoint/2010/main" val="13868190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Oval 2"/>
          <p:cNvSpPr>
            <a:spLocks noChangeArrowheads="1"/>
          </p:cNvSpPr>
          <p:nvPr/>
        </p:nvSpPr>
        <p:spPr bwMode="auto">
          <a:xfrm>
            <a:off x="381000" y="304800"/>
            <a:ext cx="3200400" cy="2057400"/>
          </a:xfrm>
          <a:prstGeom prst="ellipse">
            <a:avLst/>
          </a:prstGeom>
          <a:solidFill>
            <a:schemeClr val="bg1"/>
          </a:solidFill>
          <a:ln w="9525">
            <a:solidFill>
              <a:schemeClr val="tx1"/>
            </a:solidFill>
            <a:round/>
            <a:headEnd/>
            <a:tailEnd/>
          </a:ln>
          <a:effectLst/>
        </p:spPr>
        <p:txBody>
          <a:bodyPr wrap="none" anchor="ctr"/>
          <a:lstStyle/>
          <a:p>
            <a:pPr algn="ctr"/>
            <a:r>
              <a:rPr lang="en-GB" sz="1800" b="1" dirty="0"/>
              <a:t>Soft factors</a:t>
            </a:r>
            <a:r>
              <a:rPr lang="en-GB" sz="1800" dirty="0"/>
              <a:t> – gaining</a:t>
            </a:r>
          </a:p>
          <a:p>
            <a:pPr algn="ctr"/>
            <a:r>
              <a:rPr lang="en-GB" sz="1800" dirty="0"/>
              <a:t>Commitment to TQM;</a:t>
            </a:r>
          </a:p>
          <a:p>
            <a:pPr algn="ctr"/>
            <a:r>
              <a:rPr lang="en-GB" sz="1800" dirty="0"/>
              <a:t>understanding customer</a:t>
            </a:r>
          </a:p>
          <a:p>
            <a:pPr algn="ctr"/>
            <a:r>
              <a:rPr lang="en-GB" sz="1800" dirty="0"/>
              <a:t>Requirement, cultural</a:t>
            </a:r>
          </a:p>
          <a:p>
            <a:pPr algn="ctr"/>
            <a:r>
              <a:rPr lang="en-GB" sz="1800" dirty="0"/>
              <a:t>Change, training, </a:t>
            </a:r>
          </a:p>
          <a:p>
            <a:pPr algn="ctr"/>
            <a:r>
              <a:rPr lang="en-GB" sz="1800" dirty="0"/>
              <a:t>enthusiasm</a:t>
            </a:r>
          </a:p>
        </p:txBody>
      </p:sp>
      <p:sp>
        <p:nvSpPr>
          <p:cNvPr id="57347" name="Oval 3"/>
          <p:cNvSpPr>
            <a:spLocks noChangeArrowheads="1"/>
          </p:cNvSpPr>
          <p:nvPr/>
        </p:nvSpPr>
        <p:spPr bwMode="auto">
          <a:xfrm>
            <a:off x="4876800" y="228600"/>
            <a:ext cx="3276600" cy="2286000"/>
          </a:xfrm>
          <a:prstGeom prst="ellipse">
            <a:avLst/>
          </a:prstGeom>
          <a:solidFill>
            <a:schemeClr val="bg1"/>
          </a:solidFill>
          <a:ln w="9525">
            <a:solidFill>
              <a:schemeClr val="tx1"/>
            </a:solidFill>
            <a:round/>
            <a:headEnd/>
            <a:tailEnd/>
          </a:ln>
          <a:effectLst/>
        </p:spPr>
        <p:txBody>
          <a:bodyPr wrap="none" anchor="ctr"/>
          <a:lstStyle/>
          <a:p>
            <a:pPr algn="ctr"/>
            <a:r>
              <a:rPr lang="en-GB" sz="1800" b="1" dirty="0"/>
              <a:t>Hard factors</a:t>
            </a:r>
            <a:r>
              <a:rPr lang="en-GB" sz="1800" dirty="0">
                <a:hlinkClick r:id="rId3"/>
              </a:rPr>
              <a:t> </a:t>
            </a:r>
            <a:r>
              <a:rPr lang="en-GB" sz="1800" dirty="0"/>
              <a:t>– SPC</a:t>
            </a:r>
          </a:p>
          <a:p>
            <a:pPr algn="ctr"/>
            <a:r>
              <a:rPr lang="en-GB" sz="1800" dirty="0"/>
              <a:t>Charts, Ishikawa</a:t>
            </a:r>
          </a:p>
          <a:p>
            <a:pPr algn="ctr"/>
            <a:r>
              <a:rPr lang="en-GB" sz="1800" dirty="0"/>
              <a:t>Diagrams, Flow diagrams, </a:t>
            </a:r>
          </a:p>
          <a:p>
            <a:pPr algn="ctr"/>
            <a:r>
              <a:rPr lang="en-GB" sz="1800" dirty="0"/>
              <a:t>other data for </a:t>
            </a:r>
          </a:p>
          <a:p>
            <a:pPr algn="ctr"/>
            <a:r>
              <a:rPr lang="en-GB" sz="1800" dirty="0"/>
              <a:t>measuring </a:t>
            </a:r>
          </a:p>
        </p:txBody>
      </p:sp>
      <p:sp>
        <p:nvSpPr>
          <p:cNvPr id="57348" name="Oval 4"/>
          <p:cNvSpPr>
            <a:spLocks noChangeArrowheads="1"/>
          </p:cNvSpPr>
          <p:nvPr/>
        </p:nvSpPr>
        <p:spPr bwMode="auto">
          <a:xfrm>
            <a:off x="609600" y="2667000"/>
            <a:ext cx="3276600" cy="1981200"/>
          </a:xfrm>
          <a:prstGeom prst="ellipse">
            <a:avLst/>
          </a:prstGeom>
          <a:solidFill>
            <a:schemeClr val="bg1"/>
          </a:solidFill>
          <a:ln w="9525">
            <a:solidFill>
              <a:schemeClr val="tx1"/>
            </a:solidFill>
            <a:round/>
            <a:headEnd/>
            <a:tailEnd/>
          </a:ln>
          <a:effectLst/>
        </p:spPr>
        <p:txBody>
          <a:bodyPr wrap="none" anchor="ctr"/>
          <a:lstStyle/>
          <a:p>
            <a:pPr algn="ctr"/>
            <a:r>
              <a:rPr lang="en-GB" sz="1800" b="1"/>
              <a:t>Product quality</a:t>
            </a:r>
          </a:p>
          <a:p>
            <a:pPr algn="ctr"/>
            <a:r>
              <a:rPr lang="en-GB" sz="1800"/>
              <a:t>Providing designs and </a:t>
            </a:r>
          </a:p>
          <a:p>
            <a:pPr algn="ctr"/>
            <a:r>
              <a:rPr lang="en-GB" sz="1800"/>
              <a:t>Specifications to</a:t>
            </a:r>
          </a:p>
          <a:p>
            <a:pPr algn="ctr"/>
            <a:r>
              <a:rPr lang="en-GB" sz="1800"/>
              <a:t>customer requirements</a:t>
            </a:r>
          </a:p>
        </p:txBody>
      </p:sp>
      <p:sp>
        <p:nvSpPr>
          <p:cNvPr id="57349" name="Oval 5"/>
          <p:cNvSpPr>
            <a:spLocks noChangeArrowheads="1"/>
          </p:cNvSpPr>
          <p:nvPr/>
        </p:nvSpPr>
        <p:spPr bwMode="auto">
          <a:xfrm>
            <a:off x="5105400" y="2667000"/>
            <a:ext cx="3200400" cy="1981200"/>
          </a:xfrm>
          <a:prstGeom prst="ellipse">
            <a:avLst/>
          </a:prstGeom>
          <a:solidFill>
            <a:schemeClr val="bg1"/>
          </a:solidFill>
          <a:ln w="9525">
            <a:solidFill>
              <a:schemeClr val="tx1"/>
            </a:solidFill>
            <a:round/>
            <a:headEnd/>
            <a:tailEnd/>
          </a:ln>
          <a:effectLst/>
        </p:spPr>
        <p:txBody>
          <a:bodyPr wrap="none" anchor="ctr"/>
          <a:lstStyle/>
          <a:p>
            <a:pPr algn="ctr"/>
            <a:r>
              <a:rPr lang="en-GB" sz="1800" b="1"/>
              <a:t>Process quality</a:t>
            </a:r>
            <a:r>
              <a:rPr lang="en-GB" sz="1800"/>
              <a:t> –</a:t>
            </a:r>
          </a:p>
          <a:p>
            <a:pPr algn="ctr"/>
            <a:r>
              <a:rPr lang="en-GB" sz="1800"/>
              <a:t>The ability to provide</a:t>
            </a:r>
          </a:p>
          <a:p>
            <a:pPr algn="ctr"/>
            <a:r>
              <a:rPr lang="en-GB" sz="1800"/>
              <a:t>‘right, first time’, cost</a:t>
            </a:r>
          </a:p>
          <a:p>
            <a:pPr algn="ctr"/>
            <a:r>
              <a:rPr lang="en-GB" sz="1800"/>
              <a:t>effective, speedy and</a:t>
            </a:r>
          </a:p>
          <a:p>
            <a:pPr algn="ctr"/>
            <a:r>
              <a:rPr lang="en-GB" sz="1800"/>
              <a:t> reliable delivery </a:t>
            </a:r>
          </a:p>
          <a:p>
            <a:pPr algn="ctr"/>
            <a:r>
              <a:rPr lang="en-GB" sz="1800"/>
              <a:t>requirements</a:t>
            </a:r>
          </a:p>
        </p:txBody>
      </p:sp>
      <p:sp>
        <p:nvSpPr>
          <p:cNvPr id="57350" name="Rectangle 6"/>
          <p:cNvSpPr>
            <a:spLocks noChangeArrowheads="1"/>
          </p:cNvSpPr>
          <p:nvPr/>
        </p:nvSpPr>
        <p:spPr bwMode="auto">
          <a:xfrm>
            <a:off x="685800" y="5029200"/>
            <a:ext cx="7543800" cy="754053"/>
          </a:xfrm>
          <a:prstGeom prst="rect">
            <a:avLst/>
          </a:prstGeom>
          <a:solidFill>
            <a:schemeClr val="bg1"/>
          </a:solidFill>
          <a:ln w="9525">
            <a:solidFill>
              <a:schemeClr val="tx1"/>
            </a:solidFill>
            <a:miter lim="800000"/>
            <a:headEnd/>
            <a:tailEnd/>
          </a:ln>
          <a:effectLst/>
        </p:spPr>
        <p:txBody>
          <a:bodyPr wrap="square" lIns="57132" rIns="-914112" bIns="0">
            <a:spAutoFit/>
          </a:bodyPr>
          <a:lstStyle/>
          <a:p>
            <a:pPr algn="ctr"/>
            <a:r>
              <a:rPr lang="en-GB" sz="2800" dirty="0">
                <a:cs typeface="Arial" pitchFamily="34" charset="0"/>
              </a:rPr>
              <a:t>The Total Quality Offering to Customers</a:t>
            </a:r>
          </a:p>
          <a:p>
            <a:pPr eaLnBrk="0" hangingPunct="0"/>
            <a:endParaRPr lang="en-GB" sz="1800" dirty="0"/>
          </a:p>
        </p:txBody>
      </p:sp>
      <p:sp>
        <p:nvSpPr>
          <p:cNvPr id="57351" name="Text Box 7"/>
          <p:cNvSpPr txBox="1">
            <a:spLocks noChangeArrowheads="1"/>
          </p:cNvSpPr>
          <p:nvPr/>
        </p:nvSpPr>
        <p:spPr bwMode="auto">
          <a:xfrm>
            <a:off x="2971800" y="1676400"/>
            <a:ext cx="2743200" cy="1190625"/>
          </a:xfrm>
          <a:prstGeom prst="rect">
            <a:avLst/>
          </a:prstGeom>
          <a:noFill/>
          <a:ln w="9525">
            <a:noFill/>
            <a:miter lim="800000"/>
            <a:headEnd/>
            <a:tailEnd/>
          </a:ln>
          <a:effectLst/>
        </p:spPr>
        <p:txBody>
          <a:bodyPr>
            <a:spAutoFit/>
          </a:bodyPr>
          <a:lstStyle/>
          <a:p>
            <a:pPr algn="ctr"/>
            <a:r>
              <a:rPr lang="en-GB" sz="1800"/>
              <a:t>Constant</a:t>
            </a:r>
          </a:p>
          <a:p>
            <a:pPr algn="ctr"/>
            <a:r>
              <a:rPr lang="en-GB" sz="1800"/>
              <a:t>Interaction between</a:t>
            </a:r>
          </a:p>
          <a:p>
            <a:pPr algn="ctr"/>
            <a:r>
              <a:rPr lang="en-GB" sz="1800"/>
              <a:t>Hard, soft, product,</a:t>
            </a:r>
          </a:p>
          <a:p>
            <a:pPr algn="ctr"/>
            <a:r>
              <a:rPr lang="en-GB" sz="1800"/>
              <a:t>Process factors</a:t>
            </a:r>
          </a:p>
        </p:txBody>
      </p:sp>
      <p:sp>
        <p:nvSpPr>
          <p:cNvPr id="57352" name="Rectangle 8"/>
          <p:cNvSpPr>
            <a:spLocks noChangeArrowheads="1"/>
          </p:cNvSpPr>
          <p:nvPr/>
        </p:nvSpPr>
        <p:spPr bwMode="auto">
          <a:xfrm>
            <a:off x="3276600" y="1676400"/>
            <a:ext cx="2286000" cy="1447800"/>
          </a:xfrm>
          <a:prstGeom prst="rect">
            <a:avLst/>
          </a:prstGeom>
          <a:noFill/>
          <a:ln w="38100">
            <a:solidFill>
              <a:schemeClr val="tx1"/>
            </a:solidFill>
            <a:miter lim="800000"/>
            <a:headEnd/>
            <a:tailEnd/>
          </a:ln>
          <a:effectLst/>
        </p:spPr>
        <p:txBody>
          <a:bodyPr wrap="none" anchor="ctr"/>
          <a:lstStyle/>
          <a:p>
            <a:endParaRPr lang="en-GB" sz="1800"/>
          </a:p>
        </p:txBody>
      </p:sp>
      <p:sp>
        <p:nvSpPr>
          <p:cNvPr id="57354" name="AutoShape 10"/>
          <p:cNvSpPr>
            <a:spLocks noChangeArrowheads="1"/>
          </p:cNvSpPr>
          <p:nvPr/>
        </p:nvSpPr>
        <p:spPr bwMode="auto">
          <a:xfrm>
            <a:off x="4114800" y="3124200"/>
            <a:ext cx="762000" cy="1752600"/>
          </a:xfrm>
          <a:prstGeom prst="downArrow">
            <a:avLst>
              <a:gd name="adj1" fmla="val 50000"/>
              <a:gd name="adj2" fmla="val 57500"/>
            </a:avLst>
          </a:prstGeom>
          <a:noFill/>
          <a:ln w="9525">
            <a:solidFill>
              <a:schemeClr val="tx1"/>
            </a:solidFill>
            <a:miter lim="800000"/>
            <a:headEnd/>
            <a:tailEnd/>
          </a:ln>
          <a:effectLst/>
        </p:spPr>
        <p:txBody>
          <a:bodyPr wrap="none" anchor="ctr"/>
          <a:lstStyle/>
          <a:p>
            <a:endParaRPr lang="en-GB" sz="1800"/>
          </a:p>
        </p:txBody>
      </p:sp>
      <p:sp>
        <p:nvSpPr>
          <p:cNvPr id="57355" name="Line 11"/>
          <p:cNvSpPr>
            <a:spLocks noChangeShapeType="1"/>
          </p:cNvSpPr>
          <p:nvPr/>
        </p:nvSpPr>
        <p:spPr bwMode="auto">
          <a:xfrm>
            <a:off x="990600" y="1905000"/>
            <a:ext cx="0" cy="1219200"/>
          </a:xfrm>
          <a:prstGeom prst="line">
            <a:avLst/>
          </a:prstGeom>
          <a:noFill/>
          <a:ln w="9525">
            <a:solidFill>
              <a:schemeClr val="tx1"/>
            </a:solidFill>
            <a:round/>
            <a:headEnd type="triangle" w="med" len="med"/>
            <a:tailEnd type="triangle" w="med" len="med"/>
          </a:ln>
          <a:effectLst/>
        </p:spPr>
        <p:txBody>
          <a:bodyPr/>
          <a:lstStyle/>
          <a:p>
            <a:endParaRPr lang="en-GB" sz="1800"/>
          </a:p>
        </p:txBody>
      </p:sp>
      <p:sp>
        <p:nvSpPr>
          <p:cNvPr id="57356" name="Line 12"/>
          <p:cNvSpPr>
            <a:spLocks noChangeShapeType="1"/>
          </p:cNvSpPr>
          <p:nvPr/>
        </p:nvSpPr>
        <p:spPr bwMode="auto">
          <a:xfrm>
            <a:off x="3200400" y="609600"/>
            <a:ext cx="2057400" cy="0"/>
          </a:xfrm>
          <a:prstGeom prst="line">
            <a:avLst/>
          </a:prstGeom>
          <a:noFill/>
          <a:ln w="9525">
            <a:solidFill>
              <a:schemeClr val="tx1"/>
            </a:solidFill>
            <a:round/>
            <a:headEnd type="triangle" w="med" len="med"/>
            <a:tailEnd type="triangle" w="med" len="med"/>
          </a:ln>
          <a:effectLst/>
        </p:spPr>
        <p:txBody>
          <a:bodyPr/>
          <a:lstStyle/>
          <a:p>
            <a:endParaRPr lang="en-GB" sz="1800"/>
          </a:p>
        </p:txBody>
      </p:sp>
      <p:sp>
        <p:nvSpPr>
          <p:cNvPr id="57357" name="Line 13"/>
          <p:cNvSpPr>
            <a:spLocks noChangeShapeType="1"/>
          </p:cNvSpPr>
          <p:nvPr/>
        </p:nvSpPr>
        <p:spPr bwMode="auto">
          <a:xfrm>
            <a:off x="7848600" y="1828800"/>
            <a:ext cx="0" cy="1143000"/>
          </a:xfrm>
          <a:prstGeom prst="line">
            <a:avLst/>
          </a:prstGeom>
          <a:noFill/>
          <a:ln w="9525">
            <a:solidFill>
              <a:schemeClr val="tx1"/>
            </a:solidFill>
            <a:round/>
            <a:headEnd type="triangle" w="med" len="med"/>
            <a:tailEnd type="triangle" w="med" len="med"/>
          </a:ln>
          <a:effectLst/>
        </p:spPr>
        <p:txBody>
          <a:bodyPr/>
          <a:lstStyle/>
          <a:p>
            <a:endParaRPr lang="en-GB" sz="1800"/>
          </a:p>
        </p:txBody>
      </p:sp>
      <p:sp>
        <p:nvSpPr>
          <p:cNvPr id="57358" name="Line 14"/>
          <p:cNvSpPr>
            <a:spLocks noChangeShapeType="1"/>
          </p:cNvSpPr>
          <p:nvPr/>
        </p:nvSpPr>
        <p:spPr bwMode="auto">
          <a:xfrm>
            <a:off x="3733800" y="3733800"/>
            <a:ext cx="1524000" cy="0"/>
          </a:xfrm>
          <a:prstGeom prst="line">
            <a:avLst/>
          </a:prstGeom>
          <a:noFill/>
          <a:ln w="9525">
            <a:solidFill>
              <a:schemeClr val="tx1"/>
            </a:solidFill>
            <a:round/>
            <a:headEnd type="triangle" w="med" len="med"/>
            <a:tailEnd type="triangle" w="med" len="med"/>
          </a:ln>
          <a:effectLst/>
        </p:spPr>
        <p:txBody>
          <a:bodyPr/>
          <a:lstStyle/>
          <a:p>
            <a:endParaRPr lang="en-GB" sz="180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1600200" y="227112"/>
            <a:ext cx="4495800" cy="707886"/>
          </a:xfrm>
          <a:prstGeom prst="rect">
            <a:avLst/>
          </a:prstGeom>
          <a:solidFill>
            <a:schemeClr val="bg1"/>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Key Points</a:t>
            </a:r>
            <a:endParaRPr kumimoji="0" lang="en-US" sz="4000" b="0" i="0" u="none" strike="noStrike" cap="none" normalizeH="0" baseline="0" dirty="0" smtClean="0">
              <a:ln>
                <a:noFill/>
              </a:ln>
              <a:solidFill>
                <a:schemeClr val="tx1"/>
              </a:solidFill>
              <a:effectLst/>
              <a:latin typeface="Arial" pitchFamily="34" charset="0"/>
            </a:endParaRPr>
          </a:p>
        </p:txBody>
      </p:sp>
      <p:sp>
        <p:nvSpPr>
          <p:cNvPr id="9218" name="Rectangle 2"/>
          <p:cNvSpPr>
            <a:spLocks noChangeArrowheads="1"/>
          </p:cNvSpPr>
          <p:nvPr/>
        </p:nvSpPr>
        <p:spPr bwMode="auto">
          <a:xfrm>
            <a:off x="304800" y="3282791"/>
            <a:ext cx="86106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sz="18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endParaRPr>
          </a:p>
        </p:txBody>
      </p:sp>
      <p:sp>
        <p:nvSpPr>
          <p:cNvPr id="7169" name="Rectangle 1"/>
          <p:cNvSpPr>
            <a:spLocks noChangeArrowheads="1"/>
          </p:cNvSpPr>
          <p:nvPr/>
        </p:nvSpPr>
        <p:spPr bwMode="auto">
          <a:xfrm>
            <a:off x="381000" y="1828800"/>
            <a:ext cx="8229600" cy="2862322"/>
          </a:xfrm>
          <a:prstGeom prst="rect">
            <a:avLst/>
          </a:prstGeom>
          <a:noFill/>
          <a:ln w="9525">
            <a:noFill/>
            <a:miter lim="800000"/>
            <a:headEnd/>
            <a:tailEnd/>
          </a:ln>
          <a:effectLst/>
        </p:spPr>
        <p:txBody>
          <a:bodyPr vert="horz" wrap="square" lIns="228528"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n-GB"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Quality has moved from being an ‘optional extra’ something you could have if you were prepared to pay for it – to an essential feature of the products and services which we consume.  International competitiveness depends not only on price factors but also on non-price factors and quality is the first and most essential of these.  </a:t>
            </a:r>
            <a:endParaRPr kumimoji="0" lang="en-GB"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1600200" y="227112"/>
            <a:ext cx="4495800" cy="707886"/>
          </a:xfrm>
          <a:prstGeom prst="rect">
            <a:avLst/>
          </a:prstGeom>
          <a:solidFill>
            <a:schemeClr val="bg1"/>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Key Points</a:t>
            </a:r>
            <a:endParaRPr kumimoji="0" lang="en-US" sz="4000" b="0" i="0" u="none" strike="noStrike" cap="none" normalizeH="0" baseline="0" dirty="0" smtClean="0">
              <a:ln>
                <a:noFill/>
              </a:ln>
              <a:solidFill>
                <a:schemeClr val="tx1"/>
              </a:solidFill>
              <a:effectLst/>
              <a:latin typeface="Arial" pitchFamily="34" charset="0"/>
            </a:endParaRPr>
          </a:p>
        </p:txBody>
      </p:sp>
      <p:sp>
        <p:nvSpPr>
          <p:cNvPr id="9218" name="Rectangle 2"/>
          <p:cNvSpPr>
            <a:spLocks noChangeArrowheads="1"/>
          </p:cNvSpPr>
          <p:nvPr/>
        </p:nvSpPr>
        <p:spPr bwMode="auto">
          <a:xfrm>
            <a:off x="304800" y="3282791"/>
            <a:ext cx="86106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sz="18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endParaRPr>
          </a:p>
        </p:txBody>
      </p:sp>
      <p:sp>
        <p:nvSpPr>
          <p:cNvPr id="6145" name="Rectangle 1"/>
          <p:cNvSpPr>
            <a:spLocks noChangeArrowheads="1"/>
          </p:cNvSpPr>
          <p:nvPr/>
        </p:nvSpPr>
        <p:spPr bwMode="auto">
          <a:xfrm>
            <a:off x="381000" y="1524000"/>
            <a:ext cx="8229600" cy="3970318"/>
          </a:xfrm>
          <a:prstGeom prst="rect">
            <a:avLst/>
          </a:prstGeom>
          <a:noFill/>
          <a:ln w="9525">
            <a:noFill/>
            <a:miter lim="800000"/>
            <a:headEnd/>
            <a:tailEnd/>
          </a:ln>
          <a:effectLst/>
        </p:spPr>
        <p:txBody>
          <a:bodyPr vert="horz" wrap="square" lIns="228528"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n-GB"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Historically quality was a part of what a craftsman would build into what he or she was making.  Over time and through processes of industrialisation a separation grew up, in which specialists concerned with design and control of quality took away direct responsibility from the individual.  The key development over the past 40 years has been the gradual re-integration of the quality responsibility; these days quality is seen as being ‘everyone’s problem’ not the province of specialists.</a:t>
            </a:r>
            <a:endParaRPr kumimoji="0" lang="en-GB"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1600200" y="227112"/>
            <a:ext cx="4495800" cy="707886"/>
          </a:xfrm>
          <a:prstGeom prst="rect">
            <a:avLst/>
          </a:prstGeom>
          <a:solidFill>
            <a:schemeClr val="bg1"/>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Key Points</a:t>
            </a:r>
            <a:endParaRPr kumimoji="0" lang="en-US" sz="4000" b="0" i="0" u="none" strike="noStrike" cap="none" normalizeH="0" baseline="0" dirty="0" smtClean="0">
              <a:ln>
                <a:noFill/>
              </a:ln>
              <a:solidFill>
                <a:schemeClr val="tx1"/>
              </a:solidFill>
              <a:effectLst/>
              <a:latin typeface="Arial" pitchFamily="34" charset="0"/>
            </a:endParaRPr>
          </a:p>
        </p:txBody>
      </p:sp>
      <p:sp>
        <p:nvSpPr>
          <p:cNvPr id="9218" name="Rectangle 2"/>
          <p:cNvSpPr>
            <a:spLocks noChangeArrowheads="1"/>
          </p:cNvSpPr>
          <p:nvPr/>
        </p:nvSpPr>
        <p:spPr bwMode="auto">
          <a:xfrm>
            <a:off x="304800" y="3282791"/>
            <a:ext cx="86106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sz="18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endParaRPr>
          </a:p>
        </p:txBody>
      </p:sp>
      <p:sp>
        <p:nvSpPr>
          <p:cNvPr id="4" name="Rectangle 3"/>
          <p:cNvSpPr/>
          <p:nvPr/>
        </p:nvSpPr>
        <p:spPr>
          <a:xfrm>
            <a:off x="609600" y="1600200"/>
            <a:ext cx="7543800" cy="3046988"/>
          </a:xfrm>
          <a:prstGeom prst="rect">
            <a:avLst/>
          </a:prstGeom>
        </p:spPr>
        <p:txBody>
          <a:bodyPr wrap="square">
            <a:spAutoFit/>
          </a:bodyPr>
          <a:lstStyle/>
          <a:p>
            <a:pPr algn="just"/>
            <a:r>
              <a:rPr lang="en-GB" dirty="0" smtClean="0"/>
              <a:t>A key challenge today for the strategic operations manager is to ensure that the design of such products and services – and the management of the operations which go into their creation and delivery - ensures quality.  The framework for doing this involves a combination of strategy, tools, procedures, structures and employee involvement and is conveniently grouped under the heading of ‘total quality management’. </a:t>
            </a:r>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1600200" y="227112"/>
            <a:ext cx="4495800" cy="707886"/>
          </a:xfrm>
          <a:prstGeom prst="rect">
            <a:avLst/>
          </a:prstGeom>
          <a:solidFill>
            <a:schemeClr val="bg1"/>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Key Points</a:t>
            </a:r>
            <a:endParaRPr kumimoji="0" lang="en-US" sz="4000" b="0" i="0" u="none" strike="noStrike" cap="none" normalizeH="0" baseline="0" dirty="0" smtClean="0">
              <a:ln>
                <a:noFill/>
              </a:ln>
              <a:solidFill>
                <a:schemeClr val="tx1"/>
              </a:solidFill>
              <a:effectLst/>
              <a:latin typeface="Arial" pitchFamily="34" charset="0"/>
            </a:endParaRPr>
          </a:p>
        </p:txBody>
      </p:sp>
      <p:sp>
        <p:nvSpPr>
          <p:cNvPr id="9218" name="Rectangle 2"/>
          <p:cNvSpPr>
            <a:spLocks noChangeArrowheads="1"/>
          </p:cNvSpPr>
          <p:nvPr/>
        </p:nvSpPr>
        <p:spPr bwMode="auto">
          <a:xfrm>
            <a:off x="304800" y="3282791"/>
            <a:ext cx="86106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sz="18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endParaRPr>
          </a:p>
        </p:txBody>
      </p:sp>
      <p:sp>
        <p:nvSpPr>
          <p:cNvPr id="2050" name="Rectangle 2"/>
          <p:cNvSpPr>
            <a:spLocks noChangeArrowheads="1"/>
          </p:cNvSpPr>
          <p:nvPr/>
        </p:nvSpPr>
        <p:spPr bwMode="auto">
          <a:xfrm>
            <a:off x="685800" y="1799272"/>
            <a:ext cx="8001000" cy="2954655"/>
          </a:xfrm>
          <a:prstGeom prst="rect">
            <a:avLst/>
          </a:prstGeom>
          <a:noFill/>
          <a:ln w="9525">
            <a:noFill/>
            <a:miter lim="800000"/>
            <a:headEnd/>
            <a:tailEnd/>
          </a:ln>
          <a:effectLst/>
        </p:spPr>
        <p:txBody>
          <a:bodyPr vert="horz" wrap="square" lIns="228528" tIns="45720" rIns="91440" bIns="45720" numCol="1" anchor="ctr" anchorCtr="0" compatLnSpc="1">
            <a:prstTxWarp prst="textNoShape">
              <a:avLst/>
            </a:prstTxWarp>
            <a:spAutoFit/>
          </a:bodyPr>
          <a:lstStyle/>
          <a:p>
            <a:pPr lvl="0" algn="just"/>
            <a:r>
              <a:rPr lang="en-GB" dirty="0" smtClean="0"/>
              <a:t>Central to </a:t>
            </a:r>
            <a:r>
              <a:rPr lang="en-GB" dirty="0" smtClean="0">
                <a:hlinkClick r:id="rId3"/>
              </a:rPr>
              <a:t>TQM</a:t>
            </a:r>
            <a:r>
              <a:rPr lang="en-GB" dirty="0" smtClean="0"/>
              <a:t> is employee engagement and developing continuous improvement capability requires establishing and reinforcing a number of key behaviours in the organization including those linked to finding and solving problems in systematic fashion.  This also requires extensive investment in training and in creating supporting structures for idea management, reward and recognition and strategic alignment.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1600200" y="227112"/>
            <a:ext cx="4495800" cy="707886"/>
          </a:xfrm>
          <a:prstGeom prst="rect">
            <a:avLst/>
          </a:prstGeom>
          <a:solidFill>
            <a:schemeClr val="bg1"/>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Key Points</a:t>
            </a:r>
            <a:endParaRPr kumimoji="0" lang="en-US" sz="4000" b="0" i="0" u="none" strike="noStrike" cap="none" normalizeH="0" baseline="0" dirty="0" smtClean="0">
              <a:ln>
                <a:noFill/>
              </a:ln>
              <a:solidFill>
                <a:schemeClr val="tx1"/>
              </a:solidFill>
              <a:effectLst/>
              <a:latin typeface="Arial" pitchFamily="34" charset="0"/>
            </a:endParaRPr>
          </a:p>
        </p:txBody>
      </p:sp>
      <p:sp>
        <p:nvSpPr>
          <p:cNvPr id="9218" name="Rectangle 2"/>
          <p:cNvSpPr>
            <a:spLocks noChangeArrowheads="1"/>
          </p:cNvSpPr>
          <p:nvPr/>
        </p:nvSpPr>
        <p:spPr bwMode="auto">
          <a:xfrm>
            <a:off x="304800" y="3282791"/>
            <a:ext cx="86106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sz="18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endParaRPr>
          </a:p>
        </p:txBody>
      </p:sp>
      <p:sp>
        <p:nvSpPr>
          <p:cNvPr id="2050" name="Rectangle 2"/>
          <p:cNvSpPr>
            <a:spLocks noChangeArrowheads="1"/>
          </p:cNvSpPr>
          <p:nvPr/>
        </p:nvSpPr>
        <p:spPr bwMode="auto">
          <a:xfrm>
            <a:off x="685800" y="2168604"/>
            <a:ext cx="8001000" cy="2215991"/>
          </a:xfrm>
          <a:prstGeom prst="rect">
            <a:avLst/>
          </a:prstGeom>
          <a:noFill/>
          <a:ln w="9525">
            <a:noFill/>
            <a:miter lim="800000"/>
            <a:headEnd/>
            <a:tailEnd/>
          </a:ln>
          <a:effectLst/>
        </p:spPr>
        <p:txBody>
          <a:bodyPr vert="horz" wrap="square" lIns="228528" tIns="45720" rIns="91440" bIns="45720" numCol="1" anchor="ctr" anchorCtr="0" compatLnSpc="1">
            <a:prstTxWarp prst="textNoShape">
              <a:avLst/>
            </a:prstTxWarp>
            <a:spAutoFit/>
          </a:bodyPr>
          <a:lstStyle/>
          <a:p>
            <a:pPr lvl="0"/>
            <a:r>
              <a:rPr lang="en-GB" dirty="0" smtClean="0"/>
              <a:t>In many ways the biggest challenge in TQM is not in the components but in their implementation.  Evidence shows that although companies recognise the quality imperative they are not always able to respond  - or if they do they have difficulties in sustaining such performance for the long haul.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1600200" y="227112"/>
            <a:ext cx="4495800" cy="707886"/>
          </a:xfrm>
          <a:prstGeom prst="rect">
            <a:avLst/>
          </a:prstGeom>
          <a:solidFill>
            <a:schemeClr val="bg1"/>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Key Points</a:t>
            </a:r>
            <a:endParaRPr kumimoji="0" lang="en-US" sz="4000" b="0" i="0" u="none" strike="noStrike" cap="none" normalizeH="0" baseline="0" dirty="0" smtClean="0">
              <a:ln>
                <a:noFill/>
              </a:ln>
              <a:solidFill>
                <a:schemeClr val="tx1"/>
              </a:solidFill>
              <a:effectLst/>
              <a:latin typeface="Arial" pitchFamily="34" charset="0"/>
            </a:endParaRPr>
          </a:p>
        </p:txBody>
      </p:sp>
      <p:sp>
        <p:nvSpPr>
          <p:cNvPr id="9218" name="Rectangle 2"/>
          <p:cNvSpPr>
            <a:spLocks noChangeArrowheads="1"/>
          </p:cNvSpPr>
          <p:nvPr/>
        </p:nvSpPr>
        <p:spPr bwMode="auto">
          <a:xfrm>
            <a:off x="304800" y="3282791"/>
            <a:ext cx="86106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sz="18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endParaRPr>
          </a:p>
        </p:txBody>
      </p:sp>
      <p:sp>
        <p:nvSpPr>
          <p:cNvPr id="2050" name="Rectangle 2"/>
          <p:cNvSpPr>
            <a:spLocks noChangeArrowheads="1"/>
          </p:cNvSpPr>
          <p:nvPr/>
        </p:nvSpPr>
        <p:spPr bwMode="auto">
          <a:xfrm>
            <a:off x="685800" y="2168604"/>
            <a:ext cx="8001000" cy="2215991"/>
          </a:xfrm>
          <a:prstGeom prst="rect">
            <a:avLst/>
          </a:prstGeom>
          <a:noFill/>
          <a:ln w="9525">
            <a:noFill/>
            <a:miter lim="800000"/>
            <a:headEnd/>
            <a:tailEnd/>
          </a:ln>
          <a:effectLst/>
        </p:spPr>
        <p:txBody>
          <a:bodyPr vert="horz" wrap="square" lIns="228528"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tabLst/>
            </a:pPr>
            <a:r>
              <a:rPr kumimoji="0" lang="en-GB" b="0" i="0" u="none" strike="noStrike" cap="none" normalizeH="0" baseline="0" dirty="0" smtClean="0">
                <a:ln>
                  <a:noFill/>
                </a:ln>
                <a:solidFill>
                  <a:schemeClr val="tx1"/>
                </a:solidFill>
                <a:effectLst/>
                <a:latin typeface="Times New Roman" pitchFamily="18" charset="0"/>
                <a:ea typeface="Times" charset="0"/>
                <a:cs typeface="Times New Roman" pitchFamily="18" charset="0"/>
              </a:rPr>
              <a:t>There is a wide range of tools to support quality maintenance and improvement including basic and more advanced tools, as well as frameworks like Quality Function deployment (designed to bring customer input to the process) and systematic approaches such as Six Sigma.</a:t>
            </a:r>
            <a:endParaRPr kumimoji="0" lang="en-GB"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txBox="1">
            <a:spLocks/>
          </p:cNvSpPr>
          <p:nvPr/>
        </p:nvSpPr>
        <p:spPr bwMode="auto">
          <a:xfrm>
            <a:off x="34925" y="1557338"/>
            <a:ext cx="89535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lgn="ctr" eaLnBrk="1" hangingPunct="1">
              <a:buFont typeface="Arial" panose="020B0604020202020204" pitchFamily="34" charset="0"/>
              <a:buNone/>
            </a:pPr>
            <a:endParaRPr lang="en-GB" altLang="en-US" sz="2800">
              <a:latin typeface="Calibri" panose="020F0502020204030204" pitchFamily="34" charset="0"/>
            </a:endParaRPr>
          </a:p>
          <a:p>
            <a:pPr lvl="1" algn="ctr" eaLnBrk="1" hangingPunct="1">
              <a:buFontTx/>
              <a:buNone/>
            </a:pPr>
            <a:r>
              <a:rPr lang="en-GB" altLang="en-US" sz="4800">
                <a:latin typeface="Calibri" panose="020F0502020204030204" pitchFamily="34" charset="0"/>
              </a:rPr>
              <a:t>How do we judge quality in products and services?</a:t>
            </a:r>
          </a:p>
          <a:p>
            <a:pPr lvl="1" algn="ctr" eaLnBrk="1" hangingPunct="1">
              <a:buFontTx/>
              <a:buNone/>
            </a:pPr>
            <a:endParaRPr lang="en-GB" altLang="en-US" sz="4000">
              <a:solidFill>
                <a:schemeClr val="tx2"/>
              </a:solidFill>
              <a:latin typeface="Calibri" panose="020F0502020204030204" pitchFamily="34" charset="0"/>
            </a:endParaRPr>
          </a:p>
          <a:p>
            <a:pPr lvl="1" algn="ctr" eaLnBrk="1" hangingPunct="1">
              <a:buFontTx/>
              <a:buNone/>
            </a:pPr>
            <a:r>
              <a:rPr lang="en-GB" altLang="en-US" sz="4000">
                <a:solidFill>
                  <a:schemeClr val="tx2"/>
                </a:solidFill>
                <a:latin typeface="Calibri" panose="020F0502020204030204" pitchFamily="34" charset="0"/>
              </a:rPr>
              <a:t>Discuss in small groups</a:t>
            </a:r>
          </a:p>
          <a:p>
            <a:pPr lvl="1" eaLnBrk="1" hangingPunct="1"/>
            <a:endParaRPr lang="en-GB" altLang="en-US" b="1">
              <a:solidFill>
                <a:srgbClr val="006600"/>
              </a:solidFill>
              <a:latin typeface="Calibri" panose="020F0502020204030204" pitchFamily="34" charset="0"/>
            </a:endParaRPr>
          </a:p>
          <a:p>
            <a:pPr lvl="1" eaLnBrk="1" hangingPunct="1"/>
            <a:endParaRPr lang="en-GB" altLang="en-US" b="1">
              <a:solidFill>
                <a:srgbClr val="006600"/>
              </a:solidFill>
              <a:latin typeface="Calibri" panose="020F0502020204030204" pitchFamily="34" charset="0"/>
            </a:endParaRPr>
          </a:p>
        </p:txBody>
      </p:sp>
    </p:spTree>
    <p:extLst>
      <p:ext uri="{BB962C8B-B14F-4D97-AF65-F5344CB8AC3E}">
        <p14:creationId xmlns:p14="http://schemas.microsoft.com/office/powerpoint/2010/main" val="378371684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512763" y="549275"/>
            <a:ext cx="8047037"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lgn="ctr">
              <a:spcBef>
                <a:spcPct val="0"/>
              </a:spcBef>
              <a:buClrTx/>
              <a:buSzTx/>
              <a:buFontTx/>
              <a:buNone/>
            </a:pPr>
            <a:r>
              <a:rPr lang="en-US" altLang="en-US" sz="3600" dirty="0">
                <a:solidFill>
                  <a:srgbClr val="D2533C"/>
                </a:solidFill>
                <a:latin typeface="Calibri" panose="020F0502020204030204" pitchFamily="34" charset="0"/>
              </a:rPr>
              <a:t>Quality Characteristics of Goods &amp; Services</a:t>
            </a:r>
          </a:p>
        </p:txBody>
      </p:sp>
      <p:sp>
        <p:nvSpPr>
          <p:cNvPr id="20482" name="Rectangle 3"/>
          <p:cNvSpPr>
            <a:spLocks noChangeArrowheads="1"/>
          </p:cNvSpPr>
          <p:nvPr/>
        </p:nvSpPr>
        <p:spPr bwMode="auto">
          <a:xfrm>
            <a:off x="1235075" y="1557338"/>
            <a:ext cx="7116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pPr defTabSz="762000" eaLnBrk="0" hangingPunct="0">
              <a:defRPr/>
            </a:pPr>
            <a:r>
              <a:rPr lang="en-US" sz="2400" b="1" dirty="0">
                <a:solidFill>
                  <a:schemeClr val="bg2">
                    <a:lumMod val="50000"/>
                  </a:schemeClr>
                </a:solidFill>
                <a:latin typeface="Calibri"/>
                <a:ea typeface="ＭＳ Ｐゴシック" charset="0"/>
                <a:cs typeface="Calibri"/>
              </a:rPr>
              <a:t>Functionality</a:t>
            </a:r>
            <a:r>
              <a:rPr lang="en-US" sz="2400" b="1" dirty="0">
                <a:latin typeface="Calibri"/>
                <a:ea typeface="ＭＳ Ｐゴシック" charset="0"/>
                <a:cs typeface="Calibri"/>
              </a:rPr>
              <a:t> - how well the product or service does the </a:t>
            </a:r>
          </a:p>
        </p:txBody>
      </p:sp>
      <p:sp>
        <p:nvSpPr>
          <p:cNvPr id="13316" name="Rectangle 4"/>
          <p:cNvSpPr>
            <a:spLocks noChangeArrowheads="1"/>
          </p:cNvSpPr>
          <p:nvPr/>
        </p:nvSpPr>
        <p:spPr bwMode="auto">
          <a:xfrm>
            <a:off x="1235075" y="1941513"/>
            <a:ext cx="3814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latin typeface="Calibri" panose="020F0502020204030204" pitchFamily="34" charset="0"/>
              </a:rPr>
              <a:t>job for which it was intended</a:t>
            </a:r>
          </a:p>
        </p:txBody>
      </p:sp>
      <p:sp>
        <p:nvSpPr>
          <p:cNvPr id="13317" name="Rectangle 5"/>
          <p:cNvSpPr>
            <a:spLocks noChangeArrowheads="1"/>
          </p:cNvSpPr>
          <p:nvPr/>
        </p:nvSpPr>
        <p:spPr bwMode="auto">
          <a:xfrm>
            <a:off x="1235075" y="2411413"/>
            <a:ext cx="64214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solidFill>
                  <a:srgbClr val="ACA73B"/>
                </a:solidFill>
                <a:latin typeface="Calibri" panose="020F0502020204030204" pitchFamily="34" charset="0"/>
              </a:rPr>
              <a:t>Appearance</a:t>
            </a:r>
            <a:r>
              <a:rPr lang="en-US" altLang="en-US" b="1">
                <a:latin typeface="Calibri" panose="020F0502020204030204" pitchFamily="34" charset="0"/>
              </a:rPr>
              <a:t> - aesthetic appeal, look, feel, sound &amp; </a:t>
            </a:r>
          </a:p>
        </p:txBody>
      </p:sp>
      <p:sp>
        <p:nvSpPr>
          <p:cNvPr id="13318" name="Rectangle 6"/>
          <p:cNvSpPr>
            <a:spLocks noChangeArrowheads="1"/>
          </p:cNvSpPr>
          <p:nvPr/>
        </p:nvSpPr>
        <p:spPr bwMode="auto">
          <a:xfrm>
            <a:off x="1235075" y="2733675"/>
            <a:ext cx="3971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latin typeface="Calibri" panose="020F0502020204030204" pitchFamily="34" charset="0"/>
              </a:rPr>
              <a:t>smell of the product or service</a:t>
            </a:r>
          </a:p>
        </p:txBody>
      </p:sp>
      <p:sp>
        <p:nvSpPr>
          <p:cNvPr id="13319" name="Rectangle 7"/>
          <p:cNvSpPr>
            <a:spLocks noChangeArrowheads="1"/>
          </p:cNvSpPr>
          <p:nvPr/>
        </p:nvSpPr>
        <p:spPr bwMode="auto">
          <a:xfrm>
            <a:off x="1235075" y="3203575"/>
            <a:ext cx="582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solidFill>
                  <a:srgbClr val="ACA73B"/>
                </a:solidFill>
                <a:latin typeface="Calibri" panose="020F0502020204030204" pitchFamily="34" charset="0"/>
              </a:rPr>
              <a:t>Reliability</a:t>
            </a:r>
            <a:r>
              <a:rPr lang="en-US" altLang="en-US" b="1">
                <a:latin typeface="Calibri" panose="020F0502020204030204" pitchFamily="34" charset="0"/>
              </a:rPr>
              <a:t> - consistency of product or services </a:t>
            </a:r>
          </a:p>
        </p:txBody>
      </p:sp>
      <p:sp>
        <p:nvSpPr>
          <p:cNvPr id="13320" name="Rectangle 8"/>
          <p:cNvSpPr>
            <a:spLocks noChangeArrowheads="1"/>
          </p:cNvSpPr>
          <p:nvPr/>
        </p:nvSpPr>
        <p:spPr bwMode="auto">
          <a:xfrm>
            <a:off x="1235075" y="3527425"/>
            <a:ext cx="3035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latin typeface="Calibri" panose="020F0502020204030204" pitchFamily="34" charset="0"/>
              </a:rPr>
              <a:t>performance over time</a:t>
            </a:r>
          </a:p>
        </p:txBody>
      </p:sp>
      <p:sp>
        <p:nvSpPr>
          <p:cNvPr id="13321" name="Rectangle 9"/>
          <p:cNvSpPr>
            <a:spLocks noChangeArrowheads="1"/>
          </p:cNvSpPr>
          <p:nvPr/>
        </p:nvSpPr>
        <p:spPr bwMode="auto">
          <a:xfrm>
            <a:off x="1235075" y="3995738"/>
            <a:ext cx="72167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solidFill>
                  <a:srgbClr val="ACA73B"/>
                </a:solidFill>
                <a:latin typeface="Calibri" panose="020F0502020204030204" pitchFamily="34" charset="0"/>
              </a:rPr>
              <a:t>Durability</a:t>
            </a:r>
            <a:r>
              <a:rPr lang="en-US" altLang="en-US" b="1">
                <a:latin typeface="Calibri" panose="020F0502020204030204" pitchFamily="34" charset="0"/>
              </a:rPr>
              <a:t> - the total useful life of the product or service</a:t>
            </a:r>
          </a:p>
        </p:txBody>
      </p:sp>
      <p:sp>
        <p:nvSpPr>
          <p:cNvPr id="13322" name="Rectangle 10"/>
          <p:cNvSpPr>
            <a:spLocks noChangeArrowheads="1"/>
          </p:cNvSpPr>
          <p:nvPr/>
        </p:nvSpPr>
        <p:spPr bwMode="auto">
          <a:xfrm>
            <a:off x="1235075" y="4508500"/>
            <a:ext cx="6394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solidFill>
                  <a:srgbClr val="ACA73B"/>
                </a:solidFill>
                <a:latin typeface="Calibri" panose="020F0502020204030204" pitchFamily="34" charset="0"/>
              </a:rPr>
              <a:t>Recovery</a:t>
            </a:r>
            <a:r>
              <a:rPr lang="en-US" altLang="en-US" b="1">
                <a:latin typeface="Calibri" panose="020F0502020204030204" pitchFamily="34" charset="0"/>
              </a:rPr>
              <a:t> - the ease with which problems with the </a:t>
            </a:r>
          </a:p>
        </p:txBody>
      </p:sp>
      <p:sp>
        <p:nvSpPr>
          <p:cNvPr id="13323" name="Rectangle 11"/>
          <p:cNvSpPr>
            <a:spLocks noChangeArrowheads="1"/>
          </p:cNvSpPr>
          <p:nvPr/>
        </p:nvSpPr>
        <p:spPr bwMode="auto">
          <a:xfrm>
            <a:off x="1235075" y="4848225"/>
            <a:ext cx="5940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latin typeface="Calibri" panose="020F0502020204030204" pitchFamily="34" charset="0"/>
              </a:rPr>
              <a:t>product or service can be rectified or resolved</a:t>
            </a:r>
          </a:p>
        </p:txBody>
      </p:sp>
      <p:sp>
        <p:nvSpPr>
          <p:cNvPr id="13324" name="Rectangle 12"/>
          <p:cNvSpPr>
            <a:spLocks noChangeArrowheads="1"/>
          </p:cNvSpPr>
          <p:nvPr/>
        </p:nvSpPr>
        <p:spPr bwMode="auto">
          <a:xfrm>
            <a:off x="1235075" y="5300663"/>
            <a:ext cx="6842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solidFill>
                  <a:srgbClr val="ACA73B"/>
                </a:solidFill>
                <a:latin typeface="Calibri" panose="020F0502020204030204" pitchFamily="34" charset="0"/>
              </a:rPr>
              <a:t>Contact </a:t>
            </a:r>
            <a:r>
              <a:rPr lang="en-US" altLang="en-US" b="1">
                <a:latin typeface="Calibri" panose="020F0502020204030204" pitchFamily="34" charset="0"/>
              </a:rPr>
              <a:t>- the nature of the person-to-person contacts </a:t>
            </a:r>
          </a:p>
        </p:txBody>
      </p:sp>
      <p:sp>
        <p:nvSpPr>
          <p:cNvPr id="13325" name="Rectangle 13"/>
          <p:cNvSpPr>
            <a:spLocks noChangeArrowheads="1"/>
          </p:cNvSpPr>
          <p:nvPr/>
        </p:nvSpPr>
        <p:spPr bwMode="auto">
          <a:xfrm>
            <a:off x="1235075" y="5640388"/>
            <a:ext cx="19065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lvl1pPr defTabSz="762000"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defTabSz="7620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lang="en-US" altLang="en-US" b="1">
                <a:latin typeface="Calibri" panose="020F0502020204030204" pitchFamily="34" charset="0"/>
              </a:rPr>
              <a:t>that take place</a:t>
            </a:r>
          </a:p>
        </p:txBody>
      </p:sp>
      <p:sp>
        <p:nvSpPr>
          <p:cNvPr id="13326" name="Oval 14"/>
          <p:cNvSpPr>
            <a:spLocks noChangeArrowheads="1"/>
          </p:cNvSpPr>
          <p:nvPr/>
        </p:nvSpPr>
        <p:spPr bwMode="auto">
          <a:xfrm>
            <a:off x="855663" y="1784350"/>
            <a:ext cx="187325" cy="176213"/>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3327" name="Oval 15"/>
          <p:cNvSpPr>
            <a:spLocks noChangeArrowheads="1"/>
          </p:cNvSpPr>
          <p:nvPr/>
        </p:nvSpPr>
        <p:spPr bwMode="auto">
          <a:xfrm>
            <a:off x="855663" y="2555875"/>
            <a:ext cx="187325" cy="176213"/>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3328" name="Oval 16"/>
          <p:cNvSpPr>
            <a:spLocks noChangeArrowheads="1"/>
          </p:cNvSpPr>
          <p:nvPr/>
        </p:nvSpPr>
        <p:spPr bwMode="auto">
          <a:xfrm>
            <a:off x="855663" y="3306763"/>
            <a:ext cx="187325" cy="176212"/>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3329" name="Oval 17"/>
          <p:cNvSpPr>
            <a:spLocks noChangeArrowheads="1"/>
          </p:cNvSpPr>
          <p:nvPr/>
        </p:nvSpPr>
        <p:spPr bwMode="auto">
          <a:xfrm>
            <a:off x="855663" y="4100513"/>
            <a:ext cx="187325" cy="176212"/>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3330" name="Oval 18"/>
          <p:cNvSpPr>
            <a:spLocks noChangeArrowheads="1"/>
          </p:cNvSpPr>
          <p:nvPr/>
        </p:nvSpPr>
        <p:spPr bwMode="auto">
          <a:xfrm>
            <a:off x="855663" y="4652963"/>
            <a:ext cx="187325" cy="176212"/>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
        <p:nvSpPr>
          <p:cNvPr id="13331" name="Oval 19"/>
          <p:cNvSpPr>
            <a:spLocks noChangeArrowheads="1"/>
          </p:cNvSpPr>
          <p:nvPr/>
        </p:nvSpPr>
        <p:spPr bwMode="auto">
          <a:xfrm>
            <a:off x="855663" y="5446713"/>
            <a:ext cx="187325" cy="176212"/>
          </a:xfrm>
          <a:prstGeom prst="ellipse">
            <a:avLst/>
          </a:prstGeom>
          <a:solidFill>
            <a:srgbClr val="FF0000"/>
          </a:solidFill>
          <a:ln w="9525">
            <a:solidFill>
              <a:schemeClr val="tx1"/>
            </a:solidFill>
            <a:round/>
            <a:headEnd/>
            <a:tailEnd/>
          </a:ln>
        </p:spPr>
        <p:txBody>
          <a:bodyPr wrap="none" anchor="ctr"/>
          <a:lstStyle>
            <a:lvl1pPr eaLnBrk="0" hangingPunct="0">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Constantia" panose="02030602050306030303" pitchFamily="18" charset="0"/>
            </a:endParaRPr>
          </a:p>
        </p:txBody>
      </p:sp>
    </p:spTree>
    <p:extLst>
      <p:ext uri="{BB962C8B-B14F-4D97-AF65-F5344CB8AC3E}">
        <p14:creationId xmlns:p14="http://schemas.microsoft.com/office/powerpoint/2010/main" val="1258867802"/>
      </p:ext>
    </p:extLst>
  </p:cSld>
  <p:clrMapOvr>
    <a:masterClrMapping/>
  </p:clrMapOvr>
  <p:timing>
    <p:tnLst>
      <p:par>
        <p:cTn id="1" dur="indefinite" restart="never" nodeType="tmRoot"/>
      </p:par>
    </p:tnLst>
  </p:timing>
</p:sld>
</file>

<file path=ppt/theme/theme1.xml><?xml version="1.0" encoding="utf-8"?>
<a:theme xmlns:a="http://schemas.openxmlformats.org/drawingml/2006/main" name="routledge_master">
  <a:themeElements>
    <a:clrScheme name="">
      <a:dk1>
        <a:srgbClr val="000000"/>
      </a:dk1>
      <a:lt1>
        <a:srgbClr val="FFFFFF"/>
      </a:lt1>
      <a:dk2>
        <a:srgbClr val="11147D"/>
      </a:dk2>
      <a:lt2>
        <a:srgbClr val="9DBCDB"/>
      </a:lt2>
      <a:accent1>
        <a:srgbClr val="DEF0FC"/>
      </a:accent1>
      <a:accent2>
        <a:srgbClr val="11147D"/>
      </a:accent2>
      <a:accent3>
        <a:srgbClr val="FFFFFF"/>
      </a:accent3>
      <a:accent4>
        <a:srgbClr val="000000"/>
      </a:accent4>
      <a:accent5>
        <a:srgbClr val="ECF6FD"/>
      </a:accent5>
      <a:accent6>
        <a:srgbClr val="0E1171"/>
      </a:accent6>
      <a:hlink>
        <a:srgbClr val="ADDAF7"/>
      </a:hlink>
      <a:folHlink>
        <a:srgbClr val="3E7AB8"/>
      </a:folHlink>
    </a:clrScheme>
    <a:fontScheme name="Office Them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routledge_master</Template>
  <TotalTime>908</TotalTime>
  <Words>2029</Words>
  <Application>Microsoft Office PowerPoint</Application>
  <PresentationFormat>On-screen Show (4:3)</PresentationFormat>
  <Paragraphs>203</Paragraphs>
  <Slides>32</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ＭＳ Ｐゴシック</vt:lpstr>
      <vt:lpstr>Arial</vt:lpstr>
      <vt:lpstr>Arial Narrow</vt:lpstr>
      <vt:lpstr>Calibri</vt:lpstr>
      <vt:lpstr>Constantia</vt:lpstr>
      <vt:lpstr>Times</vt:lpstr>
      <vt:lpstr>Times New Roman</vt:lpstr>
      <vt:lpstr>Verdana</vt:lpstr>
      <vt:lpstr>Wingdings</vt:lpstr>
      <vt:lpstr>routledge_master</vt:lpstr>
      <vt:lpstr>What is “Quality?”</vt:lpstr>
      <vt:lpstr>What is “Quality”?</vt:lpstr>
      <vt:lpstr>PowerPoint Presentation</vt:lpstr>
      <vt:lpstr>Quality – a Definition</vt:lpstr>
      <vt:lpstr>Understanding Quality</vt:lpstr>
      <vt:lpstr>Quality is part of our Lives!</vt:lpstr>
      <vt:lpstr>Past Perceptions of Quality</vt:lpstr>
      <vt:lpstr>PowerPoint Presentation</vt:lpstr>
      <vt:lpstr>Major writers on Quality: Crosby</vt:lpstr>
      <vt:lpstr>Major writers on Quality: Deming</vt:lpstr>
      <vt:lpstr>Major writers on Quality: Deming</vt:lpstr>
      <vt:lpstr>Major writers on Quality: Deming</vt:lpstr>
      <vt:lpstr>The Quality Revolution</vt:lpstr>
      <vt:lpstr>Quality in the Design Process</vt:lpstr>
      <vt:lpstr>Manufacturing &amp; Service Quality</vt:lpstr>
      <vt:lpstr>The EFQM Model</vt:lpstr>
      <vt:lpstr>PowerPoint Presentation</vt:lpstr>
      <vt:lpstr>SERVQUAL identifies five gaps between perceptions and expectations</vt:lpstr>
      <vt:lpstr>PowerPoint Presentation</vt:lpstr>
      <vt:lpstr> In General There Are ‘Seven Basic Tools’  of Quality Management: </vt:lpstr>
      <vt:lpstr>PowerPoint Presentation</vt:lpstr>
      <vt:lpstr>Continuous Improvement</vt:lpstr>
      <vt:lpstr>Continuous Improvement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Jillian Durso</dc:creator>
  <cp:lastModifiedBy>Irina Neaga</cp:lastModifiedBy>
  <cp:revision>82</cp:revision>
  <dcterms:created xsi:type="dcterms:W3CDTF">2011-11-22T18:59:59Z</dcterms:created>
  <dcterms:modified xsi:type="dcterms:W3CDTF">2018-03-06T15:04:57Z</dcterms:modified>
</cp:coreProperties>
</file>